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8"/>
  </p:notesMasterIdLst>
  <p:sldIdLst>
    <p:sldId id="274" r:id="rId2"/>
    <p:sldId id="265" r:id="rId3"/>
    <p:sldId id="268" r:id="rId4"/>
    <p:sldId id="270" r:id="rId5"/>
    <p:sldId id="271" r:id="rId6"/>
    <p:sldId id="276" r:id="rId7"/>
    <p:sldId id="272" r:id="rId8"/>
    <p:sldId id="277" r:id="rId9"/>
    <p:sldId id="278" r:id="rId10"/>
    <p:sldId id="279" r:id="rId11"/>
    <p:sldId id="283" r:id="rId12"/>
    <p:sldId id="280" r:id="rId13"/>
    <p:sldId id="281" r:id="rId14"/>
    <p:sldId id="282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62"/>
    <a:srgbClr val="2D2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952ADB-1579-4CB5-A5D8-2E248B0950CA}" v="12" dt="2023-12-02T17:31:10.2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818" autoAdjust="0"/>
    <p:restoredTop sz="89116"/>
  </p:normalViewPr>
  <p:slideViewPr>
    <p:cSldViewPr snapToGrid="0">
      <p:cViewPr varScale="1">
        <p:scale>
          <a:sx n="73" d="100"/>
          <a:sy n="73" d="100"/>
        </p:scale>
        <p:origin x="9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שיר וולץ" userId="aefb9a7725becb63" providerId="LiveId" clId="{5D952ADB-1579-4CB5-A5D8-2E248B0950CA}"/>
    <pc:docChg chg="undo custSel modSld">
      <pc:chgData name="שיר וולץ" userId="aefb9a7725becb63" providerId="LiveId" clId="{5D952ADB-1579-4CB5-A5D8-2E248B0950CA}" dt="2023-12-02T17:32:24.782" v="220" actId="14100"/>
      <pc:docMkLst>
        <pc:docMk/>
      </pc:docMkLst>
      <pc:sldChg chg="addSp modSp mod modAnim">
        <pc:chgData name="שיר וולץ" userId="aefb9a7725becb63" providerId="LiveId" clId="{5D952ADB-1579-4CB5-A5D8-2E248B0950CA}" dt="2023-12-02T14:05:28.119" v="17"/>
        <pc:sldMkLst>
          <pc:docMk/>
          <pc:sldMk cId="3979115751" sldId="271"/>
        </pc:sldMkLst>
        <pc:spChg chg="add mod">
          <ac:chgData name="שיר וולץ" userId="aefb9a7725becb63" providerId="LiveId" clId="{5D952ADB-1579-4CB5-A5D8-2E248B0950CA}" dt="2023-12-02T14:03:41.021" v="7" actId="1076"/>
          <ac:spMkLst>
            <pc:docMk/>
            <pc:sldMk cId="3979115751" sldId="271"/>
            <ac:spMk id="4" creationId="{BA6DED7E-03A3-44FA-0A99-97940350ACBD}"/>
          </ac:spMkLst>
        </pc:spChg>
        <pc:spChg chg="add mod">
          <ac:chgData name="שיר וולץ" userId="aefb9a7725becb63" providerId="LiveId" clId="{5D952ADB-1579-4CB5-A5D8-2E248B0950CA}" dt="2023-12-02T14:05:21.010" v="16" actId="164"/>
          <ac:spMkLst>
            <pc:docMk/>
            <pc:sldMk cId="3979115751" sldId="271"/>
            <ac:spMk id="6" creationId="{4E46FCE6-3013-F356-E566-EA730F64D1ED}"/>
          </ac:spMkLst>
        </pc:spChg>
        <pc:grpChg chg="mod">
          <ac:chgData name="שיר וולץ" userId="aefb9a7725becb63" providerId="LiveId" clId="{5D952ADB-1579-4CB5-A5D8-2E248B0950CA}" dt="2023-12-02T14:05:21.010" v="16" actId="164"/>
          <ac:grpSpMkLst>
            <pc:docMk/>
            <pc:sldMk cId="3979115751" sldId="271"/>
            <ac:grpSpMk id="3" creationId="{F4A32983-DF18-2EF9-CD96-0A7A12E0578C}"/>
          </ac:grpSpMkLst>
        </pc:grpChg>
        <pc:grpChg chg="add mod">
          <ac:chgData name="שיר וולץ" userId="aefb9a7725becb63" providerId="LiveId" clId="{5D952ADB-1579-4CB5-A5D8-2E248B0950CA}" dt="2023-12-02T14:05:21.010" v="16" actId="164"/>
          <ac:grpSpMkLst>
            <pc:docMk/>
            <pc:sldMk cId="3979115751" sldId="271"/>
            <ac:grpSpMk id="7" creationId="{8210F35F-7C60-9FB9-2771-AA9D492A7F43}"/>
          </ac:grpSpMkLst>
        </pc:grpChg>
      </pc:sldChg>
      <pc:sldChg chg="modSp mod">
        <pc:chgData name="שיר וולץ" userId="aefb9a7725becb63" providerId="LiveId" clId="{5D952ADB-1579-4CB5-A5D8-2E248B0950CA}" dt="2023-12-02T14:54:14.738" v="63" actId="1076"/>
        <pc:sldMkLst>
          <pc:docMk/>
          <pc:sldMk cId="632009448" sldId="272"/>
        </pc:sldMkLst>
        <pc:spChg chg="mod">
          <ac:chgData name="שיר וולץ" userId="aefb9a7725becb63" providerId="LiveId" clId="{5D952ADB-1579-4CB5-A5D8-2E248B0950CA}" dt="2023-12-02T14:54:14.738" v="63" actId="1076"/>
          <ac:spMkLst>
            <pc:docMk/>
            <pc:sldMk cId="632009448" sldId="272"/>
            <ac:spMk id="4" creationId="{18C13FE4-332D-2C92-6AF2-2F31660F39AF}"/>
          </ac:spMkLst>
        </pc:spChg>
      </pc:sldChg>
      <pc:sldChg chg="modSp mod">
        <pc:chgData name="שיר וולץ" userId="aefb9a7725becb63" providerId="LiveId" clId="{5D952ADB-1579-4CB5-A5D8-2E248B0950CA}" dt="2023-12-02T14:55:03.843" v="81" actId="20577"/>
        <pc:sldMkLst>
          <pc:docMk/>
          <pc:sldMk cId="2396002602" sldId="277"/>
        </pc:sldMkLst>
        <pc:spChg chg="mod">
          <ac:chgData name="שיר וולץ" userId="aefb9a7725becb63" providerId="LiveId" clId="{5D952ADB-1579-4CB5-A5D8-2E248B0950CA}" dt="2023-12-02T14:55:03.843" v="81" actId="20577"/>
          <ac:spMkLst>
            <pc:docMk/>
            <pc:sldMk cId="2396002602" sldId="277"/>
            <ac:spMk id="4" creationId="{18C13FE4-332D-2C92-6AF2-2F31660F39AF}"/>
          </ac:spMkLst>
        </pc:spChg>
      </pc:sldChg>
      <pc:sldChg chg="modSp mod">
        <pc:chgData name="שיר וולץ" userId="aefb9a7725becb63" providerId="LiveId" clId="{5D952ADB-1579-4CB5-A5D8-2E248B0950CA}" dt="2023-12-02T14:59:53.946" v="210" actId="20577"/>
        <pc:sldMkLst>
          <pc:docMk/>
          <pc:sldMk cId="2889183720" sldId="278"/>
        </pc:sldMkLst>
        <pc:spChg chg="mod">
          <ac:chgData name="שיר וולץ" userId="aefb9a7725becb63" providerId="LiveId" clId="{5D952ADB-1579-4CB5-A5D8-2E248B0950CA}" dt="2023-12-02T14:59:53.946" v="210" actId="20577"/>
          <ac:spMkLst>
            <pc:docMk/>
            <pc:sldMk cId="2889183720" sldId="278"/>
            <ac:spMk id="4" creationId="{18C13FE4-332D-2C92-6AF2-2F31660F39AF}"/>
          </ac:spMkLst>
        </pc:spChg>
      </pc:sldChg>
      <pc:sldChg chg="modSp mod">
        <pc:chgData name="שיר וולץ" userId="aefb9a7725becb63" providerId="LiveId" clId="{5D952ADB-1579-4CB5-A5D8-2E248B0950CA}" dt="2023-12-02T17:32:24.782" v="220" actId="14100"/>
        <pc:sldMkLst>
          <pc:docMk/>
          <pc:sldMk cId="3112131851" sldId="279"/>
        </pc:sldMkLst>
        <pc:spChg chg="mod">
          <ac:chgData name="שיר וולץ" userId="aefb9a7725becb63" providerId="LiveId" clId="{5D952ADB-1579-4CB5-A5D8-2E248B0950CA}" dt="2023-12-02T14:56:26.720" v="100" actId="1076"/>
          <ac:spMkLst>
            <pc:docMk/>
            <pc:sldMk cId="3112131851" sldId="279"/>
            <ac:spMk id="4" creationId="{18C13FE4-332D-2C92-6AF2-2F31660F39AF}"/>
          </ac:spMkLst>
        </pc:spChg>
        <pc:spChg chg="mod">
          <ac:chgData name="שיר וולץ" userId="aefb9a7725becb63" providerId="LiveId" clId="{5D952ADB-1579-4CB5-A5D8-2E248B0950CA}" dt="2023-12-02T17:32:24.782" v="220" actId="14100"/>
          <ac:spMkLst>
            <pc:docMk/>
            <pc:sldMk cId="3112131851" sldId="279"/>
            <ac:spMk id="9" creationId="{31C22BAA-1001-479E-9971-E279C3CE9891}"/>
          </ac:spMkLst>
        </pc:spChg>
        <pc:picChg chg="mod">
          <ac:chgData name="שיר וולץ" userId="aefb9a7725becb63" providerId="LiveId" clId="{5D952ADB-1579-4CB5-A5D8-2E248B0950CA}" dt="2023-12-02T14:56:09.605" v="98" actId="14100"/>
          <ac:picMkLst>
            <pc:docMk/>
            <pc:sldMk cId="3112131851" sldId="279"/>
            <ac:picMk id="1026" creationId="{3B51BC27-0F12-1C9A-811D-60AC218BB492}"/>
          </ac:picMkLst>
        </pc:picChg>
      </pc:sldChg>
      <pc:sldChg chg="modSp mod">
        <pc:chgData name="שיר וולץ" userId="aefb9a7725becb63" providerId="LiveId" clId="{5D952ADB-1579-4CB5-A5D8-2E248B0950CA}" dt="2023-12-02T17:31:01.381" v="215" actId="1076"/>
        <pc:sldMkLst>
          <pc:docMk/>
          <pc:sldMk cId="2080365302" sldId="280"/>
        </pc:sldMkLst>
        <pc:spChg chg="mod">
          <ac:chgData name="שיר וולץ" userId="aefb9a7725becb63" providerId="LiveId" clId="{5D952ADB-1579-4CB5-A5D8-2E248B0950CA}" dt="2023-12-02T14:57:46.657" v="128" actId="1076"/>
          <ac:spMkLst>
            <pc:docMk/>
            <pc:sldMk cId="2080365302" sldId="280"/>
            <ac:spMk id="4" creationId="{18C13FE4-332D-2C92-6AF2-2F31660F39AF}"/>
          </ac:spMkLst>
        </pc:spChg>
        <pc:spChg chg="mod">
          <ac:chgData name="שיר וולץ" userId="aefb9a7725becb63" providerId="LiveId" clId="{5D952ADB-1579-4CB5-A5D8-2E248B0950CA}" dt="2023-12-02T17:31:01.381" v="215" actId="1076"/>
          <ac:spMkLst>
            <pc:docMk/>
            <pc:sldMk cId="2080365302" sldId="280"/>
            <ac:spMk id="9" creationId="{5F348188-86CF-27E6-C696-D57827BF0F69}"/>
          </ac:spMkLst>
        </pc:spChg>
        <pc:picChg chg="mod">
          <ac:chgData name="שיר וולץ" userId="aefb9a7725becb63" providerId="LiveId" clId="{5D952ADB-1579-4CB5-A5D8-2E248B0950CA}" dt="2023-12-02T14:57:41.345" v="127" actId="14100"/>
          <ac:picMkLst>
            <pc:docMk/>
            <pc:sldMk cId="2080365302" sldId="280"/>
            <ac:picMk id="2052" creationId="{8DDE973D-CEAF-E37B-D725-DBC20190DD89}"/>
          </ac:picMkLst>
        </pc:picChg>
      </pc:sldChg>
      <pc:sldChg chg="modSp mod">
        <pc:chgData name="שיר וולץ" userId="aefb9a7725becb63" providerId="LiveId" clId="{5D952ADB-1579-4CB5-A5D8-2E248B0950CA}" dt="2023-12-02T17:30:54.327" v="214" actId="1076"/>
        <pc:sldMkLst>
          <pc:docMk/>
          <pc:sldMk cId="558379904" sldId="281"/>
        </pc:sldMkLst>
        <pc:spChg chg="mod">
          <ac:chgData name="שיר וולץ" userId="aefb9a7725becb63" providerId="LiveId" clId="{5D952ADB-1579-4CB5-A5D8-2E248B0950CA}" dt="2023-12-02T14:59:10.186" v="160" actId="1076"/>
          <ac:spMkLst>
            <pc:docMk/>
            <pc:sldMk cId="558379904" sldId="281"/>
            <ac:spMk id="4" creationId="{18C13FE4-332D-2C92-6AF2-2F31660F39AF}"/>
          </ac:spMkLst>
        </pc:spChg>
        <pc:spChg chg="mod">
          <ac:chgData name="שיר וולץ" userId="aefb9a7725becb63" providerId="LiveId" clId="{5D952ADB-1579-4CB5-A5D8-2E248B0950CA}" dt="2023-12-02T17:30:54.327" v="214" actId="1076"/>
          <ac:spMkLst>
            <pc:docMk/>
            <pc:sldMk cId="558379904" sldId="281"/>
            <ac:spMk id="9" creationId="{5F348188-86CF-27E6-C696-D57827BF0F69}"/>
          </ac:spMkLst>
        </pc:spChg>
        <pc:picChg chg="mod">
          <ac:chgData name="שיר וולץ" userId="aefb9a7725becb63" providerId="LiveId" clId="{5D952ADB-1579-4CB5-A5D8-2E248B0950CA}" dt="2023-12-02T14:59:11.888" v="161" actId="14100"/>
          <ac:picMkLst>
            <pc:docMk/>
            <pc:sldMk cId="558379904" sldId="281"/>
            <ac:picMk id="3076" creationId="{76B932F3-0FBD-7C2B-D098-E3E489090A93}"/>
          </ac:picMkLst>
        </pc:picChg>
      </pc:sldChg>
      <pc:sldChg chg="modSp mod">
        <pc:chgData name="שיר וולץ" userId="aefb9a7725becb63" providerId="LiveId" clId="{5D952ADB-1579-4CB5-A5D8-2E248B0950CA}" dt="2023-12-02T17:30:48.480" v="213" actId="1076"/>
        <pc:sldMkLst>
          <pc:docMk/>
          <pc:sldMk cId="3560181366" sldId="282"/>
        </pc:sldMkLst>
        <pc:spChg chg="mod">
          <ac:chgData name="שיר וולץ" userId="aefb9a7725becb63" providerId="LiveId" clId="{5D952ADB-1579-4CB5-A5D8-2E248B0950CA}" dt="2023-12-02T15:00:26.245" v="212" actId="6549"/>
          <ac:spMkLst>
            <pc:docMk/>
            <pc:sldMk cId="3560181366" sldId="282"/>
            <ac:spMk id="4" creationId="{18C13FE4-332D-2C92-6AF2-2F31660F39AF}"/>
          </ac:spMkLst>
        </pc:spChg>
        <pc:spChg chg="mod">
          <ac:chgData name="שיר וולץ" userId="aefb9a7725becb63" providerId="LiveId" clId="{5D952ADB-1579-4CB5-A5D8-2E248B0950CA}" dt="2023-12-02T17:30:48.480" v="213" actId="1076"/>
          <ac:spMkLst>
            <pc:docMk/>
            <pc:sldMk cId="3560181366" sldId="282"/>
            <ac:spMk id="9" creationId="{5F348188-86CF-27E6-C696-D57827BF0F69}"/>
          </ac:spMkLst>
        </pc:spChg>
        <pc:picChg chg="mod">
          <ac:chgData name="שיר וולץ" userId="aefb9a7725becb63" providerId="LiveId" clId="{5D952ADB-1579-4CB5-A5D8-2E248B0950CA}" dt="2023-12-02T14:58:30.507" v="143" actId="14100"/>
          <ac:picMkLst>
            <pc:docMk/>
            <pc:sldMk cId="3560181366" sldId="282"/>
            <ac:picMk id="4100" creationId="{9FB6DDFE-D9FF-269F-DF80-14FC5C24221E}"/>
          </ac:picMkLst>
        </pc:picChg>
      </pc:sldChg>
      <pc:sldChg chg="modSp mod">
        <pc:chgData name="שיר וולץ" userId="aefb9a7725becb63" providerId="LiveId" clId="{5D952ADB-1579-4CB5-A5D8-2E248B0950CA}" dt="2023-12-02T17:31:14.678" v="218" actId="1076"/>
        <pc:sldMkLst>
          <pc:docMk/>
          <pc:sldMk cId="2365412575" sldId="283"/>
        </pc:sldMkLst>
        <pc:spChg chg="mod">
          <ac:chgData name="שיר וולץ" userId="aefb9a7725becb63" providerId="LiveId" clId="{5D952ADB-1579-4CB5-A5D8-2E248B0950CA}" dt="2023-12-02T14:57:09.876" v="114" actId="20577"/>
          <ac:spMkLst>
            <pc:docMk/>
            <pc:sldMk cId="2365412575" sldId="283"/>
            <ac:spMk id="4" creationId="{18C13FE4-332D-2C92-6AF2-2F31660F39AF}"/>
          </ac:spMkLst>
        </pc:spChg>
        <pc:spChg chg="mod">
          <ac:chgData name="שיר וולץ" userId="aefb9a7725becb63" providerId="LiveId" clId="{5D952ADB-1579-4CB5-A5D8-2E248B0950CA}" dt="2023-12-02T17:31:14.678" v="218" actId="1076"/>
          <ac:spMkLst>
            <pc:docMk/>
            <pc:sldMk cId="2365412575" sldId="283"/>
            <ac:spMk id="9" creationId="{31C22BAA-1001-479E-9971-E279C3CE9891}"/>
          </ac:spMkLst>
        </pc:spChg>
        <pc:picChg chg="mod">
          <ac:chgData name="שיר וולץ" userId="aefb9a7725becb63" providerId="LiveId" clId="{5D952ADB-1579-4CB5-A5D8-2E248B0950CA}" dt="2023-12-02T17:31:10.228" v="217" actId="1076"/>
          <ac:picMkLst>
            <pc:docMk/>
            <pc:sldMk cId="2365412575" sldId="283"/>
            <ac:picMk id="5122" creationId="{394EB2A7-200B-C81C-9330-4A377C02276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2CB4F-678B-4847-BCA7-E4F55087CAE7}" type="datetimeFigureOut">
              <a:rPr lang="en-IL" smtClean="0"/>
              <a:t>12/02/2023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CC7CA-F85B-FC46-9096-A03C9849DA1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708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5456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7810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95148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58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5603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3382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4446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9396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9672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9846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44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4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4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2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3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1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8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0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9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0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1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1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4698-AE2D-43E6-BD25-8D09F11DD6B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4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200041-4D1E-4989-BD14-297CC7957621}"/>
              </a:ext>
            </a:extLst>
          </p:cNvPr>
          <p:cNvSpPr txBox="1"/>
          <p:nvPr/>
        </p:nvSpPr>
        <p:spPr>
          <a:xfrm>
            <a:off x="1783007" y="941174"/>
            <a:ext cx="8807668" cy="53245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 rtl="0"/>
            <a:r>
              <a:rPr lang="en-IL" sz="6000" dirty="0"/>
              <a:t>Data Analys</a:t>
            </a:r>
            <a:r>
              <a:rPr lang="en-US" sz="6000" dirty="0"/>
              <a:t>t Program</a:t>
            </a:r>
            <a:endParaRPr lang="he-IL" sz="6000" dirty="0"/>
          </a:p>
          <a:p>
            <a:pPr algn="ctr" rtl="0"/>
            <a:endParaRPr lang="en-US" sz="4000" dirty="0"/>
          </a:p>
          <a:p>
            <a:pPr algn="ctr" rtl="0"/>
            <a:r>
              <a:rPr lang="en-US" sz="6000" dirty="0"/>
              <a:t>Class 4, Group 2</a:t>
            </a:r>
          </a:p>
          <a:p>
            <a:pPr algn="ctr" rtl="0"/>
            <a:endParaRPr lang="he-IL" sz="4000" dirty="0"/>
          </a:p>
          <a:p>
            <a:pPr algn="ctr" rtl="0"/>
            <a:r>
              <a:rPr lang="en-IL" sz="6000" dirty="0"/>
              <a:t>Final Project</a:t>
            </a:r>
            <a:endParaRPr lang="en-US" sz="6000" dirty="0"/>
          </a:p>
          <a:p>
            <a:pPr algn="ctr" rtl="0"/>
            <a:endParaRPr lang="he-IL" sz="4000" dirty="0"/>
          </a:p>
          <a:p>
            <a:pPr algn="ctr" rtl="0"/>
            <a:r>
              <a:rPr lang="en-US" sz="4000" dirty="0"/>
              <a:t>December</a:t>
            </a:r>
            <a:r>
              <a:rPr lang="en-IL" sz="4000" dirty="0"/>
              <a:t> </a:t>
            </a:r>
            <a:r>
              <a:rPr lang="en-US" sz="4000" dirty="0"/>
              <a:t>20</a:t>
            </a:r>
            <a:r>
              <a:rPr lang="en-IL" sz="4000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358319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82108" y="1750304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900" b="1" dirty="0">
                <a:cs typeface="+mn-cs"/>
              </a:rPr>
              <a:t>Route B: </a:t>
            </a:r>
          </a:p>
          <a:p>
            <a:pPr algn="l" rtl="0"/>
            <a:r>
              <a:rPr lang="en-US" sz="2900" b="1" dirty="0">
                <a:cs typeface="+mn-cs"/>
              </a:rPr>
              <a:t>Analyzing the entire filtered Properties’ population</a:t>
            </a:r>
          </a:p>
          <a:p>
            <a:pPr algn="l" rtl="0"/>
            <a:r>
              <a:rPr lang="en-US" sz="2900" b="1" u="sng" dirty="0">
                <a:cs typeface="+mn-cs"/>
              </a:rPr>
              <a:t>Remark</a:t>
            </a:r>
            <a:r>
              <a:rPr lang="en-US" sz="2900" b="1" dirty="0">
                <a:cs typeface="+mn-cs"/>
              </a:rPr>
              <a:t>: The depended variable on the x-axis for convenience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51BC27-0F12-1C9A-811D-60AC218BB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313" y="2666282"/>
            <a:ext cx="7004957" cy="362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B3E1C9-0FBD-4307-24CB-C4885784657B}"/>
              </a:ext>
            </a:extLst>
          </p:cNvPr>
          <p:cNvCxnSpPr>
            <a:cxnSpLocks/>
          </p:cNvCxnSpPr>
          <p:nvPr/>
        </p:nvCxnSpPr>
        <p:spPr>
          <a:xfrm flipV="1">
            <a:off x="4550979" y="5797636"/>
            <a:ext cx="119368" cy="3114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1C22BAA-1001-479E-9971-E279C3CE9891}"/>
              </a:ext>
            </a:extLst>
          </p:cNvPr>
          <p:cNvSpPr/>
          <p:nvPr/>
        </p:nvSpPr>
        <p:spPr>
          <a:xfrm>
            <a:off x="2732313" y="3762702"/>
            <a:ext cx="336708" cy="11456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B75C87-6127-6890-3E26-2A64E04F9D50}"/>
              </a:ext>
            </a:extLst>
          </p:cNvPr>
          <p:cNvSpPr/>
          <p:nvPr/>
        </p:nvSpPr>
        <p:spPr>
          <a:xfrm>
            <a:off x="9307287" y="5465379"/>
            <a:ext cx="304800" cy="3322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1F4DF-359F-9630-12D8-DBA977BC78F0}"/>
              </a:ext>
            </a:extLst>
          </p:cNvPr>
          <p:cNvSpPr txBox="1"/>
          <p:nvPr/>
        </p:nvSpPr>
        <p:spPr>
          <a:xfrm>
            <a:off x="8552637" y="4805115"/>
            <a:ext cx="101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Outliers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74AAA3-DEA4-D493-FF5F-7C1EAE3EF8B9}"/>
              </a:ext>
            </a:extLst>
          </p:cNvPr>
          <p:cNvCxnSpPr>
            <a:cxnSpLocks/>
          </p:cNvCxnSpPr>
          <p:nvPr/>
        </p:nvCxnSpPr>
        <p:spPr>
          <a:xfrm>
            <a:off x="9070930" y="5087733"/>
            <a:ext cx="260163" cy="339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13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782547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900" b="1" dirty="0">
                <a:cs typeface="+mn-cs"/>
              </a:rPr>
              <a:t>Route B: </a:t>
            </a:r>
          </a:p>
          <a:p>
            <a:pPr algn="l" rtl="0"/>
            <a:r>
              <a:rPr lang="en-US" sz="2900" b="1" dirty="0">
                <a:cs typeface="+mn-cs"/>
              </a:rPr>
              <a:t>Analyzing the entire filtered Properties’ population</a:t>
            </a:r>
          </a:p>
          <a:p>
            <a:pPr algn="l" rtl="0"/>
            <a:r>
              <a:rPr lang="en-US" sz="2900" b="1" u="sng" dirty="0">
                <a:cs typeface="+mn-cs"/>
              </a:rPr>
              <a:t>Remark</a:t>
            </a:r>
            <a:r>
              <a:rPr lang="en-US" sz="2900" b="1" dirty="0">
                <a:cs typeface="+mn-cs"/>
              </a:rPr>
              <a:t>: The depended variable on the x-axis for convenience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94EB2A7-200B-C81C-9330-4A377C022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313" y="2688771"/>
            <a:ext cx="7581900" cy="363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1C22BAA-1001-479E-9971-E279C3CE9891}"/>
              </a:ext>
            </a:extLst>
          </p:cNvPr>
          <p:cNvSpPr/>
          <p:nvPr/>
        </p:nvSpPr>
        <p:spPr>
          <a:xfrm>
            <a:off x="2732313" y="3735676"/>
            <a:ext cx="336708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B3E1C9-0FBD-4307-24CB-C4885784657B}"/>
              </a:ext>
            </a:extLst>
          </p:cNvPr>
          <p:cNvCxnSpPr>
            <a:cxnSpLocks/>
          </p:cNvCxnSpPr>
          <p:nvPr/>
        </p:nvCxnSpPr>
        <p:spPr>
          <a:xfrm flipV="1">
            <a:off x="4456386" y="5797636"/>
            <a:ext cx="119368" cy="3114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41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82108" y="1749025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900" b="1" dirty="0">
                <a:cs typeface="+mn-cs"/>
              </a:rPr>
              <a:t>Route B: </a:t>
            </a:r>
          </a:p>
          <a:p>
            <a:pPr algn="l" rtl="0"/>
            <a:r>
              <a:rPr lang="en-US" sz="2900" b="1" dirty="0">
                <a:cs typeface="+mn-cs"/>
              </a:rPr>
              <a:t>Analyzing the entire filtered Properties’ population</a:t>
            </a:r>
          </a:p>
          <a:p>
            <a:pPr algn="l" rtl="0"/>
            <a:r>
              <a:rPr lang="en-US" sz="2900" b="1" u="sng" dirty="0">
                <a:cs typeface="+mn-cs"/>
              </a:rPr>
              <a:t>Remark</a:t>
            </a:r>
            <a:r>
              <a:rPr lang="en-US" sz="2900" b="1" dirty="0">
                <a:cs typeface="+mn-cs"/>
              </a:rPr>
              <a:t>: The depended variable on the x-axis for convenience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DDE973D-CEAF-E37B-D725-DBC20190D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215" y="2645228"/>
            <a:ext cx="8763000" cy="361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D6FCA2-D19E-9F22-E3B8-1DD40ADD3A94}"/>
              </a:ext>
            </a:extLst>
          </p:cNvPr>
          <p:cNvCxnSpPr>
            <a:cxnSpLocks/>
          </p:cNvCxnSpPr>
          <p:nvPr/>
        </p:nvCxnSpPr>
        <p:spPr>
          <a:xfrm flipV="1">
            <a:off x="3925612" y="5797636"/>
            <a:ext cx="119368" cy="3114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F348188-86CF-27E6-C696-D57827BF0F69}"/>
              </a:ext>
            </a:extLst>
          </p:cNvPr>
          <p:cNvSpPr/>
          <p:nvPr/>
        </p:nvSpPr>
        <p:spPr>
          <a:xfrm>
            <a:off x="2329215" y="3690404"/>
            <a:ext cx="336708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6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82108" y="1764790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900" b="1" dirty="0">
                <a:cs typeface="+mn-cs"/>
              </a:rPr>
              <a:t>Route B:</a:t>
            </a:r>
          </a:p>
          <a:p>
            <a:pPr algn="l" rtl="0"/>
            <a:r>
              <a:rPr lang="en-US" sz="2900" b="1" dirty="0">
                <a:cs typeface="+mn-cs"/>
              </a:rPr>
              <a:t>Analyzing the entire filtered Properties’ population</a:t>
            </a:r>
          </a:p>
          <a:p>
            <a:pPr algn="l" rtl="0"/>
            <a:r>
              <a:rPr lang="en-US" sz="2900" b="1" u="sng" dirty="0">
                <a:cs typeface="+mn-cs"/>
              </a:rPr>
              <a:t>Remark</a:t>
            </a:r>
            <a:r>
              <a:rPr lang="en-US" sz="2900" b="1" dirty="0">
                <a:cs typeface="+mn-cs"/>
              </a:rPr>
              <a:t>: The depended variable on the x-axis for convenience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6B932F3-0FBD-7C2B-D098-E3E489090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78" y="2780618"/>
            <a:ext cx="6296025" cy="361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F348188-86CF-27E6-C696-D57827BF0F69}"/>
              </a:ext>
            </a:extLst>
          </p:cNvPr>
          <p:cNvSpPr/>
          <p:nvPr/>
        </p:nvSpPr>
        <p:spPr>
          <a:xfrm>
            <a:off x="3547078" y="3798135"/>
            <a:ext cx="336708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D6FCA2-D19E-9F22-E3B8-1DD40ADD3A94}"/>
              </a:ext>
            </a:extLst>
          </p:cNvPr>
          <p:cNvCxnSpPr>
            <a:cxnSpLocks/>
          </p:cNvCxnSpPr>
          <p:nvPr/>
        </p:nvCxnSpPr>
        <p:spPr>
          <a:xfrm flipV="1">
            <a:off x="4006491" y="5943284"/>
            <a:ext cx="119368" cy="3114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379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724309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900" b="1" dirty="0">
                <a:cs typeface="+mn-cs"/>
              </a:rPr>
              <a:t>Route B:</a:t>
            </a:r>
          </a:p>
          <a:p>
            <a:pPr algn="l" rtl="0"/>
            <a:r>
              <a:rPr lang="en-US" sz="2900" b="1" dirty="0">
                <a:cs typeface="+mn-cs"/>
              </a:rPr>
              <a:t>Analyzing the entire filtered Properties’ population</a:t>
            </a:r>
          </a:p>
          <a:p>
            <a:pPr algn="l" rtl="0"/>
            <a:r>
              <a:rPr lang="en-US" sz="2900" b="1" u="sng" dirty="0">
                <a:cs typeface="+mn-cs"/>
              </a:rPr>
              <a:t>Remark</a:t>
            </a:r>
            <a:r>
              <a:rPr lang="en-US" sz="2900" b="1" dirty="0">
                <a:cs typeface="+mn-cs"/>
              </a:rPr>
              <a:t>: The depended variable on the x-axis for convenience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FB6DDFE-D9FF-269F-DF80-14FC5C242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599" y="2699657"/>
            <a:ext cx="5400675" cy="353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F348188-86CF-27E6-C696-D57827BF0F69}"/>
              </a:ext>
            </a:extLst>
          </p:cNvPr>
          <p:cNvSpPr/>
          <p:nvPr/>
        </p:nvSpPr>
        <p:spPr>
          <a:xfrm>
            <a:off x="3909599" y="3703369"/>
            <a:ext cx="273269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81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8" y="1480611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Conclusion: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1">
            <a:extLst>
              <a:ext uri="{FF2B5EF4-FFF2-40B4-BE49-F238E27FC236}">
                <a16:creationId xmlns:a16="http://schemas.microsoft.com/office/drawing/2014/main" id="{CD819408-1CBA-3D89-DF10-4E3D1647D6B8}"/>
              </a:ext>
            </a:extLst>
          </p:cNvPr>
          <p:cNvSpPr txBox="1">
            <a:spLocks/>
          </p:cNvSpPr>
          <p:nvPr/>
        </p:nvSpPr>
        <p:spPr>
          <a:xfrm>
            <a:off x="1187668" y="2284586"/>
            <a:ext cx="10260068" cy="2673605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 fontScale="5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sz="5100" dirty="0"/>
              <a:t>The properties with the highest Forecasted Revenue in Washington, United States in the coming year, according to Airbnb data are of </a:t>
            </a:r>
            <a:r>
              <a:rPr lang="en-US" sz="5100" u="sng" dirty="0"/>
              <a:t>Entire Home type, with Entire Home / Apartment room type, located in Seattle, and which are suitable to Accommodate 6 to 10 people</a:t>
            </a:r>
            <a:r>
              <a:rPr lang="en-US" sz="51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2584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7B8255-2FE1-10E9-07CC-6AB3413267EA}"/>
              </a:ext>
            </a:extLst>
          </p:cNvPr>
          <p:cNvSpPr txBox="1"/>
          <p:nvPr/>
        </p:nvSpPr>
        <p:spPr>
          <a:xfrm>
            <a:off x="1765739" y="2060901"/>
            <a:ext cx="9659006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 rtl="0"/>
            <a:r>
              <a:rPr lang="en-US" sz="6000" dirty="0"/>
              <a:t>Thank you for your attention!</a:t>
            </a:r>
            <a:endParaRPr lang="en-IL" sz="6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E6800-063D-BB92-65E5-D5723998ADE4}"/>
              </a:ext>
            </a:extLst>
          </p:cNvPr>
          <p:cNvSpPr txBox="1"/>
          <p:nvPr/>
        </p:nvSpPr>
        <p:spPr>
          <a:xfrm>
            <a:off x="1765739" y="4430984"/>
            <a:ext cx="9659006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 rtl="0"/>
            <a:r>
              <a:rPr lang="en-US" sz="6000" dirty="0"/>
              <a:t>Any Questions?</a:t>
            </a:r>
            <a:endParaRPr lang="en-IL" sz="6000" dirty="0"/>
          </a:p>
        </p:txBody>
      </p:sp>
    </p:spTree>
    <p:extLst>
      <p:ext uri="{BB962C8B-B14F-4D97-AF65-F5344CB8AC3E}">
        <p14:creationId xmlns:p14="http://schemas.microsoft.com/office/powerpoint/2010/main" val="295019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8" y="1480611"/>
            <a:ext cx="4908332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Group’s Members: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2117225-5AEB-2E87-A7FD-085F8B330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03282" y="2277090"/>
            <a:ext cx="9963808" cy="3198799"/>
          </a:xfrm>
          <a:ln w="50800"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algn="l" rtl="0">
              <a:lnSpc>
                <a:spcPct val="170000"/>
              </a:lnSpc>
            </a:pPr>
            <a:r>
              <a:rPr lang="en-US" sz="5100" dirty="0"/>
              <a:t>Eyal Vultz</a:t>
            </a:r>
          </a:p>
          <a:p>
            <a:pPr algn="l" rtl="0">
              <a:lnSpc>
                <a:spcPct val="170000"/>
              </a:lnSpc>
            </a:pPr>
            <a:r>
              <a:rPr lang="en-US" sz="5100" dirty="0"/>
              <a:t>Yoav Abadi</a:t>
            </a:r>
          </a:p>
          <a:p>
            <a:pPr algn="l" rtl="0">
              <a:lnSpc>
                <a:spcPct val="170000"/>
              </a:lnSpc>
            </a:pPr>
            <a:r>
              <a:rPr lang="en-US" sz="5100" dirty="0"/>
              <a:t>Oded Mark</a:t>
            </a:r>
          </a:p>
          <a:p>
            <a:pPr algn="l" rtl="0">
              <a:lnSpc>
                <a:spcPct val="170000"/>
              </a:lnSpc>
            </a:pPr>
            <a:r>
              <a:rPr lang="en-US" sz="5100" dirty="0"/>
              <a:t>Dan Dwek</a:t>
            </a:r>
          </a:p>
          <a:p>
            <a:pPr marL="0" indent="0" algn="ctr">
              <a:buNone/>
            </a:pPr>
            <a:endParaRPr lang="he-IL" dirty="0"/>
          </a:p>
        </p:txBody>
      </p:sp>
      <p:pic>
        <p:nvPicPr>
          <p:cNvPr id="1026" name="Picture 2" descr="‪george washington מאת en.wikipedia.org‬‏">
            <a:extLst>
              <a:ext uri="{FF2B5EF4-FFF2-40B4-BE49-F238E27FC236}">
                <a16:creationId xmlns:a16="http://schemas.microsoft.com/office/drawing/2014/main" id="{B52B831D-9F31-2D90-4078-904B26751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808" y="2402270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89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8" y="1480611"/>
            <a:ext cx="5213132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Goal: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2117225-5AEB-2E87-A7FD-085F8B330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03281" y="2277091"/>
            <a:ext cx="9890236" cy="1335452"/>
          </a:xfrm>
          <a:ln w="50800">
            <a:solidFill>
              <a:schemeClr val="accent1"/>
            </a:solidFill>
          </a:ln>
        </p:spPr>
        <p:txBody>
          <a:bodyPr>
            <a:normAutofit fontScale="47500" lnSpcReduction="20000"/>
          </a:bodyPr>
          <a:lstStyle/>
          <a:p>
            <a:pPr marL="0" indent="0" algn="l" rtl="0">
              <a:lnSpc>
                <a:spcPct val="170000"/>
              </a:lnSpc>
              <a:buNone/>
            </a:pPr>
            <a:r>
              <a:rPr lang="en-US" sz="5100" dirty="0"/>
              <a:t>Strategy guidance for a short-term investment in a property at Washington, United States.</a:t>
            </a:r>
          </a:p>
          <a:p>
            <a:pPr marL="0" indent="0" algn="ctr">
              <a:buNone/>
            </a:pPr>
            <a:endParaRPr lang="he-IL" dirty="0"/>
          </a:p>
        </p:txBody>
      </p:sp>
      <p:pic>
        <p:nvPicPr>
          <p:cNvPr id="3" name="Picture 6" descr="https://banner2.cleanpng.com/20180605/oot/kisspng-airbnb-logo-coupon-privately-held-company-airbnb-logo-5b167f0c6a7270.541603821528200972436.jpg">
            <a:extLst>
              <a:ext uri="{FF2B5EF4-FFF2-40B4-BE49-F238E27FC236}">
                <a16:creationId xmlns:a16="http://schemas.microsoft.com/office/drawing/2014/main" id="{92C04113-1E5E-A7CF-F893-961D4734D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" b="96625" l="10000" r="90000">
                        <a14:foregroundMark x1="77000" y1="85625" x2="77000" y2="85625"/>
                        <a14:foregroundMark x1="65778" y1="89375" x2="65778" y2="89375"/>
                        <a14:foregroundMark x1="54778" y1="85000" x2="54778" y2="85000"/>
                        <a14:foregroundMark x1="39667" y1="84375" x2="39667" y2="84375"/>
                        <a14:foregroundMark x1="34889" y1="85625" x2="34889" y2="85625"/>
                        <a14:foregroundMark x1="31111" y1="85625" x2="31111" y2="85625"/>
                        <a14:foregroundMark x1="34889" y1="75375" x2="34889" y2="75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732" y="5104465"/>
            <a:ext cx="1148681" cy="86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E8229164-54FE-1BFE-B907-BD75C11A6828}"/>
              </a:ext>
            </a:extLst>
          </p:cNvPr>
          <p:cNvSpPr txBox="1">
            <a:spLocks/>
          </p:cNvSpPr>
          <p:nvPr/>
        </p:nvSpPr>
        <p:spPr>
          <a:xfrm>
            <a:off x="1303281" y="4081922"/>
            <a:ext cx="5213132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100" b="1" dirty="0">
                <a:cs typeface="+mn-cs"/>
              </a:rPr>
              <a:t>Data Source:</a:t>
            </a:r>
          </a:p>
        </p:txBody>
      </p:sp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465F2521-23C4-504B-6C6F-22A9755A5D1A}"/>
              </a:ext>
            </a:extLst>
          </p:cNvPr>
          <p:cNvSpPr txBox="1">
            <a:spLocks/>
          </p:cNvSpPr>
          <p:nvPr/>
        </p:nvSpPr>
        <p:spPr>
          <a:xfrm>
            <a:off x="1424149" y="4870838"/>
            <a:ext cx="9769368" cy="1335452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F1D2C-AB14-D90A-EE0A-04132E91A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4509" y="237245"/>
            <a:ext cx="2890345" cy="186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0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1" y="2961900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KPI definition: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2117225-5AEB-2E87-A7FD-085F8B330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87662" y="3750816"/>
            <a:ext cx="10198792" cy="879880"/>
          </a:xfrm>
          <a:ln w="50800">
            <a:solidFill>
              <a:schemeClr val="accent1"/>
            </a:solidFill>
          </a:ln>
        </p:spPr>
        <p:txBody>
          <a:bodyPr anchor="ctr">
            <a:normAutofit fontScale="92500" lnSpcReduction="20000"/>
          </a:bodyPr>
          <a:lstStyle/>
          <a:p>
            <a:pPr marL="0" indent="0" algn="ctr" rtl="0">
              <a:lnSpc>
                <a:spcPct val="120000"/>
              </a:lnSpc>
              <a:buNone/>
            </a:pPr>
            <a:r>
              <a:rPr lang="en-US" sz="2800" dirty="0"/>
              <a:t>Forecasted Revenue in the Coming year = Price x (365 - availability_365)</a:t>
            </a:r>
          </a:p>
          <a:p>
            <a:pPr marL="0" indent="0" algn="l" rtl="0">
              <a:lnSpc>
                <a:spcPct val="120000"/>
              </a:lnSpc>
              <a:buNone/>
            </a:pPr>
            <a:r>
              <a:rPr lang="en-US" sz="1600" u="sng" dirty="0"/>
              <a:t>Remark</a:t>
            </a:r>
            <a:r>
              <a:rPr lang="en-US" sz="1600" dirty="0"/>
              <a:t>: In the absence of the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acquisition price of each property data.</a:t>
            </a:r>
            <a:endParaRPr lang="he-IL" sz="1700" dirty="0"/>
          </a:p>
        </p:txBody>
      </p:sp>
      <p:pic>
        <p:nvPicPr>
          <p:cNvPr id="1028" name="Picture 4" descr="Python Logo, symbol, meaning, history, PNG, brand">
            <a:extLst>
              <a:ext uri="{FF2B5EF4-FFF2-40B4-BE49-F238E27FC236}">
                <a16:creationId xmlns:a16="http://schemas.microsoft.com/office/drawing/2014/main" id="{9BC73EBD-83ED-269D-F3B4-A397AA789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152" y="5701162"/>
            <a:ext cx="1271094" cy="7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כותרת 1">
            <a:extLst>
              <a:ext uri="{FF2B5EF4-FFF2-40B4-BE49-F238E27FC236}">
                <a16:creationId xmlns:a16="http://schemas.microsoft.com/office/drawing/2014/main" id="{17088BA8-C298-8DC4-1A98-E1243971BAF4}"/>
              </a:ext>
            </a:extLst>
          </p:cNvPr>
          <p:cNvSpPr txBox="1">
            <a:spLocks/>
          </p:cNvSpPr>
          <p:nvPr/>
        </p:nvSpPr>
        <p:spPr>
          <a:xfrm>
            <a:off x="1187666" y="1014415"/>
            <a:ext cx="4677105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100" b="1" dirty="0">
                <a:cs typeface="+mn-cs"/>
              </a:rPr>
              <a:t>Analysis Strategy:</a:t>
            </a:r>
          </a:p>
        </p:txBody>
      </p:sp>
      <p:sp>
        <p:nvSpPr>
          <p:cNvPr id="4" name="Content Placeholder 21">
            <a:extLst>
              <a:ext uri="{FF2B5EF4-FFF2-40B4-BE49-F238E27FC236}">
                <a16:creationId xmlns:a16="http://schemas.microsoft.com/office/drawing/2014/main" id="{20D35749-7FF8-B5F9-1AFC-F6F892099519}"/>
              </a:ext>
            </a:extLst>
          </p:cNvPr>
          <p:cNvSpPr txBox="1">
            <a:spLocks/>
          </p:cNvSpPr>
          <p:nvPr/>
        </p:nvSpPr>
        <p:spPr>
          <a:xfrm>
            <a:off x="1187665" y="1813159"/>
            <a:ext cx="10198792" cy="879880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 fontScale="2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7200" dirty="0"/>
              <a:t>Characterization of properties with the highest probability to gain the highest Revenue in the </a:t>
            </a:r>
            <a:r>
              <a:rPr lang="en-US" sz="7200" u="sng" dirty="0"/>
              <a:t>Coming year</a:t>
            </a:r>
            <a:endParaRPr lang="en-US" sz="7200" dirty="0"/>
          </a:p>
          <a:p>
            <a:pPr marL="0" indent="0" algn="l" rtl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7200" u="sng" dirty="0"/>
              <a:t>Remark</a:t>
            </a:r>
            <a:r>
              <a:rPr lang="en-US" sz="7200" dirty="0"/>
              <a:t>: Elimination of the seasonality effect, while still being considered as a short-term period.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14B39A6B-EFEF-F49B-11EA-28DD56FD3BC3}"/>
              </a:ext>
            </a:extLst>
          </p:cNvPr>
          <p:cNvSpPr txBox="1">
            <a:spLocks/>
          </p:cNvSpPr>
          <p:nvPr/>
        </p:nvSpPr>
        <p:spPr>
          <a:xfrm>
            <a:off x="1187662" y="4828213"/>
            <a:ext cx="3846787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100" b="1" dirty="0">
                <a:cs typeface="+mn-cs"/>
              </a:rPr>
              <a:t>Analysis Tool:</a:t>
            </a:r>
          </a:p>
        </p:txBody>
      </p:sp>
      <p:sp>
        <p:nvSpPr>
          <p:cNvPr id="6" name="Content Placeholder 21">
            <a:extLst>
              <a:ext uri="{FF2B5EF4-FFF2-40B4-BE49-F238E27FC236}">
                <a16:creationId xmlns:a16="http://schemas.microsoft.com/office/drawing/2014/main" id="{B2564B07-8279-B5B1-8E52-6016C40A8259}"/>
              </a:ext>
            </a:extLst>
          </p:cNvPr>
          <p:cNvSpPr txBox="1">
            <a:spLocks/>
          </p:cNvSpPr>
          <p:nvPr/>
        </p:nvSpPr>
        <p:spPr>
          <a:xfrm>
            <a:off x="1187662" y="5617129"/>
            <a:ext cx="10198791" cy="879880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F26E794-1654-01C9-6F3F-017E453B4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864"/>
            <a:ext cx="22442" cy="9747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98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4340774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Cleaning: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600" dirty="0"/>
              <a:t>1. Removing Duplicated records (rows) and irrelevant fields (columns) resulted also in null entries decrease:</a:t>
            </a:r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FE019A-7D46-E958-642D-7E38A7347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480" y="2804538"/>
            <a:ext cx="9236240" cy="34140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36CA63-E0FF-D349-741F-3D5612B1D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2469" y="3195932"/>
            <a:ext cx="1676443" cy="15659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C44B3F-D26F-444C-97ED-D394691B1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9417" y="3272776"/>
            <a:ext cx="1530694" cy="1489099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199A8AC6-66FD-1018-50DF-B697223D7836}"/>
              </a:ext>
            </a:extLst>
          </p:cNvPr>
          <p:cNvSpPr/>
          <p:nvPr/>
        </p:nvSpPr>
        <p:spPr>
          <a:xfrm>
            <a:off x="3247741" y="3989414"/>
            <a:ext cx="292848" cy="14477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DED7E-03A3-44FA-0A99-97940350ACBD}"/>
              </a:ext>
            </a:extLst>
          </p:cNvPr>
          <p:cNvSpPr txBox="1"/>
          <p:nvPr/>
        </p:nvSpPr>
        <p:spPr>
          <a:xfrm>
            <a:off x="3042815" y="3656133"/>
            <a:ext cx="72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-44%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10F35F-7C60-9FB9-2771-AA9D492A7F43}"/>
              </a:ext>
            </a:extLst>
          </p:cNvPr>
          <p:cNvGrpSpPr/>
          <p:nvPr/>
        </p:nvGrpSpPr>
        <p:grpSpPr>
          <a:xfrm>
            <a:off x="1492469" y="4856594"/>
            <a:ext cx="3657643" cy="1510615"/>
            <a:chOff x="1492469" y="4856594"/>
            <a:chExt cx="3657643" cy="15106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4A32983-DF18-2EF9-CD96-0A7A12E0578C}"/>
                </a:ext>
              </a:extLst>
            </p:cNvPr>
            <p:cNvGrpSpPr/>
            <p:nvPr/>
          </p:nvGrpSpPr>
          <p:grpSpPr>
            <a:xfrm>
              <a:off x="1492469" y="4856594"/>
              <a:ext cx="3657643" cy="1510615"/>
              <a:chOff x="1492469" y="4856594"/>
              <a:chExt cx="3657643" cy="1510615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5C31AB6-35AA-B996-57C4-A960D9894F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2469" y="4856594"/>
                <a:ext cx="1676443" cy="1463614"/>
              </a:xfrm>
              <a:prstGeom prst="rect">
                <a:avLst/>
              </a:prstGeom>
            </p:spPr>
          </p:pic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B7BE009E-07D3-37F3-E3F4-3FA8941583E1}"/>
                  </a:ext>
                </a:extLst>
              </p:cNvPr>
              <p:cNvSpPr/>
              <p:nvPr/>
            </p:nvSpPr>
            <p:spPr>
              <a:xfrm>
                <a:off x="3247741" y="5588401"/>
                <a:ext cx="292848" cy="144772"/>
              </a:xfrm>
              <a:prstGeom prst="rightArrow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68E62EB7-FB10-0976-D1C3-C6AC97BBC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19418" y="4856594"/>
                <a:ext cx="1530694" cy="1510615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46FCE6-3013-F356-E566-EA730F64D1ED}"/>
                </a:ext>
              </a:extLst>
            </p:cNvPr>
            <p:cNvSpPr txBox="1"/>
            <p:nvPr/>
          </p:nvSpPr>
          <p:spPr>
            <a:xfrm>
              <a:off x="3042815" y="5230113"/>
              <a:ext cx="721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-27%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11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599089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Cleaning (cont.):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600" dirty="0"/>
              <a:t>2. Filtration of only properties which are located in the state of Washington, based on the ‘neighborhood’ filed:</a:t>
            </a:r>
          </a:p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3600" dirty="0"/>
          </a:p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/>
              <a:t>listings_clean_missing_values_Washington   </a:t>
            </a:r>
          </a:p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/>
              <a:t>= listings_clean_missing_values[listings_clean_missing_values['</a:t>
            </a:r>
            <a:r>
              <a:rPr lang="en-US" sz="1800" dirty="0" err="1"/>
              <a:t>neighbourhood</a:t>
            </a:r>
            <a:r>
              <a:rPr lang="en-US" sz="1800" dirty="0"/>
              <a:t>'].</a:t>
            </a:r>
            <a:r>
              <a:rPr lang="en-US" sz="1800" dirty="0" err="1"/>
              <a:t>str.contains</a:t>
            </a:r>
            <a:r>
              <a:rPr lang="en-US" sz="1800" dirty="0"/>
              <a:t>("Washington")]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24661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638045"/>
            <a:ext cx="10226566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3200" b="1" dirty="0">
                <a:cs typeface="+mn-cs"/>
              </a:rPr>
              <a:t>Route A: </a:t>
            </a:r>
          </a:p>
          <a:p>
            <a:pPr algn="l" rtl="0"/>
            <a:r>
              <a:rPr lang="en-US" sz="2900" b="1" dirty="0">
                <a:cs typeface="+mn-cs"/>
              </a:rPr>
              <a:t>Trial to specify the KPI’s filtered properties population Top 25% (Q1)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CE4600-A0AD-2092-5416-463BAF61A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194" y="3030987"/>
            <a:ext cx="8707279" cy="278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0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547312"/>
            <a:ext cx="994804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900" b="1" dirty="0">
                <a:cs typeface="+mn-cs"/>
              </a:rPr>
              <a:t>Route A: </a:t>
            </a:r>
          </a:p>
          <a:p>
            <a:pPr algn="l" rtl="0"/>
            <a:r>
              <a:rPr lang="en-US" sz="2900" b="1" dirty="0">
                <a:cs typeface="+mn-cs"/>
              </a:rPr>
              <a:t>Insignificant outcomes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99FCB8-C8F0-348D-0193-6C4DC817A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09" y="2326794"/>
            <a:ext cx="2498757" cy="181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D202FC0-B5FE-2464-7A4B-5CD6871B4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331" y="2314106"/>
            <a:ext cx="2301750" cy="182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3B45F09-2B69-8629-D79E-BFFB61DB7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746" y="2314106"/>
            <a:ext cx="2265472" cy="182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888E5F5-7F08-06F8-B91F-267DC469F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14" y="2301522"/>
            <a:ext cx="2550237" cy="183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2DC4BA1-E55D-F9C8-6C7D-2ABC293E1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48" y="4579579"/>
            <a:ext cx="3102703" cy="162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48CB4C8-966A-CBC8-082F-52F087D2D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814" y="4627757"/>
            <a:ext cx="2784039" cy="159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42FA7CE-E891-F377-BB4E-68EB74574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487" y="4701088"/>
            <a:ext cx="3449258" cy="159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00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638046"/>
            <a:ext cx="994804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900" b="1" dirty="0">
                <a:cs typeface="+mn-cs"/>
              </a:rPr>
              <a:t>Route A: </a:t>
            </a:r>
          </a:p>
          <a:p>
            <a:pPr algn="l" rtl="0"/>
            <a:r>
              <a:rPr lang="en-US" sz="2900" b="1" dirty="0">
                <a:cs typeface="+mn-cs"/>
              </a:rPr>
              <a:t>Summary Table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688815-74C7-03C3-DDE2-45AA28659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800812"/>
              </p:ext>
            </p:extLst>
          </p:nvPr>
        </p:nvGraphicFramePr>
        <p:xfrm>
          <a:off x="2401616" y="2702799"/>
          <a:ext cx="8881240" cy="2984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594">
                  <a:extLst>
                    <a:ext uri="{9D8B030D-6E8A-4147-A177-3AD203B41FA5}">
                      <a16:colId xmlns:a16="http://schemas.microsoft.com/office/drawing/2014/main" val="3926741695"/>
                    </a:ext>
                  </a:extLst>
                </a:gridCol>
                <a:gridCol w="1755228">
                  <a:extLst>
                    <a:ext uri="{9D8B030D-6E8A-4147-A177-3AD203B41FA5}">
                      <a16:colId xmlns:a16="http://schemas.microsoft.com/office/drawing/2014/main" val="4273390761"/>
                    </a:ext>
                  </a:extLst>
                </a:gridCol>
                <a:gridCol w="1891862">
                  <a:extLst>
                    <a:ext uri="{9D8B030D-6E8A-4147-A177-3AD203B41FA5}">
                      <a16:colId xmlns:a16="http://schemas.microsoft.com/office/drawing/2014/main" val="85111895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899351367"/>
                    </a:ext>
                  </a:extLst>
                </a:gridCol>
                <a:gridCol w="1818287">
                  <a:extLst>
                    <a:ext uri="{9D8B030D-6E8A-4147-A177-3AD203B41FA5}">
                      <a16:colId xmlns:a16="http://schemas.microsoft.com/office/drawing/2014/main" val="2416177908"/>
                    </a:ext>
                  </a:extLst>
                </a:gridCol>
              </a:tblGrid>
              <a:tr h="58614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dirty="0"/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dirty="0"/>
                        <a:t>Q4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580272"/>
                  </a:ext>
                </a:extLst>
              </a:tr>
              <a:tr h="586149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Property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Entire 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Entire 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Entire 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Entire rental unit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152986"/>
                  </a:ext>
                </a:extLst>
              </a:tr>
              <a:tr h="586149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Room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Entire home/apt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Entire home/apt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Entire home/apt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103767"/>
                  </a:ext>
                </a:extLst>
              </a:tr>
              <a:tr h="5861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Neighborhood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Seattle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Seattle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Seattle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730346"/>
                  </a:ext>
                </a:extLst>
              </a:tr>
              <a:tr h="586149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Accommodates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70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18372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3402</TotalTime>
  <Words>473</Words>
  <Application>Microsoft Office PowerPoint</Application>
  <PresentationFormat>Widescreen</PresentationFormat>
  <Paragraphs>98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inherit</vt:lpstr>
      <vt:lpstr>ערכת נושא Office</vt:lpstr>
      <vt:lpstr>PowerPoint Presentation</vt:lpstr>
      <vt:lpstr>Group’s Members:</vt:lpstr>
      <vt:lpstr>Data Analysis Goal:</vt:lpstr>
      <vt:lpstr>KPI definition:</vt:lpstr>
      <vt:lpstr>Data Cleaning:</vt:lpstr>
      <vt:lpstr>Data Cleaning (cont.):</vt:lpstr>
      <vt:lpstr>Data Analysis:</vt:lpstr>
      <vt:lpstr>Data Analysis:</vt:lpstr>
      <vt:lpstr>Data Analysis:</vt:lpstr>
      <vt:lpstr>Data Analysis:</vt:lpstr>
      <vt:lpstr>Data Analysis:</vt:lpstr>
      <vt:lpstr>Data Analysis:</vt:lpstr>
      <vt:lpstr>Data Analysis:</vt:lpstr>
      <vt:lpstr>Data Analysis: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mor hananovitz</dc:creator>
  <cp:lastModifiedBy>שיר וולץ</cp:lastModifiedBy>
  <cp:revision>21</cp:revision>
  <dcterms:created xsi:type="dcterms:W3CDTF">2023-08-23T13:38:17Z</dcterms:created>
  <dcterms:modified xsi:type="dcterms:W3CDTF">2023-12-02T17:32:32Z</dcterms:modified>
</cp:coreProperties>
</file>