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74" r:id="rId2"/>
    <p:sldId id="265" r:id="rId3"/>
    <p:sldId id="268" r:id="rId4"/>
    <p:sldId id="270" r:id="rId5"/>
    <p:sldId id="271" r:id="rId6"/>
    <p:sldId id="276" r:id="rId7"/>
    <p:sldId id="272" r:id="rId8"/>
    <p:sldId id="277" r:id="rId9"/>
    <p:sldId id="284" r:id="rId10"/>
    <p:sldId id="285" r:id="rId11"/>
    <p:sldId id="278" r:id="rId12"/>
    <p:sldId id="279" r:id="rId13"/>
    <p:sldId id="286" r:id="rId14"/>
    <p:sldId id="283" r:id="rId15"/>
    <p:sldId id="281" r:id="rId16"/>
    <p:sldId id="280" r:id="rId17"/>
    <p:sldId id="282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D7999-7F6C-4730-81E2-C1BD979E1575}" v="7" dt="2023-12-04T10:23:28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18" autoAdjust="0"/>
    <p:restoredTop sz="89116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CC9D7999-7F6C-4730-81E2-C1BD979E1575}"/>
    <pc:docChg chg="undo custSel modSld">
      <pc:chgData name="שיר וולץ" userId="aefb9a7725becb63" providerId="LiveId" clId="{CC9D7999-7F6C-4730-81E2-C1BD979E1575}" dt="2023-12-04T10:39:09.962" v="173" actId="6549"/>
      <pc:docMkLst>
        <pc:docMk/>
      </pc:docMkLst>
      <pc:sldChg chg="addSp modSp mod modAnim">
        <pc:chgData name="שיר וולץ" userId="aefb9a7725becb63" providerId="LiveId" clId="{CC9D7999-7F6C-4730-81E2-C1BD979E1575}" dt="2023-12-04T10:17:08.900" v="46"/>
        <pc:sldMkLst>
          <pc:docMk/>
          <pc:sldMk cId="3979115751" sldId="271"/>
        </pc:sldMkLst>
        <pc:spChg chg="add mod">
          <ac:chgData name="שיר וולץ" userId="aefb9a7725becb63" providerId="LiveId" clId="{CC9D7999-7F6C-4730-81E2-C1BD979E1575}" dt="2023-12-04T10:17:04.745" v="45" actId="164"/>
          <ac:spMkLst>
            <pc:docMk/>
            <pc:sldMk cId="3979115751" sldId="271"/>
            <ac:spMk id="3" creationId="{ED0E6D13-D701-D94B-4060-BF3BBFBE1648}"/>
          </ac:spMkLst>
        </pc:spChg>
        <pc:spChg chg="mod">
          <ac:chgData name="שיר וולץ" userId="aefb9a7725becb63" providerId="LiveId" clId="{CC9D7999-7F6C-4730-81E2-C1BD979E1575}" dt="2023-12-04T10:17:04.745" v="45" actId="164"/>
          <ac:spMkLst>
            <pc:docMk/>
            <pc:sldMk cId="3979115751" sldId="271"/>
            <ac:spMk id="4" creationId="{BA6DED7E-03A3-44FA-0A99-97940350ACBD}"/>
          </ac:spMkLst>
        </pc:spChg>
        <pc:spChg chg="mod">
          <ac:chgData name="שיר וולץ" userId="aefb9a7725becb63" providerId="LiveId" clId="{CC9D7999-7F6C-4730-81E2-C1BD979E1575}" dt="2023-12-04T10:15:42.124" v="28" actId="782"/>
          <ac:spMkLst>
            <pc:docMk/>
            <pc:sldMk cId="3979115751" sldId="271"/>
            <ac:spMk id="6" creationId="{4E46FCE6-3013-F356-E566-EA730F64D1ED}"/>
          </ac:spMkLst>
        </pc:spChg>
        <pc:spChg chg="add mod">
          <ac:chgData name="שיר וולץ" userId="aefb9a7725becb63" providerId="LiveId" clId="{CC9D7999-7F6C-4730-81E2-C1BD979E1575}" dt="2023-12-04T10:17:04.745" v="45" actId="164"/>
          <ac:spMkLst>
            <pc:docMk/>
            <pc:sldMk cId="3979115751" sldId="271"/>
            <ac:spMk id="7" creationId="{F554222E-09AE-B684-380E-B0A11176FE33}"/>
          </ac:spMkLst>
        </pc:spChg>
        <pc:spChg chg="mod">
          <ac:chgData name="שיר וולץ" userId="aefb9a7725becb63" providerId="LiveId" clId="{CC9D7999-7F6C-4730-81E2-C1BD979E1575}" dt="2023-12-04T10:17:04.745" v="45" actId="164"/>
          <ac:spMkLst>
            <pc:docMk/>
            <pc:sldMk cId="3979115751" sldId="271"/>
            <ac:spMk id="14" creationId="{199A8AC6-66FD-1018-50DF-B697223D7836}"/>
          </ac:spMkLst>
        </pc:spChg>
        <pc:spChg chg="add mod">
          <ac:chgData name="שיר וולץ" userId="aefb9a7725becb63" providerId="LiveId" clId="{CC9D7999-7F6C-4730-81E2-C1BD979E1575}" dt="2023-12-04T10:16:46.733" v="44" actId="164"/>
          <ac:spMkLst>
            <pc:docMk/>
            <pc:sldMk cId="3979115751" sldId="271"/>
            <ac:spMk id="15" creationId="{8476E89B-8B16-72F6-1B3A-3A68DB8553D6}"/>
          </ac:spMkLst>
        </pc:spChg>
        <pc:grpChg chg="mod">
          <ac:chgData name="שיר וולץ" userId="aefb9a7725becb63" providerId="LiveId" clId="{CC9D7999-7F6C-4730-81E2-C1BD979E1575}" dt="2023-12-04T10:16:46.733" v="44" actId="164"/>
          <ac:grpSpMkLst>
            <pc:docMk/>
            <pc:sldMk cId="3979115751" sldId="271"/>
            <ac:grpSpMk id="12" creationId="{D30F4022-5328-F1E8-E72D-A4F175E58314}"/>
          </ac:grpSpMkLst>
        </pc:grpChg>
        <pc:grpChg chg="add mod">
          <ac:chgData name="שיר וולץ" userId="aefb9a7725becb63" providerId="LiveId" clId="{CC9D7999-7F6C-4730-81E2-C1BD979E1575}" dt="2023-12-04T10:16:46.733" v="44" actId="164"/>
          <ac:grpSpMkLst>
            <pc:docMk/>
            <pc:sldMk cId="3979115751" sldId="271"/>
            <ac:grpSpMk id="18" creationId="{691D3CA2-E4C5-8AD0-F6C5-3672858D4BE0}"/>
          </ac:grpSpMkLst>
        </pc:grpChg>
        <pc:grpChg chg="add mod">
          <ac:chgData name="שיר וולץ" userId="aefb9a7725becb63" providerId="LiveId" clId="{CC9D7999-7F6C-4730-81E2-C1BD979E1575}" dt="2023-12-04T10:17:04.745" v="45" actId="164"/>
          <ac:grpSpMkLst>
            <pc:docMk/>
            <pc:sldMk cId="3979115751" sldId="271"/>
            <ac:grpSpMk id="20" creationId="{511CE4BF-E636-D491-215B-F2F2D6E88F98}"/>
          </ac:grpSpMkLst>
        </pc:grpChg>
        <pc:picChg chg="mod">
          <ac:chgData name="שיר וולץ" userId="aefb9a7725becb63" providerId="LiveId" clId="{CC9D7999-7F6C-4730-81E2-C1BD979E1575}" dt="2023-12-04T10:16:20.908" v="33" actId="1076"/>
          <ac:picMkLst>
            <pc:docMk/>
            <pc:sldMk cId="3979115751" sldId="271"/>
            <ac:picMk id="9" creationId="{60FE019A-7D46-E958-642D-7E38A7347BD0}"/>
          </ac:picMkLst>
        </pc:picChg>
        <pc:picChg chg="mod">
          <ac:chgData name="שיר וולץ" userId="aefb9a7725becb63" providerId="LiveId" clId="{CC9D7999-7F6C-4730-81E2-C1BD979E1575}" dt="2023-12-04T10:17:04.745" v="45" actId="164"/>
          <ac:picMkLst>
            <pc:docMk/>
            <pc:sldMk cId="3979115751" sldId="271"/>
            <ac:picMk id="11" creationId="{3C36CA63-E0FF-D349-741F-3D5612B1DFE9}"/>
          </ac:picMkLst>
        </pc:picChg>
        <pc:picChg chg="mod">
          <ac:chgData name="שיר וולץ" userId="aefb9a7725becb63" providerId="LiveId" clId="{CC9D7999-7F6C-4730-81E2-C1BD979E1575}" dt="2023-12-04T10:17:04.745" v="45" actId="164"/>
          <ac:picMkLst>
            <pc:docMk/>
            <pc:sldMk cId="3979115751" sldId="271"/>
            <ac:picMk id="13" creationId="{EEC44B3F-D26F-444C-97ED-D394691B143C}"/>
          </ac:picMkLst>
        </pc:picChg>
      </pc:sldChg>
      <pc:sldChg chg="modSp mod modNotesTx">
        <pc:chgData name="שיר וולץ" userId="aefb9a7725becb63" providerId="LiveId" clId="{CC9D7999-7F6C-4730-81E2-C1BD979E1575}" dt="2023-12-04T10:37:09.269" v="93" actId="20577"/>
        <pc:sldMkLst>
          <pc:docMk/>
          <pc:sldMk cId="2396002602" sldId="277"/>
        </pc:sldMkLst>
        <pc:spChg chg="mod">
          <ac:chgData name="שיר וולץ" userId="aefb9a7725becb63" providerId="LiveId" clId="{CC9D7999-7F6C-4730-81E2-C1BD979E1575}" dt="2023-12-04T10:25:06.806" v="63" actId="207"/>
          <ac:spMkLst>
            <pc:docMk/>
            <pc:sldMk cId="2396002602" sldId="277"/>
            <ac:spMk id="4" creationId="{18C13FE4-332D-2C92-6AF2-2F31660F39AF}"/>
          </ac:spMkLst>
        </pc:spChg>
      </pc:sldChg>
      <pc:sldChg chg="modSp mod">
        <pc:chgData name="שיר וולץ" userId="aefb9a7725becb63" providerId="LiveId" clId="{CC9D7999-7F6C-4730-81E2-C1BD979E1575}" dt="2023-12-04T10:23:36.647" v="55" actId="20577"/>
        <pc:sldMkLst>
          <pc:docMk/>
          <pc:sldMk cId="2889183720" sldId="278"/>
        </pc:sldMkLst>
        <pc:graphicFrameChg chg="mod modGraphic">
          <ac:chgData name="שיר וולץ" userId="aefb9a7725becb63" providerId="LiveId" clId="{CC9D7999-7F6C-4730-81E2-C1BD979E1575}" dt="2023-12-04T10:23:36.647" v="55" actId="20577"/>
          <ac:graphicFrameMkLst>
            <pc:docMk/>
            <pc:sldMk cId="2889183720" sldId="278"/>
            <ac:graphicFrameMk id="6" creationId="{A1688815-74C7-03C3-DDE2-45AA286597BE}"/>
          </ac:graphicFrameMkLst>
        </pc:graphicFrameChg>
      </pc:sldChg>
      <pc:sldChg chg="modNotesTx">
        <pc:chgData name="שיר וולץ" userId="aefb9a7725becb63" providerId="LiveId" clId="{CC9D7999-7F6C-4730-81E2-C1BD979E1575}" dt="2023-12-04T10:37:49.199" v="141" actId="20577"/>
        <pc:sldMkLst>
          <pc:docMk/>
          <pc:sldMk cId="3112131851" sldId="279"/>
        </pc:sldMkLst>
      </pc:sldChg>
      <pc:sldChg chg="modNotesTx">
        <pc:chgData name="שיר וולץ" userId="aefb9a7725becb63" providerId="LiveId" clId="{CC9D7999-7F6C-4730-81E2-C1BD979E1575}" dt="2023-12-04T10:38:43.716" v="170" actId="20577"/>
        <pc:sldMkLst>
          <pc:docMk/>
          <pc:sldMk cId="558379904" sldId="281"/>
        </pc:sldMkLst>
      </pc:sldChg>
      <pc:sldChg chg="modNotesTx">
        <pc:chgData name="שיר וולץ" userId="aefb9a7725becb63" providerId="LiveId" clId="{CC9D7999-7F6C-4730-81E2-C1BD979E1575}" dt="2023-12-04T10:38:53.164" v="171" actId="6549"/>
        <pc:sldMkLst>
          <pc:docMk/>
          <pc:sldMk cId="2365412575" sldId="283"/>
        </pc:sldMkLst>
      </pc:sldChg>
      <pc:sldChg chg="modSp mod modNotesTx">
        <pc:chgData name="שיר וולץ" userId="aefb9a7725becb63" providerId="LiveId" clId="{CC9D7999-7F6C-4730-81E2-C1BD979E1575}" dt="2023-12-04T10:39:05.298" v="172" actId="6549"/>
        <pc:sldMkLst>
          <pc:docMk/>
          <pc:sldMk cId="1438901795" sldId="284"/>
        </pc:sldMkLst>
        <pc:spChg chg="mod">
          <ac:chgData name="שיר וולץ" userId="aefb9a7725becb63" providerId="LiveId" clId="{CC9D7999-7F6C-4730-81E2-C1BD979E1575}" dt="2023-12-04T10:25:41.495" v="81" actId="207"/>
          <ac:spMkLst>
            <pc:docMk/>
            <pc:sldMk cId="1438901795" sldId="284"/>
            <ac:spMk id="4" creationId="{18C13FE4-332D-2C92-6AF2-2F31660F39AF}"/>
          </ac:spMkLst>
        </pc:spChg>
      </pc:sldChg>
      <pc:sldChg chg="modSp mod modNotesTx">
        <pc:chgData name="שיר וולץ" userId="aefb9a7725becb63" providerId="LiveId" clId="{CC9D7999-7F6C-4730-81E2-C1BD979E1575}" dt="2023-12-04T10:39:09.962" v="173" actId="6549"/>
        <pc:sldMkLst>
          <pc:docMk/>
          <pc:sldMk cId="4086002149" sldId="285"/>
        </pc:sldMkLst>
        <pc:spChg chg="mod">
          <ac:chgData name="שיר וולץ" userId="aefb9a7725becb63" providerId="LiveId" clId="{CC9D7999-7F6C-4730-81E2-C1BD979E1575}" dt="2023-12-04T10:24:26.972" v="61" actId="207"/>
          <ac:spMkLst>
            <pc:docMk/>
            <pc:sldMk cId="4086002149" sldId="285"/>
            <ac:spMk id="4" creationId="{18C13FE4-332D-2C92-6AF2-2F31660F39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12/04/2023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542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67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984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1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32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38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540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415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44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39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4, Group 2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977787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Number of Accommodates</a:t>
            </a:r>
            <a:r>
              <a:rPr lang="en-US" sz="2800" b="1" dirty="0">
                <a:cs typeface="+mn-cs"/>
              </a:rPr>
              <a:t> in Q1, Q2 is 6, while in Q3 it is 4 → 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B8A231-DCE6-615E-E769-ADDD5EEEC8E7}"/>
              </a:ext>
            </a:extLst>
          </p:cNvPr>
          <p:cNvGrpSpPr/>
          <p:nvPr/>
        </p:nvGrpSpPr>
        <p:grpSpPr>
          <a:xfrm>
            <a:off x="1817086" y="2766703"/>
            <a:ext cx="3058509" cy="3569079"/>
            <a:chOff x="1817086" y="2766703"/>
            <a:chExt cx="3058509" cy="35690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4A493E-94AC-63CF-7B96-0D6E8CC6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7086" y="2766703"/>
              <a:ext cx="3058509" cy="35690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2154FF-CD4E-BDA0-2FAF-AB83A2757579}"/>
                </a:ext>
              </a:extLst>
            </p:cNvPr>
            <p:cNvSpPr txBox="1"/>
            <p:nvPr/>
          </p:nvSpPr>
          <p:spPr>
            <a:xfrm>
              <a:off x="3426537" y="3088709"/>
              <a:ext cx="998001" cy="553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76DE86-0EDD-EE72-665D-4790A49E0B7A}"/>
              </a:ext>
            </a:extLst>
          </p:cNvPr>
          <p:cNvGrpSpPr/>
          <p:nvPr/>
        </p:nvGrpSpPr>
        <p:grpSpPr>
          <a:xfrm>
            <a:off x="4875596" y="2680664"/>
            <a:ext cx="3459108" cy="3569079"/>
            <a:chOff x="4875595" y="2680664"/>
            <a:chExt cx="3606253" cy="35690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37A2A1-F486-262A-DE32-3A360310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5595" y="2680664"/>
              <a:ext cx="3606253" cy="35690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041F25-EF77-8D03-F198-F208567541D5}"/>
                </a:ext>
              </a:extLst>
            </p:cNvPr>
            <p:cNvSpPr txBox="1"/>
            <p:nvPr/>
          </p:nvSpPr>
          <p:spPr>
            <a:xfrm>
              <a:off x="6984046" y="3088709"/>
              <a:ext cx="998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4811F4-1752-EA27-3589-B7E4DC344557}"/>
              </a:ext>
            </a:extLst>
          </p:cNvPr>
          <p:cNvGrpSpPr/>
          <p:nvPr/>
        </p:nvGrpSpPr>
        <p:grpSpPr>
          <a:xfrm>
            <a:off x="8416379" y="2680664"/>
            <a:ext cx="3078581" cy="3569079"/>
            <a:chOff x="8416379" y="2680664"/>
            <a:chExt cx="3078581" cy="356907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BCA609-AD47-6E6D-644A-69AEAB38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6379" y="2680664"/>
              <a:ext cx="3078581" cy="35690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26EB05-B761-18A1-BE89-2AECE1DF1B63}"/>
                </a:ext>
              </a:extLst>
            </p:cNvPr>
            <p:cNvSpPr txBox="1"/>
            <p:nvPr/>
          </p:nvSpPr>
          <p:spPr>
            <a:xfrm>
              <a:off x="10192590" y="3075057"/>
              <a:ext cx="957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1ED1598-A2E4-2CDB-A3A8-A45CC7501F85}"/>
              </a:ext>
            </a:extLst>
          </p:cNvPr>
          <p:cNvSpPr/>
          <p:nvPr/>
        </p:nvSpPr>
        <p:spPr>
          <a:xfrm>
            <a:off x="2102069" y="5927834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005E3B-969C-DF3A-78A5-6ADB2185C8B1}"/>
              </a:ext>
            </a:extLst>
          </p:cNvPr>
          <p:cNvSpPr/>
          <p:nvPr/>
        </p:nvSpPr>
        <p:spPr>
          <a:xfrm>
            <a:off x="5357869" y="5871983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C4C52E-7302-AEFA-8099-36B753912E4A}"/>
              </a:ext>
            </a:extLst>
          </p:cNvPr>
          <p:cNvSpPr/>
          <p:nvPr/>
        </p:nvSpPr>
        <p:spPr>
          <a:xfrm>
            <a:off x="8702565" y="5852919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9A7AEBF5-85D3-8C9E-A460-55CE01B3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408600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Summary Table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88815-74C7-03C3-DDE2-45AA2865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9813"/>
              </p:ext>
            </p:extLst>
          </p:nvPr>
        </p:nvGraphicFramePr>
        <p:xfrm>
          <a:off x="1421526" y="2527130"/>
          <a:ext cx="6616261" cy="28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449">
                  <a:extLst>
                    <a:ext uri="{9D8B030D-6E8A-4147-A177-3AD203B41FA5}">
                      <a16:colId xmlns:a16="http://schemas.microsoft.com/office/drawing/2014/main" val="3926741695"/>
                    </a:ext>
                  </a:extLst>
                </a:gridCol>
                <a:gridCol w="1239984">
                  <a:extLst>
                    <a:ext uri="{9D8B030D-6E8A-4147-A177-3AD203B41FA5}">
                      <a16:colId xmlns:a16="http://schemas.microsoft.com/office/drawing/2014/main" val="4273390761"/>
                    </a:ext>
                  </a:extLst>
                </a:gridCol>
                <a:gridCol w="1229711">
                  <a:extLst>
                    <a:ext uri="{9D8B030D-6E8A-4147-A177-3AD203B41FA5}">
                      <a16:colId xmlns:a16="http://schemas.microsoft.com/office/drawing/2014/main" val="851118952"/>
                    </a:ext>
                  </a:extLst>
                </a:gridCol>
                <a:gridCol w="1220143">
                  <a:extLst>
                    <a:ext uri="{9D8B030D-6E8A-4147-A177-3AD203B41FA5}">
                      <a16:colId xmlns:a16="http://schemas.microsoft.com/office/drawing/2014/main" val="899351367"/>
                    </a:ext>
                  </a:extLst>
                </a:gridCol>
                <a:gridCol w="1438974">
                  <a:extLst>
                    <a:ext uri="{9D8B030D-6E8A-4147-A177-3AD203B41FA5}">
                      <a16:colId xmlns:a16="http://schemas.microsoft.com/office/drawing/2014/main" val="2416177908"/>
                    </a:ext>
                  </a:extLst>
                </a:gridCol>
              </a:tblGrid>
              <a:tr h="570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80272"/>
                  </a:ext>
                </a:extLst>
              </a:tr>
              <a:tr h="59120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Entire rental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2986"/>
                  </a:ext>
                </a:extLst>
              </a:tr>
              <a:tr h="59120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Room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03767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30346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Accommodates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0144"/>
                  </a:ext>
                </a:extLst>
              </a:tr>
            </a:tbl>
          </a:graphicData>
        </a:graphic>
      </p:graphicFrame>
      <p:sp>
        <p:nvSpPr>
          <p:cNvPr id="9" name="כותרת 1">
            <a:extLst>
              <a:ext uri="{FF2B5EF4-FFF2-40B4-BE49-F238E27FC236}">
                <a16:creationId xmlns:a16="http://schemas.microsoft.com/office/drawing/2014/main" id="{405461D4-906E-A76C-6FC2-ACAB5DF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EF5A8-F681-4900-8149-AAE8B6098941}"/>
              </a:ext>
            </a:extLst>
          </p:cNvPr>
          <p:cNvSpPr txBox="1"/>
          <p:nvPr/>
        </p:nvSpPr>
        <p:spPr>
          <a:xfrm>
            <a:off x="8470024" y="2819548"/>
            <a:ext cx="2659117" cy="23083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sz="1800" dirty="0">
                <a:cs typeface="+mn-cs"/>
              </a:rPr>
              <a:t>Trial to specify the TOP 25% (Q1) of the filtered properties according to their Forecasted Revenue in the Coming Year resulted in a Non-Discriminative outcome.  </a:t>
            </a:r>
          </a:p>
        </p:txBody>
      </p:sp>
    </p:spTree>
    <p:extLst>
      <p:ext uri="{BB962C8B-B14F-4D97-AF65-F5344CB8AC3E}">
        <p14:creationId xmlns:p14="http://schemas.microsoft.com/office/powerpoint/2010/main" val="288918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697232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1BC27-0F12-1C9A-811D-60AC218B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39" y="2431739"/>
            <a:ext cx="7004957" cy="36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561490" y="5574959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24839" y="3530354"/>
            <a:ext cx="336708" cy="1145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75C87-6127-6890-3E26-2A64E04F9D50}"/>
              </a:ext>
            </a:extLst>
          </p:cNvPr>
          <p:cNvSpPr/>
          <p:nvPr/>
        </p:nvSpPr>
        <p:spPr>
          <a:xfrm>
            <a:off x="9297217" y="5263557"/>
            <a:ext cx="260164" cy="311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1F4DF-359F-9630-12D8-DBA977BC78F0}"/>
              </a:ext>
            </a:extLst>
          </p:cNvPr>
          <p:cNvSpPr txBox="1"/>
          <p:nvPr/>
        </p:nvSpPr>
        <p:spPr>
          <a:xfrm>
            <a:off x="8400237" y="4659646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4AAA3-DEA4-D493-FF5F-7C1EAE3EF8B9}"/>
              </a:ext>
            </a:extLst>
          </p:cNvPr>
          <p:cNvCxnSpPr>
            <a:cxnSpLocks/>
          </p:cNvCxnSpPr>
          <p:nvPr/>
        </p:nvCxnSpPr>
        <p:spPr>
          <a:xfrm>
            <a:off x="9002487" y="4994253"/>
            <a:ext cx="294730" cy="26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כותרת 1">
            <a:extLst>
              <a:ext uri="{FF2B5EF4-FFF2-40B4-BE49-F238E27FC236}">
                <a16:creationId xmlns:a16="http://schemas.microsoft.com/office/drawing/2014/main" id="{AA02AF61-A24D-E693-6AA2-708C1E6E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555F-0C0D-4A40-4974-304E2CD75CBB}"/>
              </a:ext>
            </a:extLst>
          </p:cNvPr>
          <p:cNvSpPr txBox="1"/>
          <p:nvPr/>
        </p:nvSpPr>
        <p:spPr>
          <a:xfrm>
            <a:off x="1382108" y="60002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31121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85763"/>
            <a:ext cx="10226567" cy="113649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Outliers Identification → 2 Outliers (0.04%), and </a:t>
            </a:r>
          </a:p>
          <a:p>
            <a:pPr algn="l" rtl="0"/>
            <a:r>
              <a:rPr lang="en-US" sz="2800" b="1" dirty="0">
                <a:cs typeface="+mn-cs"/>
              </a:rPr>
              <a:t>Removal → records number decreased to 4856.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24868-72FE-A1F8-18D2-B8115426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87" y="2970144"/>
            <a:ext cx="9304826" cy="3368332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3E5719DD-74E3-4FFC-110D-AA09F3AC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78254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4197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B2A7-200B-C81C-9330-4A377C02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96" y="2571028"/>
            <a:ext cx="6271390" cy="34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1537796" y="3625167"/>
            <a:ext cx="248963" cy="1062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3149817" y="5512861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B15779-F0A9-336B-B15B-9FD98824ADE2}"/>
              </a:ext>
            </a:extLst>
          </p:cNvPr>
          <p:cNvSpPr txBox="1"/>
          <p:nvPr/>
        </p:nvSpPr>
        <p:spPr>
          <a:xfrm>
            <a:off x="8198071" y="3102686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Type of the properties with the highest Forecasted Revenue in the Coming Year is </a:t>
            </a:r>
            <a:r>
              <a:rPr lang="en-US" u="sng" dirty="0"/>
              <a:t>Entire home</a:t>
            </a:r>
            <a:r>
              <a:rPr lang="en-US" dirty="0"/>
              <a:t>. 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57C01C23-E27D-11FF-8E31-CFF0AEA0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8E680-F53A-EE64-71AF-B6A116724CA6}"/>
              </a:ext>
            </a:extLst>
          </p:cNvPr>
          <p:cNvSpPr txBox="1"/>
          <p:nvPr/>
        </p:nvSpPr>
        <p:spPr>
          <a:xfrm>
            <a:off x="1537796" y="6008139"/>
            <a:ext cx="62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u="sng" dirty="0">
                <a:cs typeface="+mn-cs"/>
              </a:rPr>
              <a:t>Remark</a:t>
            </a:r>
            <a:r>
              <a:rPr lang="en-US" sz="1600" dirty="0">
                <a:cs typeface="+mn-cs"/>
              </a:rPr>
              <a:t>: The</a:t>
            </a:r>
            <a:r>
              <a:rPr lang="en-US" sz="1800" dirty="0">
                <a:cs typeface="+mn-cs"/>
              </a:rPr>
              <a:t>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236541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287515" y="1572350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699724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B932F3-0FBD-7C2B-D098-E3E48909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08" y="2488640"/>
            <a:ext cx="6296025" cy="36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382108" y="3679706"/>
            <a:ext cx="299547" cy="935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156671" y="5659047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E465C7-EF80-F680-60B7-8E6FBA377A8A}"/>
              </a:ext>
            </a:extLst>
          </p:cNvPr>
          <p:cNvSpPr txBox="1"/>
          <p:nvPr/>
        </p:nvSpPr>
        <p:spPr>
          <a:xfrm>
            <a:off x="8266549" y="3137158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Room type of the properties with the highest Forecasted Revenue in the Coming Year is </a:t>
            </a:r>
            <a:r>
              <a:rPr lang="en-US" u="sng" dirty="0"/>
              <a:t>Entire home/apt</a:t>
            </a:r>
            <a:r>
              <a:rPr lang="en-US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6DC08-58F4-9135-3D19-3E06754EFF2B}"/>
              </a:ext>
            </a:extLst>
          </p:cNvPr>
          <p:cNvSpPr txBox="1"/>
          <p:nvPr/>
        </p:nvSpPr>
        <p:spPr>
          <a:xfrm>
            <a:off x="1472071" y="6025247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0D3F0D56-4484-5424-6C8D-C5DF336F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55837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579999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(outliers' removal)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DE973D-CEAF-E37B-D725-DBC20190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05" y="2326794"/>
            <a:ext cx="6542692" cy="378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611818" y="5681491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505605" y="3445155"/>
            <a:ext cx="246995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7429B-758F-B109-C8CD-2423F5DC046D}"/>
              </a:ext>
            </a:extLst>
          </p:cNvPr>
          <p:cNvSpPr txBox="1"/>
          <p:nvPr/>
        </p:nvSpPr>
        <p:spPr>
          <a:xfrm>
            <a:off x="8326632" y="3102686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Neighborhood of the properties with the highest Forecasted Revenue in the Coming Year is </a:t>
            </a:r>
            <a:r>
              <a:rPr lang="en-US" u="sng" dirty="0"/>
              <a:t>Seattle</a:t>
            </a:r>
            <a:r>
              <a:rPr lang="en-US" dirty="0"/>
              <a:t>. 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B6F0E58E-623C-5B44-FEB1-6497CD78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ED977-F0E4-3024-F2DD-9F55C48D3AB4}"/>
              </a:ext>
            </a:extLst>
          </p:cNvPr>
          <p:cNvSpPr txBox="1"/>
          <p:nvPr/>
        </p:nvSpPr>
        <p:spPr>
          <a:xfrm>
            <a:off x="1505605" y="5992893"/>
            <a:ext cx="58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u="sng" dirty="0">
                <a:cs typeface="+mn-cs"/>
              </a:rPr>
              <a:t>Remark</a:t>
            </a:r>
            <a:r>
              <a:rPr lang="en-US" sz="1600" dirty="0">
                <a:cs typeface="+mn-cs"/>
              </a:rPr>
              <a:t>: The</a:t>
            </a:r>
            <a:r>
              <a:rPr lang="en-US" sz="1800" dirty="0">
                <a:cs typeface="+mn-cs"/>
              </a:rPr>
              <a:t>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208036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58990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FB6DDFE-D9FF-269F-DF80-14FC5C24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93" y="2378824"/>
            <a:ext cx="6316469" cy="364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555279" y="3438350"/>
            <a:ext cx="273269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CE9E0-D4BE-A849-041C-00C5E529737D}"/>
              </a:ext>
            </a:extLst>
          </p:cNvPr>
          <p:cNvSpPr txBox="1"/>
          <p:nvPr/>
        </p:nvSpPr>
        <p:spPr>
          <a:xfrm>
            <a:off x="8313683" y="3090041"/>
            <a:ext cx="2659117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	Number of Accommodates of the properties with the highest Forecasted Revenue in the Coming Year is </a:t>
            </a:r>
            <a:r>
              <a:rPr lang="en-US" u="sng" dirty="0"/>
              <a:t>6 to 10</a:t>
            </a:r>
            <a:r>
              <a:rPr lang="en-US" dirty="0"/>
              <a:t>. 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BCB4754F-9752-2D86-673D-63999EB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47A98-C766-F5AF-37CD-0E17BD720045}"/>
              </a:ext>
            </a:extLst>
          </p:cNvPr>
          <p:cNvSpPr txBox="1"/>
          <p:nvPr/>
        </p:nvSpPr>
        <p:spPr>
          <a:xfrm>
            <a:off x="1555279" y="602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356018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to 10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6" name="Picture 2" descr="‪george washington מאת en.wikipedia.org‬‏">
            <a:extLst>
              <a:ext uri="{FF2B5EF4-FFF2-40B4-BE49-F238E27FC236}">
                <a16:creationId xmlns:a16="http://schemas.microsoft.com/office/drawing/2014/main" id="{B52B831D-9F31-2D90-4078-904B2675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08" y="240227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2800" dirty="0"/>
              <a:t>Forecasted Revenue in the Coming Year = Price x (365 - availability_365)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1600" u="sng" dirty="0"/>
              <a:t>Remark</a:t>
            </a:r>
            <a:r>
              <a:rPr lang="en-US" sz="1600" dirty="0"/>
              <a:t>: In the absence of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acquisition price of each property data.</a:t>
            </a:r>
            <a:endParaRPr lang="he-IL" sz="1700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u="sng" dirty="0"/>
              <a:t>Remark</a:t>
            </a:r>
            <a:r>
              <a:rPr lang="en-US" sz="7200" dirty="0"/>
              <a:t>: 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F26E794-1654-01C9-6F3F-017E453B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4340774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1. Removing duplicated records (rows) and irrelevant fields (columns) resulted also in null entries decrease: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019A-7D46-E958-642D-7E38A734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011" y="2448910"/>
            <a:ext cx="9236240" cy="37696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11CE4BF-E636-D491-215B-F2F2D6E88F98}"/>
              </a:ext>
            </a:extLst>
          </p:cNvPr>
          <p:cNvGrpSpPr/>
          <p:nvPr/>
        </p:nvGrpSpPr>
        <p:grpSpPr>
          <a:xfrm>
            <a:off x="1366358" y="3019405"/>
            <a:ext cx="3963550" cy="1842582"/>
            <a:chOff x="1366358" y="3019405"/>
            <a:chExt cx="3963550" cy="18425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C36CA63-E0FF-D349-741F-3D5612B1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1883" y="3019405"/>
              <a:ext cx="1676443" cy="15659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44B3F-D26F-444C-97ED-D394691B1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418" y="3096249"/>
              <a:ext cx="1530694" cy="1489099"/>
            </a:xfrm>
            <a:prstGeom prst="rect">
              <a:avLst/>
            </a:prstGeom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99A8AC6-66FD-1018-50DF-B697223D7836}"/>
                </a:ext>
              </a:extLst>
            </p:cNvPr>
            <p:cNvSpPr/>
            <p:nvPr/>
          </p:nvSpPr>
          <p:spPr>
            <a:xfrm>
              <a:off x="3247741" y="3989414"/>
              <a:ext cx="292848" cy="14477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6DED7E-03A3-44FA-0A99-97940350ACBD}"/>
                </a:ext>
              </a:extLst>
            </p:cNvPr>
            <p:cNvSpPr txBox="1"/>
            <p:nvPr/>
          </p:nvSpPr>
          <p:spPr>
            <a:xfrm>
              <a:off x="3082229" y="3625604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-44%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0E6D13-D701-D94B-4060-BF3BBFBE1648}"/>
                </a:ext>
              </a:extLst>
            </p:cNvPr>
            <p:cNvSpPr txBox="1"/>
            <p:nvPr/>
          </p:nvSpPr>
          <p:spPr>
            <a:xfrm>
              <a:off x="1366358" y="4492655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6636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54222E-09AE-B684-380E-B0A11176FE33}"/>
                </a:ext>
              </a:extLst>
            </p:cNvPr>
            <p:cNvSpPr txBox="1"/>
            <p:nvPr/>
          </p:nvSpPr>
          <p:spPr>
            <a:xfrm>
              <a:off x="4608800" y="3149768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3739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D3CA2-E4C5-8AD0-F6C5-3672858D4BE0}"/>
              </a:ext>
            </a:extLst>
          </p:cNvPr>
          <p:cNvGrpSpPr/>
          <p:nvPr/>
        </p:nvGrpSpPr>
        <p:grpSpPr>
          <a:xfrm>
            <a:off x="1492469" y="4769294"/>
            <a:ext cx="3837439" cy="1510615"/>
            <a:chOff x="1492469" y="4769294"/>
            <a:chExt cx="3837439" cy="15106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0F4022-5328-F1E8-E72D-A4F175E58314}"/>
                </a:ext>
              </a:extLst>
            </p:cNvPr>
            <p:cNvGrpSpPr/>
            <p:nvPr/>
          </p:nvGrpSpPr>
          <p:grpSpPr>
            <a:xfrm>
              <a:off x="1492469" y="4769294"/>
              <a:ext cx="3657643" cy="1510615"/>
              <a:chOff x="1492469" y="4769294"/>
              <a:chExt cx="3657643" cy="151061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44B22D-ED97-27BC-BAC0-8ADE1C1A067C}"/>
                  </a:ext>
                </a:extLst>
              </p:cNvPr>
              <p:cNvGrpSpPr/>
              <p:nvPr/>
            </p:nvGrpSpPr>
            <p:grpSpPr>
              <a:xfrm>
                <a:off x="1492469" y="4769294"/>
                <a:ext cx="3657643" cy="1510615"/>
                <a:chOff x="1492469" y="4856594"/>
                <a:chExt cx="3657643" cy="1510615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D5C31AB6-35AA-B996-57C4-A960D9894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2469" y="4856594"/>
                  <a:ext cx="1676443" cy="1463614"/>
                </a:xfrm>
                <a:prstGeom prst="rect">
                  <a:avLst/>
                </a:prstGeom>
              </p:spPr>
            </p:pic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B7BE009E-07D3-37F3-E3F4-3FA8941583E1}"/>
                    </a:ext>
                  </a:extLst>
                </p:cNvPr>
                <p:cNvSpPr/>
                <p:nvPr/>
              </p:nvSpPr>
              <p:spPr>
                <a:xfrm>
                  <a:off x="3247741" y="5588401"/>
                  <a:ext cx="292848" cy="144772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68E62EB7-FB10-0976-D1C3-C6AC97BBC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19418" y="4856594"/>
                  <a:ext cx="1530694" cy="1510615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6FCE6-3013-F356-E566-EA730F64D1ED}"/>
                  </a:ext>
                </a:extLst>
              </p:cNvPr>
              <p:cNvSpPr txBox="1"/>
              <p:nvPr/>
            </p:nvSpPr>
            <p:spPr>
              <a:xfrm>
                <a:off x="3042815" y="5230113"/>
                <a:ext cx="72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dirty="0"/>
                  <a:t>-27%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76E89B-8B16-72F6-1B3A-3A68DB8553D6}"/>
                </a:ext>
              </a:extLst>
            </p:cNvPr>
            <p:cNvSpPr txBox="1"/>
            <p:nvPr/>
          </p:nvSpPr>
          <p:spPr>
            <a:xfrm>
              <a:off x="4608800" y="4916874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4859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99089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2. Filtration of only properties which are located in the state of Washington, based on the ‘neighborhood’ filed: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/>
              <a:t>listings_clean_missing_values_Washington</a:t>
            </a:r>
            <a:r>
              <a:rPr lang="en-US" sz="1800" dirty="0"/>
              <a:t>  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= listings_clean_missing_values[listings_clean_missing_values['</a:t>
            </a:r>
            <a:r>
              <a:rPr lang="en-US" sz="1800" dirty="0" err="1"/>
              <a:t>neighbourhood</a:t>
            </a:r>
            <a:r>
              <a:rPr lang="en-US" sz="1800" dirty="0"/>
              <a:t>'].</a:t>
            </a:r>
            <a:r>
              <a:rPr lang="en-US" sz="1800" dirty="0" err="1"/>
              <a:t>str.contains</a:t>
            </a:r>
            <a:r>
              <a:rPr lang="en-US" sz="1800" dirty="0"/>
              <a:t>("Washington")]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Only a single property of the above was found to be located not in the state of Washington (0.02%, records’ number decreased to 4858).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C23AB-B51F-1E97-60EA-885FAF4C9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9" y="4231384"/>
            <a:ext cx="2793093" cy="21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5"/>
            <a:ext cx="10226566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Trial to specify the KPI’s filtered properties population Top 25% (Q1)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4600-A0AD-2092-5416-463BAF61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94" y="2711669"/>
            <a:ext cx="8707279" cy="31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20247"/>
            <a:ext cx="9948044" cy="105916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Property type </a:t>
            </a:r>
            <a:r>
              <a:rPr lang="en-US" sz="2800" b="1" dirty="0">
                <a:cs typeface="+mn-cs"/>
              </a:rPr>
              <a:t>in Q1, Q2 and Q3 is Entire home → </a:t>
            </a:r>
          </a:p>
          <a:p>
            <a:pPr algn="just" rtl="0"/>
            <a:r>
              <a:rPr lang="en-US" sz="2800" b="1" dirty="0">
                <a:cs typeface="+mn-cs"/>
              </a:rPr>
              <a:t>Non-Discriminative!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D1F59E-B7C7-0FE6-16E4-5EB73629343C}"/>
              </a:ext>
            </a:extLst>
          </p:cNvPr>
          <p:cNvGrpSpPr/>
          <p:nvPr/>
        </p:nvGrpSpPr>
        <p:grpSpPr>
          <a:xfrm>
            <a:off x="1739132" y="2764910"/>
            <a:ext cx="2805542" cy="3545105"/>
            <a:chOff x="4354679" y="1161853"/>
            <a:chExt cx="3482642" cy="45342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22B1B-FD87-8484-FB5A-B73E6471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4679" y="1161853"/>
              <a:ext cx="3482642" cy="45342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3BAAAE-F268-0692-2A73-256E4E4D9440}"/>
                </a:ext>
              </a:extLst>
            </p:cNvPr>
            <p:cNvSpPr txBox="1"/>
            <p:nvPr/>
          </p:nvSpPr>
          <p:spPr>
            <a:xfrm>
              <a:off x="5689403" y="1656695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DA4BCA-9F83-254C-B618-BD6BA603EE33}"/>
              </a:ext>
            </a:extLst>
          </p:cNvPr>
          <p:cNvGrpSpPr/>
          <p:nvPr/>
        </p:nvGrpSpPr>
        <p:grpSpPr>
          <a:xfrm>
            <a:off x="4240395" y="2764910"/>
            <a:ext cx="2692087" cy="3386667"/>
            <a:chOff x="8200163" y="1143420"/>
            <a:chExt cx="4244708" cy="41380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E75204-FCCF-9B40-79F1-6E55AF655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0163" y="1143420"/>
              <a:ext cx="4244708" cy="413801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609B6-B68D-1C4A-BD26-01202680C16C}"/>
                </a:ext>
              </a:extLst>
            </p:cNvPr>
            <p:cNvSpPr txBox="1"/>
            <p:nvPr/>
          </p:nvSpPr>
          <p:spPr>
            <a:xfrm>
              <a:off x="10322517" y="175522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EA4107-F96E-A666-973E-E82D62D9BFF8}"/>
              </a:ext>
            </a:extLst>
          </p:cNvPr>
          <p:cNvGrpSpPr/>
          <p:nvPr/>
        </p:nvGrpSpPr>
        <p:grpSpPr>
          <a:xfrm>
            <a:off x="6628204" y="2775200"/>
            <a:ext cx="2535967" cy="3545106"/>
            <a:chOff x="-641661" y="1656695"/>
            <a:chExt cx="3101609" cy="43513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A625F0-E3F8-2134-C159-CCAC14DC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1661" y="1656695"/>
              <a:ext cx="3101609" cy="43513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BDBAA-A0A0-4253-4541-8621F940EE1D}"/>
                </a:ext>
              </a:extLst>
            </p:cNvPr>
            <p:cNvSpPr txBox="1"/>
            <p:nvPr/>
          </p:nvSpPr>
          <p:spPr>
            <a:xfrm>
              <a:off x="783076" y="209166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72D7F5-294D-BFC0-D292-46D1F2BFD779}"/>
              </a:ext>
            </a:extLst>
          </p:cNvPr>
          <p:cNvGrpSpPr/>
          <p:nvPr/>
        </p:nvGrpSpPr>
        <p:grpSpPr>
          <a:xfrm>
            <a:off x="8956033" y="2764910"/>
            <a:ext cx="2535967" cy="3386667"/>
            <a:chOff x="8596227" y="1658975"/>
            <a:chExt cx="2929916" cy="4389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9E1D9C-0184-2711-C495-650FA6E5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96227" y="1658975"/>
              <a:ext cx="2929916" cy="43895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2014E-DA3F-5DF4-224C-838831482932}"/>
                </a:ext>
              </a:extLst>
            </p:cNvPr>
            <p:cNvSpPr txBox="1"/>
            <p:nvPr/>
          </p:nvSpPr>
          <p:spPr>
            <a:xfrm>
              <a:off x="9923084" y="2291470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Q4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93F7E67-599F-3B73-8627-6C5ED6F47677}"/>
              </a:ext>
            </a:extLst>
          </p:cNvPr>
          <p:cNvSpPr/>
          <p:nvPr/>
        </p:nvSpPr>
        <p:spPr>
          <a:xfrm>
            <a:off x="2007476" y="4740166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2115AC-D568-5FC0-EEE3-F7B2964E60CD}"/>
              </a:ext>
            </a:extLst>
          </p:cNvPr>
          <p:cNvSpPr/>
          <p:nvPr/>
        </p:nvSpPr>
        <p:spPr>
          <a:xfrm>
            <a:off x="6918973" y="4952260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09D323-2058-D85C-B228-88366F9353D5}"/>
              </a:ext>
            </a:extLst>
          </p:cNvPr>
          <p:cNvSpPr/>
          <p:nvPr/>
        </p:nvSpPr>
        <p:spPr>
          <a:xfrm>
            <a:off x="4508739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863A3-84D2-2D82-0E6C-8340AE578DA9}"/>
              </a:ext>
            </a:extLst>
          </p:cNvPr>
          <p:cNvSpPr/>
          <p:nvPr/>
        </p:nvSpPr>
        <p:spPr>
          <a:xfrm>
            <a:off x="9191843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2177484"/>
            <a:ext cx="10131974" cy="86000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All the properties in Q1, Q2 and Q3 which their Property type is Entire home, their 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Room type </a:t>
            </a:r>
            <a:r>
              <a:rPr lang="en-US" sz="2800" b="1" dirty="0">
                <a:cs typeface="+mn-cs"/>
              </a:rPr>
              <a:t>is Entire home/apt., and they are located in (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Neighborhood</a:t>
            </a:r>
            <a:r>
              <a:rPr lang="en-US" sz="2800" b="1" dirty="0">
                <a:cs typeface="+mn-cs"/>
              </a:rPr>
              <a:t>) Seattle → 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0AAAD7-1283-5802-A4F5-4F86B522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64" y="3233057"/>
            <a:ext cx="3472153" cy="30836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F40029-2009-E12B-644A-41054AF9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571" y="3233057"/>
            <a:ext cx="3123754" cy="3083660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E2AE8FBA-3FD7-5631-93E9-EA377476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14389017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Words>787</Words>
  <Application>Microsoft Office PowerPoint</Application>
  <PresentationFormat>Widescreen</PresentationFormat>
  <Paragraphs>136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ערכת נושא Office</vt:lpstr>
      <vt:lpstr>PowerPoint Presentation</vt:lpstr>
      <vt:lpstr>Group’s Members:</vt:lpstr>
      <vt:lpstr>Data Analysis Goal:</vt:lpstr>
      <vt:lpstr>KPI Definition:</vt:lpstr>
      <vt:lpstr>Data Cleaning:</vt:lpstr>
      <vt:lpstr>Data Cleaning (cont.):</vt:lpstr>
      <vt:lpstr>Data Analysis: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21</cp:revision>
  <dcterms:created xsi:type="dcterms:W3CDTF">2023-08-23T13:38:17Z</dcterms:created>
  <dcterms:modified xsi:type="dcterms:W3CDTF">2023-12-04T10:39:17Z</dcterms:modified>
</cp:coreProperties>
</file>