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6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58" r:id="rId17"/>
    <p:sldId id="259" r:id="rId18"/>
    <p:sldId id="260" r:id="rId19"/>
    <p:sldId id="263" r:id="rId20"/>
    <p:sldId id="262" r:id="rId21"/>
    <p:sldId id="264" r:id="rId22"/>
    <p:sldId id="288" r:id="rId23"/>
    <p:sldId id="285" r:id="rId24"/>
    <p:sldId id="279" r:id="rId25"/>
    <p:sldId id="280" r:id="rId26"/>
    <p:sldId id="281" r:id="rId27"/>
    <p:sldId id="282" r:id="rId28"/>
    <p:sldId id="283" r:id="rId29"/>
    <p:sldId id="284" r:id="rId30"/>
    <p:sldId id="278" r:id="rId31"/>
    <p:sldId id="286" r:id="rId32"/>
    <p:sldId id="287" r:id="rId33"/>
    <p:sldId id="289" r:id="rId3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סגנון ערכת נושא 1 - הדגשה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4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EC8930-BF97-48D1-8057-E8B44B082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D4721D4-5112-48DA-8F33-92F69BDA1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63F5962-54F6-4669-8DA8-2D4B4F4D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75DC-4789-4A16-A5F5-AFFF3A7723F8}" type="datetimeFigureOut">
              <a:rPr lang="he-IL" smtClean="0"/>
              <a:t>י"ד/תשרי/תשע"ט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A9723EA-710F-4D09-AF15-732BF6F2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AF87932-9E5C-4DF8-8342-9D5A751D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185-41AC-426E-953A-33CB387BD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645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8A0D56-3959-46B0-BB16-F5363015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C8A8864-D87F-494E-8BF5-75F00054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BECECC-4BF1-4DC6-8DD6-E0050DA2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75DC-4789-4A16-A5F5-AFFF3A7723F8}" type="datetimeFigureOut">
              <a:rPr lang="he-IL" smtClean="0"/>
              <a:t>י"ד/תשרי/תשע"ט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69B1B73-FB88-4127-9394-453D2F87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0CCCE1C-D9A8-486F-AFCE-F253E6DA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185-41AC-426E-953A-33CB387BD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66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ED913F2-72DB-45B7-B052-E135BFD9F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2C04B5A-5269-43A8-94AF-500CB4CBE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4C85D3B-D1CC-4F12-807E-162DF955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75DC-4789-4A16-A5F5-AFFF3A7723F8}" type="datetimeFigureOut">
              <a:rPr lang="he-IL" smtClean="0"/>
              <a:t>י"ד/תשרי/תשע"ט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C22F69F-7D09-4F2D-99D4-B4F79F16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081040-4150-4FFD-8B35-20B942FB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185-41AC-426E-953A-33CB387BD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016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7143F0-B473-41EF-ACFA-5E342856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F2A551-3F89-4A5E-BD5B-0CC7A244A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124AF3A-7D49-45B2-A199-3A44B524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75DC-4789-4A16-A5F5-AFFF3A7723F8}" type="datetimeFigureOut">
              <a:rPr lang="he-IL" smtClean="0"/>
              <a:t>י"ד/תשרי/תשע"ט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6DCAE37-EADF-49E4-8C0A-5077D214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22EDB3B-5F0F-4F0D-AB24-01475632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185-41AC-426E-953A-33CB387BD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581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1107DD-4E61-4021-AE6B-378D4AB7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4CD9E85-47B2-44D6-B7E8-24B8270B0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4897D51-C04C-4898-AEEA-D6D844CD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75DC-4789-4A16-A5F5-AFFF3A7723F8}" type="datetimeFigureOut">
              <a:rPr lang="he-IL" smtClean="0"/>
              <a:t>י"ד/תשרי/תשע"ט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1FD4F52-502A-4AF1-8003-5B7AE40A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B383B39-922B-4C4A-AFC2-943716A6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185-41AC-426E-953A-33CB387BD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407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4CD79D-CBBA-4D38-81CA-058935FB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C065D1-9DA3-430C-9946-FEA38B122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F46D509-E5D2-4CB3-9164-708D1074F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9A1E66C-4875-43CC-9457-7C0536D9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75DC-4789-4A16-A5F5-AFFF3A7723F8}" type="datetimeFigureOut">
              <a:rPr lang="he-IL" smtClean="0"/>
              <a:t>י"ד/תשרי/תשע"ט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43F9B47-9244-4E61-B92E-B7B6BDEE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7094980-01BD-4785-B162-1EDBF6D6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185-41AC-426E-953A-33CB387BD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191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697FAE-0573-49F1-AF45-9EBA87F1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C699037-F710-4C70-BB0D-95ED8CF0F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F3BFEE0-9BEC-4D19-B938-60327C8CB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F9210CB-D9A1-4475-A269-C90246BC3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07764E7-81DD-4D91-BB31-38CF41AF9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E51AFA6-E7CB-4A04-8C32-FB709F7E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75DC-4789-4A16-A5F5-AFFF3A7723F8}" type="datetimeFigureOut">
              <a:rPr lang="he-IL" smtClean="0"/>
              <a:t>י"ד/תשרי/תשע"ט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14DC602-9D3D-4EFD-A7F6-9BB4290C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B691EEB-BB09-4DF8-88C5-E64D31DA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185-41AC-426E-953A-33CB387BD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202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D231DE-D889-4FD0-B1F9-A99E63C7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247C0A0-7950-43BA-84FA-15EE79DD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75DC-4789-4A16-A5F5-AFFF3A7723F8}" type="datetimeFigureOut">
              <a:rPr lang="he-IL" smtClean="0"/>
              <a:t>י"ד/תשרי/תשע"ט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0B56135-AF2B-4E86-B581-E5109493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0E1A939-BD4E-4987-A28B-875B2D69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185-41AC-426E-953A-33CB387BD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006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1CFC066-43E6-4FE9-BD24-531C21BA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75DC-4789-4A16-A5F5-AFFF3A7723F8}" type="datetimeFigureOut">
              <a:rPr lang="he-IL" smtClean="0"/>
              <a:t>י"ד/תשרי/תשע"ט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411E6C0-1172-4AC5-9FD5-53EBF18D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9A1B10C-6B28-4EE4-8285-64DBEE22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185-41AC-426E-953A-33CB387BD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031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F704BB-3922-435A-992F-891F035E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78627B-FC8C-4D7C-B305-678045CA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0C0AAB4-BBC7-4B02-9930-A8B644379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2C6C360-DA64-4C85-AEEC-06CFAF2D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75DC-4789-4A16-A5F5-AFFF3A7723F8}" type="datetimeFigureOut">
              <a:rPr lang="he-IL" smtClean="0"/>
              <a:t>י"ד/תשרי/תשע"ט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D3871EF-7986-4A02-A8D1-9C2EF34A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BBF3E64-1D0C-47E9-AE14-85064E2D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185-41AC-426E-953A-33CB387BD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498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BE39BA-14B5-42E0-BC31-CFA33655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4599861-171B-487F-9D56-E915D23A7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6AF44BC-400E-49F7-965D-2CCD60A23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A7DF07E-8B3E-4412-A534-B77017F0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75DC-4789-4A16-A5F5-AFFF3A7723F8}" type="datetimeFigureOut">
              <a:rPr lang="he-IL" smtClean="0"/>
              <a:t>י"ד/תשרי/תשע"ט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15781C5-EBB1-42F9-A066-CB2E5D70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0329A9E-7156-48DA-B273-4762B824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5185-41AC-426E-953A-33CB387BD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001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F6E06EE-077D-4495-9BCF-90A73D21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0B31569-0C2E-4543-9171-13F0219F0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E189AE-B8E1-4C9F-9B1F-C596B6351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475DC-4789-4A16-A5F5-AFFF3A7723F8}" type="datetimeFigureOut">
              <a:rPr lang="he-IL" smtClean="0"/>
              <a:t>י"ד/תשרי/תשע"ט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5BDEF83-FF5D-492D-9954-CA1C3B7D9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62EB8B-62BC-4AC7-AC23-A00BAAEA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85185-41AC-426E-953A-33CB387BD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950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AE4702-FDA1-4566-AF35-43F80F18C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ניסוי 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513AE86-F60D-4867-884A-ADDC30885D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קורס מערכות נבונות אינטראקטיביות</a:t>
            </a:r>
          </a:p>
        </p:txBody>
      </p:sp>
    </p:spTree>
    <p:extLst>
      <p:ext uri="{BB962C8B-B14F-4D97-AF65-F5344CB8AC3E}">
        <p14:creationId xmlns:p14="http://schemas.microsoft.com/office/powerpoint/2010/main" val="385186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6)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576190"/>
              </p:ext>
            </p:extLst>
          </p:nvPr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מחלקה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שם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מין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גיל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אחים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הורים וילדים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מספר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מחיר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קבינה 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נמל עליה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Isham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Miss. Ann Elizabeth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נקבה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 17595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28.7125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שרבור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(צרפת)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343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7)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939545"/>
              </p:ext>
            </p:extLst>
          </p:nvPr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מחלקה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שם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מין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גיל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אחים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הורים וילדים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מספר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מחיר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קבינה 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נמל עליה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Hanna, Mr. Mansour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זכר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7.2292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שרבור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(צרפת)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06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8)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35502"/>
              </p:ext>
            </p:extLst>
          </p:nvPr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מחלקה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שם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מין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גיל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אחים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הורים וילדים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מספר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מחיר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קבינה 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נמל עליה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Stead, Mr. William Thomas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זכר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סאות'המפטון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(אנגליה)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842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9)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468994"/>
              </p:ext>
            </p:extLst>
          </p:nvPr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מחלקה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שם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מין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גיל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אחים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הורים וילדים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מספר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מחיר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קבינה 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נמל עליה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Harder, Mr. George Achilles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זכר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55.4417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שרבור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(צרפת)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29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10)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730646"/>
              </p:ext>
            </p:extLst>
          </p:nvPr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מחלקה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שם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מין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גיל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אחים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הורים וילדים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מספר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מחיר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קבינה 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נמל עליה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Funk, Miss. Annie Clemmer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נקבה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237671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סאות'המפטון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(אנגליה)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183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41EA6D-6182-4CD0-870C-0AEFABD2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חלק שני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641D39-9399-4A96-8CCC-19141E2FC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כעת יוצג לך מודל שיסייע לך להחליט האם הנוסע שרד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00534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F4AC93-EF2E-44EE-8E61-73F13BC5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הסבר על המודל המסייע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468F83C-9B46-4F2B-AD1B-F55054D4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מודל </a:t>
            </a:r>
            <a:r>
              <a:rPr lang="en-US" dirty="0"/>
              <a:t>Machine learning</a:t>
            </a:r>
            <a:r>
              <a:rPr lang="he-IL" dirty="0"/>
              <a:t> (למידת מכונה) אשר קיבל כ1000 תצפיות בהם ידוע האם הנוסע שרד ומנסה ללמוד מאפיינים של נוסע אשר שרד לעומת מאפיינים של נוסע שטבע</a:t>
            </a:r>
          </a:p>
          <a:p>
            <a:r>
              <a:rPr lang="he-IL" dirty="0"/>
              <a:t>תחילה מתבצע עיבוד של הנתונים, נבחרים נתונים הרלוונטיים למודל כלומר נתונים שיתכן וקיים קשר בין הנתון לשיעור ההישרדות. </a:t>
            </a:r>
          </a:p>
          <a:p>
            <a:pPr marL="457200" lvl="1" indent="0">
              <a:buNone/>
            </a:pPr>
            <a:r>
              <a:rPr lang="he-IL" dirty="0"/>
              <a:t>	</a:t>
            </a:r>
          </a:p>
          <a:p>
            <a:pPr lvl="1"/>
            <a:endParaRPr lang="he-IL" dirty="0"/>
          </a:p>
          <a:p>
            <a:pPr lvl="1"/>
            <a:endParaRPr lang="he-IL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369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1DDF635-5044-4C41-AA73-5CAB7930B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088" y="170560"/>
            <a:ext cx="10515600" cy="6687439"/>
          </a:xfrm>
        </p:spPr>
        <p:txBody>
          <a:bodyPr>
            <a:normAutofit/>
          </a:bodyPr>
          <a:lstStyle/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מין הנוסע רלוונטי לשיעור ההישרדות</a:t>
            </a:r>
          </a:p>
          <a:p>
            <a:pPr marL="0" indent="0">
              <a:buNone/>
            </a:pPr>
            <a:r>
              <a:rPr lang="he-IL" dirty="0"/>
              <a:t>  נראה כי נשים שרדו יותר מגברים</a:t>
            </a:r>
          </a:p>
        </p:txBody>
      </p:sp>
      <p:pic>
        <p:nvPicPr>
          <p:cNvPr id="14" name="תמונה 13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9C76E9D5-E6BA-43F1-BDE7-F24E71F3C5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8"/>
          <a:stretch/>
        </p:blipFill>
        <p:spPr>
          <a:xfrm>
            <a:off x="1161179" y="3550855"/>
            <a:ext cx="3807209" cy="3112136"/>
          </a:xfrm>
          <a:prstGeom prst="rect">
            <a:avLst/>
          </a:prstGeom>
        </p:spPr>
      </p:pic>
      <p:pic>
        <p:nvPicPr>
          <p:cNvPr id="17" name="תמונה 16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ACDB2057-0947-452A-BFC0-04BF987CF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44" y="195009"/>
            <a:ext cx="3860444" cy="3405487"/>
          </a:xfrm>
          <a:prstGeom prst="rect">
            <a:avLst/>
          </a:prstGeom>
        </p:spPr>
      </p:pic>
      <p:sp>
        <p:nvSpPr>
          <p:cNvPr id="19" name="מלבן 18">
            <a:extLst>
              <a:ext uri="{FF2B5EF4-FFF2-40B4-BE49-F238E27FC236}">
                <a16:creationId xmlns:a16="http://schemas.microsoft.com/office/drawing/2014/main" id="{76397369-A26F-4716-9CD0-D7D3E27458E2}"/>
              </a:ext>
            </a:extLst>
          </p:cNvPr>
          <p:cNvSpPr/>
          <p:nvPr/>
        </p:nvSpPr>
        <p:spPr>
          <a:xfrm>
            <a:off x="5527544" y="286804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800" dirty="0"/>
              <a:t>איחדנו את הנתונים על כמות אחים על הסיפון וכמות ילדים/הורים על הסיפון לנתון אחד המתאר האם הנוסע היה לבד על הסיפון:</a:t>
            </a:r>
          </a:p>
          <a:p>
            <a:pPr lvl="1"/>
            <a:r>
              <a:rPr lang="he-IL" sz="2800" dirty="0"/>
              <a:t>קבוצה 0 – לא היה לבד</a:t>
            </a:r>
          </a:p>
          <a:p>
            <a:pPr lvl="1"/>
            <a:r>
              <a:rPr lang="he-IL" sz="2800" dirty="0"/>
              <a:t>קבוצה 1 – היה לבד</a:t>
            </a:r>
          </a:p>
          <a:p>
            <a:pPr lvl="1"/>
            <a:r>
              <a:rPr lang="he-IL" sz="2800" dirty="0"/>
              <a:t>נראה כי נוסעים שלא היו לבד שרדו יותר</a:t>
            </a:r>
          </a:p>
        </p:txBody>
      </p: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46A37C20-773B-4330-AF97-2AB7BD3A5647}"/>
              </a:ext>
            </a:extLst>
          </p:cNvPr>
          <p:cNvCxnSpPr/>
          <p:nvPr/>
        </p:nvCxnSpPr>
        <p:spPr>
          <a:xfrm flipH="1">
            <a:off x="0" y="3550855"/>
            <a:ext cx="12192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256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10A93FD2-C730-49A1-AA47-79FD928CE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088" y="170560"/>
            <a:ext cx="10515600" cy="6687439"/>
          </a:xfrm>
        </p:spPr>
        <p:txBody>
          <a:bodyPr>
            <a:normAutofit/>
          </a:bodyPr>
          <a:lstStyle/>
          <a:p>
            <a:r>
              <a:rPr lang="he-IL" dirty="0"/>
              <a:t>מחלקה – המחלקה בה היה הנוסע רלוונטית</a:t>
            </a:r>
          </a:p>
          <a:p>
            <a:pPr marL="0" indent="0">
              <a:buNone/>
            </a:pPr>
            <a:r>
              <a:rPr lang="he-IL" dirty="0"/>
              <a:t>  לשיעור ההישרדות, ככל שהמחלקה יקרה יותר</a:t>
            </a:r>
          </a:p>
          <a:p>
            <a:pPr marL="0" indent="0">
              <a:buNone/>
            </a:pPr>
            <a:r>
              <a:rPr lang="he-IL" dirty="0"/>
              <a:t>  שיעור ההישרדות עולה  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גיל – חלקנו את הגיל ל5 טווחים: </a:t>
            </a:r>
          </a:p>
          <a:p>
            <a:pPr lvl="1"/>
            <a:r>
              <a:rPr lang="he-IL" dirty="0"/>
              <a:t>קבוצה 0: 16 ומטה</a:t>
            </a:r>
          </a:p>
          <a:p>
            <a:pPr lvl="1"/>
            <a:r>
              <a:rPr lang="he-IL" dirty="0"/>
              <a:t>קבוצה 1: 16-32</a:t>
            </a:r>
          </a:p>
          <a:p>
            <a:pPr lvl="1"/>
            <a:r>
              <a:rPr lang="he-IL" dirty="0"/>
              <a:t>קבוצה 2: 32-48</a:t>
            </a:r>
          </a:p>
          <a:p>
            <a:pPr lvl="1"/>
            <a:r>
              <a:rPr lang="he-IL" dirty="0"/>
              <a:t>קבוצה 3: 48-64</a:t>
            </a:r>
          </a:p>
          <a:p>
            <a:pPr lvl="1"/>
            <a:r>
              <a:rPr lang="he-IL" dirty="0"/>
              <a:t>קבוצה 4: 64 ומעלה </a:t>
            </a:r>
          </a:p>
          <a:p>
            <a:pPr marL="457200" lvl="1" indent="0">
              <a:buNone/>
            </a:pPr>
            <a:r>
              <a:rPr lang="he-IL" dirty="0"/>
              <a:t>נראה כי בקבוצת הילדים שיעור ההישרדות הגבוה</a:t>
            </a:r>
          </a:p>
          <a:p>
            <a:pPr marL="457200" lvl="1" indent="0">
              <a:buNone/>
            </a:pPr>
            <a:r>
              <a:rPr lang="he-IL" dirty="0"/>
              <a:t>ביותר, בקבוצת גילאי ה64 ומעלה שיעור ההישרדות </a:t>
            </a:r>
          </a:p>
          <a:p>
            <a:pPr marL="457200" lvl="1" indent="0">
              <a:buNone/>
            </a:pPr>
            <a:r>
              <a:rPr lang="he-IL" dirty="0"/>
              <a:t>הנמוך ביותר</a:t>
            </a:r>
          </a:p>
        </p:txBody>
      </p:sp>
      <p:pic>
        <p:nvPicPr>
          <p:cNvPr id="6" name="תמונה 5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D60E43B7-2A2C-4F8C-A2A5-1F1A44159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21" y="0"/>
            <a:ext cx="3734110" cy="3294042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55F835FD-FA34-4FF3-916C-91BAB801B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31" y="3334354"/>
            <a:ext cx="3948689" cy="3483332"/>
          </a:xfrm>
          <a:prstGeom prst="rect">
            <a:avLst/>
          </a:prstGeom>
        </p:spPr>
      </p:pic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9F6303CB-9627-4536-AE56-E8F65B13E404}"/>
              </a:ext>
            </a:extLst>
          </p:cNvPr>
          <p:cNvCxnSpPr/>
          <p:nvPr/>
        </p:nvCxnSpPr>
        <p:spPr>
          <a:xfrm flipH="1">
            <a:off x="0" y="3268223"/>
            <a:ext cx="12192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970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624952-3763-4250-BBC3-124FA1C7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537" y="-213300"/>
            <a:ext cx="10515600" cy="1325563"/>
          </a:xfrm>
        </p:spPr>
        <p:txBody>
          <a:bodyPr/>
          <a:lstStyle/>
          <a:p>
            <a:r>
              <a:rPr lang="he-IL" dirty="0"/>
              <a:t>חשיבות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0CA1F5-D0F6-4E9A-854B-5C59D525D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506" y="801057"/>
            <a:ext cx="10515600" cy="4351338"/>
          </a:xfrm>
        </p:spPr>
        <p:txBody>
          <a:bodyPr/>
          <a:lstStyle/>
          <a:p>
            <a:r>
              <a:rPr lang="he-IL" dirty="0"/>
              <a:t>שאר הנתונים לא הראו קורלציה משמעותית בינם לבין שיעור ההישרדות ולכן לא השתמשנו בהם במודל</a:t>
            </a:r>
          </a:p>
          <a:p>
            <a:r>
              <a:rPr lang="he-IL" dirty="0"/>
              <a:t>לכל נתון חשיבות שונה במודל, בגרף ניתן לראות את חשיבות כל נתון.</a:t>
            </a:r>
          </a:p>
          <a:p>
            <a:pPr lvl="1"/>
            <a:r>
              <a:rPr lang="he-IL" dirty="0"/>
              <a:t>ניתן לראות כי מין הנוסע הוא הנתון החשוב                                                    ביותר</a:t>
            </a:r>
          </a:p>
          <a:p>
            <a:pPr lvl="1"/>
            <a:r>
              <a:rPr lang="he-IL" dirty="0"/>
              <a:t>לאחר מכן המחלקה בה נסע הנוסע</a:t>
            </a:r>
          </a:p>
          <a:p>
            <a:pPr lvl="1"/>
            <a:r>
              <a:rPr lang="he-IL" dirty="0"/>
              <a:t>לאחר מכן האם הנוסע נסע לבד</a:t>
            </a:r>
          </a:p>
          <a:p>
            <a:pPr lvl="1"/>
            <a:r>
              <a:rPr lang="he-IL" dirty="0"/>
              <a:t>לבסוף גיל הנוסע</a:t>
            </a:r>
          </a:p>
        </p:txBody>
      </p:sp>
      <p:pic>
        <p:nvPicPr>
          <p:cNvPr id="5" name="תמונה 4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8FF14D7B-B34E-4940-92E3-079B7646D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4" y="2153747"/>
            <a:ext cx="5183258" cy="433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9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41EA6D-6182-4CD0-870C-0AEFABD2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מהלך הניסוי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641D39-9399-4A96-8CCC-19141E2FC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הניסוי מתמקד במידע על נוסעי ספינת הטיטאניק, כאשר על כל נוסע קיימים מספר נתונים: מחלקה בספינה, שם, מין, גיל, כמות אחים ובני/בנות זוג על הסיפון, כמות ילדים והורים על הסיפון, מחיר כרטיס, מספר תא בספינה, נמל ממנו עלה לספינה.  </a:t>
            </a:r>
          </a:p>
          <a:p>
            <a:r>
              <a:rPr lang="he-IL" dirty="0"/>
              <a:t>במהלך הניסוי תתבקש להעריך על פי הנתונים האם לדעתך הנוסע שרד את טביעת הטיטאניק או לא. </a:t>
            </a:r>
          </a:p>
          <a:p>
            <a:r>
              <a:rPr lang="he-IL" dirty="0"/>
              <a:t>בניסוי 2 חלקים </a:t>
            </a:r>
          </a:p>
          <a:p>
            <a:pPr lvl="1"/>
            <a:r>
              <a:rPr lang="he-IL" dirty="0"/>
              <a:t>בחלק הראשון תתבקש להעריך עבור 10 נוסעים האם לדעתך הם שרדו או לא על פי הנתונים.</a:t>
            </a:r>
          </a:p>
          <a:p>
            <a:pPr lvl="1"/>
            <a:r>
              <a:rPr lang="he-IL" dirty="0"/>
              <a:t>בחלק הראשון תתבקש להעריך עבור 10 נוסעים האם לדעתך הם שרדו או לא על פי הנתונים כאשר יהיה מודל שיסייע לך בכך.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3936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91823BE4-F05D-4F31-AB05-D463CDADB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29" y="1029057"/>
            <a:ext cx="8074010" cy="5571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6B8578-2102-4DE9-A5A8-3B0E96B91638}"/>
              </a:ext>
            </a:extLst>
          </p:cNvPr>
          <p:cNvSpPr txBox="1"/>
          <p:nvPr/>
        </p:nvSpPr>
        <p:spPr>
          <a:xfrm>
            <a:off x="5888735" y="286438"/>
            <a:ext cx="6108633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המודל הוא מסוג </a:t>
            </a:r>
            <a:r>
              <a:rPr lang="he-IL" b="1" dirty="0"/>
              <a:t>עץ החלטה</a:t>
            </a:r>
          </a:p>
          <a:p>
            <a:r>
              <a:rPr lang="he-IL" dirty="0"/>
              <a:t>במודל זה מתחילים בקצה העליון של העץ ונשאלים שאלה על הנתונים, ממשיכים ימינה או שמאלה בהתאם לתשובה, ממשיכים כך עד שמגיעים לשכבה התחתונה בעץ.</a:t>
            </a:r>
          </a:p>
          <a:p>
            <a:r>
              <a:rPr lang="he-IL" dirty="0"/>
              <a:t>לכל תא בשכבה התחתונה יש תווית – שרד/לא שרד.</a:t>
            </a:r>
          </a:p>
          <a:p>
            <a:r>
              <a:rPr lang="he-IL" dirty="0"/>
              <a:t>המודל נותן החלטה לכל תצפית על פי התא אליה היא מגיעה.</a:t>
            </a:r>
          </a:p>
          <a:p>
            <a:endParaRPr lang="he-IL" dirty="0"/>
          </a:p>
          <a:p>
            <a:r>
              <a:rPr lang="he-IL" dirty="0"/>
              <a:t>ניתן לראות שתאים בגוון כחול הם תאים של "לא שרד"</a:t>
            </a:r>
          </a:p>
          <a:p>
            <a:r>
              <a:rPr lang="he-IL" dirty="0"/>
              <a:t>תאים בגוון אדום הם תאים של "שרד".</a:t>
            </a:r>
          </a:p>
          <a:p>
            <a:r>
              <a:rPr lang="he-IL" dirty="0"/>
              <a:t>ככל שהגוון חזק יותר, בטחון המודל בהחלטה גבוה יותר.</a:t>
            </a:r>
          </a:p>
          <a:p>
            <a:endParaRPr lang="he-IL" dirty="0"/>
          </a:p>
          <a:p>
            <a:r>
              <a:rPr lang="he-IL" b="1" dirty="0"/>
              <a:t>המודל נותן שיעור הצלחה של 80.25% </a:t>
            </a:r>
          </a:p>
          <a:p>
            <a:r>
              <a:rPr lang="he-IL" b="1" dirty="0"/>
              <a:t>עבור הנתונים שנבדקו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7394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D63A59-2963-4BFF-838B-92999B5D20ED}"/>
              </a:ext>
            </a:extLst>
          </p:cNvPr>
          <p:cNvSpPr txBox="1">
            <a:spLocks/>
          </p:cNvSpPr>
          <p:nvPr/>
        </p:nvSpPr>
        <p:spPr>
          <a:xfrm>
            <a:off x="1066849" y="252213"/>
            <a:ext cx="10515600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/>
              <a:t>דוגמא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824247D-9167-4926-AA9F-0B484D71D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4" y="2323737"/>
            <a:ext cx="6165196" cy="4253986"/>
          </a:xfrm>
          <a:prstGeom prst="rect">
            <a:avLst/>
          </a:prstGeom>
        </p:spPr>
      </p:pic>
      <p:sp>
        <p:nvSpPr>
          <p:cNvPr id="5" name="אליפסה 4">
            <a:extLst>
              <a:ext uri="{FF2B5EF4-FFF2-40B4-BE49-F238E27FC236}">
                <a16:creationId xmlns:a16="http://schemas.microsoft.com/office/drawing/2014/main" id="{1EF8D20B-A0FA-4168-97FA-75A8A47F5FD0}"/>
              </a:ext>
            </a:extLst>
          </p:cNvPr>
          <p:cNvSpPr/>
          <p:nvPr/>
        </p:nvSpPr>
        <p:spPr>
          <a:xfrm>
            <a:off x="2251325" y="2264124"/>
            <a:ext cx="915824" cy="74707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01266FE3-FDC3-4F65-8802-A353A654D32F}"/>
              </a:ext>
            </a:extLst>
          </p:cNvPr>
          <p:cNvSpPr/>
          <p:nvPr/>
        </p:nvSpPr>
        <p:spPr>
          <a:xfrm>
            <a:off x="1629297" y="3005095"/>
            <a:ext cx="915824" cy="84171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F2494867-F36F-4336-B3CB-80CCEB8BB58A}"/>
              </a:ext>
            </a:extLst>
          </p:cNvPr>
          <p:cNvSpPr/>
          <p:nvPr/>
        </p:nvSpPr>
        <p:spPr>
          <a:xfrm>
            <a:off x="0" y="5954465"/>
            <a:ext cx="739833" cy="74730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0D514-04EE-4572-B247-BD0E84257279}"/>
              </a:ext>
            </a:extLst>
          </p:cNvPr>
          <p:cNvSpPr txBox="1"/>
          <p:nvPr/>
        </p:nvSpPr>
        <p:spPr>
          <a:xfrm>
            <a:off x="6168044" y="4032628"/>
            <a:ext cx="504582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dirty="0"/>
              <a:t>המודל חוזה שנוסע זה שרד בהסתברות של 63%</a:t>
            </a:r>
          </a:p>
        </p:txBody>
      </p:sp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B4E11E66-EA0E-465A-BC54-6D8B796D1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331857"/>
              </p:ext>
            </p:extLst>
          </p:nvPr>
        </p:nvGraphicFramePr>
        <p:xfrm>
          <a:off x="207870" y="903535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2424517167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2313949391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2729500750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52759479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3892724641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235050991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839396991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1100040257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80659970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2478135113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מחלקה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שם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מין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גיל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אחים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הורים וילדים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מספר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מחיר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קבינה 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נמל עליה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656374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346" marR="8346" marT="8346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Futrelle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Mrs. Jacques Heath</a:t>
                      </a:r>
                    </a:p>
                  </a:txBody>
                  <a:tcPr marL="8346" marR="8346" marT="8346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נקבה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46" marR="8346" marT="8346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8346" marR="8346" marT="8346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346" marR="8346" marT="8346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346" marR="8346" marT="8346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113803</a:t>
                      </a:r>
                    </a:p>
                  </a:txBody>
                  <a:tcPr marL="8346" marR="8346" marT="8346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53.1</a:t>
                      </a:r>
                    </a:p>
                  </a:txBody>
                  <a:tcPr marL="8346" marR="8346" marT="8346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C123</a:t>
                      </a:r>
                    </a:p>
                  </a:txBody>
                  <a:tcPr marL="8346" marR="8346" marT="8346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סאות'המפטון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(אנגליה)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9230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748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641D39-9399-4A96-8CCC-19141E2FC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847"/>
            <a:ext cx="10515600" cy="4351338"/>
          </a:xfrm>
        </p:spPr>
        <p:txBody>
          <a:bodyPr>
            <a:normAutofit/>
          </a:bodyPr>
          <a:lstStyle/>
          <a:p>
            <a:r>
              <a:rPr lang="he-IL" dirty="0"/>
              <a:t>עבור הנוסעים הבאים, נסה להעריך האם לדעתך הנוסע שרד או טבע, אתה יכול להחליט האם להיעזר בתחזית המודל או לא.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8595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1)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463362"/>
              </p:ext>
            </p:extLst>
          </p:nvPr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מחלקה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שם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מין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גיל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אחים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הורים וילדים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מספר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מחיר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קבינה 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נמל עליה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Taussig, Miss. Ruth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נקבה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110413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סאות'המפטון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(אנגליה)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BF9CEA-6A45-45DD-A63E-83583B49F67E}"/>
              </a:ext>
            </a:extLst>
          </p:cNvPr>
          <p:cNvSpPr txBox="1"/>
          <p:nvPr/>
        </p:nvSpPr>
        <p:spPr>
          <a:xfrm>
            <a:off x="3416531" y="3657082"/>
            <a:ext cx="596022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2400" dirty="0"/>
              <a:t>המודל חוזה שנוסע זה שרד בהסתברות של 96%</a:t>
            </a:r>
          </a:p>
        </p:txBody>
      </p:sp>
    </p:spTree>
    <p:extLst>
      <p:ext uri="{BB962C8B-B14F-4D97-AF65-F5344CB8AC3E}">
        <p14:creationId xmlns:p14="http://schemas.microsoft.com/office/powerpoint/2010/main" val="2082978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2)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696216"/>
              </p:ext>
            </p:extLst>
          </p:nvPr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מחלקה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שם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מין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גיל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אחים בספינה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הורים וילדים בספינה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מספר כרטיס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מחיר כרטיס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קבינה 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נמל עליה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Robins, Mrs. Alexander A (Grace Charity Laury)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נקבה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A/5. 3337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סאות'המפטון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(אנגליה)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DD3F79-2BA1-434C-A17D-B0343E647DCD}"/>
              </a:ext>
            </a:extLst>
          </p:cNvPr>
          <p:cNvSpPr txBox="1"/>
          <p:nvPr/>
        </p:nvSpPr>
        <p:spPr>
          <a:xfrm>
            <a:off x="3416531" y="3657082"/>
            <a:ext cx="596022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2400" dirty="0"/>
              <a:t>המודל חוזה שנוסע זה טבע בהסתברות של 58%</a:t>
            </a:r>
          </a:p>
        </p:txBody>
      </p:sp>
    </p:spTree>
    <p:extLst>
      <p:ext uri="{BB962C8B-B14F-4D97-AF65-F5344CB8AC3E}">
        <p14:creationId xmlns:p14="http://schemas.microsoft.com/office/powerpoint/2010/main" val="3776719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3)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262610"/>
              </p:ext>
            </p:extLst>
          </p:nvPr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מחלקה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שם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מין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גיל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אחים בספינה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הורים וילדים בספינה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מספר כרטיס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מחיר כרטיס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קבינה 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נמל עליה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Attalah, Miss. Malake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נקבה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14.4583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שרבור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(צרפת)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25B422-534D-473F-B3A3-A2B77B0200EC}"/>
              </a:ext>
            </a:extLst>
          </p:cNvPr>
          <p:cNvSpPr txBox="1"/>
          <p:nvPr/>
        </p:nvSpPr>
        <p:spPr>
          <a:xfrm>
            <a:off x="3416531" y="3657082"/>
            <a:ext cx="596022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2400" dirty="0"/>
              <a:t>המודל חוזה שנוסע זה שרד בהסתברות של 61%</a:t>
            </a:r>
          </a:p>
        </p:txBody>
      </p:sp>
    </p:spTree>
    <p:extLst>
      <p:ext uri="{BB962C8B-B14F-4D97-AF65-F5344CB8AC3E}">
        <p14:creationId xmlns:p14="http://schemas.microsoft.com/office/powerpoint/2010/main" val="1000000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4)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011402"/>
              </p:ext>
            </p:extLst>
          </p:nvPr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מחלקה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שם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מין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גיל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אחים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הורים וילדים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מספר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מחיר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קבינה 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נמל עליה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Mack, Mrs. (Mary)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נקבה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S.O./P.P.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סאות'המפטון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(אנגליה)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EB1047-524D-4EB4-815F-DA0F869DE381}"/>
              </a:ext>
            </a:extLst>
          </p:cNvPr>
          <p:cNvSpPr txBox="1"/>
          <p:nvPr/>
        </p:nvSpPr>
        <p:spPr>
          <a:xfrm>
            <a:off x="3416531" y="3657082"/>
            <a:ext cx="596022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2400" dirty="0"/>
              <a:t>המודל חוזה שנוסע זה שרד בהסתברות של 92%</a:t>
            </a:r>
          </a:p>
        </p:txBody>
      </p:sp>
    </p:spTree>
    <p:extLst>
      <p:ext uri="{BB962C8B-B14F-4D97-AF65-F5344CB8AC3E}">
        <p14:creationId xmlns:p14="http://schemas.microsoft.com/office/powerpoint/2010/main" val="200734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5)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947982"/>
              </p:ext>
            </p:extLst>
          </p:nvPr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מחלקה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שם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מין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גיל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אחים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הורים וילדים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מספר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מחיר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קבינה 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נמל עליה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s-E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Penasco y Castellana, Mr. Victor de Satode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זכר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 17758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שרבור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(צרפת)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7E7651-1352-4D73-A71D-4DD1413FD799}"/>
              </a:ext>
            </a:extLst>
          </p:cNvPr>
          <p:cNvSpPr txBox="1"/>
          <p:nvPr/>
        </p:nvSpPr>
        <p:spPr>
          <a:xfrm>
            <a:off x="3416531" y="3657082"/>
            <a:ext cx="596022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2400" dirty="0"/>
              <a:t>המודל חוזה שנוסע זה טבע בהסתברות של 63%</a:t>
            </a:r>
          </a:p>
        </p:txBody>
      </p:sp>
    </p:spTree>
    <p:extLst>
      <p:ext uri="{BB962C8B-B14F-4D97-AF65-F5344CB8AC3E}">
        <p14:creationId xmlns:p14="http://schemas.microsoft.com/office/powerpoint/2010/main" val="271386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6)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862198"/>
              </p:ext>
            </p:extLst>
          </p:nvPr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מחלקה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שם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מין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גיל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אחים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הורים וילדים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מספר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מחיר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קבינה 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נמל עליה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Rice, Mrs. William (Margaret Norton)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נקבה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382652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קווינסטאון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(אירלנד)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E5773B-D032-4619-A3FC-81BC75857B52}"/>
              </a:ext>
            </a:extLst>
          </p:cNvPr>
          <p:cNvSpPr txBox="1"/>
          <p:nvPr/>
        </p:nvSpPr>
        <p:spPr>
          <a:xfrm>
            <a:off x="3416531" y="3657082"/>
            <a:ext cx="596022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2400" dirty="0"/>
              <a:t>המודל חוזה שנוסע זה טבע בהסתברות של 58%</a:t>
            </a:r>
          </a:p>
        </p:txBody>
      </p:sp>
    </p:spTree>
    <p:extLst>
      <p:ext uri="{BB962C8B-B14F-4D97-AF65-F5344CB8AC3E}">
        <p14:creationId xmlns:p14="http://schemas.microsoft.com/office/powerpoint/2010/main" val="72017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7)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10587"/>
              </p:ext>
            </p:extLst>
          </p:nvPr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מחלקה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שם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מין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גיל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אחים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הורים וילדים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מספר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מחיר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קבינה 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נמל עליה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Harris, Mrs. Henry Birkhardt (Irene Wallach)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נקבה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36973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83.475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סאות'המפטון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(אנגליה)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871697-9E5C-4161-A77E-0995816C9984}"/>
              </a:ext>
            </a:extLst>
          </p:cNvPr>
          <p:cNvSpPr txBox="1"/>
          <p:nvPr/>
        </p:nvSpPr>
        <p:spPr>
          <a:xfrm>
            <a:off x="3416531" y="3657082"/>
            <a:ext cx="596022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2400" dirty="0"/>
              <a:t>המודל חוזה שנוסע זה שרד בהסתברות של 96%</a:t>
            </a:r>
          </a:p>
        </p:txBody>
      </p:sp>
    </p:spTree>
    <p:extLst>
      <p:ext uri="{BB962C8B-B14F-4D97-AF65-F5344CB8AC3E}">
        <p14:creationId xmlns:p14="http://schemas.microsoft.com/office/powerpoint/2010/main" val="280124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41EA6D-6182-4CD0-870C-0AEFABD2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הוראות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641D39-9399-4A96-8CCC-19141E2FC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עבור כל תצפית, אנא מלא בקובץ אקסל המצורף האם לדעתך הנוסע שרד או טבע.</a:t>
            </a:r>
          </a:p>
          <a:p>
            <a:r>
              <a:rPr lang="he-IL" dirty="0"/>
              <a:t>לדוגמא: אם לדעתך הנוסע בשאלה הראשונה שרד מלא כך: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אם לדעתך הנוסע בשאלה השנייה טבע מלא כך: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וכן הלאה לכל שאר השאלות.</a:t>
            </a:r>
          </a:p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A2F1769-C704-40B8-B821-8221364ED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5100"/>
            <a:ext cx="2085975" cy="80962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37753AC5-BF10-4E68-8C76-308D32883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030" y="4092900"/>
            <a:ext cx="21145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85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8)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26332"/>
              </p:ext>
            </p:extLst>
          </p:nvPr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מחלקה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שם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מין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גיל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אחים בספינה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הורים וילדים בספינה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מספר כרטיס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מחיר כרטיס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קבינה 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נמל עליה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Osen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Mr. Olaf Elon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זכר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9.2167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סאות'המפטון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(אנגליה)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6E31CF-6F25-4B35-8151-9185FE2984B2}"/>
              </a:ext>
            </a:extLst>
          </p:cNvPr>
          <p:cNvSpPr txBox="1"/>
          <p:nvPr/>
        </p:nvSpPr>
        <p:spPr>
          <a:xfrm>
            <a:off x="3416531" y="3657082"/>
            <a:ext cx="596022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2400" dirty="0"/>
              <a:t>המודל חוזה שנוסע זה טבע בהסתברות של 90%</a:t>
            </a:r>
          </a:p>
        </p:txBody>
      </p:sp>
    </p:spTree>
    <p:extLst>
      <p:ext uri="{BB962C8B-B14F-4D97-AF65-F5344CB8AC3E}">
        <p14:creationId xmlns:p14="http://schemas.microsoft.com/office/powerpoint/2010/main" val="2743479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9)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574201"/>
              </p:ext>
            </p:extLst>
          </p:nvPr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מחלקה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שם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מין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גיל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אחים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הורים וילדים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מספר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מחיר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קבינה 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נמל עליה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Nasser, Mrs. Nicholas (Adele Achem)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נקבה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237736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30.0708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שרבור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(צרפת)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0FF05F-A301-4E69-AAAE-6388E2246D86}"/>
              </a:ext>
            </a:extLst>
          </p:cNvPr>
          <p:cNvSpPr txBox="1"/>
          <p:nvPr/>
        </p:nvSpPr>
        <p:spPr>
          <a:xfrm>
            <a:off x="3416531" y="3657082"/>
            <a:ext cx="596022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2400" dirty="0"/>
              <a:t>המודל חוזה שנוסע זה שרד בהסתברות של 92%</a:t>
            </a:r>
          </a:p>
        </p:txBody>
      </p:sp>
    </p:spTree>
    <p:extLst>
      <p:ext uri="{BB962C8B-B14F-4D97-AF65-F5344CB8AC3E}">
        <p14:creationId xmlns:p14="http://schemas.microsoft.com/office/powerpoint/2010/main" val="3610327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10)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204815"/>
              </p:ext>
            </p:extLst>
          </p:nvPr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מחלקה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שם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מין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גיל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אחים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הורים וילדים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מספר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מחיר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קבינה 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נמל עליה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Bing, Mr. Lee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זכר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56.4958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סאות'המפטון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(אנגליה)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750973-6541-45DA-974C-90224893D9CD}"/>
              </a:ext>
            </a:extLst>
          </p:cNvPr>
          <p:cNvSpPr txBox="1"/>
          <p:nvPr/>
        </p:nvSpPr>
        <p:spPr>
          <a:xfrm>
            <a:off x="3416531" y="3657082"/>
            <a:ext cx="596022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2400" dirty="0"/>
              <a:t>המודל חוזה שנוסע זה טבע בהסתברות של 85%</a:t>
            </a:r>
          </a:p>
        </p:txBody>
      </p:sp>
    </p:spTree>
    <p:extLst>
      <p:ext uri="{BB962C8B-B14F-4D97-AF65-F5344CB8AC3E}">
        <p14:creationId xmlns:p14="http://schemas.microsoft.com/office/powerpoint/2010/main" val="3993853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CB21EE-2DA5-4A06-B490-B43A5AF7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הניסוי נגמר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D000FA-39EF-483F-AACE-55776A2A1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תודה על השתתפותך</a:t>
            </a:r>
          </a:p>
        </p:txBody>
      </p:sp>
    </p:spTree>
    <p:extLst>
      <p:ext uri="{BB962C8B-B14F-4D97-AF65-F5344CB8AC3E}">
        <p14:creationId xmlns:p14="http://schemas.microsoft.com/office/powerpoint/2010/main" val="102092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41EA6D-6182-4CD0-870C-0AEFABD2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חלק ראשון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641D39-9399-4A96-8CCC-19141E2FC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עבור הנוסעים הבאים, נסה להעריך האם לדעתך הנוסע שרד או טבע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186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1)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604305"/>
              </p:ext>
            </p:extLst>
          </p:nvPr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מחלקה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שם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מין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גיל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אחים בספינה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הורים וילדים בספינה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מספר כרטיס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מחיר כרטיס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קבינה 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נמל עליה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1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 err="1">
                          <a:effectLst/>
                        </a:rPr>
                        <a:t>Cumings</a:t>
                      </a:r>
                      <a:r>
                        <a:rPr lang="en-US" sz="1600" u="none" strike="noStrike" dirty="0">
                          <a:effectLst/>
                        </a:rPr>
                        <a:t>, Mrs. John Bradley (Florence Briggs Thayer)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נקבה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38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1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0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PC 17599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71.2833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C85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 err="1">
                          <a:effectLst/>
                        </a:rPr>
                        <a:t>שרבור</a:t>
                      </a:r>
                      <a:r>
                        <a:rPr lang="he-IL" sz="1600" u="none" strike="noStrike" dirty="0">
                          <a:effectLst/>
                        </a:rPr>
                        <a:t> (צרפת)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17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2)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777402"/>
              </p:ext>
            </p:extLst>
          </p:nvPr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מחלקה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שם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מין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גיל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אחים בספינה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הורים וילדים בספינה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מספר כרטיס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מחיר כרטיס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קבינה 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נמל עליה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Navratil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Master. Edmond Roger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זכר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230080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סאות'המפטון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(אנגליה)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92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3)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29708"/>
              </p:ext>
            </p:extLst>
          </p:nvPr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מחלקה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שם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מין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גיל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אחים בספינה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הורים וילדים בספינה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מספר כרטיס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מחיר כרטיס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קבינה 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נמל עליה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Ross, Mr. John Hugo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זכר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40.125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שרבור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(צרפת)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90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4)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749211"/>
              </p:ext>
            </p:extLst>
          </p:nvPr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מחלקה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שם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מין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גיל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אחים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הורים וילדים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מספר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מחיר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קבינה 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נמל עליה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Minahan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Miss. Daisy 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נקבה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קווינסטאון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(אירלנד)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29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DE376-93ED-4EF4-8C43-00FF5A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5)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D3B948D-9A08-4DED-91A0-BE59B86F1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196229"/>
              </p:ext>
            </p:extLst>
          </p:nvPr>
        </p:nvGraphicFramePr>
        <p:xfrm>
          <a:off x="408710" y="1690688"/>
          <a:ext cx="11374579" cy="1325563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737147">
                  <a:extLst>
                    <a:ext uri="{9D8B030D-6E8A-4147-A177-3AD203B41FA5}">
                      <a16:colId xmlns:a16="http://schemas.microsoft.com/office/drawing/2014/main" val="907719641"/>
                    </a:ext>
                  </a:extLst>
                </a:gridCol>
                <a:gridCol w="3500835">
                  <a:extLst>
                    <a:ext uri="{9D8B030D-6E8A-4147-A177-3AD203B41FA5}">
                      <a16:colId xmlns:a16="http://schemas.microsoft.com/office/drawing/2014/main" val="363647299"/>
                    </a:ext>
                  </a:extLst>
                </a:gridCol>
                <a:gridCol w="789623">
                  <a:extLst>
                    <a:ext uri="{9D8B030D-6E8A-4147-A177-3AD203B41FA5}">
                      <a16:colId xmlns:a16="http://schemas.microsoft.com/office/drawing/2014/main" val="1960147003"/>
                    </a:ext>
                  </a:extLst>
                </a:gridCol>
                <a:gridCol w="706330">
                  <a:extLst>
                    <a:ext uri="{9D8B030D-6E8A-4147-A177-3AD203B41FA5}">
                      <a16:colId xmlns:a16="http://schemas.microsoft.com/office/drawing/2014/main" val="3085925067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661405107"/>
                    </a:ext>
                  </a:extLst>
                </a:gridCol>
                <a:gridCol w="1319370">
                  <a:extLst>
                    <a:ext uri="{9D8B030D-6E8A-4147-A177-3AD203B41FA5}">
                      <a16:colId xmlns:a16="http://schemas.microsoft.com/office/drawing/2014/main" val="1224974969"/>
                    </a:ext>
                  </a:extLst>
                </a:gridCol>
                <a:gridCol w="829605">
                  <a:extLst>
                    <a:ext uri="{9D8B030D-6E8A-4147-A177-3AD203B41FA5}">
                      <a16:colId xmlns:a16="http://schemas.microsoft.com/office/drawing/2014/main" val="2281773896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857425273"/>
                    </a:ext>
                  </a:extLst>
                </a:gridCol>
                <a:gridCol w="709841">
                  <a:extLst>
                    <a:ext uri="{9D8B030D-6E8A-4147-A177-3AD203B41FA5}">
                      <a16:colId xmlns:a16="http://schemas.microsoft.com/office/drawing/2014/main" val="3765120197"/>
                    </a:ext>
                  </a:extLst>
                </a:gridCol>
                <a:gridCol w="1115956">
                  <a:extLst>
                    <a:ext uri="{9D8B030D-6E8A-4147-A177-3AD203B41FA5}">
                      <a16:colId xmlns:a16="http://schemas.microsoft.com/office/drawing/2014/main" val="3113442015"/>
                    </a:ext>
                  </a:extLst>
                </a:gridCol>
              </a:tblGrid>
              <a:tr h="677493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מחלקה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שם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מין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גיל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אחים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הורים וילדים בספינה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מספר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מחיר כרטיס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קבינה 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נמל עליה</a:t>
                      </a:r>
                    </a:p>
                  </a:txBody>
                  <a:tcPr marL="9246" marR="9246" marT="9246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76060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Duff Gordon, Sir. Cosmo Edmund ("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Morgan")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זכר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 17485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56.9292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שרבור</a:t>
                      </a:r>
                      <a:r>
                        <a:rPr lang="he-I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(צרפת)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93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74774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8487</TotalTime>
  <Words>1437</Words>
  <Application>Microsoft Office PowerPoint</Application>
  <PresentationFormat>מסך רחב</PresentationFormat>
  <Paragraphs>527</Paragraphs>
  <Slides>33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ערכת נושא Office</vt:lpstr>
      <vt:lpstr>ניסוי </vt:lpstr>
      <vt:lpstr>מהלך הניסוי</vt:lpstr>
      <vt:lpstr>הוראות</vt:lpstr>
      <vt:lpstr>חלק ראשון</vt:lpstr>
      <vt:lpstr>1)</vt:lpstr>
      <vt:lpstr>2)</vt:lpstr>
      <vt:lpstr>3)</vt:lpstr>
      <vt:lpstr>4)</vt:lpstr>
      <vt:lpstr>5)</vt:lpstr>
      <vt:lpstr>6)</vt:lpstr>
      <vt:lpstr>7)</vt:lpstr>
      <vt:lpstr>8)</vt:lpstr>
      <vt:lpstr>9)</vt:lpstr>
      <vt:lpstr>10)</vt:lpstr>
      <vt:lpstr>חלק שני</vt:lpstr>
      <vt:lpstr>הסבר על המודל המסייע </vt:lpstr>
      <vt:lpstr>מצגת של PowerPoint‏</vt:lpstr>
      <vt:lpstr>מצגת של PowerPoint‏</vt:lpstr>
      <vt:lpstr>חשיבות הנתונים</vt:lpstr>
      <vt:lpstr>מצגת של PowerPoint‏</vt:lpstr>
      <vt:lpstr>מצגת של PowerPoint‏</vt:lpstr>
      <vt:lpstr>מצגת של PowerPoint‏</vt:lpstr>
      <vt:lpstr>1)</vt:lpstr>
      <vt:lpstr>2)</vt:lpstr>
      <vt:lpstr>3)</vt:lpstr>
      <vt:lpstr>4)</vt:lpstr>
      <vt:lpstr>5)</vt:lpstr>
      <vt:lpstr>6)</vt:lpstr>
      <vt:lpstr>7)</vt:lpstr>
      <vt:lpstr>8)</vt:lpstr>
      <vt:lpstr>9)</vt:lpstr>
      <vt:lpstr>10)</vt:lpstr>
      <vt:lpstr>הניסוי נגמר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ניסוי</dc:title>
  <dc:creator>ינאי עוזיאל</dc:creator>
  <cp:lastModifiedBy>ינאי עוזיאל</cp:lastModifiedBy>
  <cp:revision>38</cp:revision>
  <dcterms:created xsi:type="dcterms:W3CDTF">2018-08-17T06:42:33Z</dcterms:created>
  <dcterms:modified xsi:type="dcterms:W3CDTF">2018-09-23T17:43:05Z</dcterms:modified>
</cp:coreProperties>
</file>