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Proxima Nova"/>
      <p:regular r:id="rId37"/>
      <p:bold r:id="rId38"/>
      <p:italic r:id="rId39"/>
      <p:boldItalic r:id="rId40"/>
    </p:embeddedFont>
    <p:embeddedFont>
      <p:font typeface="Lato"/>
      <p:regular r:id="rId41"/>
      <p:bold r:id="rId42"/>
      <p:italic r:id="rId43"/>
      <p:boldItalic r:id="rId44"/>
    </p:embeddedFont>
    <p:embeddedFont>
      <p:font typeface="Bebas Neue"/>
      <p:regular r:id="rId45"/>
    </p:embeddedFont>
    <p:embeddedFont>
      <p:font typeface="Oswal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46" Type="http://schemas.openxmlformats.org/officeDocument/2006/relationships/font" Target="fonts/Oswald-regular.fntdata"/><Relationship Id="rId23" Type="http://schemas.openxmlformats.org/officeDocument/2006/relationships/slide" Target="slides/slide18.xml"/><Relationship Id="rId45"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swald-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ProximaNova-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ProximaNova-italic.fntdata"/><Relationship Id="rId16" Type="http://schemas.openxmlformats.org/officeDocument/2006/relationships/slide" Target="slides/slide11.xml"/><Relationship Id="rId38" Type="http://schemas.openxmlformats.org/officeDocument/2006/relationships/font" Target="fonts/ProximaNov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hlbi.nih.gov/health/sleep/why-sleep-importan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93d25d1b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93d25d1b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0eebd054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0eebd054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93d25d1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93d25d1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93d25d1b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93d25d1b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93d25d1b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93d25d1b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93d25d1b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93d25d1b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0eebd055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0eebd055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93d25d1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93d25d1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93d25d1be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93d25d1be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93d25d1be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93d25d1be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0eebd05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0eebd05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93d25d1be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93d25d1be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0eebd055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0eebd055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93d25d1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93d25d1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93d25d1b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93d25d1b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93d25d1be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93d25d1be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93d25d1be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93d25d1be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0eebd054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0eebd054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93d25d1b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93d25d1b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0eebd054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0eebd054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https://www.nhlbi.nih.gov/health/sleep/why-sleep-important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0eebd055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0eebd055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3e4266d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3e4266d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0eebd055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0eebd055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93d25d1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93d25d1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93d25d1b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93d25d1b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93d25d1b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93d25d1b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6400">
                <a:latin typeface="Impact"/>
                <a:ea typeface="Impact"/>
                <a:cs typeface="Impact"/>
                <a:sym typeface="Impact"/>
              </a:rPr>
              <a:t>Sleep Study</a:t>
            </a:r>
            <a:endParaRPr b="0" sz="6400">
              <a:latin typeface="Impact"/>
              <a:ea typeface="Impact"/>
              <a:cs typeface="Impact"/>
              <a:sym typeface="Impact"/>
            </a:endParaRPr>
          </a:p>
        </p:txBody>
      </p:sp>
      <p:sp>
        <p:nvSpPr>
          <p:cNvPr id="87" name="Google Shape;87;p13"/>
          <p:cNvSpPr txBox="1"/>
          <p:nvPr>
            <p:ph idx="1" type="subTitle"/>
          </p:nvPr>
        </p:nvSpPr>
        <p:spPr>
          <a:xfrm>
            <a:off x="727952" y="25717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Bebas Neue"/>
                <a:ea typeface="Bebas Neue"/>
                <a:cs typeface="Bebas Neue"/>
                <a:sym typeface="Bebas Neue"/>
              </a:rPr>
              <a:t>Agniva G, Lere O, Pradeep P, Ashrit K</a:t>
            </a:r>
            <a:endParaRPr sz="3200">
              <a:latin typeface="Bebas Neue"/>
              <a:ea typeface="Bebas Neue"/>
              <a:cs typeface="Bebas Neue"/>
              <a:sym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a:ea typeface="Oswald"/>
                <a:cs typeface="Oswald"/>
                <a:sym typeface="Oswald"/>
              </a:rPr>
              <a:t>Online Time</a:t>
            </a:r>
            <a:r>
              <a:rPr lang="en">
                <a:latin typeface="Oswald"/>
                <a:ea typeface="Oswald"/>
                <a:cs typeface="Oswald"/>
                <a:sym typeface="Oswald"/>
              </a:rPr>
              <a:t> Hypothesis - Ashrit K.</a:t>
            </a:r>
            <a:endParaRPr>
              <a:latin typeface="Oswald"/>
              <a:ea typeface="Oswald"/>
              <a:cs typeface="Oswald"/>
              <a:sym typeface="Oswald"/>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Proxima Nova"/>
                <a:ea typeface="Proxima Nova"/>
                <a:cs typeface="Proxima Nova"/>
                <a:sym typeface="Proxima Nova"/>
              </a:rPr>
              <a:t>The more someone spends on using his/her </a:t>
            </a:r>
            <a:r>
              <a:rPr lang="en" sz="1400">
                <a:latin typeface="Proxima Nova"/>
                <a:ea typeface="Proxima Nova"/>
                <a:cs typeface="Proxima Nova"/>
                <a:sym typeface="Proxima Nova"/>
              </a:rPr>
              <a:t>technology for their desired amount of time, the less sleep they get.</a:t>
            </a:r>
            <a:endParaRPr sz="1400">
              <a:latin typeface="Proxima Nova"/>
              <a:ea typeface="Proxima Nova"/>
              <a:cs typeface="Proxima Nova"/>
              <a:sym typeface="Proxima Nova"/>
            </a:endParaRPr>
          </a:p>
          <a:p>
            <a:pPr indent="0" lvl="0" marL="0" rtl="0" algn="l">
              <a:spcBef>
                <a:spcPts val="1200"/>
              </a:spcBef>
              <a:spcAft>
                <a:spcPts val="1200"/>
              </a:spcAft>
              <a:buNone/>
            </a:pPr>
            <a:r>
              <a:t/>
            </a:r>
            <a:endParaRPr sz="14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Games</a:t>
            </a:r>
            <a:endParaRPr/>
          </a:p>
        </p:txBody>
      </p:sp>
      <p:sp>
        <p:nvSpPr>
          <p:cNvPr id="157" name="Google Shape;157;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chose to use a scatter plot for graphing because the hypothesis compares two numeric factors, one of them being time which scatter plots are especially good for.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Pradeep Prakash</a:t>
            </a:r>
            <a:endParaRPr/>
          </a:p>
        </p:txBody>
      </p:sp>
      <p:sp>
        <p:nvSpPr>
          <p:cNvPr id="163" name="Google Shape;163;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Due to the </a:t>
            </a:r>
            <a:r>
              <a:rPr lang="en"/>
              <a:t>correlation between amount of alcohol consumed and number of hours each participant slept I chose to use a scatter plot with a line of best fit to best represent the correlation between the two variables.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Scatter - Plot.</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two numerical data values were the amount of time people spend on digital screens, </a:t>
            </a:r>
            <a:r>
              <a:rPr lang="en"/>
              <a:t>1 is the most amount of digital screen time, 4 is the least. The second one is the amount of time people sleep for which is represented in hours. Therefore we </a:t>
            </a:r>
            <a:endParaRPr/>
          </a:p>
          <a:p>
            <a:pPr indent="0" lvl="0" marL="0" rtl="0" algn="l">
              <a:spcBef>
                <a:spcPts val="1200"/>
              </a:spcBef>
              <a:spcAft>
                <a:spcPts val="1200"/>
              </a:spcAft>
              <a:buNone/>
            </a:pPr>
            <a:r>
              <a:rPr lang="en"/>
              <a:t>Since the scale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0" name="Google Shape;180;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8" name="Google Shape;198;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2" name="Shape 202"/>
        <p:cNvGrpSpPr/>
        <p:nvPr/>
      </p:nvGrpSpPr>
      <p:grpSpPr>
        <a:xfrm>
          <a:off x="0" y="0"/>
          <a:ext cx="0" cy="0"/>
          <a:chOff x="0" y="0"/>
          <a:chExt cx="0" cy="0"/>
        </a:xfrm>
      </p:grpSpPr>
      <p:sp>
        <p:nvSpPr>
          <p:cNvPr id="203" name="Google Shape;203;p33"/>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5" name="Google Shape;215;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1" name="Google Shape;221;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7" name="Google Shape;227;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1" name="Shape 231"/>
        <p:cNvGrpSpPr/>
        <p:nvPr/>
      </p:nvGrpSpPr>
      <p:grpSpPr>
        <a:xfrm>
          <a:off x="0" y="0"/>
          <a:ext cx="0" cy="0"/>
          <a:chOff x="0" y="0"/>
          <a:chExt cx="0" cy="0"/>
        </a:xfrm>
      </p:grpSpPr>
      <p:sp>
        <p:nvSpPr>
          <p:cNvPr id="232" name="Google Shape;232;p3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Why is the topic important?</a:t>
            </a:r>
            <a:endParaRPr>
              <a:latin typeface="Oswald"/>
              <a:ea typeface="Oswald"/>
              <a:cs typeface="Oswald"/>
              <a:sym typeface="Oswald"/>
            </a:endParaRPr>
          </a:p>
        </p:txBody>
      </p:sp>
      <p:sp>
        <p:nvSpPr>
          <p:cNvPr id="98" name="Google Shape;98;p15"/>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roxima Nova"/>
                <a:ea typeface="Proxima Nova"/>
                <a:cs typeface="Proxima Nova"/>
                <a:sym typeface="Proxima Nova"/>
              </a:rPr>
              <a:t>This topic is important because sleep is an essential part of your body. Sleep helps support growth for teenagers and children, but it’s also essential for adults. It helps with decreasing risks for health conditions like:</a:t>
            </a:r>
            <a:endParaRPr sz="1500">
              <a:latin typeface="Proxima Nova"/>
              <a:ea typeface="Proxima Nova"/>
              <a:cs typeface="Proxima Nova"/>
              <a:sym typeface="Proxima Nova"/>
            </a:endParaRPr>
          </a:p>
          <a:p>
            <a:pPr indent="-323850" lvl="0" marL="457200" rtl="0" algn="l">
              <a:lnSpc>
                <a:spcPct val="100000"/>
              </a:lnSpc>
              <a:spcBef>
                <a:spcPts val="1200"/>
              </a:spcBef>
              <a:spcAft>
                <a:spcPts val="0"/>
              </a:spcAft>
              <a:buSzPts val="1500"/>
              <a:buFont typeface="Proxima Nova"/>
              <a:buChar char="-"/>
            </a:pPr>
            <a:r>
              <a:rPr lang="en" sz="1500">
                <a:latin typeface="Proxima Nova"/>
                <a:ea typeface="Proxima Nova"/>
                <a:cs typeface="Proxima Nova"/>
                <a:sym typeface="Proxima Nova"/>
              </a:rPr>
              <a:t>Heart disease</a:t>
            </a:r>
            <a:endParaRPr sz="1500">
              <a:latin typeface="Proxima Nova"/>
              <a:ea typeface="Proxima Nova"/>
              <a:cs typeface="Proxima Nova"/>
              <a:sym typeface="Proxima Nova"/>
            </a:endParaRPr>
          </a:p>
          <a:p>
            <a:pPr indent="-323850" lvl="0" marL="457200" rtl="0" algn="l">
              <a:lnSpc>
                <a:spcPct val="100000"/>
              </a:lnSpc>
              <a:spcBef>
                <a:spcPts val="0"/>
              </a:spcBef>
              <a:spcAft>
                <a:spcPts val="0"/>
              </a:spcAft>
              <a:buSzPts val="1500"/>
              <a:buFont typeface="Proxima Nova"/>
              <a:buChar char="-"/>
            </a:pPr>
            <a:r>
              <a:rPr lang="en" sz="1500">
                <a:latin typeface="Proxima Nova"/>
                <a:ea typeface="Proxima Nova"/>
                <a:cs typeface="Proxima Nova"/>
                <a:sym typeface="Proxima Nova"/>
              </a:rPr>
              <a:t>High blood pressure</a:t>
            </a:r>
            <a:endParaRPr sz="1500">
              <a:latin typeface="Proxima Nova"/>
              <a:ea typeface="Proxima Nova"/>
              <a:cs typeface="Proxima Nova"/>
              <a:sym typeface="Proxima Nova"/>
            </a:endParaRPr>
          </a:p>
          <a:p>
            <a:pPr indent="-323850" lvl="0" marL="457200" rtl="0" algn="l">
              <a:lnSpc>
                <a:spcPct val="100000"/>
              </a:lnSpc>
              <a:spcBef>
                <a:spcPts val="0"/>
              </a:spcBef>
              <a:spcAft>
                <a:spcPts val="0"/>
              </a:spcAft>
              <a:buSzPts val="1500"/>
              <a:buFont typeface="Proxima Nova"/>
              <a:buChar char="-"/>
            </a:pPr>
            <a:r>
              <a:rPr lang="en" sz="1500">
                <a:latin typeface="Proxima Nova"/>
                <a:ea typeface="Proxima Nova"/>
                <a:cs typeface="Proxima Nova"/>
                <a:sym typeface="Proxima Nova"/>
              </a:rPr>
              <a:t>Obesity</a:t>
            </a:r>
            <a:endParaRPr sz="1500">
              <a:latin typeface="Proxima Nova"/>
              <a:ea typeface="Proxima Nova"/>
              <a:cs typeface="Proxima Nova"/>
              <a:sym typeface="Proxima Nova"/>
            </a:endParaRPr>
          </a:p>
          <a:p>
            <a:pPr indent="-323850" lvl="0" marL="457200" rtl="0" algn="l">
              <a:lnSpc>
                <a:spcPct val="100000"/>
              </a:lnSpc>
              <a:spcBef>
                <a:spcPts val="0"/>
              </a:spcBef>
              <a:spcAft>
                <a:spcPts val="0"/>
              </a:spcAft>
              <a:buSzPts val="1500"/>
              <a:buFont typeface="Proxima Nova"/>
              <a:buChar char="-"/>
            </a:pPr>
            <a:r>
              <a:rPr lang="en" sz="1500">
                <a:latin typeface="Proxima Nova"/>
                <a:ea typeface="Proxima Nova"/>
                <a:cs typeface="Proxima Nova"/>
                <a:sym typeface="Proxima Nova"/>
              </a:rPr>
              <a:t>Strokes</a:t>
            </a:r>
            <a:endParaRPr sz="1500">
              <a:latin typeface="Proxima Nova"/>
              <a:ea typeface="Proxima Nova"/>
              <a:cs typeface="Proxima Nova"/>
              <a:sym typeface="Proxima Nova"/>
            </a:endParaRPr>
          </a:p>
          <a:p>
            <a:pPr indent="0" lvl="0" marL="0" rtl="0" algn="l">
              <a:spcBef>
                <a:spcPts val="1200"/>
              </a:spcBef>
              <a:spcAft>
                <a:spcPts val="1200"/>
              </a:spcAft>
              <a:buNone/>
            </a:pPr>
            <a:r>
              <a:rPr lang="en" sz="1500">
                <a:latin typeface="Proxima Nova"/>
                <a:ea typeface="Proxima Nova"/>
                <a:cs typeface="Proxima Nova"/>
                <a:sym typeface="Proxima Nova"/>
              </a:rPr>
              <a:t>Getting sleep on time is also essential because your body runs on an internal clock called it’s circadian rhythm. If this is disrupted, REM sleep will be negatively affected [nhlbi.gov].</a:t>
            </a:r>
            <a:endParaRPr sz="1500">
              <a:latin typeface="Proxima Nova"/>
              <a:ea typeface="Proxima Nova"/>
              <a:cs typeface="Proxima Nova"/>
              <a:sym typeface="Proxima Nova"/>
            </a:endParaRPr>
          </a:p>
        </p:txBody>
      </p:sp>
      <p:pic>
        <p:nvPicPr>
          <p:cNvPr id="99" name="Google Shape;99;p15"/>
          <p:cNvPicPr preferRelativeResize="0"/>
          <p:nvPr/>
        </p:nvPicPr>
        <p:blipFill>
          <a:blip r:embed="rId3">
            <a:alphaModFix/>
          </a:blip>
          <a:stretch>
            <a:fillRect/>
          </a:stretch>
        </p:blipFill>
        <p:spPr>
          <a:xfrm rot="10800000">
            <a:off x="7394103" y="0"/>
            <a:ext cx="1749898" cy="133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05" name="Google Shape;105;p16"/>
          <p:cNvSpPr txBox="1"/>
          <p:nvPr/>
        </p:nvSpPr>
        <p:spPr>
          <a:xfrm>
            <a:off x="4578900" y="645875"/>
            <a:ext cx="2737500" cy="24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Questions: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How many children?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What age are your children?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How do </a:t>
            </a:r>
            <a:r>
              <a:rPr lang="en" sz="1300">
                <a:solidFill>
                  <a:schemeClr val="lt1"/>
                </a:solidFill>
                <a:latin typeface="Lato"/>
                <a:ea typeface="Lato"/>
                <a:cs typeface="Lato"/>
                <a:sym typeface="Lato"/>
              </a:rPr>
              <a:t>digital devices affect sleep?</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a:ea typeface="Oswald"/>
                <a:cs typeface="Oswald"/>
                <a:sym typeface="Oswald"/>
              </a:rPr>
              <a:t>Data</a:t>
            </a:r>
            <a:endParaRPr>
              <a:latin typeface="Oswald"/>
              <a:ea typeface="Oswald"/>
              <a:cs typeface="Oswald"/>
              <a:sym typeface="Oswald"/>
            </a:endParaRPr>
          </a:p>
        </p:txBody>
      </p:sp>
      <p:sp>
        <p:nvSpPr>
          <p:cNvPr id="111" name="Google Shape;111;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Proxima Nova"/>
              <a:buChar char="●"/>
            </a:pPr>
            <a:r>
              <a:rPr lang="en">
                <a:latin typeface="Proxima Nova"/>
                <a:ea typeface="Proxima Nova"/>
                <a:cs typeface="Proxima Nova"/>
                <a:sym typeface="Proxima Nova"/>
              </a:rPr>
              <a:t>A variety of things there can be rules for, including:</a:t>
            </a:r>
            <a:endParaRPr>
              <a:latin typeface="Proxima Nova"/>
              <a:ea typeface="Proxima Nova"/>
              <a:cs typeface="Proxima Nova"/>
              <a:sym typeface="Proxima Nova"/>
            </a:endParaRPr>
          </a:p>
          <a:p>
            <a:pPr indent="-311150" lvl="1" marL="914400" rtl="0" algn="l">
              <a:spcBef>
                <a:spcPts val="0"/>
              </a:spcBef>
              <a:spcAft>
                <a:spcPts val="0"/>
              </a:spcAft>
              <a:buSzPts val="1300"/>
              <a:buFont typeface="Proxima Nova"/>
              <a:buChar char="○"/>
            </a:pPr>
            <a:r>
              <a:rPr lang="en" sz="1300">
                <a:latin typeface="Proxima Nova"/>
                <a:ea typeface="Proxima Nova"/>
                <a:cs typeface="Proxima Nova"/>
                <a:sym typeface="Proxima Nova"/>
              </a:rPr>
              <a:t>Parents Alcohol use - Pradeep </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Char char="○"/>
            </a:pPr>
            <a:r>
              <a:rPr lang="en" sz="1300">
                <a:latin typeface="Proxima Nova"/>
                <a:ea typeface="Proxima Nova"/>
                <a:cs typeface="Proxima Nova"/>
                <a:sym typeface="Proxima Nova"/>
              </a:rPr>
              <a:t>Caffeine - Agniva</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Char char="○"/>
            </a:pPr>
            <a:r>
              <a:rPr lang="en" sz="1300">
                <a:latin typeface="Proxima Nova"/>
                <a:ea typeface="Proxima Nova"/>
                <a:cs typeface="Proxima Nova"/>
                <a:sym typeface="Proxima Nova"/>
              </a:rPr>
              <a:t>Phone use</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Char char="○"/>
            </a:pPr>
            <a:r>
              <a:rPr lang="en" sz="1300">
                <a:latin typeface="Proxima Nova"/>
                <a:ea typeface="Proxima Nova"/>
                <a:cs typeface="Proxima Nova"/>
                <a:sym typeface="Proxima Nova"/>
              </a:rPr>
              <a:t>Computer/Tablet use</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Char char="○"/>
            </a:pPr>
            <a:r>
              <a:rPr lang="en" sz="1300">
                <a:latin typeface="Proxima Nova"/>
                <a:ea typeface="Proxima Nova"/>
                <a:cs typeface="Proxima Nova"/>
                <a:sym typeface="Proxima Nova"/>
              </a:rPr>
              <a:t>Games - Lere</a:t>
            </a:r>
            <a:endParaRPr sz="13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Hypothesis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a:ea typeface="Oswald"/>
                <a:cs typeface="Oswald"/>
                <a:sym typeface="Oswald"/>
              </a:rPr>
              <a:t>Caffeine</a:t>
            </a:r>
            <a:r>
              <a:rPr lang="en">
                <a:latin typeface="Oswald"/>
                <a:ea typeface="Oswald"/>
                <a:cs typeface="Oswald"/>
                <a:sym typeface="Oswald"/>
              </a:rPr>
              <a:t> Hypothesis - Agniva G.</a:t>
            </a:r>
            <a:endParaRPr>
              <a:latin typeface="Oswald"/>
              <a:ea typeface="Oswald"/>
              <a:cs typeface="Oswald"/>
              <a:sym typeface="Oswald"/>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Proxima Nova"/>
                <a:ea typeface="Proxima Nova"/>
                <a:cs typeface="Proxima Nova"/>
                <a:sym typeface="Proxima Nova"/>
              </a:rPr>
              <a:t>The prediction for any correlations between caffeine consumption and hours of sleep is:</a:t>
            </a:r>
            <a:br>
              <a:rPr lang="en" sz="1400">
                <a:latin typeface="Proxima Nova"/>
                <a:ea typeface="Proxima Nova"/>
                <a:cs typeface="Proxima Nova"/>
                <a:sym typeface="Proxima Nova"/>
              </a:rPr>
            </a:br>
            <a:r>
              <a:rPr lang="en" sz="1400">
                <a:latin typeface="Proxima Nova"/>
                <a:ea typeface="Proxima Nova"/>
                <a:cs typeface="Proxima Nova"/>
                <a:sym typeface="Proxima Nova"/>
              </a:rPr>
              <a:t>With the increase of </a:t>
            </a:r>
            <a:r>
              <a:rPr lang="en" sz="1400">
                <a:latin typeface="Proxima Nova"/>
                <a:ea typeface="Proxima Nova"/>
                <a:cs typeface="Proxima Nova"/>
                <a:sym typeface="Proxima Nova"/>
              </a:rPr>
              <a:t>caffeine</a:t>
            </a:r>
            <a:r>
              <a:rPr lang="en" sz="1400">
                <a:latin typeface="Proxima Nova"/>
                <a:ea typeface="Proxima Nova"/>
                <a:cs typeface="Proxima Nova"/>
                <a:sym typeface="Proxima Nova"/>
              </a:rPr>
              <a:t> </a:t>
            </a:r>
            <a:r>
              <a:rPr i="1" lang="en" sz="1400">
                <a:latin typeface="Proxima Nova"/>
                <a:ea typeface="Proxima Nova"/>
                <a:cs typeface="Proxima Nova"/>
                <a:sym typeface="Proxima Nova"/>
              </a:rPr>
              <a:t>after a certain time period of the day</a:t>
            </a:r>
            <a:r>
              <a:rPr lang="en" sz="1400">
                <a:latin typeface="Proxima Nova"/>
                <a:ea typeface="Proxima Nova"/>
                <a:cs typeface="Proxima Nova"/>
                <a:sym typeface="Proxima Nova"/>
              </a:rPr>
              <a:t>, </a:t>
            </a:r>
            <a:r>
              <a:rPr lang="en" sz="1400">
                <a:latin typeface="Proxima Nova"/>
                <a:ea typeface="Proxima Nova"/>
                <a:cs typeface="Proxima Nova"/>
                <a:sym typeface="Proxima Nova"/>
              </a:rPr>
              <a:t>caffeine's</a:t>
            </a:r>
            <a:r>
              <a:rPr lang="en" sz="1400">
                <a:latin typeface="Proxima Nova"/>
                <a:ea typeface="Proxima Nova"/>
                <a:cs typeface="Proxima Nova"/>
                <a:sym typeface="Proxima Nova"/>
              </a:rPr>
              <a:t> effects will have a negative correlation with hours of sleep.</a:t>
            </a:r>
            <a:endParaRPr sz="14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a:ea typeface="Oswald"/>
                <a:cs typeface="Oswald"/>
                <a:sym typeface="Oswald"/>
              </a:rPr>
              <a:t>Alcohol use</a:t>
            </a:r>
            <a:r>
              <a:rPr lang="en">
                <a:latin typeface="Oswald"/>
                <a:ea typeface="Oswald"/>
                <a:cs typeface="Oswald"/>
                <a:sym typeface="Oswald"/>
              </a:rPr>
              <a:t> Hypothesis - Pradeep P.</a:t>
            </a:r>
            <a:endParaRPr>
              <a:latin typeface="Oswald"/>
              <a:ea typeface="Oswald"/>
              <a:cs typeface="Oswald"/>
              <a:sym typeface="Oswald"/>
            </a:endParaRPr>
          </a:p>
        </p:txBody>
      </p:sp>
      <p:sp>
        <p:nvSpPr>
          <p:cNvPr id="128" name="Google Shape;12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Proxima Nova"/>
                <a:ea typeface="Proxima Nova"/>
                <a:cs typeface="Proxima Nova"/>
                <a:sym typeface="Proxima Nova"/>
              </a:rPr>
              <a:t>The greater the amount of alcohol consumed will lead to  a lower duration of sleep.  </a:t>
            </a:r>
            <a:endParaRPr sz="14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a:ea typeface="Oswald"/>
                <a:cs typeface="Oswald"/>
                <a:sym typeface="Oswald"/>
              </a:rPr>
              <a:t>Games Hypothesis - Lere O.</a:t>
            </a:r>
            <a:endParaRPr>
              <a:latin typeface="Oswald"/>
              <a:ea typeface="Oswald"/>
              <a:cs typeface="Oswald"/>
              <a:sym typeface="Oswald"/>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Proxima Nova"/>
                <a:ea typeface="Proxima Nova"/>
                <a:cs typeface="Proxima Nova"/>
                <a:sym typeface="Proxima Nova"/>
              </a:rPr>
              <a:t>The amount of sleep a person gets will decrease with the amount of time </a:t>
            </a:r>
            <a:r>
              <a:rPr lang="en" sz="1400">
                <a:latin typeface="Proxima Nova"/>
                <a:ea typeface="Proxima Nova"/>
                <a:cs typeface="Proxima Nova"/>
                <a:sym typeface="Proxima Nova"/>
              </a:rPr>
              <a:t>they</a:t>
            </a:r>
            <a:r>
              <a:rPr lang="en" sz="1400">
                <a:latin typeface="Proxima Nova"/>
                <a:ea typeface="Proxima Nova"/>
                <a:cs typeface="Proxima Nova"/>
                <a:sym typeface="Proxima Nova"/>
              </a:rPr>
              <a:t> spend playing games.</a:t>
            </a:r>
            <a:endParaRPr sz="1400">
              <a:latin typeface="Proxima Nova"/>
              <a:ea typeface="Proxima Nova"/>
              <a:cs typeface="Proxima Nova"/>
              <a:sym typeface="Proxima Nova"/>
            </a:endParaRPr>
          </a:p>
          <a:p>
            <a:pPr indent="0" lvl="0" marL="0" rtl="0" algn="l">
              <a:spcBef>
                <a:spcPts val="1200"/>
              </a:spcBef>
              <a:spcAft>
                <a:spcPts val="1200"/>
              </a:spcAft>
              <a:buNone/>
            </a:pPr>
            <a:r>
              <a:t/>
            </a:r>
            <a:endParaRPr sz="14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