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nonymous Pro" panose="02060609030202000504" pitchFamily="49" charset="0"/>
      <p:regular r:id="rId6"/>
    </p:embeddedFont>
    <p:embeddedFont>
      <p:font typeface="Anonymous Pro Bold" panose="02060809030202000504" pitchFamily="49" charset="0"/>
      <p:regular r:id="rId7"/>
      <p:bold r:id="rId8"/>
    </p:embeddedFont>
    <p:embeddedFont>
      <p:font typeface="Arimo" panose="020B0604020202020204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 Regular" panose="020B0503030202020304" pitchFamily="34" charset="0"/>
      <p:regular r:id="rId14"/>
    </p:embeddedFont>
    <p:embeddedFont>
      <p:font typeface="Clear Sans Regular Bold" panose="020B0603030202020304" pitchFamily="34" charset="0"/>
      <p:regular r:id="rId15"/>
    </p:embeddedFont>
    <p:embeddedFont>
      <p:font typeface="Montserrat Classic" pitchFamily="2" charset="77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50" autoAdjust="0"/>
  </p:normalViewPr>
  <p:slideViewPr>
    <p:cSldViewPr>
      <p:cViewPr>
        <p:scale>
          <a:sx n="77" d="100"/>
          <a:sy n="77" d="100"/>
        </p:scale>
        <p:origin x="44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78E6-53EA-7E4C-B3CA-A5DD1EDADE00}" type="datetimeFigureOut">
              <a:rPr lang="en-DE" smtClean="0"/>
              <a:t>02.03.22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51F4F-4CC8-6A44-9986-39FD9F5DF2F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978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1F4F-4CC8-6A44-9986-39FD9F5DF2F0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038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AAYUSHKUBBA/NLP-WORD2VEC/NOTEBOOK" TargetMode="External"/><Relationship Id="rId4" Type="http://schemas.openxmlformats.org/officeDocument/2006/relationships/hyperlink" Target="https://archive.ics.uci.edu/ML/DATASETS/DRUG+REVIEW+DATASET+%28DRUGS.COM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55241" y="-114300"/>
            <a:ext cx="9525" cy="1067551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7477505" y="8781411"/>
            <a:ext cx="392502" cy="953778"/>
            <a:chOff x="0" y="0"/>
            <a:chExt cx="523336" cy="1271704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748368"/>
              <a:ext cx="523336" cy="523336"/>
              <a:chOff x="0" y="0"/>
              <a:chExt cx="6355080" cy="635508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87223" y="835591"/>
              <a:ext cx="348891" cy="348891"/>
            </a:xfrm>
            <a:prstGeom prst="rect">
              <a:avLst/>
            </a:prstGeom>
          </p:spPr>
        </p:pic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 rot="-10800000">
              <a:off x="0" y="0"/>
              <a:ext cx="523336" cy="523336"/>
              <a:chOff x="0" y="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87223" y="87223"/>
              <a:ext cx="348891" cy="348891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42233" y="720564"/>
            <a:ext cx="463046" cy="30813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 l="3493" t="10991" r="418" b="194"/>
          <a:stretch>
            <a:fillRect/>
          </a:stretch>
        </p:blipFill>
        <p:spPr>
          <a:xfrm>
            <a:off x="-182808" y="-114300"/>
            <a:ext cx="7699859" cy="10675512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8581236" y="2171700"/>
            <a:ext cx="7448302" cy="6367378"/>
            <a:chOff x="0" y="565037"/>
            <a:chExt cx="9931069" cy="8489836"/>
          </a:xfrm>
        </p:grpSpPr>
        <p:sp>
          <p:nvSpPr>
            <p:cNvPr id="13" name="AutoShape 13"/>
            <p:cNvSpPr/>
            <p:nvPr/>
          </p:nvSpPr>
          <p:spPr>
            <a:xfrm>
              <a:off x="27848" y="7993984"/>
              <a:ext cx="9278888" cy="115932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4" name="AutoShape 14"/>
            <p:cNvSpPr/>
            <p:nvPr/>
          </p:nvSpPr>
          <p:spPr>
            <a:xfrm>
              <a:off x="13778" y="5666333"/>
              <a:ext cx="9292958" cy="1279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>
              <a:off x="13778" y="1632126"/>
              <a:ext cx="9292958" cy="12795"/>
            </a:xfrm>
            <a:prstGeom prst="rect">
              <a:avLst/>
            </a:prstGeom>
            <a:solidFill>
              <a:srgbClr val="000000"/>
            </a:solidFill>
          </p:spPr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 rot="-5400000">
              <a:off x="478014" y="8754762"/>
              <a:ext cx="300111" cy="300111"/>
              <a:chOff x="0" y="0"/>
              <a:chExt cx="6355080" cy="635508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 rot="-5400000">
              <a:off x="27848" y="8754762"/>
              <a:ext cx="300111" cy="300111"/>
              <a:chOff x="0" y="0"/>
              <a:chExt cx="6355080" cy="635508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 rot="-5400000">
              <a:off x="928180" y="8754762"/>
              <a:ext cx="300111" cy="300111"/>
              <a:chOff x="0" y="0"/>
              <a:chExt cx="6355080" cy="635508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0" y="6335353"/>
              <a:ext cx="7750588" cy="1046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276">
                  <a:solidFill>
                    <a:srgbClr val="000000"/>
                  </a:solidFill>
                  <a:latin typeface="Anonymous Pro"/>
                </a:rPr>
                <a:t>Odelia Ahdout</a:t>
              </a:r>
            </a:p>
            <a:p>
              <a:pPr>
                <a:lnSpc>
                  <a:spcPts val="3219"/>
                </a:lnSpc>
              </a:pPr>
              <a:r>
                <a:rPr lang="en-US" sz="2300" spc="276">
                  <a:solidFill>
                    <a:srgbClr val="000000"/>
                  </a:solidFill>
                  <a:latin typeface="Anonymous Pro"/>
                </a:rPr>
                <a:t>Ironhack DA, 2022-I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3779" y="2245680"/>
              <a:ext cx="9917290" cy="2735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92"/>
                </a:lnSpc>
              </a:pPr>
              <a:r>
                <a:rPr lang="en-US" sz="7200" spc="115" dirty="0">
                  <a:solidFill>
                    <a:srgbClr val="000000"/>
                  </a:solidFill>
                  <a:latin typeface="Montserrat Classic"/>
                </a:rPr>
                <a:t>UCI Drug Review Dataset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7847" y="565037"/>
              <a:ext cx="9253486" cy="4963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276" dirty="0">
                  <a:solidFill>
                    <a:srgbClr val="000000"/>
                  </a:solidFill>
                  <a:latin typeface="Anonymous Pro Bold"/>
                </a:rPr>
                <a:t>Sentiment analysis project proposal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55241" y="-114300"/>
            <a:ext cx="9525" cy="10675512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845096" y="2685616"/>
            <a:ext cx="6199199" cy="476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AutoShape 4"/>
          <p:cNvSpPr/>
          <p:nvPr/>
        </p:nvSpPr>
        <p:spPr>
          <a:xfrm>
            <a:off x="1797471" y="3997494"/>
            <a:ext cx="14652718" cy="9614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AutoShape 5"/>
          <p:cNvSpPr/>
          <p:nvPr/>
        </p:nvSpPr>
        <p:spPr>
          <a:xfrm>
            <a:off x="1845096" y="4387557"/>
            <a:ext cx="6199199" cy="476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" name="AutoShape 7"/>
          <p:cNvSpPr/>
          <p:nvPr/>
        </p:nvSpPr>
        <p:spPr>
          <a:xfrm>
            <a:off x="1797471" y="9738344"/>
            <a:ext cx="14652718" cy="9525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8" name="Group 8"/>
          <p:cNvGrpSpPr/>
          <p:nvPr/>
        </p:nvGrpSpPr>
        <p:grpSpPr>
          <a:xfrm>
            <a:off x="17610255" y="9290669"/>
            <a:ext cx="152400" cy="609600"/>
            <a:chOff x="0" y="0"/>
            <a:chExt cx="203200" cy="812800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 rot="-10800000">
              <a:off x="0" y="304800"/>
              <a:ext cx="203200" cy="203200"/>
              <a:chOff x="0" y="0"/>
              <a:chExt cx="6355080" cy="635508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 rot="-10800000">
              <a:off x="0" y="609600"/>
              <a:ext cx="203200" cy="203200"/>
              <a:chOff x="0" y="0"/>
              <a:chExt cx="6355080" cy="635508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 rot="-10800000">
              <a:off x="0" y="0"/>
              <a:ext cx="203200" cy="203200"/>
              <a:chOff x="0" y="0"/>
              <a:chExt cx="6355080" cy="635508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7442233" y="720564"/>
            <a:ext cx="463046" cy="30813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507583" y="6922156"/>
            <a:ext cx="13387134" cy="2580303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8552329" y="2616139"/>
            <a:ext cx="6754859" cy="70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 spc="36" dirty="0">
                <a:solidFill>
                  <a:srgbClr val="000000"/>
                </a:solidFill>
                <a:latin typeface="Clear Sans Regular"/>
              </a:rPr>
              <a:t>Drug Review Dataset (UCI)</a:t>
            </a:r>
          </a:p>
          <a:p>
            <a:pPr marL="0" lvl="0" indent="0" algn="l">
              <a:lnSpc>
                <a:spcPts val="2880"/>
              </a:lnSpc>
              <a:spcBef>
                <a:spcPct val="0"/>
              </a:spcBef>
            </a:pPr>
            <a:r>
              <a:rPr lang="en-US" sz="1800" spc="36" dirty="0">
                <a:solidFill>
                  <a:srgbClr val="000000"/>
                </a:solidFill>
                <a:latin typeface="Clear Sans Regular"/>
              </a:rPr>
              <a:t>161297 x 6 (train set, 70%) + 53766 x 6 (test set, 30%)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45096" y="2954535"/>
            <a:ext cx="619919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200">
                <a:solidFill>
                  <a:srgbClr val="000000"/>
                </a:solidFill>
                <a:latin typeface="Anonymous Pro"/>
              </a:rPr>
              <a:t>01.</a:t>
            </a:r>
          </a:p>
          <a:p>
            <a:pPr>
              <a:lnSpc>
                <a:spcPts val="2800"/>
              </a:lnSpc>
            </a:pPr>
            <a:r>
              <a:rPr lang="en-US" sz="2000" spc="200">
                <a:solidFill>
                  <a:srgbClr val="000000"/>
                </a:solidFill>
                <a:latin typeface="Anonymous Pro Bold"/>
              </a:rPr>
              <a:t>DATASET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52329" y="4270396"/>
            <a:ext cx="8204020" cy="2562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 spc="36" dirty="0">
                <a:solidFill>
                  <a:srgbClr val="000000"/>
                </a:solidFill>
                <a:latin typeface="Clear Sans Regular"/>
              </a:rPr>
              <a:t>1. </a:t>
            </a:r>
            <a:r>
              <a:rPr lang="en-US" sz="1800" spc="36" dirty="0" err="1">
                <a:solidFill>
                  <a:srgbClr val="000000"/>
                </a:solidFill>
                <a:latin typeface="Clear Sans Regular"/>
              </a:rPr>
              <a:t>drugName</a:t>
            </a:r>
            <a:r>
              <a:rPr lang="en-US" sz="1800" spc="36" dirty="0">
                <a:solidFill>
                  <a:srgbClr val="000000"/>
                </a:solidFill>
                <a:latin typeface="Clear Sans Regular"/>
              </a:rPr>
              <a:t> (categorical): name of drug [</a:t>
            </a:r>
            <a:r>
              <a:rPr lang="en-DE" dirty="0"/>
              <a:t>~</a:t>
            </a:r>
            <a:r>
              <a:rPr lang="en-US" sz="1800" spc="36" dirty="0">
                <a:solidFill>
                  <a:srgbClr val="000000"/>
                </a:solidFill>
                <a:latin typeface="Clear Sans Regular"/>
              </a:rPr>
              <a:t>3600]</a:t>
            </a:r>
            <a:r>
              <a:rPr lang="en-US" sz="1800" spc="24" dirty="0">
                <a:solidFill>
                  <a:srgbClr val="000000"/>
                </a:solidFill>
                <a:latin typeface="Arimo"/>
              </a:rPr>
              <a:t> </a:t>
            </a:r>
          </a:p>
          <a:p>
            <a:pPr>
              <a:lnSpc>
                <a:spcPts val="2880"/>
              </a:lnSpc>
            </a:pPr>
            <a:r>
              <a:rPr lang="en-US" sz="1800" spc="24" dirty="0">
                <a:solidFill>
                  <a:srgbClr val="000000"/>
                </a:solidFill>
                <a:latin typeface="Arimo"/>
              </a:rPr>
              <a:t>2. condition (categorical): name of patient's condition [</a:t>
            </a:r>
            <a:r>
              <a:rPr lang="en-DE" dirty="0"/>
              <a:t>~ </a:t>
            </a:r>
            <a:r>
              <a:rPr lang="en-US" sz="1800" spc="24" dirty="0">
                <a:solidFill>
                  <a:srgbClr val="000000"/>
                </a:solidFill>
                <a:latin typeface="Arimo"/>
              </a:rPr>
              <a:t>800]</a:t>
            </a:r>
          </a:p>
          <a:p>
            <a:pPr>
              <a:lnSpc>
                <a:spcPts val="2880"/>
              </a:lnSpc>
            </a:pPr>
            <a:r>
              <a:rPr lang="en-US" sz="1800" spc="24" dirty="0">
                <a:solidFill>
                  <a:srgbClr val="000000"/>
                </a:solidFill>
                <a:latin typeface="Arimo"/>
              </a:rPr>
              <a:t>3. review (text): patient review </a:t>
            </a:r>
          </a:p>
          <a:p>
            <a:pPr>
              <a:lnSpc>
                <a:spcPts val="2880"/>
              </a:lnSpc>
            </a:pPr>
            <a:r>
              <a:rPr lang="en-US" sz="1800" spc="24" dirty="0">
                <a:solidFill>
                  <a:srgbClr val="000000"/>
                </a:solidFill>
                <a:latin typeface="Arimo"/>
              </a:rPr>
              <a:t>4. </a:t>
            </a:r>
            <a:r>
              <a:rPr lang="en-US" sz="1800" u="sng" spc="24" dirty="0">
                <a:solidFill>
                  <a:srgbClr val="000000"/>
                </a:solidFill>
                <a:latin typeface="Arimo"/>
              </a:rPr>
              <a:t>rating (numerical):</a:t>
            </a:r>
            <a:r>
              <a:rPr lang="en-US" sz="1800" spc="24" dirty="0">
                <a:solidFill>
                  <a:srgbClr val="000000"/>
                </a:solidFill>
                <a:latin typeface="Arimo"/>
              </a:rPr>
              <a:t> 10 star patient rating </a:t>
            </a:r>
          </a:p>
          <a:p>
            <a:pPr>
              <a:lnSpc>
                <a:spcPts val="2880"/>
              </a:lnSpc>
            </a:pPr>
            <a:r>
              <a:rPr lang="en-US" sz="1800" spc="24" dirty="0">
                <a:solidFill>
                  <a:srgbClr val="000000"/>
                </a:solidFill>
                <a:latin typeface="Arimo"/>
              </a:rPr>
              <a:t>5. date (date): date of review entry (2008-2017) </a:t>
            </a:r>
          </a:p>
          <a:p>
            <a:pPr>
              <a:lnSpc>
                <a:spcPts val="2880"/>
              </a:lnSpc>
            </a:pPr>
            <a:r>
              <a:rPr lang="en-US" sz="1800" spc="24" dirty="0">
                <a:solidFill>
                  <a:srgbClr val="000000"/>
                </a:solidFill>
                <a:latin typeface="Arimo"/>
              </a:rPr>
              <a:t>6. </a:t>
            </a:r>
            <a:r>
              <a:rPr lang="en-US" sz="1800" spc="24" dirty="0" err="1">
                <a:solidFill>
                  <a:srgbClr val="000000"/>
                </a:solidFill>
                <a:latin typeface="Arimo"/>
              </a:rPr>
              <a:t>usefulCount</a:t>
            </a:r>
            <a:r>
              <a:rPr lang="en-US" sz="1800" spc="24" dirty="0">
                <a:solidFill>
                  <a:srgbClr val="000000"/>
                </a:solidFill>
                <a:latin typeface="Arimo"/>
              </a:rPr>
              <a:t> (numerical): number of users who found review useful</a:t>
            </a:r>
          </a:p>
          <a:p>
            <a:pPr marL="0" lvl="0" indent="0" algn="l">
              <a:lnSpc>
                <a:spcPts val="2880"/>
              </a:lnSpc>
              <a:spcBef>
                <a:spcPct val="0"/>
              </a:spcBef>
            </a:pPr>
            <a:endParaRPr lang="en-US" sz="1800" spc="24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45096" y="4656476"/>
            <a:ext cx="619919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200">
                <a:solidFill>
                  <a:srgbClr val="000000"/>
                </a:solidFill>
                <a:latin typeface="Anonymous Pro"/>
              </a:rPr>
              <a:t>02.</a:t>
            </a:r>
          </a:p>
          <a:p>
            <a:pPr>
              <a:lnSpc>
                <a:spcPts val="2800"/>
              </a:lnSpc>
            </a:pPr>
            <a:r>
              <a:rPr lang="en-US" sz="2000" spc="200">
                <a:solidFill>
                  <a:srgbClr val="000000"/>
                </a:solidFill>
                <a:latin typeface="Anonymous Pro Bold"/>
              </a:rPr>
              <a:t>ATTRIBUTES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97471" y="1151598"/>
            <a:ext cx="1154364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0"/>
              </a:lnSpc>
            </a:pPr>
            <a:r>
              <a:rPr lang="en-US" sz="5000" spc="80">
                <a:solidFill>
                  <a:srgbClr val="000000"/>
                </a:solidFill>
                <a:latin typeface="Montserrat Classic"/>
              </a:rPr>
              <a:t>The dataset</a:t>
            </a:r>
          </a:p>
        </p:txBody>
      </p:sp>
      <p:sp>
        <p:nvSpPr>
          <p:cNvPr id="22" name="TextBox 22"/>
          <p:cNvSpPr txBox="1"/>
          <p:nvPr/>
        </p:nvSpPr>
        <p:spPr>
          <a:xfrm rot="-5400000">
            <a:off x="15087613" y="6498869"/>
            <a:ext cx="5197684" cy="1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39"/>
              </a:lnSpc>
              <a:spcBef>
                <a:spcPct val="0"/>
              </a:spcBef>
            </a:pPr>
            <a:r>
              <a:rPr lang="en-US" sz="1000" spc="367">
                <a:solidFill>
                  <a:srgbClr val="000000"/>
                </a:solidFill>
                <a:latin typeface="Montserrat Classic"/>
              </a:rPr>
              <a:t>DRUG DATASET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47BD26-0D12-2445-B791-AF706FE35561}"/>
              </a:ext>
            </a:extLst>
          </p:cNvPr>
          <p:cNvSpPr/>
          <p:nvPr/>
        </p:nvSpPr>
        <p:spPr>
          <a:xfrm>
            <a:off x="3276600" y="8801100"/>
            <a:ext cx="1487852" cy="3343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10A303-93A4-DD44-B0C0-37E5190706ED}"/>
              </a:ext>
            </a:extLst>
          </p:cNvPr>
          <p:cNvSpPr/>
          <p:nvPr/>
        </p:nvSpPr>
        <p:spPr>
          <a:xfrm>
            <a:off x="7569295" y="7319106"/>
            <a:ext cx="983034" cy="31593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F6301B-0F6D-0243-84C4-CAD8B177E306}"/>
              </a:ext>
            </a:extLst>
          </p:cNvPr>
          <p:cNvSpPr/>
          <p:nvPr/>
        </p:nvSpPr>
        <p:spPr>
          <a:xfrm>
            <a:off x="7569295" y="7677629"/>
            <a:ext cx="98582" cy="31593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55241" y="-114300"/>
            <a:ext cx="9525" cy="10675512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845096" y="2582233"/>
            <a:ext cx="6199199" cy="476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AutoShape 4"/>
          <p:cNvSpPr/>
          <p:nvPr/>
        </p:nvSpPr>
        <p:spPr>
          <a:xfrm>
            <a:off x="1797471" y="6743700"/>
            <a:ext cx="14688000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TextBox 5"/>
          <p:cNvSpPr txBox="1"/>
          <p:nvPr/>
        </p:nvSpPr>
        <p:spPr>
          <a:xfrm>
            <a:off x="8428504" y="2829883"/>
            <a:ext cx="8137737" cy="3541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99"/>
              </a:lnSpc>
            </a:pPr>
            <a:r>
              <a:rPr lang="en-US" spc="39" dirty="0">
                <a:solidFill>
                  <a:srgbClr val="000000"/>
                </a:solidFill>
                <a:latin typeface="Clear Sans Regular"/>
              </a:rPr>
              <a:t>Can we correctly predict the patient's </a:t>
            </a:r>
            <a:r>
              <a:rPr lang="en-US" spc="39" dirty="0">
                <a:solidFill>
                  <a:srgbClr val="000000"/>
                </a:solidFill>
                <a:latin typeface="Clear Sans Regular Bold"/>
              </a:rPr>
              <a:t>assessment of the drug</a:t>
            </a:r>
            <a:r>
              <a:rPr lang="en-US" spc="39" dirty="0">
                <a:solidFill>
                  <a:srgbClr val="000000"/>
                </a:solidFill>
                <a:latin typeface="Clear Sans Regular"/>
              </a:rPr>
              <a:t> based on the </a:t>
            </a:r>
            <a:r>
              <a:rPr lang="en-US" spc="39" dirty="0">
                <a:solidFill>
                  <a:srgbClr val="000000"/>
                </a:solidFill>
                <a:latin typeface="Clear Sans Regular Bold"/>
              </a:rPr>
              <a:t>text review</a:t>
            </a:r>
            <a:r>
              <a:rPr lang="en-US" spc="39" dirty="0">
                <a:solidFill>
                  <a:srgbClr val="000000"/>
                </a:solidFill>
                <a:latin typeface="Clear Sans Regular"/>
              </a:rPr>
              <a:t> provided by him/her?</a:t>
            </a:r>
          </a:p>
          <a:p>
            <a:pPr>
              <a:lnSpc>
                <a:spcPts val="2880"/>
              </a:lnSpc>
            </a:pPr>
            <a:endParaRPr lang="en-US" spc="39" dirty="0">
              <a:solidFill>
                <a:srgbClr val="000000"/>
              </a:solidFill>
              <a:latin typeface="Clear Sans Regular"/>
            </a:endParaRPr>
          </a:p>
          <a:p>
            <a:pPr>
              <a:lnSpc>
                <a:spcPts val="2880"/>
              </a:lnSpc>
            </a:pPr>
            <a:r>
              <a:rPr lang="en-US" u="sng" spc="36" dirty="0">
                <a:solidFill>
                  <a:srgbClr val="000000"/>
                </a:solidFill>
                <a:latin typeface="Clear Sans Regular"/>
              </a:rPr>
              <a:t>Methodology</a:t>
            </a:r>
            <a:r>
              <a:rPr lang="en-US" spc="36" dirty="0">
                <a:solidFill>
                  <a:srgbClr val="000000"/>
                </a:solidFill>
                <a:latin typeface="Clear Sans Regular"/>
              </a:rPr>
              <a:t>: applying the Bag of Words model/NLTK (supervised learning).</a:t>
            </a:r>
          </a:p>
          <a:p>
            <a:pPr>
              <a:lnSpc>
                <a:spcPts val="2880"/>
              </a:lnSpc>
              <a:spcAft>
                <a:spcPts val="600"/>
              </a:spcAft>
            </a:pPr>
            <a:endParaRPr lang="en-US" spc="36" dirty="0">
              <a:solidFill>
                <a:srgbClr val="000000"/>
              </a:solidFill>
              <a:latin typeface="Clear Sans Regular"/>
            </a:endParaRPr>
          </a:p>
          <a:p>
            <a:pPr>
              <a:lnSpc>
                <a:spcPts val="2880"/>
              </a:lnSpc>
              <a:spcAft>
                <a:spcPts val="600"/>
              </a:spcAft>
            </a:pPr>
            <a:r>
              <a:rPr lang="en-US" spc="36" dirty="0">
                <a:solidFill>
                  <a:srgbClr val="000000"/>
                </a:solidFill>
                <a:latin typeface="Clear Sans Regular"/>
              </a:rPr>
              <a:t>If time permits:</a:t>
            </a: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pc="36" dirty="0">
                <a:solidFill>
                  <a:srgbClr val="000000"/>
                </a:solidFill>
                <a:latin typeface="Clear Sans Regular"/>
              </a:rPr>
              <a:t>Compare Bag of Words model to Word2Vec model (clustering of words based on semantic similarity)</a:t>
            </a:r>
          </a:p>
          <a:p>
            <a:pPr marL="285750" indent="-285750" algn="l">
              <a:lnSpc>
                <a:spcPts val="28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36" dirty="0">
                <a:solidFill>
                  <a:srgbClr val="000000"/>
                </a:solidFill>
                <a:latin typeface="Clear Sans Regular"/>
              </a:rPr>
              <a:t>Inter-/intra-group comparison of drugs regarding patients’ sentiment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45096" y="2851152"/>
            <a:ext cx="619919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200">
                <a:solidFill>
                  <a:srgbClr val="000000"/>
                </a:solidFill>
                <a:latin typeface="Anonymous Pro"/>
              </a:rPr>
              <a:t>03.RESEARCH QUESTION(S) AND MODELING</a:t>
            </a:r>
          </a:p>
          <a:p>
            <a:pPr>
              <a:lnSpc>
                <a:spcPts val="2800"/>
              </a:lnSpc>
            </a:pPr>
            <a:endParaRPr lang="en-US" sz="2000" spc="200">
              <a:solidFill>
                <a:srgbClr val="000000"/>
              </a:solidFill>
              <a:latin typeface="Anonymous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97471" y="1151598"/>
            <a:ext cx="1154364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0"/>
              </a:lnSpc>
            </a:pPr>
            <a:r>
              <a:rPr lang="en-US" sz="5000" spc="80">
                <a:solidFill>
                  <a:srgbClr val="000000"/>
                </a:solidFill>
                <a:latin typeface="Montserrat Classic"/>
              </a:rPr>
              <a:t>Goals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610255" y="9290669"/>
            <a:ext cx="152400" cy="609600"/>
            <a:chOff x="0" y="0"/>
            <a:chExt cx="203200" cy="812800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 rot="-10800000">
              <a:off x="0" y="304800"/>
              <a:ext cx="203200" cy="203200"/>
              <a:chOff x="0" y="0"/>
              <a:chExt cx="6355080" cy="635508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 rot="-10800000">
              <a:off x="0" y="609600"/>
              <a:ext cx="203200" cy="203200"/>
              <a:chOff x="0" y="0"/>
              <a:chExt cx="6355080" cy="635508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 rot="-10800000">
              <a:off x="0" y="0"/>
              <a:ext cx="203200" cy="203200"/>
              <a:chOff x="0" y="0"/>
              <a:chExt cx="6355080" cy="635508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5" name="TextBox 15"/>
          <p:cNvSpPr txBox="1"/>
          <p:nvPr/>
        </p:nvSpPr>
        <p:spPr>
          <a:xfrm rot="-5400000">
            <a:off x="15087613" y="6498869"/>
            <a:ext cx="5197684" cy="1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39"/>
              </a:lnSpc>
              <a:spcBef>
                <a:spcPct val="0"/>
              </a:spcBef>
            </a:pPr>
            <a:r>
              <a:rPr lang="en-US" sz="1000" spc="367">
                <a:solidFill>
                  <a:srgbClr val="000000"/>
                </a:solidFill>
                <a:latin typeface="Montserrat Classic"/>
              </a:rPr>
              <a:t>DRUG DATASET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442233" y="720564"/>
            <a:ext cx="463046" cy="308136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>
            <a:off x="2035596" y="7134225"/>
            <a:ext cx="6199199" cy="476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8" name="AutoShape 18"/>
          <p:cNvSpPr/>
          <p:nvPr/>
        </p:nvSpPr>
        <p:spPr>
          <a:xfrm>
            <a:off x="1987971" y="8953500"/>
            <a:ext cx="14688000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9" name="TextBox 19"/>
          <p:cNvSpPr txBox="1"/>
          <p:nvPr/>
        </p:nvSpPr>
        <p:spPr>
          <a:xfrm>
            <a:off x="2035596" y="7443788"/>
            <a:ext cx="619919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200" dirty="0">
                <a:solidFill>
                  <a:srgbClr val="000000"/>
                </a:solidFill>
                <a:latin typeface="Anonymous Pro"/>
              </a:rPr>
              <a:t>REFERENCES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28504" y="7111185"/>
            <a:ext cx="8185362" cy="1854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7"/>
              </a:lnSpc>
            </a:pPr>
            <a:endParaRPr dirty="0"/>
          </a:p>
          <a:p>
            <a:pPr marL="285750" indent="-285750">
              <a:lnSpc>
                <a:spcPts val="2487"/>
              </a:lnSpc>
              <a:buFont typeface="Arial" panose="020B0604020202020204" pitchFamily="34" charset="0"/>
              <a:buChar char="•"/>
            </a:pPr>
            <a:r>
              <a:rPr lang="en-US" sz="1600" spc="157" dirty="0">
                <a:solidFill>
                  <a:srgbClr val="000000"/>
                </a:solidFill>
                <a:latin typeface="Anonymous Pro Bold"/>
                <a:hlinkClick r:id="rId4"/>
              </a:rPr>
              <a:t>DATASET</a:t>
            </a:r>
            <a:r>
              <a:rPr lang="en-US" sz="1600" spc="157" dirty="0">
                <a:solidFill>
                  <a:srgbClr val="000000"/>
                </a:solidFill>
                <a:latin typeface="Anonymous Pro Bold"/>
              </a:rPr>
              <a:t> (University of California Archives)</a:t>
            </a:r>
            <a:endParaRPr lang="en-US" sz="1600" spc="117" dirty="0">
              <a:solidFill>
                <a:srgbClr val="000000"/>
              </a:solidFill>
              <a:latin typeface="Anonymous Pro Bold"/>
            </a:endParaRPr>
          </a:p>
          <a:p>
            <a:pPr marL="285750" indent="-285750">
              <a:lnSpc>
                <a:spcPts val="2487"/>
              </a:lnSpc>
              <a:buFont typeface="Arial" panose="020B0604020202020204" pitchFamily="34" charset="0"/>
              <a:buChar char="•"/>
            </a:pPr>
            <a:r>
              <a:rPr lang="en-US" sz="1600" spc="177" dirty="0">
                <a:solidFill>
                  <a:srgbClr val="000000"/>
                </a:solidFill>
                <a:latin typeface="Anonymous Pro Bold"/>
                <a:hlinkClick r:id="rId5"/>
              </a:rPr>
              <a:t>WORD2VEC</a:t>
            </a:r>
            <a:r>
              <a:rPr lang="en-US" sz="1600" spc="177" dirty="0">
                <a:solidFill>
                  <a:srgbClr val="000000"/>
                </a:solidFill>
                <a:latin typeface="Anonymous Pro Bold"/>
              </a:rPr>
              <a:t> (notebook)</a:t>
            </a:r>
          </a:p>
          <a:p>
            <a:pPr marL="285750" indent="-285750">
              <a:lnSpc>
                <a:spcPts val="2487"/>
              </a:lnSpc>
              <a:buFont typeface="Arial" panose="020B0604020202020204" pitchFamily="34" charset="0"/>
              <a:buChar char="•"/>
            </a:pPr>
            <a:r>
              <a:rPr lang="en-GB" sz="1400" spc="177" dirty="0">
                <a:solidFill>
                  <a:srgbClr val="000000"/>
                </a:solidFill>
                <a:latin typeface="Anonymous Pro Bold"/>
              </a:rPr>
              <a:t>Albrecht, J., Ramachandran, S., &amp; Winkler, C. (2020). </a:t>
            </a:r>
            <a:r>
              <a:rPr lang="en-GB" sz="1400" i="1" spc="177" dirty="0">
                <a:solidFill>
                  <a:srgbClr val="000000"/>
                </a:solidFill>
                <a:latin typeface="Anonymous Pro Bold"/>
              </a:rPr>
              <a:t>Blueprints for Text Analytics Using Python</a:t>
            </a:r>
            <a:r>
              <a:rPr lang="en-GB" sz="1400" spc="177" dirty="0">
                <a:solidFill>
                  <a:srgbClr val="000000"/>
                </a:solidFill>
                <a:latin typeface="Anonymous Pro Bold"/>
              </a:rPr>
              <a:t>. O'Reilly Media.</a:t>
            </a:r>
          </a:p>
          <a:p>
            <a:pPr>
              <a:lnSpc>
                <a:spcPts val="2487"/>
              </a:lnSpc>
            </a:pPr>
            <a:endParaRPr lang="en-US" sz="1776" spc="177" dirty="0">
              <a:solidFill>
                <a:srgbClr val="000000"/>
              </a:solidFill>
              <a:latin typeface="Anonymous Pro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237</Words>
  <Application>Microsoft Macintosh PowerPoint</Application>
  <PresentationFormat>Custom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Anonymous Pro</vt:lpstr>
      <vt:lpstr>Clear Sans Regular Bold</vt:lpstr>
      <vt:lpstr>Montserrat Classic</vt:lpstr>
      <vt:lpstr>Arimo</vt:lpstr>
      <vt:lpstr>Calibri</vt:lpstr>
      <vt:lpstr>Clear Sans Regular</vt:lpstr>
      <vt:lpstr>Arial</vt:lpstr>
      <vt:lpstr>Anonymous Pro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cp:lastModifiedBy>odelee.a@gmail.com</cp:lastModifiedBy>
  <cp:revision>18</cp:revision>
  <dcterms:created xsi:type="dcterms:W3CDTF">2006-08-16T00:00:00Z</dcterms:created>
  <dcterms:modified xsi:type="dcterms:W3CDTF">2022-03-02T12:15:17Z</dcterms:modified>
  <dc:identifier>DAE5xOGkCGI</dc:identifier>
</cp:coreProperties>
</file>