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464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08a428b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508a428b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2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4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82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7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56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79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94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0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08a428bc_0_1"/>
          <p:cNvSpPr txBox="1">
            <a:spLocks noGrp="1"/>
          </p:cNvSpPr>
          <p:nvPr>
            <p:ph type="ctrTitle"/>
          </p:nvPr>
        </p:nvSpPr>
        <p:spPr>
          <a:xfrm>
            <a:off x="2042188" y="760288"/>
            <a:ext cx="6430967" cy="34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SzPts val="1800"/>
            </a:pPr>
            <a:r>
              <a:rPr lang="en-US" sz="2000" b="1" dirty="0"/>
              <a:t>Smart Wearables and Wireless Body Sensor Networks for Health Monitoring Applications</a:t>
            </a:r>
            <a:br>
              <a:rPr lang="en-US" sz="2000" b="1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600" b="1" dirty="0" err="1"/>
              <a:t>Dapo</a:t>
            </a:r>
            <a:r>
              <a:rPr lang="en-US" sz="1600" b="1" dirty="0"/>
              <a:t> Francis </a:t>
            </a:r>
            <a:r>
              <a:rPr lang="en-US" sz="1600" b="1" dirty="0" err="1"/>
              <a:t>Orimoloye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2200913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Supervisor</a:t>
            </a:r>
            <a:r>
              <a:rPr lang="en-US" sz="1400" b="1" dirty="0"/>
              <a:t>: Prof. </a:t>
            </a:r>
            <a:r>
              <a:rPr lang="en-US" sz="1400" b="1" dirty="0" err="1"/>
              <a:t>Anisi</a:t>
            </a:r>
            <a:r>
              <a:rPr lang="en-US" sz="1400" b="1" dirty="0"/>
              <a:t>, Hossein</a:t>
            </a:r>
            <a:br>
              <a:rPr lang="en-US" sz="1400" b="1" dirty="0"/>
            </a:br>
            <a:r>
              <a:rPr lang="en-US" sz="1400" dirty="0"/>
              <a:t>School of Computer Science and Electronic Engineering</a:t>
            </a:r>
            <a:br>
              <a:rPr lang="en-US" sz="1400" dirty="0"/>
            </a:br>
            <a:r>
              <a:rPr lang="en-US" sz="1400" dirty="0"/>
              <a:t>University of Essex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349965"/>
            <a:ext cx="7514035" cy="708274"/>
          </a:xfrm>
        </p:spPr>
        <p:txBody>
          <a:bodyPr/>
          <a:lstStyle/>
          <a:p>
            <a:r>
              <a:rPr lang="en-US" dirty="0" smtClean="0"/>
              <a:t>Results: SWELL-KW </a:t>
            </a:r>
            <a:r>
              <a:rPr lang="en-US" dirty="0" err="1" smtClean="0"/>
              <a:t>Datset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58240"/>
            <a:ext cx="7681446" cy="3626776"/>
          </a:xfrm>
        </p:spPr>
        <p:txBody>
          <a:bodyPr>
            <a:normAutofit/>
          </a:bodyPr>
          <a:lstStyle/>
          <a:p>
            <a:r>
              <a:rPr lang="en-US" dirty="0"/>
              <a:t>Key performance metrics: F1 Score, Precision, Recall, Average AUC.</a:t>
            </a:r>
          </a:p>
          <a:p>
            <a:r>
              <a:rPr lang="en-US" dirty="0"/>
              <a:t>Top performers: </a:t>
            </a:r>
            <a:r>
              <a:rPr lang="en-US" dirty="0" err="1"/>
              <a:t>CatBoost</a:t>
            </a:r>
            <a:r>
              <a:rPr lang="en-US" dirty="0"/>
              <a:t> and RFC with near-perfect scores.</a:t>
            </a:r>
          </a:p>
          <a:p>
            <a:r>
              <a:rPr lang="en-US" dirty="0"/>
              <a:t>Potential overfitting concerns with perfect scores.</a:t>
            </a:r>
          </a:p>
          <a:p>
            <a:r>
              <a:rPr lang="en-US" dirty="0"/>
              <a:t>Naive Bayes and Logistic Regression: Lower performance but notable Average AUC.</a:t>
            </a:r>
          </a:p>
          <a:p>
            <a:r>
              <a:rPr lang="en-US" dirty="0"/>
              <a:t>MLP: Strong performance, nearly on par with </a:t>
            </a:r>
            <a:r>
              <a:rPr lang="en-US" dirty="0" err="1"/>
              <a:t>CatBoost</a:t>
            </a:r>
            <a:r>
              <a:rPr lang="en-US" dirty="0"/>
              <a:t> and RFC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268527"/>
            <a:ext cx="7514035" cy="626080"/>
          </a:xfrm>
        </p:spPr>
        <p:txBody>
          <a:bodyPr/>
          <a:lstStyle/>
          <a:p>
            <a:r>
              <a:rPr lang="en-US" dirty="0" smtClean="0"/>
              <a:t>Results: SWELL-KW Dataset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331212"/>
              </p:ext>
            </p:extLst>
          </p:nvPr>
        </p:nvGraphicFramePr>
        <p:xfrm>
          <a:off x="1828801" y="1106366"/>
          <a:ext cx="5429048" cy="1232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596"/>
                <a:gridCol w="2117226"/>
                <a:gridCol w="2117226"/>
              </a:tblGrid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Bagging Ensemble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Stacking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Ensemble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F1 Score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0.9995125874296298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Precision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0.9995125874296298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Recall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0.9995125874296298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09472" y="1385507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3233" y="2699956"/>
            <a:ext cx="7681446" cy="222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Ensemble </a:t>
            </a:r>
            <a:r>
              <a:rPr lang="en-GB" dirty="0"/>
              <a:t>methods: Enhanced predictive performance, potential overfitting concerns</a:t>
            </a:r>
            <a:r>
              <a:rPr lang="en-GB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significance of the Stacking Ensemble's results lies in its potential application. If the model genuinely holds its ground in real-world scenarios, it could revolutionize stress management. </a:t>
            </a:r>
            <a:endParaRPr lang="en-US" dirty="0" smtClean="0"/>
          </a:p>
          <a:p>
            <a:r>
              <a:rPr lang="en-US" dirty="0" smtClean="0"/>
              <a:t>Imagine </a:t>
            </a:r>
            <a:r>
              <a:rPr lang="en-US" dirty="0"/>
              <a:t>wearable devices that can predict, with unfaltering accuracy, when a user is on the brink of a stress-induced breakdown, allowing for preemptive measures.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90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183650"/>
            <a:ext cx="7514035" cy="597186"/>
          </a:xfrm>
        </p:spPr>
        <p:txBody>
          <a:bodyPr>
            <a:normAutofit/>
          </a:bodyPr>
          <a:lstStyle/>
          <a:p>
            <a:r>
              <a:rPr lang="en-US" dirty="0" smtClean="0"/>
              <a:t>Results: Wearables Device Simulated Dataset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46795"/>
              </p:ext>
            </p:extLst>
          </p:nvPr>
        </p:nvGraphicFramePr>
        <p:xfrm>
          <a:off x="1226245" y="936510"/>
          <a:ext cx="7475965" cy="3501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193"/>
                <a:gridCol w="1495193"/>
                <a:gridCol w="1495193"/>
                <a:gridCol w="1495193"/>
                <a:gridCol w="1495193"/>
              </a:tblGrid>
              <a:tr h="707861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Algorithm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 Score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Precision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Recall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Average AUC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CatBoost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0.999546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7861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Naive Bayes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0.905575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0.905575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0.905575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0.989132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4413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Logistic Regression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0.999100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0.999100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0.999100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0.999963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RFC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0.980529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MLP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0.999851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2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349965"/>
            <a:ext cx="7514035" cy="708274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/>
              <a:t>Wearables Device Simulated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58240"/>
            <a:ext cx="7681446" cy="3626776"/>
          </a:xfrm>
        </p:spPr>
        <p:txBody>
          <a:bodyPr>
            <a:normAutofit/>
          </a:bodyPr>
          <a:lstStyle/>
          <a:p>
            <a:r>
              <a:rPr lang="en-US" dirty="0"/>
              <a:t>Key performance metrics: F1 Score, Precision, Recall, Average AUC.</a:t>
            </a:r>
          </a:p>
          <a:p>
            <a:r>
              <a:rPr lang="en-US" dirty="0"/>
              <a:t>Logistic Regression: Best overall performance.</a:t>
            </a:r>
          </a:p>
          <a:p>
            <a:r>
              <a:rPr lang="en-US" dirty="0" err="1"/>
              <a:t>CatBoost</a:t>
            </a:r>
            <a:r>
              <a:rPr lang="en-US" dirty="0"/>
              <a:t>: High performance, especially in Average AUC.</a:t>
            </a:r>
          </a:p>
          <a:p>
            <a:r>
              <a:rPr lang="en-US" dirty="0"/>
              <a:t>MLP: Strong potential, RFC: Moderate scores, Naive Bayes: Decent Average AUC.</a:t>
            </a:r>
          </a:p>
        </p:txBody>
      </p:sp>
    </p:spTree>
    <p:extLst>
      <p:ext uri="{BB962C8B-B14F-4D97-AF65-F5344CB8AC3E}">
        <p14:creationId xmlns:p14="http://schemas.microsoft.com/office/powerpoint/2010/main" val="791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268527"/>
            <a:ext cx="7514035" cy="626080"/>
          </a:xfrm>
        </p:spPr>
        <p:txBody>
          <a:bodyPr/>
          <a:lstStyle/>
          <a:p>
            <a:r>
              <a:rPr lang="en-US" dirty="0" smtClean="0"/>
              <a:t>Results: SWELL-KW Dataset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663507"/>
              </p:ext>
            </p:extLst>
          </p:nvPr>
        </p:nvGraphicFramePr>
        <p:xfrm>
          <a:off x="1828801" y="1106366"/>
          <a:ext cx="5429048" cy="1232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596"/>
                <a:gridCol w="2117226"/>
                <a:gridCol w="2117226"/>
              </a:tblGrid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Bagging Ensemble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Stacking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Ensemble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F1 Score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0.930425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0.999275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Precision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0.930425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0.999275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Recall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0.930425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0.999275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09472" y="1385507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3233" y="2699956"/>
            <a:ext cx="7681446" cy="222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</a:t>
            </a:r>
            <a:r>
              <a:rPr lang="en-US" dirty="0"/>
              <a:t>figures suggest that the Bagging Ensemble method is an effective model for stress prediction using wearable device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F1 Score, which represents a balance between precision and recall, is quite high. It indicates a reasonable harmony between the proportion of true positive predictions and the ability to correctly identify positive cases</a:t>
            </a:r>
            <a:r>
              <a:rPr lang="en-US" dirty="0" smtClean="0"/>
              <a:t>.</a:t>
            </a:r>
          </a:p>
          <a:p>
            <a:r>
              <a:rPr lang="en-US" dirty="0"/>
              <a:t>These near-perfect scores imply that the Stacking Ensemble method is exceptionally reliable for stress prediction using the given dataset. The F1 Score, which is almost perfect, represents a strong harmony between precision and recall.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27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965128"/>
          </a:xfrm>
        </p:spPr>
        <p:txBody>
          <a:bodyPr/>
          <a:lstStyle/>
          <a:p>
            <a:r>
              <a:rPr lang="en-GB" dirty="0"/>
              <a:t>Comparing Datasets &amp; Preferred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479480"/>
            <a:ext cx="7514035" cy="33288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Comparison between SWELL-KW Dataset (real-world) and Wearable Device Simulated Dataset reveals consistent strengths of certain algorithms/methods.</a:t>
            </a:r>
          </a:p>
          <a:p>
            <a:r>
              <a:rPr lang="en-US" dirty="0" err="1"/>
              <a:t>CatBoost</a:t>
            </a:r>
            <a:r>
              <a:rPr lang="en-US" dirty="0"/>
              <a:t> &amp; Logistic Regression: Consistent top performers across datasets. </a:t>
            </a:r>
            <a:r>
              <a:rPr lang="en-US" dirty="0" err="1"/>
              <a:t>CatBoost</a:t>
            </a:r>
            <a:r>
              <a:rPr lang="en-US" dirty="0"/>
              <a:t> excels with categorical features, while Logistic Regression is highly generalizable.</a:t>
            </a:r>
          </a:p>
          <a:p>
            <a:r>
              <a:rPr lang="en-US" dirty="0"/>
              <a:t>Ensemble Methods (especially Stacking): Produced remarkable results, indicating the power of combining models for enhanced predictive accuracy.</a:t>
            </a:r>
          </a:p>
          <a:p>
            <a:r>
              <a:rPr lang="en-US" dirty="0"/>
              <a:t>Caution: Perfect scores in some methods hint at potential overfitting risks.</a:t>
            </a:r>
          </a:p>
          <a:p>
            <a:r>
              <a:rPr lang="en-US" dirty="0"/>
              <a:t>Preferred Approach: Depends on application's context/goals. For robustness &amp; reliability - </a:t>
            </a:r>
            <a:r>
              <a:rPr lang="en-US" dirty="0" err="1"/>
              <a:t>CatBoost</a:t>
            </a:r>
            <a:r>
              <a:rPr lang="en-US" dirty="0"/>
              <a:t>, Logistic Regression, or MLP. For utmost accuracy - Stacking Ensemble, with overfitting awareness.</a:t>
            </a:r>
          </a:p>
          <a:p>
            <a:r>
              <a:rPr lang="en-US" dirty="0"/>
              <a:t>Key Takeaway: Evaluating algorithms in diverse scenarios is vital for ensuring adaptability &amp; reliability across different contexts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2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60553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479479"/>
            <a:ext cx="7514035" cy="33365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study delves into stress prediction using wearable devices and wireless body sensor networks.</a:t>
            </a:r>
          </a:p>
          <a:p>
            <a:r>
              <a:rPr lang="en-US" dirty="0"/>
              <a:t>Results from both datasets reveal the strengths and limitations of various machine learning algorithms and ensemble methods in different scenarios.</a:t>
            </a:r>
          </a:p>
          <a:p>
            <a:r>
              <a:rPr lang="en-US" dirty="0"/>
              <a:t>Central hypothesis: Ensemble learning methods can enhance the accuracy and reliability of stress prediction.</a:t>
            </a:r>
          </a:p>
          <a:p>
            <a:r>
              <a:rPr lang="en-US" dirty="0" smtClean="0"/>
              <a:t>Ensemble </a:t>
            </a:r>
            <a:r>
              <a:rPr lang="en-US" dirty="0"/>
              <a:t>methods, especially Bagging and Stacking, have shown potential in improving predictive accuracy by leveraging multiple models.</a:t>
            </a:r>
          </a:p>
          <a:p>
            <a:r>
              <a:rPr lang="en-US" dirty="0"/>
              <a:t>Bagging Ensemble method: Demonstrated reliability in producing accurate predictions.</a:t>
            </a:r>
          </a:p>
          <a:p>
            <a:r>
              <a:rPr lang="en-US" dirty="0"/>
              <a:t>Stacking Ensemble method: Achieved near-perfect scores but raised concerns about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4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72882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417835"/>
            <a:ext cx="7514035" cy="352403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Banerjee, J. S., Mahmud, M., &amp; Brown, D. (2023). Heart Rate Variability-Based Mental Stress Detection: An Explainable Machine Learning Approach. SN Computer Science, 4(2), 176. https://doi.org/10.1007/s42979-022-01605-z</a:t>
            </a:r>
          </a:p>
          <a:p>
            <a:r>
              <a:rPr lang="en-GB" dirty="0" err="1" smtClean="0"/>
              <a:t>Breiman</a:t>
            </a:r>
            <a:r>
              <a:rPr lang="en-GB" dirty="0"/>
              <a:t>, L. (1996). Bagging predictors. Machine Learning, 24(2), 123–140. https://doi.org/10.1023/A:1018054314350</a:t>
            </a:r>
          </a:p>
          <a:p>
            <a:r>
              <a:rPr lang="en-GB" dirty="0"/>
              <a:t>Chan, S. F., &amp; La </a:t>
            </a:r>
            <a:r>
              <a:rPr lang="en-GB" dirty="0" err="1"/>
              <a:t>Greca</a:t>
            </a:r>
            <a:r>
              <a:rPr lang="en-GB" dirty="0"/>
              <a:t>, A. M. (2013). Perceived Stress Scale (PSS). In </a:t>
            </a:r>
            <a:r>
              <a:rPr lang="en-GB" dirty="0" err="1"/>
              <a:t>Encyclopedia</a:t>
            </a:r>
            <a:r>
              <a:rPr lang="en-GB" dirty="0"/>
              <a:t> of </a:t>
            </a:r>
            <a:r>
              <a:rPr lang="en-GB" dirty="0" err="1"/>
              <a:t>Behavioral</a:t>
            </a:r>
            <a:r>
              <a:rPr lang="en-GB" dirty="0"/>
              <a:t> Medicine (pp. 1454–1455). Springer New York. https://doi.org/10.1007/978-1-4419-1005-9_773</a:t>
            </a:r>
          </a:p>
          <a:p>
            <a:r>
              <a:rPr lang="en-GB" dirty="0" err="1" smtClean="0"/>
              <a:t>Gjoreski</a:t>
            </a:r>
            <a:r>
              <a:rPr lang="en-GB" dirty="0"/>
              <a:t>, M., </a:t>
            </a:r>
            <a:r>
              <a:rPr lang="en-GB" dirty="0" err="1"/>
              <a:t>Gjoreski</a:t>
            </a:r>
            <a:r>
              <a:rPr lang="en-GB" dirty="0"/>
              <a:t>, H., </a:t>
            </a:r>
            <a:r>
              <a:rPr lang="en-GB" dirty="0" err="1"/>
              <a:t>Luštrek</a:t>
            </a:r>
            <a:r>
              <a:rPr lang="en-GB" dirty="0"/>
              <a:t>, M., &amp; Gams, M. (2016). How Accurately Can Your Wrist Device Recognize Daily Activities and Detect Falls? Sensors, 16(6), 800. https://doi.org/10.3390/s16060800</a:t>
            </a:r>
          </a:p>
          <a:p>
            <a:r>
              <a:rPr lang="en-GB" dirty="0"/>
              <a:t>HSE. (2022). HSE publishes annual work-related ill-health and injury statistics for 2021/22. In British Health and Safety Executive (HSE). https://press.hse.gov.uk/2022/11/23/hse-publishes-annual-work-related-ill-health-and-injury-statistics-for-2021-22/</a:t>
            </a:r>
          </a:p>
          <a:p>
            <a:r>
              <a:rPr lang="en-GB" dirty="0" err="1"/>
              <a:t>Kobsar</a:t>
            </a:r>
            <a:r>
              <a:rPr lang="en-GB" dirty="0"/>
              <a:t>, D., Charlton, J. M., </a:t>
            </a:r>
            <a:r>
              <a:rPr lang="en-GB" dirty="0" err="1"/>
              <a:t>Tse</a:t>
            </a:r>
            <a:r>
              <a:rPr lang="en-GB" dirty="0"/>
              <a:t>, C. T. F., </a:t>
            </a:r>
            <a:r>
              <a:rPr lang="en-GB" dirty="0" err="1"/>
              <a:t>Esculier</a:t>
            </a:r>
            <a:r>
              <a:rPr lang="en-GB" dirty="0"/>
              <a:t>, J.-F., </a:t>
            </a:r>
            <a:r>
              <a:rPr lang="en-GB" dirty="0" err="1"/>
              <a:t>Graffos</a:t>
            </a:r>
            <a:r>
              <a:rPr lang="en-GB" dirty="0"/>
              <a:t>, A., </a:t>
            </a:r>
            <a:r>
              <a:rPr lang="en-GB" dirty="0" err="1"/>
              <a:t>Krowchuk</a:t>
            </a:r>
            <a:r>
              <a:rPr lang="en-GB" dirty="0"/>
              <a:t>, N. M., Thatcher, D., &amp; Hunt, M. A. (2020). Validity and reliability of wearable inertial sensors in healthy adult walking: a systematic review and meta-analysis. Journal of </a:t>
            </a:r>
            <a:r>
              <a:rPr lang="en-GB" dirty="0" err="1"/>
              <a:t>NeuroEngineering</a:t>
            </a:r>
            <a:r>
              <a:rPr lang="en-GB" dirty="0"/>
              <a:t> and Rehabilitation, 17(1), 62. https://</a:t>
            </a:r>
            <a:r>
              <a:rPr lang="en-GB" dirty="0" smtClean="0"/>
              <a:t>doi.org/10.1186/s12984-020-00685-3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3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3233" y="1684962"/>
            <a:ext cx="7514035" cy="2979505"/>
          </a:xfrm>
        </p:spPr>
        <p:txBody>
          <a:bodyPr>
            <a:normAutofit/>
          </a:bodyPr>
          <a:lstStyle/>
          <a:p>
            <a:r>
              <a:rPr dirty="0"/>
              <a:t>Stress is a significant threat to human health.</a:t>
            </a:r>
          </a:p>
          <a:p>
            <a:r>
              <a:rPr dirty="0"/>
              <a:t>50% of work-related diseases are due to stress (HSE, 2022).</a:t>
            </a:r>
          </a:p>
          <a:p>
            <a:r>
              <a:rPr dirty="0"/>
              <a:t>Chronic stress linked to heart disease, diabetes, and obesity.</a:t>
            </a:r>
          </a:p>
          <a:p>
            <a:r>
              <a:rPr dirty="0"/>
              <a:t>Traditional stress assessment: Perceived Stress Scale (PSS).</a:t>
            </a:r>
          </a:p>
          <a:p>
            <a:r>
              <a:rPr dirty="0"/>
              <a:t>Wearable devices offer real-time stress monitoring.</a:t>
            </a:r>
          </a:p>
          <a:p>
            <a:r>
              <a:rPr dirty="0"/>
              <a:t>AI and wearables can predict stress episodes.</a:t>
            </a:r>
          </a:p>
          <a:p>
            <a:r>
              <a:rPr dirty="0"/>
              <a:t>Concerns about data privacy with wearables.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2" y="534256"/>
            <a:ext cx="7514035" cy="626724"/>
          </a:xfrm>
        </p:spPr>
        <p:txBody>
          <a:bodyPr/>
          <a:lstStyle/>
          <a:p>
            <a:r>
              <a:rPr smtClean="0"/>
              <a:t>Research Aims and Objectives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3233" y="1243173"/>
            <a:ext cx="7514035" cy="3472665"/>
          </a:xfrm>
        </p:spPr>
        <p:txBody>
          <a:bodyPr>
            <a:normAutofit lnSpcReduction="10000"/>
          </a:bodyPr>
          <a:lstStyle/>
          <a:p>
            <a:r>
              <a:rPr b="1" dirty="0"/>
              <a:t>Aim:</a:t>
            </a:r>
            <a:r>
              <a:rPr dirty="0"/>
              <a:t> </a:t>
            </a:r>
            <a:r>
              <a:rPr lang="en-US" sz="1600" dirty="0"/>
              <a:t>To assess the effectiveness and applicability of predictive models for stress prediction using both real-world SWELL dataset and synthetic numerical simulation </a:t>
            </a:r>
            <a:r>
              <a:rPr lang="en-US" sz="1600" dirty="0" smtClean="0"/>
              <a:t>data.</a:t>
            </a:r>
            <a:endParaRPr sz="1600" dirty="0"/>
          </a:p>
          <a:p>
            <a:r>
              <a:rPr lang="en-US" dirty="0" smtClean="0"/>
              <a:t>Objective</a:t>
            </a:r>
            <a:endParaRPr lang="en-US" sz="160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sz="1400" dirty="0"/>
              <a:t>Develop models using SWELL dataset.</a:t>
            </a:r>
            <a:endParaRPr lang="en-US" sz="1400" dirty="0" smtClean="0"/>
          </a:p>
          <a:p>
            <a:pPr marL="685800" lvl="1" indent="-342900">
              <a:buFont typeface="+mj-lt"/>
              <a:buAutoNum type="arabicPeriod"/>
            </a:pPr>
            <a:r>
              <a:rPr sz="1400" dirty="0" smtClean="0"/>
              <a:t>Develop </a:t>
            </a:r>
            <a:r>
              <a:rPr sz="1400" dirty="0"/>
              <a:t>models using synthetic </a:t>
            </a:r>
            <a:r>
              <a:rPr sz="1400" dirty="0" smtClean="0"/>
              <a:t>data.</a:t>
            </a:r>
            <a:endParaRPr lang="en-US" sz="1400" dirty="0" smtClean="0"/>
          </a:p>
          <a:p>
            <a:pPr marL="685800" lvl="1" indent="-342900">
              <a:buFont typeface="+mj-lt"/>
              <a:buAutoNum type="arabicPeriod"/>
            </a:pPr>
            <a:r>
              <a:rPr sz="1400" dirty="0" smtClean="0"/>
              <a:t>Objective </a:t>
            </a:r>
            <a:r>
              <a:rPr sz="1400" dirty="0"/>
              <a:t>3: Compare performance of </a:t>
            </a:r>
            <a:r>
              <a:rPr sz="1400" dirty="0" smtClean="0"/>
              <a:t>models.</a:t>
            </a:r>
            <a:endParaRPr lang="en-US" sz="1400" dirty="0" smtClean="0"/>
          </a:p>
          <a:p>
            <a:pPr marL="685800" lvl="1" indent="-342900">
              <a:buFont typeface="+mj-lt"/>
              <a:buAutoNum type="arabicPeriod"/>
            </a:pPr>
            <a:r>
              <a:rPr sz="1400" dirty="0" smtClean="0"/>
              <a:t>Objective </a:t>
            </a:r>
            <a:r>
              <a:rPr sz="1400" dirty="0"/>
              <a:t>4: Identify strengths and </a:t>
            </a:r>
            <a:r>
              <a:rPr sz="1400" dirty="0" smtClean="0"/>
              <a:t>weaknesses.</a:t>
            </a:r>
            <a:endParaRPr lang="en-US" sz="1400" dirty="0" smtClean="0"/>
          </a:p>
          <a:p>
            <a:pPr marL="685800" lvl="1" indent="-342900">
              <a:buFont typeface="+mj-lt"/>
              <a:buAutoNum type="arabicPeriod"/>
            </a:pPr>
            <a:r>
              <a:rPr sz="1400" dirty="0" smtClean="0"/>
              <a:t>Objective </a:t>
            </a:r>
            <a:r>
              <a:rPr sz="1400" dirty="0"/>
              <a:t>5: Assess model </a:t>
            </a:r>
            <a:r>
              <a:rPr sz="1400" dirty="0" smtClean="0"/>
              <a:t>generalization.</a:t>
            </a:r>
            <a:endParaRPr lang="en-US" sz="1400" dirty="0" smtClean="0"/>
          </a:p>
          <a:p>
            <a:pPr marL="685800" lvl="1" indent="-342900">
              <a:buFont typeface="+mj-lt"/>
              <a:buAutoNum type="arabicPeriod"/>
            </a:pPr>
            <a:r>
              <a:rPr sz="1400" dirty="0" smtClean="0"/>
              <a:t>Objective </a:t>
            </a:r>
            <a:r>
              <a:rPr sz="1400" dirty="0"/>
              <a:t>6: Understand practical </a:t>
            </a:r>
            <a:r>
              <a:rPr sz="1400" dirty="0" smtClean="0"/>
              <a:t>applications.</a:t>
            </a:r>
            <a:endParaRPr lang="en-US" sz="1400" dirty="0" smtClean="0"/>
          </a:p>
          <a:p>
            <a:pPr marL="685800" lvl="1" indent="-342900">
              <a:buFont typeface="+mj-lt"/>
              <a:buAutoNum type="arabicPeriod"/>
            </a:pPr>
            <a:r>
              <a:rPr sz="1400" dirty="0" smtClean="0"/>
              <a:t>Objective </a:t>
            </a:r>
            <a:r>
              <a:rPr sz="1400" dirty="0"/>
              <a:t>7: Understand effectiveness in real-world scenarios.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841838"/>
          </a:xfrm>
        </p:spPr>
        <p:txBody>
          <a:bodyPr/>
          <a:lstStyle/>
          <a:p>
            <a:r>
              <a:rPr dirty="0"/>
              <a:t>Literature </a:t>
            </a:r>
            <a:r>
              <a:rPr dirty="0" smtClean="0"/>
              <a:t>Review: </a:t>
            </a:r>
            <a:r>
              <a:rPr lang="en-US" dirty="0" smtClean="0"/>
              <a:t>Overview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3233" y="1284270"/>
            <a:ext cx="7514035" cy="3400746"/>
          </a:xfrm>
        </p:spPr>
        <p:txBody>
          <a:bodyPr/>
          <a:lstStyle/>
          <a:p>
            <a:r>
              <a:rPr lang="en-US" dirty="0"/>
              <a:t>The literature review delves into prior research on stress prediction using wearable devices.</a:t>
            </a:r>
          </a:p>
          <a:p>
            <a:r>
              <a:rPr lang="en-US" dirty="0"/>
              <a:t>Key studies have highlighted the increasing prevalence of stress in modern society and the potential of wearable technology in monitoring and predicting stress.</a:t>
            </a:r>
          </a:p>
          <a:p>
            <a:r>
              <a:rPr lang="en-US" dirty="0"/>
              <a:t>Research has shown a strong correlation between physiological signals (like heart rate variability) and stress levels.</a:t>
            </a:r>
          </a:p>
          <a:p>
            <a:r>
              <a:rPr lang="en-US" dirty="0"/>
              <a:t>The integration of machine learning with wearable tech has opened new avenues for real-time stress prediction, offering potential benefits for mental health interventions.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780193"/>
          </a:xfrm>
        </p:spPr>
        <p:txBody>
          <a:bodyPr/>
          <a:lstStyle/>
          <a:p>
            <a:r>
              <a:rPr lang="en-US" dirty="0" smtClean="0"/>
              <a:t>Literature Review: Key Findings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3233" y="1294544"/>
            <a:ext cx="7514035" cy="3472665"/>
          </a:xfrm>
        </p:spPr>
        <p:txBody>
          <a:bodyPr>
            <a:normAutofit/>
          </a:bodyPr>
          <a:lstStyle/>
          <a:p>
            <a:r>
              <a:rPr lang="en-US" dirty="0"/>
              <a:t>The SWELL-KW dataset, a prominent resource in stress prediction research, has been extensively used due to its comprehensive nature.</a:t>
            </a:r>
          </a:p>
          <a:p>
            <a:r>
              <a:rPr lang="en-US" dirty="0"/>
              <a:t>Studies have shown the effectiveness of ensemble learning methods in improving prediction accuracy.</a:t>
            </a:r>
          </a:p>
          <a:p>
            <a:r>
              <a:rPr lang="en-US" dirty="0"/>
              <a:t>Recent advancements, such as the </a:t>
            </a:r>
            <a:r>
              <a:rPr lang="en-US" dirty="0" err="1"/>
              <a:t>CatBoost</a:t>
            </a:r>
            <a:r>
              <a:rPr lang="en-US" dirty="0"/>
              <a:t> algorithm, have further enhanced the predictive capabilities of machine learning models.</a:t>
            </a:r>
          </a:p>
          <a:p>
            <a:r>
              <a:rPr lang="en-US" dirty="0"/>
              <a:t>Despite the progress, challenges remain in terms of data privacy, real-time processing, and ensuring model robustness across diverse populations.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882934"/>
          </a:xfrm>
        </p:spPr>
        <p:txBody>
          <a:bodyPr/>
          <a:lstStyle/>
          <a:p>
            <a:r>
              <a:rPr lang="en-US" dirty="0" smtClean="0"/>
              <a:t>Methodology: Data Utilization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397286"/>
            <a:ext cx="7514035" cy="3411020"/>
          </a:xfrm>
        </p:spPr>
        <p:txBody>
          <a:bodyPr>
            <a:normAutofit/>
          </a:bodyPr>
          <a:lstStyle/>
          <a:p>
            <a:r>
              <a:rPr lang="en-US" dirty="0"/>
              <a:t>Data is the backbone of this research. It's divided into three main categories:</a:t>
            </a:r>
          </a:p>
          <a:p>
            <a:r>
              <a:rPr lang="en-US" dirty="0"/>
              <a:t>SWELL-KW Dataset: A rich dataset for stress prediction, capturing heart rate variability and other metrics.</a:t>
            </a:r>
          </a:p>
          <a:p>
            <a:r>
              <a:rPr lang="en-US" dirty="0"/>
              <a:t>Wearable Device Simulated Data: Simulated data emulating recordings from an Apple Watch, including heart rate, respiratory rate, and more.</a:t>
            </a:r>
          </a:p>
          <a:p>
            <a:r>
              <a:rPr lang="en-US" dirty="0"/>
              <a:t>Stress Score Calculation: A multi-step process that assigns weights to features, normalizes data, and calculates a quantifiable stress score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8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370514"/>
            <a:ext cx="7514035" cy="677450"/>
          </a:xfrm>
        </p:spPr>
        <p:txBody>
          <a:bodyPr/>
          <a:lstStyle/>
          <a:p>
            <a:r>
              <a:rPr lang="en-US" dirty="0" smtClean="0"/>
              <a:t>Methodology: Machine Learning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150707"/>
            <a:ext cx="7514035" cy="38322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Five algorithms were chosen for their unique mathematical foundations and practical </a:t>
            </a:r>
            <a:r>
              <a:rPr lang="en-GB" dirty="0" smtClean="0"/>
              <a:t>benefits to be combined in an ensemble form</a:t>
            </a:r>
            <a:endParaRPr lang="en-GB" dirty="0"/>
          </a:p>
          <a:p>
            <a:pPr lvl="1"/>
            <a:r>
              <a:rPr lang="en-GB" dirty="0"/>
              <a:t>Naive Bayes: A probabilistic classifier based on Bayes' theorem.</a:t>
            </a:r>
          </a:p>
          <a:p>
            <a:pPr lvl="1"/>
            <a:r>
              <a:rPr lang="en-GB" dirty="0"/>
              <a:t>Logistic Regression: A statistical method for binary classification.</a:t>
            </a:r>
          </a:p>
          <a:p>
            <a:pPr lvl="1"/>
            <a:r>
              <a:rPr lang="en-GB" dirty="0"/>
              <a:t>Support Vector Machines (SVM): Classifies data by finding the optimal hyperplane.</a:t>
            </a:r>
          </a:p>
          <a:p>
            <a:pPr lvl="1"/>
            <a:r>
              <a:rPr lang="en-GB" dirty="0" err="1"/>
              <a:t>CatBoost</a:t>
            </a:r>
            <a:r>
              <a:rPr lang="en-GB" dirty="0"/>
              <a:t>: A gradient boosting algorithm that handles categorical variables.</a:t>
            </a:r>
          </a:p>
          <a:p>
            <a:pPr lvl="1"/>
            <a:r>
              <a:rPr lang="en-GB" dirty="0"/>
              <a:t>Multilayer Perceptron (MLP): A type of artificial neural </a:t>
            </a:r>
            <a:r>
              <a:rPr lang="en-GB" dirty="0" smtClean="0"/>
              <a:t>network.</a:t>
            </a:r>
          </a:p>
          <a:p>
            <a:r>
              <a:rPr lang="en-US" dirty="0" smtClean="0"/>
              <a:t>Ensemble </a:t>
            </a:r>
            <a:r>
              <a:rPr lang="en-US" dirty="0"/>
              <a:t>methods combine multiple models to improve accuracy and </a:t>
            </a:r>
            <a:r>
              <a:rPr lang="en-US" dirty="0" smtClean="0"/>
              <a:t>robustness.</a:t>
            </a:r>
          </a:p>
          <a:p>
            <a:pPr lvl="1"/>
            <a:r>
              <a:rPr lang="en-US" dirty="0" smtClean="0"/>
              <a:t>Bagging </a:t>
            </a:r>
            <a:r>
              <a:rPr lang="en-US" dirty="0"/>
              <a:t>(Bootstrap Aggregating): Enhances model diversity by manipulating the stochastic distribution of training </a:t>
            </a:r>
            <a:r>
              <a:rPr lang="en-US" dirty="0" smtClean="0"/>
              <a:t>datasets.</a:t>
            </a:r>
          </a:p>
          <a:p>
            <a:pPr lvl="1"/>
            <a:r>
              <a:rPr lang="en-US" dirty="0" smtClean="0"/>
              <a:t>Stacking</a:t>
            </a:r>
            <a:r>
              <a:rPr lang="en-US" dirty="0"/>
              <a:t>: Uses a meta-model to integrate and learn from the predictions of base models, capturing more complex patterns in the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1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749370"/>
          </a:xfrm>
        </p:spPr>
        <p:txBody>
          <a:bodyPr/>
          <a:lstStyle/>
          <a:p>
            <a:r>
              <a:rPr lang="en-US" dirty="0" smtClean="0"/>
              <a:t>Methodology: Performance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397285"/>
            <a:ext cx="7514035" cy="3133617"/>
          </a:xfrm>
        </p:spPr>
        <p:txBody>
          <a:bodyPr/>
          <a:lstStyle/>
          <a:p>
            <a:r>
              <a:rPr lang="en-US" dirty="0"/>
              <a:t>Metrics are essential for evaluating model effectiveness:</a:t>
            </a:r>
          </a:p>
          <a:p>
            <a:r>
              <a:rPr lang="en-US" dirty="0"/>
              <a:t>Accuracy: Measures the ratio of correctly predicted observations to total observations.</a:t>
            </a:r>
          </a:p>
          <a:p>
            <a:r>
              <a:rPr lang="en-US" dirty="0"/>
              <a:t>Precision: Assesses the proportion of correctly identified positive observations from predicted positives.</a:t>
            </a:r>
          </a:p>
          <a:p>
            <a:r>
              <a:rPr lang="en-US" dirty="0"/>
              <a:t>Recall: Measures the proportion of correctly identified positive observations from actual positives.</a:t>
            </a:r>
          </a:p>
          <a:p>
            <a:r>
              <a:rPr lang="en-US" dirty="0"/>
              <a:t>AUC-ROC: Represents the model's performance across all thresholds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0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183650"/>
            <a:ext cx="7514035" cy="597186"/>
          </a:xfrm>
        </p:spPr>
        <p:txBody>
          <a:bodyPr>
            <a:normAutofit/>
          </a:bodyPr>
          <a:lstStyle/>
          <a:p>
            <a:r>
              <a:rPr lang="en-US" dirty="0" smtClean="0"/>
              <a:t>Results: SWELL-KW Dataset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69254"/>
              </p:ext>
            </p:extLst>
          </p:nvPr>
        </p:nvGraphicFramePr>
        <p:xfrm>
          <a:off x="1226245" y="936510"/>
          <a:ext cx="7475965" cy="3501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193"/>
                <a:gridCol w="1495193"/>
                <a:gridCol w="1495193"/>
                <a:gridCol w="1495193"/>
                <a:gridCol w="1495193"/>
              </a:tblGrid>
              <a:tr h="707861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Algorithm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F1 Score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Precision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Recall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Average AUC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CatBoost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0.991800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0.999546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</a:tr>
              <a:tr h="707861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Naive Bayes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0.905575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0.905575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0.905575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0.989132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</a:tr>
              <a:tr h="1024413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Logistic Regression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0.999100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0.999100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0.999100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0.999963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RFC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0.980529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MLP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0.999851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2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</TotalTime>
  <Words>1490</Words>
  <Application>Microsoft Office PowerPoint</Application>
  <PresentationFormat>On-screen Show (16:9)</PresentationFormat>
  <Paragraphs>174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Corbel</vt:lpstr>
      <vt:lpstr>Arial</vt:lpstr>
      <vt:lpstr>Times New Roman</vt:lpstr>
      <vt:lpstr>Parallax</vt:lpstr>
      <vt:lpstr>Smart Wearables and Wireless Body Sensor Networks for Health Monitoring Applications   Dapo Francis Orimoloye  2200913  Supervisor: Prof. Anisi, Hossein School of Computer Science and Electronic Engineering University of Essex  August 2023</vt:lpstr>
      <vt:lpstr>Introduction</vt:lpstr>
      <vt:lpstr>Research Aims and Objectives</vt:lpstr>
      <vt:lpstr>Literature Review: Overview</vt:lpstr>
      <vt:lpstr>Literature Review: Key Findings</vt:lpstr>
      <vt:lpstr>Methodology: Data Utilization</vt:lpstr>
      <vt:lpstr>Methodology: Machine Learning Algorithms</vt:lpstr>
      <vt:lpstr>Methodology: Performance Metrics</vt:lpstr>
      <vt:lpstr>Results: SWELL-KW Dataset</vt:lpstr>
      <vt:lpstr>Results: SWELL-KW Datset</vt:lpstr>
      <vt:lpstr>Results: SWELL-KW Dataset</vt:lpstr>
      <vt:lpstr>Results: Wearables Device Simulated Dataset</vt:lpstr>
      <vt:lpstr>Results: Wearables Device Simulated Dataset</vt:lpstr>
      <vt:lpstr>Results: SWELL-KW Dataset</vt:lpstr>
      <vt:lpstr>Comparing Datasets &amp; Preferred Approaches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Wearables and Wireless Body Sensor Networks for Health Monitoring Applications   Dapo Francis Orimoloye  2200913          A thesis submitted for the degree of Master of Science in Artificial Intelligence &amp; its Applications.      Supervisor: Prof. Anisi, Hossein School of Computer Science and Electronic Engineering University of Essex  August 2023</dc:title>
  <dc:creator>Dee</dc:creator>
  <cp:lastModifiedBy>Oluwadolapo Salako</cp:lastModifiedBy>
  <cp:revision>9</cp:revision>
  <dcterms:created xsi:type="dcterms:W3CDTF">2013-01-27T09:14:16Z</dcterms:created>
  <dcterms:modified xsi:type="dcterms:W3CDTF">2023-08-27T13:21:47Z</dcterms:modified>
</cp:coreProperties>
</file>