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9" r:id="rId24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ZnGzTdQGf66U6wjk0DfokCfD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3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4643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508a428b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5508a428b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2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14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882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70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56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79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94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9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3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0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508a428bc_0_1"/>
          <p:cNvSpPr txBox="1">
            <a:spLocks noGrp="1"/>
          </p:cNvSpPr>
          <p:nvPr>
            <p:ph type="ctrTitle"/>
          </p:nvPr>
        </p:nvSpPr>
        <p:spPr>
          <a:xfrm>
            <a:off x="2042188" y="760288"/>
            <a:ext cx="6430967" cy="342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buSzPts val="1800"/>
            </a:pPr>
            <a:r>
              <a:rPr lang="en-US" sz="2000" b="1" dirty="0"/>
              <a:t>Smart Wearables and Wireless Body Sensor Networks for Health Monitoring Applications</a:t>
            </a:r>
            <a:br>
              <a:rPr lang="en-US" sz="2000" b="1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600" b="1" dirty="0"/>
              <a:t>ODELOLA SOLOMON OLUWATOBILOBA</a:t>
            </a:r>
            <a:br>
              <a:rPr lang="en-US" sz="1600" b="1" dirty="0"/>
            </a:br>
            <a:br>
              <a:rPr lang="en-US" sz="1600" b="1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7091-4948-6E14-E4B1-CA5E5109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91" y="67070"/>
            <a:ext cx="7514035" cy="1314449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 of Stress scores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E1F32-509D-71E1-121A-CF6817044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890" y="1026129"/>
            <a:ext cx="4633591" cy="36002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97A1E-1043-80BE-4E8F-8257BBAF59B8}"/>
              </a:ext>
            </a:extLst>
          </p:cNvPr>
          <p:cNvSpPr txBox="1"/>
          <p:nvPr/>
        </p:nvSpPr>
        <p:spPr>
          <a:xfrm>
            <a:off x="6182860" y="1026129"/>
            <a:ext cx="26958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majority of stress scores cluster within the range of 0.5 to 0.7, indicating a prevalent level of moderate stress among the subjects. The stress scores' concentration in this range suggests that the participants experienced a consistent and relatively moderate level of stress.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4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780193"/>
          </a:xfrm>
        </p:spPr>
        <p:txBody>
          <a:bodyPr/>
          <a:lstStyle/>
          <a:p>
            <a:r>
              <a:rPr lang="en-US" dirty="0"/>
              <a:t>Key Findings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3233" y="1294544"/>
            <a:ext cx="7514035" cy="3472665"/>
          </a:xfrm>
        </p:spPr>
        <p:txBody>
          <a:bodyPr>
            <a:normAutofit/>
          </a:bodyPr>
          <a:lstStyle/>
          <a:p>
            <a:r>
              <a:rPr lang="en-US" dirty="0"/>
              <a:t>The SWELL-KW dataset, a prominent resource in stress prediction research, has been extensively used due to its comprehensive nature.</a:t>
            </a:r>
          </a:p>
          <a:p>
            <a:r>
              <a:rPr lang="en-US" dirty="0"/>
              <a:t>Studies have shown the effectiveness of ensemble learning methods in improving prediction accuracy.</a:t>
            </a:r>
          </a:p>
          <a:p>
            <a:r>
              <a:rPr lang="en-US" dirty="0"/>
              <a:t>Recent advancements, such as the </a:t>
            </a:r>
            <a:r>
              <a:rPr lang="en-US" dirty="0" err="1"/>
              <a:t>CatBoost</a:t>
            </a:r>
            <a:r>
              <a:rPr lang="en-US" dirty="0"/>
              <a:t> algorithm, have further enhanced the predictive capabilities of machine learning models.</a:t>
            </a:r>
          </a:p>
          <a:p>
            <a:r>
              <a:rPr lang="en-US" dirty="0"/>
              <a:t>Despite the progress, challenges remain in terms of data privacy, real-time processing, and ensuring model robustness across diverse populations.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882934"/>
          </a:xfrm>
        </p:spPr>
        <p:txBody>
          <a:bodyPr/>
          <a:lstStyle/>
          <a:p>
            <a:r>
              <a:rPr lang="en-US" dirty="0"/>
              <a:t>Methodology: Data Utilization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397286"/>
            <a:ext cx="7514035" cy="3411020"/>
          </a:xfrm>
        </p:spPr>
        <p:txBody>
          <a:bodyPr>
            <a:normAutofit/>
          </a:bodyPr>
          <a:lstStyle/>
          <a:p>
            <a:r>
              <a:rPr lang="en-US" dirty="0"/>
              <a:t>Data is the backbone of this research. It's divided into three main categories:</a:t>
            </a:r>
          </a:p>
          <a:p>
            <a:r>
              <a:rPr lang="en-US" dirty="0"/>
              <a:t>SWELL-KW Dataset: A rich dataset for stress prediction, capturing heart rate variability and other metrics.</a:t>
            </a:r>
          </a:p>
          <a:p>
            <a:r>
              <a:rPr lang="en-US" dirty="0"/>
              <a:t>Wearable Device Simulated Data: Simulated data emulating recordings from an Apple Watch, including heart rate, respiratory rate, and more.</a:t>
            </a:r>
          </a:p>
          <a:p>
            <a:r>
              <a:rPr lang="en-US" dirty="0"/>
              <a:t>Stress Score Calculation: A multi-step process that assigns weights to features, normalizes data, and calculates a quantifiable stress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8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370514"/>
            <a:ext cx="7514035" cy="677450"/>
          </a:xfrm>
        </p:spPr>
        <p:txBody>
          <a:bodyPr/>
          <a:lstStyle/>
          <a:p>
            <a:r>
              <a:rPr lang="en-US" dirty="0"/>
              <a:t>Methodology: Machine Learning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150707"/>
            <a:ext cx="7514035" cy="38322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Five algorithms were chosen for their unique mathematical foundations and practical benefits to be combined in an ensemble form</a:t>
            </a:r>
          </a:p>
          <a:p>
            <a:pPr lvl="1"/>
            <a:r>
              <a:rPr lang="en-GB" dirty="0"/>
              <a:t>Naive Bayes: A probabilistic classifier based on Bayes' theorem.</a:t>
            </a:r>
          </a:p>
          <a:p>
            <a:pPr lvl="1"/>
            <a:r>
              <a:rPr lang="en-GB" dirty="0"/>
              <a:t>Logistic Regression: A statistical method for binary classification.</a:t>
            </a:r>
          </a:p>
          <a:p>
            <a:pPr lvl="1"/>
            <a:r>
              <a:rPr lang="en-GB" dirty="0"/>
              <a:t>Support Vector Machines (SVM): Classifies data by finding the optimal hyperplane.</a:t>
            </a:r>
          </a:p>
          <a:p>
            <a:pPr lvl="1"/>
            <a:r>
              <a:rPr lang="en-GB" dirty="0" err="1"/>
              <a:t>CatBoost</a:t>
            </a:r>
            <a:r>
              <a:rPr lang="en-GB" dirty="0"/>
              <a:t>: A gradient boosting algorithm that handles categorical variables.</a:t>
            </a:r>
          </a:p>
          <a:p>
            <a:pPr lvl="1"/>
            <a:r>
              <a:rPr lang="en-GB" dirty="0"/>
              <a:t>Multilayer Perceptron (MLP): A type of artificial neural network.</a:t>
            </a:r>
          </a:p>
          <a:p>
            <a:r>
              <a:rPr lang="en-US" dirty="0"/>
              <a:t>Ensemble methods combine multiple models to improve accuracy and robustness.</a:t>
            </a:r>
          </a:p>
          <a:p>
            <a:pPr lvl="1"/>
            <a:r>
              <a:rPr lang="en-US" dirty="0"/>
              <a:t>Bagging (Bootstrap Aggregating): Enhances model diversity by manipulating the stochastic distribution of training datasets.</a:t>
            </a:r>
          </a:p>
          <a:p>
            <a:pPr lvl="1"/>
            <a:r>
              <a:rPr lang="en-US" dirty="0"/>
              <a:t>Stacking: Uses a meta-model to integrate and learn from the predictions of base models, capturing more complex patterns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25891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749370"/>
          </a:xfrm>
        </p:spPr>
        <p:txBody>
          <a:bodyPr/>
          <a:lstStyle/>
          <a:p>
            <a:r>
              <a:rPr lang="en-US" dirty="0"/>
              <a:t>Methodology: Performance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397285"/>
            <a:ext cx="7514035" cy="3133617"/>
          </a:xfrm>
        </p:spPr>
        <p:txBody>
          <a:bodyPr/>
          <a:lstStyle/>
          <a:p>
            <a:r>
              <a:rPr lang="en-US" dirty="0"/>
              <a:t>Metrics are essential for evaluating model effectiveness:</a:t>
            </a:r>
          </a:p>
          <a:p>
            <a:r>
              <a:rPr lang="en-US" dirty="0"/>
              <a:t>Accuracy: Measures the ratio of correctly predicted observations to total observations.</a:t>
            </a:r>
          </a:p>
          <a:p>
            <a:r>
              <a:rPr lang="en-US" dirty="0"/>
              <a:t>Precision: Assesses the proportion of correctly identified positive observations from predicted positives.</a:t>
            </a:r>
          </a:p>
          <a:p>
            <a:r>
              <a:rPr lang="en-US" dirty="0"/>
              <a:t>Recall: Measures the proportion of correctly identified positive observations from actual positives.</a:t>
            </a:r>
          </a:p>
          <a:p>
            <a:r>
              <a:rPr lang="en-US" dirty="0"/>
              <a:t>AUC-ROC: Represents the model's performance across all thresholds.</a:t>
            </a:r>
          </a:p>
        </p:txBody>
      </p:sp>
    </p:spTree>
    <p:extLst>
      <p:ext uri="{BB962C8B-B14F-4D97-AF65-F5344CB8AC3E}">
        <p14:creationId xmlns:p14="http://schemas.microsoft.com/office/powerpoint/2010/main" val="212670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183650"/>
            <a:ext cx="7514035" cy="597186"/>
          </a:xfrm>
        </p:spPr>
        <p:txBody>
          <a:bodyPr>
            <a:normAutofit/>
          </a:bodyPr>
          <a:lstStyle/>
          <a:p>
            <a:r>
              <a:rPr lang="en-US" dirty="0"/>
              <a:t>Results: SWELL-KW Dataset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69254"/>
              </p:ext>
            </p:extLst>
          </p:nvPr>
        </p:nvGraphicFramePr>
        <p:xfrm>
          <a:off x="1226245" y="936510"/>
          <a:ext cx="7475965" cy="3501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861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Algorithm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F1 Score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Precision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Recall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Average AUC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CatBoost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0.991800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0.991800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0.991800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0.999546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1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Naive Bayes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0.905575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0.905575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0.905575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0.989132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413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Logistic Regression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0.999100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0.999100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0.999100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0.999963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RFC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0.980529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MLP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0.999851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758" marR="5675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2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349965"/>
            <a:ext cx="7514035" cy="708274"/>
          </a:xfrm>
        </p:spPr>
        <p:txBody>
          <a:bodyPr/>
          <a:lstStyle/>
          <a:p>
            <a:r>
              <a:rPr lang="en-US" dirty="0"/>
              <a:t>Results: SWELL-KW </a:t>
            </a:r>
            <a:r>
              <a:rPr lang="en-US" dirty="0" err="1"/>
              <a:t>Datset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58240"/>
            <a:ext cx="7681446" cy="3626776"/>
          </a:xfrm>
        </p:spPr>
        <p:txBody>
          <a:bodyPr>
            <a:normAutofit/>
          </a:bodyPr>
          <a:lstStyle/>
          <a:p>
            <a:r>
              <a:rPr lang="en-US" dirty="0"/>
              <a:t>Key performance metrics: F1 Score, Precision, Recall, Average AUC.</a:t>
            </a:r>
          </a:p>
          <a:p>
            <a:r>
              <a:rPr lang="en-US" dirty="0"/>
              <a:t>Top performers: </a:t>
            </a:r>
            <a:r>
              <a:rPr lang="en-US" dirty="0" err="1"/>
              <a:t>CatBoost</a:t>
            </a:r>
            <a:r>
              <a:rPr lang="en-US" dirty="0"/>
              <a:t> and RFC with near-perfect scores.</a:t>
            </a:r>
          </a:p>
          <a:p>
            <a:r>
              <a:rPr lang="en-US" dirty="0"/>
              <a:t>Potential overfitting concerns with perfect scores.</a:t>
            </a:r>
          </a:p>
          <a:p>
            <a:r>
              <a:rPr lang="en-US" dirty="0"/>
              <a:t>Naive Bayes and Logistic Regression: Lower performance but notable Average AUC.</a:t>
            </a:r>
          </a:p>
          <a:p>
            <a:r>
              <a:rPr lang="en-US" dirty="0"/>
              <a:t>MLP: Strong performance, nearly on par with </a:t>
            </a:r>
            <a:r>
              <a:rPr lang="en-US" dirty="0" err="1"/>
              <a:t>CatBoost</a:t>
            </a:r>
            <a:r>
              <a:rPr lang="en-US" dirty="0"/>
              <a:t> and RFC.</a:t>
            </a:r>
          </a:p>
        </p:txBody>
      </p:sp>
    </p:spTree>
    <p:extLst>
      <p:ext uri="{BB962C8B-B14F-4D97-AF65-F5344CB8AC3E}">
        <p14:creationId xmlns:p14="http://schemas.microsoft.com/office/powerpoint/2010/main" val="293592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268527"/>
            <a:ext cx="7514035" cy="626080"/>
          </a:xfrm>
        </p:spPr>
        <p:txBody>
          <a:bodyPr/>
          <a:lstStyle/>
          <a:p>
            <a:r>
              <a:rPr lang="en-US" dirty="0"/>
              <a:t>Results: SWELL-KW Dataset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331212"/>
              </p:ext>
            </p:extLst>
          </p:nvPr>
        </p:nvGraphicFramePr>
        <p:xfrm>
          <a:off x="1828801" y="1106366"/>
          <a:ext cx="5429048" cy="1074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Bagging Ensemble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Stacking</a:t>
                      </a:r>
                      <a:r>
                        <a:rPr lang="en-US" sz="11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Ensemble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F1 Score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0.9995125874296298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Precision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0.9995125874296298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Recall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0.9995125874296298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409472" y="1385507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3233" y="2699956"/>
            <a:ext cx="7681446" cy="222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Ensemble methods: Enhanced predictive performance, potential overfitting concerns.</a:t>
            </a:r>
          </a:p>
          <a:p>
            <a:r>
              <a:rPr lang="en-US" dirty="0"/>
              <a:t>The significance of the Stacking Ensemble's results lies in its potential application. If the model genuinely holds its ground in real-world scenarios, it could revolutionize stress management. </a:t>
            </a:r>
          </a:p>
          <a:p>
            <a:r>
              <a:rPr lang="en-US" dirty="0"/>
              <a:t>Imagine wearable devices that can predict, with unfaltering accuracy, when a user is on the brink of a stress-induced breakdown, allowing for preemptive measures.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90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183650"/>
            <a:ext cx="7514035" cy="597186"/>
          </a:xfrm>
        </p:spPr>
        <p:txBody>
          <a:bodyPr>
            <a:normAutofit/>
          </a:bodyPr>
          <a:lstStyle/>
          <a:p>
            <a:r>
              <a:rPr lang="en-US" dirty="0"/>
              <a:t>Results: Wearables Device Simulated Dataset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46795"/>
              </p:ext>
            </p:extLst>
          </p:nvPr>
        </p:nvGraphicFramePr>
        <p:xfrm>
          <a:off x="1226245" y="936510"/>
          <a:ext cx="7475965" cy="3501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861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Algorithm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F1 Score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Precision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Recall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Average AUC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CatBoost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0.991800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0.991800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0.991800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0.999546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61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Naive Bayes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0.905575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0.905575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0.905575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0.989132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413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Logistic Regression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0.999100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0.999100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0.999100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0.999963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RFC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0.947600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0.980529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30"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MLP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0.997325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0.999851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2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349965"/>
            <a:ext cx="7514035" cy="708274"/>
          </a:xfrm>
        </p:spPr>
        <p:txBody>
          <a:bodyPr/>
          <a:lstStyle/>
          <a:p>
            <a:r>
              <a:rPr lang="en-US" dirty="0"/>
              <a:t>Results: Wearables Device Simulated 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58240"/>
            <a:ext cx="7681446" cy="3626776"/>
          </a:xfrm>
        </p:spPr>
        <p:txBody>
          <a:bodyPr>
            <a:normAutofit/>
          </a:bodyPr>
          <a:lstStyle/>
          <a:p>
            <a:r>
              <a:rPr lang="en-US" dirty="0"/>
              <a:t>Key performance metrics: F1 Score, Precision, Recall, Average AUC.</a:t>
            </a:r>
          </a:p>
          <a:p>
            <a:r>
              <a:rPr lang="en-US" dirty="0"/>
              <a:t>Logistic Regression: Best overall performance.</a:t>
            </a:r>
          </a:p>
          <a:p>
            <a:r>
              <a:rPr lang="en-US" dirty="0" err="1"/>
              <a:t>CatBoost</a:t>
            </a:r>
            <a:r>
              <a:rPr lang="en-US" dirty="0"/>
              <a:t>: High performance, especially in Average AUC.</a:t>
            </a:r>
          </a:p>
          <a:p>
            <a:r>
              <a:rPr lang="en-US" dirty="0"/>
              <a:t>MLP: Strong potential, RFC: Moderate scores, Naive Bayes: Decent Average AUC.</a:t>
            </a:r>
          </a:p>
        </p:txBody>
      </p:sp>
    </p:spTree>
    <p:extLst>
      <p:ext uri="{BB962C8B-B14F-4D97-AF65-F5344CB8AC3E}">
        <p14:creationId xmlns:p14="http://schemas.microsoft.com/office/powerpoint/2010/main" val="79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3233" y="1684962"/>
            <a:ext cx="7514035" cy="2979505"/>
          </a:xfrm>
        </p:spPr>
        <p:txBody>
          <a:bodyPr>
            <a:normAutofit/>
          </a:bodyPr>
          <a:lstStyle/>
          <a:p>
            <a:r>
              <a:rPr dirty="0"/>
              <a:t>Stress is a significant threat to human health.</a:t>
            </a:r>
          </a:p>
          <a:p>
            <a:r>
              <a:rPr dirty="0"/>
              <a:t>50% of work-related diseases are due to stress (HSE, 2022).</a:t>
            </a:r>
          </a:p>
          <a:p>
            <a:r>
              <a:rPr dirty="0"/>
              <a:t>Chronic stress linked to heart disease, diabetes, and obesity.</a:t>
            </a:r>
          </a:p>
          <a:p>
            <a:r>
              <a:rPr dirty="0"/>
              <a:t>Traditional stress assessment: Perceived Stress Scale (PSS).</a:t>
            </a:r>
          </a:p>
          <a:p>
            <a:r>
              <a:rPr dirty="0"/>
              <a:t>Wearable devices offer real-time stress monitoring.</a:t>
            </a:r>
          </a:p>
          <a:p>
            <a:r>
              <a:rPr dirty="0"/>
              <a:t>AI and wearables can predict stress episodes.</a:t>
            </a:r>
          </a:p>
          <a:p>
            <a:r>
              <a:rPr dirty="0"/>
              <a:t>Concerns about data privacy with wearables.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268527"/>
            <a:ext cx="7514035" cy="626080"/>
          </a:xfrm>
        </p:spPr>
        <p:txBody>
          <a:bodyPr/>
          <a:lstStyle/>
          <a:p>
            <a:r>
              <a:rPr lang="en-US" dirty="0"/>
              <a:t>Results: SWELL-KW Dataset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663507"/>
              </p:ext>
            </p:extLst>
          </p:nvPr>
        </p:nvGraphicFramePr>
        <p:xfrm>
          <a:off x="1828801" y="1106366"/>
          <a:ext cx="5429048" cy="1074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Bagging Ensemble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Stacking</a:t>
                      </a:r>
                      <a:r>
                        <a:rPr lang="en-US" sz="11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Ensemble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F1 Score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0.930425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0.999275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Precision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0.930425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0.999275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381000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Recall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0.930425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381000" algn="just">
                        <a:lnSpc>
                          <a:spcPct val="172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0.999275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409472" y="1385507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3233" y="2699956"/>
            <a:ext cx="7681446" cy="222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figures suggest that the Bagging Ensemble method is an effective model for stress prediction using wearable device data. </a:t>
            </a:r>
          </a:p>
          <a:p>
            <a:r>
              <a:rPr lang="en-US" dirty="0"/>
              <a:t>The F1 Score, which represents a balance between precision and recall, is quite high. It indicates a reasonable harmony between the proportion of true positive predictions and the ability to correctly identify positive cases.</a:t>
            </a:r>
          </a:p>
          <a:p>
            <a:r>
              <a:rPr lang="en-US" dirty="0"/>
              <a:t>These near-perfect scores imply that the Stacking Ensemble method is exceptionally reliable for stress prediction using the given dataset. The F1 Score, which is almost perfect, represents a strong harmony between precision and recall.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27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965128"/>
          </a:xfrm>
        </p:spPr>
        <p:txBody>
          <a:bodyPr/>
          <a:lstStyle/>
          <a:p>
            <a:r>
              <a:rPr lang="en-GB" dirty="0"/>
              <a:t>Comparing Datasets &amp; Preferred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479480"/>
            <a:ext cx="7514035" cy="33288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Comparison between SWELL-KW Dataset (real-world) and Wearable Device Simulated Dataset reveals consistent strengths of certain algorithms/methods.</a:t>
            </a:r>
          </a:p>
          <a:p>
            <a:r>
              <a:rPr lang="en-US" dirty="0" err="1"/>
              <a:t>CatBoost</a:t>
            </a:r>
            <a:r>
              <a:rPr lang="en-US" dirty="0"/>
              <a:t> &amp; Logistic Regression: Consistent top performers across datasets. </a:t>
            </a:r>
            <a:r>
              <a:rPr lang="en-US" dirty="0" err="1"/>
              <a:t>CatBoost</a:t>
            </a:r>
            <a:r>
              <a:rPr lang="en-US" dirty="0"/>
              <a:t> excels with categorical features, while Logistic Regression is highly generalizable.</a:t>
            </a:r>
          </a:p>
          <a:p>
            <a:r>
              <a:rPr lang="en-US" dirty="0"/>
              <a:t>Ensemble Methods (especially Stacking): Produced remarkable results, indicating the power of combining models for enhanced predictive accuracy.</a:t>
            </a:r>
          </a:p>
          <a:p>
            <a:r>
              <a:rPr lang="en-US" dirty="0"/>
              <a:t>Caution: Perfect scores in some methods hint at potential overfitting risks.</a:t>
            </a:r>
          </a:p>
          <a:p>
            <a:r>
              <a:rPr lang="en-US" dirty="0"/>
              <a:t>Preferred Approach: Depends on application's context/goals. For robustness &amp; reliability - </a:t>
            </a:r>
            <a:r>
              <a:rPr lang="en-US" dirty="0" err="1"/>
              <a:t>CatBoost</a:t>
            </a:r>
            <a:r>
              <a:rPr lang="en-US" dirty="0"/>
              <a:t>, Logistic Regression, or MLP. For utmost accuracy - Stacking Ensemble, with overfitting awareness.</a:t>
            </a:r>
          </a:p>
          <a:p>
            <a:r>
              <a:rPr lang="en-US" dirty="0"/>
              <a:t>Key Takeaway: Evaluating algorithms in diverse scenarios is vital for ensuring adaptability &amp; reliability across different contexts.</a:t>
            </a:r>
          </a:p>
        </p:txBody>
      </p:sp>
    </p:spTree>
    <p:extLst>
      <p:ext uri="{BB962C8B-B14F-4D97-AF65-F5344CB8AC3E}">
        <p14:creationId xmlns:p14="http://schemas.microsoft.com/office/powerpoint/2010/main" val="212492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605532"/>
          </a:xfrm>
        </p:spPr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479479"/>
            <a:ext cx="7514035" cy="33365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study delves into stress prediction using wearable devices and wireless body sensor networks.</a:t>
            </a:r>
          </a:p>
          <a:p>
            <a:r>
              <a:rPr lang="en-US" dirty="0"/>
              <a:t>Results from both datasets reveal the strengths and limitations of various machine learning algorithms and ensemble methods in different scenarios.</a:t>
            </a:r>
          </a:p>
          <a:p>
            <a:r>
              <a:rPr lang="en-US" dirty="0"/>
              <a:t>Central hypothesis: Ensemble learning methods can enhance the accuracy and reliability of stress prediction.</a:t>
            </a:r>
          </a:p>
          <a:p>
            <a:r>
              <a:rPr lang="en-US" dirty="0"/>
              <a:t>Ensemble methods, especially Bagging and Stacking, have shown potential in improving predictive accuracy by leveraging multiple models.</a:t>
            </a:r>
          </a:p>
          <a:p>
            <a:r>
              <a:rPr lang="en-US" dirty="0"/>
              <a:t>Bagging Ensemble method: Demonstrated reliability in producing accurate predictions.</a:t>
            </a:r>
          </a:p>
          <a:p>
            <a:r>
              <a:rPr lang="en-US" dirty="0"/>
              <a:t>Stacking Ensemble method: Achieved near-perfect scores but raised concerns about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40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BA753-C079-B11F-CA42-2265D591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Link: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1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2" y="534256"/>
            <a:ext cx="7514035" cy="626724"/>
          </a:xfrm>
        </p:spPr>
        <p:txBody>
          <a:bodyPr/>
          <a:lstStyle/>
          <a:p>
            <a:r>
              <a:t>Research Aims and Objectives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3233" y="1243173"/>
            <a:ext cx="7514035" cy="3472665"/>
          </a:xfrm>
        </p:spPr>
        <p:txBody>
          <a:bodyPr>
            <a:normAutofit lnSpcReduction="10000"/>
          </a:bodyPr>
          <a:lstStyle/>
          <a:p>
            <a:r>
              <a:rPr b="1" dirty="0"/>
              <a:t>Aim:</a:t>
            </a:r>
            <a:r>
              <a:rPr dirty="0"/>
              <a:t> </a:t>
            </a:r>
            <a:r>
              <a:rPr lang="en-US" sz="1600" dirty="0"/>
              <a:t>To assess the effectiveness and applicability of predictive models for stress prediction using both real-world SWELL dataset and synthetic numerical simulation data.</a:t>
            </a:r>
            <a:endParaRPr sz="1600" dirty="0"/>
          </a:p>
          <a:p>
            <a:r>
              <a:rPr lang="en-US" dirty="0"/>
              <a:t>Objective</a:t>
            </a:r>
            <a:endParaRPr lang="en-US" sz="1600" dirty="0"/>
          </a:p>
          <a:p>
            <a:pPr marL="685800" lvl="1" indent="-342900">
              <a:buFont typeface="+mj-lt"/>
              <a:buAutoNum type="arabicPeriod"/>
            </a:pPr>
            <a:r>
              <a:rPr lang="en-US" sz="1400" dirty="0"/>
              <a:t>Develop models using SWELL dataset.</a:t>
            </a:r>
          </a:p>
          <a:p>
            <a:pPr marL="685800" lvl="1" indent="-342900">
              <a:buFont typeface="+mj-lt"/>
              <a:buAutoNum type="arabicPeriod"/>
            </a:pPr>
            <a:r>
              <a:rPr sz="1400" dirty="0"/>
              <a:t>Develop models using synthetic data.</a:t>
            </a:r>
            <a:endParaRPr lang="en-US" sz="1400" dirty="0"/>
          </a:p>
          <a:p>
            <a:pPr marL="685800" lvl="1" indent="-342900">
              <a:buFont typeface="+mj-lt"/>
              <a:buAutoNum type="arabicPeriod"/>
            </a:pPr>
            <a:r>
              <a:rPr sz="1400" dirty="0"/>
              <a:t>Objective 3: Compare performance of models.</a:t>
            </a:r>
            <a:endParaRPr lang="en-US" sz="1400" dirty="0"/>
          </a:p>
          <a:p>
            <a:pPr marL="685800" lvl="1" indent="-342900">
              <a:buFont typeface="+mj-lt"/>
              <a:buAutoNum type="arabicPeriod"/>
            </a:pPr>
            <a:r>
              <a:rPr sz="1400" dirty="0"/>
              <a:t>Objective 4: Identify strengths and weaknesses.</a:t>
            </a:r>
            <a:endParaRPr lang="en-US" sz="1400" dirty="0"/>
          </a:p>
          <a:p>
            <a:pPr marL="685800" lvl="1" indent="-342900">
              <a:buFont typeface="+mj-lt"/>
              <a:buAutoNum type="arabicPeriod"/>
            </a:pPr>
            <a:r>
              <a:rPr sz="1400" dirty="0"/>
              <a:t>Objective 5: Assess model generalization.</a:t>
            </a:r>
            <a:endParaRPr lang="en-US" sz="1400" dirty="0"/>
          </a:p>
          <a:p>
            <a:pPr marL="685800" lvl="1" indent="-342900">
              <a:buFont typeface="+mj-lt"/>
              <a:buAutoNum type="arabicPeriod"/>
            </a:pPr>
            <a:r>
              <a:rPr sz="1400" dirty="0"/>
              <a:t>Objective 6: Understand practical applications.</a:t>
            </a:r>
            <a:endParaRPr lang="en-US" sz="1400" dirty="0"/>
          </a:p>
          <a:p>
            <a:pPr marL="685800" lvl="1" indent="-342900">
              <a:buFont typeface="+mj-lt"/>
              <a:buAutoNum type="arabicPeriod"/>
            </a:pPr>
            <a:r>
              <a:rPr sz="1400" dirty="0"/>
              <a:t>Objective 7: Understand effectiveness in real-world scenarios.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2"/>
            <a:ext cx="7514035" cy="841838"/>
          </a:xfrm>
        </p:spPr>
        <p:txBody>
          <a:bodyPr/>
          <a:lstStyle/>
          <a:p>
            <a:r>
              <a:rPr lang="en-US" dirty="0"/>
              <a:t>Overview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3233" y="1284270"/>
            <a:ext cx="7514035" cy="3400746"/>
          </a:xfrm>
        </p:spPr>
        <p:txBody>
          <a:bodyPr/>
          <a:lstStyle/>
          <a:p>
            <a:r>
              <a:rPr lang="en-US" dirty="0"/>
              <a:t>Key studies have highlighted the increasing prevalence of stress in modern society and the potential of wearable technology in monitoring and predicting stress.</a:t>
            </a:r>
          </a:p>
          <a:p>
            <a:r>
              <a:rPr lang="en-US" dirty="0"/>
              <a:t>Research has shown a strong correlation between physiological signals (like heart rate variability) and stress levels.</a:t>
            </a:r>
          </a:p>
          <a:p>
            <a:r>
              <a:rPr lang="en-US" dirty="0"/>
              <a:t>The integration of machine learning with wearable tech has opened new avenues for real-time stress prediction, offering potential benefits for mental health interventions.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6808-BE1F-F5CA-7EB1-6B07C011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9AA19-63F4-658E-A0B2-A1967542A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684" y="1545408"/>
            <a:ext cx="4010319" cy="28655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39FC2-0139-6D0D-59A8-C34D76FDAF5A}"/>
              </a:ext>
            </a:extLst>
          </p:cNvPr>
          <p:cNvSpPr txBox="1"/>
          <p:nvPr/>
        </p:nvSpPr>
        <p:spPr>
          <a:xfrm>
            <a:off x="5983872" y="1658238"/>
            <a:ext cx="3022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bar chart or histogram represents the distribution of stress levels amongst the subjects, as measured by the wearable devices used in our study. The y-axis represents the count of instances, and the x-axis represents the three types of stress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7763-A72E-4D42-D8EC-5AE10928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86" y="99988"/>
            <a:ext cx="7514035" cy="1314449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of all columns in the dataset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720E7-40E8-8EBC-1DCA-68F8410E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055" y="1101741"/>
            <a:ext cx="3956082" cy="35660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A0DE8-2C12-3F72-3EB9-1F63CA3381B0}"/>
              </a:ext>
            </a:extLst>
          </p:cNvPr>
          <p:cNvSpPr txBox="1"/>
          <p:nvPr/>
        </p:nvSpPr>
        <p:spPr>
          <a:xfrm>
            <a:off x="5590632" y="1141816"/>
            <a:ext cx="3520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correlation values, spanning from -1 to 1, offer a preliminary understanding of the possible relationships between these variables and the 'condition', potentially indicating the predictors for stress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3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B066-47ED-8598-D1B3-38546C3B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971" y="54783"/>
            <a:ext cx="7263240" cy="1011227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Plotting some of the extracted features</a:t>
            </a:r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8D89BD-8103-7352-D7BE-F6B7C44AC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230" y="854197"/>
            <a:ext cx="5213649" cy="32250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01C272-1B75-3508-A00E-CEAA97CF3599}"/>
              </a:ext>
            </a:extLst>
          </p:cNvPr>
          <p:cNvSpPr txBox="1"/>
          <p:nvPr/>
        </p:nvSpPr>
        <p:spPr>
          <a:xfrm>
            <a:off x="6576099" y="919138"/>
            <a:ext cx="24684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plotted the line graphs of four different variables, namely 'MEAN_RR', 'MEDIAN_RR', 'MEDIAN_REL_RR', and 'SDRR_RMSSD_REL_RR'. These variables were selected based on a predefined correlation threshold of 0.1 with the 'condition'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8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55A2-013D-42C8-6464-6C9C6F33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Exploratory Data Analysis: Wearable Device Simulated Data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6A910-2EA8-F78B-57CD-09914215E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616" y="1433980"/>
            <a:ext cx="6810653" cy="3388214"/>
          </a:xfrm>
        </p:spPr>
      </p:pic>
    </p:spTree>
    <p:extLst>
      <p:ext uri="{BB962C8B-B14F-4D97-AF65-F5344CB8AC3E}">
        <p14:creationId xmlns:p14="http://schemas.microsoft.com/office/powerpoint/2010/main" val="332796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0B02-D9C5-576F-AA87-B8BA9619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31" y="35831"/>
            <a:ext cx="7232608" cy="1044393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Heatmap of the generated data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ABC2A-4ECF-6375-B95B-FAA896473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446" y="813588"/>
            <a:ext cx="4979454" cy="3937809"/>
          </a:xfrm>
        </p:spPr>
      </p:pic>
    </p:spTree>
    <p:extLst>
      <p:ext uri="{BB962C8B-B14F-4D97-AF65-F5344CB8AC3E}">
        <p14:creationId xmlns:p14="http://schemas.microsoft.com/office/powerpoint/2010/main" val="2612626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1313</TotalTime>
  <Words>1446</Words>
  <Application>Microsoft Office PowerPoint</Application>
  <PresentationFormat>On-screen Show (16:9)</PresentationFormat>
  <Paragraphs>177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Corbel</vt:lpstr>
      <vt:lpstr>Times New Roman</vt:lpstr>
      <vt:lpstr>Arial</vt:lpstr>
      <vt:lpstr>Parallax</vt:lpstr>
      <vt:lpstr>Smart Wearables and Wireless Body Sensor Networks for Health Monitoring Applications   ODELOLA SOLOMON OLUWATOBILOBA     </vt:lpstr>
      <vt:lpstr>Introduction</vt:lpstr>
      <vt:lpstr>Research Aims and Objectives</vt:lpstr>
      <vt:lpstr>Overview</vt:lpstr>
      <vt:lpstr>EXPLORATORY DATA ANALYSIS</vt:lpstr>
      <vt:lpstr>Correlation of all columns in the dataset</vt:lpstr>
      <vt:lpstr>Plotting some of the extracted features</vt:lpstr>
      <vt:lpstr>Exploratory Data Analysis: Wearable Device Simulated Data </vt:lpstr>
      <vt:lpstr>Heatmap of the generated data</vt:lpstr>
      <vt:lpstr>Distribution of Stress scores</vt:lpstr>
      <vt:lpstr>Key Findings</vt:lpstr>
      <vt:lpstr>Methodology: Data Utilization</vt:lpstr>
      <vt:lpstr>Methodology: Machine Learning Algorithms</vt:lpstr>
      <vt:lpstr>Methodology: Performance Metrics</vt:lpstr>
      <vt:lpstr>Results: SWELL-KW Dataset</vt:lpstr>
      <vt:lpstr>Results: SWELL-KW Datset</vt:lpstr>
      <vt:lpstr>Results: SWELL-KW Dataset</vt:lpstr>
      <vt:lpstr>Results: Wearables Device Simulated Dataset</vt:lpstr>
      <vt:lpstr>Results: Wearables Device Simulated Dataset</vt:lpstr>
      <vt:lpstr>Results: SWELL-KW Dataset</vt:lpstr>
      <vt:lpstr>Comparing Datasets &amp; Preferred Approaches</vt:lpstr>
      <vt:lpstr>Conclusion</vt:lpstr>
      <vt:lpstr>Project Link: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Wearables and Wireless Body Sensor Networks for Health Monitoring Applications   Dapo Francis Orimoloye  2200913          A thesis submitted for the degree of Master of Science in Artificial Intelligence &amp; its Applications.      Supervisor: Prof. Anisi, Hossein School of Computer Science and Electronic Engineering University of Essex  August 2023</dc:title>
  <dc:creator>Dee</dc:creator>
  <cp:lastModifiedBy>Odelola solomon</cp:lastModifiedBy>
  <cp:revision>29</cp:revision>
  <dcterms:created xsi:type="dcterms:W3CDTF">2013-01-27T09:14:16Z</dcterms:created>
  <dcterms:modified xsi:type="dcterms:W3CDTF">2023-10-27T21:33:57Z</dcterms:modified>
</cp:coreProperties>
</file>