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1" autoAdjust="0"/>
    <p:restoredTop sz="94660"/>
  </p:normalViewPr>
  <p:slideViewPr>
    <p:cSldViewPr snapToGrid="0">
      <p:cViewPr varScale="1">
        <p:scale>
          <a:sx n="69" d="100"/>
          <a:sy n="69"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DF848-5B88-2372-ADD6-B10AC51BF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H"/>
          </a:p>
        </p:txBody>
      </p:sp>
      <p:sp>
        <p:nvSpPr>
          <p:cNvPr id="3" name="Subtitle 2">
            <a:extLst>
              <a:ext uri="{FF2B5EF4-FFF2-40B4-BE49-F238E27FC236}">
                <a16:creationId xmlns:a16="http://schemas.microsoft.com/office/drawing/2014/main" id="{6695BA2D-B692-1C76-A7AA-A4911DD4D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H"/>
          </a:p>
        </p:txBody>
      </p:sp>
      <p:sp>
        <p:nvSpPr>
          <p:cNvPr id="4" name="Date Placeholder 3">
            <a:extLst>
              <a:ext uri="{FF2B5EF4-FFF2-40B4-BE49-F238E27FC236}">
                <a16:creationId xmlns:a16="http://schemas.microsoft.com/office/drawing/2014/main" id="{CF07AABB-A045-8903-395B-05CDDE2149C0}"/>
              </a:ext>
            </a:extLst>
          </p:cNvPr>
          <p:cNvSpPr>
            <a:spLocks noGrp="1"/>
          </p:cNvSpPr>
          <p:nvPr>
            <p:ph type="dt" sz="half" idx="10"/>
          </p:nvPr>
        </p:nvSpPr>
        <p:spPr/>
        <p:txBody>
          <a:bodyPr/>
          <a:lstStyle/>
          <a:p>
            <a:fld id="{A998A7DD-4D26-44B7-801C-408394CE66C0}" type="datetimeFigureOut">
              <a:rPr lang="en-GH" smtClean="0"/>
              <a:t>04/08/2023</a:t>
            </a:fld>
            <a:endParaRPr lang="en-GH"/>
          </a:p>
        </p:txBody>
      </p:sp>
      <p:sp>
        <p:nvSpPr>
          <p:cNvPr id="5" name="Footer Placeholder 4">
            <a:extLst>
              <a:ext uri="{FF2B5EF4-FFF2-40B4-BE49-F238E27FC236}">
                <a16:creationId xmlns:a16="http://schemas.microsoft.com/office/drawing/2014/main" id="{AC25359B-ED90-AF1B-5E78-EDBA99DE3A6C}"/>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79B8EEE7-466B-9314-284E-2AF9071B9D39}"/>
              </a:ext>
            </a:extLst>
          </p:cNvPr>
          <p:cNvSpPr>
            <a:spLocks noGrp="1"/>
          </p:cNvSpPr>
          <p:nvPr>
            <p:ph type="sldNum" sz="quarter" idx="12"/>
          </p:nvPr>
        </p:nvSpPr>
        <p:spPr/>
        <p:txBody>
          <a:bodyPr/>
          <a:lstStyle/>
          <a:p>
            <a:fld id="{50682755-607D-4A1C-AF2F-2AA8D1CEA99C}" type="slidenum">
              <a:rPr lang="en-GH" smtClean="0"/>
              <a:t>‹#›</a:t>
            </a:fld>
            <a:endParaRPr lang="en-GH"/>
          </a:p>
        </p:txBody>
      </p:sp>
    </p:spTree>
    <p:extLst>
      <p:ext uri="{BB962C8B-B14F-4D97-AF65-F5344CB8AC3E}">
        <p14:creationId xmlns:p14="http://schemas.microsoft.com/office/powerpoint/2010/main" val="1461459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4D2BA-3C46-86D4-A67C-5F0D2E3629A4}"/>
              </a:ext>
            </a:extLst>
          </p:cNvPr>
          <p:cNvSpPr>
            <a:spLocks noGrp="1"/>
          </p:cNvSpPr>
          <p:nvPr>
            <p:ph type="title"/>
          </p:nvPr>
        </p:nvSpPr>
        <p:spPr/>
        <p:txBody>
          <a:bodyPr/>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FD73968D-0A93-2744-D04D-30FAEFE828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7EE7748B-49E0-EF81-8A7B-00BB2BD75FCA}"/>
              </a:ext>
            </a:extLst>
          </p:cNvPr>
          <p:cNvSpPr>
            <a:spLocks noGrp="1"/>
          </p:cNvSpPr>
          <p:nvPr>
            <p:ph type="dt" sz="half" idx="10"/>
          </p:nvPr>
        </p:nvSpPr>
        <p:spPr/>
        <p:txBody>
          <a:bodyPr/>
          <a:lstStyle/>
          <a:p>
            <a:fld id="{A998A7DD-4D26-44B7-801C-408394CE66C0}" type="datetimeFigureOut">
              <a:rPr lang="en-GH" smtClean="0"/>
              <a:t>04/08/2023</a:t>
            </a:fld>
            <a:endParaRPr lang="en-GH"/>
          </a:p>
        </p:txBody>
      </p:sp>
      <p:sp>
        <p:nvSpPr>
          <p:cNvPr id="5" name="Footer Placeholder 4">
            <a:extLst>
              <a:ext uri="{FF2B5EF4-FFF2-40B4-BE49-F238E27FC236}">
                <a16:creationId xmlns:a16="http://schemas.microsoft.com/office/drawing/2014/main" id="{C5D2BF46-9FC9-7A3D-7ED9-56765E1D35F0}"/>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F2AD5459-11AD-B87B-B3D9-AED0CB243259}"/>
              </a:ext>
            </a:extLst>
          </p:cNvPr>
          <p:cNvSpPr>
            <a:spLocks noGrp="1"/>
          </p:cNvSpPr>
          <p:nvPr>
            <p:ph type="sldNum" sz="quarter" idx="12"/>
          </p:nvPr>
        </p:nvSpPr>
        <p:spPr/>
        <p:txBody>
          <a:bodyPr/>
          <a:lstStyle/>
          <a:p>
            <a:fld id="{50682755-607D-4A1C-AF2F-2AA8D1CEA99C}" type="slidenum">
              <a:rPr lang="en-GH" smtClean="0"/>
              <a:t>‹#›</a:t>
            </a:fld>
            <a:endParaRPr lang="en-GH"/>
          </a:p>
        </p:txBody>
      </p:sp>
    </p:spTree>
    <p:extLst>
      <p:ext uri="{BB962C8B-B14F-4D97-AF65-F5344CB8AC3E}">
        <p14:creationId xmlns:p14="http://schemas.microsoft.com/office/powerpoint/2010/main" val="291030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E2F45C-0439-F344-4C35-06CB6138F7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01649EB4-82BE-4FCF-1D56-5D05BD5E4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BAA8DD6F-F2C4-6790-84E1-ED15318D7EC3}"/>
              </a:ext>
            </a:extLst>
          </p:cNvPr>
          <p:cNvSpPr>
            <a:spLocks noGrp="1"/>
          </p:cNvSpPr>
          <p:nvPr>
            <p:ph type="dt" sz="half" idx="10"/>
          </p:nvPr>
        </p:nvSpPr>
        <p:spPr/>
        <p:txBody>
          <a:bodyPr/>
          <a:lstStyle/>
          <a:p>
            <a:fld id="{A998A7DD-4D26-44B7-801C-408394CE66C0}" type="datetimeFigureOut">
              <a:rPr lang="en-GH" smtClean="0"/>
              <a:t>04/08/2023</a:t>
            </a:fld>
            <a:endParaRPr lang="en-GH"/>
          </a:p>
        </p:txBody>
      </p:sp>
      <p:sp>
        <p:nvSpPr>
          <p:cNvPr id="5" name="Footer Placeholder 4">
            <a:extLst>
              <a:ext uri="{FF2B5EF4-FFF2-40B4-BE49-F238E27FC236}">
                <a16:creationId xmlns:a16="http://schemas.microsoft.com/office/drawing/2014/main" id="{C7552124-A96A-4FB2-7088-DE5EAE63EC78}"/>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34F0DDB7-5BCB-DFF7-00E8-BDCC6CDBE91A}"/>
              </a:ext>
            </a:extLst>
          </p:cNvPr>
          <p:cNvSpPr>
            <a:spLocks noGrp="1"/>
          </p:cNvSpPr>
          <p:nvPr>
            <p:ph type="sldNum" sz="quarter" idx="12"/>
          </p:nvPr>
        </p:nvSpPr>
        <p:spPr/>
        <p:txBody>
          <a:bodyPr/>
          <a:lstStyle/>
          <a:p>
            <a:fld id="{50682755-607D-4A1C-AF2F-2AA8D1CEA99C}" type="slidenum">
              <a:rPr lang="en-GH" smtClean="0"/>
              <a:t>‹#›</a:t>
            </a:fld>
            <a:endParaRPr lang="en-GH"/>
          </a:p>
        </p:txBody>
      </p:sp>
    </p:spTree>
    <p:extLst>
      <p:ext uri="{BB962C8B-B14F-4D97-AF65-F5344CB8AC3E}">
        <p14:creationId xmlns:p14="http://schemas.microsoft.com/office/powerpoint/2010/main" val="1794437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93C73-6059-2E19-C770-C9F08423269D}"/>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183225C5-AB64-583A-2909-C5E716824D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1B63DE18-C25F-7E36-323E-6536E55326C2}"/>
              </a:ext>
            </a:extLst>
          </p:cNvPr>
          <p:cNvSpPr>
            <a:spLocks noGrp="1"/>
          </p:cNvSpPr>
          <p:nvPr>
            <p:ph type="dt" sz="half" idx="10"/>
          </p:nvPr>
        </p:nvSpPr>
        <p:spPr/>
        <p:txBody>
          <a:bodyPr/>
          <a:lstStyle/>
          <a:p>
            <a:fld id="{A998A7DD-4D26-44B7-801C-408394CE66C0}" type="datetimeFigureOut">
              <a:rPr lang="en-GH" smtClean="0"/>
              <a:t>04/08/2023</a:t>
            </a:fld>
            <a:endParaRPr lang="en-GH"/>
          </a:p>
        </p:txBody>
      </p:sp>
      <p:sp>
        <p:nvSpPr>
          <p:cNvPr id="5" name="Footer Placeholder 4">
            <a:extLst>
              <a:ext uri="{FF2B5EF4-FFF2-40B4-BE49-F238E27FC236}">
                <a16:creationId xmlns:a16="http://schemas.microsoft.com/office/drawing/2014/main" id="{2AD000F1-F32F-B181-DF54-AB1C2232C795}"/>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448F233A-413A-19B1-A853-D730848A568C}"/>
              </a:ext>
            </a:extLst>
          </p:cNvPr>
          <p:cNvSpPr>
            <a:spLocks noGrp="1"/>
          </p:cNvSpPr>
          <p:nvPr>
            <p:ph type="sldNum" sz="quarter" idx="12"/>
          </p:nvPr>
        </p:nvSpPr>
        <p:spPr/>
        <p:txBody>
          <a:bodyPr/>
          <a:lstStyle/>
          <a:p>
            <a:fld id="{50682755-607D-4A1C-AF2F-2AA8D1CEA99C}" type="slidenum">
              <a:rPr lang="en-GH" smtClean="0"/>
              <a:t>‹#›</a:t>
            </a:fld>
            <a:endParaRPr lang="en-GH"/>
          </a:p>
        </p:txBody>
      </p:sp>
    </p:spTree>
    <p:extLst>
      <p:ext uri="{BB962C8B-B14F-4D97-AF65-F5344CB8AC3E}">
        <p14:creationId xmlns:p14="http://schemas.microsoft.com/office/powerpoint/2010/main" val="251555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1212-AA5F-51F1-277D-2D6048C883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H"/>
          </a:p>
        </p:txBody>
      </p:sp>
      <p:sp>
        <p:nvSpPr>
          <p:cNvPr id="3" name="Text Placeholder 2">
            <a:extLst>
              <a:ext uri="{FF2B5EF4-FFF2-40B4-BE49-F238E27FC236}">
                <a16:creationId xmlns:a16="http://schemas.microsoft.com/office/drawing/2014/main" id="{A35F703D-01A3-895B-5EB5-C464DF7CF6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31D460-D6D5-DC23-9CE9-BCE1B845D8B9}"/>
              </a:ext>
            </a:extLst>
          </p:cNvPr>
          <p:cNvSpPr>
            <a:spLocks noGrp="1"/>
          </p:cNvSpPr>
          <p:nvPr>
            <p:ph type="dt" sz="half" idx="10"/>
          </p:nvPr>
        </p:nvSpPr>
        <p:spPr/>
        <p:txBody>
          <a:bodyPr/>
          <a:lstStyle/>
          <a:p>
            <a:fld id="{A998A7DD-4D26-44B7-801C-408394CE66C0}" type="datetimeFigureOut">
              <a:rPr lang="en-GH" smtClean="0"/>
              <a:t>04/08/2023</a:t>
            </a:fld>
            <a:endParaRPr lang="en-GH"/>
          </a:p>
        </p:txBody>
      </p:sp>
      <p:sp>
        <p:nvSpPr>
          <p:cNvPr id="5" name="Footer Placeholder 4">
            <a:extLst>
              <a:ext uri="{FF2B5EF4-FFF2-40B4-BE49-F238E27FC236}">
                <a16:creationId xmlns:a16="http://schemas.microsoft.com/office/drawing/2014/main" id="{9EBECAC3-8E30-25CD-535A-DA300CFC68E8}"/>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D2CA5CB7-12EF-F3A3-8E2A-4184EACDD0BD}"/>
              </a:ext>
            </a:extLst>
          </p:cNvPr>
          <p:cNvSpPr>
            <a:spLocks noGrp="1"/>
          </p:cNvSpPr>
          <p:nvPr>
            <p:ph type="sldNum" sz="quarter" idx="12"/>
          </p:nvPr>
        </p:nvSpPr>
        <p:spPr/>
        <p:txBody>
          <a:bodyPr/>
          <a:lstStyle/>
          <a:p>
            <a:fld id="{50682755-607D-4A1C-AF2F-2AA8D1CEA99C}" type="slidenum">
              <a:rPr lang="en-GH" smtClean="0"/>
              <a:t>‹#›</a:t>
            </a:fld>
            <a:endParaRPr lang="en-GH"/>
          </a:p>
        </p:txBody>
      </p:sp>
    </p:spTree>
    <p:extLst>
      <p:ext uri="{BB962C8B-B14F-4D97-AF65-F5344CB8AC3E}">
        <p14:creationId xmlns:p14="http://schemas.microsoft.com/office/powerpoint/2010/main" val="2542952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4B18-F22F-EB9F-0763-64BD7C50F8E5}"/>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3A331E42-818B-16B9-2576-5D706C6A1A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Content Placeholder 3">
            <a:extLst>
              <a:ext uri="{FF2B5EF4-FFF2-40B4-BE49-F238E27FC236}">
                <a16:creationId xmlns:a16="http://schemas.microsoft.com/office/drawing/2014/main" id="{5633873F-02EB-41CD-E50E-26894E7C71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Date Placeholder 4">
            <a:extLst>
              <a:ext uri="{FF2B5EF4-FFF2-40B4-BE49-F238E27FC236}">
                <a16:creationId xmlns:a16="http://schemas.microsoft.com/office/drawing/2014/main" id="{7AD1950C-7080-3921-7340-F862868218C3}"/>
              </a:ext>
            </a:extLst>
          </p:cNvPr>
          <p:cNvSpPr>
            <a:spLocks noGrp="1"/>
          </p:cNvSpPr>
          <p:nvPr>
            <p:ph type="dt" sz="half" idx="10"/>
          </p:nvPr>
        </p:nvSpPr>
        <p:spPr/>
        <p:txBody>
          <a:bodyPr/>
          <a:lstStyle/>
          <a:p>
            <a:fld id="{A998A7DD-4D26-44B7-801C-408394CE66C0}" type="datetimeFigureOut">
              <a:rPr lang="en-GH" smtClean="0"/>
              <a:t>04/08/2023</a:t>
            </a:fld>
            <a:endParaRPr lang="en-GH"/>
          </a:p>
        </p:txBody>
      </p:sp>
      <p:sp>
        <p:nvSpPr>
          <p:cNvPr id="6" name="Footer Placeholder 5">
            <a:extLst>
              <a:ext uri="{FF2B5EF4-FFF2-40B4-BE49-F238E27FC236}">
                <a16:creationId xmlns:a16="http://schemas.microsoft.com/office/drawing/2014/main" id="{2985441C-AC9F-B15F-5913-C5874688D45B}"/>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9C8A8F4A-6A68-6368-A215-AC79959735AD}"/>
              </a:ext>
            </a:extLst>
          </p:cNvPr>
          <p:cNvSpPr>
            <a:spLocks noGrp="1"/>
          </p:cNvSpPr>
          <p:nvPr>
            <p:ph type="sldNum" sz="quarter" idx="12"/>
          </p:nvPr>
        </p:nvSpPr>
        <p:spPr/>
        <p:txBody>
          <a:bodyPr/>
          <a:lstStyle/>
          <a:p>
            <a:fld id="{50682755-607D-4A1C-AF2F-2AA8D1CEA99C}" type="slidenum">
              <a:rPr lang="en-GH" smtClean="0"/>
              <a:t>‹#›</a:t>
            </a:fld>
            <a:endParaRPr lang="en-GH"/>
          </a:p>
        </p:txBody>
      </p:sp>
    </p:spTree>
    <p:extLst>
      <p:ext uri="{BB962C8B-B14F-4D97-AF65-F5344CB8AC3E}">
        <p14:creationId xmlns:p14="http://schemas.microsoft.com/office/powerpoint/2010/main" val="74202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8ACE6-343F-47EB-FABD-E2D20836DDC7}"/>
              </a:ext>
            </a:extLst>
          </p:cNvPr>
          <p:cNvSpPr>
            <a:spLocks noGrp="1"/>
          </p:cNvSpPr>
          <p:nvPr>
            <p:ph type="title"/>
          </p:nvPr>
        </p:nvSpPr>
        <p:spPr>
          <a:xfrm>
            <a:off x="839788" y="365125"/>
            <a:ext cx="10515600" cy="1325563"/>
          </a:xfrm>
        </p:spPr>
        <p:txBody>
          <a:bodyPr/>
          <a:lstStyle/>
          <a:p>
            <a:r>
              <a:rPr lang="en-US"/>
              <a:t>Click to edit Master title style</a:t>
            </a:r>
            <a:endParaRPr lang="en-GH"/>
          </a:p>
        </p:txBody>
      </p:sp>
      <p:sp>
        <p:nvSpPr>
          <p:cNvPr id="3" name="Text Placeholder 2">
            <a:extLst>
              <a:ext uri="{FF2B5EF4-FFF2-40B4-BE49-F238E27FC236}">
                <a16:creationId xmlns:a16="http://schemas.microsoft.com/office/drawing/2014/main" id="{B29355EE-9E3A-6E7E-B77B-A1C801BD62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A4EAA9-A7A7-053F-17A2-B81CD5F285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Text Placeholder 4">
            <a:extLst>
              <a:ext uri="{FF2B5EF4-FFF2-40B4-BE49-F238E27FC236}">
                <a16:creationId xmlns:a16="http://schemas.microsoft.com/office/drawing/2014/main" id="{A0B39734-4858-BE86-09D2-117D3B8A93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43DB64-9E00-88EB-8707-68555A46A6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7" name="Date Placeholder 6">
            <a:extLst>
              <a:ext uri="{FF2B5EF4-FFF2-40B4-BE49-F238E27FC236}">
                <a16:creationId xmlns:a16="http://schemas.microsoft.com/office/drawing/2014/main" id="{C273D3A1-DCD9-0D70-7400-887E0300A7BB}"/>
              </a:ext>
            </a:extLst>
          </p:cNvPr>
          <p:cNvSpPr>
            <a:spLocks noGrp="1"/>
          </p:cNvSpPr>
          <p:nvPr>
            <p:ph type="dt" sz="half" idx="10"/>
          </p:nvPr>
        </p:nvSpPr>
        <p:spPr/>
        <p:txBody>
          <a:bodyPr/>
          <a:lstStyle/>
          <a:p>
            <a:fld id="{A998A7DD-4D26-44B7-801C-408394CE66C0}" type="datetimeFigureOut">
              <a:rPr lang="en-GH" smtClean="0"/>
              <a:t>04/08/2023</a:t>
            </a:fld>
            <a:endParaRPr lang="en-GH"/>
          </a:p>
        </p:txBody>
      </p:sp>
      <p:sp>
        <p:nvSpPr>
          <p:cNvPr id="8" name="Footer Placeholder 7">
            <a:extLst>
              <a:ext uri="{FF2B5EF4-FFF2-40B4-BE49-F238E27FC236}">
                <a16:creationId xmlns:a16="http://schemas.microsoft.com/office/drawing/2014/main" id="{6191EABC-730F-2170-BE96-11A2706FF62E}"/>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5CABD2CF-1EA0-2E67-E942-598E863260AB}"/>
              </a:ext>
            </a:extLst>
          </p:cNvPr>
          <p:cNvSpPr>
            <a:spLocks noGrp="1"/>
          </p:cNvSpPr>
          <p:nvPr>
            <p:ph type="sldNum" sz="quarter" idx="12"/>
          </p:nvPr>
        </p:nvSpPr>
        <p:spPr/>
        <p:txBody>
          <a:bodyPr/>
          <a:lstStyle/>
          <a:p>
            <a:fld id="{50682755-607D-4A1C-AF2F-2AA8D1CEA99C}" type="slidenum">
              <a:rPr lang="en-GH" smtClean="0"/>
              <a:t>‹#›</a:t>
            </a:fld>
            <a:endParaRPr lang="en-GH"/>
          </a:p>
        </p:txBody>
      </p:sp>
    </p:spTree>
    <p:extLst>
      <p:ext uri="{BB962C8B-B14F-4D97-AF65-F5344CB8AC3E}">
        <p14:creationId xmlns:p14="http://schemas.microsoft.com/office/powerpoint/2010/main" val="4276649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7D9D3-5601-B063-D2D6-AE0170E4FA7B}"/>
              </a:ext>
            </a:extLst>
          </p:cNvPr>
          <p:cNvSpPr>
            <a:spLocks noGrp="1"/>
          </p:cNvSpPr>
          <p:nvPr>
            <p:ph type="title"/>
          </p:nvPr>
        </p:nvSpPr>
        <p:spPr/>
        <p:txBody>
          <a:bodyPr/>
          <a:lstStyle/>
          <a:p>
            <a:r>
              <a:rPr lang="en-US"/>
              <a:t>Click to edit Master title style</a:t>
            </a:r>
            <a:endParaRPr lang="en-GH"/>
          </a:p>
        </p:txBody>
      </p:sp>
      <p:sp>
        <p:nvSpPr>
          <p:cNvPr id="3" name="Date Placeholder 2">
            <a:extLst>
              <a:ext uri="{FF2B5EF4-FFF2-40B4-BE49-F238E27FC236}">
                <a16:creationId xmlns:a16="http://schemas.microsoft.com/office/drawing/2014/main" id="{950ABA47-4F59-0B17-86ED-3B5EA1EEE7FF}"/>
              </a:ext>
            </a:extLst>
          </p:cNvPr>
          <p:cNvSpPr>
            <a:spLocks noGrp="1"/>
          </p:cNvSpPr>
          <p:nvPr>
            <p:ph type="dt" sz="half" idx="10"/>
          </p:nvPr>
        </p:nvSpPr>
        <p:spPr/>
        <p:txBody>
          <a:bodyPr/>
          <a:lstStyle/>
          <a:p>
            <a:fld id="{A998A7DD-4D26-44B7-801C-408394CE66C0}" type="datetimeFigureOut">
              <a:rPr lang="en-GH" smtClean="0"/>
              <a:t>04/08/2023</a:t>
            </a:fld>
            <a:endParaRPr lang="en-GH"/>
          </a:p>
        </p:txBody>
      </p:sp>
      <p:sp>
        <p:nvSpPr>
          <p:cNvPr id="4" name="Footer Placeholder 3">
            <a:extLst>
              <a:ext uri="{FF2B5EF4-FFF2-40B4-BE49-F238E27FC236}">
                <a16:creationId xmlns:a16="http://schemas.microsoft.com/office/drawing/2014/main" id="{6CCB6B0D-8323-2F45-7875-CA3FD5E163A8}"/>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684404DF-4540-3D07-B7D5-AF2473F2DC37}"/>
              </a:ext>
            </a:extLst>
          </p:cNvPr>
          <p:cNvSpPr>
            <a:spLocks noGrp="1"/>
          </p:cNvSpPr>
          <p:nvPr>
            <p:ph type="sldNum" sz="quarter" idx="12"/>
          </p:nvPr>
        </p:nvSpPr>
        <p:spPr/>
        <p:txBody>
          <a:bodyPr/>
          <a:lstStyle/>
          <a:p>
            <a:fld id="{50682755-607D-4A1C-AF2F-2AA8D1CEA99C}" type="slidenum">
              <a:rPr lang="en-GH" smtClean="0"/>
              <a:t>‹#›</a:t>
            </a:fld>
            <a:endParaRPr lang="en-GH"/>
          </a:p>
        </p:txBody>
      </p:sp>
    </p:spTree>
    <p:extLst>
      <p:ext uri="{BB962C8B-B14F-4D97-AF65-F5344CB8AC3E}">
        <p14:creationId xmlns:p14="http://schemas.microsoft.com/office/powerpoint/2010/main" val="246420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370011-5FBA-1505-ABA8-D313731014B0}"/>
              </a:ext>
            </a:extLst>
          </p:cNvPr>
          <p:cNvSpPr>
            <a:spLocks noGrp="1"/>
          </p:cNvSpPr>
          <p:nvPr>
            <p:ph type="dt" sz="half" idx="10"/>
          </p:nvPr>
        </p:nvSpPr>
        <p:spPr/>
        <p:txBody>
          <a:bodyPr/>
          <a:lstStyle/>
          <a:p>
            <a:fld id="{A998A7DD-4D26-44B7-801C-408394CE66C0}" type="datetimeFigureOut">
              <a:rPr lang="en-GH" smtClean="0"/>
              <a:t>04/08/2023</a:t>
            </a:fld>
            <a:endParaRPr lang="en-GH"/>
          </a:p>
        </p:txBody>
      </p:sp>
      <p:sp>
        <p:nvSpPr>
          <p:cNvPr id="3" name="Footer Placeholder 2">
            <a:extLst>
              <a:ext uri="{FF2B5EF4-FFF2-40B4-BE49-F238E27FC236}">
                <a16:creationId xmlns:a16="http://schemas.microsoft.com/office/drawing/2014/main" id="{1CF514B8-7309-D15D-1535-6F9526F5F05F}"/>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2B6B6359-77AB-8EB5-C355-4C4BD0C9A09A}"/>
              </a:ext>
            </a:extLst>
          </p:cNvPr>
          <p:cNvSpPr>
            <a:spLocks noGrp="1"/>
          </p:cNvSpPr>
          <p:nvPr>
            <p:ph type="sldNum" sz="quarter" idx="12"/>
          </p:nvPr>
        </p:nvSpPr>
        <p:spPr/>
        <p:txBody>
          <a:bodyPr/>
          <a:lstStyle/>
          <a:p>
            <a:fld id="{50682755-607D-4A1C-AF2F-2AA8D1CEA99C}" type="slidenum">
              <a:rPr lang="en-GH" smtClean="0"/>
              <a:t>‹#›</a:t>
            </a:fld>
            <a:endParaRPr lang="en-GH"/>
          </a:p>
        </p:txBody>
      </p:sp>
    </p:spTree>
    <p:extLst>
      <p:ext uri="{BB962C8B-B14F-4D97-AF65-F5344CB8AC3E}">
        <p14:creationId xmlns:p14="http://schemas.microsoft.com/office/powerpoint/2010/main" val="3454909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9CB76-1635-2E5B-BCF2-2E6AD65E63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Content Placeholder 2">
            <a:extLst>
              <a:ext uri="{FF2B5EF4-FFF2-40B4-BE49-F238E27FC236}">
                <a16:creationId xmlns:a16="http://schemas.microsoft.com/office/drawing/2014/main" id="{61A86AF0-6258-649F-DB44-D3C0BB2858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Text Placeholder 3">
            <a:extLst>
              <a:ext uri="{FF2B5EF4-FFF2-40B4-BE49-F238E27FC236}">
                <a16:creationId xmlns:a16="http://schemas.microsoft.com/office/drawing/2014/main" id="{FC3089EA-AAF8-1FC1-0EDF-9084C8AD5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7DD94D-5667-AE78-7809-D7F6F2C04890}"/>
              </a:ext>
            </a:extLst>
          </p:cNvPr>
          <p:cNvSpPr>
            <a:spLocks noGrp="1"/>
          </p:cNvSpPr>
          <p:nvPr>
            <p:ph type="dt" sz="half" idx="10"/>
          </p:nvPr>
        </p:nvSpPr>
        <p:spPr/>
        <p:txBody>
          <a:bodyPr/>
          <a:lstStyle/>
          <a:p>
            <a:fld id="{A998A7DD-4D26-44B7-801C-408394CE66C0}" type="datetimeFigureOut">
              <a:rPr lang="en-GH" smtClean="0"/>
              <a:t>04/08/2023</a:t>
            </a:fld>
            <a:endParaRPr lang="en-GH"/>
          </a:p>
        </p:txBody>
      </p:sp>
      <p:sp>
        <p:nvSpPr>
          <p:cNvPr id="6" name="Footer Placeholder 5">
            <a:extLst>
              <a:ext uri="{FF2B5EF4-FFF2-40B4-BE49-F238E27FC236}">
                <a16:creationId xmlns:a16="http://schemas.microsoft.com/office/drawing/2014/main" id="{275D1CB7-A24E-1E79-9D85-042F1CFF064E}"/>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E5F54042-701F-B3BB-D506-EF5B0CFCAA4D}"/>
              </a:ext>
            </a:extLst>
          </p:cNvPr>
          <p:cNvSpPr>
            <a:spLocks noGrp="1"/>
          </p:cNvSpPr>
          <p:nvPr>
            <p:ph type="sldNum" sz="quarter" idx="12"/>
          </p:nvPr>
        </p:nvSpPr>
        <p:spPr/>
        <p:txBody>
          <a:bodyPr/>
          <a:lstStyle/>
          <a:p>
            <a:fld id="{50682755-607D-4A1C-AF2F-2AA8D1CEA99C}" type="slidenum">
              <a:rPr lang="en-GH" smtClean="0"/>
              <a:t>‹#›</a:t>
            </a:fld>
            <a:endParaRPr lang="en-GH"/>
          </a:p>
        </p:txBody>
      </p:sp>
    </p:spTree>
    <p:extLst>
      <p:ext uri="{BB962C8B-B14F-4D97-AF65-F5344CB8AC3E}">
        <p14:creationId xmlns:p14="http://schemas.microsoft.com/office/powerpoint/2010/main" val="1814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87A1-E680-3478-47DC-1F7774E13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Picture Placeholder 2">
            <a:extLst>
              <a:ext uri="{FF2B5EF4-FFF2-40B4-BE49-F238E27FC236}">
                <a16:creationId xmlns:a16="http://schemas.microsoft.com/office/drawing/2014/main" id="{E334B066-4FAE-1B9F-9442-B0EA7336EA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59CEABF7-6281-270A-8768-3A593875D3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41FD9B-51F4-C23E-E2A3-08915CCCCFD5}"/>
              </a:ext>
            </a:extLst>
          </p:cNvPr>
          <p:cNvSpPr>
            <a:spLocks noGrp="1"/>
          </p:cNvSpPr>
          <p:nvPr>
            <p:ph type="dt" sz="half" idx="10"/>
          </p:nvPr>
        </p:nvSpPr>
        <p:spPr/>
        <p:txBody>
          <a:bodyPr/>
          <a:lstStyle/>
          <a:p>
            <a:fld id="{A998A7DD-4D26-44B7-801C-408394CE66C0}" type="datetimeFigureOut">
              <a:rPr lang="en-GH" smtClean="0"/>
              <a:t>04/08/2023</a:t>
            </a:fld>
            <a:endParaRPr lang="en-GH"/>
          </a:p>
        </p:txBody>
      </p:sp>
      <p:sp>
        <p:nvSpPr>
          <p:cNvPr id="6" name="Footer Placeholder 5">
            <a:extLst>
              <a:ext uri="{FF2B5EF4-FFF2-40B4-BE49-F238E27FC236}">
                <a16:creationId xmlns:a16="http://schemas.microsoft.com/office/drawing/2014/main" id="{4C5DB597-2B14-FC4D-899C-ED8AB798589A}"/>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90A3FD39-DDC0-20FB-F62E-10D7F093F15E}"/>
              </a:ext>
            </a:extLst>
          </p:cNvPr>
          <p:cNvSpPr>
            <a:spLocks noGrp="1"/>
          </p:cNvSpPr>
          <p:nvPr>
            <p:ph type="sldNum" sz="quarter" idx="12"/>
          </p:nvPr>
        </p:nvSpPr>
        <p:spPr/>
        <p:txBody>
          <a:bodyPr/>
          <a:lstStyle/>
          <a:p>
            <a:fld id="{50682755-607D-4A1C-AF2F-2AA8D1CEA99C}" type="slidenum">
              <a:rPr lang="en-GH" smtClean="0"/>
              <a:t>‹#›</a:t>
            </a:fld>
            <a:endParaRPr lang="en-GH"/>
          </a:p>
        </p:txBody>
      </p:sp>
    </p:spTree>
    <p:extLst>
      <p:ext uri="{BB962C8B-B14F-4D97-AF65-F5344CB8AC3E}">
        <p14:creationId xmlns:p14="http://schemas.microsoft.com/office/powerpoint/2010/main" val="3591500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24BE52-55A7-ECCB-F7D6-AB21794D3B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H"/>
          </a:p>
        </p:txBody>
      </p:sp>
      <p:sp>
        <p:nvSpPr>
          <p:cNvPr id="3" name="Text Placeholder 2">
            <a:extLst>
              <a:ext uri="{FF2B5EF4-FFF2-40B4-BE49-F238E27FC236}">
                <a16:creationId xmlns:a16="http://schemas.microsoft.com/office/drawing/2014/main" id="{932603E3-BB68-226F-3F0D-759A4D6AF5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A6658EAC-0191-050A-5C44-09CFE6EB53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8A7DD-4D26-44B7-801C-408394CE66C0}" type="datetimeFigureOut">
              <a:rPr lang="en-GH" smtClean="0"/>
              <a:t>04/08/2023</a:t>
            </a:fld>
            <a:endParaRPr lang="en-GH"/>
          </a:p>
        </p:txBody>
      </p:sp>
      <p:sp>
        <p:nvSpPr>
          <p:cNvPr id="5" name="Footer Placeholder 4">
            <a:extLst>
              <a:ext uri="{FF2B5EF4-FFF2-40B4-BE49-F238E27FC236}">
                <a16:creationId xmlns:a16="http://schemas.microsoft.com/office/drawing/2014/main" id="{9DE65208-BAF3-97EF-38BD-6B76CA42DC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9DA82CAF-CED7-1B02-9069-8FFD679ED2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82755-607D-4A1C-AF2F-2AA8D1CEA99C}" type="slidenum">
              <a:rPr lang="en-GH" smtClean="0"/>
              <a:t>‹#›</a:t>
            </a:fld>
            <a:endParaRPr lang="en-GH"/>
          </a:p>
        </p:txBody>
      </p:sp>
    </p:spTree>
    <p:extLst>
      <p:ext uri="{BB962C8B-B14F-4D97-AF65-F5344CB8AC3E}">
        <p14:creationId xmlns:p14="http://schemas.microsoft.com/office/powerpoint/2010/main" val="3953440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B90B-EAAA-A277-ABC4-1B0A0EED7FD8}"/>
              </a:ext>
            </a:extLst>
          </p:cNvPr>
          <p:cNvSpPr>
            <a:spLocks noGrp="1"/>
          </p:cNvSpPr>
          <p:nvPr>
            <p:ph type="ctrTitle"/>
          </p:nvPr>
        </p:nvSpPr>
        <p:spPr>
          <a:xfrm>
            <a:off x="1524000" y="1634836"/>
            <a:ext cx="9144000" cy="2466109"/>
          </a:xfrm>
        </p:spPr>
        <p:txBody>
          <a:bodyPr/>
          <a:lstStyle/>
          <a:p>
            <a:r>
              <a:rPr lang="en-US" dirty="0"/>
              <a:t>INTRODUCTION</a:t>
            </a:r>
            <a:endParaRPr lang="en-GH" dirty="0"/>
          </a:p>
        </p:txBody>
      </p:sp>
    </p:spTree>
    <p:extLst>
      <p:ext uri="{BB962C8B-B14F-4D97-AF65-F5344CB8AC3E}">
        <p14:creationId xmlns:p14="http://schemas.microsoft.com/office/powerpoint/2010/main" val="40272656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60699-14F0-0E5E-227C-89266D54735A}"/>
              </a:ext>
            </a:extLst>
          </p:cNvPr>
          <p:cNvSpPr>
            <a:spLocks noGrp="1"/>
          </p:cNvSpPr>
          <p:nvPr>
            <p:ph type="title"/>
          </p:nvPr>
        </p:nvSpPr>
        <p:spPr>
          <a:xfrm>
            <a:off x="838200" y="2637271"/>
            <a:ext cx="10515600" cy="1325563"/>
          </a:xfrm>
        </p:spPr>
        <p:txBody>
          <a:bodyPr/>
          <a:lstStyle/>
          <a:p>
            <a:pPr algn="ctr"/>
            <a:r>
              <a:rPr lang="en-US" b="1" i="0" dirty="0">
                <a:effectLst/>
                <a:latin typeface="Söhne"/>
              </a:rPr>
              <a:t>SQL Queries:</a:t>
            </a:r>
            <a:endParaRPr lang="en-GH" dirty="0"/>
          </a:p>
        </p:txBody>
      </p:sp>
    </p:spTree>
    <p:extLst>
      <p:ext uri="{BB962C8B-B14F-4D97-AF65-F5344CB8AC3E}">
        <p14:creationId xmlns:p14="http://schemas.microsoft.com/office/powerpoint/2010/main" val="31277256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ru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DFF1-5B27-F2FC-A356-299D39AA220D}"/>
              </a:ext>
            </a:extLst>
          </p:cNvPr>
          <p:cNvSpPr>
            <a:spLocks noGrp="1"/>
          </p:cNvSpPr>
          <p:nvPr>
            <p:ph type="title"/>
          </p:nvPr>
        </p:nvSpPr>
        <p:spPr/>
        <p:txBody>
          <a:bodyPr/>
          <a:lstStyle/>
          <a:p>
            <a:pPr algn="ctr"/>
            <a:r>
              <a:rPr lang="en-US" dirty="0"/>
              <a:t>STUDENT TABLE QUERY</a:t>
            </a:r>
            <a:endParaRPr lang="en-GH" dirty="0"/>
          </a:p>
        </p:txBody>
      </p:sp>
      <p:sp>
        <p:nvSpPr>
          <p:cNvPr id="3" name="Content Placeholder 2">
            <a:extLst>
              <a:ext uri="{FF2B5EF4-FFF2-40B4-BE49-F238E27FC236}">
                <a16:creationId xmlns:a16="http://schemas.microsoft.com/office/drawing/2014/main" id="{453EA670-0D01-DF30-F317-8500AE653D6C}"/>
              </a:ext>
            </a:extLst>
          </p:cNvPr>
          <p:cNvSpPr txBox="1">
            <a:spLocks/>
          </p:cNvSpPr>
          <p:nvPr/>
        </p:nvSpPr>
        <p:spPr>
          <a:xfrm>
            <a:off x="2050472" y="1950316"/>
            <a:ext cx="7426036" cy="4020993"/>
          </a:xfrm>
          <a:prstGeom prst="rect">
            <a:avLst/>
          </a:prstGeom>
          <a:solidFill>
            <a:schemeClr val="tx1"/>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CREATE TABLE </a:t>
            </a:r>
            <a:r>
              <a:rPr lang="en-US" dirty="0" err="1">
                <a:solidFill>
                  <a:schemeClr val="bg1"/>
                </a:solidFill>
              </a:rPr>
              <a:t>StudentsTBL</a:t>
            </a:r>
            <a:r>
              <a:rPr lang="en-US" dirty="0">
                <a:solidFill>
                  <a:schemeClr val="bg1"/>
                </a:solidFill>
              </a:rPr>
              <a:t> (</a:t>
            </a:r>
          </a:p>
          <a:p>
            <a:pPr marL="0" indent="0">
              <a:buNone/>
            </a:pPr>
            <a:r>
              <a:rPr lang="en-US" dirty="0">
                <a:solidFill>
                  <a:schemeClr val="bg1"/>
                </a:solidFill>
              </a:rPr>
              <a:t>    </a:t>
            </a:r>
            <a:r>
              <a:rPr lang="en-US" dirty="0" err="1">
                <a:solidFill>
                  <a:schemeClr val="bg1"/>
                </a:solidFill>
              </a:rPr>
              <a:t>StudentID</a:t>
            </a:r>
            <a:r>
              <a:rPr lang="en-US" dirty="0">
                <a:solidFill>
                  <a:schemeClr val="bg1"/>
                </a:solidFill>
              </a:rPr>
              <a:t> INT PRIMARY KEY,</a:t>
            </a:r>
          </a:p>
          <a:p>
            <a:pPr marL="0" indent="0">
              <a:buNone/>
            </a:pPr>
            <a:r>
              <a:rPr lang="en-US" dirty="0">
                <a:solidFill>
                  <a:schemeClr val="bg1"/>
                </a:solidFill>
              </a:rPr>
              <a:t>    Name VARCHAR(100),</a:t>
            </a:r>
          </a:p>
          <a:p>
            <a:pPr marL="0" indent="0">
              <a:buNone/>
            </a:pPr>
            <a:r>
              <a:rPr lang="en-US" dirty="0">
                <a:solidFill>
                  <a:schemeClr val="bg1"/>
                </a:solidFill>
              </a:rPr>
              <a:t>    Email VARCHAR(100),</a:t>
            </a:r>
          </a:p>
          <a:p>
            <a:pPr marL="0" indent="0">
              <a:buNone/>
            </a:pPr>
            <a:r>
              <a:rPr lang="en-US" dirty="0">
                <a:solidFill>
                  <a:schemeClr val="bg1"/>
                </a:solidFill>
              </a:rPr>
              <a:t>    </a:t>
            </a:r>
            <a:r>
              <a:rPr lang="en-US" dirty="0" err="1">
                <a:solidFill>
                  <a:schemeClr val="bg1"/>
                </a:solidFill>
              </a:rPr>
              <a:t>ContactDetails</a:t>
            </a:r>
            <a:r>
              <a:rPr lang="en-US" dirty="0">
                <a:solidFill>
                  <a:schemeClr val="bg1"/>
                </a:solidFill>
              </a:rPr>
              <a:t> VARCHAR(100),</a:t>
            </a:r>
          </a:p>
          <a:p>
            <a:pPr marL="0" indent="0">
              <a:buNone/>
            </a:pPr>
            <a:r>
              <a:rPr lang="en-US" dirty="0">
                <a:solidFill>
                  <a:schemeClr val="bg1"/>
                </a:solidFill>
              </a:rPr>
              <a:t>    </a:t>
            </a:r>
            <a:r>
              <a:rPr lang="en-US" dirty="0" err="1">
                <a:solidFill>
                  <a:schemeClr val="bg1"/>
                </a:solidFill>
              </a:rPr>
              <a:t>AcademicRecords</a:t>
            </a:r>
            <a:r>
              <a:rPr lang="en-US" dirty="0">
                <a:solidFill>
                  <a:schemeClr val="bg1"/>
                </a:solidFill>
              </a:rPr>
              <a:t> VARCHAR(255)</a:t>
            </a:r>
          </a:p>
          <a:p>
            <a:pPr marL="0" indent="0">
              <a:buNone/>
            </a:pPr>
            <a:r>
              <a:rPr lang="en-US" dirty="0">
                <a:solidFill>
                  <a:schemeClr val="bg1"/>
                </a:solidFill>
              </a:rPr>
              <a:t>);</a:t>
            </a:r>
            <a:endParaRPr lang="en-GH" dirty="0">
              <a:solidFill>
                <a:schemeClr val="bg1"/>
              </a:solidFill>
            </a:endParaRPr>
          </a:p>
        </p:txBody>
      </p:sp>
    </p:spTree>
    <p:extLst>
      <p:ext uri="{BB962C8B-B14F-4D97-AF65-F5344CB8AC3E}">
        <p14:creationId xmlns:p14="http://schemas.microsoft.com/office/powerpoint/2010/main" val="1770700080"/>
      </p:ext>
    </p:extLst>
  </p:cSld>
  <p:clrMapOvr>
    <a:masterClrMapping/>
  </p:clrMapOvr>
  <mc:AlternateContent xmlns:mc="http://schemas.openxmlformats.org/markup-compatibility/2006">
    <mc:Choice xmlns:p14="http://schemas.microsoft.com/office/powerpoint/2010/main" Requires="p14">
      <p:transition spd="slow" p14:dur="30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A978D-DBB8-61D3-99A9-8C304922D4F6}"/>
              </a:ext>
            </a:extLst>
          </p:cNvPr>
          <p:cNvSpPr txBox="1">
            <a:spLocks/>
          </p:cNvSpPr>
          <p:nvPr/>
        </p:nvSpPr>
        <p:spPr>
          <a:xfrm>
            <a:off x="838200" y="365125"/>
            <a:ext cx="10515600" cy="11034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COURSE TABLE QUERY</a:t>
            </a:r>
            <a:endParaRPr lang="en-GH" dirty="0"/>
          </a:p>
        </p:txBody>
      </p:sp>
      <p:sp>
        <p:nvSpPr>
          <p:cNvPr id="3" name="Content Placeholder 2">
            <a:extLst>
              <a:ext uri="{FF2B5EF4-FFF2-40B4-BE49-F238E27FC236}">
                <a16:creationId xmlns:a16="http://schemas.microsoft.com/office/drawing/2014/main" id="{E4D51B3F-B3F6-610D-3C45-CF3373988266}"/>
              </a:ext>
            </a:extLst>
          </p:cNvPr>
          <p:cNvSpPr txBox="1">
            <a:spLocks/>
          </p:cNvSpPr>
          <p:nvPr/>
        </p:nvSpPr>
        <p:spPr>
          <a:xfrm>
            <a:off x="2050472" y="1950317"/>
            <a:ext cx="7426036" cy="3347252"/>
          </a:xfrm>
          <a:prstGeom prst="rect">
            <a:avLst/>
          </a:prstGeom>
          <a:solidFill>
            <a:schemeClr val="tx1"/>
          </a:solidFill>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CREATE TABLE </a:t>
            </a:r>
            <a:r>
              <a:rPr lang="en-US" dirty="0" err="1">
                <a:solidFill>
                  <a:schemeClr val="bg1"/>
                </a:solidFill>
              </a:rPr>
              <a:t>CoursesTBL</a:t>
            </a:r>
            <a:r>
              <a:rPr lang="en-US" dirty="0">
                <a:solidFill>
                  <a:schemeClr val="bg1"/>
                </a:solidFill>
              </a:rPr>
              <a:t> (</a:t>
            </a:r>
          </a:p>
          <a:p>
            <a:pPr marL="0" indent="0">
              <a:buNone/>
            </a:pPr>
            <a:r>
              <a:rPr lang="en-US" dirty="0">
                <a:solidFill>
                  <a:schemeClr val="bg1"/>
                </a:solidFill>
              </a:rPr>
              <a:t>    </a:t>
            </a:r>
            <a:r>
              <a:rPr lang="en-US" dirty="0" err="1">
                <a:solidFill>
                  <a:schemeClr val="bg1"/>
                </a:solidFill>
              </a:rPr>
              <a:t>CourseID</a:t>
            </a:r>
            <a:r>
              <a:rPr lang="en-US" dirty="0">
                <a:solidFill>
                  <a:schemeClr val="bg1"/>
                </a:solidFill>
              </a:rPr>
              <a:t> INT PRIMARY KEY,</a:t>
            </a:r>
          </a:p>
          <a:p>
            <a:pPr marL="0" indent="0">
              <a:buNone/>
            </a:pPr>
            <a:r>
              <a:rPr lang="en-US" dirty="0">
                <a:solidFill>
                  <a:schemeClr val="bg1"/>
                </a:solidFill>
              </a:rPr>
              <a:t>    Title VARCHAR(100),</a:t>
            </a:r>
          </a:p>
          <a:p>
            <a:pPr marL="0" indent="0">
              <a:buNone/>
            </a:pPr>
            <a:r>
              <a:rPr lang="en-US" dirty="0">
                <a:solidFill>
                  <a:schemeClr val="bg1"/>
                </a:solidFill>
              </a:rPr>
              <a:t>    Department VARCHAR(100),</a:t>
            </a:r>
          </a:p>
          <a:p>
            <a:pPr marL="0" indent="0">
              <a:buNone/>
            </a:pPr>
            <a:r>
              <a:rPr lang="en-US" dirty="0">
                <a:solidFill>
                  <a:schemeClr val="bg1"/>
                </a:solidFill>
              </a:rPr>
              <a:t>    </a:t>
            </a:r>
            <a:r>
              <a:rPr lang="en-US" dirty="0" err="1">
                <a:solidFill>
                  <a:schemeClr val="bg1"/>
                </a:solidFill>
              </a:rPr>
              <a:t>CreditHours</a:t>
            </a:r>
            <a:r>
              <a:rPr lang="en-US" dirty="0">
                <a:solidFill>
                  <a:schemeClr val="bg1"/>
                </a:solidFill>
              </a:rPr>
              <a:t> INT,</a:t>
            </a:r>
          </a:p>
          <a:p>
            <a:pPr marL="0" indent="0">
              <a:buNone/>
            </a:pPr>
            <a:r>
              <a:rPr lang="en-US" dirty="0">
                <a:solidFill>
                  <a:schemeClr val="bg1"/>
                </a:solidFill>
              </a:rPr>
              <a:t>    Prerequisites VARCHAR(100)</a:t>
            </a:r>
          </a:p>
          <a:p>
            <a:pPr marL="0" indent="0">
              <a:buNone/>
            </a:pPr>
            <a:r>
              <a:rPr lang="en-US" dirty="0">
                <a:solidFill>
                  <a:schemeClr val="bg1"/>
                </a:solidFill>
              </a:rPr>
              <a:t>);</a:t>
            </a:r>
            <a:endParaRPr lang="en-GH" dirty="0">
              <a:solidFill>
                <a:schemeClr val="bg1"/>
              </a:solidFill>
            </a:endParaRPr>
          </a:p>
          <a:p>
            <a:pPr marL="0" indent="0">
              <a:buNone/>
            </a:pPr>
            <a:endParaRPr lang="en-GH" dirty="0">
              <a:solidFill>
                <a:schemeClr val="bg1"/>
              </a:solidFill>
            </a:endParaRPr>
          </a:p>
        </p:txBody>
      </p:sp>
    </p:spTree>
    <p:extLst>
      <p:ext uri="{BB962C8B-B14F-4D97-AF65-F5344CB8AC3E}">
        <p14:creationId xmlns:p14="http://schemas.microsoft.com/office/powerpoint/2010/main" val="2983949261"/>
      </p:ext>
    </p:extLst>
  </p:cSld>
  <p:clrMapOvr>
    <a:masterClrMapping/>
  </p:clrMapOvr>
  <mc:AlternateContent xmlns:mc="http://schemas.openxmlformats.org/markup-compatibility/2006">
    <mc:Choice xmlns:p14="http://schemas.microsoft.com/office/powerpoint/2010/main" Requires="p14">
      <p:transition spd="slow" p14:dur="30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628A-EBF2-2F0D-3060-F8BD09C1FAB5}"/>
              </a:ext>
            </a:extLst>
          </p:cNvPr>
          <p:cNvSpPr txBox="1">
            <a:spLocks/>
          </p:cNvSpPr>
          <p:nvPr/>
        </p:nvSpPr>
        <p:spPr>
          <a:xfrm>
            <a:off x="838200" y="365125"/>
            <a:ext cx="10515600" cy="11034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ENRONMENT TABLE QUERY</a:t>
            </a:r>
            <a:endParaRPr lang="en-GH" dirty="0"/>
          </a:p>
        </p:txBody>
      </p:sp>
      <p:sp>
        <p:nvSpPr>
          <p:cNvPr id="3" name="Content Placeholder 2">
            <a:extLst>
              <a:ext uri="{FF2B5EF4-FFF2-40B4-BE49-F238E27FC236}">
                <a16:creationId xmlns:a16="http://schemas.microsoft.com/office/drawing/2014/main" id="{8004402E-977D-C985-DA2F-44CCD1E5BB36}"/>
              </a:ext>
            </a:extLst>
          </p:cNvPr>
          <p:cNvSpPr txBox="1">
            <a:spLocks/>
          </p:cNvSpPr>
          <p:nvPr/>
        </p:nvSpPr>
        <p:spPr>
          <a:xfrm>
            <a:off x="2050472" y="1950317"/>
            <a:ext cx="7426036" cy="3347252"/>
          </a:xfrm>
          <a:prstGeom prst="rect">
            <a:avLst/>
          </a:prstGeom>
          <a:solidFill>
            <a:schemeClr val="tx1"/>
          </a:solidFill>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CREATE TABLE </a:t>
            </a:r>
            <a:r>
              <a:rPr lang="en-US" dirty="0" err="1">
                <a:solidFill>
                  <a:schemeClr val="bg1"/>
                </a:solidFill>
              </a:rPr>
              <a:t>EnrollmentTBL</a:t>
            </a:r>
            <a:r>
              <a:rPr lang="en-US" dirty="0">
                <a:solidFill>
                  <a:schemeClr val="bg1"/>
                </a:solidFill>
              </a:rPr>
              <a:t> (</a:t>
            </a:r>
          </a:p>
          <a:p>
            <a:pPr marL="0" indent="0">
              <a:buNone/>
            </a:pPr>
            <a:r>
              <a:rPr lang="en-US" dirty="0">
                <a:solidFill>
                  <a:schemeClr val="bg1"/>
                </a:solidFill>
              </a:rPr>
              <a:t>    </a:t>
            </a:r>
            <a:r>
              <a:rPr lang="en-US" dirty="0" err="1">
                <a:solidFill>
                  <a:schemeClr val="bg1"/>
                </a:solidFill>
              </a:rPr>
              <a:t>EnrollmentID</a:t>
            </a:r>
            <a:r>
              <a:rPr lang="en-US" dirty="0">
                <a:solidFill>
                  <a:schemeClr val="bg1"/>
                </a:solidFill>
              </a:rPr>
              <a:t> INT PRIMARY KEY,</a:t>
            </a:r>
          </a:p>
          <a:p>
            <a:pPr marL="0" indent="0">
              <a:buNone/>
            </a:pPr>
            <a:r>
              <a:rPr lang="en-US" dirty="0">
                <a:solidFill>
                  <a:schemeClr val="bg1"/>
                </a:solidFill>
              </a:rPr>
              <a:t>    </a:t>
            </a:r>
            <a:r>
              <a:rPr lang="en-US" dirty="0" err="1">
                <a:solidFill>
                  <a:schemeClr val="bg1"/>
                </a:solidFill>
              </a:rPr>
              <a:t>StudentID</a:t>
            </a:r>
            <a:r>
              <a:rPr lang="en-US" dirty="0">
                <a:solidFill>
                  <a:schemeClr val="bg1"/>
                </a:solidFill>
              </a:rPr>
              <a:t> INT,</a:t>
            </a:r>
          </a:p>
          <a:p>
            <a:pPr marL="0" indent="0">
              <a:buNone/>
            </a:pPr>
            <a:r>
              <a:rPr lang="en-US" dirty="0">
                <a:solidFill>
                  <a:schemeClr val="bg1"/>
                </a:solidFill>
              </a:rPr>
              <a:t>    </a:t>
            </a:r>
            <a:r>
              <a:rPr lang="en-US" dirty="0" err="1">
                <a:solidFill>
                  <a:schemeClr val="bg1"/>
                </a:solidFill>
              </a:rPr>
              <a:t>CourseID</a:t>
            </a:r>
            <a:r>
              <a:rPr lang="en-US" dirty="0">
                <a:solidFill>
                  <a:schemeClr val="bg1"/>
                </a:solidFill>
              </a:rPr>
              <a:t> INT,</a:t>
            </a:r>
          </a:p>
          <a:p>
            <a:pPr marL="0" indent="0">
              <a:buNone/>
            </a:pPr>
            <a:r>
              <a:rPr lang="en-US" dirty="0">
                <a:solidFill>
                  <a:schemeClr val="bg1"/>
                </a:solidFill>
              </a:rPr>
              <a:t>    </a:t>
            </a:r>
            <a:r>
              <a:rPr lang="en-US" dirty="0" err="1">
                <a:solidFill>
                  <a:schemeClr val="bg1"/>
                </a:solidFill>
              </a:rPr>
              <a:t>EnrollmentDate</a:t>
            </a:r>
            <a:r>
              <a:rPr lang="en-US" dirty="0">
                <a:solidFill>
                  <a:schemeClr val="bg1"/>
                </a:solidFill>
              </a:rPr>
              <a:t> Date,</a:t>
            </a:r>
          </a:p>
          <a:p>
            <a:pPr marL="0" indent="0">
              <a:buNone/>
            </a:pPr>
            <a:r>
              <a:rPr lang="en-US" dirty="0">
                <a:solidFill>
                  <a:schemeClr val="bg1"/>
                </a:solidFill>
              </a:rPr>
              <a:t>    Semester VARCHAR(50),</a:t>
            </a:r>
          </a:p>
          <a:p>
            <a:pPr marL="0" indent="0">
              <a:buNone/>
            </a:pPr>
            <a:r>
              <a:rPr lang="en-US" dirty="0">
                <a:solidFill>
                  <a:schemeClr val="bg1"/>
                </a:solidFill>
              </a:rPr>
              <a:t>    FOREIGN KEY (</a:t>
            </a:r>
            <a:r>
              <a:rPr lang="en-US" dirty="0" err="1">
                <a:solidFill>
                  <a:schemeClr val="bg1"/>
                </a:solidFill>
              </a:rPr>
              <a:t>StudentID</a:t>
            </a:r>
            <a:r>
              <a:rPr lang="en-US" dirty="0">
                <a:solidFill>
                  <a:schemeClr val="bg1"/>
                </a:solidFill>
              </a:rPr>
              <a:t>) REFERENCES </a:t>
            </a:r>
            <a:r>
              <a:rPr lang="en-US" dirty="0" err="1">
                <a:solidFill>
                  <a:schemeClr val="bg1"/>
                </a:solidFill>
              </a:rPr>
              <a:t>StudentsTBL</a:t>
            </a:r>
            <a:r>
              <a:rPr lang="en-US" dirty="0">
                <a:solidFill>
                  <a:schemeClr val="bg1"/>
                </a:solidFill>
              </a:rPr>
              <a:t>(</a:t>
            </a:r>
            <a:r>
              <a:rPr lang="en-US" dirty="0" err="1">
                <a:solidFill>
                  <a:schemeClr val="bg1"/>
                </a:solidFill>
              </a:rPr>
              <a:t>StudentID</a:t>
            </a:r>
            <a:r>
              <a:rPr lang="en-US" dirty="0">
                <a:solidFill>
                  <a:schemeClr val="bg1"/>
                </a:solidFill>
              </a:rPr>
              <a:t>),</a:t>
            </a:r>
          </a:p>
          <a:p>
            <a:pPr marL="0" indent="0">
              <a:buNone/>
            </a:pPr>
            <a:r>
              <a:rPr lang="en-US" dirty="0">
                <a:solidFill>
                  <a:schemeClr val="bg1"/>
                </a:solidFill>
              </a:rPr>
              <a:t>    FOREIGN KEY (</a:t>
            </a:r>
            <a:r>
              <a:rPr lang="en-US" dirty="0" err="1">
                <a:solidFill>
                  <a:schemeClr val="bg1"/>
                </a:solidFill>
              </a:rPr>
              <a:t>CourseID</a:t>
            </a:r>
            <a:r>
              <a:rPr lang="en-US" dirty="0">
                <a:solidFill>
                  <a:schemeClr val="bg1"/>
                </a:solidFill>
              </a:rPr>
              <a:t>) REFERENCES </a:t>
            </a:r>
            <a:r>
              <a:rPr lang="en-US" dirty="0" err="1">
                <a:solidFill>
                  <a:schemeClr val="bg1"/>
                </a:solidFill>
              </a:rPr>
              <a:t>CoursesTBL</a:t>
            </a:r>
            <a:r>
              <a:rPr lang="en-US" dirty="0">
                <a:solidFill>
                  <a:schemeClr val="bg1"/>
                </a:solidFill>
              </a:rPr>
              <a:t>(</a:t>
            </a:r>
            <a:r>
              <a:rPr lang="en-US" dirty="0" err="1">
                <a:solidFill>
                  <a:schemeClr val="bg1"/>
                </a:solidFill>
              </a:rPr>
              <a:t>CourseID</a:t>
            </a:r>
            <a:r>
              <a:rPr lang="en-US" dirty="0">
                <a:solidFill>
                  <a:schemeClr val="bg1"/>
                </a:solidFill>
              </a:rPr>
              <a:t>)</a:t>
            </a:r>
          </a:p>
          <a:p>
            <a:pPr marL="0" indent="0">
              <a:buNone/>
            </a:pPr>
            <a:r>
              <a:rPr lang="en-US" dirty="0">
                <a:solidFill>
                  <a:schemeClr val="bg1"/>
                </a:solidFill>
              </a:rPr>
              <a:t>);</a:t>
            </a:r>
            <a:endParaRPr lang="en-GH" dirty="0">
              <a:solidFill>
                <a:schemeClr val="bg1"/>
              </a:solidFill>
            </a:endParaRPr>
          </a:p>
          <a:p>
            <a:pPr marL="0" indent="0">
              <a:buNone/>
            </a:pPr>
            <a:endParaRPr lang="en-GH" dirty="0">
              <a:solidFill>
                <a:schemeClr val="bg1"/>
              </a:solidFill>
            </a:endParaRPr>
          </a:p>
        </p:txBody>
      </p:sp>
    </p:spTree>
    <p:extLst>
      <p:ext uri="{BB962C8B-B14F-4D97-AF65-F5344CB8AC3E}">
        <p14:creationId xmlns:p14="http://schemas.microsoft.com/office/powerpoint/2010/main" val="916606064"/>
      </p:ext>
    </p:extLst>
  </p:cSld>
  <p:clrMapOvr>
    <a:masterClrMapping/>
  </p:clrMapOvr>
  <mc:AlternateContent xmlns:mc="http://schemas.openxmlformats.org/markup-compatibility/2006">
    <mc:Choice xmlns:p14="http://schemas.microsoft.com/office/powerpoint/2010/main" Requires="p14">
      <p:transition spd="slow" p14:dur="30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0D851-AB6D-FCA5-1A08-79BAFFEE7E3E}"/>
              </a:ext>
            </a:extLst>
          </p:cNvPr>
          <p:cNvSpPr txBox="1">
            <a:spLocks/>
          </p:cNvSpPr>
          <p:nvPr/>
        </p:nvSpPr>
        <p:spPr>
          <a:xfrm>
            <a:off x="838200" y="365125"/>
            <a:ext cx="10515600" cy="11034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INSERT INTO STUDENT TABLE QUERY</a:t>
            </a:r>
            <a:endParaRPr lang="en-GH" dirty="0"/>
          </a:p>
        </p:txBody>
      </p:sp>
      <p:sp>
        <p:nvSpPr>
          <p:cNvPr id="3" name="Content Placeholder 2">
            <a:extLst>
              <a:ext uri="{FF2B5EF4-FFF2-40B4-BE49-F238E27FC236}">
                <a16:creationId xmlns:a16="http://schemas.microsoft.com/office/drawing/2014/main" id="{C281CE96-5993-F36A-FC9F-8EBEAD4959F2}"/>
              </a:ext>
            </a:extLst>
          </p:cNvPr>
          <p:cNvSpPr txBox="1">
            <a:spLocks/>
          </p:cNvSpPr>
          <p:nvPr/>
        </p:nvSpPr>
        <p:spPr>
          <a:xfrm>
            <a:off x="2050472" y="1950317"/>
            <a:ext cx="7426036" cy="3347252"/>
          </a:xfrm>
          <a:prstGeom prst="rect">
            <a:avLst/>
          </a:prstGeom>
          <a:solidFill>
            <a:schemeClr val="tx1"/>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INSERT INTO </a:t>
            </a:r>
            <a:r>
              <a:rPr lang="en-US" dirty="0" err="1">
                <a:solidFill>
                  <a:schemeClr val="bg1"/>
                </a:solidFill>
              </a:rPr>
              <a:t>StudentsTBL</a:t>
            </a:r>
            <a:r>
              <a:rPr lang="en-US" dirty="0">
                <a:solidFill>
                  <a:schemeClr val="bg1"/>
                </a:solidFill>
              </a:rPr>
              <a:t> ( </a:t>
            </a:r>
            <a:r>
              <a:rPr lang="en-US" dirty="0" err="1">
                <a:solidFill>
                  <a:schemeClr val="bg1"/>
                </a:solidFill>
              </a:rPr>
              <a:t>StudentID</a:t>
            </a:r>
            <a:r>
              <a:rPr lang="en-US" dirty="0">
                <a:solidFill>
                  <a:schemeClr val="bg1"/>
                </a:solidFill>
              </a:rPr>
              <a:t>, Name, Email, </a:t>
            </a:r>
            <a:r>
              <a:rPr lang="en-US" dirty="0" err="1">
                <a:solidFill>
                  <a:schemeClr val="bg1"/>
                </a:solidFill>
              </a:rPr>
              <a:t>ContactDetails</a:t>
            </a:r>
            <a:r>
              <a:rPr lang="en-US" dirty="0">
                <a:solidFill>
                  <a:schemeClr val="bg1"/>
                </a:solidFill>
              </a:rPr>
              <a:t>, </a:t>
            </a:r>
            <a:r>
              <a:rPr lang="en-US" dirty="0" err="1">
                <a:solidFill>
                  <a:schemeClr val="bg1"/>
                </a:solidFill>
              </a:rPr>
              <a:t>AcademicRecords</a:t>
            </a:r>
            <a:r>
              <a:rPr lang="en-US" dirty="0">
                <a:solidFill>
                  <a:schemeClr val="bg1"/>
                </a:solidFill>
              </a:rPr>
              <a:t> )</a:t>
            </a:r>
          </a:p>
          <a:p>
            <a:pPr marL="0" indent="0">
              <a:buNone/>
            </a:pPr>
            <a:r>
              <a:rPr lang="en-US" dirty="0">
                <a:solidFill>
                  <a:schemeClr val="bg1"/>
                </a:solidFill>
              </a:rPr>
              <a:t>VALUES (1, 'Thomas </a:t>
            </a:r>
            <a:r>
              <a:rPr lang="en-US" dirty="0" err="1">
                <a:solidFill>
                  <a:schemeClr val="bg1"/>
                </a:solidFill>
              </a:rPr>
              <a:t>Antwi</a:t>
            </a:r>
            <a:r>
              <a:rPr lang="en-US" dirty="0">
                <a:solidFill>
                  <a:schemeClr val="bg1"/>
                </a:solidFill>
              </a:rPr>
              <a:t>', 'thomlee123@gmail.com', '0597537575', 'Excellent');</a:t>
            </a:r>
          </a:p>
        </p:txBody>
      </p:sp>
    </p:spTree>
    <p:extLst>
      <p:ext uri="{BB962C8B-B14F-4D97-AF65-F5344CB8AC3E}">
        <p14:creationId xmlns:p14="http://schemas.microsoft.com/office/powerpoint/2010/main" val="1309629616"/>
      </p:ext>
    </p:extLst>
  </p:cSld>
  <p:clrMapOvr>
    <a:masterClrMapping/>
  </p:clrMapOvr>
  <mc:AlternateContent xmlns:mc="http://schemas.openxmlformats.org/markup-compatibility/2006">
    <mc:Choice xmlns:p14="http://schemas.microsoft.com/office/powerpoint/2010/main" Requires="p14">
      <p:transition spd="slow" p14:dur="5000">
        <p14:ferris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81AA-6E24-AE80-E7FD-35B8BE0F7BF5}"/>
              </a:ext>
            </a:extLst>
          </p:cNvPr>
          <p:cNvSpPr txBox="1">
            <a:spLocks/>
          </p:cNvSpPr>
          <p:nvPr/>
        </p:nvSpPr>
        <p:spPr>
          <a:xfrm>
            <a:off x="838200" y="365125"/>
            <a:ext cx="10515600" cy="11034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INSERT INTO COURSE TABLE QUERY</a:t>
            </a:r>
            <a:endParaRPr lang="en-GH" dirty="0"/>
          </a:p>
        </p:txBody>
      </p:sp>
      <p:sp>
        <p:nvSpPr>
          <p:cNvPr id="3" name="Content Placeholder 2">
            <a:extLst>
              <a:ext uri="{FF2B5EF4-FFF2-40B4-BE49-F238E27FC236}">
                <a16:creationId xmlns:a16="http://schemas.microsoft.com/office/drawing/2014/main" id="{73A846C0-B746-885D-18EB-1D53DECA01B1}"/>
              </a:ext>
            </a:extLst>
          </p:cNvPr>
          <p:cNvSpPr txBox="1">
            <a:spLocks/>
          </p:cNvSpPr>
          <p:nvPr/>
        </p:nvSpPr>
        <p:spPr>
          <a:xfrm>
            <a:off x="2050472" y="1950317"/>
            <a:ext cx="7426036" cy="3347252"/>
          </a:xfrm>
          <a:prstGeom prst="rect">
            <a:avLst/>
          </a:prstGeom>
          <a:solidFill>
            <a:schemeClr val="tx1"/>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INSERT INTO </a:t>
            </a:r>
            <a:r>
              <a:rPr lang="en-US" dirty="0" err="1">
                <a:solidFill>
                  <a:schemeClr val="bg1"/>
                </a:solidFill>
              </a:rPr>
              <a:t>CoursesTBL</a:t>
            </a:r>
            <a:r>
              <a:rPr lang="en-US" dirty="0">
                <a:solidFill>
                  <a:schemeClr val="bg1"/>
                </a:solidFill>
              </a:rPr>
              <a:t> ( </a:t>
            </a:r>
            <a:r>
              <a:rPr lang="en-US" dirty="0" err="1">
                <a:solidFill>
                  <a:schemeClr val="bg1"/>
                </a:solidFill>
              </a:rPr>
              <a:t>CourseID</a:t>
            </a:r>
            <a:r>
              <a:rPr lang="en-US" dirty="0">
                <a:solidFill>
                  <a:schemeClr val="bg1"/>
                </a:solidFill>
              </a:rPr>
              <a:t>, Title, Department, </a:t>
            </a:r>
            <a:r>
              <a:rPr lang="en-US" dirty="0" err="1">
                <a:solidFill>
                  <a:schemeClr val="bg1"/>
                </a:solidFill>
              </a:rPr>
              <a:t>CreditHours</a:t>
            </a:r>
            <a:r>
              <a:rPr lang="en-US" dirty="0">
                <a:solidFill>
                  <a:schemeClr val="bg1"/>
                </a:solidFill>
              </a:rPr>
              <a:t>, Prerequisites )</a:t>
            </a:r>
          </a:p>
          <a:p>
            <a:pPr marL="0" indent="0">
              <a:buNone/>
            </a:pPr>
            <a:r>
              <a:rPr lang="en-US" dirty="0">
                <a:solidFill>
                  <a:schemeClr val="bg1"/>
                </a:solidFill>
              </a:rPr>
              <a:t>VALUES (101, 'Introduction DBMS', 'Computer Science And Engineering', 3, 'None');</a:t>
            </a:r>
          </a:p>
        </p:txBody>
      </p:sp>
    </p:spTree>
    <p:extLst>
      <p:ext uri="{BB962C8B-B14F-4D97-AF65-F5344CB8AC3E}">
        <p14:creationId xmlns:p14="http://schemas.microsoft.com/office/powerpoint/2010/main" val="391038950"/>
      </p:ext>
    </p:extLst>
  </p:cSld>
  <p:clrMapOvr>
    <a:masterClrMapping/>
  </p:clrMapOvr>
  <mc:AlternateContent xmlns:mc="http://schemas.openxmlformats.org/markup-compatibility/2006">
    <mc:Choice xmlns:p14="http://schemas.microsoft.com/office/powerpoint/2010/main" Requires="p14">
      <p:transition spd="slow" p14:dur="5000">
        <p14:ripp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7269-B72F-FEFF-FEAF-FBE40C41AEE9}"/>
              </a:ext>
            </a:extLst>
          </p:cNvPr>
          <p:cNvSpPr txBox="1">
            <a:spLocks/>
          </p:cNvSpPr>
          <p:nvPr/>
        </p:nvSpPr>
        <p:spPr>
          <a:xfrm>
            <a:off x="838200" y="365125"/>
            <a:ext cx="10515600" cy="11034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ENROLL STUDENT IN A COURSE QUERY</a:t>
            </a:r>
            <a:endParaRPr lang="en-GH" dirty="0"/>
          </a:p>
        </p:txBody>
      </p:sp>
      <p:sp>
        <p:nvSpPr>
          <p:cNvPr id="3" name="Content Placeholder 2">
            <a:extLst>
              <a:ext uri="{FF2B5EF4-FFF2-40B4-BE49-F238E27FC236}">
                <a16:creationId xmlns:a16="http://schemas.microsoft.com/office/drawing/2014/main" id="{0D51A080-61A4-5640-AFEA-1D4484907764}"/>
              </a:ext>
            </a:extLst>
          </p:cNvPr>
          <p:cNvSpPr txBox="1">
            <a:spLocks/>
          </p:cNvSpPr>
          <p:nvPr/>
        </p:nvSpPr>
        <p:spPr>
          <a:xfrm>
            <a:off x="2050472" y="1950317"/>
            <a:ext cx="7426036" cy="3347252"/>
          </a:xfrm>
          <a:prstGeom prst="rect">
            <a:avLst/>
          </a:prstGeom>
          <a:solidFill>
            <a:schemeClr val="tx1"/>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INSERT INTO </a:t>
            </a:r>
            <a:r>
              <a:rPr lang="en-US" dirty="0" err="1">
                <a:solidFill>
                  <a:schemeClr val="bg1"/>
                </a:solidFill>
              </a:rPr>
              <a:t>EnrollmentTBL</a:t>
            </a:r>
            <a:r>
              <a:rPr lang="en-US" dirty="0">
                <a:solidFill>
                  <a:schemeClr val="bg1"/>
                </a:solidFill>
              </a:rPr>
              <a:t> ( </a:t>
            </a:r>
            <a:r>
              <a:rPr lang="en-US" dirty="0" err="1">
                <a:solidFill>
                  <a:schemeClr val="bg1"/>
                </a:solidFill>
              </a:rPr>
              <a:t>EnrollmentID</a:t>
            </a:r>
            <a:r>
              <a:rPr lang="en-US" dirty="0">
                <a:solidFill>
                  <a:schemeClr val="bg1"/>
                </a:solidFill>
              </a:rPr>
              <a:t>, </a:t>
            </a:r>
            <a:r>
              <a:rPr lang="en-US" dirty="0" err="1">
                <a:solidFill>
                  <a:schemeClr val="bg1"/>
                </a:solidFill>
              </a:rPr>
              <a:t>StudentID</a:t>
            </a:r>
            <a:r>
              <a:rPr lang="en-US" dirty="0">
                <a:solidFill>
                  <a:schemeClr val="bg1"/>
                </a:solidFill>
              </a:rPr>
              <a:t>, </a:t>
            </a:r>
            <a:r>
              <a:rPr lang="en-US" dirty="0" err="1">
                <a:solidFill>
                  <a:schemeClr val="bg1"/>
                </a:solidFill>
              </a:rPr>
              <a:t>CourseID</a:t>
            </a:r>
            <a:r>
              <a:rPr lang="en-US" dirty="0">
                <a:solidFill>
                  <a:schemeClr val="bg1"/>
                </a:solidFill>
              </a:rPr>
              <a:t>, Semester, </a:t>
            </a:r>
            <a:r>
              <a:rPr lang="en-US" dirty="0" err="1">
                <a:solidFill>
                  <a:schemeClr val="bg1"/>
                </a:solidFill>
              </a:rPr>
              <a:t>EnrollmentDate</a:t>
            </a:r>
            <a:r>
              <a:rPr lang="en-US" dirty="0">
                <a:solidFill>
                  <a:schemeClr val="bg1"/>
                </a:solidFill>
              </a:rPr>
              <a:t> )</a:t>
            </a:r>
          </a:p>
          <a:p>
            <a:pPr marL="0" indent="0">
              <a:buNone/>
            </a:pPr>
            <a:r>
              <a:rPr lang="en-US" dirty="0">
                <a:solidFill>
                  <a:schemeClr val="bg1"/>
                </a:solidFill>
              </a:rPr>
              <a:t>VALUES (113, 1, 101, 'Sem2', DATE());</a:t>
            </a:r>
          </a:p>
        </p:txBody>
      </p:sp>
    </p:spTree>
    <p:extLst>
      <p:ext uri="{BB962C8B-B14F-4D97-AF65-F5344CB8AC3E}">
        <p14:creationId xmlns:p14="http://schemas.microsoft.com/office/powerpoint/2010/main" val="1413981832"/>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FC8F-E521-2832-C77D-116284877E5B}"/>
              </a:ext>
            </a:extLst>
          </p:cNvPr>
          <p:cNvSpPr txBox="1">
            <a:spLocks/>
          </p:cNvSpPr>
          <p:nvPr/>
        </p:nvSpPr>
        <p:spPr>
          <a:xfrm>
            <a:off x="838200" y="365125"/>
            <a:ext cx="10515600" cy="11034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DELETE STUDENT DETAILS QUERY</a:t>
            </a:r>
            <a:endParaRPr lang="en-GH" dirty="0"/>
          </a:p>
        </p:txBody>
      </p:sp>
      <p:sp>
        <p:nvSpPr>
          <p:cNvPr id="3" name="Content Placeholder 2">
            <a:extLst>
              <a:ext uri="{FF2B5EF4-FFF2-40B4-BE49-F238E27FC236}">
                <a16:creationId xmlns:a16="http://schemas.microsoft.com/office/drawing/2014/main" id="{E2CC9D07-3CF0-CA77-D580-397739619EAC}"/>
              </a:ext>
            </a:extLst>
          </p:cNvPr>
          <p:cNvSpPr txBox="1">
            <a:spLocks/>
          </p:cNvSpPr>
          <p:nvPr/>
        </p:nvSpPr>
        <p:spPr>
          <a:xfrm>
            <a:off x="2050472" y="1950317"/>
            <a:ext cx="7426036" cy="3347252"/>
          </a:xfrm>
          <a:prstGeom prst="rect">
            <a:avLst/>
          </a:prstGeom>
          <a:solidFill>
            <a:schemeClr val="tx1"/>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DELETE *</a:t>
            </a:r>
          </a:p>
          <a:p>
            <a:pPr marL="0" indent="0">
              <a:buNone/>
            </a:pPr>
            <a:r>
              <a:rPr lang="en-US" dirty="0">
                <a:solidFill>
                  <a:schemeClr val="bg1"/>
                </a:solidFill>
              </a:rPr>
              <a:t>FROM </a:t>
            </a:r>
            <a:r>
              <a:rPr lang="en-US" dirty="0" err="1">
                <a:solidFill>
                  <a:schemeClr val="bg1"/>
                </a:solidFill>
              </a:rPr>
              <a:t>StudentsTBL</a:t>
            </a:r>
            <a:endParaRPr lang="en-US" dirty="0">
              <a:solidFill>
                <a:schemeClr val="bg1"/>
              </a:solidFill>
            </a:endParaRPr>
          </a:p>
          <a:p>
            <a:pPr marL="0" indent="0">
              <a:buNone/>
            </a:pPr>
            <a:r>
              <a:rPr lang="en-US" dirty="0">
                <a:solidFill>
                  <a:schemeClr val="bg1"/>
                </a:solidFill>
              </a:rPr>
              <a:t>WHERE </a:t>
            </a:r>
            <a:r>
              <a:rPr lang="en-US" dirty="0" err="1">
                <a:solidFill>
                  <a:schemeClr val="bg1"/>
                </a:solidFill>
              </a:rPr>
              <a:t>StudentID</a:t>
            </a:r>
            <a:r>
              <a:rPr lang="en-US" dirty="0">
                <a:solidFill>
                  <a:schemeClr val="bg1"/>
                </a:solidFill>
              </a:rPr>
              <a:t> = 1;</a:t>
            </a:r>
          </a:p>
        </p:txBody>
      </p:sp>
    </p:spTree>
    <p:extLst>
      <p:ext uri="{BB962C8B-B14F-4D97-AF65-F5344CB8AC3E}">
        <p14:creationId xmlns:p14="http://schemas.microsoft.com/office/powerpoint/2010/main" val="2735793597"/>
      </p:ext>
    </p:extLst>
  </p:cSld>
  <p:clrMapOvr>
    <a:masterClrMapping/>
  </p:clrMapOvr>
  <mc:AlternateContent xmlns:mc="http://schemas.openxmlformats.org/markup-compatibility/2006">
    <mc:Choice xmlns:p14="http://schemas.microsoft.com/office/powerpoint/2010/main" Requires="p14">
      <p:transition spd="slow" p14:dur="5250">
        <p:dissolve/>
      </p:transition>
    </mc:Choice>
    <mc:Fallback>
      <p:transition spd="slow">
        <p:dissolv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AB81-E371-AA6C-0B19-2C8F12B50831}"/>
              </a:ext>
            </a:extLst>
          </p:cNvPr>
          <p:cNvSpPr txBox="1">
            <a:spLocks/>
          </p:cNvSpPr>
          <p:nvPr/>
        </p:nvSpPr>
        <p:spPr>
          <a:xfrm>
            <a:off x="838200" y="365125"/>
            <a:ext cx="10515600" cy="11034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DELETE COURSE DATA QUERY</a:t>
            </a:r>
            <a:endParaRPr lang="en-GH" dirty="0"/>
          </a:p>
        </p:txBody>
      </p:sp>
      <p:sp>
        <p:nvSpPr>
          <p:cNvPr id="3" name="Content Placeholder 2">
            <a:extLst>
              <a:ext uri="{FF2B5EF4-FFF2-40B4-BE49-F238E27FC236}">
                <a16:creationId xmlns:a16="http://schemas.microsoft.com/office/drawing/2014/main" id="{D4616A02-7583-538C-5F2D-21FB6B49C7E5}"/>
              </a:ext>
            </a:extLst>
          </p:cNvPr>
          <p:cNvSpPr txBox="1">
            <a:spLocks/>
          </p:cNvSpPr>
          <p:nvPr/>
        </p:nvSpPr>
        <p:spPr>
          <a:xfrm>
            <a:off x="2050472" y="1950317"/>
            <a:ext cx="7426036" cy="3347252"/>
          </a:xfrm>
          <a:prstGeom prst="rect">
            <a:avLst/>
          </a:prstGeom>
          <a:solidFill>
            <a:schemeClr val="tx1"/>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DELETE *</a:t>
            </a:r>
          </a:p>
          <a:p>
            <a:pPr marL="0" indent="0">
              <a:buNone/>
            </a:pPr>
            <a:r>
              <a:rPr lang="en-US" dirty="0">
                <a:solidFill>
                  <a:schemeClr val="bg1"/>
                </a:solidFill>
              </a:rPr>
              <a:t>FROM </a:t>
            </a:r>
            <a:r>
              <a:rPr lang="en-US" dirty="0" err="1">
                <a:solidFill>
                  <a:schemeClr val="bg1"/>
                </a:solidFill>
              </a:rPr>
              <a:t>CoursesTBL</a:t>
            </a:r>
            <a:endParaRPr lang="en-US" dirty="0">
              <a:solidFill>
                <a:schemeClr val="bg1"/>
              </a:solidFill>
            </a:endParaRPr>
          </a:p>
          <a:p>
            <a:pPr marL="0" indent="0">
              <a:buNone/>
            </a:pPr>
            <a:r>
              <a:rPr lang="en-US" dirty="0">
                <a:solidFill>
                  <a:schemeClr val="bg1"/>
                </a:solidFill>
              </a:rPr>
              <a:t>WHERE </a:t>
            </a:r>
            <a:r>
              <a:rPr lang="en-US" dirty="0" err="1">
                <a:solidFill>
                  <a:schemeClr val="bg1"/>
                </a:solidFill>
              </a:rPr>
              <a:t>CourseID</a:t>
            </a:r>
            <a:r>
              <a:rPr lang="en-US" dirty="0">
                <a:solidFill>
                  <a:schemeClr val="bg1"/>
                </a:solidFill>
              </a:rPr>
              <a:t> = 101;</a:t>
            </a:r>
          </a:p>
        </p:txBody>
      </p:sp>
    </p:spTree>
    <p:extLst>
      <p:ext uri="{BB962C8B-B14F-4D97-AF65-F5344CB8AC3E}">
        <p14:creationId xmlns:p14="http://schemas.microsoft.com/office/powerpoint/2010/main" val="3942772604"/>
      </p:ext>
    </p:extLst>
  </p:cSld>
  <p:clrMapOvr>
    <a:masterClrMapping/>
  </p:clrMapOvr>
  <mc:AlternateContent xmlns:mc="http://schemas.openxmlformats.org/markup-compatibility/2006">
    <mc:Choice xmlns:p14="http://schemas.microsoft.com/office/powerpoint/2010/main" Requires="p14">
      <p:transition spd="slow" p14:dur="5000">
        <p:wheel spokes="1"/>
      </p:transition>
    </mc:Choice>
    <mc:Fallback>
      <p:transition spd="slow">
        <p:wheel spokes="1"/>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74658-7B3F-DD99-F52D-8C06BBF9FD3E}"/>
              </a:ext>
            </a:extLst>
          </p:cNvPr>
          <p:cNvSpPr txBox="1">
            <a:spLocks/>
          </p:cNvSpPr>
          <p:nvPr/>
        </p:nvSpPr>
        <p:spPr>
          <a:xfrm>
            <a:off x="838200" y="365125"/>
            <a:ext cx="10515600" cy="11034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UDATE STUDENT DETAIL QUERY</a:t>
            </a:r>
            <a:endParaRPr lang="en-GH" dirty="0"/>
          </a:p>
        </p:txBody>
      </p:sp>
      <p:sp>
        <p:nvSpPr>
          <p:cNvPr id="3" name="Content Placeholder 2">
            <a:extLst>
              <a:ext uri="{FF2B5EF4-FFF2-40B4-BE49-F238E27FC236}">
                <a16:creationId xmlns:a16="http://schemas.microsoft.com/office/drawing/2014/main" id="{2E3387A6-BA34-54E3-281E-3636EF380609}"/>
              </a:ext>
            </a:extLst>
          </p:cNvPr>
          <p:cNvSpPr txBox="1">
            <a:spLocks/>
          </p:cNvSpPr>
          <p:nvPr/>
        </p:nvSpPr>
        <p:spPr>
          <a:xfrm>
            <a:off x="2050472" y="1950317"/>
            <a:ext cx="7426036" cy="3347252"/>
          </a:xfrm>
          <a:prstGeom prst="rect">
            <a:avLst/>
          </a:prstGeom>
          <a:solidFill>
            <a:schemeClr val="tx1"/>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UPDATE </a:t>
            </a:r>
            <a:r>
              <a:rPr lang="en-US" dirty="0" err="1">
                <a:solidFill>
                  <a:schemeClr val="bg1"/>
                </a:solidFill>
              </a:rPr>
              <a:t>StudentsTBL</a:t>
            </a:r>
            <a:r>
              <a:rPr lang="en-US" dirty="0">
                <a:solidFill>
                  <a:schemeClr val="bg1"/>
                </a:solidFill>
              </a:rPr>
              <a:t> SET Email = 'thomas12@gmail.com'</a:t>
            </a:r>
          </a:p>
          <a:p>
            <a:pPr marL="0" indent="0">
              <a:buNone/>
            </a:pPr>
            <a:r>
              <a:rPr lang="en-US" dirty="0">
                <a:solidFill>
                  <a:schemeClr val="bg1"/>
                </a:solidFill>
              </a:rPr>
              <a:t>WHERE </a:t>
            </a:r>
            <a:r>
              <a:rPr lang="en-US" dirty="0" err="1">
                <a:solidFill>
                  <a:schemeClr val="bg1"/>
                </a:solidFill>
              </a:rPr>
              <a:t>StudentID</a:t>
            </a:r>
            <a:r>
              <a:rPr lang="en-US" dirty="0">
                <a:solidFill>
                  <a:schemeClr val="bg1"/>
                </a:solidFill>
              </a:rPr>
              <a:t> = 1;</a:t>
            </a:r>
          </a:p>
        </p:txBody>
      </p:sp>
    </p:spTree>
    <p:extLst>
      <p:ext uri="{BB962C8B-B14F-4D97-AF65-F5344CB8AC3E}">
        <p14:creationId xmlns:p14="http://schemas.microsoft.com/office/powerpoint/2010/main" val="2937168577"/>
      </p:ext>
    </p:extLst>
  </p:cSld>
  <p:clrMapOvr>
    <a:masterClrMapping/>
  </p:clrMapOvr>
  <mc:AlternateContent xmlns:mc="http://schemas.openxmlformats.org/markup-compatibility/2006">
    <mc:Choice xmlns:p14="http://schemas.microsoft.com/office/powerpoint/2010/main" Requires="p14">
      <p:transition spd="slow" p14:dur="50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0FBB79-89A9-C541-E149-E8FCB82E2373}"/>
              </a:ext>
            </a:extLst>
          </p:cNvPr>
          <p:cNvSpPr txBox="1"/>
          <p:nvPr/>
        </p:nvSpPr>
        <p:spPr>
          <a:xfrm>
            <a:off x="353290" y="903974"/>
            <a:ext cx="11485419" cy="4708981"/>
          </a:xfrm>
          <a:prstGeom prst="rect">
            <a:avLst/>
          </a:prstGeom>
          <a:noFill/>
        </p:spPr>
        <p:txBody>
          <a:bodyPr wrap="square">
            <a:spAutoFit/>
          </a:bodyPr>
          <a:lstStyle/>
          <a:p>
            <a:r>
              <a:rPr lang="en-US" sz="2000" dirty="0"/>
              <a:t>Welcome to the Student Registration System project! This system is designed to efficiently manage student information, course enrollment, and registration processes for a university. The project aims to streamline the academic operations, ensuring a smooth and hassle-free experience for both students and faculty members.</a:t>
            </a:r>
          </a:p>
          <a:p>
            <a:endParaRPr lang="en-US" sz="2000" dirty="0"/>
          </a:p>
          <a:p>
            <a:r>
              <a:rPr lang="en-US" sz="2000" dirty="0"/>
              <a:t>The Student Registration System offers various functionalities to handle student management, course management, course enrollment, transcript generation, and progress reporting. With this system, students can easily enroll in courses each semester, and administrators can track students' academic progress seamlessly.</a:t>
            </a:r>
          </a:p>
          <a:p>
            <a:endParaRPr lang="en-US" sz="2000" dirty="0"/>
          </a:p>
          <a:p>
            <a:r>
              <a:rPr lang="en-US" sz="2000" dirty="0"/>
              <a:t>This presentation/documentation will take you through the database design, SQL queries used to implement different functionalities, and an overview of the system's features. We will also discuss the challenges faced during development and the testing process to ensure the system's accuracy and reliability.</a:t>
            </a:r>
          </a:p>
          <a:p>
            <a:endParaRPr lang="en-US" sz="2000" dirty="0"/>
          </a:p>
          <a:p>
            <a:r>
              <a:rPr lang="en-US" sz="2000" dirty="0"/>
              <a:t>Let's dive into the details of the Student Registration System and explore how it can enhance the university's academic management.</a:t>
            </a:r>
            <a:endParaRPr lang="en-GH" sz="2000" dirty="0"/>
          </a:p>
        </p:txBody>
      </p:sp>
    </p:spTree>
    <p:extLst>
      <p:ext uri="{BB962C8B-B14F-4D97-AF65-F5344CB8AC3E}">
        <p14:creationId xmlns:p14="http://schemas.microsoft.com/office/powerpoint/2010/main" val="692559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prestig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6887-120B-11C5-B338-0E60DCC3203B}"/>
              </a:ext>
            </a:extLst>
          </p:cNvPr>
          <p:cNvSpPr txBox="1">
            <a:spLocks/>
          </p:cNvSpPr>
          <p:nvPr/>
        </p:nvSpPr>
        <p:spPr>
          <a:xfrm>
            <a:off x="838200" y="365125"/>
            <a:ext cx="10515600" cy="11034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UDATE COURSE DATA QUERY</a:t>
            </a:r>
            <a:endParaRPr lang="en-GH" dirty="0"/>
          </a:p>
        </p:txBody>
      </p:sp>
      <p:sp>
        <p:nvSpPr>
          <p:cNvPr id="3" name="Content Placeholder 2">
            <a:extLst>
              <a:ext uri="{FF2B5EF4-FFF2-40B4-BE49-F238E27FC236}">
                <a16:creationId xmlns:a16="http://schemas.microsoft.com/office/drawing/2014/main" id="{508EDBE1-6A39-E5B1-7FE3-9E29012404DA}"/>
              </a:ext>
            </a:extLst>
          </p:cNvPr>
          <p:cNvSpPr txBox="1">
            <a:spLocks/>
          </p:cNvSpPr>
          <p:nvPr/>
        </p:nvSpPr>
        <p:spPr>
          <a:xfrm>
            <a:off x="2050472" y="1950317"/>
            <a:ext cx="7426036" cy="3347252"/>
          </a:xfrm>
          <a:prstGeom prst="rect">
            <a:avLst/>
          </a:prstGeom>
          <a:solidFill>
            <a:schemeClr val="tx1"/>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UPDATE </a:t>
            </a:r>
            <a:r>
              <a:rPr lang="en-US" dirty="0" err="1">
                <a:solidFill>
                  <a:schemeClr val="bg1"/>
                </a:solidFill>
              </a:rPr>
              <a:t>CoursesTBL</a:t>
            </a:r>
            <a:r>
              <a:rPr lang="en-US" dirty="0">
                <a:solidFill>
                  <a:schemeClr val="bg1"/>
                </a:solidFill>
              </a:rPr>
              <a:t> SET Title = 'Web Programming'</a:t>
            </a:r>
          </a:p>
          <a:p>
            <a:pPr marL="0" indent="0">
              <a:buNone/>
            </a:pPr>
            <a:r>
              <a:rPr lang="en-US" dirty="0">
                <a:solidFill>
                  <a:schemeClr val="bg1"/>
                </a:solidFill>
              </a:rPr>
              <a:t>WHERE </a:t>
            </a:r>
            <a:r>
              <a:rPr lang="en-US" dirty="0" err="1">
                <a:solidFill>
                  <a:schemeClr val="bg1"/>
                </a:solidFill>
              </a:rPr>
              <a:t>CourseID</a:t>
            </a:r>
            <a:r>
              <a:rPr lang="en-US" dirty="0">
                <a:solidFill>
                  <a:schemeClr val="bg1"/>
                </a:solidFill>
              </a:rPr>
              <a:t> = 102;</a:t>
            </a:r>
          </a:p>
          <a:p>
            <a:pPr marL="0" indent="0">
              <a:buNone/>
            </a:pPr>
            <a:endParaRPr lang="en-US" dirty="0">
              <a:solidFill>
                <a:schemeClr val="bg1"/>
              </a:solidFill>
            </a:endParaRPr>
          </a:p>
        </p:txBody>
      </p:sp>
    </p:spTree>
    <p:extLst>
      <p:ext uri="{BB962C8B-B14F-4D97-AF65-F5344CB8AC3E}">
        <p14:creationId xmlns:p14="http://schemas.microsoft.com/office/powerpoint/2010/main" val="4249469952"/>
      </p:ext>
    </p:extLst>
  </p:cSld>
  <p:clrMapOvr>
    <a:masterClrMapping/>
  </p:clrMapOvr>
  <mc:AlternateContent xmlns:mc="http://schemas.openxmlformats.org/markup-compatibility/2006">
    <mc:Choice xmlns:p14="http://schemas.microsoft.com/office/powerpoint/2010/main" Requires="p14">
      <p:transition spd="slow" p14:dur="5000">
        <p14:honeycomb/>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05C87-20E3-0D4F-9E77-749ECA8E1FA0}"/>
              </a:ext>
            </a:extLst>
          </p:cNvPr>
          <p:cNvSpPr txBox="1">
            <a:spLocks/>
          </p:cNvSpPr>
          <p:nvPr/>
        </p:nvSpPr>
        <p:spPr>
          <a:xfrm>
            <a:off x="838200" y="365125"/>
            <a:ext cx="10515600" cy="11034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READ STUDENT INFORMATION QUERY</a:t>
            </a:r>
            <a:endParaRPr lang="en-GH" dirty="0"/>
          </a:p>
        </p:txBody>
      </p:sp>
      <p:sp>
        <p:nvSpPr>
          <p:cNvPr id="3" name="Content Placeholder 2">
            <a:extLst>
              <a:ext uri="{FF2B5EF4-FFF2-40B4-BE49-F238E27FC236}">
                <a16:creationId xmlns:a16="http://schemas.microsoft.com/office/drawing/2014/main" id="{098DB9A7-EA80-3785-015A-B835B35F9878}"/>
              </a:ext>
            </a:extLst>
          </p:cNvPr>
          <p:cNvSpPr txBox="1">
            <a:spLocks/>
          </p:cNvSpPr>
          <p:nvPr/>
        </p:nvSpPr>
        <p:spPr>
          <a:xfrm>
            <a:off x="2050472" y="1950317"/>
            <a:ext cx="7426036" cy="3347252"/>
          </a:xfrm>
          <a:prstGeom prst="rect">
            <a:avLst/>
          </a:prstGeom>
          <a:solidFill>
            <a:schemeClr val="tx1"/>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SELECT *</a:t>
            </a:r>
          </a:p>
          <a:p>
            <a:pPr marL="0" indent="0">
              <a:buNone/>
            </a:pPr>
            <a:r>
              <a:rPr lang="en-US" dirty="0">
                <a:solidFill>
                  <a:schemeClr val="bg1"/>
                </a:solidFill>
              </a:rPr>
              <a:t>FROM </a:t>
            </a:r>
            <a:r>
              <a:rPr lang="en-US" dirty="0" err="1">
                <a:solidFill>
                  <a:schemeClr val="bg1"/>
                </a:solidFill>
              </a:rPr>
              <a:t>StudentsTBL</a:t>
            </a:r>
            <a:r>
              <a:rPr lang="en-US" dirty="0">
                <a:solidFill>
                  <a:schemeClr val="bg1"/>
                </a:solidFill>
              </a:rPr>
              <a:t>;</a:t>
            </a:r>
          </a:p>
        </p:txBody>
      </p:sp>
    </p:spTree>
    <p:extLst>
      <p:ext uri="{BB962C8B-B14F-4D97-AF65-F5344CB8AC3E}">
        <p14:creationId xmlns:p14="http://schemas.microsoft.com/office/powerpoint/2010/main" val="3912252996"/>
      </p:ext>
    </p:extLst>
  </p:cSld>
  <p:clrMapOvr>
    <a:masterClrMapping/>
  </p:clrMapOvr>
  <mc:AlternateContent xmlns:mc="http://schemas.openxmlformats.org/markup-compatibility/2006">
    <mc:Choice xmlns:p14="http://schemas.microsoft.com/office/powerpoint/2010/main" Requires="p14">
      <p:transition spd="slow" p14:dur="3750">
        <p14:prism/>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93241-8036-7506-5A70-F495F848548B}"/>
              </a:ext>
            </a:extLst>
          </p:cNvPr>
          <p:cNvSpPr txBox="1">
            <a:spLocks/>
          </p:cNvSpPr>
          <p:nvPr/>
        </p:nvSpPr>
        <p:spPr>
          <a:xfrm>
            <a:off x="838200" y="365125"/>
            <a:ext cx="10515600" cy="11034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READ COURSE DETAILS QUERY</a:t>
            </a:r>
            <a:endParaRPr lang="en-GH" dirty="0"/>
          </a:p>
        </p:txBody>
      </p:sp>
      <p:sp>
        <p:nvSpPr>
          <p:cNvPr id="3" name="Content Placeholder 2">
            <a:extLst>
              <a:ext uri="{FF2B5EF4-FFF2-40B4-BE49-F238E27FC236}">
                <a16:creationId xmlns:a16="http://schemas.microsoft.com/office/drawing/2014/main" id="{80CE21A2-D1BB-79D7-C9BA-357B9D3E157F}"/>
              </a:ext>
            </a:extLst>
          </p:cNvPr>
          <p:cNvSpPr txBox="1">
            <a:spLocks/>
          </p:cNvSpPr>
          <p:nvPr/>
        </p:nvSpPr>
        <p:spPr>
          <a:xfrm>
            <a:off x="2050472" y="1950317"/>
            <a:ext cx="7426036" cy="3347252"/>
          </a:xfrm>
          <a:prstGeom prst="rect">
            <a:avLst/>
          </a:prstGeom>
          <a:solidFill>
            <a:schemeClr val="tx1"/>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SELECT *</a:t>
            </a:r>
          </a:p>
          <a:p>
            <a:pPr marL="0" indent="0">
              <a:buNone/>
            </a:pPr>
            <a:r>
              <a:rPr lang="en-US" dirty="0">
                <a:solidFill>
                  <a:schemeClr val="bg1"/>
                </a:solidFill>
              </a:rPr>
              <a:t>FROM </a:t>
            </a:r>
            <a:r>
              <a:rPr lang="en-US" dirty="0" err="1">
                <a:solidFill>
                  <a:schemeClr val="bg1"/>
                </a:solidFill>
              </a:rPr>
              <a:t>CoursesTBL</a:t>
            </a:r>
            <a:r>
              <a:rPr lang="en-US" dirty="0">
                <a:solidFill>
                  <a:schemeClr val="bg1"/>
                </a:solidFill>
              </a:rPr>
              <a:t>;</a:t>
            </a:r>
          </a:p>
          <a:p>
            <a:pPr marL="0" indent="0">
              <a:buNone/>
            </a:pPr>
            <a:endParaRPr lang="en-US" dirty="0">
              <a:solidFill>
                <a:schemeClr val="bg1"/>
              </a:solidFill>
            </a:endParaRPr>
          </a:p>
        </p:txBody>
      </p:sp>
    </p:spTree>
    <p:extLst>
      <p:ext uri="{BB962C8B-B14F-4D97-AF65-F5344CB8AC3E}">
        <p14:creationId xmlns:p14="http://schemas.microsoft.com/office/powerpoint/2010/main" val="224024620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3AB2A-401B-33D4-B1D0-FAD78194BFC4}"/>
              </a:ext>
            </a:extLst>
          </p:cNvPr>
          <p:cNvSpPr txBox="1">
            <a:spLocks/>
          </p:cNvSpPr>
          <p:nvPr/>
        </p:nvSpPr>
        <p:spPr>
          <a:xfrm>
            <a:off x="838200" y="365125"/>
            <a:ext cx="10515600" cy="11034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STUDENT TRANSCRIPT QUERY</a:t>
            </a:r>
            <a:endParaRPr lang="en-GH" dirty="0"/>
          </a:p>
        </p:txBody>
      </p:sp>
      <p:sp>
        <p:nvSpPr>
          <p:cNvPr id="3" name="Content Placeholder 2">
            <a:extLst>
              <a:ext uri="{FF2B5EF4-FFF2-40B4-BE49-F238E27FC236}">
                <a16:creationId xmlns:a16="http://schemas.microsoft.com/office/drawing/2014/main" id="{1B448FE5-4F1C-C7AD-1F5A-0E59805D86B8}"/>
              </a:ext>
            </a:extLst>
          </p:cNvPr>
          <p:cNvSpPr txBox="1">
            <a:spLocks/>
          </p:cNvSpPr>
          <p:nvPr/>
        </p:nvSpPr>
        <p:spPr>
          <a:xfrm>
            <a:off x="2050472" y="1950317"/>
            <a:ext cx="7426036" cy="3347252"/>
          </a:xfrm>
          <a:prstGeom prst="rect">
            <a:avLst/>
          </a:prstGeom>
          <a:solidFill>
            <a:schemeClr val="tx1"/>
          </a:solidFill>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SELECT </a:t>
            </a:r>
            <a:r>
              <a:rPr lang="en-US" dirty="0" err="1">
                <a:solidFill>
                  <a:schemeClr val="bg1"/>
                </a:solidFill>
              </a:rPr>
              <a:t>StudentsTBL.StudentID</a:t>
            </a:r>
            <a:r>
              <a:rPr lang="en-US" dirty="0">
                <a:solidFill>
                  <a:schemeClr val="bg1"/>
                </a:solidFill>
              </a:rPr>
              <a:t>, </a:t>
            </a:r>
            <a:r>
              <a:rPr lang="en-US" dirty="0" err="1">
                <a:solidFill>
                  <a:schemeClr val="bg1"/>
                </a:solidFill>
              </a:rPr>
              <a:t>StudentsTBL.Name</a:t>
            </a:r>
            <a:r>
              <a:rPr lang="en-US" dirty="0">
                <a:solidFill>
                  <a:schemeClr val="bg1"/>
                </a:solidFill>
              </a:rPr>
              <a:t>, </a:t>
            </a:r>
            <a:r>
              <a:rPr lang="en-US" dirty="0" err="1">
                <a:solidFill>
                  <a:schemeClr val="bg1"/>
                </a:solidFill>
              </a:rPr>
              <a:t>CoursesTBL.Title</a:t>
            </a:r>
            <a:r>
              <a:rPr lang="en-US" dirty="0">
                <a:solidFill>
                  <a:schemeClr val="bg1"/>
                </a:solidFill>
              </a:rPr>
              <a:t>, </a:t>
            </a:r>
            <a:r>
              <a:rPr lang="en-US" dirty="0" err="1">
                <a:solidFill>
                  <a:schemeClr val="bg1"/>
                </a:solidFill>
              </a:rPr>
              <a:t>EnrollmentTBL.EnrollmentDate</a:t>
            </a:r>
            <a:r>
              <a:rPr lang="en-US" dirty="0">
                <a:solidFill>
                  <a:schemeClr val="bg1"/>
                </a:solidFill>
              </a:rPr>
              <a:t>, </a:t>
            </a:r>
            <a:r>
              <a:rPr lang="en-US" dirty="0" err="1">
                <a:solidFill>
                  <a:schemeClr val="bg1"/>
                </a:solidFill>
              </a:rPr>
              <a:t>CoursesTBL.CreditHours</a:t>
            </a:r>
            <a:endParaRPr lang="en-US" dirty="0">
              <a:solidFill>
                <a:schemeClr val="bg1"/>
              </a:solidFill>
            </a:endParaRPr>
          </a:p>
          <a:p>
            <a:pPr marL="0" indent="0">
              <a:buNone/>
            </a:pPr>
            <a:r>
              <a:rPr lang="en-US" dirty="0">
                <a:solidFill>
                  <a:schemeClr val="bg1"/>
                </a:solidFill>
              </a:rPr>
              <a:t>FROM (</a:t>
            </a:r>
            <a:r>
              <a:rPr lang="en-US" dirty="0" err="1">
                <a:solidFill>
                  <a:schemeClr val="bg1"/>
                </a:solidFill>
              </a:rPr>
              <a:t>StudentsTBL</a:t>
            </a:r>
            <a:r>
              <a:rPr lang="en-US" dirty="0">
                <a:solidFill>
                  <a:schemeClr val="bg1"/>
                </a:solidFill>
              </a:rPr>
              <a:t> INNER JOIN </a:t>
            </a:r>
            <a:r>
              <a:rPr lang="en-US" dirty="0" err="1">
                <a:solidFill>
                  <a:schemeClr val="bg1"/>
                </a:solidFill>
              </a:rPr>
              <a:t>EnrollmentTBL</a:t>
            </a:r>
            <a:r>
              <a:rPr lang="en-US" dirty="0">
                <a:solidFill>
                  <a:schemeClr val="bg1"/>
                </a:solidFill>
              </a:rPr>
              <a:t> ON </a:t>
            </a:r>
            <a:r>
              <a:rPr lang="en-US" dirty="0" err="1">
                <a:solidFill>
                  <a:schemeClr val="bg1"/>
                </a:solidFill>
              </a:rPr>
              <a:t>StudentsTBL.StudentID</a:t>
            </a:r>
            <a:r>
              <a:rPr lang="en-US" dirty="0">
                <a:solidFill>
                  <a:schemeClr val="bg1"/>
                </a:solidFill>
              </a:rPr>
              <a:t> = </a:t>
            </a:r>
            <a:r>
              <a:rPr lang="en-US" dirty="0" err="1">
                <a:solidFill>
                  <a:schemeClr val="bg1"/>
                </a:solidFill>
              </a:rPr>
              <a:t>EnrollmentTBL.StudentID</a:t>
            </a:r>
            <a:r>
              <a:rPr lang="en-US" dirty="0">
                <a:solidFill>
                  <a:schemeClr val="bg1"/>
                </a:solidFill>
              </a:rPr>
              <a:t>) INNER JOIN </a:t>
            </a:r>
            <a:r>
              <a:rPr lang="en-US" dirty="0" err="1">
                <a:solidFill>
                  <a:schemeClr val="bg1"/>
                </a:solidFill>
              </a:rPr>
              <a:t>CoursesTBL</a:t>
            </a:r>
            <a:r>
              <a:rPr lang="en-US" dirty="0">
                <a:solidFill>
                  <a:schemeClr val="bg1"/>
                </a:solidFill>
              </a:rPr>
              <a:t> ON </a:t>
            </a:r>
            <a:r>
              <a:rPr lang="en-US" dirty="0" err="1">
                <a:solidFill>
                  <a:schemeClr val="bg1"/>
                </a:solidFill>
              </a:rPr>
              <a:t>EnrollmentTBL.CourseID</a:t>
            </a:r>
            <a:r>
              <a:rPr lang="en-US" dirty="0">
                <a:solidFill>
                  <a:schemeClr val="bg1"/>
                </a:solidFill>
              </a:rPr>
              <a:t> = </a:t>
            </a:r>
            <a:r>
              <a:rPr lang="en-US" dirty="0" err="1">
                <a:solidFill>
                  <a:schemeClr val="bg1"/>
                </a:solidFill>
              </a:rPr>
              <a:t>CoursesTBL.CourseID</a:t>
            </a:r>
            <a:endParaRPr lang="en-US" dirty="0">
              <a:solidFill>
                <a:schemeClr val="bg1"/>
              </a:solidFill>
            </a:endParaRPr>
          </a:p>
          <a:p>
            <a:pPr marL="0" indent="0">
              <a:buNone/>
            </a:pPr>
            <a:r>
              <a:rPr lang="en-US" dirty="0">
                <a:solidFill>
                  <a:schemeClr val="bg1"/>
                </a:solidFill>
              </a:rPr>
              <a:t>WHERE </a:t>
            </a:r>
            <a:r>
              <a:rPr lang="en-US" dirty="0" err="1">
                <a:solidFill>
                  <a:schemeClr val="bg1"/>
                </a:solidFill>
              </a:rPr>
              <a:t>StudentsTBL.StudentID</a:t>
            </a:r>
            <a:r>
              <a:rPr lang="en-US" dirty="0">
                <a:solidFill>
                  <a:schemeClr val="bg1"/>
                </a:solidFill>
              </a:rPr>
              <a:t> = 1;</a:t>
            </a:r>
          </a:p>
        </p:txBody>
      </p:sp>
    </p:spTree>
    <p:extLst>
      <p:ext uri="{BB962C8B-B14F-4D97-AF65-F5344CB8AC3E}">
        <p14:creationId xmlns:p14="http://schemas.microsoft.com/office/powerpoint/2010/main" val="249083207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F72A5-166D-A0C7-6240-59BA04396B6F}"/>
              </a:ext>
            </a:extLst>
          </p:cNvPr>
          <p:cNvSpPr txBox="1">
            <a:spLocks/>
          </p:cNvSpPr>
          <p:nvPr/>
        </p:nvSpPr>
        <p:spPr>
          <a:xfrm>
            <a:off x="838200" y="365125"/>
            <a:ext cx="10515600" cy="11034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STUDENT PROGRESS REPORT QUERY</a:t>
            </a:r>
            <a:endParaRPr lang="en-GH" dirty="0"/>
          </a:p>
        </p:txBody>
      </p:sp>
      <p:sp>
        <p:nvSpPr>
          <p:cNvPr id="3" name="Content Placeholder 2">
            <a:extLst>
              <a:ext uri="{FF2B5EF4-FFF2-40B4-BE49-F238E27FC236}">
                <a16:creationId xmlns:a16="http://schemas.microsoft.com/office/drawing/2014/main" id="{32AFAEE7-BE8A-D2E2-0552-946717BE6CEE}"/>
              </a:ext>
            </a:extLst>
          </p:cNvPr>
          <p:cNvSpPr txBox="1">
            <a:spLocks/>
          </p:cNvSpPr>
          <p:nvPr/>
        </p:nvSpPr>
        <p:spPr>
          <a:xfrm>
            <a:off x="2050472" y="1950317"/>
            <a:ext cx="7426036" cy="3347252"/>
          </a:xfrm>
          <a:prstGeom prst="rect">
            <a:avLst/>
          </a:prstGeom>
          <a:solidFill>
            <a:schemeClr val="tx1"/>
          </a:solidFill>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solidFill>
              </a:rPr>
              <a:t>SELECT StudentsTBL.Name, CoursesTBL.Title, EnrollmentTBL.EnrollmentDate, CoursesTBL.CreditHours</a:t>
            </a:r>
          </a:p>
          <a:p>
            <a:pPr marL="0" indent="0">
              <a:buNone/>
            </a:pPr>
            <a:r>
              <a:rPr lang="en-US">
                <a:solidFill>
                  <a:schemeClr val="bg1"/>
                </a:solidFill>
              </a:rPr>
              <a:t>FROM (StudentsTBL INNER JOIN EnrollmentTBL ON StudentsTBL.StudentID = EnrollmentTBL.StudentID) INNER JOIN CoursesTBL ON EnrollmentTBL.CourseID = CoursesTBL.CourseID</a:t>
            </a:r>
          </a:p>
          <a:p>
            <a:pPr marL="0" indent="0">
              <a:buNone/>
            </a:pPr>
            <a:r>
              <a:rPr lang="en-US">
                <a:solidFill>
                  <a:schemeClr val="bg1"/>
                </a:solidFill>
              </a:rPr>
              <a:t>WHERE StudentsTBL.StudentID = 1;</a:t>
            </a:r>
            <a:endParaRPr lang="en-US" dirty="0">
              <a:solidFill>
                <a:schemeClr val="bg1"/>
              </a:solidFill>
            </a:endParaRPr>
          </a:p>
        </p:txBody>
      </p:sp>
    </p:spTree>
    <p:extLst>
      <p:ext uri="{BB962C8B-B14F-4D97-AF65-F5344CB8AC3E}">
        <p14:creationId xmlns:p14="http://schemas.microsoft.com/office/powerpoint/2010/main" val="202141513"/>
      </p:ext>
    </p:extLst>
  </p:cSld>
  <p:clrMapOvr>
    <a:masterClrMapping/>
  </p:clrMapOvr>
  <mc:AlternateContent xmlns:mc="http://schemas.openxmlformats.org/markup-compatibility/2006">
    <mc:Choice xmlns:p14="http://schemas.microsoft.com/office/powerpoint/2010/main" Requires="p14">
      <p:transition spd="slow" p14:dur="5000">
        <p14:doors dir="ver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B1B5-BBE4-5D1A-5C80-1A2F4DD3F7F2}"/>
              </a:ext>
            </a:extLst>
          </p:cNvPr>
          <p:cNvSpPr txBox="1">
            <a:spLocks/>
          </p:cNvSpPr>
          <p:nvPr/>
        </p:nvSpPr>
        <p:spPr>
          <a:xfrm>
            <a:off x="838200" y="365125"/>
            <a:ext cx="10515600" cy="11034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COURSE ENRONMENT REPORT QUERY</a:t>
            </a:r>
            <a:endParaRPr lang="en-GH" dirty="0"/>
          </a:p>
        </p:txBody>
      </p:sp>
      <p:sp>
        <p:nvSpPr>
          <p:cNvPr id="3" name="Content Placeholder 2">
            <a:extLst>
              <a:ext uri="{FF2B5EF4-FFF2-40B4-BE49-F238E27FC236}">
                <a16:creationId xmlns:a16="http://schemas.microsoft.com/office/drawing/2014/main" id="{078E6918-4A5A-4F9F-D1D8-7967063BBD00}"/>
              </a:ext>
            </a:extLst>
          </p:cNvPr>
          <p:cNvSpPr txBox="1">
            <a:spLocks/>
          </p:cNvSpPr>
          <p:nvPr/>
        </p:nvSpPr>
        <p:spPr>
          <a:xfrm>
            <a:off x="2050472" y="1950317"/>
            <a:ext cx="7426036" cy="3347252"/>
          </a:xfrm>
          <a:prstGeom prst="rect">
            <a:avLst/>
          </a:prstGeom>
          <a:solidFill>
            <a:schemeClr val="tx1"/>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SELECT </a:t>
            </a:r>
            <a:r>
              <a:rPr lang="en-US" dirty="0" err="1">
                <a:solidFill>
                  <a:schemeClr val="bg1"/>
                </a:solidFill>
              </a:rPr>
              <a:t>CoursesTBL.Title</a:t>
            </a:r>
            <a:r>
              <a:rPr lang="en-US" dirty="0">
                <a:solidFill>
                  <a:schemeClr val="bg1"/>
                </a:solidFill>
              </a:rPr>
              <a:t>, COUNT(</a:t>
            </a:r>
            <a:r>
              <a:rPr lang="en-US" dirty="0" err="1">
                <a:solidFill>
                  <a:schemeClr val="bg1"/>
                </a:solidFill>
              </a:rPr>
              <a:t>EnrollmentTBL.StudentID</a:t>
            </a:r>
            <a:r>
              <a:rPr lang="en-US" dirty="0">
                <a:solidFill>
                  <a:schemeClr val="bg1"/>
                </a:solidFill>
              </a:rPr>
              <a:t>) AS </a:t>
            </a:r>
            <a:r>
              <a:rPr lang="en-US" dirty="0" err="1">
                <a:solidFill>
                  <a:schemeClr val="bg1"/>
                </a:solidFill>
              </a:rPr>
              <a:t>NumOfStudentsEnrolled</a:t>
            </a:r>
            <a:endParaRPr lang="en-US" dirty="0">
              <a:solidFill>
                <a:schemeClr val="bg1"/>
              </a:solidFill>
            </a:endParaRPr>
          </a:p>
          <a:p>
            <a:pPr marL="0" indent="0">
              <a:buNone/>
            </a:pPr>
            <a:r>
              <a:rPr lang="en-US" dirty="0">
                <a:solidFill>
                  <a:schemeClr val="bg1"/>
                </a:solidFill>
              </a:rPr>
              <a:t>FROM </a:t>
            </a:r>
            <a:r>
              <a:rPr lang="en-US" dirty="0" err="1">
                <a:solidFill>
                  <a:schemeClr val="bg1"/>
                </a:solidFill>
              </a:rPr>
              <a:t>CoursesTBL</a:t>
            </a:r>
            <a:r>
              <a:rPr lang="en-US" dirty="0">
                <a:solidFill>
                  <a:schemeClr val="bg1"/>
                </a:solidFill>
              </a:rPr>
              <a:t> LEFT JOIN </a:t>
            </a:r>
            <a:r>
              <a:rPr lang="en-US" dirty="0" err="1">
                <a:solidFill>
                  <a:schemeClr val="bg1"/>
                </a:solidFill>
              </a:rPr>
              <a:t>EnrollmentTBL</a:t>
            </a:r>
            <a:r>
              <a:rPr lang="en-US" dirty="0">
                <a:solidFill>
                  <a:schemeClr val="bg1"/>
                </a:solidFill>
              </a:rPr>
              <a:t> ON </a:t>
            </a:r>
            <a:r>
              <a:rPr lang="en-US" dirty="0" err="1">
                <a:solidFill>
                  <a:schemeClr val="bg1"/>
                </a:solidFill>
              </a:rPr>
              <a:t>CoursesTBL.CourseID</a:t>
            </a:r>
            <a:r>
              <a:rPr lang="en-US" dirty="0">
                <a:solidFill>
                  <a:schemeClr val="bg1"/>
                </a:solidFill>
              </a:rPr>
              <a:t> = </a:t>
            </a:r>
            <a:r>
              <a:rPr lang="en-US" dirty="0" err="1">
                <a:solidFill>
                  <a:schemeClr val="bg1"/>
                </a:solidFill>
              </a:rPr>
              <a:t>EnrollmentTBL.CourseID</a:t>
            </a:r>
            <a:endParaRPr lang="en-US" dirty="0">
              <a:solidFill>
                <a:schemeClr val="bg1"/>
              </a:solidFill>
            </a:endParaRPr>
          </a:p>
          <a:p>
            <a:pPr marL="0" indent="0">
              <a:buNone/>
            </a:pPr>
            <a:r>
              <a:rPr lang="en-US" dirty="0">
                <a:solidFill>
                  <a:schemeClr val="bg1"/>
                </a:solidFill>
              </a:rPr>
              <a:t>GROUP BY </a:t>
            </a:r>
            <a:r>
              <a:rPr lang="en-US" dirty="0" err="1">
                <a:solidFill>
                  <a:schemeClr val="bg1"/>
                </a:solidFill>
              </a:rPr>
              <a:t>CoursesTBL.Title</a:t>
            </a:r>
            <a:r>
              <a:rPr lang="en-US" dirty="0">
                <a:solidFill>
                  <a:schemeClr val="bg1"/>
                </a:solidFill>
              </a:rPr>
              <a:t>;</a:t>
            </a:r>
          </a:p>
          <a:p>
            <a:pPr marL="0" indent="0">
              <a:buNone/>
            </a:pPr>
            <a:endParaRPr lang="en-US" dirty="0">
              <a:solidFill>
                <a:schemeClr val="bg1"/>
              </a:solidFill>
            </a:endParaRPr>
          </a:p>
        </p:txBody>
      </p:sp>
    </p:spTree>
    <p:extLst>
      <p:ext uri="{BB962C8B-B14F-4D97-AF65-F5344CB8AC3E}">
        <p14:creationId xmlns:p14="http://schemas.microsoft.com/office/powerpoint/2010/main" val="36851792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origami"/>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BC1B-091E-C8E3-80DD-67B20030034A}"/>
              </a:ext>
            </a:extLst>
          </p:cNvPr>
          <p:cNvSpPr>
            <a:spLocks noGrp="1"/>
          </p:cNvSpPr>
          <p:nvPr>
            <p:ph type="title"/>
          </p:nvPr>
        </p:nvSpPr>
        <p:spPr>
          <a:xfrm>
            <a:off x="838200" y="2554143"/>
            <a:ext cx="10515600" cy="1325563"/>
          </a:xfrm>
        </p:spPr>
        <p:txBody>
          <a:bodyPr/>
          <a:lstStyle/>
          <a:p>
            <a:pPr algn="ctr"/>
            <a:r>
              <a:rPr lang="en-US" dirty="0"/>
              <a:t>CONCLUSION:</a:t>
            </a:r>
            <a:endParaRPr lang="en-GH" dirty="0"/>
          </a:p>
        </p:txBody>
      </p:sp>
    </p:spTree>
    <p:extLst>
      <p:ext uri="{BB962C8B-B14F-4D97-AF65-F5344CB8AC3E}">
        <p14:creationId xmlns:p14="http://schemas.microsoft.com/office/powerpoint/2010/main" val="19225387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2D93-DEE0-0636-9B42-FFF798C8EAC2}"/>
              </a:ext>
            </a:extLst>
          </p:cNvPr>
          <p:cNvSpPr>
            <a:spLocks noGrp="1"/>
          </p:cNvSpPr>
          <p:nvPr>
            <p:ph type="title"/>
          </p:nvPr>
        </p:nvSpPr>
        <p:spPr>
          <a:xfrm>
            <a:off x="838200" y="1581871"/>
            <a:ext cx="10515600" cy="2990128"/>
          </a:xfrm>
        </p:spPr>
        <p:txBody>
          <a:bodyPr>
            <a:normAutofit/>
          </a:bodyPr>
          <a:lstStyle/>
          <a:p>
            <a:r>
              <a:rPr lang="en-US" sz="2800" dirty="0"/>
              <a:t>The Student Registration System project has been successfully developed, providing an efficient and comprehensive solution for managing student information, course enrollment, and academic records at our university. Throughout the development process, we focused on creating a well-structured database, writing SQL queries for various functionalities, and ensuring seamless system functionality.</a:t>
            </a:r>
            <a:endParaRPr lang="en-GH" sz="2800" dirty="0"/>
          </a:p>
        </p:txBody>
      </p:sp>
      <p:sp>
        <p:nvSpPr>
          <p:cNvPr id="3" name="Title 1">
            <a:extLst>
              <a:ext uri="{FF2B5EF4-FFF2-40B4-BE49-F238E27FC236}">
                <a16:creationId xmlns:a16="http://schemas.microsoft.com/office/drawing/2014/main" id="{02A5CCCF-776E-D4A2-1765-3F40C7820E69}"/>
              </a:ext>
            </a:extLst>
          </p:cNvPr>
          <p:cNvSpPr txBox="1">
            <a:spLocks/>
          </p:cNvSpPr>
          <p:nvPr/>
        </p:nvSpPr>
        <p:spPr>
          <a:xfrm>
            <a:off x="7142018" y="4447308"/>
            <a:ext cx="4759696" cy="12607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BY THOMAS ANTWI</a:t>
            </a:r>
          </a:p>
          <a:p>
            <a:r>
              <a:rPr lang="en-US" sz="2800" dirty="0"/>
              <a:t>SRI.41.008.038.22</a:t>
            </a:r>
          </a:p>
          <a:p>
            <a:r>
              <a:rPr lang="en-US" sz="2800" dirty="0"/>
              <a:t>CE(B)</a:t>
            </a:r>
            <a:endParaRPr lang="en-GH" sz="2800" dirty="0"/>
          </a:p>
        </p:txBody>
      </p:sp>
    </p:spTree>
    <p:extLst>
      <p:ext uri="{BB962C8B-B14F-4D97-AF65-F5344CB8AC3E}">
        <p14:creationId xmlns:p14="http://schemas.microsoft.com/office/powerpoint/2010/main" val="11851489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44517-58A6-2F36-5D56-C456E7C61392}"/>
              </a:ext>
            </a:extLst>
          </p:cNvPr>
          <p:cNvSpPr>
            <a:spLocks noGrp="1"/>
          </p:cNvSpPr>
          <p:nvPr>
            <p:ph type="title"/>
          </p:nvPr>
        </p:nvSpPr>
        <p:spPr>
          <a:xfrm>
            <a:off x="561109" y="1870364"/>
            <a:ext cx="10515600" cy="2867891"/>
          </a:xfrm>
        </p:spPr>
        <p:txBody>
          <a:bodyPr>
            <a:normAutofit/>
          </a:bodyPr>
          <a:lstStyle/>
          <a:p>
            <a:pPr algn="ctr"/>
            <a:r>
              <a:rPr lang="en-US" dirty="0"/>
              <a:t>Database Design:</a:t>
            </a:r>
            <a:endParaRPr lang="en-GH" dirty="0"/>
          </a:p>
        </p:txBody>
      </p:sp>
    </p:spTree>
    <p:extLst>
      <p:ext uri="{BB962C8B-B14F-4D97-AF65-F5344CB8AC3E}">
        <p14:creationId xmlns:p14="http://schemas.microsoft.com/office/powerpoint/2010/main" val="39512761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r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C83786-9BFF-7F37-2BFB-74BA0E4655CE}"/>
              </a:ext>
            </a:extLst>
          </p:cNvPr>
          <p:cNvSpPr>
            <a:spLocks noGrp="1"/>
          </p:cNvSpPr>
          <p:nvPr>
            <p:ph idx="1"/>
          </p:nvPr>
        </p:nvSpPr>
        <p:spPr>
          <a:xfrm>
            <a:off x="838200" y="2277485"/>
            <a:ext cx="10515600" cy="2303030"/>
          </a:xfrm>
        </p:spPr>
        <p:txBody>
          <a:bodyPr/>
          <a:lstStyle/>
          <a:p>
            <a:pPr marL="0" indent="0">
              <a:buNone/>
            </a:pPr>
            <a:r>
              <a:rPr lang="en-US" dirty="0"/>
              <a:t>The database design is a crucial aspect of the Student Registration System, as it forms the foundation for storing and managing student information, course details, and enrollment data. A well-structured database ensures data integrity, efficient data retrieval, and seamless operations within the system.</a:t>
            </a:r>
            <a:endParaRPr lang="en-GH" dirty="0"/>
          </a:p>
        </p:txBody>
      </p:sp>
    </p:spTree>
    <p:extLst>
      <p:ext uri="{BB962C8B-B14F-4D97-AF65-F5344CB8AC3E}">
        <p14:creationId xmlns:p14="http://schemas.microsoft.com/office/powerpoint/2010/main" val="15103964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5B9489-843F-EAA8-F315-9A7448DAA244}"/>
              </a:ext>
            </a:extLst>
          </p:cNvPr>
          <p:cNvSpPr>
            <a:spLocks noGrp="1"/>
          </p:cNvSpPr>
          <p:nvPr>
            <p:ph idx="1"/>
          </p:nvPr>
        </p:nvSpPr>
        <p:spPr>
          <a:xfrm>
            <a:off x="838200" y="2185841"/>
            <a:ext cx="10515600" cy="3743903"/>
          </a:xfrm>
        </p:spPr>
        <p:txBody>
          <a:bodyPr>
            <a:normAutofit/>
          </a:bodyPr>
          <a:lstStyle/>
          <a:p>
            <a:pPr algn="ctr">
              <a:buFont typeface="Wingdings" panose="05000000000000000000" pitchFamily="2" charset="2"/>
              <a:buChar char="Ø"/>
            </a:pPr>
            <a:r>
              <a:rPr lang="en-US" dirty="0"/>
              <a:t>Students Table:</a:t>
            </a:r>
          </a:p>
          <a:p>
            <a:pPr marL="0" indent="0">
              <a:buNone/>
            </a:pPr>
            <a:r>
              <a:rPr lang="en-US" dirty="0"/>
              <a:t>This table stores information about the students enrolled in the university.</a:t>
            </a:r>
          </a:p>
          <a:p>
            <a:pPr marL="0" indent="0">
              <a:buNone/>
            </a:pPr>
            <a:r>
              <a:rPr lang="en-US" dirty="0"/>
              <a:t>Columns: </a:t>
            </a:r>
            <a:r>
              <a:rPr lang="en-US" dirty="0" err="1"/>
              <a:t>StudentID</a:t>
            </a:r>
            <a:r>
              <a:rPr lang="en-US" dirty="0"/>
              <a:t> (Primary Key), Name, Email, </a:t>
            </a:r>
            <a:r>
              <a:rPr lang="en-US" dirty="0" err="1"/>
              <a:t>ContactDetails</a:t>
            </a:r>
            <a:r>
              <a:rPr lang="en-US" dirty="0"/>
              <a:t>, </a:t>
            </a:r>
            <a:r>
              <a:rPr lang="en-US" dirty="0" err="1"/>
              <a:t>AcademicRecords</a:t>
            </a:r>
            <a:r>
              <a:rPr lang="en-US" dirty="0"/>
              <a:t>.</a:t>
            </a:r>
          </a:p>
        </p:txBody>
      </p:sp>
    </p:spTree>
    <p:extLst>
      <p:ext uri="{BB962C8B-B14F-4D97-AF65-F5344CB8AC3E}">
        <p14:creationId xmlns:p14="http://schemas.microsoft.com/office/powerpoint/2010/main" val="39741716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8BF24BA-E534-FCB3-AB9E-EF6C35EC8585}"/>
              </a:ext>
            </a:extLst>
          </p:cNvPr>
          <p:cNvSpPr txBox="1">
            <a:spLocks/>
          </p:cNvSpPr>
          <p:nvPr/>
        </p:nvSpPr>
        <p:spPr>
          <a:xfrm>
            <a:off x="838200" y="2686195"/>
            <a:ext cx="10515600" cy="28833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5000000000000000000" pitchFamily="2" charset="2"/>
              <a:buChar char="Ø"/>
            </a:pPr>
            <a:r>
              <a:rPr lang="en-US" dirty="0"/>
              <a:t>Courses Table:</a:t>
            </a:r>
          </a:p>
          <a:p>
            <a:pPr marL="0" indent="0">
              <a:buFont typeface="Arial" panose="020B0604020202020204" pitchFamily="34" charset="0"/>
              <a:buNone/>
            </a:pPr>
            <a:r>
              <a:rPr lang="en-US" dirty="0"/>
              <a:t>This table maintains a catalog of available courses offered by the university.</a:t>
            </a:r>
          </a:p>
          <a:p>
            <a:pPr marL="0" indent="0">
              <a:buFont typeface="Arial" panose="020B0604020202020204" pitchFamily="34" charset="0"/>
              <a:buNone/>
            </a:pPr>
            <a:r>
              <a:rPr lang="en-US" dirty="0"/>
              <a:t>Columns: </a:t>
            </a:r>
            <a:r>
              <a:rPr lang="en-US" dirty="0" err="1"/>
              <a:t>CourseID</a:t>
            </a:r>
            <a:r>
              <a:rPr lang="en-US" dirty="0"/>
              <a:t> (Primary Key), Title, Department, </a:t>
            </a:r>
            <a:r>
              <a:rPr lang="en-US" dirty="0" err="1"/>
              <a:t>CreditHours</a:t>
            </a:r>
            <a:r>
              <a:rPr lang="en-US" dirty="0"/>
              <a:t>, Prerequisites.</a:t>
            </a:r>
          </a:p>
        </p:txBody>
      </p:sp>
    </p:spTree>
    <p:extLst>
      <p:ext uri="{BB962C8B-B14F-4D97-AF65-F5344CB8AC3E}">
        <p14:creationId xmlns:p14="http://schemas.microsoft.com/office/powerpoint/2010/main" val="3636117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8019B80-40C2-E118-E6D3-404F1ACDFC13}"/>
              </a:ext>
            </a:extLst>
          </p:cNvPr>
          <p:cNvSpPr txBox="1">
            <a:spLocks/>
          </p:cNvSpPr>
          <p:nvPr/>
        </p:nvSpPr>
        <p:spPr>
          <a:xfrm>
            <a:off x="838200" y="2241261"/>
            <a:ext cx="10515600" cy="294726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5000000000000000000" pitchFamily="2" charset="2"/>
              <a:buChar char="Ø"/>
            </a:pPr>
            <a:r>
              <a:rPr lang="en-US" dirty="0"/>
              <a:t>Enrollment Table:</a:t>
            </a:r>
          </a:p>
          <a:p>
            <a:pPr marL="0" indent="0">
              <a:buFont typeface="Arial" panose="020B0604020202020204" pitchFamily="34" charset="0"/>
              <a:buNone/>
            </a:pPr>
            <a:r>
              <a:rPr lang="en-US" dirty="0"/>
              <a:t>This table records the course enrollments made by students each semester.</a:t>
            </a:r>
          </a:p>
          <a:p>
            <a:pPr marL="0" indent="0">
              <a:buFont typeface="Arial" panose="020B0604020202020204" pitchFamily="34" charset="0"/>
              <a:buNone/>
            </a:pPr>
            <a:r>
              <a:rPr lang="en-US" dirty="0"/>
              <a:t>Columns: </a:t>
            </a:r>
            <a:r>
              <a:rPr lang="en-US" dirty="0" err="1"/>
              <a:t>EnrollmentID</a:t>
            </a:r>
            <a:r>
              <a:rPr lang="en-US" dirty="0"/>
              <a:t> (Primary Key), </a:t>
            </a:r>
            <a:r>
              <a:rPr lang="en-US" dirty="0" err="1"/>
              <a:t>StudentID</a:t>
            </a:r>
            <a:r>
              <a:rPr lang="en-US" dirty="0"/>
              <a:t> (Foreign Key), </a:t>
            </a:r>
            <a:r>
              <a:rPr lang="en-US" dirty="0" err="1"/>
              <a:t>CourseID</a:t>
            </a:r>
            <a:r>
              <a:rPr lang="en-US" dirty="0"/>
              <a:t> (Foreign Key), </a:t>
            </a:r>
            <a:r>
              <a:rPr lang="en-US" dirty="0" err="1"/>
              <a:t>Semister</a:t>
            </a:r>
            <a:r>
              <a:rPr lang="en-US" dirty="0"/>
              <a:t> </a:t>
            </a:r>
            <a:r>
              <a:rPr lang="en-US" dirty="0" err="1"/>
              <a:t>EnrollmentDate</a:t>
            </a:r>
            <a:r>
              <a:rPr lang="en-US" dirty="0"/>
              <a:t>.</a:t>
            </a:r>
          </a:p>
        </p:txBody>
      </p:sp>
    </p:spTree>
    <p:extLst>
      <p:ext uri="{BB962C8B-B14F-4D97-AF65-F5344CB8AC3E}">
        <p14:creationId xmlns:p14="http://schemas.microsoft.com/office/powerpoint/2010/main" val="39659742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win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58121B2-8072-470D-3BD6-52D18DA9925B}"/>
              </a:ext>
            </a:extLst>
          </p:cNvPr>
          <p:cNvSpPr txBox="1">
            <a:spLocks/>
          </p:cNvSpPr>
          <p:nvPr/>
        </p:nvSpPr>
        <p:spPr>
          <a:xfrm>
            <a:off x="838200" y="481733"/>
            <a:ext cx="10515600" cy="5378739"/>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5000000000000000000" pitchFamily="2" charset="2"/>
              <a:buChar char="Ø"/>
            </a:pPr>
            <a:r>
              <a:rPr lang="en-US" b="1" i="0" dirty="0">
                <a:effectLst/>
                <a:latin typeface="Söhne"/>
              </a:rPr>
              <a:t>Relationships:</a:t>
            </a:r>
            <a:endParaRPr lang="en-US" dirty="0"/>
          </a:p>
          <a:p>
            <a:pPr marL="0" indent="0">
              <a:buFont typeface="Arial" panose="020B0604020202020204" pitchFamily="34" charset="0"/>
              <a:buNone/>
            </a:pPr>
            <a:r>
              <a:rPr lang="en-US" dirty="0"/>
              <a:t>One-to-Many Relationship (Students to Enrollment):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"Students" table has a one-to-many relationship with the "Enrollment" table.</a:t>
            </a:r>
          </a:p>
          <a:p>
            <a:pPr marL="0" indent="0">
              <a:buFont typeface="Arial" panose="020B0604020202020204" pitchFamily="34" charset="0"/>
              <a:buNone/>
            </a:pPr>
            <a:r>
              <a:rPr lang="en-US" dirty="0"/>
              <a:t>Each student can have multiple enrollments, but each enrollment belongs to only one student.</a:t>
            </a:r>
          </a:p>
          <a:p>
            <a:pPr marL="0" indent="0">
              <a:buFont typeface="Arial" panose="020B0604020202020204" pitchFamily="34" charset="0"/>
              <a:buNone/>
            </a:pPr>
            <a:r>
              <a:rPr lang="en-US" dirty="0"/>
              <a:t>This relationship is established through the "</a:t>
            </a:r>
            <a:r>
              <a:rPr lang="en-US" dirty="0" err="1"/>
              <a:t>StudentID</a:t>
            </a:r>
            <a:r>
              <a:rPr lang="en-US" dirty="0"/>
              <a:t>" column in the "Students" table, which acts as a foreign key in the "Enrollment" table.</a:t>
            </a:r>
          </a:p>
          <a:p>
            <a:pPr marL="0" indent="0">
              <a:buFont typeface="Arial" panose="020B0604020202020204" pitchFamily="34" charset="0"/>
              <a:buNone/>
            </a:pPr>
            <a:r>
              <a:rPr lang="en-US" dirty="0"/>
              <a:t>One-to-Many Relationship (Courses to Enrollment):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"Courses" table has a one-to-many relationship with the "Enrollment" table.</a:t>
            </a:r>
          </a:p>
          <a:p>
            <a:pPr marL="0" indent="0">
              <a:buFont typeface="Arial" panose="020B0604020202020204" pitchFamily="34" charset="0"/>
              <a:buNone/>
            </a:pPr>
            <a:r>
              <a:rPr lang="en-US" dirty="0"/>
              <a:t>Each course can have multiple enrollments, but each enrollment corresponds to only one course.</a:t>
            </a:r>
          </a:p>
          <a:p>
            <a:pPr marL="0" indent="0">
              <a:buFont typeface="Arial" panose="020B0604020202020204" pitchFamily="34" charset="0"/>
              <a:buNone/>
            </a:pPr>
            <a:r>
              <a:rPr lang="en-US" dirty="0"/>
              <a:t>This relationship is established through the "</a:t>
            </a:r>
            <a:r>
              <a:rPr lang="en-US" dirty="0" err="1"/>
              <a:t>CourseID</a:t>
            </a:r>
            <a:r>
              <a:rPr lang="en-US" dirty="0"/>
              <a:t>" column in the "Courses" table, which acts as a foreign key in the "Enrollment" table.</a:t>
            </a:r>
          </a:p>
        </p:txBody>
      </p:sp>
    </p:spTree>
    <p:extLst>
      <p:ext uri="{BB962C8B-B14F-4D97-AF65-F5344CB8AC3E}">
        <p14:creationId xmlns:p14="http://schemas.microsoft.com/office/powerpoint/2010/main" val="7176975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fractur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2EB197-2454-A1DC-391C-09D5D26A7817}"/>
              </a:ext>
            </a:extLst>
          </p:cNvPr>
          <p:cNvSpPr txBox="1">
            <a:spLocks/>
          </p:cNvSpPr>
          <p:nvPr/>
        </p:nvSpPr>
        <p:spPr>
          <a:xfrm>
            <a:off x="838200" y="481733"/>
            <a:ext cx="10515600" cy="53787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5000000000000000000" pitchFamily="2" charset="2"/>
              <a:buChar char="Ø"/>
            </a:pPr>
            <a:r>
              <a:rPr lang="en-US" dirty="0"/>
              <a:t>Primary and Foreign Keys:</a:t>
            </a:r>
          </a:p>
          <a:p>
            <a:pPr marL="0" indent="0">
              <a:buFont typeface="Arial" panose="020B0604020202020204" pitchFamily="34" charset="0"/>
              <a:buNone/>
            </a:pPr>
            <a:r>
              <a:rPr lang="en-US" dirty="0"/>
              <a:t>In the "Students" table, the "</a:t>
            </a:r>
            <a:r>
              <a:rPr lang="en-US" dirty="0" err="1"/>
              <a:t>StudentID</a:t>
            </a:r>
            <a:r>
              <a:rPr lang="en-US" dirty="0"/>
              <a:t>" column serves as the primary key, uniquely identifying each student record.</a:t>
            </a:r>
          </a:p>
          <a:p>
            <a:pPr marL="0" indent="0">
              <a:buFont typeface="Arial" panose="020B0604020202020204" pitchFamily="34" charset="0"/>
              <a:buNone/>
            </a:pPr>
            <a:r>
              <a:rPr lang="en-US" dirty="0"/>
              <a:t>In the "Courses" table, the "</a:t>
            </a:r>
            <a:r>
              <a:rPr lang="en-US" dirty="0" err="1"/>
              <a:t>CourseID</a:t>
            </a:r>
            <a:r>
              <a:rPr lang="en-US" dirty="0"/>
              <a:t>" column serves as the primary key, uniquely identifying each course record.</a:t>
            </a:r>
          </a:p>
          <a:p>
            <a:pPr marL="0" indent="0">
              <a:buFont typeface="Arial" panose="020B0604020202020204" pitchFamily="34" charset="0"/>
              <a:buNone/>
            </a:pPr>
            <a:r>
              <a:rPr lang="en-US" dirty="0"/>
              <a:t>In the "Enrollment" table, the "</a:t>
            </a:r>
            <a:r>
              <a:rPr lang="en-US" dirty="0" err="1"/>
              <a:t>EnrollmentID</a:t>
            </a:r>
            <a:r>
              <a:rPr lang="en-US" dirty="0"/>
              <a:t>" column serves as the primary key, uniquely identifying each enrollment record.</a:t>
            </a:r>
          </a:p>
          <a:p>
            <a:pPr marL="0" indent="0">
              <a:buFont typeface="Arial" panose="020B0604020202020204" pitchFamily="34" charset="0"/>
              <a:buNone/>
            </a:pPr>
            <a:r>
              <a:rPr lang="en-US" dirty="0"/>
              <a:t>The "</a:t>
            </a:r>
            <a:r>
              <a:rPr lang="en-US" dirty="0" err="1"/>
              <a:t>StudentID</a:t>
            </a:r>
            <a:r>
              <a:rPr lang="en-US" dirty="0"/>
              <a:t>" and "</a:t>
            </a:r>
            <a:r>
              <a:rPr lang="en-US" dirty="0" err="1"/>
              <a:t>CourseID</a:t>
            </a:r>
            <a:r>
              <a:rPr lang="en-US" dirty="0"/>
              <a:t>" columns in the "Enrollment" table act as foreign keys, establishing the relationships with the "Students" and "Courses" tables, respectively.</a:t>
            </a:r>
          </a:p>
        </p:txBody>
      </p:sp>
    </p:spTree>
    <p:extLst>
      <p:ext uri="{BB962C8B-B14F-4D97-AF65-F5344CB8AC3E}">
        <p14:creationId xmlns:p14="http://schemas.microsoft.com/office/powerpoint/2010/main" val="9934471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peelOff"/>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1100</Words>
  <Application>Microsoft Office PowerPoint</Application>
  <PresentationFormat>Widescreen</PresentationFormat>
  <Paragraphs>108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Söhne</vt:lpstr>
      <vt:lpstr>Wingdings</vt:lpstr>
      <vt:lpstr>Office Theme</vt:lpstr>
      <vt:lpstr>INTRODUCTION</vt:lpstr>
      <vt:lpstr>PowerPoint Presentation</vt:lpstr>
      <vt:lpstr>Database Design:</vt:lpstr>
      <vt:lpstr>PowerPoint Presentation</vt:lpstr>
      <vt:lpstr>PowerPoint Presentation</vt:lpstr>
      <vt:lpstr>PowerPoint Presentation</vt:lpstr>
      <vt:lpstr>PowerPoint Presentation</vt:lpstr>
      <vt:lpstr>PowerPoint Presentation</vt:lpstr>
      <vt:lpstr>PowerPoint Presentation</vt:lpstr>
      <vt:lpstr>SQL Queries:</vt:lpstr>
      <vt:lpstr>STUDENT TABLE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The Student Registration System project has been successfully developed, providing an efficient and comprehensive solution for managing student information, course enrollment, and academic records at our university. Throughout the development process, we focused on creating a well-structured database, writing SQL queries for various functionalities, and ensuring seamless system functionality.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*Calculus* Guy</dc:creator>
  <cp:lastModifiedBy>*Calculus* Guy</cp:lastModifiedBy>
  <cp:revision>55</cp:revision>
  <cp:lastPrinted>2023-08-04T20:26:19Z</cp:lastPrinted>
  <dcterms:created xsi:type="dcterms:W3CDTF">2023-08-04T19:05:58Z</dcterms:created>
  <dcterms:modified xsi:type="dcterms:W3CDTF">2023-08-04T20:27:20Z</dcterms:modified>
</cp:coreProperties>
</file>