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740F7-5851-4D27-ADD6-C14705F76F13}" type="doc">
      <dgm:prSet loTypeId="urn:microsoft.com/office/officeart/2005/8/layout/process1" loCatId="process" qsTypeId="urn:microsoft.com/office/officeart/2005/8/quickstyle/simple1" qsCatId="simple" csTypeId="urn:microsoft.com/office/officeart/2005/8/colors/accent1_2" csCatId="accent1" phldr="1"/>
      <dgm:spPr/>
    </dgm:pt>
    <dgm:pt modelId="{7780D4FB-2336-4D52-9C18-CC44707AF185}" type="pres">
      <dgm:prSet presAssocID="{A60740F7-5851-4D27-ADD6-C14705F76F13}" presName="Name0" presStyleCnt="0">
        <dgm:presLayoutVars>
          <dgm:dir/>
          <dgm:resizeHandles val="exact"/>
        </dgm:presLayoutVars>
      </dgm:prSet>
      <dgm:spPr/>
    </dgm:pt>
  </dgm:ptLst>
  <dgm:cxnLst>
    <dgm:cxn modelId="{F2B3D4D6-CE15-4703-A17A-C184B9444EC0}" type="presOf" srcId="{A60740F7-5851-4D27-ADD6-C14705F76F13}" destId="{7780D4FB-2336-4D52-9C18-CC44707AF18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54654B-3E4C-4A67-8D3F-419FB6A991C4}" type="datetimeFigureOut">
              <a:rPr lang="en-US" smtClean="0"/>
              <a:t>11/16/2022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787AF29-CCE7-4524-9A37-6A511AF7F48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6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654B-3E4C-4A67-8D3F-419FB6A991C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7AF29-CCE7-4524-9A37-6A511AF7F48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753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654B-3E4C-4A67-8D3F-419FB6A991C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7AF29-CCE7-4524-9A37-6A511AF7F48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69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54654B-3E4C-4A67-8D3F-419FB6A991C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7AF29-CCE7-4524-9A37-6A511AF7F48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31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4654B-3E4C-4A67-8D3F-419FB6A991C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7AF29-CCE7-4524-9A37-6A511AF7F48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6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54654B-3E4C-4A67-8D3F-419FB6A991C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7AF29-CCE7-4524-9A37-6A511AF7F48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13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4654B-3E4C-4A67-8D3F-419FB6A991C4}"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7AF29-CCE7-4524-9A37-6A511AF7F48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646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54654B-3E4C-4A67-8D3F-419FB6A991C4}"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7AF29-CCE7-4524-9A37-6A511AF7F48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544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654B-3E4C-4A67-8D3F-419FB6A991C4}"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7AF29-CCE7-4524-9A37-6A511AF7F488}" type="slidenum">
              <a:rPr lang="en-US" smtClean="0"/>
              <a:t>‹#›</a:t>
            </a:fld>
            <a:endParaRPr lang="en-US"/>
          </a:p>
        </p:txBody>
      </p:sp>
    </p:spTree>
    <p:extLst>
      <p:ext uri="{BB962C8B-B14F-4D97-AF65-F5344CB8AC3E}">
        <p14:creationId xmlns:p14="http://schemas.microsoft.com/office/powerpoint/2010/main" val="164724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54654B-3E4C-4A67-8D3F-419FB6A991C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7AF29-CCE7-4524-9A37-6A511AF7F48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17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C54654B-3E4C-4A67-8D3F-419FB6A991C4}" type="datetimeFigureOut">
              <a:rPr lang="en-US" smtClean="0"/>
              <a:t>11/16/2022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787AF29-CCE7-4524-9A37-6A511AF7F48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96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C54654B-3E4C-4A67-8D3F-419FB6A991C4}" type="datetimeFigureOut">
              <a:rPr lang="en-US" smtClean="0"/>
              <a:t>11/16/2022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87AF29-CCE7-4524-9A37-6A511AF7F48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99695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derobtechgeo@gmail.com" TargetMode="External"/><Relationship Id="rId2" Type="http://schemas.openxmlformats.org/officeDocument/2006/relationships/hyperlink" Target="https://www.linkedin.com/in/oderogeorge" TargetMode="Externa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mailto:oderogeorge308@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quickstats.nass.usda.gov/" TargetMode="Externa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adm.org/download_country.html" TargetMode="External"/><Relationship Id="rId2" Type="http://schemas.openxmlformats.org/officeDocument/2006/relationships/hyperlink" Target="https://odero54.github.io/cornYieldMap.html" TargetMode="External"/><Relationship Id="rId1" Type="http://schemas.openxmlformats.org/officeDocument/2006/relationships/slideLayout" Target="../slideLayouts/slideLayout7.xml"/><Relationship Id="rId5" Type="http://schemas.openxmlformats.org/officeDocument/2006/relationships/hyperlink" Target="https://quickstats.nass.usda.gov/" TargetMode="External"/><Relationship Id="rId4" Type="http://schemas.openxmlformats.org/officeDocument/2006/relationships/hyperlink" Target="https://www.census.gov/cgi-bin/geo/shapefiles/index.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59A3B5-EC92-DDB6-9EC3-DD45458AE2F5}"/>
              </a:ext>
            </a:extLst>
          </p:cNvPr>
          <p:cNvSpPr>
            <a:spLocks noGrp="1"/>
          </p:cNvSpPr>
          <p:nvPr>
            <p:ph type="body" sz="half" idx="4294967295"/>
          </p:nvPr>
        </p:nvSpPr>
        <p:spPr>
          <a:xfrm>
            <a:off x="0" y="0"/>
            <a:ext cx="7080250" cy="5040313"/>
          </a:xfrm>
        </p:spPr>
        <p:txBody>
          <a:bodyPr>
            <a:normAutofit fontScale="55000" lnSpcReduction="20000"/>
          </a:bodyPr>
          <a:lstStyle/>
          <a:p>
            <a:pPr marL="0" indent="0">
              <a:buNone/>
            </a:pPr>
            <a:r>
              <a:rPr lang="en-US" sz="3200" b="1" dirty="0"/>
              <a:t>Meet the</a:t>
            </a:r>
          </a:p>
          <a:p>
            <a:pPr marL="0" indent="0">
              <a:buNone/>
            </a:pPr>
            <a:r>
              <a:rPr lang="en-US" sz="3200" b="1" dirty="0"/>
              <a:t>Speaker.</a:t>
            </a:r>
          </a:p>
          <a:p>
            <a:pPr marL="0" indent="0">
              <a:buNone/>
            </a:pPr>
            <a:r>
              <a:rPr lang="en-US" dirty="0"/>
              <a:t>George Odero</a:t>
            </a:r>
          </a:p>
          <a:p>
            <a:pPr marL="0" indent="0">
              <a:buNone/>
            </a:pPr>
            <a:r>
              <a:rPr lang="en-US" dirty="0"/>
              <a:t>BTech Geoinformation Technology. </a:t>
            </a:r>
          </a:p>
          <a:p>
            <a:pPr marL="0" indent="0">
              <a:buNone/>
            </a:pPr>
            <a:r>
              <a:rPr lang="en-US" dirty="0"/>
              <a:t>Technical University of Kenya.</a:t>
            </a:r>
          </a:p>
          <a:p>
            <a:pPr marL="0" indent="0">
              <a:buNone/>
            </a:pPr>
            <a:r>
              <a:rPr lang="en-US" dirty="0"/>
              <a:t>Machine Learning Engineer. Geospatial Data Scientist. Geospatial Analyst</a:t>
            </a:r>
          </a:p>
          <a:p>
            <a:pPr marL="0" indent="0">
              <a:buNone/>
            </a:pPr>
            <a:r>
              <a:rPr lang="en-US" dirty="0"/>
              <a:t>FOLLOW ODERO ON</a:t>
            </a:r>
          </a:p>
          <a:p>
            <a:pPr marL="0" indent="0">
              <a:buNone/>
            </a:pPr>
            <a:r>
              <a:rPr lang="en-US" dirty="0"/>
              <a:t>LINKEDIN</a:t>
            </a:r>
          </a:p>
          <a:p>
            <a:pPr marL="0" indent="0">
              <a:buNone/>
            </a:pPr>
            <a:r>
              <a:rPr lang="en-US" i="0" dirty="0">
                <a:effectLst/>
                <a:latin typeface="-apple-system"/>
                <a:hlinkClick r:id="rId2"/>
              </a:rPr>
              <a:t>linkedin.com/in/</a:t>
            </a:r>
            <a:r>
              <a:rPr lang="en-US" i="0" dirty="0" err="1">
                <a:effectLst/>
                <a:latin typeface="-apple-system"/>
                <a:hlinkClick r:id="rId2"/>
              </a:rPr>
              <a:t>oderogeorge</a:t>
            </a:r>
            <a:endParaRPr lang="en-US" i="0" dirty="0">
              <a:effectLst/>
              <a:latin typeface="-apple-system"/>
            </a:endParaRPr>
          </a:p>
          <a:p>
            <a:pPr marL="0" indent="0">
              <a:buNone/>
            </a:pPr>
            <a:r>
              <a:rPr lang="en-US" dirty="0"/>
              <a:t>EMAIL</a:t>
            </a:r>
          </a:p>
          <a:p>
            <a:pPr marL="0" indent="0">
              <a:buNone/>
            </a:pPr>
            <a:r>
              <a:rPr lang="en-US" i="0" dirty="0">
                <a:effectLst/>
                <a:latin typeface="-apple-system"/>
                <a:hlinkClick r:id="rId3"/>
              </a:rPr>
              <a:t>oderobtechgeo@gmail.com</a:t>
            </a:r>
            <a:endParaRPr lang="en-US" i="0" dirty="0">
              <a:effectLst/>
              <a:latin typeface="-apple-system"/>
            </a:endParaRPr>
          </a:p>
          <a:p>
            <a:pPr marL="0" indent="0">
              <a:buNone/>
            </a:pPr>
            <a:r>
              <a:rPr lang="en-US" i="0" dirty="0">
                <a:effectLst/>
                <a:latin typeface="-apple-system"/>
                <a:hlinkClick r:id="rId4"/>
              </a:rPr>
              <a:t>oderogeorge308@gmail.com</a:t>
            </a:r>
            <a:endParaRPr lang="en-US" i="0" dirty="0">
              <a:effectLst/>
              <a:latin typeface="-apple-system"/>
            </a:endParaRPr>
          </a:p>
          <a:p>
            <a:pPr marL="0" indent="0">
              <a:buNone/>
            </a:pPr>
            <a:r>
              <a:rPr lang="en-US" dirty="0"/>
              <a:t>PHONE</a:t>
            </a:r>
          </a:p>
          <a:p>
            <a:pPr marL="0" indent="0">
              <a:buNone/>
            </a:pPr>
            <a:r>
              <a:rPr lang="en-US" dirty="0"/>
              <a:t>0790749497</a:t>
            </a:r>
          </a:p>
          <a:p>
            <a:pPr marL="0" indent="0">
              <a:buNone/>
            </a:pPr>
            <a:r>
              <a:rPr lang="en-US" dirty="0"/>
              <a:t>       </a:t>
            </a:r>
          </a:p>
        </p:txBody>
      </p:sp>
      <p:pic>
        <p:nvPicPr>
          <p:cNvPr id="8" name="Picture Placeholder 7">
            <a:extLst>
              <a:ext uri="{FF2B5EF4-FFF2-40B4-BE49-F238E27FC236}">
                <a16:creationId xmlns:a16="http://schemas.microsoft.com/office/drawing/2014/main" id="{43C8FB7C-44CA-A611-E7C0-83A341387FE6}"/>
              </a:ext>
            </a:extLst>
          </p:cNvPr>
          <p:cNvPicPr>
            <a:picLocks noGrp="1" noChangeAspect="1"/>
          </p:cNvPicPr>
          <p:nvPr>
            <p:ph type="pic" idx="4294967295"/>
          </p:nvPr>
        </p:nvPicPr>
        <p:blipFill>
          <a:blip r:embed="rId5">
            <a:extLst>
              <a:ext uri="{28A0092B-C50C-407E-A947-70E740481C1C}">
                <a14:useLocalDpi xmlns:a14="http://schemas.microsoft.com/office/drawing/2010/main" val="0"/>
              </a:ext>
            </a:extLst>
          </a:blip>
          <a:srcRect l="11286" r="11286"/>
          <a:stretch>
            <a:fillRect/>
          </a:stretch>
        </p:blipFill>
        <p:spPr>
          <a:xfrm>
            <a:off x="7080250" y="0"/>
            <a:ext cx="5111750" cy="6178550"/>
          </a:xfrm>
        </p:spPr>
      </p:pic>
    </p:spTree>
    <p:extLst>
      <p:ext uri="{BB962C8B-B14F-4D97-AF65-F5344CB8AC3E}">
        <p14:creationId xmlns:p14="http://schemas.microsoft.com/office/powerpoint/2010/main" val="4068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F98A-B52A-3910-AF8F-5F58B5A0B6E0}"/>
              </a:ext>
            </a:extLst>
          </p:cNvPr>
          <p:cNvSpPr>
            <a:spLocks noGrp="1"/>
          </p:cNvSpPr>
          <p:nvPr>
            <p:ph type="ctrTitle"/>
          </p:nvPr>
        </p:nvSpPr>
        <p:spPr>
          <a:xfrm>
            <a:off x="184370" y="1139267"/>
            <a:ext cx="8637073" cy="2289733"/>
          </a:xfrm>
        </p:spPr>
        <p:txBody>
          <a:bodyPr>
            <a:normAutofit/>
          </a:bodyPr>
          <a:lstStyle/>
          <a:p>
            <a:r>
              <a:rPr lang="en-US" sz="4000" b="1" dirty="0">
                <a:latin typeface="Lato" panose="020F0502020204030203" pitchFamily="34" charset="0"/>
                <a:ea typeface="Lato" panose="020F0502020204030203" pitchFamily="34" charset="0"/>
                <a:cs typeface="Lato" panose="020F0502020204030203" pitchFamily="34" charset="0"/>
              </a:rPr>
              <a:t>Spatiotemporal Visualization of Corn Yield  In Georgia State, U.S.A</a:t>
            </a:r>
            <a:endParaRPr lang="en-US" sz="4000" dirty="0"/>
          </a:p>
        </p:txBody>
      </p:sp>
      <p:pic>
        <p:nvPicPr>
          <p:cNvPr id="4" name="Picture Placeholder 29">
            <a:extLst>
              <a:ext uri="{FF2B5EF4-FFF2-40B4-BE49-F238E27FC236}">
                <a16:creationId xmlns:a16="http://schemas.microsoft.com/office/drawing/2014/main" id="{BE62CB10-1F96-3B76-1B02-6F0DE7DF0A80}"/>
              </a:ext>
            </a:extLst>
          </p:cNvPr>
          <p:cNvPicPr>
            <a:picLocks noChangeAspect="1"/>
          </p:cNvPicPr>
          <p:nvPr/>
        </p:nvPicPr>
        <p:blipFill>
          <a:blip r:embed="rId2">
            <a:extLst>
              <a:ext uri="{28A0092B-C50C-407E-A947-70E740481C1C}">
                <a14:useLocalDpi xmlns:a14="http://schemas.microsoft.com/office/drawing/2010/main" val="0"/>
              </a:ext>
            </a:extLst>
          </a:blip>
          <a:srcRect l="27299" r="27299"/>
          <a:stretch>
            <a:fillRect/>
          </a:stretch>
        </p:blipFill>
        <p:spPr>
          <a:xfrm>
            <a:off x="3522992" y="3593806"/>
            <a:ext cx="2681493" cy="2493724"/>
          </a:xfrm>
          <a:prstGeom prst="rect">
            <a:avLst/>
          </a:prstGeom>
        </p:spPr>
      </p:pic>
    </p:spTree>
    <p:extLst>
      <p:ext uri="{BB962C8B-B14F-4D97-AF65-F5344CB8AC3E}">
        <p14:creationId xmlns:p14="http://schemas.microsoft.com/office/powerpoint/2010/main" val="131211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E9A4-5E08-2856-9E47-8081B1C78F1B}"/>
              </a:ext>
            </a:extLst>
          </p:cNvPr>
          <p:cNvSpPr>
            <a:spLocks noGrp="1"/>
          </p:cNvSpPr>
          <p:nvPr>
            <p:ph type="title"/>
          </p:nvPr>
        </p:nvSpPr>
        <p:spPr/>
        <p:txBody>
          <a:bodyPr>
            <a:normAutofit/>
          </a:bodyPr>
          <a:lstStyle/>
          <a:p>
            <a:r>
              <a:rPr lang="en-US" sz="4000" b="1" dirty="0">
                <a:latin typeface="Lato" panose="020F0502020204030203" pitchFamily="34" charset="0"/>
                <a:ea typeface="Lato" panose="020F0502020204030203" pitchFamily="34" charset="0"/>
                <a:cs typeface="Lato" panose="020F0502020204030203" pitchFamily="34" charset="0"/>
              </a:rPr>
              <a:t>INTRODUCTION</a:t>
            </a:r>
          </a:p>
        </p:txBody>
      </p:sp>
      <p:sp>
        <p:nvSpPr>
          <p:cNvPr id="3" name="Content Placeholder 2">
            <a:extLst>
              <a:ext uri="{FF2B5EF4-FFF2-40B4-BE49-F238E27FC236}">
                <a16:creationId xmlns:a16="http://schemas.microsoft.com/office/drawing/2014/main" id="{0BA5F507-D339-347B-9FF4-29B5A41BA6E1}"/>
              </a:ext>
            </a:extLst>
          </p:cNvPr>
          <p:cNvSpPr>
            <a:spLocks noGrp="1"/>
          </p:cNvSpPr>
          <p:nvPr>
            <p:ph idx="1"/>
          </p:nvPr>
        </p:nvSpPr>
        <p:spPr>
          <a:xfrm>
            <a:off x="1451579" y="1853754"/>
            <a:ext cx="9603275" cy="3565739"/>
          </a:xfrm>
        </p:spPr>
        <p:txBody>
          <a:bodyPr/>
          <a:lstStyle/>
          <a:p>
            <a:pPr marL="578358" lvl="1" indent="-285750">
              <a:buFont typeface="Arial" panose="020B0604020202020204" pitchFamily="34" charset="0"/>
              <a:buChar char="•"/>
            </a:pPr>
            <a:r>
              <a:rPr lang="en-US" dirty="0"/>
              <a:t>Food insecurity is a major problem in our country today thus as GIS experts we need to study this into details since it will help in addressing </a:t>
            </a:r>
            <a:r>
              <a:rPr lang="en-US" b="1" dirty="0"/>
              <a:t>SDG</a:t>
            </a:r>
            <a:r>
              <a:rPr lang="en-US" dirty="0"/>
              <a:t>  number 2, </a:t>
            </a:r>
            <a:r>
              <a:rPr lang="en-US" b="1" dirty="0"/>
              <a:t>hunger </a:t>
            </a:r>
            <a:r>
              <a:rPr lang="en-US" dirty="0"/>
              <a:t>in order to achieve vision 2030.</a:t>
            </a:r>
          </a:p>
          <a:p>
            <a:pPr marL="578358" lvl="1" indent="-285750">
              <a:buFont typeface="Arial" panose="020B0604020202020204" pitchFamily="34" charset="0"/>
              <a:buChar char="•"/>
            </a:pPr>
            <a:r>
              <a:rPr lang="en-US" dirty="0"/>
              <a:t>This can be achieved by spatiotemporal visualization of corn yield production through the use of open source python programming languages to create an interactive web map.</a:t>
            </a:r>
          </a:p>
          <a:p>
            <a:pPr marL="578358" lvl="1" indent="-285750">
              <a:buFont typeface="Arial" panose="020B0604020202020204" pitchFamily="34" charset="0"/>
              <a:buChar char="•"/>
            </a:pPr>
            <a:r>
              <a:rPr lang="en-US" dirty="0"/>
              <a:t>Due to lack of data availability in Kenya, I chose to work with data from United States Department of Agriculture (USDA) in order to study corn yield trends in a decade span of time. Similar implementation can be applied in Kenya if there can be enough data to be accessed.</a:t>
            </a:r>
          </a:p>
          <a:p>
            <a:endParaRPr lang="en-US" dirty="0"/>
          </a:p>
        </p:txBody>
      </p:sp>
    </p:spTree>
    <p:extLst>
      <p:ext uri="{BB962C8B-B14F-4D97-AF65-F5344CB8AC3E}">
        <p14:creationId xmlns:p14="http://schemas.microsoft.com/office/powerpoint/2010/main" val="164340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E1F9-2291-6659-3B0A-FA5F08BEFA1B}"/>
              </a:ext>
            </a:extLst>
          </p:cNvPr>
          <p:cNvSpPr>
            <a:spLocks noGrp="1"/>
          </p:cNvSpPr>
          <p:nvPr>
            <p:ph type="title"/>
          </p:nvPr>
        </p:nvSpPr>
        <p:spPr/>
        <p:txBody>
          <a:bodyPr>
            <a:normAutofit/>
          </a:bodyPr>
          <a:lstStyle/>
          <a:p>
            <a:r>
              <a:rPr lang="en-US" sz="4000" b="1"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D8D233E7-5067-7B47-0EEA-110F4C1F4C3F}"/>
              </a:ext>
            </a:extLst>
          </p:cNvPr>
          <p:cNvSpPr>
            <a:spLocks noGrp="1"/>
          </p:cNvSpPr>
          <p:nvPr>
            <p:ph idx="1"/>
          </p:nvPr>
        </p:nvSpPr>
        <p:spPr/>
        <p:txBody>
          <a:bodyPr/>
          <a:lstStyle/>
          <a:p>
            <a:pPr>
              <a:buFont typeface="Arial" panose="020B0604020202020204" pitchFamily="34" charset="0"/>
              <a:buChar char="•"/>
            </a:pPr>
            <a:r>
              <a:rPr lang="en-US" dirty="0"/>
              <a:t>Main objective of this project, was to geographically study yield production of corn in each county of Georgia state, in a span of 10 years (spatiotemporal mapping) using open source python packages, to generate an interactive web map, so that, when a user click a polygon he/she is able to view a trendline of corn yield in each county of Georgia.</a:t>
            </a:r>
          </a:p>
          <a:p>
            <a:pPr marL="0" indent="0">
              <a:buNone/>
            </a:pPr>
            <a:endParaRPr lang="en-US" dirty="0"/>
          </a:p>
        </p:txBody>
      </p:sp>
    </p:spTree>
    <p:extLst>
      <p:ext uri="{BB962C8B-B14F-4D97-AF65-F5344CB8AC3E}">
        <p14:creationId xmlns:p14="http://schemas.microsoft.com/office/powerpoint/2010/main" val="88884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191A-6792-33D9-2BB7-AB673AC0D0CE}"/>
              </a:ext>
            </a:extLst>
          </p:cNvPr>
          <p:cNvSpPr>
            <a:spLocks noGrp="1"/>
          </p:cNvSpPr>
          <p:nvPr>
            <p:ph type="title"/>
          </p:nvPr>
        </p:nvSpPr>
        <p:spPr>
          <a:xfrm>
            <a:off x="1290007" y="570284"/>
            <a:ext cx="9605635" cy="566712"/>
          </a:xfrm>
        </p:spPr>
        <p:txBody>
          <a:bodyPr>
            <a:normAutofit fontScale="90000"/>
          </a:bodyPr>
          <a:lstStyle/>
          <a:p>
            <a:r>
              <a:rPr lang="en-US" sz="4000" b="1" dirty="0">
                <a:latin typeface="Lato" panose="020F0502020204030203" pitchFamily="34" charset="0"/>
                <a:ea typeface="Lato" panose="020F0502020204030203" pitchFamily="34" charset="0"/>
                <a:cs typeface="Lato" panose="020F0502020204030203" pitchFamily="34" charset="0"/>
              </a:rPr>
              <a:t>METHODOLOGIES</a:t>
            </a:r>
          </a:p>
        </p:txBody>
      </p:sp>
      <p:graphicFrame>
        <p:nvGraphicFramePr>
          <p:cNvPr id="6" name="Content Placeholder 8">
            <a:extLst>
              <a:ext uri="{FF2B5EF4-FFF2-40B4-BE49-F238E27FC236}">
                <a16:creationId xmlns:a16="http://schemas.microsoft.com/office/drawing/2014/main" id="{3F5EBA7E-41A0-9E77-7B36-B027B746F70C}"/>
              </a:ext>
            </a:extLst>
          </p:cNvPr>
          <p:cNvGraphicFramePr>
            <a:graphicFrameLocks noGrp="1"/>
          </p:cNvGraphicFramePr>
          <p:nvPr>
            <p:ph sz="half" idx="1"/>
            <p:extLst>
              <p:ext uri="{D42A27DB-BD31-4B8C-83A1-F6EECF244321}">
                <p14:modId xmlns:p14="http://schemas.microsoft.com/office/powerpoint/2010/main" val="34882546"/>
              </p:ext>
            </p:extLst>
          </p:nvPr>
        </p:nvGraphicFramePr>
        <p:xfrm>
          <a:off x="1447800" y="1529086"/>
          <a:ext cx="4645025" cy="4592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7F5710FC-54DB-DFD1-D390-EBB9EB47A12B}"/>
              </a:ext>
            </a:extLst>
          </p:cNvPr>
          <p:cNvSpPr>
            <a:spLocks noGrp="1"/>
          </p:cNvSpPr>
          <p:nvPr>
            <p:ph sz="half" idx="2"/>
          </p:nvPr>
        </p:nvSpPr>
        <p:spPr>
          <a:xfrm>
            <a:off x="6413771" y="1895706"/>
            <a:ext cx="4645152" cy="4226313"/>
          </a:xfrm>
        </p:spPr>
        <p:txBody>
          <a:bodyPr>
            <a:normAutofit fontScale="55000" lnSpcReduction="20000"/>
          </a:bodyPr>
          <a:lstStyle/>
          <a:p>
            <a:pPr>
              <a:buFont typeface="Arial" panose="020B0604020202020204" pitchFamily="34" charset="0"/>
              <a:buChar char="•"/>
            </a:pPr>
            <a:r>
              <a:rPr lang="en-US" dirty="0"/>
              <a:t>Data was downloaded from non commercial website sources, for example </a:t>
            </a:r>
            <a:r>
              <a:rPr lang="en-US" b="0" i="0" u="sng" dirty="0">
                <a:effectLst/>
                <a:latin typeface="source-serif-pro"/>
                <a:hlinkClick r:id="rId7"/>
              </a:rPr>
              <a:t>https://quickstats.nass.usda.gov</a:t>
            </a:r>
            <a:r>
              <a:rPr lang="en-US" b="0" i="0" u="sng" dirty="0">
                <a:effectLst/>
                <a:latin typeface="source-serif-pro"/>
              </a:rPr>
              <a:t> </a:t>
            </a:r>
            <a:r>
              <a:rPr lang="en-US" u="sng" dirty="0">
                <a:latin typeface="source-serif-pro"/>
                <a:hlinkClick r:id="rId7"/>
              </a:rPr>
              <a:t>https://quickstats.nass.usda.gov</a:t>
            </a:r>
            <a:endParaRPr lang="en-US" u="sng" dirty="0">
              <a:latin typeface="source-serif-pro"/>
            </a:endParaRPr>
          </a:p>
          <a:p>
            <a:pPr>
              <a:buFont typeface="Arial" panose="020B0604020202020204" pitchFamily="34" charset="0"/>
              <a:buChar char="•"/>
            </a:pPr>
            <a:r>
              <a:rPr lang="en-US" dirty="0"/>
              <a:t>Processing entails wrangling, cleaning and manipulation of messy data using python pandas library. Microsoft Excel can also achieve that for non programmers.</a:t>
            </a:r>
          </a:p>
          <a:p>
            <a:pPr>
              <a:buFont typeface="Arial" panose="020B0604020202020204" pitchFamily="34" charset="0"/>
              <a:buChar char="•"/>
            </a:pPr>
            <a:r>
              <a:rPr lang="en-US" dirty="0"/>
              <a:t>Data was analyst using python </a:t>
            </a:r>
            <a:r>
              <a:rPr lang="en-US" dirty="0" err="1"/>
              <a:t>numpy</a:t>
            </a:r>
            <a:r>
              <a:rPr lang="en-US" dirty="0"/>
              <a:t> library. Slopes(change in value of corn per unit time) were computed in each county of Georgia state</a:t>
            </a:r>
          </a:p>
          <a:p>
            <a:pPr>
              <a:buFont typeface="Arial" panose="020B0604020202020204" pitchFamily="34" charset="0"/>
              <a:buChar char="•"/>
            </a:pPr>
            <a:r>
              <a:rPr lang="en-US" dirty="0"/>
              <a:t>Then I generated trendlines in each county of Georgia using python matplotlib library. An interactive WEBMAP was also generated inline with Choropleth map using python folium library to study geographic distribution of corn yield value in each county of Georgia</a:t>
            </a:r>
          </a:p>
          <a:p>
            <a:pPr>
              <a:buFont typeface="Arial" panose="020B0604020202020204" pitchFamily="34" charset="0"/>
              <a:buChar char="•"/>
            </a:pPr>
            <a:r>
              <a:rPr lang="en-US" dirty="0"/>
              <a:t>Finally, I published my map in a </a:t>
            </a:r>
            <a:r>
              <a:rPr lang="en-US" dirty="0" err="1"/>
              <a:t>Github</a:t>
            </a:r>
            <a:r>
              <a:rPr lang="en-US" dirty="0"/>
              <a:t> live server so that users can interact with it anytime they go online.</a:t>
            </a:r>
          </a:p>
          <a:p>
            <a:pPr>
              <a:buFont typeface="Arial" panose="020B0604020202020204" pitchFamily="34" charset="0"/>
              <a:buChar char="•"/>
            </a:pPr>
            <a:r>
              <a:rPr lang="en-US" dirty="0"/>
              <a:t>Codes are available in my </a:t>
            </a:r>
            <a:r>
              <a:rPr lang="en-US" dirty="0" err="1"/>
              <a:t>Github</a:t>
            </a:r>
            <a:r>
              <a:rPr lang="en-US" dirty="0"/>
              <a:t> repository. </a:t>
            </a:r>
            <a:r>
              <a:rPr lang="en-US"/>
              <a:t>odero54@github.com</a:t>
            </a:r>
            <a:endParaRPr lang="en-US" dirty="0"/>
          </a:p>
          <a:p>
            <a:endParaRPr lang="en-US" dirty="0"/>
          </a:p>
        </p:txBody>
      </p:sp>
      <p:sp>
        <p:nvSpPr>
          <p:cNvPr id="9" name="Flowchart: Process 8">
            <a:extLst>
              <a:ext uri="{FF2B5EF4-FFF2-40B4-BE49-F238E27FC236}">
                <a16:creationId xmlns:a16="http://schemas.microsoft.com/office/drawing/2014/main" id="{C3A55A96-7EC7-39F2-C9E0-DF0C2081968B}"/>
              </a:ext>
            </a:extLst>
          </p:cNvPr>
          <p:cNvSpPr/>
          <p:nvPr/>
        </p:nvSpPr>
        <p:spPr>
          <a:xfrm>
            <a:off x="2527516" y="1529086"/>
            <a:ext cx="1338322" cy="5549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F0502020204030203" pitchFamily="34" charset="0"/>
                <a:ea typeface="Lato" panose="020F0502020204030203" pitchFamily="34" charset="0"/>
                <a:cs typeface="Lato" panose="020F0502020204030203" pitchFamily="34" charset="0"/>
              </a:rPr>
              <a:t>Data Collection</a:t>
            </a:r>
          </a:p>
        </p:txBody>
      </p:sp>
      <p:sp>
        <p:nvSpPr>
          <p:cNvPr id="10" name="Flowchart: Process 9">
            <a:extLst>
              <a:ext uri="{FF2B5EF4-FFF2-40B4-BE49-F238E27FC236}">
                <a16:creationId xmlns:a16="http://schemas.microsoft.com/office/drawing/2014/main" id="{17CBFD43-E40B-CC2A-50AA-31933A006129}"/>
              </a:ext>
            </a:extLst>
          </p:cNvPr>
          <p:cNvSpPr/>
          <p:nvPr/>
        </p:nvSpPr>
        <p:spPr>
          <a:xfrm>
            <a:off x="2481351" y="2390585"/>
            <a:ext cx="1423383" cy="64260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F0502020204030203" pitchFamily="34" charset="0"/>
                <a:ea typeface="Lato" panose="020F0502020204030203" pitchFamily="34" charset="0"/>
                <a:cs typeface="Lato" panose="020F0502020204030203" pitchFamily="34" charset="0"/>
              </a:rPr>
              <a:t>Processing</a:t>
            </a:r>
          </a:p>
        </p:txBody>
      </p:sp>
      <p:sp>
        <p:nvSpPr>
          <p:cNvPr id="11" name="Flowchart: Process 10">
            <a:extLst>
              <a:ext uri="{FF2B5EF4-FFF2-40B4-BE49-F238E27FC236}">
                <a16:creationId xmlns:a16="http://schemas.microsoft.com/office/drawing/2014/main" id="{80645363-68A9-11B2-0680-60C61E05BB03}"/>
              </a:ext>
            </a:extLst>
          </p:cNvPr>
          <p:cNvSpPr/>
          <p:nvPr/>
        </p:nvSpPr>
        <p:spPr>
          <a:xfrm>
            <a:off x="2509236" y="3329661"/>
            <a:ext cx="1423383" cy="6326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F0502020204030203" pitchFamily="34" charset="0"/>
                <a:ea typeface="Lato" panose="020F0502020204030203" pitchFamily="34" charset="0"/>
                <a:cs typeface="Lato" panose="020F0502020204030203" pitchFamily="34" charset="0"/>
              </a:rPr>
              <a:t>Analysis</a:t>
            </a:r>
          </a:p>
        </p:txBody>
      </p:sp>
      <p:sp>
        <p:nvSpPr>
          <p:cNvPr id="12" name="Flowchart: Process 11">
            <a:extLst>
              <a:ext uri="{FF2B5EF4-FFF2-40B4-BE49-F238E27FC236}">
                <a16:creationId xmlns:a16="http://schemas.microsoft.com/office/drawing/2014/main" id="{711A4C23-3C7A-FC96-732B-940C036C492C}"/>
              </a:ext>
            </a:extLst>
          </p:cNvPr>
          <p:cNvSpPr/>
          <p:nvPr/>
        </p:nvSpPr>
        <p:spPr>
          <a:xfrm>
            <a:off x="2348321" y="4254741"/>
            <a:ext cx="1745212" cy="7702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F0502020204030203" pitchFamily="34" charset="0"/>
                <a:ea typeface="Lato" panose="020F0502020204030203" pitchFamily="34" charset="0"/>
                <a:cs typeface="Lato" panose="020F0502020204030203" pitchFamily="34" charset="0"/>
              </a:rPr>
              <a:t>Visualization</a:t>
            </a:r>
          </a:p>
        </p:txBody>
      </p:sp>
      <p:sp>
        <p:nvSpPr>
          <p:cNvPr id="13" name="Flowchart: Process 12">
            <a:extLst>
              <a:ext uri="{FF2B5EF4-FFF2-40B4-BE49-F238E27FC236}">
                <a16:creationId xmlns:a16="http://schemas.microsoft.com/office/drawing/2014/main" id="{6EED5FBB-C1DF-50B3-EBC3-697FAC632111}"/>
              </a:ext>
            </a:extLst>
          </p:cNvPr>
          <p:cNvSpPr/>
          <p:nvPr/>
        </p:nvSpPr>
        <p:spPr>
          <a:xfrm>
            <a:off x="2509236" y="5317433"/>
            <a:ext cx="1508443" cy="7702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F0502020204030203" pitchFamily="34" charset="0"/>
                <a:ea typeface="Lato" panose="020F0502020204030203" pitchFamily="34" charset="0"/>
                <a:cs typeface="Lato" panose="020F0502020204030203" pitchFamily="34" charset="0"/>
              </a:rPr>
              <a:t>Publication</a:t>
            </a:r>
          </a:p>
        </p:txBody>
      </p:sp>
      <p:cxnSp>
        <p:nvCxnSpPr>
          <p:cNvPr id="15" name="Straight Arrow Connector 14">
            <a:extLst>
              <a:ext uri="{FF2B5EF4-FFF2-40B4-BE49-F238E27FC236}">
                <a16:creationId xmlns:a16="http://schemas.microsoft.com/office/drawing/2014/main" id="{D967A71F-C551-235E-6AD1-4706C74A3AD8}"/>
              </a:ext>
            </a:extLst>
          </p:cNvPr>
          <p:cNvCxnSpPr/>
          <p:nvPr/>
        </p:nvCxnSpPr>
        <p:spPr>
          <a:xfrm>
            <a:off x="3211551" y="2084083"/>
            <a:ext cx="0" cy="30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7039ED-5A08-1845-5FAC-CBCAA1C2231A}"/>
              </a:ext>
            </a:extLst>
          </p:cNvPr>
          <p:cNvCxnSpPr/>
          <p:nvPr/>
        </p:nvCxnSpPr>
        <p:spPr>
          <a:xfrm>
            <a:off x="3211551" y="3033191"/>
            <a:ext cx="0" cy="29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79E3BA-7C1F-2CBA-E8A8-B9F19553F55E}"/>
              </a:ext>
            </a:extLst>
          </p:cNvPr>
          <p:cNvCxnSpPr/>
          <p:nvPr/>
        </p:nvCxnSpPr>
        <p:spPr>
          <a:xfrm>
            <a:off x="3211551" y="3958271"/>
            <a:ext cx="0" cy="29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2A2EFA-4DBE-2F0F-367D-506E3D91B214}"/>
              </a:ext>
            </a:extLst>
          </p:cNvPr>
          <p:cNvCxnSpPr/>
          <p:nvPr/>
        </p:nvCxnSpPr>
        <p:spPr>
          <a:xfrm>
            <a:off x="3185531" y="5024989"/>
            <a:ext cx="0" cy="29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8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51D9-6F5C-AB6E-6A13-49CD3D3156B1}"/>
              </a:ext>
            </a:extLst>
          </p:cNvPr>
          <p:cNvSpPr>
            <a:spLocks noGrp="1"/>
          </p:cNvSpPr>
          <p:nvPr>
            <p:ph type="title"/>
          </p:nvPr>
        </p:nvSpPr>
        <p:spPr/>
        <p:txBody>
          <a:bodyPr>
            <a:normAutofit/>
          </a:bodyPr>
          <a:lstStyle/>
          <a:p>
            <a:r>
              <a:rPr lang="en-US" sz="4000" b="1" dirty="0">
                <a:latin typeface="Lato" panose="020F0502020204030203" pitchFamily="34" charset="0"/>
                <a:ea typeface="Lato" panose="020F0502020204030203" pitchFamily="34" charset="0"/>
                <a:cs typeface="Lato" panose="020F0502020204030203" pitchFamily="34" charset="0"/>
              </a:rPr>
              <a:t>RESULT DEMO</a:t>
            </a:r>
          </a:p>
        </p:txBody>
      </p:sp>
      <p:pic>
        <p:nvPicPr>
          <p:cNvPr id="4" name="Content Placeholder 3">
            <a:extLst>
              <a:ext uri="{FF2B5EF4-FFF2-40B4-BE49-F238E27FC236}">
                <a16:creationId xmlns:a16="http://schemas.microsoft.com/office/drawing/2014/main" id="{22938726-9D76-6E91-C5F9-AC795E738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029" y="2007218"/>
            <a:ext cx="4687231" cy="4036741"/>
          </a:xfrm>
          <a:prstGeom prst="rect">
            <a:avLst/>
          </a:prstGeom>
        </p:spPr>
      </p:pic>
      <p:pic>
        <p:nvPicPr>
          <p:cNvPr id="5" name="Picture Placeholder 6">
            <a:extLst>
              <a:ext uri="{FF2B5EF4-FFF2-40B4-BE49-F238E27FC236}">
                <a16:creationId xmlns:a16="http://schemas.microsoft.com/office/drawing/2014/main" id="{A0E7663C-00AA-49E6-A4A4-A63A1EBCC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741" y="2007219"/>
            <a:ext cx="5062654" cy="4036741"/>
          </a:xfrm>
          <a:prstGeom prst="rect">
            <a:avLst/>
          </a:prstGeom>
        </p:spPr>
      </p:pic>
    </p:spTree>
    <p:extLst>
      <p:ext uri="{BB962C8B-B14F-4D97-AF65-F5344CB8AC3E}">
        <p14:creationId xmlns:p14="http://schemas.microsoft.com/office/powerpoint/2010/main" val="338105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59A1-11F9-BDEF-66F7-630E1D8B4327}"/>
              </a:ext>
            </a:extLst>
          </p:cNvPr>
          <p:cNvSpPr>
            <a:spLocks noGrp="1"/>
          </p:cNvSpPr>
          <p:nvPr>
            <p:ph type="title"/>
          </p:nvPr>
        </p:nvSpPr>
        <p:spPr/>
        <p:txBody>
          <a:bodyPr>
            <a:normAutofit/>
          </a:bodyPr>
          <a:lstStyle/>
          <a:p>
            <a:r>
              <a:rPr lang="en-US" sz="4000" b="1" dirty="0">
                <a:latin typeface="Lato" panose="020F0502020204030203" pitchFamily="34" charset="0"/>
                <a:ea typeface="Lato" panose="020F0502020204030203" pitchFamily="34" charset="0"/>
                <a:cs typeface="Lato" panose="020F0502020204030203" pitchFamily="34" charset="0"/>
              </a:rPr>
              <a:t>RESULT DEMO CONT…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Content Placeholder 9" title="Web Viewer">
                <a:extLst>
                  <a:ext uri="{FF2B5EF4-FFF2-40B4-BE49-F238E27FC236}">
                    <a16:creationId xmlns:a16="http://schemas.microsoft.com/office/drawing/2014/main" id="{9941A655-3842-C70E-E45F-2E166F620E89}"/>
                  </a:ext>
                </a:extLst>
              </p:cNvPr>
              <p:cNvGraphicFramePr>
                <a:graphicFrameLocks noGrp="1"/>
              </p:cNvGraphicFramePr>
              <p:nvPr>
                <p:ph idx="1"/>
                <p:extLst>
                  <p:ext uri="{D42A27DB-BD31-4B8C-83A1-F6EECF244321}">
                    <p14:modId xmlns:p14="http://schemas.microsoft.com/office/powerpoint/2010/main" val="2573938935"/>
                  </p:ext>
                </p:extLst>
              </p:nvPr>
            </p:nvGraphicFramePr>
            <p:xfrm>
              <a:off x="1450975" y="2016125"/>
              <a:ext cx="9604375" cy="403735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0" name="Content Placeholder 9" title="Web Viewer">
                <a:extLst>
                  <a:ext uri="{FF2B5EF4-FFF2-40B4-BE49-F238E27FC236}">
                    <a16:creationId xmlns:a16="http://schemas.microsoft.com/office/drawing/2014/main" id="{9941A655-3842-C70E-E45F-2E166F620E89}"/>
                  </a:ext>
                </a:extLst>
              </p:cNvPr>
              <p:cNvPicPr>
                <a:picLocks noGrp="1" noRot="1" noChangeAspect="1" noMove="1" noResize="1" noEditPoints="1" noAdjustHandles="1" noChangeArrowheads="1" noChangeShapeType="1"/>
              </p:cNvPicPr>
              <p:nvPr/>
            </p:nvPicPr>
            <p:blipFill>
              <a:blip r:embed="rId3"/>
              <a:stretch>
                <a:fillRect/>
              </a:stretch>
            </p:blipFill>
            <p:spPr>
              <a:xfrm>
                <a:off x="1450975" y="2016125"/>
                <a:ext cx="9604375" cy="4037356"/>
              </a:xfrm>
              <a:prstGeom prst="rect">
                <a:avLst/>
              </a:prstGeom>
            </p:spPr>
          </p:pic>
        </mc:Fallback>
      </mc:AlternateContent>
    </p:spTree>
    <p:extLst>
      <p:ext uri="{BB962C8B-B14F-4D97-AF65-F5344CB8AC3E}">
        <p14:creationId xmlns:p14="http://schemas.microsoft.com/office/powerpoint/2010/main" val="242865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87AA5-D055-B44D-31EB-0535055FD82B}"/>
              </a:ext>
            </a:extLst>
          </p:cNvPr>
          <p:cNvSpPr txBox="1"/>
          <p:nvPr/>
        </p:nvSpPr>
        <p:spPr>
          <a:xfrm>
            <a:off x="148855" y="2048171"/>
            <a:ext cx="6103088" cy="707886"/>
          </a:xfrm>
          <a:prstGeom prst="rect">
            <a:avLst/>
          </a:prstGeom>
          <a:noFill/>
        </p:spPr>
        <p:txBody>
          <a:bodyPr wrap="square">
            <a:spAutoFit/>
          </a:bodyPr>
          <a:lstStyle/>
          <a:p>
            <a:r>
              <a:rPr lang="en-US" sz="4000" b="1" dirty="0">
                <a:latin typeface="Lato" panose="020F0502020204030203" pitchFamily="34" charset="0"/>
                <a:ea typeface="Lato" panose="020F0502020204030203" pitchFamily="34" charset="0"/>
                <a:cs typeface="Lato" panose="020F0502020204030203" pitchFamily="34" charset="0"/>
              </a:rPr>
              <a:t>References</a:t>
            </a:r>
            <a:endParaRPr lang="en-US" sz="4000" dirty="0"/>
          </a:p>
        </p:txBody>
      </p:sp>
      <p:sp>
        <p:nvSpPr>
          <p:cNvPr id="5" name="TextBox 4">
            <a:extLst>
              <a:ext uri="{FF2B5EF4-FFF2-40B4-BE49-F238E27FC236}">
                <a16:creationId xmlns:a16="http://schemas.microsoft.com/office/drawing/2014/main" id="{D00C47E3-E481-7289-3602-4715A4617F67}"/>
              </a:ext>
            </a:extLst>
          </p:cNvPr>
          <p:cNvSpPr txBox="1"/>
          <p:nvPr/>
        </p:nvSpPr>
        <p:spPr>
          <a:xfrm>
            <a:off x="0" y="2828835"/>
            <a:ext cx="6134986" cy="1200329"/>
          </a:xfrm>
          <a:prstGeom prst="rect">
            <a:avLst/>
          </a:prstGeom>
          <a:noFill/>
        </p:spPr>
        <p:txBody>
          <a:bodyPr wrap="square">
            <a:spAutoFit/>
          </a:bodyPr>
          <a:lstStyle/>
          <a:p>
            <a:pPr>
              <a:buFont typeface="Arial" panose="020B0604020202020204" pitchFamily="34" charset="0"/>
              <a:buChar char="•"/>
            </a:pPr>
            <a:r>
              <a:rPr lang="en-US" b="0" i="0" dirty="0">
                <a:solidFill>
                  <a:srgbClr val="333333"/>
                </a:solidFill>
                <a:effectLst/>
                <a:latin typeface="Helvetica Neue"/>
                <a:hlinkClick r:id="rId2"/>
              </a:rPr>
              <a:t>https://odero54.github.io/cornYieldMap.html</a:t>
            </a:r>
            <a:endParaRPr lang="en-US" b="0" i="0" dirty="0">
              <a:solidFill>
                <a:srgbClr val="333333"/>
              </a:solidFill>
              <a:effectLst/>
              <a:latin typeface="Helvetica Neue"/>
            </a:endParaRPr>
          </a:p>
          <a:p>
            <a:pPr>
              <a:buFont typeface="Arial" panose="020B0604020202020204" pitchFamily="34" charset="0"/>
              <a:buChar char="•"/>
            </a:pPr>
            <a:r>
              <a:rPr lang="en-US" dirty="0">
                <a:hlinkClick r:id="rId3"/>
              </a:rPr>
              <a:t>https://gadm.org/download_country.html</a:t>
            </a:r>
            <a:endParaRPr lang="en-US" dirty="0">
              <a:solidFill>
                <a:srgbClr val="333333"/>
              </a:solidFill>
              <a:latin typeface="Helvetica Neue"/>
            </a:endParaRPr>
          </a:p>
          <a:p>
            <a:pPr>
              <a:buFont typeface="Arial" panose="020B0604020202020204" pitchFamily="34" charset="0"/>
              <a:buChar char="•"/>
            </a:pPr>
            <a:r>
              <a:rPr lang="en-US" b="0" i="0" u="sng" dirty="0">
                <a:effectLst/>
                <a:latin typeface="source-serif-pro"/>
                <a:hlinkClick r:id="rId4"/>
              </a:rPr>
              <a:t>https://www.census.gov/cgi-bin/geo/shapefiles/index.php</a:t>
            </a:r>
            <a:endParaRPr lang="en-US" b="0" i="0" u="sng" dirty="0">
              <a:solidFill>
                <a:srgbClr val="333333"/>
              </a:solidFill>
              <a:effectLst/>
              <a:latin typeface="Helvetica Neue"/>
            </a:endParaRPr>
          </a:p>
          <a:p>
            <a:pPr>
              <a:buFont typeface="Arial" panose="020B0604020202020204" pitchFamily="34" charset="0"/>
              <a:buChar char="•"/>
            </a:pPr>
            <a:r>
              <a:rPr lang="en-US" b="0" i="0" u="sng" dirty="0">
                <a:effectLst/>
                <a:latin typeface="source-serif-pro"/>
                <a:hlinkClick r:id="rId5"/>
              </a:rPr>
              <a:t>https://quickstats.nass.usda.gov</a:t>
            </a:r>
            <a:endParaRPr lang="en-US" dirty="0"/>
          </a:p>
        </p:txBody>
      </p:sp>
    </p:spTree>
    <p:extLst>
      <p:ext uri="{BB962C8B-B14F-4D97-AF65-F5344CB8AC3E}">
        <p14:creationId xmlns:p14="http://schemas.microsoft.com/office/powerpoint/2010/main" val="60592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11711-0F86-1A48-B541-55944C0607E5}"/>
              </a:ext>
            </a:extLst>
          </p:cNvPr>
          <p:cNvSpPr txBox="1"/>
          <p:nvPr/>
        </p:nvSpPr>
        <p:spPr>
          <a:xfrm>
            <a:off x="2275367" y="2569166"/>
            <a:ext cx="6103088" cy="1015663"/>
          </a:xfrm>
          <a:prstGeom prst="rect">
            <a:avLst/>
          </a:prstGeom>
          <a:noFill/>
        </p:spPr>
        <p:txBody>
          <a:bodyPr wrap="square">
            <a:spAutoFit/>
          </a:bodyPr>
          <a:lstStyle/>
          <a:p>
            <a:pPr algn="ctr"/>
            <a:r>
              <a:rPr lang="en-US" sz="6000" b="1" dirty="0">
                <a:latin typeface="Lato" panose="020F0502020204030203" pitchFamily="34" charset="0"/>
                <a:ea typeface="Lato" panose="020F0502020204030203" pitchFamily="34" charset="0"/>
                <a:cs typeface="Lato" panose="020F0502020204030203" pitchFamily="34" charset="0"/>
              </a:rPr>
              <a:t>THANK YOU!!!</a:t>
            </a:r>
            <a:endParaRPr lang="en-US" sz="6000" dirty="0"/>
          </a:p>
        </p:txBody>
      </p:sp>
    </p:spTree>
    <p:extLst>
      <p:ext uri="{BB962C8B-B14F-4D97-AF65-F5344CB8AC3E}">
        <p14:creationId xmlns:p14="http://schemas.microsoft.com/office/powerpoint/2010/main" val="241764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2BD58328-BBF0-4F83-98B0-ADB00AEA084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odero54.github.io/cornYieldMap.html&quot;,&quot;values&quot;:{},&quot;data&quot;:{&quot;uri&quot;:&quot;odero54.github.io/cornYieldMap.html&quot;},&quot;secure&quot;:false}],&quot;name&quot;:&quot;odero54.github.io/cornYieldMap.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Gallery</Template>
  <TotalTime>356</TotalTime>
  <Words>481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Gill Sans MT</vt:lpstr>
      <vt:lpstr>Helvetica Neue</vt:lpstr>
      <vt:lpstr>Lato</vt:lpstr>
      <vt:lpstr>source-serif-pro</vt:lpstr>
      <vt:lpstr>Gallery</vt:lpstr>
      <vt:lpstr>PowerPoint Presentation</vt:lpstr>
      <vt:lpstr>Spatiotemporal Visualization of Corn Yield  In Georgia State, U.S.A</vt:lpstr>
      <vt:lpstr>INTRODUCTION</vt:lpstr>
      <vt:lpstr>OBJECTIVES</vt:lpstr>
      <vt:lpstr>METHODOLOGIES</vt:lpstr>
      <vt:lpstr>RESULT DEMO</vt:lpstr>
      <vt:lpstr>RESULT DEMO 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Odero</dc:creator>
  <cp:lastModifiedBy>George Odero</cp:lastModifiedBy>
  <cp:revision>27</cp:revision>
  <dcterms:created xsi:type="dcterms:W3CDTF">2022-11-13T15:23:06Z</dcterms:created>
  <dcterms:modified xsi:type="dcterms:W3CDTF">2022-11-16T05:42:33Z</dcterms:modified>
</cp:coreProperties>
</file>