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9"/><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6.xml" Type="http://schemas.openxmlformats.org/officeDocument/2006/relationships/slide" Id="rId12"/><Relationship Target="slides/slide7.xml" Type="http://schemas.openxmlformats.org/officeDocument/2006/relationships/slide" Id="rId13"/><Relationship Target="slides/slide4.xml" Type="http://schemas.openxmlformats.org/officeDocument/2006/relationships/slide" Id="rId10"/><Relationship Target="slides/slide5.xml" Type="http://schemas.openxmlformats.org/officeDocument/2006/relationships/slide" Id="rId11"/><Relationship Target="slides/slide19.xml" Type="http://schemas.openxmlformats.org/officeDocument/2006/relationships/slide" Id="rId25"/><Relationship Target="presProps.xml" Type="http://schemas.openxmlformats.org/officeDocument/2006/relationships/presProps" Id="rId2"/><Relationship Target="slides/slide15.xml" Type="http://schemas.openxmlformats.org/officeDocument/2006/relationships/slide" Id="rId21"/><Relationship Target="theme/theme2.xml" Type="http://schemas.openxmlformats.org/officeDocument/2006/relationships/theme" Id="rId1"/><Relationship Target="slides/slide16.xml" Type="http://schemas.openxmlformats.org/officeDocument/2006/relationships/slide" Id="rId22"/><Relationship Target="slideMasters/slideMaster1.xml" Type="http://schemas.openxmlformats.org/officeDocument/2006/relationships/slideMaster" Id="rId4"/><Relationship Target="slides/slide17.xml" Type="http://schemas.openxmlformats.org/officeDocument/2006/relationships/slide" Id="rId23"/><Relationship Target="tableStyles.xml" Type="http://schemas.openxmlformats.org/officeDocument/2006/relationships/tableStyles" Id="rId3"/><Relationship Target="slides/slide18.xml" Type="http://schemas.openxmlformats.org/officeDocument/2006/relationships/slide" Id="rId24"/><Relationship Target="slides/slide14.xml" Type="http://schemas.openxmlformats.org/officeDocument/2006/relationships/slide" Id="rId20"/><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2.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4.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 name="Shape 4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5" name="Shape 10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In the previous design, the wheel is so small so that it can only show three categories which will make the user to scroll a lot in order to get to the categories they want to look at. In our revised design, we increase the radius of the wheel so that the user can see eight different category at a time. And in the previous design, people can only see two different articles, whcih makes them to swipe to get to the article they like. Thus, in this revised design, change the orientation of the article so that it can show 5 articles at a time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2" name="Shape 11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Now, lets talk about the prototype implementation status. We are going to build an ios application using the Xcode and objectinve C. We mainly uses the UI table view controller to display categories and articles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2" name="Shape 12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Here is the one task we have implemented so far. which is retrieve an saved article. On the home page, if you click the menu, it will popup a submenu. And you can click the favite tab to go the favorite page. On the favorite there is a list of your saved articles. If you click the title of the articles, you can get to the article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8" name="Shape 12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Here is a list of our un implemented feature. We need to implement the main page which contains the wheel to select the categories. And we need to implement the add category and save to favorite function. And finally we need to implement the three search function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5" name="Shape 1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Here is our plan to implement the prototype. Leigh is going to implement the wheel and the transition of the page using segues, and navagation bar. Kat is going to hard code the carticles and categories into a dictionary. And she is going to implement the three search functions. Odette is going to focus on the articles table and category table, and the segmented control on the favorite and history page. And the search bar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9" name="Shape 139"/>
        <p:cNvGrpSpPr/>
        <p:nvPr/>
      </p:nvGrpSpPr>
      <p:grpSpPr>
        <a:xfrm>
          <a:off y="0" x="0"/>
          <a:ext cy="0" cx="0"/>
          <a:chOff y="0" x="0"/>
          <a:chExt cy="0" cx="0"/>
        </a:xfrm>
      </p:grpSpPr>
      <p:sp>
        <p:nvSpPr>
          <p:cNvPr id="140" name="Shape 1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1" name="Shape 14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chemeClr val="dk1"/>
              </a:buClr>
              <a:buSzPct val="91666"/>
              <a:buFont typeface="Arial"/>
              <a:buNone/>
            </a:pPr>
            <a:r>
              <a:rPr sz="1200" lang="en"/>
              <a:t>In order to make sure we finish the project on time, we setup three deadline. by The First deadline, we are going to  finish all the interface so that we can corporate with each other. By the second deadline, we are going to finish implement the function. And if we still have any missing detail, we are going to finish it by the final deadline</a:t>
            </a:r>
          </a:p>
          <a:p>
            <a:pPr rtl="0" lvl="0">
              <a:spcBef>
                <a:spcPts val="0"/>
              </a:spcBef>
              <a:buClr>
                <a:schemeClr val="dk1"/>
              </a:buClr>
              <a:buSzPct val="91666"/>
              <a:buFont typeface="Arial"/>
              <a:buNone/>
            </a:pPr>
            <a:r>
              <a:rPr sz="1200" lang="en"/>
              <a:t>By Friday, 11/28:</a:t>
            </a:r>
          </a:p>
          <a:p>
            <a:pPr rtl="0" lvl="0">
              <a:spcBef>
                <a:spcPts val="0"/>
              </a:spcBef>
              <a:buClr>
                <a:schemeClr val="dk1"/>
              </a:buClr>
              <a:buSzPct val="91666"/>
              <a:buFont typeface="Arial"/>
              <a:buNone/>
            </a:pPr>
            <a:r>
              <a:rPr sz="1200" lang="en"/>
              <a:t>Kat will hard-code the articles and categories, Leigh will finish the wheel, Odette will setup all the buttons and tables</a:t>
            </a:r>
          </a:p>
          <a:p>
            <a:pPr rtl="0" lvl="0">
              <a:spcBef>
                <a:spcPts val="0"/>
              </a:spcBef>
              <a:buClr>
                <a:schemeClr val="dk1"/>
              </a:buClr>
              <a:buFont typeface="Arial"/>
              <a:buNone/>
            </a:pPr>
            <a:r>
              <a:t/>
            </a:r>
            <a:endParaRPr sz="1200"/>
          </a:p>
          <a:p>
            <a:pPr rtl="0" lvl="0">
              <a:spcBef>
                <a:spcPts val="0"/>
              </a:spcBef>
              <a:buClr>
                <a:schemeClr val="dk1"/>
              </a:buClr>
              <a:buSzPct val="91666"/>
              <a:buFont typeface="Arial"/>
              <a:buNone/>
            </a:pPr>
            <a:r>
              <a:rPr sz="1200" lang="en"/>
              <a:t>By Tuesday, 12/02:</a:t>
            </a:r>
          </a:p>
          <a:p>
            <a:pPr rtl="0" lvl="0">
              <a:spcBef>
                <a:spcPts val="0"/>
              </a:spcBef>
              <a:buNone/>
            </a:pPr>
            <a:r>
              <a:rPr sz="1200" lang="en"/>
              <a:t>Kat will finish the three search functions, Leigh will finish the page transition and navigation, Odette will finish the table demonstration</a:t>
            </a:r>
          </a:p>
          <a:p>
            <a:pPr rtl="0" lvl="0">
              <a:spcBef>
                <a:spcPts val="0"/>
              </a:spcBef>
              <a:buNone/>
            </a:pPr>
            <a:r>
              <a:t/>
            </a:r>
            <a:endParaRPr sz="1200"/>
          </a:p>
          <a:p>
            <a:pPr rtl="0" lvl="0">
              <a:spcBef>
                <a:spcPts val="0"/>
              </a:spcBef>
              <a:buNone/>
            </a:pPr>
            <a:r>
              <a:rPr sz="1200" lang="en"/>
              <a:t>By Friday, 12/05:</a:t>
            </a:r>
          </a:p>
          <a:p>
            <a:pPr rtl="0" lvl="0">
              <a:spcBef>
                <a:spcPts val="0"/>
              </a:spcBef>
              <a:buClr>
                <a:schemeClr val="dk1"/>
              </a:buClr>
              <a:buSzPct val="91666"/>
              <a:buFont typeface="Arial"/>
              <a:buNone/>
            </a:pPr>
            <a:r>
              <a:rPr sz="1200" lang="en"/>
              <a:t>Finish all the missing detail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5" name="Shape 145"/>
        <p:cNvGrpSpPr/>
        <p:nvPr/>
      </p:nvGrpSpPr>
      <p:grpSpPr>
        <a:xfrm>
          <a:off y="0" x="0"/>
          <a:ext cy="0" cx="0"/>
          <a:chOff y="0" x="0"/>
          <a:chExt cy="0" cx="0"/>
        </a:xfrm>
      </p:grpSpPr>
      <p:sp>
        <p:nvSpPr>
          <p:cNvPr id="146" name="Shape 1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7" name="Shape 14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Here is what we need to hard code. We are going to put the article title, image, and the content into an NS dictionary. And we are going to put the article into the category dictionary. And we are not going to touch the file system or the core data. We just going to save the favorites and history in memory.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1" name="Shape 151"/>
        <p:cNvGrpSpPr/>
        <p:nvPr/>
      </p:nvGrpSpPr>
      <p:grpSpPr>
        <a:xfrm>
          <a:off y="0" x="0"/>
          <a:ext cy="0" cx="0"/>
          <a:chOff y="0" x="0"/>
          <a:chExt cy="0" cx="0"/>
        </a:xfrm>
      </p:grpSpPr>
      <p:sp>
        <p:nvSpPr>
          <p:cNvPr id="152" name="Shape 1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3" name="Shape 15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Here are the two questions we have so far, one is how to implement wheel. We need to rotate the text on the wheel into a direction so that it will fit the area and the user can see it comfortablely. The second question is how to make a uniform header so that we do not need to copy the header many times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6" name="Shape 156"/>
        <p:cNvGrpSpPr/>
        <p:nvPr/>
      </p:nvGrpSpPr>
      <p:grpSpPr>
        <a:xfrm>
          <a:off y="0" x="0"/>
          <a:ext cy="0" cx="0"/>
          <a:chOff y="0" x="0"/>
          <a:chExt cy="0" cx="0"/>
        </a:xfrm>
      </p:grpSpPr>
      <p:sp>
        <p:nvSpPr>
          <p:cNvPr id="157" name="Shape 15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8" name="Shape 15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2" name="Shape 162"/>
        <p:cNvGrpSpPr/>
        <p:nvPr/>
      </p:nvGrpSpPr>
      <p:grpSpPr>
        <a:xfrm>
          <a:off y="0" x="0"/>
          <a:ext cy="0" cx="0"/>
          <a:chOff y="0" x="0"/>
          <a:chExt cy="0" cx="0"/>
        </a:xfrm>
      </p:grpSpPr>
      <p:sp>
        <p:nvSpPr>
          <p:cNvPr id="163" name="Shape 1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4" name="Shape 16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 name="Shape 5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 name="Shape 6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The problem is that people usually waste time when they wait for a bus, wait in a line, or wait for somebody else. We do not want people to waste time, we want people to learn something when they have a short period of time</a:t>
            </a:r>
          </a:p>
          <a:p>
            <a:pPr>
              <a:spcBef>
                <a:spcPts val="0"/>
              </a:spcBef>
              <a:buNone/>
            </a:pPr>
            <a:r>
              <a:rPr lang="en"/>
              <a:t>The solution is we are going to build an mobile application which gathers knowledy, organize the information that interests the user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8" name="Shape 6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Here is what I am going to talk about today. I am going to talk about our heuristic evaluation results together with our revised design. Then I am going to talk about the prototype implementation status, and then I am going to do the demo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5" name="Shape 7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In the previous prototype, we have a search button on top of the page. And in each page, the search button search button have different functionality. On the home page, it is for search an article, on the favorite it is for search a saved article, and on the category page, it is for search a category</a:t>
            </a:r>
          </a:p>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2" name="Shape 82"/>
        <p:cNvGrpSpPr/>
        <p:nvPr/>
      </p:nvGrpSpPr>
      <p:grpSpPr>
        <a:xfrm>
          <a:off y="0" x="0"/>
          <a:ext cy="0" cx="0"/>
          <a:chOff y="0" x="0"/>
          <a:chExt cy="0" cx="0"/>
        </a:xfrm>
      </p:grpSpPr>
      <p:sp>
        <p:nvSpPr>
          <p:cNvPr id="83" name="Shape 8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4" name="Shape 8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Our solution is that, we have different search button on different page. on the home page, and this button is for search a global article. on Favorite/history page, we also have a search bar, this is for search a saved article. And on Add categories, the search bar is for search a new category. This will not confused user because it is obvious to see the function of the search on different page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 name="Shape 89"/>
        <p:cNvGrpSpPr/>
        <p:nvPr/>
      </p:nvGrpSpPr>
      <p:grpSpPr>
        <a:xfrm>
          <a:off y="0" x="0"/>
          <a:ext cy="0" cx="0"/>
          <a:chOff y="0" x="0"/>
          <a:chExt cy="0" cx="0"/>
        </a:xfrm>
      </p:grpSpPr>
      <p:sp>
        <p:nvSpPr>
          <p:cNvPr id="90" name="Shape 9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1" name="Shape 9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In the previous design, we do not have the remove category function, and in this design, we add the remove category button on the category page. If the user click the minus sign, there will be remove category button on the side. and the user can click to remove specific category.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We had a very similar history and favorite page which may confuse the user. So we combine the history and favorite into one screen and use a segment control to switch between the history and favorite</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y="0" x="0"/>
          <a:ext cy="0" cx="0"/>
          <a:chOff y="0" x="0"/>
          <a:chExt cy="0" cx="0"/>
        </a:xfrm>
      </p:grpSpPr>
      <p:sp>
        <p:nvSpPr>
          <p:cNvPr id="36" name="Shape 36"/>
          <p:cNvSpPr txBox="1"/>
          <p:nvPr>
            <p:ph type="title"/>
          </p:nvPr>
        </p:nvSpPr>
        <p:spPr>
          <a:xfrm>
            <a:off y="205978" x="457200"/>
            <a:ext cy="857400" cx="8229600"/>
          </a:xfrm>
          <a:prstGeom prst="rect">
            <a:avLst/>
          </a:prstGeom>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7" name="Shape 37"/>
        <p:cNvGrpSpPr/>
        <p:nvPr/>
      </p:nvGrpSpPr>
      <p:grpSpPr>
        <a:xfrm>
          <a:off y="0" x="0"/>
          <a:ext cy="0" cx="0"/>
          <a:chOff y="0" x="0"/>
          <a:chExt cy="0" cx="0"/>
        </a:xfrm>
      </p:grpSpPr>
      <p:sp>
        <p:nvSpPr>
          <p:cNvPr id="38" name="Shape 38"/>
          <p:cNvSpPr txBox="1"/>
          <p:nvPr>
            <p:ph idx="1" type="body"/>
          </p:nvPr>
        </p:nvSpPr>
        <p:spPr>
          <a:xfrm>
            <a:off y="4406309" x="457200"/>
            <a:ext cy="519599" cx="8229600"/>
          </a:xfrm>
          <a:prstGeom prst="rect">
            <a:avLst/>
          </a:prstGeom>
        </p:spPr>
        <p:txBody>
          <a:bodyPr bIns="91425" rIns="91425" lIns="91425" tIns="91425" anchor="t" anchorCtr="0"/>
          <a:lstStyle>
            <a:lvl1pPr algn="ctr" rtl="0">
              <a:spcBef>
                <a:spcPts val="0"/>
              </a:spcBef>
              <a:buSzPct val="100000"/>
              <a:buNone/>
              <a:defRPr sz="1800"/>
            </a:lvl1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9" name="Shape 39"/>
        <p:cNvGrpSpPr/>
        <p:nvPr/>
      </p:nvGrpSpPr>
      <p:grpSpPr>
        <a:xfrm>
          <a:off y="0" x="0"/>
          <a:ext cy="0" cx="0"/>
          <a:chOff y="0" x="0"/>
          <a:chExt cy="0" cx="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8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5" name="Shape 25"/>
        <p:cNvGrpSpPr/>
        <p:nvPr/>
      </p:nvGrpSpPr>
      <p:grpSpPr>
        <a:xfrm>
          <a:off y="0" x="0"/>
          <a:ext cy="0" cx="0"/>
          <a:chOff y="0" x="0"/>
          <a:chExt cy="0" cx="0"/>
        </a:xfrm>
      </p:grpSpPr>
      <p:sp>
        <p:nvSpPr>
          <p:cNvPr id="26" name="Shape 26"/>
          <p:cNvSpPr txBox="1"/>
          <p:nvPr>
            <p:ph idx="1" type="subTitle"/>
          </p:nvPr>
        </p:nvSpPr>
        <p:spPr>
          <a:xfrm>
            <a:off y="2840053" x="685800"/>
            <a:ext cy="784799" cx="7772400"/>
          </a:xfrm>
          <a:prstGeom prst="rect">
            <a:avLst/>
          </a:prstGeom>
        </p:spPr>
        <p:txBody>
          <a:bodyPr bIns="91425" rIns="91425" lIns="91425" tIns="91425" anchor="t" anchorCtr="0"/>
          <a:lstStyle>
            <a:lvl1pPr algn="ctr" rtl="0">
              <a:spcBef>
                <a:spcPts val="0"/>
              </a:spcBef>
              <a:buClr>
                <a:schemeClr val="lt2"/>
              </a:buClr>
              <a:buNone/>
              <a:defRPr>
                <a:solidFill>
                  <a:schemeClr val="lt2"/>
                </a:solidFill>
              </a:defRPr>
            </a:lvl1pPr>
            <a:lvl2pPr algn="ctr" rtl="0">
              <a:spcBef>
                <a:spcPts val="0"/>
              </a:spcBef>
              <a:buClr>
                <a:schemeClr val="lt2"/>
              </a:buClr>
              <a:buSzPct val="100000"/>
              <a:buNone/>
              <a:defRPr sz="3000">
                <a:solidFill>
                  <a:schemeClr val="lt2"/>
                </a:solidFill>
              </a:defRPr>
            </a:lvl2pPr>
            <a:lvl3pPr algn="ctr" rtl="0">
              <a:spcBef>
                <a:spcPts val="0"/>
              </a:spcBef>
              <a:buClr>
                <a:schemeClr val="lt2"/>
              </a:buClr>
              <a:buSzPct val="100000"/>
              <a:buNone/>
              <a:defRPr sz="3000">
                <a:solidFill>
                  <a:schemeClr val="lt2"/>
                </a:solidFill>
              </a:defRPr>
            </a:lvl3pPr>
            <a:lvl4pPr algn="ctr" rtl="0">
              <a:spcBef>
                <a:spcPts val="0"/>
              </a:spcBef>
              <a:buClr>
                <a:schemeClr val="lt2"/>
              </a:buClr>
              <a:buSzPct val="100000"/>
              <a:buNone/>
              <a:defRPr sz="3000">
                <a:solidFill>
                  <a:schemeClr val="lt2"/>
                </a:solidFill>
              </a:defRPr>
            </a:lvl4pPr>
            <a:lvl5pPr algn="ctr" rtl="0">
              <a:spcBef>
                <a:spcPts val="0"/>
              </a:spcBef>
              <a:buClr>
                <a:schemeClr val="lt2"/>
              </a:buClr>
              <a:buSzPct val="100000"/>
              <a:buNone/>
              <a:defRPr sz="3000">
                <a:solidFill>
                  <a:schemeClr val="lt2"/>
                </a:solidFill>
              </a:defRPr>
            </a:lvl5pPr>
            <a:lvl6pPr algn="ctr" rtl="0">
              <a:spcBef>
                <a:spcPts val="0"/>
              </a:spcBef>
              <a:buClr>
                <a:schemeClr val="lt2"/>
              </a:buClr>
              <a:buSzPct val="100000"/>
              <a:buNone/>
              <a:defRPr sz="3000">
                <a:solidFill>
                  <a:schemeClr val="lt2"/>
                </a:solidFill>
              </a:defRPr>
            </a:lvl6pPr>
            <a:lvl7pPr algn="ctr" rtl="0">
              <a:spcBef>
                <a:spcPts val="0"/>
              </a:spcBef>
              <a:buClr>
                <a:schemeClr val="lt2"/>
              </a:buClr>
              <a:buSzPct val="100000"/>
              <a:buNone/>
              <a:defRPr sz="3000">
                <a:solidFill>
                  <a:schemeClr val="lt2"/>
                </a:solidFill>
              </a:defRPr>
            </a:lvl7pPr>
            <a:lvl8pPr algn="ctr" rtl="0">
              <a:spcBef>
                <a:spcPts val="0"/>
              </a:spcBef>
              <a:buClr>
                <a:schemeClr val="lt2"/>
              </a:buClr>
              <a:buSzPct val="100000"/>
              <a:buNone/>
              <a:defRPr sz="3000">
                <a:solidFill>
                  <a:schemeClr val="lt2"/>
                </a:solidFill>
              </a:defRPr>
            </a:lvl8pPr>
            <a:lvl9pPr algn="ctr" rtl="0">
              <a:spcBef>
                <a:spcPts val="0"/>
              </a:spcBef>
              <a:buClr>
                <a:schemeClr val="lt2"/>
              </a:buClr>
              <a:buSzPct val="100000"/>
              <a:buNone/>
              <a:defRPr sz="3000">
                <a:solidFill>
                  <a:schemeClr val="lt2"/>
                </a:solidFill>
              </a:defRPr>
            </a:lvl9pPr>
          </a:lstStyle>
          <a:p/>
        </p:txBody>
      </p:sp>
      <p:sp>
        <p:nvSpPr>
          <p:cNvPr id="27" name="Shape 27"/>
          <p:cNvSpPr txBox="1"/>
          <p:nvPr>
            <p:ph type="ctrTitle"/>
          </p:nvPr>
        </p:nvSpPr>
        <p:spPr>
          <a:xfrm>
            <a:off y="1583342" x="685800"/>
            <a:ext cy="1159799" cx="7772400"/>
          </a:xfrm>
          <a:prstGeom prst="rect">
            <a:avLst/>
          </a:prstGeom>
        </p:spPr>
        <p:txBody>
          <a:bodyPr bIns="91425" rIns="91425" lIns="91425" tIns="91425" anchor="b"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y="0" x="0"/>
          <a:ext cy="0" cx="0"/>
          <a:chOff y="0" x="0"/>
          <a:chExt cy="0" cx="0"/>
        </a:xfrm>
      </p:grpSpPr>
      <p:sp>
        <p:nvSpPr>
          <p:cNvPr id="29" name="Shape 29"/>
          <p:cNvSpPr txBox="1"/>
          <p:nvPr>
            <p:ph type="title"/>
          </p:nvPr>
        </p:nvSpPr>
        <p:spPr>
          <a:xfrm>
            <a:off y="205978" x="457200"/>
            <a:ext cy="857400" cx="8229600"/>
          </a:xfrm>
          <a:prstGeom prst="rect">
            <a:avLst/>
          </a:prstGeom>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y="1200150" x="457200"/>
            <a:ext cy="3725699" cx="82296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1" name="Shape 31"/>
        <p:cNvGrpSpPr/>
        <p:nvPr/>
      </p:nvGrpSpPr>
      <p:grpSpPr>
        <a:xfrm>
          <a:off y="0" x="0"/>
          <a:ext cy="0" cx="0"/>
          <a:chOff y="0" x="0"/>
          <a:chExt cy="0" cx="0"/>
        </a:xfrm>
      </p:grpSpPr>
      <p:sp>
        <p:nvSpPr>
          <p:cNvPr id="32" name="Shape 32"/>
          <p:cNvSpPr txBox="1"/>
          <p:nvPr>
            <p:ph type="title"/>
          </p:nvPr>
        </p:nvSpPr>
        <p:spPr>
          <a:xfrm>
            <a:off y="205978" x="457200"/>
            <a:ext cy="857400" cx="8229600"/>
          </a:xfrm>
          <a:prstGeom prst="rect">
            <a:avLst/>
          </a:prstGeom>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1" type="body"/>
          </p:nvPr>
        </p:nvSpPr>
        <p:spPr>
          <a:xfrm>
            <a:off y="1200150" x="457200"/>
            <a:ext cy="3725699" cx="39945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2" type="body"/>
          </p:nvPr>
        </p:nvSpPr>
        <p:spPr>
          <a:xfrm>
            <a:off y="1200150" x="4692273"/>
            <a:ext cy="3725699" cx="39945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_rels/slideMaster2.xml.rels><?xml version="1.0" encoding="UTF-8" standalone="yes"?><Relationships xmlns="http://schemas.openxmlformats.org/package/2006/relationships"><Relationship Target="../slideLayouts/slideLayout8.xml" Type="http://schemas.openxmlformats.org/officeDocument/2006/relationships/slideLayout" Id="rId2"/><Relationship Target="../slideLayouts/slideLayout7.xml" Type="http://schemas.openxmlformats.org/officeDocument/2006/relationships/slideLayout" Id="rId1"/><Relationship Target="../slideLayouts/slideLayout10.xml" Type="http://schemas.openxmlformats.org/officeDocument/2006/relationships/slideLayout" Id="rId4"/><Relationship Target="../slideLayouts/slideLayout9.xml" Type="http://schemas.openxmlformats.org/officeDocument/2006/relationships/slideLayout" Id="rId3"/><Relationship Target="../slideLayouts/slideLayout12.xml" Type="http://schemas.openxmlformats.org/officeDocument/2006/relationships/slideLayout" Id="rId6"/><Relationship Target="../slideLayouts/slideLayout11.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2" name="Shape 22"/>
        <p:cNvGrpSpPr/>
        <p:nvPr/>
      </p:nvGrpSpPr>
      <p:grpSpPr>
        <a:xfrm>
          <a:off y="0" x="0"/>
          <a:ext cy="0" cx="0"/>
          <a:chOff y="0" x="0"/>
          <a:chExt cy="0" cx="0"/>
        </a:xfrm>
      </p:grpSpPr>
      <p:sp>
        <p:nvSpPr>
          <p:cNvPr id="23" name="Shape 23"/>
          <p:cNvSpPr txBox="1"/>
          <p:nvPr>
            <p:ph type="title"/>
          </p:nvPr>
        </p:nvSpPr>
        <p:spPr>
          <a:xfrm>
            <a:off y="205978" x="457200"/>
            <a:ext cy="857400" cx="8229600"/>
          </a:xfrm>
          <a:prstGeom prst="rect">
            <a:avLst/>
          </a:prstGeom>
          <a:noFill/>
          <a:ln>
            <a:noFill/>
          </a:ln>
        </p:spPr>
        <p:txBody>
          <a:bodyPr bIns="91425" rIns="91425" lIns="91425" tIns="91425" anchor="b" anchorCtr="0"/>
          <a:lstStyle>
            <a:lvl1pPr rtl="0">
              <a:spcBef>
                <a:spcPts val="0"/>
              </a:spcBef>
              <a:buClr>
                <a:schemeClr val="lt1"/>
              </a:buClr>
              <a:buSzPct val="100000"/>
              <a:buNone/>
              <a:defRPr b="1" sz="3600">
                <a:solidFill>
                  <a:schemeClr val="lt1"/>
                </a:solidFill>
              </a:defRPr>
            </a:lvl1pPr>
            <a:lvl2pPr rtl="0">
              <a:spcBef>
                <a:spcPts val="0"/>
              </a:spcBef>
              <a:buClr>
                <a:schemeClr val="lt1"/>
              </a:buClr>
              <a:buSzPct val="100000"/>
              <a:buNone/>
              <a:defRPr b="1" sz="3600">
                <a:solidFill>
                  <a:schemeClr val="lt1"/>
                </a:solidFill>
              </a:defRPr>
            </a:lvl2pPr>
            <a:lvl3pPr rtl="0">
              <a:spcBef>
                <a:spcPts val="0"/>
              </a:spcBef>
              <a:buClr>
                <a:schemeClr val="lt1"/>
              </a:buClr>
              <a:buSzPct val="100000"/>
              <a:buNone/>
              <a:defRPr b="1" sz="3600">
                <a:solidFill>
                  <a:schemeClr val="lt1"/>
                </a:solidFill>
              </a:defRPr>
            </a:lvl3pPr>
            <a:lvl4pPr rtl="0">
              <a:spcBef>
                <a:spcPts val="0"/>
              </a:spcBef>
              <a:buClr>
                <a:schemeClr val="lt1"/>
              </a:buClr>
              <a:buSzPct val="100000"/>
              <a:buNone/>
              <a:defRPr b="1" sz="3600">
                <a:solidFill>
                  <a:schemeClr val="lt1"/>
                </a:solidFill>
              </a:defRPr>
            </a:lvl4pPr>
            <a:lvl5pPr rtl="0">
              <a:spcBef>
                <a:spcPts val="0"/>
              </a:spcBef>
              <a:buClr>
                <a:schemeClr val="lt1"/>
              </a:buClr>
              <a:buSzPct val="100000"/>
              <a:buNone/>
              <a:defRPr b="1" sz="3600">
                <a:solidFill>
                  <a:schemeClr val="lt1"/>
                </a:solidFill>
              </a:defRPr>
            </a:lvl5pPr>
            <a:lvl6pPr rtl="0">
              <a:spcBef>
                <a:spcPts val="0"/>
              </a:spcBef>
              <a:buClr>
                <a:schemeClr val="lt1"/>
              </a:buClr>
              <a:buSzPct val="100000"/>
              <a:buNone/>
              <a:defRPr b="1" sz="3600">
                <a:solidFill>
                  <a:schemeClr val="lt1"/>
                </a:solidFill>
              </a:defRPr>
            </a:lvl6pPr>
            <a:lvl7pPr rtl="0">
              <a:spcBef>
                <a:spcPts val="0"/>
              </a:spcBef>
              <a:buClr>
                <a:schemeClr val="lt1"/>
              </a:buClr>
              <a:buSzPct val="100000"/>
              <a:buNone/>
              <a:defRPr b="1" sz="3600">
                <a:solidFill>
                  <a:schemeClr val="lt1"/>
                </a:solidFill>
              </a:defRPr>
            </a:lvl7pPr>
            <a:lvl8pPr rtl="0">
              <a:spcBef>
                <a:spcPts val="0"/>
              </a:spcBef>
              <a:buClr>
                <a:schemeClr val="lt1"/>
              </a:buClr>
              <a:buSzPct val="100000"/>
              <a:buNone/>
              <a:defRPr b="1" sz="3600">
                <a:solidFill>
                  <a:schemeClr val="lt1"/>
                </a:solidFill>
              </a:defRPr>
            </a:lvl8pPr>
            <a:lvl9pPr rtl="0">
              <a:spcBef>
                <a:spcPts val="0"/>
              </a:spcBef>
              <a:buClr>
                <a:schemeClr val="lt1"/>
              </a:buClr>
              <a:buSzPct val="100000"/>
              <a:buNone/>
              <a:defRPr b="1" sz="3600">
                <a:solidFill>
                  <a:schemeClr val="lt1"/>
                </a:solidFill>
              </a:defRPr>
            </a:lvl9pPr>
          </a:lstStyle>
          <a:p/>
        </p:txBody>
      </p:sp>
      <p:sp>
        <p:nvSpPr>
          <p:cNvPr id="24" name="Shape 24"/>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rtl="0">
              <a:spcBef>
                <a:spcPts val="600"/>
              </a:spcBef>
              <a:buClr>
                <a:schemeClr val="lt1"/>
              </a:buClr>
              <a:buSzPct val="100000"/>
              <a:defRPr sz="3000">
                <a:solidFill>
                  <a:schemeClr val="lt1"/>
                </a:solidFill>
              </a:defRPr>
            </a:lvl1pPr>
            <a:lvl2pPr rtl="0">
              <a:spcBef>
                <a:spcPts val="480"/>
              </a:spcBef>
              <a:buClr>
                <a:schemeClr val="lt1"/>
              </a:buClr>
              <a:buSzPct val="100000"/>
              <a:defRPr sz="2400">
                <a:solidFill>
                  <a:schemeClr val="lt1"/>
                </a:solidFill>
              </a:defRPr>
            </a:lvl2pPr>
            <a:lvl3pPr rtl="0">
              <a:spcBef>
                <a:spcPts val="480"/>
              </a:spcBef>
              <a:buClr>
                <a:schemeClr val="lt1"/>
              </a:buClr>
              <a:buSzPct val="100000"/>
              <a:defRPr sz="2400">
                <a:solidFill>
                  <a:schemeClr val="lt1"/>
                </a:solidFill>
              </a:defRPr>
            </a:lvl3pPr>
            <a:lvl4pPr rtl="0">
              <a:spcBef>
                <a:spcPts val="360"/>
              </a:spcBef>
              <a:buClr>
                <a:schemeClr val="lt1"/>
              </a:buClr>
              <a:buSzPct val="100000"/>
              <a:defRPr sz="1800">
                <a:solidFill>
                  <a:schemeClr val="lt1"/>
                </a:solidFill>
              </a:defRPr>
            </a:lvl4pPr>
            <a:lvl5pPr rtl="0">
              <a:spcBef>
                <a:spcPts val="360"/>
              </a:spcBef>
              <a:buClr>
                <a:schemeClr val="lt1"/>
              </a:buClr>
              <a:buSzPct val="100000"/>
              <a:defRPr sz="1800">
                <a:solidFill>
                  <a:schemeClr val="lt1"/>
                </a:solidFill>
              </a:defRPr>
            </a:lvl5pPr>
            <a:lvl6pPr rtl="0">
              <a:spcBef>
                <a:spcPts val="360"/>
              </a:spcBef>
              <a:buClr>
                <a:schemeClr val="lt1"/>
              </a:buClr>
              <a:buSzPct val="100000"/>
              <a:defRPr sz="1800">
                <a:solidFill>
                  <a:schemeClr val="lt1"/>
                </a:solidFill>
              </a:defRPr>
            </a:lvl6pPr>
            <a:lvl7pPr rtl="0">
              <a:spcBef>
                <a:spcPts val="360"/>
              </a:spcBef>
              <a:buClr>
                <a:schemeClr val="lt1"/>
              </a:buClr>
              <a:buSzPct val="100000"/>
              <a:defRPr sz="1800">
                <a:solidFill>
                  <a:schemeClr val="lt1"/>
                </a:solidFill>
              </a:defRPr>
            </a:lvl7pPr>
            <a:lvl8pPr rtl="0">
              <a:spcBef>
                <a:spcPts val="360"/>
              </a:spcBef>
              <a:buClr>
                <a:schemeClr val="lt1"/>
              </a:buClr>
              <a:buSzPct val="100000"/>
              <a:defRPr sz="1800">
                <a:solidFill>
                  <a:schemeClr val="lt1"/>
                </a:solidFill>
              </a:defRPr>
            </a:lvl8pPr>
            <a:lvl9pPr rtl="0">
              <a:spcBef>
                <a:spcPts val="360"/>
              </a:spcBef>
              <a:buClr>
                <a:schemeClr val="lt1"/>
              </a:buClr>
              <a:buSzPct val="100000"/>
              <a:defRPr sz="1800">
                <a:solidFill>
                  <a:schemeClr val="lt1"/>
                </a:solidFill>
              </a:defRPr>
            </a:lvl9pPr>
          </a:lstStyle>
          <a:p/>
        </p:txBody>
      </p:sp>
    </p:spTree>
  </p:cSld>
  <p:clrMap accent2="accent2" accent3="accent3" accent4="accent4" accent5="accent5" accent6="accent6" hlink="hlink" tx2="lt2" tx1="dk1" bg2="dk2" bg1="lt1" folHlink="folHlink" accent1="accent1"/>
  <p:sldLayoutIdLst>
    <p:sldLayoutId id="2147483654" r:id="rId1"/>
    <p:sldLayoutId id="2147483655" r:id="rId2"/>
    <p:sldLayoutId id="2147483656" r:id="rId3"/>
    <p:sldLayoutId id="2147483657" r:id="rId4"/>
    <p:sldLayoutId id="2147483658" r:id="rId5"/>
    <p:sldLayoutId id="2147483659"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8.xml" Type="http://schemas.openxmlformats.org/officeDocument/2006/relationships/slideLayout" Id="rId1"/><Relationship Target="../media/image10.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8.xml" Type="http://schemas.openxmlformats.org/officeDocument/2006/relationships/slideLayout" Id="rId1"/><Relationship Target="../media/image12.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8.xml" Type="http://schemas.openxmlformats.org/officeDocument/2006/relationships/slideLayout" Id="rId1"/><Relationship Target="../media/image04.jpg" Type="http://schemas.openxmlformats.org/officeDocument/2006/relationships/image" Id="rId4"/><Relationship Target="../media/image05.jpg" Type="http://schemas.openxmlformats.org/officeDocument/2006/relationships/image" Id="rId3"/><Relationship Target="../media/image09.jpg" Type="http://schemas.openxmlformats.org/officeDocument/2006/relationships/image" Id="rId6"/><Relationship Target="../media/image08.jpg" Type="http://schemas.openxmlformats.org/officeDocument/2006/relationships/image" Id="rId5"/></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8.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8.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8.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8.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8.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8.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7.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7.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8.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8.xml" Type="http://schemas.openxmlformats.org/officeDocument/2006/relationships/slideLayout" Id="rId1"/><Relationship Target="../media/image00.jp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8.xml" Type="http://schemas.openxmlformats.org/officeDocument/2006/relationships/slideLayout" Id="rId1"/><Relationship Target="../media/image07.png" Type="http://schemas.openxmlformats.org/officeDocument/2006/relationships/image" Id="rId4"/><Relationship Target="../media/image11.png" Type="http://schemas.openxmlformats.org/officeDocument/2006/relationships/image" Id="rId3"/><Relationship Target="../media/image01.png" Type="http://schemas.openxmlformats.org/officeDocument/2006/relationships/image" Id="rId5"/></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8.xml" Type="http://schemas.openxmlformats.org/officeDocument/2006/relationships/slideLayout" Id="rId1"/><Relationship Target="../media/image06.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8.xml" Type="http://schemas.openxmlformats.org/officeDocument/2006/relationships/slideLayout" Id="rId1"/><Relationship Target="../media/image03.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pic>
        <p:nvPicPr>
          <p:cNvPr id="41" name="Shape 41"/>
          <p:cNvPicPr preferRelativeResize="0"/>
          <p:nvPr/>
        </p:nvPicPr>
        <p:blipFill rotWithShape="1">
          <a:blip r:embed="rId3">
            <a:alphaModFix/>
          </a:blip>
          <a:srcRect t="0" b="0" r="5210" l="9378"/>
          <a:stretch/>
        </p:blipFill>
        <p:spPr>
          <a:xfrm>
            <a:off y="658725" x="1550250"/>
            <a:ext cy="3087975" cx="6126749"/>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Heuristic Evaluation</a:t>
            </a:r>
          </a:p>
        </p:txBody>
      </p:sp>
      <p:sp>
        <p:nvSpPr>
          <p:cNvPr id="101" name="Shape 101"/>
          <p:cNvSpPr txBox="1"/>
          <p:nvPr>
            <p:ph idx="1" type="body"/>
          </p:nvPr>
        </p:nvSpPr>
        <p:spPr>
          <a:xfrm>
            <a:off y="1063375" x="362075"/>
            <a:ext cy="3725699" cx="5997599"/>
          </a:xfrm>
          <a:prstGeom prst="rect">
            <a:avLst/>
          </a:prstGeom>
        </p:spPr>
        <p:txBody>
          <a:bodyPr bIns="91425" rIns="91425" lIns="91425" tIns="91425" anchor="t" anchorCtr="0">
            <a:noAutofit/>
          </a:bodyPr>
          <a:lstStyle/>
          <a:p>
            <a:pPr rtl="0" lvl="0">
              <a:spcBef>
                <a:spcPts val="0"/>
              </a:spcBef>
              <a:buNone/>
            </a:pPr>
            <a:r>
              <a:rPr lang="en">
                <a:solidFill>
                  <a:srgbClr val="FFFFFF"/>
                </a:solidFill>
              </a:rPr>
              <a:t>Violated: Flexibility &amp; Efficiency of Use</a:t>
            </a:r>
          </a:p>
          <a:p>
            <a:pPr rtl="0" lvl="0">
              <a:spcBef>
                <a:spcPts val="0"/>
              </a:spcBef>
              <a:buNone/>
            </a:pPr>
            <a:r>
              <a:rPr lang="en">
                <a:solidFill>
                  <a:srgbClr val="FFFFFF"/>
                </a:solidFill>
              </a:rPr>
              <a:t>Description: can only see three categories at a time</a:t>
            </a:r>
          </a:p>
          <a:p>
            <a:pPr rtl="0" lvl="0">
              <a:spcBef>
                <a:spcPts val="0"/>
              </a:spcBef>
              <a:buNone/>
            </a:pPr>
            <a:r>
              <a:rPr lang="en">
                <a:solidFill>
                  <a:srgbClr val="FFFFFF"/>
                </a:solidFill>
              </a:rPr>
              <a:t>Solution: </a:t>
            </a:r>
          </a:p>
          <a:p>
            <a:pPr rtl="0" lvl="0" indent="-419100" marL="457200">
              <a:spcBef>
                <a:spcPts val="0"/>
              </a:spcBef>
              <a:buClr>
                <a:srgbClr val="FFFFFF"/>
              </a:buClr>
              <a:buSzPct val="100000"/>
              <a:buFont typeface="Arial"/>
              <a:buChar char="●"/>
            </a:pPr>
            <a:r>
              <a:rPr lang="en">
                <a:solidFill>
                  <a:srgbClr val="FFFFFF"/>
                </a:solidFill>
              </a:rPr>
              <a:t>make the radius of the wheel larger so see more categories </a:t>
            </a:r>
          </a:p>
        </p:txBody>
      </p:sp>
      <p:pic>
        <p:nvPicPr>
          <p:cNvPr id="102" name="Shape 102"/>
          <p:cNvPicPr preferRelativeResize="0"/>
          <p:nvPr/>
        </p:nvPicPr>
        <p:blipFill>
          <a:blip r:embed="rId3">
            <a:alphaModFix/>
          </a:blip>
          <a:stretch>
            <a:fillRect/>
          </a:stretch>
        </p:blipFill>
        <p:spPr>
          <a:xfrm>
            <a:off y="489225" x="6548323"/>
            <a:ext cy="4423276" cx="210509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Prototype Implementation Status</a:t>
            </a:r>
          </a:p>
        </p:txBody>
      </p:sp>
      <p:sp>
        <p:nvSpPr>
          <p:cNvPr id="108" name="Shape 108"/>
          <p:cNvSpPr txBox="1"/>
          <p:nvPr>
            <p:ph idx="1" type="body"/>
          </p:nvPr>
        </p:nvSpPr>
        <p:spPr>
          <a:xfrm>
            <a:off y="1200150" x="457200"/>
            <a:ext cy="3725699" cx="5046300"/>
          </a:xfrm>
          <a:prstGeom prst="rect">
            <a:avLst/>
          </a:prstGeom>
        </p:spPr>
        <p:txBody>
          <a:bodyPr bIns="91425" rIns="91425" lIns="91425" tIns="91425" anchor="t" anchorCtr="0">
            <a:noAutofit/>
          </a:bodyPr>
          <a:lstStyle/>
          <a:p>
            <a:pPr rtl="0">
              <a:spcBef>
                <a:spcPts val="0"/>
              </a:spcBef>
              <a:buNone/>
            </a:pPr>
            <a:r>
              <a:rPr lang="en"/>
              <a:t>Platform: </a:t>
            </a:r>
          </a:p>
          <a:p>
            <a:pPr rtl="0" lvl="0" indent="-419100" marL="457200">
              <a:spcBef>
                <a:spcPts val="0"/>
              </a:spcBef>
              <a:buClr>
                <a:schemeClr val="lt1"/>
              </a:buClr>
              <a:buSzPct val="100000"/>
              <a:buFont typeface="Arial"/>
              <a:buChar char="●"/>
            </a:pPr>
            <a:r>
              <a:rPr lang="en"/>
              <a:t>ios</a:t>
            </a:r>
          </a:p>
          <a:p>
            <a:pPr rtl="0" lvl="0">
              <a:spcBef>
                <a:spcPts val="0"/>
              </a:spcBef>
              <a:buNone/>
            </a:pPr>
            <a:r>
              <a:rPr lang="en"/>
              <a:t>Tools：</a:t>
            </a:r>
          </a:p>
          <a:p>
            <a:pPr rtl="0" lvl="0" indent="-419100" marL="457200">
              <a:spcBef>
                <a:spcPts val="0"/>
              </a:spcBef>
              <a:buClr>
                <a:schemeClr val="lt1"/>
              </a:buClr>
              <a:buSzPct val="100000"/>
              <a:buFont typeface="Arial"/>
              <a:buChar char="●"/>
            </a:pPr>
            <a:r>
              <a:rPr lang="en"/>
              <a:t>Xcode and Objective-C</a:t>
            </a:r>
          </a:p>
          <a:p>
            <a:pPr rtl="0" lvl="0" indent="-419100" marL="457200">
              <a:spcBef>
                <a:spcPts val="0"/>
              </a:spcBef>
              <a:buClr>
                <a:schemeClr val="lt1"/>
              </a:buClr>
              <a:buSzPct val="100000"/>
              <a:buFont typeface="Arial"/>
              <a:buChar char="●"/>
            </a:pPr>
            <a:r>
              <a:rPr lang="en"/>
              <a:t>Uses UI Table View Controller to display categories, and articles</a:t>
            </a:r>
          </a:p>
        </p:txBody>
      </p:sp>
      <p:pic>
        <p:nvPicPr>
          <p:cNvPr id="109" name="Shape 109"/>
          <p:cNvPicPr preferRelativeResize="0"/>
          <p:nvPr/>
        </p:nvPicPr>
        <p:blipFill>
          <a:blip r:embed="rId3">
            <a:alphaModFix/>
          </a:blip>
          <a:stretch>
            <a:fillRect/>
          </a:stretch>
        </p:blipFill>
        <p:spPr>
          <a:xfrm>
            <a:off y="1651100" x="5830550"/>
            <a:ext cy="2547974" cx="254797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y="0" x="0"/>
          <a:ext cy="0" cx="0"/>
          <a:chOff y="0" x="0"/>
          <a:chExt cy="0" cx="0"/>
        </a:xfrm>
      </p:grpSpPr>
      <p:sp>
        <p:nvSpPr>
          <p:cNvPr id="114" name="Shape 11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Prototype Implementation Status</a:t>
            </a:r>
          </a:p>
        </p:txBody>
      </p:sp>
      <p:sp>
        <p:nvSpPr>
          <p:cNvPr id="115" name="Shape 11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lt1"/>
              </a:buClr>
              <a:buSzPct val="100000"/>
              <a:buFont typeface="Arial"/>
              <a:buChar char="●"/>
            </a:pPr>
            <a:r>
              <a:rPr lang="en"/>
              <a:t>Retrieve Article</a:t>
            </a:r>
          </a:p>
        </p:txBody>
      </p:sp>
      <p:pic>
        <p:nvPicPr>
          <p:cNvPr id="116" name="Shape 116"/>
          <p:cNvPicPr preferRelativeResize="0"/>
          <p:nvPr/>
        </p:nvPicPr>
        <p:blipFill>
          <a:blip r:embed="rId3">
            <a:alphaModFix/>
          </a:blip>
          <a:stretch>
            <a:fillRect/>
          </a:stretch>
        </p:blipFill>
        <p:spPr>
          <a:xfrm>
            <a:off y="1925112" x="234650"/>
            <a:ext cy="2969125" cx="1979425"/>
          </a:xfrm>
          <a:prstGeom prst="rect">
            <a:avLst/>
          </a:prstGeom>
          <a:noFill/>
          <a:ln>
            <a:noFill/>
          </a:ln>
        </p:spPr>
      </p:pic>
      <p:pic>
        <p:nvPicPr>
          <p:cNvPr id="117" name="Shape 117"/>
          <p:cNvPicPr preferRelativeResize="0"/>
          <p:nvPr/>
        </p:nvPicPr>
        <p:blipFill>
          <a:blip r:embed="rId4">
            <a:alphaModFix/>
          </a:blip>
          <a:stretch>
            <a:fillRect/>
          </a:stretch>
        </p:blipFill>
        <p:spPr>
          <a:xfrm>
            <a:off y="1925125" x="4656200"/>
            <a:ext cy="2969125" cx="1979425"/>
          </a:xfrm>
          <a:prstGeom prst="rect">
            <a:avLst/>
          </a:prstGeom>
          <a:noFill/>
          <a:ln>
            <a:noFill/>
          </a:ln>
        </p:spPr>
      </p:pic>
      <p:pic>
        <p:nvPicPr>
          <p:cNvPr id="118" name="Shape 118"/>
          <p:cNvPicPr preferRelativeResize="0"/>
          <p:nvPr/>
        </p:nvPicPr>
        <p:blipFill>
          <a:blip r:embed="rId5">
            <a:alphaModFix/>
          </a:blip>
          <a:stretch>
            <a:fillRect/>
          </a:stretch>
        </p:blipFill>
        <p:spPr>
          <a:xfrm>
            <a:off y="1918925" x="6910977"/>
            <a:ext cy="2981510" cx="1979425"/>
          </a:xfrm>
          <a:prstGeom prst="rect">
            <a:avLst/>
          </a:prstGeom>
          <a:noFill/>
          <a:ln>
            <a:noFill/>
          </a:ln>
        </p:spPr>
      </p:pic>
      <p:pic>
        <p:nvPicPr>
          <p:cNvPr id="119" name="Shape 119"/>
          <p:cNvPicPr preferRelativeResize="0"/>
          <p:nvPr/>
        </p:nvPicPr>
        <p:blipFill>
          <a:blip r:embed="rId6">
            <a:alphaModFix/>
          </a:blip>
          <a:stretch>
            <a:fillRect/>
          </a:stretch>
        </p:blipFill>
        <p:spPr>
          <a:xfrm>
            <a:off y="1918900" x="2445426"/>
            <a:ext cy="2981545" cx="197942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Unimplemented Features</a:t>
            </a:r>
          </a:p>
        </p:txBody>
      </p:sp>
      <p:sp>
        <p:nvSpPr>
          <p:cNvPr id="125" name="Shape 12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lt1"/>
              </a:buClr>
              <a:buSzPct val="100000"/>
              <a:buFont typeface="Arial"/>
              <a:buChar char="●"/>
            </a:pPr>
            <a:r>
              <a:rPr lang="en"/>
              <a:t>Main Page: show article images, and allow swipe</a:t>
            </a:r>
          </a:p>
          <a:p>
            <a:pPr rtl="0" lvl="0" indent="-419100" marL="457200">
              <a:spcBef>
                <a:spcPts val="0"/>
              </a:spcBef>
              <a:buClr>
                <a:schemeClr val="lt1"/>
              </a:buClr>
              <a:buSzPct val="100000"/>
              <a:buFont typeface="Arial"/>
              <a:buChar char="●"/>
            </a:pPr>
            <a:r>
              <a:rPr lang="en"/>
              <a:t>Add Category: add prepared categories</a:t>
            </a:r>
          </a:p>
          <a:p>
            <a:pPr rtl="0" lvl="0" indent="-419100" marL="457200">
              <a:spcBef>
                <a:spcPts val="0"/>
              </a:spcBef>
              <a:buClr>
                <a:schemeClr val="lt1"/>
              </a:buClr>
              <a:buSzPct val="100000"/>
              <a:buFont typeface="Arial"/>
              <a:buChar char="●"/>
            </a:pPr>
            <a:r>
              <a:rPr lang="en"/>
              <a:t>Save to favorite: use an array to save</a:t>
            </a:r>
          </a:p>
          <a:p>
            <a:pPr rtl="0" lvl="0" indent="-419100" marL="457200">
              <a:spcBef>
                <a:spcPts val="0"/>
              </a:spcBef>
              <a:buClr>
                <a:schemeClr val="lt1"/>
              </a:buClr>
              <a:buSzPct val="100000"/>
              <a:buFont typeface="Arial"/>
              <a:buChar char="●"/>
            </a:pPr>
            <a:r>
              <a:rPr lang="en"/>
              <a:t>Search: search prepared content</a:t>
            </a:r>
          </a:p>
          <a:p>
            <a:pPr rtl="0" lv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y="0" x="0"/>
          <a:ext cy="0" cx="0"/>
          <a:chOff y="0" x="0"/>
          <a:chExt cy="0" cx="0"/>
        </a:xfrm>
      </p:grpSpPr>
      <p:sp>
        <p:nvSpPr>
          <p:cNvPr id="130" name="Shape 13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Plan</a:t>
            </a:r>
          </a:p>
        </p:txBody>
      </p:sp>
      <p:sp>
        <p:nvSpPr>
          <p:cNvPr id="131" name="Shape 131"/>
          <p:cNvSpPr txBox="1"/>
          <p:nvPr>
            <p:ph idx="1" type="body"/>
          </p:nvPr>
        </p:nvSpPr>
        <p:spPr>
          <a:xfrm>
            <a:off y="337225" x="4824600"/>
            <a:ext cy="3725699" cx="3972900"/>
          </a:xfrm>
          <a:prstGeom prst="rect">
            <a:avLst/>
          </a:prstGeom>
        </p:spPr>
        <p:txBody>
          <a:bodyPr bIns="91425" rIns="91425" lIns="91425" tIns="91425" anchor="t" anchorCtr="0">
            <a:noAutofit/>
          </a:bodyPr>
          <a:lstStyle/>
          <a:p>
            <a:pPr rtl="0">
              <a:spcBef>
                <a:spcPts val="0"/>
              </a:spcBef>
              <a:buNone/>
            </a:pPr>
            <a:r>
              <a:rPr sz="2400" lang="en"/>
              <a:t>Leigh:</a:t>
            </a:r>
          </a:p>
          <a:p>
            <a:pPr rtl="0" lvl="0" indent="-381000" marL="457200">
              <a:spcBef>
                <a:spcPts val="0"/>
              </a:spcBef>
              <a:buClr>
                <a:schemeClr val="lt1"/>
              </a:buClr>
              <a:buSzPct val="100000"/>
              <a:buFont typeface="Arial"/>
              <a:buChar char="●"/>
            </a:pPr>
            <a:r>
              <a:rPr sz="2400" lang="en"/>
              <a:t>Wheel</a:t>
            </a:r>
          </a:p>
          <a:p>
            <a:pPr rtl="0" lvl="0" indent="-381000" marL="457200">
              <a:spcBef>
                <a:spcPts val="0"/>
              </a:spcBef>
              <a:buClr>
                <a:schemeClr val="lt1"/>
              </a:buClr>
              <a:buSzPct val="100000"/>
              <a:buFont typeface="Arial"/>
              <a:buChar char="●"/>
            </a:pPr>
            <a:r>
              <a:rPr sz="2400" lang="en"/>
              <a:t>Transition of pages using segues</a:t>
            </a:r>
          </a:p>
          <a:p>
            <a:pPr rtl="0" lvl="0" indent="-381000" marL="457200">
              <a:spcBef>
                <a:spcPts val="0"/>
              </a:spcBef>
              <a:buClr>
                <a:schemeClr val="lt1"/>
              </a:buClr>
              <a:buSzPct val="100000"/>
              <a:buFont typeface="Arial"/>
              <a:buChar char="●"/>
            </a:pPr>
            <a:r>
              <a:rPr sz="2400" lang="en"/>
              <a:t>Navigation bar</a:t>
            </a:r>
          </a:p>
          <a:p>
            <a:pPr rtl="0" lvl="0">
              <a:spcBef>
                <a:spcPts val="0"/>
              </a:spcBef>
              <a:buNone/>
            </a:pPr>
            <a:r>
              <a:t/>
            </a:r>
            <a:endParaRPr sz="1000"/>
          </a:p>
          <a:p>
            <a:pPr rtl="0">
              <a:spcBef>
                <a:spcPts val="0"/>
              </a:spcBef>
              <a:buNone/>
            </a:pPr>
            <a:r>
              <a:rPr sz="2400" lang="en"/>
              <a:t>Kat:</a:t>
            </a:r>
          </a:p>
          <a:p>
            <a:pPr rtl="0" lvl="0" indent="-381000" marL="457200">
              <a:spcBef>
                <a:spcPts val="0"/>
              </a:spcBef>
              <a:buClr>
                <a:schemeClr val="lt1"/>
              </a:buClr>
              <a:buSzPct val="100000"/>
              <a:buFont typeface="Arial"/>
              <a:buChar char="●"/>
            </a:pPr>
            <a:r>
              <a:rPr sz="2400" lang="en"/>
              <a:t>Hard code the articles and categories into a dictionary</a:t>
            </a:r>
          </a:p>
          <a:p>
            <a:pPr rtl="0" lvl="0" indent="-381000" marL="457200">
              <a:spcBef>
                <a:spcPts val="0"/>
              </a:spcBef>
              <a:buClr>
                <a:schemeClr val="lt1"/>
              </a:buClr>
              <a:buSzPct val="100000"/>
              <a:buFont typeface="Arial"/>
              <a:buChar char="●"/>
            </a:pPr>
            <a:r>
              <a:rPr sz="2400" lang="en"/>
              <a:t>Implement  three search functions</a:t>
            </a:r>
          </a:p>
          <a:p>
            <a:pPr rtl="0" lvl="0">
              <a:spcBef>
                <a:spcPts val="0"/>
              </a:spcBef>
              <a:buNone/>
            </a:pPr>
            <a:r>
              <a:t/>
            </a:r>
            <a:endParaRPr sz="2400"/>
          </a:p>
          <a:p>
            <a:pPr rtl="0" lvl="0">
              <a:spcBef>
                <a:spcPts val="0"/>
              </a:spcBef>
              <a:buNone/>
            </a:pPr>
            <a:r>
              <a:t/>
            </a:r>
            <a:endParaRPr/>
          </a:p>
          <a:p>
            <a:pPr rtl="0" lvl="0">
              <a:spcBef>
                <a:spcPts val="0"/>
              </a:spcBef>
              <a:buNone/>
            </a:pPr>
            <a:r>
              <a:t/>
            </a:r>
            <a:endParaRPr/>
          </a:p>
        </p:txBody>
      </p:sp>
      <p:sp>
        <p:nvSpPr>
          <p:cNvPr id="132" name="Shape 132"/>
          <p:cNvSpPr txBox="1"/>
          <p:nvPr/>
        </p:nvSpPr>
        <p:spPr>
          <a:xfrm>
            <a:off y="907100" x="457200"/>
            <a:ext cy="3862500" cx="4076999"/>
          </a:xfrm>
          <a:prstGeom prst="rect">
            <a:avLst/>
          </a:prstGeom>
          <a:noFill/>
          <a:ln>
            <a:noFill/>
          </a:ln>
        </p:spPr>
        <p:txBody>
          <a:bodyPr bIns="91425" rIns="91425" lIns="91425" tIns="91425" anchor="t" anchorCtr="0">
            <a:noAutofit/>
          </a:bodyPr>
          <a:lstStyle/>
          <a:p>
            <a:pPr rtl="0">
              <a:spcBef>
                <a:spcPts val="0"/>
              </a:spcBef>
              <a:buNone/>
            </a:pPr>
            <a:r>
              <a:rPr sz="2400" lang="en">
                <a:solidFill>
                  <a:srgbClr val="FFFFFF"/>
                </a:solidFill>
              </a:rPr>
              <a:t>Odette:</a:t>
            </a:r>
          </a:p>
          <a:p>
            <a:pPr rtl="0" lvl="0" indent="-381000" marL="457200">
              <a:spcBef>
                <a:spcPts val="0"/>
              </a:spcBef>
              <a:buClr>
                <a:srgbClr val="FFFFFF"/>
              </a:buClr>
              <a:buSzPct val="100000"/>
              <a:buFont typeface="Arial"/>
              <a:buChar char="●"/>
            </a:pPr>
            <a:r>
              <a:rPr sz="2400" lang="en">
                <a:solidFill>
                  <a:srgbClr val="FFFFFF"/>
                </a:solidFill>
              </a:rPr>
              <a:t>Articles Table on Home Page and Favorite Page</a:t>
            </a:r>
          </a:p>
          <a:p>
            <a:pPr rtl="0" lvl="0" indent="-381000" marL="457200">
              <a:spcBef>
                <a:spcPts val="0"/>
              </a:spcBef>
              <a:buClr>
                <a:srgbClr val="FFFFFF"/>
              </a:buClr>
              <a:buSzPct val="100000"/>
              <a:buFont typeface="Arial"/>
              <a:buChar char="●"/>
            </a:pPr>
            <a:r>
              <a:rPr sz="2400" lang="en">
                <a:solidFill>
                  <a:srgbClr val="FFFFFF"/>
                </a:solidFill>
              </a:rPr>
              <a:t>Category Table on Category and Add Category Page </a:t>
            </a:r>
          </a:p>
          <a:p>
            <a:pPr rtl="0" lvl="0" indent="-381000" marL="457200">
              <a:spcBef>
                <a:spcPts val="0"/>
              </a:spcBef>
              <a:buClr>
                <a:srgbClr val="FFFFFF"/>
              </a:buClr>
              <a:buSzPct val="100000"/>
              <a:buFont typeface="Arial"/>
              <a:buChar char="●"/>
            </a:pPr>
            <a:r>
              <a:rPr sz="2400" lang="en">
                <a:solidFill>
                  <a:srgbClr val="FFFFFF"/>
                </a:solidFill>
              </a:rPr>
              <a:t>Buttons on all pages</a:t>
            </a:r>
          </a:p>
          <a:p>
            <a:pPr rtl="0" lvl="0" indent="-381000" marL="457200">
              <a:spcBef>
                <a:spcPts val="0"/>
              </a:spcBef>
              <a:buClr>
                <a:srgbClr val="FFFFFF"/>
              </a:buClr>
              <a:buSzPct val="100000"/>
              <a:buFont typeface="Arial"/>
              <a:buChar char="●"/>
            </a:pPr>
            <a:r>
              <a:rPr sz="2400" lang="en">
                <a:solidFill>
                  <a:srgbClr val="FFFFFF"/>
                </a:solidFill>
              </a:rPr>
              <a:t>Segmented Control on Favorite and History Page</a:t>
            </a:r>
          </a:p>
          <a:p>
            <a:pPr lvl="0" indent="-381000" marL="457200">
              <a:spcBef>
                <a:spcPts val="0"/>
              </a:spcBef>
              <a:buClr>
                <a:srgbClr val="FFFFFF"/>
              </a:buClr>
              <a:buSzPct val="100000"/>
              <a:buFont typeface="Arial"/>
              <a:buChar char="●"/>
            </a:pPr>
            <a:r>
              <a:rPr sz="2400" lang="en">
                <a:solidFill>
                  <a:srgbClr val="FFFFFF"/>
                </a:solidFill>
              </a:rPr>
              <a:t>Search Bar</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Timeline</a:t>
            </a:r>
          </a:p>
        </p:txBody>
      </p:sp>
      <p:sp>
        <p:nvSpPr>
          <p:cNvPr id="138" name="Shape 138"/>
          <p:cNvSpPr txBox="1"/>
          <p:nvPr/>
        </p:nvSpPr>
        <p:spPr>
          <a:xfrm>
            <a:off y="907100" x="457200"/>
            <a:ext cy="3862500" cx="8070000"/>
          </a:xfrm>
          <a:prstGeom prst="rect">
            <a:avLst/>
          </a:prstGeom>
          <a:noFill/>
          <a:ln>
            <a:noFill/>
          </a:ln>
        </p:spPr>
        <p:txBody>
          <a:bodyPr bIns="91425" rIns="91425" lIns="91425" tIns="91425" anchor="t" anchorCtr="0">
            <a:noAutofit/>
          </a:bodyPr>
          <a:lstStyle/>
          <a:p>
            <a:pPr rtl="0" lvl="0">
              <a:spcBef>
                <a:spcPts val="0"/>
              </a:spcBef>
              <a:buNone/>
            </a:pPr>
            <a:r>
              <a:rPr sz="2400" lang="en">
                <a:solidFill>
                  <a:srgbClr val="FFFFFF"/>
                </a:solidFill>
              </a:rPr>
              <a:t>By Friday, 11/28:</a:t>
            </a:r>
          </a:p>
          <a:p>
            <a:pPr rtl="0" lvl="0">
              <a:spcBef>
                <a:spcPts val="0"/>
              </a:spcBef>
              <a:buNone/>
            </a:pPr>
            <a:r>
              <a:rPr sz="2400" lang="en">
                <a:solidFill>
                  <a:srgbClr val="FFFFFF"/>
                </a:solidFill>
              </a:rPr>
              <a:t>Finish the basic structure so that we can work together</a:t>
            </a:r>
          </a:p>
          <a:p>
            <a:pPr rtl="0" lvl="0">
              <a:spcBef>
                <a:spcPts val="0"/>
              </a:spcBef>
              <a:buNone/>
            </a:pPr>
            <a:r>
              <a:t/>
            </a:r>
            <a:endParaRPr sz="2400">
              <a:solidFill>
                <a:srgbClr val="FFFFFF"/>
              </a:solidFill>
            </a:endParaRPr>
          </a:p>
          <a:p>
            <a:pPr rtl="0" lvl="0">
              <a:spcBef>
                <a:spcPts val="0"/>
              </a:spcBef>
              <a:buNone/>
            </a:pPr>
            <a:r>
              <a:rPr sz="2400" lang="en">
                <a:solidFill>
                  <a:srgbClr val="FFFFFF"/>
                </a:solidFill>
              </a:rPr>
              <a:t>By Tuesday, 12/02:</a:t>
            </a:r>
          </a:p>
          <a:p>
            <a:pPr rtl="0">
              <a:spcBef>
                <a:spcPts val="0"/>
              </a:spcBef>
              <a:buNone/>
            </a:pPr>
            <a:r>
              <a:rPr sz="2400" lang="en">
                <a:solidFill>
                  <a:srgbClr val="FFFFFF"/>
                </a:solidFill>
              </a:rPr>
              <a:t>Finish all the functionality</a:t>
            </a:r>
          </a:p>
          <a:p>
            <a:pPr rtl="0">
              <a:spcBef>
                <a:spcPts val="0"/>
              </a:spcBef>
              <a:buNone/>
            </a:pPr>
            <a:r>
              <a:t/>
            </a:r>
            <a:endParaRPr sz="2400">
              <a:solidFill>
                <a:srgbClr val="FFFFFF"/>
              </a:solidFill>
            </a:endParaRPr>
          </a:p>
          <a:p>
            <a:pPr rtl="0">
              <a:spcBef>
                <a:spcPts val="0"/>
              </a:spcBef>
              <a:buNone/>
            </a:pPr>
            <a:r>
              <a:rPr sz="2400" lang="en">
                <a:solidFill>
                  <a:srgbClr val="FFFFFF"/>
                </a:solidFill>
              </a:rPr>
              <a:t>By Friday, 12/05:</a:t>
            </a:r>
          </a:p>
          <a:p>
            <a:pPr rtl="0" lvl="0">
              <a:spcBef>
                <a:spcPts val="0"/>
              </a:spcBef>
              <a:buNone/>
            </a:pPr>
            <a:r>
              <a:rPr sz="2400" lang="en">
                <a:solidFill>
                  <a:srgbClr val="FFFFFF"/>
                </a:solidFill>
              </a:rPr>
              <a:t>Finish all the missing detail</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y="0" x="0"/>
          <a:ext cy="0" cx="0"/>
          <a:chOff y="0" x="0"/>
          <a:chExt cy="0" cx="0"/>
        </a:xfrm>
      </p:grpSpPr>
      <p:sp>
        <p:nvSpPr>
          <p:cNvPr id="143" name="Shape 14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Hard-coded Data</a:t>
            </a:r>
          </a:p>
        </p:txBody>
      </p:sp>
      <p:sp>
        <p:nvSpPr>
          <p:cNvPr id="144" name="Shape 14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lt1"/>
              </a:buClr>
              <a:buSzPct val="100000"/>
              <a:buFont typeface="Arial"/>
              <a:buChar char="●"/>
            </a:pPr>
            <a:r>
              <a:rPr lang="en"/>
              <a:t>Hardcode article title, image and content in an article dictionary</a:t>
            </a:r>
          </a:p>
          <a:p>
            <a:pPr rtl="0" lvl="0" indent="-419100" marL="457200">
              <a:spcBef>
                <a:spcPts val="0"/>
              </a:spcBef>
              <a:buClr>
                <a:schemeClr val="lt1"/>
              </a:buClr>
              <a:buSzPct val="100000"/>
              <a:buFont typeface="Arial"/>
              <a:buChar char="●"/>
            </a:pPr>
            <a:r>
              <a:rPr lang="en"/>
              <a:t>Nest articles into a category dictionary</a:t>
            </a:r>
          </a:p>
          <a:p>
            <a:pPr rtl="0" lvl="0" indent="-419100" marL="457200">
              <a:spcBef>
                <a:spcPts val="0"/>
              </a:spcBef>
              <a:buClr>
                <a:schemeClr val="lt1"/>
              </a:buClr>
              <a:buSzPct val="100000"/>
              <a:buFont typeface="Arial"/>
              <a:buChar char="●"/>
            </a:pPr>
            <a:r>
              <a:rPr lang="en"/>
              <a:t>Favorites and History will only exists in memory</a:t>
            </a:r>
          </a:p>
          <a:p>
            <a:pPr rtl="0" lvl="0">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y="0" x="0"/>
          <a:ext cy="0" cx="0"/>
          <a:chOff y="0" x="0"/>
          <a:chExt cy="0" cx="0"/>
        </a:xfrm>
      </p:grpSpPr>
      <p:sp>
        <p:nvSpPr>
          <p:cNvPr id="149" name="Shape 14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Issues and Questions</a:t>
            </a:r>
          </a:p>
        </p:txBody>
      </p:sp>
      <p:sp>
        <p:nvSpPr>
          <p:cNvPr id="150" name="Shape 15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lt1"/>
              </a:buClr>
              <a:buSzPct val="100000"/>
              <a:buFont typeface="Arial"/>
              <a:buChar char="●"/>
            </a:pPr>
            <a:r>
              <a:rPr lang="en"/>
              <a:t>How to implement the wheel: how to make the texts rotate to a direction that is user is comfortable with it</a:t>
            </a:r>
          </a:p>
          <a:p>
            <a:pPr lvl="0" indent="-419100" marL="457200">
              <a:spcBef>
                <a:spcPts val="0"/>
              </a:spcBef>
              <a:buClr>
                <a:schemeClr val="lt1"/>
              </a:buClr>
              <a:buSzPct val="100000"/>
              <a:buFont typeface="Arial"/>
              <a:buChar char="●"/>
            </a:pPr>
            <a:r>
              <a:rPr lang="en"/>
              <a:t>How to make a uniform header</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y="0" x="0"/>
          <a:ext cy="0" cx="0"/>
          <a:chOff y="0" x="0"/>
          <a:chExt cy="0" cx="0"/>
        </a:xfrm>
      </p:grpSpPr>
      <p:sp>
        <p:nvSpPr>
          <p:cNvPr id="155" name="Shape 155"/>
          <p:cNvSpPr txBox="1"/>
          <p:nvPr>
            <p:ph type="title"/>
          </p:nvPr>
        </p:nvSpPr>
        <p:spPr>
          <a:xfrm>
            <a:off y="1943250" x="2517600"/>
            <a:ext cy="1057200" cx="4108800"/>
          </a:xfrm>
          <a:prstGeom prst="rect">
            <a:avLst/>
          </a:prstGeom>
        </p:spPr>
        <p:txBody>
          <a:bodyPr bIns="91425" rIns="91425" lIns="91425" tIns="91425" anchor="b" anchorCtr="0">
            <a:noAutofit/>
          </a:bodyPr>
          <a:lstStyle/>
          <a:p>
            <a:pPr algn="ctr">
              <a:spcBef>
                <a:spcPts val="0"/>
              </a:spcBef>
              <a:buNone/>
            </a:pPr>
            <a:r>
              <a:rPr sz="6000" lang="en"/>
              <a:t>Demo</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y="0" x="0"/>
          <a:ext cy="0" cx="0"/>
          <a:chOff y="0" x="0"/>
          <a:chExt cy="0" cx="0"/>
        </a:xfrm>
      </p:grpSpPr>
      <p:pic>
        <p:nvPicPr>
          <p:cNvPr id="160" name="Shape 160"/>
          <p:cNvPicPr preferRelativeResize="0"/>
          <p:nvPr/>
        </p:nvPicPr>
        <p:blipFill rotWithShape="1">
          <a:blip r:embed="rId3">
            <a:alphaModFix/>
          </a:blip>
          <a:srcRect t="0" b="0" r="5210" l="9378"/>
          <a:stretch/>
        </p:blipFill>
        <p:spPr>
          <a:xfrm>
            <a:off y="658725" x="1550250"/>
            <a:ext cy="3087975" cx="6126749"/>
          </a:xfrm>
          <a:prstGeom prst="rect">
            <a:avLst/>
          </a:prstGeom>
          <a:noFill/>
          <a:ln>
            <a:noFill/>
          </a:ln>
        </p:spPr>
      </p:pic>
      <p:sp>
        <p:nvSpPr>
          <p:cNvPr id="161" name="Shape 161"/>
          <p:cNvSpPr txBox="1"/>
          <p:nvPr/>
        </p:nvSpPr>
        <p:spPr>
          <a:xfrm>
            <a:off y="3663450" x="2247075"/>
            <a:ext cy="990299" cx="4451400"/>
          </a:xfrm>
          <a:prstGeom prst="rect">
            <a:avLst/>
          </a:prstGeom>
          <a:noFill/>
          <a:ln>
            <a:noFill/>
          </a:ln>
        </p:spPr>
        <p:txBody>
          <a:bodyPr bIns="91425" rIns="91425" lIns="91425" tIns="91425" anchor="t" anchorCtr="0">
            <a:noAutofit/>
          </a:bodyPr>
          <a:lstStyle/>
          <a:p>
            <a:pPr algn="ctr">
              <a:spcBef>
                <a:spcPts val="0"/>
              </a:spcBef>
              <a:buNone/>
            </a:pPr>
            <a:r>
              <a:rPr sz="3600" lang="en">
                <a:solidFill>
                  <a:srgbClr val="FFFFFF"/>
                </a:solidFill>
              </a:rPr>
              <a:t>THANK YOU!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pic>
        <p:nvPicPr>
          <p:cNvPr id="46" name="Shape 46"/>
          <p:cNvPicPr preferRelativeResize="0"/>
          <p:nvPr/>
        </p:nvPicPr>
        <p:blipFill rotWithShape="1">
          <a:blip r:embed="rId3">
            <a:alphaModFix/>
          </a:blip>
          <a:srcRect t="0" b="0" r="5210" l="9378"/>
          <a:stretch/>
        </p:blipFill>
        <p:spPr>
          <a:xfrm>
            <a:off y="658725" x="1550250"/>
            <a:ext cy="3087975" cx="6126749"/>
          </a:xfrm>
          <a:prstGeom prst="rect">
            <a:avLst/>
          </a:prstGeom>
          <a:noFill/>
          <a:ln>
            <a:noFill/>
          </a:ln>
        </p:spPr>
      </p:pic>
      <p:sp>
        <p:nvSpPr>
          <p:cNvPr id="47" name="Shape 47"/>
          <p:cNvSpPr txBox="1"/>
          <p:nvPr/>
        </p:nvSpPr>
        <p:spPr>
          <a:xfrm>
            <a:off y="3883400" x="1292850"/>
            <a:ext cy="1021499" cx="6558300"/>
          </a:xfrm>
          <a:prstGeom prst="rect">
            <a:avLst/>
          </a:prstGeom>
          <a:noFill/>
          <a:ln>
            <a:noFill/>
          </a:ln>
        </p:spPr>
        <p:txBody>
          <a:bodyPr bIns="91425" rIns="91425" lIns="91425" tIns="91425" anchor="t" anchorCtr="0">
            <a:noAutofit/>
          </a:bodyPr>
          <a:lstStyle/>
          <a:p>
            <a:pPr algn="ctr" rtl="0" lvl="0">
              <a:spcBef>
                <a:spcPts val="0"/>
              </a:spcBef>
              <a:buNone/>
            </a:pPr>
            <a:r>
              <a:rPr sz="3000" lang="en">
                <a:solidFill>
                  <a:srgbClr val="F3F3F3"/>
                </a:solidFill>
              </a:rPr>
              <a:t>HIGH-FI PROTOTYPE Milestone</a:t>
            </a:r>
          </a:p>
          <a:p>
            <a:pPr algn="ctr" rtl="0" lvl="0">
              <a:spcBef>
                <a:spcPts val="0"/>
              </a:spcBef>
              <a:buNone/>
            </a:pPr>
            <a:r>
              <a:rPr sz="3000" lang="en">
                <a:solidFill>
                  <a:srgbClr val="F3F3F3"/>
                </a:solidFill>
              </a:rPr>
              <a:t>GABE / KAT / LEIGH / ODETTE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nvSpPr>
        <p:spPr>
          <a:xfrm>
            <a:off y="1232850" x="722550"/>
            <a:ext cy="3267900" cx="7698899"/>
          </a:xfrm>
          <a:prstGeom prst="rect">
            <a:avLst/>
          </a:prstGeom>
          <a:noFill/>
          <a:ln>
            <a:noFill/>
          </a:ln>
        </p:spPr>
        <p:txBody>
          <a:bodyPr bIns="91425" rIns="91425" lIns="91425" tIns="91425" anchor="ctr" anchorCtr="0">
            <a:noAutofit/>
          </a:bodyPr>
          <a:lstStyle/>
          <a:p>
            <a:pPr algn="ctr" rtl="0" lvl="0" indent="457200" marL="0">
              <a:spcBef>
                <a:spcPts val="0"/>
              </a:spcBef>
              <a:buNone/>
            </a:pPr>
            <a:r>
              <a:rPr sz="3000" lang="en">
                <a:solidFill>
                  <a:srgbClr val="FFFFFF"/>
                </a:solidFill>
              </a:rPr>
              <a:t>LEARN IN YOUR SPARE TIME</a:t>
            </a:r>
          </a:p>
          <a:p>
            <a:pPr algn="ctr" rtl="0" lvl="0" indent="457200" marL="0">
              <a:spcBef>
                <a:spcPts val="0"/>
              </a:spcBef>
              <a:buNone/>
            </a:pPr>
            <a:r>
              <a:t/>
            </a:r>
            <a:endParaRPr sz="3000">
              <a:solidFill>
                <a:srgbClr val="7F7F7F"/>
              </a:solidFill>
            </a:endParaRPr>
          </a:p>
          <a:p>
            <a:pPr algn="ctr" rtl="0" lvl="0" indent="457200" marL="0">
              <a:spcBef>
                <a:spcPts val="0"/>
              </a:spcBef>
              <a:buNone/>
            </a:pPr>
            <a:r>
              <a:rPr sz="3000" lang="en">
                <a:solidFill>
                  <a:schemeClr val="lt1"/>
                </a:solidFill>
              </a:rPr>
              <a:t>“KILL TIME, NOT THE CAT”</a:t>
            </a:r>
          </a:p>
        </p:txBody>
      </p:sp>
      <p:sp>
        <p:nvSpPr>
          <p:cNvPr id="53" name="Shape 53"/>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lang="en"/>
              <a:t>WHAT IS WONDERLUST?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lang="en"/>
              <a:t>Problem and Solution</a:t>
            </a:r>
          </a:p>
        </p:txBody>
      </p:sp>
      <p:sp>
        <p:nvSpPr>
          <p:cNvPr id="59" name="Shape 59"/>
          <p:cNvSpPr txBox="1"/>
          <p:nvPr/>
        </p:nvSpPr>
        <p:spPr>
          <a:xfrm>
            <a:off y="1063375" x="502425"/>
            <a:ext cy="3533999" cx="7987800"/>
          </a:xfrm>
          <a:prstGeom prst="rect">
            <a:avLst/>
          </a:prstGeom>
          <a:noFill/>
          <a:ln>
            <a:noFill/>
          </a:ln>
        </p:spPr>
        <p:txBody>
          <a:bodyPr bIns="91425" rIns="91425" lIns="91425" tIns="91425" anchor="t" anchorCtr="0">
            <a:noAutofit/>
          </a:bodyPr>
          <a:lstStyle/>
          <a:p>
            <a:pPr rtl="0" lvl="0">
              <a:spcBef>
                <a:spcPts val="0"/>
              </a:spcBef>
              <a:buNone/>
            </a:pPr>
            <a:r>
              <a:rPr sz="3000" lang="en">
                <a:solidFill>
                  <a:srgbClr val="FFFFFF"/>
                </a:solidFill>
              </a:rPr>
              <a:t>Problem: </a:t>
            </a:r>
          </a:p>
          <a:p>
            <a:pPr rtl="0" lvl="0" indent="-419100" marL="457200">
              <a:spcBef>
                <a:spcPts val="0"/>
              </a:spcBef>
              <a:buClr>
                <a:srgbClr val="FFFFFF"/>
              </a:buClr>
              <a:buSzPct val="100000"/>
              <a:buFont typeface="Arial"/>
              <a:buChar char="●"/>
            </a:pPr>
            <a:r>
              <a:rPr sz="3000" lang="en">
                <a:solidFill>
                  <a:srgbClr val="FFFFFF"/>
                </a:solidFill>
              </a:rPr>
              <a:t>When people are waiting, they usually bored with Facebook, Twitter, Email…</a:t>
            </a:r>
          </a:p>
          <a:p>
            <a:pPr rtl="0" lvl="0">
              <a:spcBef>
                <a:spcPts val="0"/>
              </a:spcBef>
              <a:buClr>
                <a:schemeClr val="dk1"/>
              </a:buClr>
              <a:buFont typeface="Arial"/>
              <a:buNone/>
            </a:pPr>
            <a:r>
              <a:t/>
            </a:r>
            <a:endParaRPr sz="3000">
              <a:solidFill>
                <a:srgbClr val="FFFFFF"/>
              </a:solidFill>
            </a:endParaRPr>
          </a:p>
          <a:p>
            <a:pPr rtl="0" lvl="0">
              <a:spcBef>
                <a:spcPts val="0"/>
              </a:spcBef>
              <a:buClr>
                <a:schemeClr val="dk1"/>
              </a:buClr>
              <a:buSzPct val="36666"/>
              <a:buFont typeface="Arial"/>
              <a:buNone/>
            </a:pPr>
            <a:r>
              <a:rPr sz="3000" lang="en">
                <a:solidFill>
                  <a:srgbClr val="FFFFFF"/>
                </a:solidFill>
              </a:rPr>
              <a:t>Solution: </a:t>
            </a:r>
          </a:p>
          <a:p>
            <a:pPr rtl="0" lvl="0" indent="-419100" marL="457200">
              <a:spcBef>
                <a:spcPts val="0"/>
              </a:spcBef>
              <a:buClr>
                <a:srgbClr val="FFFFFF"/>
              </a:buClr>
              <a:buSzPct val="100000"/>
              <a:buFont typeface="Arial"/>
              <a:buChar char="●"/>
            </a:pPr>
            <a:r>
              <a:rPr sz="3000" lang="en">
                <a:solidFill>
                  <a:srgbClr val="FFFFFF"/>
                </a:solidFill>
              </a:rPr>
              <a:t>A mobile application that gathers knowledge, organize the information that interests the user</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lang="en"/>
              <a:t>OVERVIEW</a:t>
            </a:r>
          </a:p>
        </p:txBody>
      </p:sp>
      <p:sp>
        <p:nvSpPr>
          <p:cNvPr id="65" name="Shape 65"/>
          <p:cNvSpPr txBox="1"/>
          <p:nvPr/>
        </p:nvSpPr>
        <p:spPr>
          <a:xfrm>
            <a:off y="1232850" x="722550"/>
            <a:ext cy="3267900" cx="7698899"/>
          </a:xfrm>
          <a:prstGeom prst="rect">
            <a:avLst/>
          </a:prstGeom>
          <a:noFill/>
          <a:ln>
            <a:noFill/>
          </a:ln>
        </p:spPr>
        <p:txBody>
          <a:bodyPr bIns="91425" rIns="91425" lIns="91425" tIns="91425" anchor="ctr" anchorCtr="0">
            <a:noAutofit/>
          </a:bodyPr>
          <a:lstStyle/>
          <a:p>
            <a:pPr rtl="0" lvl="0" indent="-419100" marL="457200">
              <a:lnSpc>
                <a:spcPct val="115000"/>
              </a:lnSpc>
              <a:spcBef>
                <a:spcPts val="800"/>
              </a:spcBef>
              <a:buClr>
                <a:srgbClr val="FFFFFF"/>
              </a:buClr>
              <a:buSzPct val="100000"/>
              <a:buFont typeface="Arial"/>
              <a:buChar char="●"/>
            </a:pPr>
            <a:r>
              <a:rPr sz="3000" lang="en">
                <a:solidFill>
                  <a:srgbClr val="FFFFFF"/>
                </a:solidFill>
              </a:rPr>
              <a:t>Heuristic Evaluation Results</a:t>
            </a:r>
          </a:p>
          <a:p>
            <a:pPr rtl="0" lvl="0" indent="-419100" marL="457200">
              <a:lnSpc>
                <a:spcPct val="115000"/>
              </a:lnSpc>
              <a:spcBef>
                <a:spcPts val="800"/>
              </a:spcBef>
              <a:buClr>
                <a:srgbClr val="FFFFFF"/>
              </a:buClr>
              <a:buSzPct val="100000"/>
              <a:buFont typeface="Arial"/>
              <a:buChar char="●"/>
            </a:pPr>
            <a:r>
              <a:rPr sz="3000" lang="en">
                <a:solidFill>
                  <a:srgbClr val="FFFFFF"/>
                </a:solidFill>
              </a:rPr>
              <a:t>Overview of Revised Design </a:t>
            </a:r>
          </a:p>
          <a:p>
            <a:pPr rtl="0" lvl="0" indent="-419100" marL="457200">
              <a:lnSpc>
                <a:spcPct val="115000"/>
              </a:lnSpc>
              <a:spcBef>
                <a:spcPts val="800"/>
              </a:spcBef>
              <a:buClr>
                <a:srgbClr val="FFFFFF"/>
              </a:buClr>
              <a:buSzPct val="100000"/>
              <a:buFont typeface="Arial"/>
              <a:buChar char="●"/>
            </a:pPr>
            <a:r>
              <a:rPr sz="3000" lang="en">
                <a:solidFill>
                  <a:srgbClr val="FFFFFF"/>
                </a:solidFill>
              </a:rPr>
              <a:t>Prototype Implementation Status</a:t>
            </a:r>
          </a:p>
          <a:p>
            <a:pPr rtl="0" lvl="0" indent="-419100" marL="457200">
              <a:lnSpc>
                <a:spcPct val="115000"/>
              </a:lnSpc>
              <a:spcBef>
                <a:spcPts val="800"/>
              </a:spcBef>
              <a:buClr>
                <a:srgbClr val="FFFFFF"/>
              </a:buClr>
              <a:buSzPct val="100000"/>
              <a:buFont typeface="Arial"/>
              <a:buChar char="●"/>
            </a:pPr>
            <a:r>
              <a:rPr sz="3000" lang="en">
                <a:solidFill>
                  <a:srgbClr val="FFFFFF"/>
                </a:solidFill>
              </a:rPr>
              <a:t>Demo</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Heuristic Evaluation</a:t>
            </a:r>
          </a:p>
        </p:txBody>
      </p:sp>
      <p:sp>
        <p:nvSpPr>
          <p:cNvPr id="71" name="Shape 71"/>
          <p:cNvSpPr txBox="1"/>
          <p:nvPr>
            <p:ph idx="1" type="body"/>
          </p:nvPr>
        </p:nvSpPr>
        <p:spPr>
          <a:xfrm>
            <a:off y="1152575" x="457200"/>
            <a:ext cy="3569700" cx="5148299"/>
          </a:xfrm>
          <a:prstGeom prst="rect">
            <a:avLst/>
          </a:prstGeom>
        </p:spPr>
        <p:txBody>
          <a:bodyPr bIns="91425" rIns="91425" lIns="91425" tIns="91425" anchor="t" anchorCtr="0">
            <a:noAutofit/>
          </a:bodyPr>
          <a:lstStyle/>
          <a:p>
            <a:pPr rtl="0">
              <a:spcBef>
                <a:spcPts val="0"/>
              </a:spcBef>
              <a:buNone/>
            </a:pPr>
            <a:r>
              <a:rPr lang="en">
                <a:solidFill>
                  <a:srgbClr val="FFFFFF"/>
                </a:solidFill>
              </a:rPr>
              <a:t>Violated: Consistency and Standards</a:t>
            </a:r>
          </a:p>
          <a:p>
            <a:pPr rtl="0" lvl="0">
              <a:spcBef>
                <a:spcPts val="0"/>
              </a:spcBef>
              <a:buNone/>
            </a:pPr>
            <a:r>
              <a:t/>
            </a:r>
            <a:endParaRPr>
              <a:solidFill>
                <a:srgbClr val="FFFFFF"/>
              </a:solidFill>
            </a:endParaRPr>
          </a:p>
          <a:p>
            <a:pPr rtl="0" lvl="0">
              <a:spcBef>
                <a:spcPts val="0"/>
              </a:spcBef>
              <a:buNone/>
            </a:pPr>
            <a:r>
              <a:rPr lang="en">
                <a:solidFill>
                  <a:srgbClr val="FFFFFF"/>
                </a:solidFill>
              </a:rPr>
              <a:t>Description: search button is not consistent (searches for different things)</a:t>
            </a:r>
          </a:p>
        </p:txBody>
      </p:sp>
      <p:pic>
        <p:nvPicPr>
          <p:cNvPr id="72" name="Shape 72"/>
          <p:cNvPicPr preferRelativeResize="0"/>
          <p:nvPr/>
        </p:nvPicPr>
        <p:blipFill>
          <a:blip r:embed="rId3">
            <a:alphaModFix/>
          </a:blip>
          <a:stretch>
            <a:fillRect/>
          </a:stretch>
        </p:blipFill>
        <p:spPr>
          <a:xfrm>
            <a:off y="625100" x="5919951"/>
            <a:ext cy="4280599" cx="268724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title"/>
          </p:nvPr>
        </p:nvSpPr>
        <p:spPr>
          <a:xfrm>
            <a:off y="282178" x="457200"/>
            <a:ext cy="857400" cx="8229600"/>
          </a:xfrm>
          <a:prstGeom prst="rect">
            <a:avLst/>
          </a:prstGeom>
        </p:spPr>
        <p:txBody>
          <a:bodyPr bIns="91425" rIns="91425" lIns="91425" tIns="91425" anchor="b" anchorCtr="0">
            <a:noAutofit/>
          </a:bodyPr>
          <a:lstStyle/>
          <a:p>
            <a:pPr rtl="0" lvl="0">
              <a:spcBef>
                <a:spcPts val="0"/>
              </a:spcBef>
              <a:buNone/>
            </a:pPr>
            <a:r>
              <a:rPr lang="en"/>
              <a:t>Heuristic Evaluation</a:t>
            </a:r>
          </a:p>
        </p:txBody>
      </p:sp>
      <p:pic>
        <p:nvPicPr>
          <p:cNvPr id="78" name="Shape 78"/>
          <p:cNvPicPr preferRelativeResize="0"/>
          <p:nvPr/>
        </p:nvPicPr>
        <p:blipFill>
          <a:blip r:embed="rId3">
            <a:alphaModFix/>
          </a:blip>
          <a:stretch>
            <a:fillRect/>
          </a:stretch>
        </p:blipFill>
        <p:spPr>
          <a:xfrm>
            <a:off y="1291975" x="4101971"/>
            <a:ext cy="3268200" cx="1555375"/>
          </a:xfrm>
          <a:prstGeom prst="rect">
            <a:avLst/>
          </a:prstGeom>
          <a:noFill/>
          <a:ln>
            <a:noFill/>
          </a:ln>
        </p:spPr>
      </p:pic>
      <p:sp>
        <p:nvSpPr>
          <p:cNvPr id="79" name="Shape 79"/>
          <p:cNvSpPr txBox="1"/>
          <p:nvPr>
            <p:ph idx="1" type="body"/>
          </p:nvPr>
        </p:nvSpPr>
        <p:spPr>
          <a:xfrm>
            <a:off y="1200150" x="457200"/>
            <a:ext cy="3725699" cx="3673799"/>
          </a:xfrm>
          <a:prstGeom prst="rect">
            <a:avLst/>
          </a:prstGeom>
        </p:spPr>
        <p:txBody>
          <a:bodyPr bIns="91425" rIns="91425" lIns="91425" tIns="91425" anchor="t" anchorCtr="0">
            <a:noAutofit/>
          </a:bodyPr>
          <a:lstStyle/>
          <a:p>
            <a:pPr rtl="0" lvl="0">
              <a:spcBef>
                <a:spcPts val="0"/>
              </a:spcBef>
              <a:buNone/>
            </a:pPr>
            <a:r>
              <a:rPr sz="2400" lang="en">
                <a:solidFill>
                  <a:srgbClr val="FFFFFF"/>
                </a:solidFill>
              </a:rPr>
              <a:t>Solution: </a:t>
            </a:r>
          </a:p>
          <a:p>
            <a:pPr rtl="0" lvl="0" indent="-381000" marL="457200">
              <a:spcBef>
                <a:spcPts val="0"/>
              </a:spcBef>
              <a:buClr>
                <a:srgbClr val="FFFFFF"/>
              </a:buClr>
              <a:buSzPct val="100000"/>
              <a:buFont typeface="Arial"/>
              <a:buChar char="●"/>
            </a:pPr>
            <a:r>
              <a:rPr sz="2400" lang="en">
                <a:solidFill>
                  <a:srgbClr val="FFFFFF"/>
                </a:solidFill>
              </a:rPr>
              <a:t>Home screen’s search is for global article</a:t>
            </a:r>
          </a:p>
          <a:p>
            <a:pPr rtl="0" lvl="0" indent="-381000" marL="457200">
              <a:spcBef>
                <a:spcPts val="0"/>
              </a:spcBef>
              <a:buClr>
                <a:srgbClr val="FFFFFF"/>
              </a:buClr>
              <a:buSzPct val="100000"/>
              <a:buFont typeface="Arial"/>
              <a:buChar char="●"/>
            </a:pPr>
            <a:r>
              <a:rPr sz="2400" lang="en">
                <a:solidFill>
                  <a:srgbClr val="FFFFFF"/>
                </a:solidFill>
              </a:rPr>
              <a:t>Search bar in Favorite/History for specific content</a:t>
            </a:r>
          </a:p>
          <a:p>
            <a:pPr rtl="0" lvl="0" indent="-381000" marL="457200">
              <a:spcBef>
                <a:spcPts val="0"/>
              </a:spcBef>
              <a:buClr>
                <a:srgbClr val="FFFFFF"/>
              </a:buClr>
              <a:buSzPct val="100000"/>
              <a:buFont typeface="Arial"/>
              <a:buChar char="●"/>
            </a:pPr>
            <a:r>
              <a:rPr sz="2400" lang="en">
                <a:solidFill>
                  <a:srgbClr val="FFFFFF"/>
                </a:solidFill>
              </a:rPr>
              <a:t>Moved search for new category to the ‘Add category’ page</a:t>
            </a:r>
          </a:p>
        </p:txBody>
      </p:sp>
      <p:pic>
        <p:nvPicPr>
          <p:cNvPr id="80" name="Shape 80"/>
          <p:cNvPicPr preferRelativeResize="0"/>
          <p:nvPr/>
        </p:nvPicPr>
        <p:blipFill>
          <a:blip r:embed="rId4">
            <a:alphaModFix/>
          </a:blip>
          <a:stretch>
            <a:fillRect/>
          </a:stretch>
        </p:blipFill>
        <p:spPr>
          <a:xfrm>
            <a:off y="1291962" x="7350075"/>
            <a:ext cy="3268205" cx="1555375"/>
          </a:xfrm>
          <a:prstGeom prst="rect">
            <a:avLst/>
          </a:prstGeom>
          <a:noFill/>
          <a:ln>
            <a:noFill/>
          </a:ln>
        </p:spPr>
      </p:pic>
      <p:pic>
        <p:nvPicPr>
          <p:cNvPr id="81" name="Shape 81"/>
          <p:cNvPicPr preferRelativeResize="0"/>
          <p:nvPr/>
        </p:nvPicPr>
        <p:blipFill>
          <a:blip r:embed="rId5">
            <a:alphaModFix/>
          </a:blip>
          <a:stretch>
            <a:fillRect/>
          </a:stretch>
        </p:blipFill>
        <p:spPr>
          <a:xfrm>
            <a:off y="1215775" x="5693675"/>
            <a:ext cy="3366824" cx="162007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y="0" x="0"/>
          <a:ext cy="0" cx="0"/>
          <a:chOff y="0" x="0"/>
          <a:chExt cy="0" cx="0"/>
        </a:xfrm>
      </p:grpSpPr>
      <p:sp>
        <p:nvSpPr>
          <p:cNvPr id="86" name="Shape 8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Heuristic Evaluation</a:t>
            </a:r>
          </a:p>
        </p:txBody>
      </p:sp>
      <p:sp>
        <p:nvSpPr>
          <p:cNvPr id="87" name="Shape 87"/>
          <p:cNvSpPr txBox="1"/>
          <p:nvPr>
            <p:ph idx="1" type="body"/>
          </p:nvPr>
        </p:nvSpPr>
        <p:spPr>
          <a:xfrm>
            <a:off y="1200150" x="457200"/>
            <a:ext cy="3725699" cx="6106500"/>
          </a:xfrm>
          <a:prstGeom prst="rect">
            <a:avLst/>
          </a:prstGeom>
        </p:spPr>
        <p:txBody>
          <a:bodyPr bIns="91425" rIns="91425" lIns="91425" tIns="91425" anchor="t" anchorCtr="0">
            <a:noAutofit/>
          </a:bodyPr>
          <a:lstStyle/>
          <a:p>
            <a:pPr rtl="0">
              <a:spcBef>
                <a:spcPts val="0"/>
              </a:spcBef>
              <a:buNone/>
            </a:pPr>
            <a:r>
              <a:rPr lang="en">
                <a:solidFill>
                  <a:srgbClr val="FFFFFF"/>
                </a:solidFill>
              </a:rPr>
              <a:t>Violated: User Control and Freedom</a:t>
            </a:r>
          </a:p>
          <a:p>
            <a:pPr rtl="0">
              <a:spcBef>
                <a:spcPts val="0"/>
              </a:spcBef>
              <a:buNone/>
            </a:pPr>
            <a:r>
              <a:rPr lang="en">
                <a:solidFill>
                  <a:srgbClr val="FFFFFF"/>
                </a:solidFill>
              </a:rPr>
              <a:t>Description: cannot remove categories</a:t>
            </a:r>
          </a:p>
          <a:p>
            <a:pPr rtl="0">
              <a:spcBef>
                <a:spcPts val="0"/>
              </a:spcBef>
              <a:buNone/>
            </a:pPr>
            <a:r>
              <a:rPr lang="en">
                <a:solidFill>
                  <a:srgbClr val="FFFFFF"/>
                </a:solidFill>
              </a:rPr>
              <a:t>Solution: </a:t>
            </a:r>
          </a:p>
          <a:p>
            <a:pPr lvl="0" indent="-419100" marL="457200">
              <a:spcBef>
                <a:spcPts val="0"/>
              </a:spcBef>
              <a:buClr>
                <a:srgbClr val="FFFFFF"/>
              </a:buClr>
              <a:buSzPct val="100000"/>
              <a:buFont typeface="Arial"/>
              <a:buChar char="●"/>
            </a:pPr>
            <a:r>
              <a:rPr lang="en">
                <a:solidFill>
                  <a:srgbClr val="FFFFFF"/>
                </a:solidFill>
              </a:rPr>
              <a:t>Added ‘Remove category’ button to the category page</a:t>
            </a:r>
          </a:p>
        </p:txBody>
      </p:sp>
      <p:pic>
        <p:nvPicPr>
          <p:cNvPr id="88" name="Shape 88"/>
          <p:cNvPicPr preferRelativeResize="0"/>
          <p:nvPr/>
        </p:nvPicPr>
        <p:blipFill>
          <a:blip r:embed="rId3">
            <a:alphaModFix/>
          </a:blip>
          <a:stretch>
            <a:fillRect/>
          </a:stretch>
        </p:blipFill>
        <p:spPr>
          <a:xfrm>
            <a:off y="679475" x="6707925"/>
            <a:ext cy="4158074" cx="197887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y="0" x="0"/>
          <a:ext cy="0" cx="0"/>
          <a:chOff y="0" x="0"/>
          <a:chExt cy="0" cx="0"/>
        </a:xfrm>
      </p:grpSpPr>
      <p:sp>
        <p:nvSpPr>
          <p:cNvPr id="93" name="Shape 9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Heuristic Evaluation</a:t>
            </a:r>
          </a:p>
        </p:txBody>
      </p:sp>
      <p:sp>
        <p:nvSpPr>
          <p:cNvPr id="94" name="Shape 94"/>
          <p:cNvSpPr txBox="1"/>
          <p:nvPr>
            <p:ph idx="1" type="body"/>
          </p:nvPr>
        </p:nvSpPr>
        <p:spPr>
          <a:xfrm>
            <a:off y="1200150" x="457200"/>
            <a:ext cy="3725699" cx="6439199"/>
          </a:xfrm>
          <a:prstGeom prst="rect">
            <a:avLst/>
          </a:prstGeom>
        </p:spPr>
        <p:txBody>
          <a:bodyPr bIns="91425" rIns="91425" lIns="91425" tIns="91425" anchor="t" anchorCtr="0">
            <a:noAutofit/>
          </a:bodyPr>
          <a:lstStyle/>
          <a:p>
            <a:pPr rtl="0">
              <a:spcBef>
                <a:spcPts val="0"/>
              </a:spcBef>
              <a:buNone/>
            </a:pPr>
            <a:r>
              <a:rPr lang="en">
                <a:solidFill>
                  <a:srgbClr val="FFFFFF"/>
                </a:solidFill>
              </a:rPr>
              <a:t>Violated: Aesthetic and Minimalist Design</a:t>
            </a:r>
          </a:p>
          <a:p>
            <a:pPr rtl="0" lvl="0">
              <a:spcBef>
                <a:spcPts val="0"/>
              </a:spcBef>
              <a:buNone/>
            </a:pPr>
            <a:r>
              <a:rPr lang="en">
                <a:solidFill>
                  <a:srgbClr val="FFFFFF"/>
                </a:solidFill>
              </a:rPr>
              <a:t>Description: duplicated history and favorite screen</a:t>
            </a:r>
          </a:p>
          <a:p>
            <a:pPr rtl="0" lvl="0">
              <a:spcBef>
                <a:spcPts val="0"/>
              </a:spcBef>
              <a:buNone/>
            </a:pPr>
            <a:r>
              <a:rPr lang="en">
                <a:solidFill>
                  <a:srgbClr val="FFFFFF"/>
                </a:solidFill>
              </a:rPr>
              <a:t>Solution: </a:t>
            </a:r>
          </a:p>
          <a:p>
            <a:pPr rtl="0" lvl="0" indent="-419100" marL="457200">
              <a:spcBef>
                <a:spcPts val="0"/>
              </a:spcBef>
              <a:buClr>
                <a:srgbClr val="FFFFFF"/>
              </a:buClr>
              <a:buSzPct val="100000"/>
              <a:buFont typeface="Arial"/>
              <a:buChar char="●"/>
            </a:pPr>
            <a:r>
              <a:rPr lang="en">
                <a:solidFill>
                  <a:srgbClr val="FFFFFF"/>
                </a:solidFill>
              </a:rPr>
              <a:t>combine history and favorite into one screen</a:t>
            </a:r>
          </a:p>
        </p:txBody>
      </p:sp>
      <p:pic>
        <p:nvPicPr>
          <p:cNvPr id="95" name="Shape 95"/>
          <p:cNvPicPr preferRelativeResize="0"/>
          <p:nvPr/>
        </p:nvPicPr>
        <p:blipFill>
          <a:blip r:embed="rId3">
            <a:alphaModFix/>
          </a:blip>
          <a:stretch>
            <a:fillRect/>
          </a:stretch>
        </p:blipFill>
        <p:spPr>
          <a:xfrm>
            <a:off y="645475" x="6730447"/>
            <a:ext cy="4110723" cx="195634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simple-dark">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