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0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4"/><Relationship Target="../media/image13.jp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13.jp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2.jpg" Type="http://schemas.openxmlformats.org/officeDocument/2006/relationships/image" Id="rId3"/><Relationship Target="../media/image19.png" Type="http://schemas.openxmlformats.org/officeDocument/2006/relationships/image" Id="rId5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2.jpg" Type="http://schemas.openxmlformats.org/officeDocument/2006/relationships/image" Id="rId3"/><Relationship Target="../media/image20.png" Type="http://schemas.openxmlformats.org/officeDocument/2006/relationships/image" Id="rId6"/><Relationship Target="../media/image19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t="0" b="0" r="5210" l="9378"/>
          <a:stretch/>
        </p:blipFill>
        <p:spPr>
          <a:xfrm>
            <a:off y="658725" x="1550250"/>
            <a:ext cy="3087975" cx="61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18288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 harness, </a:t>
            </a:r>
          </a:p>
          <a:p>
            <a:pPr rtl="0" lvl="0" indent="457200" marL="27432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enable, </a:t>
            </a:r>
          </a:p>
          <a:p>
            <a:pPr rtl="0" lvl="0" indent="457200" marL="36576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 reward</a:t>
            </a:r>
          </a:p>
          <a:p>
            <a:pPr rtl="0" lvl="0" indent="457200" marL="32004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our impulse </a:t>
            </a:r>
          </a:p>
          <a:p>
            <a:pPr rtl="0" lvl="0" indent="457200" marL="22860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to learn about the world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during snatches of </a:t>
            </a:r>
          </a:p>
          <a:p>
            <a:pPr rtl="0" lvl="0" indent="0" marL="32004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otherwise wasted time.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18288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To harness, </a:t>
            </a:r>
          </a:p>
          <a:p>
            <a:pPr rtl="0" lvl="0" indent="457200" marL="2743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enable, </a:t>
            </a:r>
          </a:p>
          <a:p>
            <a:pPr rtl="0" lvl="0" indent="457200" marL="36576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and reward </a:t>
            </a:r>
          </a:p>
          <a:p>
            <a:pPr rtl="0" lvl="0" indent="457200" marL="32004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our impulse </a:t>
            </a:r>
          </a:p>
          <a:p>
            <a:pPr rtl="0" lvl="0" indent="457200" marL="22860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 learn about the world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during snatches of </a:t>
            </a:r>
          </a:p>
          <a:p>
            <a:pPr rtl="0" lvl="0" indent="0" marL="32004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otherwise wasted time.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18288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To harness, </a:t>
            </a:r>
          </a:p>
          <a:p>
            <a:pPr rtl="0" lvl="0" indent="457200" marL="2743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enable, </a:t>
            </a:r>
          </a:p>
          <a:p>
            <a:pPr rtl="0" lvl="0" indent="457200" marL="36576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and reward </a:t>
            </a:r>
          </a:p>
          <a:p>
            <a:pPr rtl="0" lvl="0" indent="457200" marL="32004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our impulse </a:t>
            </a:r>
          </a:p>
          <a:p>
            <a:pPr rtl="0" lvl="0" indent="457200" marL="228600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to learn about the world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snatches of </a:t>
            </a:r>
          </a:p>
          <a:p>
            <a:pPr rtl="0" lvl="0" indent="0" marL="320040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otherwise wasted time.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REPRESENTATIVE TASKS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REPRESENTATIVE TASKS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0050" x="1708550"/>
            <a:ext cy="1411150" cx="13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y="2739750" x="2579125"/>
            <a:ext cy="262199" cx="704399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REPRESENTATIVE TASKS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BROWSE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y="2739750" x="2579125"/>
            <a:ext cy="262199" cx="704399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0050" x="1708550"/>
            <a:ext cy="1411150" cx="13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y="2739750" x="2579125"/>
            <a:ext cy="262199" cx="704399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28300" x="6141550"/>
            <a:ext cy="1363425" cx="13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REPRESENTATIVE TASKS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BROWSE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7F7F7F"/>
                </a:solidFill>
              </a:rPr>
              <a:t>RETRIEVE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sp>
        <p:nvSpPr>
          <p:cNvPr id="117" name="Shape 117"/>
          <p:cNvSpPr/>
          <p:nvPr/>
        </p:nvSpPr>
        <p:spPr>
          <a:xfrm>
            <a:off y="2739750" x="2579125"/>
            <a:ext cy="262199" cx="704399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0050" x="1708550"/>
            <a:ext cy="1411150" cx="136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y="2739750" x="2579125"/>
            <a:ext cy="262199" cx="704399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28300" x="6141550"/>
            <a:ext cy="1363425" cx="13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32650" x="3699162"/>
            <a:ext cy="1745675" cx="1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5758" b="10674" r="6664" l="6211"/>
          <a:stretch/>
        </p:blipFill>
        <p:spPr>
          <a:xfrm>
            <a:off y="1063375" x="1583212"/>
            <a:ext cy="3783925" cx="59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17521" b="16878" r="27724" l="32211"/>
          <a:stretch/>
        </p:blipFill>
        <p:spPr>
          <a:xfrm>
            <a:off y="1536525" x="1530375"/>
            <a:ext cy="2924175" cx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09395" x="4933849"/>
            <a:ext cy="3178441" cx="23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 t="0" b="0" r="5210" l="9378"/>
          <a:stretch/>
        </p:blipFill>
        <p:spPr>
          <a:xfrm>
            <a:off y="658725" x="1550250"/>
            <a:ext cy="3087975" cx="612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y="3883400" x="1292850"/>
            <a:ext cy="1021499" cx="655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000" lang="en">
                <a:solidFill>
                  <a:srgbClr val="F3F3F3"/>
                </a:solidFill>
              </a:rPr>
              <a:t>LO-FI PROTOTYPE</a:t>
            </a:r>
          </a:p>
          <a:p>
            <a:pPr algn="ctr">
              <a:spcBef>
                <a:spcPts val="0"/>
              </a:spcBef>
              <a:buNone/>
            </a:pPr>
            <a:r>
              <a:rPr sz="3000" lang="en">
                <a:solidFill>
                  <a:srgbClr val="F3F3F3"/>
                </a:solidFill>
              </a:rPr>
              <a:t>GABE / KAT / LEIGH / ODETTE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t="6391" b="11975" r="0" l="0"/>
          <a:stretch/>
        </p:blipFill>
        <p:spPr>
          <a:xfrm>
            <a:off y="1149300" x="1411975"/>
            <a:ext cy="3639125" cx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076325"/>
            <a:ext cy="3771900" cx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076325"/>
            <a:ext cy="3771900" cx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 rot="10800000" flipH="1">
            <a:off y="1899325" x="3865000"/>
            <a:ext cy="540599" cx="507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5728" b="18793" r="8346" l="17265"/>
          <a:stretch/>
        </p:blipFill>
        <p:spPr>
          <a:xfrm>
            <a:off y="1183625" x="3136050"/>
            <a:ext cy="3574950" cx="26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t="5728" b="18793" r="8346" l="17265"/>
          <a:stretch/>
        </p:blipFill>
        <p:spPr>
          <a:xfrm>
            <a:off y="1183625" x="3136050"/>
            <a:ext cy="3574950" cx="26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y="3332650" x="4269000"/>
            <a:ext cy="335700" cx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t="15587" b="15289" r="10036" l="19181"/>
          <a:stretch/>
        </p:blipFill>
        <p:spPr>
          <a:xfrm>
            <a:off y="1186225" x="3208312"/>
            <a:ext cy="3555150" cx="27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15587" b="15289" r="10036" l="19181"/>
          <a:stretch/>
        </p:blipFill>
        <p:spPr>
          <a:xfrm>
            <a:off y="1186225" x="3208312"/>
            <a:ext cy="3555150" cx="27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y="3168850" x="4430100"/>
            <a:ext cy="606000" cx="6224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t="17947" b="6260" r="11890" l="13326"/>
          <a:stretch/>
        </p:blipFill>
        <p:spPr>
          <a:xfrm rot="-5400000">
            <a:off y="1454012" x="2953562"/>
            <a:ext cy="2784549" cx="32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7947" b="6260" r="11890" l="13326"/>
          <a:stretch/>
        </p:blipFill>
        <p:spPr>
          <a:xfrm rot="-5400000">
            <a:off y="1454012" x="2953562"/>
            <a:ext cy="2784549" cx="32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y="1678200" x="3283475"/>
            <a:ext cy="303000" cx="4095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t="17195" b="15609" r="11431" l="20964"/>
          <a:stretch/>
        </p:blipFill>
        <p:spPr>
          <a:xfrm rot="-5400000">
            <a:off y="1581862" x="2890212"/>
            <a:ext cy="2650750" cx="31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157537"/>
            <a:ext cy="3771900" cx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157537"/>
            <a:ext cy="3771900" cx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y="1268700" x="5322850"/>
            <a:ext cy="393299" cx="4176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118850" x="3100387"/>
            <a:ext cy="3752850" cx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118850" x="3100387"/>
            <a:ext cy="3752850" cx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y="2095925" x="4258125"/>
            <a:ext cy="393299" cx="12285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t="12823" b="7475" r="18751" l="36537"/>
          <a:stretch/>
        </p:blipFill>
        <p:spPr>
          <a:xfrm>
            <a:off y="1135225" x="3195637"/>
            <a:ext cy="3676650" cx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12823" b="7475" r="18751" l="36537"/>
          <a:stretch/>
        </p:blipFill>
        <p:spPr>
          <a:xfrm>
            <a:off y="1135225" x="3195637"/>
            <a:ext cy="3676650" cx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y="1727350" x="4069725"/>
            <a:ext cy="393299" cx="4176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RETRIEVE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t="14320" b="2130" r="14422" l="37340"/>
          <a:stretch/>
        </p:blipFill>
        <p:spPr>
          <a:xfrm>
            <a:off y="1118850" x="3152775"/>
            <a:ext cy="3676650" cx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391550" x="736300"/>
            <a:ext cy="3267900" cx="76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				</a:t>
            </a:r>
            <a:r>
              <a:rPr sz="2400" lang="en">
                <a:solidFill>
                  <a:srgbClr val="FFFFFF"/>
                </a:solidFill>
              </a:rPr>
              <a:t>MISSION STATEMENT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7F7F7F"/>
                </a:solidFill>
              </a:rPr>
              <a:t>  						TASKS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7F7F7F"/>
                </a:solidFill>
              </a:rPr>
              <a:t>    							PROTOTYPE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7F7F7F"/>
                </a:solidFill>
              </a:rPr>
              <a:t>    								METHOD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7F7F7F"/>
                </a:solidFill>
              </a:rPr>
              <a:t>  									RESULTS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7F7F7F"/>
                </a:solidFill>
              </a:rPr>
              <a:t>  									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157537"/>
            <a:ext cy="3771900" cx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063375" x="3157537"/>
            <a:ext cy="3771900" cx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y="1268700" x="5322850"/>
            <a:ext cy="393299" cx="4176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118850" x="3100387"/>
            <a:ext cy="3752850" cx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118850" x="3100387"/>
            <a:ext cy="3752850" cx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y="2400725" x="4410525"/>
            <a:ext cy="393299" cx="12285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t="12391" b="10256" r="18108" l="37821"/>
          <a:stretch/>
        </p:blipFill>
        <p:spPr>
          <a:xfrm>
            <a:off y="1274475" x="3262312"/>
            <a:ext cy="3448050" cx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91" b="10256" r="18108" l="37821"/>
          <a:stretch/>
        </p:blipFill>
        <p:spPr>
          <a:xfrm>
            <a:off y="1274475" x="3262312"/>
            <a:ext cy="3448050" cx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y="3612900" x="3489300"/>
            <a:ext cy="393299" cx="21654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t="10896" b="5984" r="24836" l="26444"/>
          <a:stretch/>
        </p:blipFill>
        <p:spPr>
          <a:xfrm>
            <a:off y="1266275" x="3228975"/>
            <a:ext cy="3429000" cx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t="10896" b="5984" r="24836" l="26444"/>
          <a:stretch/>
        </p:blipFill>
        <p:spPr>
          <a:xfrm>
            <a:off y="1266275" x="3228975"/>
            <a:ext cy="3429000" cx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y="2833475" x="3673400"/>
            <a:ext cy="294600" cx="3308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DISCOVER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t="11464" b="13256" r="11099" l="14506"/>
          <a:stretch/>
        </p:blipFill>
        <p:spPr>
          <a:xfrm>
            <a:off y="1342425" x="3371400"/>
            <a:ext cy="3243375" cx="24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391550" x="736300"/>
            <a:ext cy="3267900" cx="76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				</a:t>
            </a:r>
            <a:r>
              <a:rPr sz="2400" lang="en">
                <a:solidFill>
                  <a:srgbClr val="7F7F7F"/>
                </a:solidFill>
              </a:rPr>
              <a:t>MISSION STATEMENT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</a:t>
            </a:r>
            <a:r>
              <a:rPr sz="2400" lang="en">
                <a:solidFill>
                  <a:srgbClr val="FFFFFF"/>
                </a:solidFill>
              </a:rPr>
              <a:t>TASKS</a:t>
            </a:r>
            <a:r>
              <a:rPr sz="2400" lang="en">
                <a:solidFill>
                  <a:srgbClr val="7F7F7F"/>
                </a:solidFill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PROTOTYPE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	METHOD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RESULTS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0874" x="2418651"/>
            <a:ext cy="3228700" cx="43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7924" x="3280360"/>
            <a:ext cy="3448099" cx="25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</a:t>
            </a:r>
            <a:r>
              <a:rPr lang="en">
                <a:solidFill>
                  <a:srgbClr val="FFFFFF"/>
                </a:solidFill>
              </a:rPr>
              <a:t>S: Δ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Permanence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Navigation Out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Search Bar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Wheel w/ many topics</a:t>
            </a:r>
          </a:p>
        </p:txBody>
      </p:sp>
      <p:sp>
        <p:nvSpPr>
          <p:cNvPr id="350" name="Shape 350"/>
          <p:cNvSpPr/>
          <p:nvPr/>
        </p:nvSpPr>
        <p:spPr>
          <a:xfrm>
            <a:off y="2531921" x="6622369"/>
            <a:ext cy="323099" cx="9447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479200" x="5614847"/>
            <a:ext cy="3081975" cx="2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Impermanence→ Search Bar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Navigation Out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Search Bar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Wheel w/ many topics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479200" x="5614847"/>
            <a:ext cy="3081975" cx="2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Impermanence→ Search Bar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Navigation Out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Search Bar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Wheel w/ many topics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479200" x="5614847"/>
            <a:ext cy="3081975" cx="2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t="11464" b="13256" r="11099" l="14506"/>
          <a:stretch/>
        </p:blipFill>
        <p:spPr>
          <a:xfrm>
            <a:off y="1534380" x="5614850"/>
            <a:ext cy="3057244" cx="2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Impermanence→ Search Bar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Navigation Out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●"/>
            </a:pPr>
            <a:r>
              <a:rPr lang="en"/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Wheel w/ many topics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Impermanence→ Search Bar</a:t>
            </a:r>
            <a:r>
              <a:rPr sz="2400" lang="en">
                <a:solidFill>
                  <a:srgbClr val="7F7F7F"/>
                </a:solidFill>
              </a:rPr>
              <a:t>	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Navigation Out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Wheel w/ many topics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t="17947" b="6260" r="11890" l="13326"/>
          <a:stretch/>
        </p:blipFill>
        <p:spPr>
          <a:xfrm rot="-5400000">
            <a:off y="1827874" x="5555175"/>
            <a:ext cy="2484225" cx="28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Δ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Topic Preferences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Impermanence→ Search Bar</a:t>
            </a:r>
          </a:p>
          <a:p>
            <a:pPr rtl="0" lvl="1" indent="-381000" marL="914400">
              <a:spcBef>
                <a:spcPts val="0"/>
              </a:spcBef>
              <a:buClr>
                <a:srgbClr val="7F7F7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7F7F7F"/>
                </a:solidFill>
              </a:rPr>
              <a:t>Navigation Out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Wikipedia</a:t>
            </a:r>
          </a:p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W Logo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Wheel w/ many topics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375050" x="6068150"/>
            <a:ext cy="3026124" cx="22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+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391550" x="736300"/>
            <a:ext cy="3267900" cx="76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				</a:t>
            </a:r>
            <a:r>
              <a:rPr sz="2400" lang="en">
                <a:solidFill>
                  <a:srgbClr val="7F7F7F"/>
                </a:solidFill>
              </a:rPr>
              <a:t>MISSION STATEMENT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TASKS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</a:t>
            </a:r>
            <a:r>
              <a:rPr sz="2400" lang="en">
                <a:solidFill>
                  <a:srgbClr val="FFFFFF"/>
                </a:solidFill>
              </a:rPr>
              <a:t>PROTOTYPE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	METHOD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RESULTS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+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Intuitive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Uncluttered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Wheel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Shuffle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+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Intuitive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Uncluttered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Wheel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Shuffle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t="8117" b="5986" r="16346" l="33012"/>
          <a:stretch/>
        </p:blipFill>
        <p:spPr>
          <a:xfrm>
            <a:off y="1653700" x="3783946"/>
            <a:ext cy="2818600" cx="221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 t="17947" b="6260" r="11890" l="13326"/>
          <a:stretch/>
        </p:blipFill>
        <p:spPr>
          <a:xfrm rot="-5400000">
            <a:off y="1989650" x="6118274"/>
            <a:ext cy="2220974" cx="25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+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Intuitive</a:t>
            </a:r>
          </a:p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Uncluttered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Wheel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Shuffle</a:t>
            </a: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8327" x="5257350"/>
            <a:ext cy="2691975" cx="20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RESULTS: +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Intuitive</a:t>
            </a:r>
          </a:p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Uncluttered</a:t>
            </a:r>
          </a:p>
          <a:p>
            <a:pPr rtl="0" lvl="0" indent="-419100" marL="4572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7F7F7F"/>
                </a:solidFill>
              </a:rPr>
              <a:t>Wheel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Shuffle</a:t>
            </a:r>
          </a:p>
        </p:txBody>
      </p:sp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t="6406" b="5347" r="22594" l="27726"/>
          <a:stretch/>
        </p:blipFill>
        <p:spPr>
          <a:xfrm>
            <a:off y="1383250" x="5273700"/>
            <a:ext cy="3026124" cx="22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/>
          <p:nvPr/>
        </p:nvSpPr>
        <p:spPr>
          <a:xfrm>
            <a:off y="1825650" x="6098900"/>
            <a:ext cy="345899" cx="6192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41204" x="330849"/>
            <a:ext cy="1975925" cx="1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41204" x="330849"/>
            <a:ext cy="1975925" cx="14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59650" x="2038700"/>
            <a:ext cy="1390650" cx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41204" x="330849"/>
            <a:ext cy="1975925" cx="14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59650" x="2038700"/>
            <a:ext cy="1390650" cx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47462" x="3885450"/>
            <a:ext cy="214312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41204" x="330849"/>
            <a:ext cy="1975925" cx="14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59650" x="2038700"/>
            <a:ext cy="1390650" cx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47462" x="3885450"/>
            <a:ext cy="2143125" cx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1375" x="6256075"/>
            <a:ext cy="2369349" cx="26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1391550" x="736300"/>
            <a:ext cy="3267900" cx="76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				</a:t>
            </a:r>
            <a:r>
              <a:rPr sz="2400" lang="en">
                <a:solidFill>
                  <a:srgbClr val="7F7F7F"/>
                </a:solidFill>
              </a:rPr>
              <a:t>MISSION STATEMENT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TASKS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PROTOTYPE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	</a:t>
            </a:r>
            <a:r>
              <a:rPr sz="2400" lang="en">
                <a:solidFill>
                  <a:srgbClr val="FFFFFF"/>
                </a:solidFill>
              </a:rPr>
              <a:t>METHOD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RESULTS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1391550" x="736300"/>
            <a:ext cy="3267900" cx="76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					</a:t>
            </a:r>
            <a:r>
              <a:rPr sz="2400" lang="en">
                <a:solidFill>
                  <a:srgbClr val="7F7F7F"/>
                </a:solidFill>
              </a:rPr>
              <a:t>MISSION STATEMENT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TASKS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PROTOTYPE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  								METHOD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7F7F7F"/>
                </a:solidFill>
              </a:rPr>
              <a:t>  									</a:t>
            </a:r>
            <a:r>
              <a:rPr sz="2400" lang="en">
                <a:solidFill>
                  <a:srgbClr val="FFFFFF"/>
                </a:solidFill>
              </a:rPr>
              <a:t>RESULTS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  									</a:t>
            </a:r>
            <a:r>
              <a:rPr sz="2400" lang="en"/>
              <a:t>CHANGES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