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Cambria Math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CambriaMath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19912db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19912db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85f8887c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85f8887c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9ac4c57c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9ac4c57c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85772ec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85772ec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85772ec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85772ec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85772ec3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85772ec3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85f8887c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85f8887c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85f8887c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85f8887c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19912db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19912db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19912dbd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19912dbd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098925" y="1378100"/>
            <a:ext cx="6946200" cy="18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000000"/>
                </a:solidFill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</a:rPr>
              <a:t>Correlação entre a Sobrevida de Pacientes com Câncer onde o Gene PD-L1 está Superexpresso e Pouco Expresso</a:t>
            </a:r>
            <a:endParaRPr b="1" sz="21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818850"/>
            <a:ext cx="53613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highlight>
                  <a:schemeClr val="dk1"/>
                </a:highlight>
                <a:latin typeface="Cambria Math"/>
                <a:ea typeface="Cambria Math"/>
                <a:cs typeface="Cambria Math"/>
                <a:sym typeface="Cambria Math"/>
              </a:rPr>
              <a:t>Disciplina: IMD0606 - PROJETO EM BIOINFORMÁTICA - T01 (2019.1)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</a:rPr>
              <a:t>Aluno: Odilon Júlio dos Santos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</a:rPr>
              <a:t>Orientadora: Profª. Dra. Tirzah Braz Petta Lajus - DBG/CB/UFRN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4575" y="424600"/>
            <a:ext cx="36195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819150" y="841700"/>
            <a:ext cx="7505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 Math"/>
              <a:buChar char="❏"/>
            </a:pPr>
            <a:r>
              <a:rPr b="1" lang="pt-BR" sz="1800">
                <a:latin typeface="Cambria Math"/>
                <a:ea typeface="Cambria Math"/>
                <a:cs typeface="Cambria Math"/>
                <a:sym typeface="Cambria Math"/>
              </a:rPr>
              <a:t>Estimativa de Sobrevida (Kaplan-Meier) - Hipotética</a:t>
            </a:r>
            <a:endParaRPr b="1"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6149800" y="3120200"/>
            <a:ext cx="21072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 rotWithShape="1">
          <a:blip r:embed="rId3">
            <a:alphaModFix/>
          </a:blip>
          <a:srcRect b="2344" l="5373" r="36846" t="30293"/>
          <a:stretch/>
        </p:blipFill>
        <p:spPr>
          <a:xfrm>
            <a:off x="2091512" y="1375350"/>
            <a:ext cx="4960976" cy="3253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819150" y="841700"/>
            <a:ext cx="7505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 Math"/>
              <a:buChar char="❏"/>
            </a:pPr>
            <a:r>
              <a:rPr b="1" lang="pt-BR" sz="1800">
                <a:latin typeface="Cambria Math"/>
                <a:ea typeface="Cambria Math"/>
                <a:cs typeface="Cambria Math"/>
                <a:sym typeface="Cambria Math"/>
              </a:rPr>
              <a:t>Estimativa de Sobrevida (Kaplan-Meier) - HIpotética</a:t>
            </a:r>
            <a:endParaRPr b="1"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6149800" y="3120200"/>
            <a:ext cx="21072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 rotWithShape="1">
          <a:blip r:embed="rId3">
            <a:alphaModFix/>
          </a:blip>
          <a:srcRect b="7520" l="5133" r="36461" t="30686"/>
          <a:stretch/>
        </p:blipFill>
        <p:spPr>
          <a:xfrm>
            <a:off x="1725938" y="1309700"/>
            <a:ext cx="5692124" cy="33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841700"/>
            <a:ext cx="7505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 Math"/>
              <a:buChar char="❏"/>
            </a:pPr>
            <a:r>
              <a:rPr b="1" lang="pt-BR" sz="1800">
                <a:latin typeface="Cambria Math"/>
                <a:ea typeface="Cambria Math"/>
                <a:cs typeface="Cambria Math"/>
                <a:sym typeface="Cambria Math"/>
              </a:rPr>
              <a:t>Motivação Biológica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29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 Math"/>
              <a:buChar char="●"/>
            </a:pPr>
            <a:r>
              <a:rPr lang="pt-BR" sz="18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Há estudos que demonstram que várias células cancerígenas humanas expressam altos níveis de PD-L1.</a:t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1828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 Math"/>
              <a:buChar char="●"/>
            </a:pPr>
            <a:r>
              <a:rPr lang="pt-BR" sz="18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Os mesmos estudos indicaram ainda que o bloqueio do PD-L1 reduziu o crescimento de tumores na presença de células imunes.</a:t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6149800" y="3120200"/>
            <a:ext cx="21072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841700"/>
            <a:ext cx="7505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 Math"/>
              <a:buChar char="❏"/>
            </a:pPr>
            <a:r>
              <a:rPr b="1" lang="pt-BR" sz="1800">
                <a:latin typeface="Cambria Math"/>
                <a:ea typeface="Cambria Math"/>
                <a:cs typeface="Cambria Math"/>
                <a:sym typeface="Cambria Math"/>
              </a:rPr>
              <a:t>Objetivo Inicial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 Math"/>
              <a:buChar char="●"/>
            </a:pPr>
            <a:r>
              <a:rPr lang="pt-BR" sz="18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Analisar o grau de expressão gênica do gene PD-L1 em indivíduos com câncer de pele e de pulmão, paralelamente.</a:t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 Math"/>
              <a:buChar char="●"/>
            </a:pPr>
            <a:r>
              <a:rPr lang="pt-BR" sz="18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Verificar a correlação entre a expressão gênica e a sobrevida dos indivíduos com câncer.</a:t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6149800" y="3120200"/>
            <a:ext cx="21072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841700"/>
            <a:ext cx="7505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 Math"/>
              <a:buChar char="❏"/>
            </a:pPr>
            <a:r>
              <a:rPr b="1" lang="pt-BR" sz="1800">
                <a:latin typeface="Cambria Math"/>
                <a:ea typeface="Cambria Math"/>
                <a:cs typeface="Cambria Math"/>
                <a:sym typeface="Cambria Math"/>
              </a:rPr>
              <a:t>Dados Utilizados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 Math"/>
              <a:buChar char="●"/>
            </a:pPr>
            <a:r>
              <a:rPr lang="pt-BR" sz="18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Banco de dados com os fatores de transcrição do Gene PD-L1. (Laína - BioMe)</a:t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 Math"/>
              <a:buChar char="●"/>
            </a:pPr>
            <a:r>
              <a:rPr lang="pt-BR" sz="18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Banco de dados com expressão gênica do PD-L1 de diversos indivíduos com câncer (cBioPortal)</a:t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6149800" y="3120200"/>
            <a:ext cx="21072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841700"/>
            <a:ext cx="7505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 Math"/>
              <a:buChar char="❏"/>
            </a:pPr>
            <a:r>
              <a:rPr b="1" lang="pt-BR" sz="1800">
                <a:latin typeface="Cambria Math"/>
                <a:ea typeface="Cambria Math"/>
                <a:cs typeface="Cambria Math"/>
                <a:sym typeface="Cambria Math"/>
              </a:rPr>
              <a:t>Métodos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 Math"/>
              <a:buChar char="●"/>
            </a:pPr>
            <a:r>
              <a:rPr lang="pt-BR" sz="18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Por meio do software R, analisar estatisticamente os dados obtidos.</a:t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 Math"/>
              <a:buChar char="●"/>
            </a:pPr>
            <a:r>
              <a:rPr lang="pt-BR" sz="18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Após análise, construir um gráfico de sobrevivência – método de estimativa de Kaplan-Meier.</a:t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 Math"/>
              <a:buChar char="●"/>
            </a:pPr>
            <a:r>
              <a:rPr lang="pt-BR" sz="18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Fazer uso de RPKM, FPKM, R-Pearson e Z-Score para auxiliar a análise.</a:t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6149800" y="3120200"/>
            <a:ext cx="21072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841700"/>
            <a:ext cx="7505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 Math"/>
              <a:buChar char="❏"/>
            </a:pPr>
            <a:r>
              <a:rPr b="1" lang="pt-BR" sz="1800">
                <a:latin typeface="Cambria Math"/>
                <a:ea typeface="Cambria Math"/>
                <a:cs typeface="Cambria Math"/>
                <a:sym typeface="Cambria Math"/>
              </a:rPr>
              <a:t>Expectativa </a:t>
            </a:r>
            <a:endParaRPr b="1"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2900" lvl="0" marL="9144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 Math"/>
              <a:buChar char="●"/>
            </a:pPr>
            <a:r>
              <a:rPr lang="pt-BR" sz="18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Descrever a relação entre a sobrevida de pacientes com câncer e a expressão gênica do PD-L1, por meio de um gráfico, como os seguinte.</a:t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6149800" y="3120200"/>
            <a:ext cx="21072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841700"/>
            <a:ext cx="7505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 Math"/>
              <a:buChar char="❏"/>
            </a:pPr>
            <a:r>
              <a:rPr b="1" lang="pt-BR" sz="1800">
                <a:latin typeface="Cambria Math"/>
                <a:ea typeface="Cambria Math"/>
                <a:cs typeface="Cambria Math"/>
                <a:sym typeface="Cambria Math"/>
              </a:rPr>
              <a:t>Tabela de Score dos Fatores de Transcrição do Gene CD274 (PD-L1)</a:t>
            </a:r>
            <a:endParaRPr b="1"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6149800" y="3120200"/>
            <a:ext cx="21072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 rotWithShape="1">
          <a:blip r:embed="rId3">
            <a:alphaModFix/>
          </a:blip>
          <a:srcRect b="14558" l="8718" r="6714" t="18349"/>
          <a:stretch/>
        </p:blipFill>
        <p:spPr>
          <a:xfrm>
            <a:off x="819149" y="1358856"/>
            <a:ext cx="7505700" cy="3349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841700"/>
            <a:ext cx="7505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 Math"/>
              <a:buChar char="❏"/>
            </a:pPr>
            <a:r>
              <a:rPr b="1" lang="pt-BR" sz="1800">
                <a:latin typeface="Cambria Math"/>
                <a:ea typeface="Cambria Math"/>
                <a:cs typeface="Cambria Math"/>
                <a:sym typeface="Cambria Math"/>
              </a:rPr>
              <a:t>Utilização do Software RSTudio</a:t>
            </a:r>
            <a:endParaRPr b="1"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6149800" y="3120200"/>
            <a:ext cx="21072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 rotWithShape="1">
          <a:blip r:embed="rId3">
            <a:alphaModFix/>
          </a:blip>
          <a:srcRect b="0" l="3735" r="0" t="1883"/>
          <a:stretch/>
        </p:blipFill>
        <p:spPr>
          <a:xfrm>
            <a:off x="1704475" y="1411575"/>
            <a:ext cx="5735048" cy="32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819150" y="841700"/>
            <a:ext cx="7505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 Math"/>
              <a:buChar char="❏"/>
            </a:pPr>
            <a:r>
              <a:rPr b="1" lang="pt-BR" sz="1800">
                <a:latin typeface="Cambria Math"/>
                <a:ea typeface="Cambria Math"/>
                <a:cs typeface="Cambria Math"/>
                <a:sym typeface="Cambria Math"/>
              </a:rPr>
              <a:t>Análise da Expressão do PD-L1 em pacientes com câncer</a:t>
            </a:r>
            <a:endParaRPr b="1"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80" name="Google Shape;180;p21"/>
          <p:cNvSpPr txBox="1"/>
          <p:nvPr/>
        </p:nvSpPr>
        <p:spPr>
          <a:xfrm>
            <a:off x="6149800" y="3120200"/>
            <a:ext cx="21072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 rotWithShape="1">
          <a:blip r:embed="rId3">
            <a:alphaModFix/>
          </a:blip>
          <a:srcRect b="2671" l="3885" r="-775" t="1570"/>
          <a:stretch/>
        </p:blipFill>
        <p:spPr>
          <a:xfrm>
            <a:off x="1581750" y="1309700"/>
            <a:ext cx="5980524" cy="335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