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5" r:id="rId8"/>
    <p:sldId id="267" r:id="rId9"/>
    <p:sldId id="260" r:id="rId10"/>
    <p:sldId id="262" r:id="rId11"/>
    <p:sldId id="266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1CB8A-B84D-28A8-0BBC-2D65B9D1F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D0276-F126-87DC-BEEC-B706F3710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FDE56-AE13-5FC0-05A2-502DCAD9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54E5-E714-C54D-A640-D65F6C385809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83F57-C24D-35A9-CA98-561DCFF8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28876-05EF-82B7-F81D-4805A46F0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370E-A591-114D-809F-E78C7CDC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5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C2DD-0CFF-645A-C406-BCFC9E43B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85801-1F74-0B4E-9C9A-CFBB68722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E46FB-E99E-4C41-7937-C55C12B61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54E5-E714-C54D-A640-D65F6C385809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1E40F-9843-BC19-5C8B-F7100197A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1917E-FDE0-8AB1-FF99-1D9E07B2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370E-A591-114D-809F-E78C7CDC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4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6C457C-E5D5-2F1B-BA0A-7C810BD71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C2175-7FC5-FCFA-9547-CCCBB1833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9B7F0-2B87-26D1-B7F3-A696FFEF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54E5-E714-C54D-A640-D65F6C385809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44E53-C2DF-6822-D513-058317EFF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85F6D-B6E9-BCD1-895A-956C95696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370E-A591-114D-809F-E78C7CDC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6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6BBE0-6DED-225A-C825-AF74BB51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CC435-60E5-C681-D64D-E7C762BA8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F0E19-7D54-9669-BC54-9CC99F7B9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54E5-E714-C54D-A640-D65F6C385809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579D7-F205-5CAA-8DC4-59BC626B3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5B779-51E6-994C-EF30-46BD7B34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370E-A591-114D-809F-E78C7CDC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5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77CA-ED72-8E13-BECF-BA446BB1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0A2F4-223F-26C0-A92C-94BA64E07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B3B5F-02FF-BD1C-1FF7-655449456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54E5-E714-C54D-A640-D65F6C385809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BAEA5-74FB-C46C-60F4-422E484C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F38A7-5D46-9E01-AF25-778B56B4F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370E-A591-114D-809F-E78C7CDC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3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71F8-AB53-960C-C0BE-E01EC4D5E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C8270-AC28-E4CE-62ED-439312117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341F8-59EF-97FE-9A20-7A69130C2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B5323-339B-EBE3-DD7F-4E9EC064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54E5-E714-C54D-A640-D65F6C385809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EB05D-61E7-6399-122C-D4F62CB2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69743-C5A1-2D01-5754-7B18CEE2C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370E-A591-114D-809F-E78C7CDC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2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6A5CB-4FE6-DACA-A00D-BBF8884B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CABB7-6C2B-1B8D-0982-3EBB2E32B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10FD1-515A-270B-6A4A-6A2CBE564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2FE0E-5247-12E5-0F75-5B99CADAF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B044F-6247-F1A8-AD70-B960277E5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7C4BF-67D4-EB1E-D3CC-F654650E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54E5-E714-C54D-A640-D65F6C385809}" type="datetimeFigureOut">
              <a:rPr lang="en-US" smtClean="0"/>
              <a:t>3/5/23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F11C57-241E-8644-54C6-6D3C104A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F43A73-3344-5F3E-982A-DAE30F43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370E-A591-114D-809F-E78C7CDC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8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86EC-0FF0-0383-BDF1-DFFD5909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33A790-AFB8-7FEF-6654-DB6FC60A0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54E5-E714-C54D-A640-D65F6C385809}" type="datetimeFigureOut">
              <a:rPr lang="en-US" smtClean="0"/>
              <a:t>3/5/23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97196-FE94-5B48-23FD-2C02B11F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6AC04-20F0-AB48-46E0-3B4EB16F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370E-A591-114D-809F-E78C7CDC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2E6B21-7997-EA14-B144-0D1D03496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54E5-E714-C54D-A640-D65F6C385809}" type="datetimeFigureOut">
              <a:rPr lang="en-US" smtClean="0"/>
              <a:t>3/5/23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236C3C-E0DB-7F7D-1DBA-10AE35D8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9CA59-39D3-886F-51BB-FFAFE021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370E-A591-114D-809F-E78C7CDC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6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EC39-29BB-F2EE-307D-71996512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62AA6-2386-2F02-52C3-06F20658C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D1836-5705-280D-A5F7-2718CA682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18112-14C4-5E47-6E97-61BA62EE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54E5-E714-C54D-A640-D65F6C385809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31275-07E1-EEED-439B-9557C667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0188F-2AB9-B5EF-2D18-D5AC7844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370E-A591-114D-809F-E78C7CDC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4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3BA1-A5E1-4D15-1476-65857D05A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FF77B-32D9-BD3C-1277-D0E706534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5B893-F596-41B3-82AD-8FD59374D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525A3-C34F-37D3-F3F1-276D3BAF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54E5-E714-C54D-A640-D65F6C385809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86FD3-12EE-DA33-1904-3D7D0F89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5C1FE-D636-9E4D-93EC-014673139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370E-A591-114D-809F-E78C7CDC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3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5AA7D-308B-8414-646B-45E7585E2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595D4-6FAC-60C2-AF5D-CB93860DD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7E816-F676-807D-A5B5-BB9C2A8AA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054E5-E714-C54D-A640-D65F6C385809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016DB-33F3-013B-EA8C-38772102B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40B01-3867-26DE-9250-D57C07D95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5370E-A591-114D-809F-E78C7CDC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3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4epi.com/using-git-and-github.html#step-4-update-and-commit-gitignore" TargetMode="External"/><Relationship Id="rId2" Type="http://schemas.openxmlformats.org/officeDocument/2006/relationships/hyperlink" Target="https://www.r4epi.com/asking-question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4epi.com/using-git-and-github.html#step-4-update-and-commit-gitignore" TargetMode="External"/><Relationship Id="rId2" Type="http://schemas.openxmlformats.org/officeDocument/2006/relationships/hyperlink" Target="https://cphs.berkeley.edu/hipaa/hipaa18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4epi.com/coding-best-practices.html" TargetMode="External"/><Relationship Id="rId2" Type="http://schemas.openxmlformats.org/officeDocument/2006/relationships/hyperlink" Target="https://github.com/brad-cannell/detect_fu_interviews_public/edit/main/README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4epi.com/numerical-descriptions-of-categorical-variables.html#factor-vector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ad-cannell/detect_fu_interviews_public" TargetMode="External"/><Relationship Id="rId2" Type="http://schemas.openxmlformats.org/officeDocument/2006/relationships/hyperlink" Target="https://www.r4epi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rad-cannell/detect_fu_interviews_public/wiki" TargetMode="External"/><Relationship Id="rId4" Type="http://schemas.openxmlformats.org/officeDocument/2006/relationships/hyperlink" Target="https://github.com/orgs/brad-cannell/projects/5/views/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maker.sph.uth.edu/fmi/webd" TargetMode="External"/><Relationship Id="rId2" Type="http://schemas.openxmlformats.org/officeDocument/2006/relationships/hyperlink" Target="DETECT%20Follow-up%20Interview%20Instrumen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claris.com/en/pro-help/content/configuring-odbc-driver.html" TargetMode="External"/><Relationship Id="rId2" Type="http://schemas.openxmlformats.org/officeDocument/2006/relationships/hyperlink" Target="https://solutions.posit.co/connections/db/r-packages/odb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rad-cannell/codebookr" TargetMode="External"/><Relationship Id="rId4" Type="http://schemas.openxmlformats.org/officeDocument/2006/relationships/hyperlink" Target="https://github.com/r-lib/keyrin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ilemaker.sph.uth.edu/fmi/web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sajournals.onlinelibrary.wiley.com/doi/full/10.1002/bes2.1801#:~:text=Reproducible%20research%20is%20a%20by,any%20point%20in%20that%20process.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orgs/brad-cannell/projects/5/views/2" TargetMode="External"/><Relationship Id="rId2" Type="http://schemas.openxmlformats.org/officeDocument/2006/relationships/hyperlink" Target="https://posit.co/products/open-source/rstud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s://www.gitkraken.com/" TargetMode="External"/><Relationship Id="rId4" Type="http://schemas.openxmlformats.org/officeDocument/2006/relationships/hyperlink" Target="https://help.claris.com/en/pro-help/content/configuring-odbc-driv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4ED81-D4CC-81F4-DD85-45BFDC9E2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DETECT F/U Interviews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B0B8E-3488-9C87-25EC-F08237BF1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2023-03-06</a:t>
            </a:r>
          </a:p>
        </p:txBody>
      </p:sp>
    </p:spTree>
    <p:extLst>
      <p:ext uri="{BB962C8B-B14F-4D97-AF65-F5344CB8AC3E}">
        <p14:creationId xmlns:p14="http://schemas.microsoft.com/office/powerpoint/2010/main" val="31492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E514-99B1-8C19-9357-879D5C7A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BE899-6771-9E24-597F-B408178A4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follow the </a:t>
            </a:r>
            <a:r>
              <a:rPr lang="en-US" dirty="0">
                <a:hlinkClick r:id="rId2"/>
              </a:rPr>
              <a:t>guidance in R4Epi</a:t>
            </a:r>
            <a:r>
              <a:rPr lang="en-US" dirty="0"/>
              <a:t> when you have a coding question.</a:t>
            </a:r>
          </a:p>
          <a:p>
            <a:r>
              <a:rPr lang="en-US" dirty="0"/>
              <a:t>Please email Brad when you have a project-related question.</a:t>
            </a:r>
          </a:p>
          <a:p>
            <a:r>
              <a:rPr lang="en-US" dirty="0"/>
              <a:t>When creating commits, please follow the guidance in </a:t>
            </a:r>
            <a:r>
              <a:rPr lang="en-US" dirty="0">
                <a:hlinkClick r:id="rId3"/>
              </a:rPr>
              <a:t>R4Epi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Scroll down to the paragraph that begins with, “The first line is called the </a:t>
            </a:r>
            <a:r>
              <a:rPr lang="en-US" b="1" dirty="0"/>
              <a:t>commit message</a:t>
            </a:r>
            <a:r>
              <a:rPr lang="en-US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876842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E514-99B1-8C19-9357-879D5C7A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BE899-6771-9E24-597F-B408178A4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Again, GitHub is not private. Please be careful not to upload any protected health information (PHI). </a:t>
            </a:r>
          </a:p>
          <a:p>
            <a:pPr lvl="1"/>
            <a:r>
              <a:rPr lang="en-US" dirty="0">
                <a:hlinkClick r:id="rId2"/>
              </a:rPr>
              <a:t>This website </a:t>
            </a:r>
            <a:r>
              <a:rPr lang="en-US" dirty="0"/>
              <a:t>lists some examples of PHI. You may be surprised what counts.</a:t>
            </a:r>
          </a:p>
          <a:p>
            <a:pPr lvl="1"/>
            <a:r>
              <a:rPr lang="en-US" dirty="0"/>
              <a:t>This applies to our data, but also to our code. For example, be careful not to write any PHI in your notes or comments.</a:t>
            </a:r>
          </a:p>
          <a:p>
            <a:pPr lvl="1"/>
            <a:r>
              <a:rPr lang="en-US" dirty="0"/>
              <a:t>Although not PHI, we also want to be careful not to add any user names or passwords to GitHub. This is why we are using Keyring. </a:t>
            </a:r>
          </a:p>
          <a:p>
            <a:r>
              <a:rPr lang="en-US" dirty="0"/>
              <a:t>Use </a:t>
            </a:r>
            <a:r>
              <a:rPr lang="en-US" dirty="0" err="1"/>
              <a:t>gitignore</a:t>
            </a:r>
            <a:r>
              <a:rPr lang="en-US" dirty="0"/>
              <a:t>. See </a:t>
            </a:r>
            <a:r>
              <a:rPr lang="en-US" dirty="0">
                <a:hlinkClick r:id="rId3"/>
              </a:rPr>
              <a:t>R4Epi</a:t>
            </a:r>
            <a:r>
              <a:rPr lang="en-US" dirty="0"/>
              <a:t>.</a:t>
            </a:r>
          </a:p>
          <a:p>
            <a:r>
              <a:rPr lang="en-US" dirty="0"/>
              <a:t>What if I do accidentally upload data, PHI, or passwords?</a:t>
            </a:r>
          </a:p>
          <a:p>
            <a:pPr lvl="1"/>
            <a:r>
              <a:rPr lang="en-US" dirty="0"/>
              <a:t>Don’t freak out. I’ve done it before too. Just let me know and we will fix it together. </a:t>
            </a:r>
          </a:p>
        </p:txBody>
      </p:sp>
    </p:spTree>
    <p:extLst>
      <p:ext uri="{BB962C8B-B14F-4D97-AF65-F5344CB8AC3E}">
        <p14:creationId xmlns:p14="http://schemas.microsoft.com/office/powerpoint/2010/main" val="2191159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E514-99B1-8C19-9357-879D5C7A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BE899-6771-9E24-597F-B408178A4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markdown documents. However, we generally don’t need to render them into HTML, Word, or PDF.</a:t>
            </a:r>
          </a:p>
          <a:p>
            <a:r>
              <a:rPr lang="en-US" dirty="0"/>
              <a:t>Don’t add dates or your name to code files. That is what versioning is for.</a:t>
            </a:r>
          </a:p>
        </p:txBody>
      </p:sp>
    </p:spTree>
    <p:extLst>
      <p:ext uri="{BB962C8B-B14F-4D97-AF65-F5344CB8AC3E}">
        <p14:creationId xmlns:p14="http://schemas.microsoft.com/office/powerpoint/2010/main" val="1967931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9E8F-A57B-6B0A-683B-C9DE73B8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Paint it Done (Borrowed from </a:t>
            </a:r>
            <a:r>
              <a:rPr lang="en-US" dirty="0" err="1"/>
              <a:t>Brené</a:t>
            </a:r>
            <a:r>
              <a:rPr lang="en-US" dirty="0"/>
              <a:t> Brown)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BA534-E410-20D9-4211-D1C71498B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Painting done means not just assigning a task, but explaining the reason — clarifying how the end product will be used. </a:t>
            </a:r>
          </a:p>
          <a:p>
            <a:r>
              <a:rPr lang="en-US" dirty="0"/>
              <a:t>Providing color and context—the purpose, not just the mechanics. </a:t>
            </a:r>
          </a:p>
          <a:p>
            <a:r>
              <a:rPr lang="en-US" dirty="0"/>
              <a:t>Sharing the reason for a task helps uncover stealth expectations and stealth intentions, cultivates commitment and contribution, and facilitates growth and learning.</a:t>
            </a:r>
          </a:p>
        </p:txBody>
      </p:sp>
    </p:spTree>
    <p:extLst>
      <p:ext uri="{BB962C8B-B14F-4D97-AF65-F5344CB8AC3E}">
        <p14:creationId xmlns:p14="http://schemas.microsoft.com/office/powerpoint/2010/main" val="301670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5CE84-2707-F1A2-220A-BFB2017D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22168-E243-D49A-384B-9393A3AE4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README</a:t>
            </a:r>
            <a:r>
              <a:rPr lang="en-US" dirty="0"/>
              <a:t> for the project overview.</a:t>
            </a:r>
          </a:p>
          <a:p>
            <a:r>
              <a:rPr lang="en-US" dirty="0"/>
              <a:t>Over the past year or so, previous GRA’s have quality checked this data. For example, looked for missing data and unexpected values. </a:t>
            </a:r>
          </a:p>
          <a:p>
            <a:r>
              <a:rPr lang="en-US" dirty="0"/>
              <a:t>They have also started processing the data for analysis. For example, using </a:t>
            </a:r>
            <a:r>
              <a:rPr lang="en-US" dirty="0">
                <a:hlinkClick r:id="rId3"/>
              </a:rPr>
              <a:t>our variable naming conventions</a:t>
            </a:r>
            <a:r>
              <a:rPr lang="en-US" dirty="0"/>
              <a:t>, converting categorical variables to </a:t>
            </a:r>
            <a:r>
              <a:rPr lang="en-US" dirty="0">
                <a:hlinkClick r:id="rId4"/>
              </a:rPr>
              <a:t>R factor vectors</a:t>
            </a:r>
            <a:r>
              <a:rPr lang="en-US" dirty="0"/>
              <a:t>, creating calculated variables, and adding attributes that will aid with the creation of the codebooks. </a:t>
            </a:r>
          </a:p>
          <a:p>
            <a:r>
              <a:rPr lang="en-US" dirty="0">
                <a:solidFill>
                  <a:srgbClr val="FF0000"/>
                </a:solidFill>
              </a:rPr>
              <a:t>At this point,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We need to organize the repository and make it ready for data analysis.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Create codebooks for each of the analysis data frames.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3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8943-6EB3-9A6D-2FC2-584654F5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Resources -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A9A2E-6167-B294-D320-D7DB428EF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Git and GitHub chapters in </a:t>
            </a:r>
            <a:r>
              <a:rPr lang="en-US" dirty="0">
                <a:hlinkClick r:id="rId2"/>
              </a:rPr>
              <a:t>R4Epi</a:t>
            </a:r>
            <a:r>
              <a:rPr lang="en-US" dirty="0"/>
              <a:t>.</a:t>
            </a:r>
          </a:p>
          <a:p>
            <a:r>
              <a:rPr lang="en-US" dirty="0"/>
              <a:t>Familiarize yourself with the project’s </a:t>
            </a:r>
            <a:r>
              <a:rPr lang="en-US" dirty="0">
                <a:hlinkClick r:id="rId3"/>
              </a:rPr>
              <a:t>GitHub repository</a:t>
            </a:r>
            <a:r>
              <a:rPr lang="en-US" dirty="0"/>
              <a:t>. Almost everything will flow through the GitHub repository.</a:t>
            </a:r>
          </a:p>
          <a:p>
            <a:r>
              <a:rPr lang="en-US" dirty="0"/>
              <a:t>Familiarize yourself with the project’s </a:t>
            </a:r>
            <a:r>
              <a:rPr lang="en-US" dirty="0">
                <a:hlinkClick r:id="rId4"/>
              </a:rPr>
              <a:t>project board</a:t>
            </a:r>
            <a:r>
              <a:rPr lang="en-US" dirty="0"/>
              <a:t> in GitHub. Virtually all tasks and communication about the tasks will flow through the project board in GitHub.</a:t>
            </a:r>
          </a:p>
          <a:p>
            <a:pPr lvl="1"/>
            <a:r>
              <a:rPr lang="en-US" dirty="0"/>
              <a:t>The project board README gives instructions for use.</a:t>
            </a:r>
          </a:p>
          <a:p>
            <a:r>
              <a:rPr lang="en-US" dirty="0"/>
              <a:t>The repository </a:t>
            </a:r>
            <a:r>
              <a:rPr lang="en-US" dirty="0">
                <a:hlinkClick r:id="rId5"/>
              </a:rPr>
              <a:t>wiki</a:t>
            </a:r>
            <a:r>
              <a:rPr lang="en-US" dirty="0"/>
              <a:t>. The wiki contains some publicly available information about the repository.</a:t>
            </a:r>
          </a:p>
        </p:txBody>
      </p:sp>
    </p:spTree>
    <p:extLst>
      <p:ext uri="{BB962C8B-B14F-4D97-AF65-F5344CB8AC3E}">
        <p14:creationId xmlns:p14="http://schemas.microsoft.com/office/powerpoint/2010/main" val="3545576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8943-6EB3-9A6D-2FC2-584654F5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Resources – DETECT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A9A2E-6167-B294-D320-D7DB428EF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DETECT Follow-Up Interview Instruments</a:t>
            </a:r>
            <a:r>
              <a:rPr lang="en-US" dirty="0"/>
              <a:t>. This document contains the questions that are </a:t>
            </a:r>
            <a:r>
              <a:rPr lang="en-US" i="1" dirty="0"/>
              <a:t>currently </a:t>
            </a:r>
            <a:r>
              <a:rPr lang="en-US" dirty="0"/>
              <a:t>used in the follow-up interviews.</a:t>
            </a:r>
          </a:p>
          <a:p>
            <a:r>
              <a:rPr lang="en-US" dirty="0"/>
              <a:t>DETECT Follow-up Interview Instruments Version 1. This document is available in the GitHub repository in the documents folder. It contains information about some questions that are no longer used in the follow-up interviews. However, columns for these questions still exist in the data.</a:t>
            </a:r>
          </a:p>
          <a:p>
            <a:r>
              <a:rPr lang="en-US" dirty="0">
                <a:hlinkClick r:id="rId3"/>
              </a:rPr>
              <a:t>FileMaker Pro</a:t>
            </a:r>
            <a:r>
              <a:rPr lang="en-US" dirty="0"/>
              <a:t>. You shouldn’t need to directly connect to FM Pro often, but it can sometimes be helpful to see how the questions are displayed during the follow-up interviews.</a:t>
            </a:r>
          </a:p>
        </p:txBody>
      </p:sp>
    </p:spTree>
    <p:extLst>
      <p:ext uri="{BB962C8B-B14F-4D97-AF65-F5344CB8AC3E}">
        <p14:creationId xmlns:p14="http://schemas.microsoft.com/office/powerpoint/2010/main" val="338579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8943-6EB3-9A6D-2FC2-584654F5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Resources – R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A9A2E-6167-B294-D320-D7DB428EF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ODBC package</a:t>
            </a:r>
            <a:r>
              <a:rPr lang="en-US" dirty="0"/>
              <a:t>. We will use this package to access the DETECT data stored in FM Pro.</a:t>
            </a:r>
          </a:p>
          <a:p>
            <a:r>
              <a:rPr lang="en-US" dirty="0">
                <a:hlinkClick r:id="rId3"/>
              </a:rPr>
              <a:t>FM Pro Driver</a:t>
            </a:r>
            <a:r>
              <a:rPr lang="en-US" dirty="0"/>
              <a:t>. The </a:t>
            </a:r>
            <a:r>
              <a:rPr lang="en-US" dirty="0" err="1"/>
              <a:t>odbc</a:t>
            </a:r>
            <a:r>
              <a:rPr lang="en-US" dirty="0"/>
              <a:t> package will need access to this driver (on your computer) to be able to pull the data in from FM Pro.</a:t>
            </a:r>
          </a:p>
          <a:p>
            <a:r>
              <a:rPr lang="en-US" dirty="0">
                <a:hlinkClick r:id="rId4"/>
              </a:rPr>
              <a:t>Keyring package</a:t>
            </a:r>
            <a:r>
              <a:rPr lang="en-US" dirty="0"/>
              <a:t>. We will use this package to store our FM Pro login credentials. This prevents us from having to write our login credentials in the code that we are uploading to GitHub.</a:t>
            </a:r>
          </a:p>
          <a:p>
            <a:r>
              <a:rPr lang="en-US" dirty="0">
                <a:hlinkClick r:id="rId5"/>
              </a:rPr>
              <a:t>codebookr</a:t>
            </a:r>
            <a:r>
              <a:rPr lang="en-US" dirty="0"/>
              <a:t>. We will use this package to create the codebooks for each data frame. </a:t>
            </a:r>
          </a:p>
        </p:txBody>
      </p:sp>
    </p:spTree>
    <p:extLst>
      <p:ext uri="{BB962C8B-B14F-4D97-AF65-F5344CB8AC3E}">
        <p14:creationId xmlns:p14="http://schemas.microsoft.com/office/powerpoint/2010/main" val="2309301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8943-6EB3-9A6D-2FC2-584654F5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Resources –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A9A2E-6167-B294-D320-D7DB428EF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project, all the data we need should be in </a:t>
            </a:r>
            <a:r>
              <a:rPr lang="en-US" dirty="0">
                <a:hlinkClick r:id="rId2"/>
              </a:rPr>
              <a:t>FM Pro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NOTE</a:t>
            </a:r>
            <a:r>
              <a:rPr lang="en-US" dirty="0"/>
              <a:t>: Study data should never be pushed to GitHub. GitHub is not secure. </a:t>
            </a:r>
          </a:p>
        </p:txBody>
      </p:sp>
    </p:spTree>
    <p:extLst>
      <p:ext uri="{BB962C8B-B14F-4D97-AF65-F5344CB8AC3E}">
        <p14:creationId xmlns:p14="http://schemas.microsoft.com/office/powerpoint/2010/main" val="421898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8943-6EB3-9A6D-2FC2-584654F5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of Data and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A9A2E-6167-B294-D320-D7DB428EF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design, public GitHub repositories are not secure. So, why do we use them?</a:t>
            </a:r>
          </a:p>
          <a:p>
            <a:pPr lvl="1"/>
            <a:r>
              <a:rPr lang="en-US" dirty="0">
                <a:hlinkClick r:id="rId2"/>
              </a:rPr>
              <a:t>Reproducible research</a:t>
            </a:r>
            <a:r>
              <a:rPr lang="en-US" dirty="0"/>
              <a:t>.</a:t>
            </a:r>
          </a:p>
          <a:p>
            <a:r>
              <a:rPr lang="en-US" dirty="0"/>
              <a:t>Reproducible = data are available. </a:t>
            </a:r>
          </a:p>
          <a:p>
            <a:pPr lvl="1"/>
            <a:r>
              <a:rPr lang="en-US" dirty="0"/>
              <a:t>We have to balance reproducibility and the protection of human subjects.</a:t>
            </a:r>
          </a:p>
          <a:p>
            <a:r>
              <a:rPr lang="en-US" dirty="0"/>
              <a:t>Almost everything except the data is publicly available.</a:t>
            </a:r>
          </a:p>
          <a:p>
            <a:r>
              <a:rPr lang="en-US" dirty="0"/>
              <a:t>Data must be requested.</a:t>
            </a:r>
          </a:p>
        </p:txBody>
      </p:sp>
    </p:spTree>
    <p:extLst>
      <p:ext uri="{BB962C8B-B14F-4D97-AF65-F5344CB8AC3E}">
        <p14:creationId xmlns:p14="http://schemas.microsoft.com/office/powerpoint/2010/main" val="2189051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8943-6EB3-9A6D-2FC2-584654F5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of Data and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A9A2E-6167-B294-D320-D7DB428EF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code complication. If the data is not stored in the repository, can we still use relative file paths?</a:t>
            </a:r>
          </a:p>
          <a:p>
            <a:r>
              <a:rPr lang="en-US" dirty="0"/>
              <a:t>Yes! There are potentially multiple different ways.</a:t>
            </a:r>
          </a:p>
          <a:p>
            <a:r>
              <a:rPr lang="en-US" dirty="0"/>
              <a:t>For this project specifically, keeping the data on FM Pro and accessing with ODBC and Keyring is the most straightforward way I’ve found so far. </a:t>
            </a:r>
          </a:p>
        </p:txBody>
      </p:sp>
    </p:spTree>
    <p:extLst>
      <p:ext uri="{BB962C8B-B14F-4D97-AF65-F5344CB8AC3E}">
        <p14:creationId xmlns:p14="http://schemas.microsoft.com/office/powerpoint/2010/main" val="3091089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10D95-6A48-0D21-E70B-9FB0A4119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78CC0-CAFF-C2E2-7304-90293BC5F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Download all necessary software to your computer (e.g., </a:t>
            </a:r>
            <a:r>
              <a:rPr lang="en-US" dirty="0">
                <a:hlinkClick r:id="rId2"/>
              </a:rPr>
              <a:t>RStudio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git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FM pro driver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GitKraken</a:t>
            </a:r>
            <a:r>
              <a:rPr lang="en-US" dirty="0"/>
              <a:t>).</a:t>
            </a:r>
          </a:p>
          <a:p>
            <a:r>
              <a:rPr lang="en-US" dirty="0"/>
              <a:t>Create all necessary subscriptions (e.g., </a:t>
            </a:r>
            <a:r>
              <a:rPr lang="en-US" dirty="0">
                <a:hlinkClick r:id="rId6"/>
              </a:rPr>
              <a:t>GitHub</a:t>
            </a:r>
            <a:r>
              <a:rPr lang="en-US" dirty="0"/>
              <a:t>).</a:t>
            </a:r>
          </a:p>
          <a:p>
            <a:r>
              <a:rPr lang="en-US" dirty="0"/>
              <a:t>Fork the GitHub repository to your GitHub account.</a:t>
            </a:r>
          </a:p>
          <a:p>
            <a:r>
              <a:rPr lang="en-US" dirty="0"/>
              <a:t>Clone the GitHub repository to your computer.</a:t>
            </a:r>
          </a:p>
          <a:p>
            <a:r>
              <a:rPr lang="en-US" dirty="0"/>
              <a:t>Create a test pull request.</a:t>
            </a:r>
          </a:p>
          <a:p>
            <a:r>
              <a:rPr lang="en-US" dirty="0"/>
              <a:t>Make sure you can sign-in to FM Pro.</a:t>
            </a:r>
          </a:p>
          <a:p>
            <a:r>
              <a:rPr lang="en-US" dirty="0"/>
              <a:t>Set up the FM Pro driver on your computer.</a:t>
            </a:r>
          </a:p>
          <a:p>
            <a:r>
              <a:rPr lang="en-US" dirty="0"/>
              <a:t>Make sure you can access the data on FM Pro.</a:t>
            </a:r>
          </a:p>
          <a:p>
            <a:r>
              <a:rPr lang="en-US" dirty="0"/>
              <a:t>Start working your way through the tasks on the </a:t>
            </a:r>
            <a:r>
              <a:rPr lang="en-US" dirty="0">
                <a:hlinkClick r:id="rId7"/>
              </a:rPr>
              <a:t>GitHub project board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82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955</Words>
  <Application>Microsoft Macintosh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DETECT F/U Interviews</vt:lpstr>
      <vt:lpstr>Big Picture</vt:lpstr>
      <vt:lpstr>Important Resources - GitHub</vt:lpstr>
      <vt:lpstr>Important Resources – DETECT Documentation</vt:lpstr>
      <vt:lpstr>Important Resources – R Documentation</vt:lpstr>
      <vt:lpstr>Important Resources – Data</vt:lpstr>
      <vt:lpstr>Separation of Data and Code</vt:lpstr>
      <vt:lpstr>Separation of Data and Code</vt:lpstr>
      <vt:lpstr>Tasks</vt:lpstr>
      <vt:lpstr>Communication</vt:lpstr>
      <vt:lpstr>Other</vt:lpstr>
      <vt:lpstr>Other</vt:lpstr>
      <vt:lpstr>Paint it Done (Borrowed from Brené Brown)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 F/U Interviews</dc:title>
  <dc:creator>Cannell, Michael B</dc:creator>
  <cp:lastModifiedBy>Cannell, Michael B</cp:lastModifiedBy>
  <cp:revision>23</cp:revision>
  <dcterms:created xsi:type="dcterms:W3CDTF">2023-03-05T14:55:02Z</dcterms:created>
  <dcterms:modified xsi:type="dcterms:W3CDTF">2023-03-05T21:32:14Z</dcterms:modified>
</cp:coreProperties>
</file>