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3.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17"/>
  </p:notesMasterIdLst>
  <p:handoutMasterIdLst>
    <p:handoutMasterId r:id="rId18"/>
  </p:handoutMasterIdLst>
  <p:sldIdLst>
    <p:sldId id="256" r:id="rId9"/>
    <p:sldId id="257" r:id="rId10"/>
    <p:sldId id="266" r:id="rId11"/>
    <p:sldId id="258" r:id="rId12"/>
    <p:sldId id="259" r:id="rId13"/>
    <p:sldId id="264" r:id="rId14"/>
    <p:sldId id="260" r:id="rId15"/>
    <p:sldId id="265" r:id="rId1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1C6B6-4F51-8444-A7C6-4F7FF864FF0D}" v="23" dt="2022-03-10T08:38:48.011"/>
    <p1510:client id="{3B5C395E-F479-47DE-8833-72400129A0F9}" v="34" dt="2022-03-10T08:35:05.940"/>
    <p1510:client id="{4D40DE5B-E919-430E-81BD-9F32D6A6DCD2}" v="234" dt="2022-03-10T08:35:08.116"/>
    <p1510:client id="{56ED446F-605F-4A72-ACFE-006B2EB9A204}" v="66" dt="2022-03-10T08:39:55.513"/>
    <p1510:client id="{70D3B880-DC9C-440D-9532-F3191D86A5A3}" v="479" dt="2022-03-10T08:41:39.571"/>
    <p1510:client id="{916034F0-036E-4CBE-98D2-2B69329ADBC8}" v="56" dt="2022-03-10T08:39:18.044"/>
    <p1510:client id="{B7546431-1660-40BC-8AFB-B1229B88A5A1}" v="39" dt="2022-03-10T08:41:30.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4994" autoAdjust="0"/>
  </p:normalViewPr>
  <p:slideViewPr>
    <p:cSldViewPr snapToGrid="0">
      <p:cViewPr varScale="1">
        <p:scale>
          <a:sx n="94" d="100"/>
          <a:sy n="94" d="100"/>
        </p:scale>
        <p:origin x="120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10/03/2022</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10/03/2022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hyperlink" Target="https://www.odisee.be/bacheloropleidingen" TargetMode="Externa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8E77C80-97A5-431D-8E30-E273AF7E9E5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78F38C55-AE98-4D07-B886-068EA2910E4E}"/>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842FDA0B-EA94-441C-9138-F74FE31B06D5}"/>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1A9AF6C0-756B-4E25-B145-745D37BF789C}"/>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7251E45B-65B0-4CD1-AE13-496D93004D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F375CB9-2C88-4C55-B8FF-5BE5FFB76F2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1.</a:t>
            </a:r>
            <a:endParaRPr lang="en-BE" sz="4800" b="1" kern="1200" dirty="0">
              <a:solidFill>
                <a:schemeClr val="accent3"/>
              </a:solidFill>
              <a:latin typeface="+mj-lt"/>
              <a:ea typeface="+mn-ea"/>
              <a:cs typeface="+mn-cs"/>
            </a:endParaRPr>
          </a:p>
        </p:txBody>
      </p:sp>
      <p:sp>
        <p:nvSpPr>
          <p:cNvPr id="28" name="Rechthoek 27">
            <a:extLst>
              <a:ext uri="{FF2B5EF4-FFF2-40B4-BE49-F238E27FC236}">
                <a16:creationId xmlns:a16="http://schemas.microsoft.com/office/drawing/2014/main" id="{F7279F29-5696-4499-9A00-86F6E8B3858F}"/>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2.</a:t>
            </a:r>
            <a:endParaRPr lang="en-BE" sz="4800" b="1" kern="1200" dirty="0">
              <a:solidFill>
                <a:schemeClr val="accent3"/>
              </a:solidFill>
              <a:latin typeface="+mj-lt"/>
              <a:ea typeface="+mn-ea"/>
              <a:cs typeface="+mn-cs"/>
            </a:endParaRPr>
          </a:p>
        </p:txBody>
      </p:sp>
      <p:sp>
        <p:nvSpPr>
          <p:cNvPr id="29" name="Rechthoek 28">
            <a:extLst>
              <a:ext uri="{FF2B5EF4-FFF2-40B4-BE49-F238E27FC236}">
                <a16:creationId xmlns:a16="http://schemas.microsoft.com/office/drawing/2014/main" id="{9C01EFA8-EEF8-4FE4-9942-8E49B39AFC08}"/>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3.</a:t>
            </a:r>
            <a:endParaRPr lang="en-BE" sz="4800" b="1" kern="1200" dirty="0">
              <a:solidFill>
                <a:schemeClr val="accent3"/>
              </a:solidFill>
              <a:latin typeface="+mj-lt"/>
              <a:ea typeface="+mn-ea"/>
              <a:cs typeface="+mn-cs"/>
            </a:endParaRPr>
          </a:p>
        </p:txBody>
      </p:sp>
      <p:sp>
        <p:nvSpPr>
          <p:cNvPr id="30" name="Rechthoek 29">
            <a:extLst>
              <a:ext uri="{FF2B5EF4-FFF2-40B4-BE49-F238E27FC236}">
                <a16:creationId xmlns:a16="http://schemas.microsoft.com/office/drawing/2014/main" id="{7DF197B5-6EB2-4DF6-8575-1805B5EC6291}"/>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4.</a:t>
            </a:r>
            <a:endParaRPr lang="en-BE" sz="4800" b="1" kern="1200" dirty="0">
              <a:solidFill>
                <a:schemeClr val="accent3"/>
              </a:solidFill>
              <a:latin typeface="+mj-lt"/>
              <a:ea typeface="+mn-ea"/>
              <a:cs typeface="+mn-cs"/>
            </a:endParaRPr>
          </a:p>
        </p:txBody>
      </p:sp>
      <p:sp>
        <p:nvSpPr>
          <p:cNvPr id="31" name="Rechthoek 30">
            <a:extLst>
              <a:ext uri="{FF2B5EF4-FFF2-40B4-BE49-F238E27FC236}">
                <a16:creationId xmlns:a16="http://schemas.microsoft.com/office/drawing/2014/main" id="{52944F5C-794A-46B5-9654-FBBFFC5C53C8}"/>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5.</a:t>
            </a:r>
            <a:endParaRPr lang="en-BE" sz="4800" b="1" kern="1200" dirty="0">
              <a:solidFill>
                <a:schemeClr val="accent3"/>
              </a:solidFill>
              <a:latin typeface="+mj-lt"/>
              <a:ea typeface="+mn-ea"/>
              <a:cs typeface="+mn-cs"/>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32" name="Graphic 31">
            <a:extLst>
              <a:ext uri="{FF2B5EF4-FFF2-40B4-BE49-F238E27FC236}">
                <a16:creationId xmlns:a16="http://schemas.microsoft.com/office/drawing/2014/main" id="{397404FE-A485-449A-B8AA-9D1B8CC763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US"/>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r>
              <a:rPr lang="nl-BE"/>
              <a:t>Wat na het middelbaar?</a:t>
            </a:r>
            <a:endParaRPr lang="nl-BE" dirty="0"/>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US"/>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US"/>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9349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2AD837A-9DC3-40DC-8744-3F6B6C6903DA}"/>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5E513BCE-0448-4CC4-BD43-67D18C668F99}"/>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FA7DF663-71DB-44DC-86C7-E895660712DB}"/>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6C4A0FBB-B066-4C41-8335-A32D1C9B5DC3}"/>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A7619B87-A7B6-4917-8579-7C176D3542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r>
              <a:rPr lang="nl-BE"/>
              <a:t>Wat na het middelbaar?</a:t>
            </a:r>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27" name="Rechthoek 26">
            <a:extLst>
              <a:ext uri="{FF2B5EF4-FFF2-40B4-BE49-F238E27FC236}">
                <a16:creationId xmlns:a16="http://schemas.microsoft.com/office/drawing/2014/main" id="{D2A91D61-5C89-4719-B574-3DA2D0C31D1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B3CD0062-73F0-47C0-9657-280B5F2F7586}"/>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4E82090D-BC56-4D24-B7DE-C2B4E8B34836}"/>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3A25DBF8-D7BD-48ED-BA4F-4C29C60EADB2}"/>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575C1991-8AA1-4179-BF1B-FDC8CF940F2A}"/>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99D5D134-5390-4713-8E67-08D6A8F6EF3D}"/>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6DDA4077-0838-4EDF-92C2-4E22A01CE087}"/>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E2F63117-B704-4A07-949B-E8D30B1C0A82}"/>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0425435C-38D4-4759-BD84-19B0D5A9D1A5}"/>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F6E76847-997E-43BA-8B5A-681AB329B7CF}"/>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sv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5.svg"/><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theme" Target="../theme/theme2.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image" Target="../media/image4.png"/><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3.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2.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5.svg"/><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theme" Target="../theme/theme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image" Target="../media/image4.png"/><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image" Target="../media/image3.png"/><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image" Target="../media/image2.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slideLayout" Target="../slideLayouts/slideLayout125.xml"/><Relationship Id="rId39" Type="http://schemas.openxmlformats.org/officeDocument/2006/relationships/image" Target="../media/image5.svg"/><Relationship Id="rId3" Type="http://schemas.openxmlformats.org/officeDocument/2006/relationships/slideLayout" Target="../slideLayouts/slideLayout102.xml"/><Relationship Id="rId21" Type="http://schemas.openxmlformats.org/officeDocument/2006/relationships/slideLayout" Target="../slideLayouts/slideLayout120.xml"/><Relationship Id="rId34" Type="http://schemas.openxmlformats.org/officeDocument/2006/relationships/theme" Target="../theme/theme4.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slideLayout" Target="../slideLayouts/slideLayout124.xml"/><Relationship Id="rId33" Type="http://schemas.openxmlformats.org/officeDocument/2006/relationships/slideLayout" Target="../slideLayouts/slideLayout132.xml"/><Relationship Id="rId38" Type="http://schemas.openxmlformats.org/officeDocument/2006/relationships/image" Target="../media/image4.png"/><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29" Type="http://schemas.openxmlformats.org/officeDocument/2006/relationships/slideLayout" Target="../slideLayouts/slideLayout128.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slideLayout" Target="../slideLayouts/slideLayout123.xml"/><Relationship Id="rId32" Type="http://schemas.openxmlformats.org/officeDocument/2006/relationships/slideLayout" Target="../slideLayouts/slideLayout131.xml"/><Relationship Id="rId37" Type="http://schemas.openxmlformats.org/officeDocument/2006/relationships/image" Target="../media/image3.png"/><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28" Type="http://schemas.openxmlformats.org/officeDocument/2006/relationships/slideLayout" Target="../slideLayouts/slideLayout127.xml"/><Relationship Id="rId36" Type="http://schemas.openxmlformats.org/officeDocument/2006/relationships/image" Target="../media/image2.png"/><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31" Type="http://schemas.openxmlformats.org/officeDocument/2006/relationships/slideLayout" Target="../slideLayouts/slideLayout130.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 Id="rId27" Type="http://schemas.openxmlformats.org/officeDocument/2006/relationships/slideLayout" Target="../slideLayouts/slideLayout126.xml"/><Relationship Id="rId30" Type="http://schemas.openxmlformats.org/officeDocument/2006/relationships/slideLayout" Target="../slideLayouts/slideLayout129.xml"/><Relationship Id="rId35"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slideLayout" Target="../slideLayouts/slideLayout145.xml"/><Relationship Id="rId18" Type="http://schemas.openxmlformats.org/officeDocument/2006/relationships/slideLayout" Target="../slideLayouts/slideLayout150.xml"/><Relationship Id="rId26" Type="http://schemas.openxmlformats.org/officeDocument/2006/relationships/slideLayout" Target="../slideLayouts/slideLayout158.xml"/><Relationship Id="rId39" Type="http://schemas.openxmlformats.org/officeDocument/2006/relationships/image" Target="../media/image5.svg"/><Relationship Id="rId3" Type="http://schemas.openxmlformats.org/officeDocument/2006/relationships/slideLayout" Target="../slideLayouts/slideLayout135.xml"/><Relationship Id="rId21" Type="http://schemas.openxmlformats.org/officeDocument/2006/relationships/slideLayout" Target="../slideLayouts/slideLayout153.xml"/><Relationship Id="rId34" Type="http://schemas.openxmlformats.org/officeDocument/2006/relationships/theme" Target="../theme/theme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17" Type="http://schemas.openxmlformats.org/officeDocument/2006/relationships/slideLayout" Target="../slideLayouts/slideLayout149.xml"/><Relationship Id="rId25" Type="http://schemas.openxmlformats.org/officeDocument/2006/relationships/slideLayout" Target="../slideLayouts/slideLayout157.xml"/><Relationship Id="rId33" Type="http://schemas.openxmlformats.org/officeDocument/2006/relationships/slideLayout" Target="../slideLayouts/slideLayout165.xml"/><Relationship Id="rId38" Type="http://schemas.openxmlformats.org/officeDocument/2006/relationships/image" Target="../media/image4.png"/><Relationship Id="rId2" Type="http://schemas.openxmlformats.org/officeDocument/2006/relationships/slideLayout" Target="../slideLayouts/slideLayout134.xml"/><Relationship Id="rId16" Type="http://schemas.openxmlformats.org/officeDocument/2006/relationships/slideLayout" Target="../slideLayouts/slideLayout148.xml"/><Relationship Id="rId20" Type="http://schemas.openxmlformats.org/officeDocument/2006/relationships/slideLayout" Target="../slideLayouts/slideLayout152.xml"/><Relationship Id="rId29" Type="http://schemas.openxmlformats.org/officeDocument/2006/relationships/slideLayout" Target="../slideLayouts/slideLayout161.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24" Type="http://schemas.openxmlformats.org/officeDocument/2006/relationships/slideLayout" Target="../slideLayouts/slideLayout156.xml"/><Relationship Id="rId32" Type="http://schemas.openxmlformats.org/officeDocument/2006/relationships/slideLayout" Target="../slideLayouts/slideLayout164.xml"/><Relationship Id="rId37" Type="http://schemas.openxmlformats.org/officeDocument/2006/relationships/image" Target="../media/image3.png"/><Relationship Id="rId5" Type="http://schemas.openxmlformats.org/officeDocument/2006/relationships/slideLayout" Target="../slideLayouts/slideLayout137.xml"/><Relationship Id="rId15" Type="http://schemas.openxmlformats.org/officeDocument/2006/relationships/slideLayout" Target="../slideLayouts/slideLayout147.xml"/><Relationship Id="rId23" Type="http://schemas.openxmlformats.org/officeDocument/2006/relationships/slideLayout" Target="../slideLayouts/slideLayout155.xml"/><Relationship Id="rId28" Type="http://schemas.openxmlformats.org/officeDocument/2006/relationships/slideLayout" Target="../slideLayouts/slideLayout160.xml"/><Relationship Id="rId36" Type="http://schemas.openxmlformats.org/officeDocument/2006/relationships/image" Target="../media/image2.png"/><Relationship Id="rId10" Type="http://schemas.openxmlformats.org/officeDocument/2006/relationships/slideLayout" Target="../slideLayouts/slideLayout142.xml"/><Relationship Id="rId19" Type="http://schemas.openxmlformats.org/officeDocument/2006/relationships/slideLayout" Target="../slideLayouts/slideLayout151.xml"/><Relationship Id="rId31" Type="http://schemas.openxmlformats.org/officeDocument/2006/relationships/slideLayout" Target="../slideLayouts/slideLayout163.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slideLayout" Target="../slideLayouts/slideLayout146.xml"/><Relationship Id="rId22" Type="http://schemas.openxmlformats.org/officeDocument/2006/relationships/slideLayout" Target="../slideLayouts/slideLayout154.xml"/><Relationship Id="rId27" Type="http://schemas.openxmlformats.org/officeDocument/2006/relationships/slideLayout" Target="../slideLayouts/slideLayout159.xml"/><Relationship Id="rId30" Type="http://schemas.openxmlformats.org/officeDocument/2006/relationships/slideLayout" Target="../slideLayouts/slideLayout162.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67" r:id="rId3"/>
    <p:sldLayoutId id="2147483677" r:id="rId4"/>
    <p:sldLayoutId id="2147483678" r:id="rId5"/>
    <p:sldLayoutId id="2147483679" r:id="rId6"/>
    <p:sldLayoutId id="2147483650" r:id="rId7"/>
    <p:sldLayoutId id="2147483661" r:id="rId8"/>
    <p:sldLayoutId id="2147483652" r:id="rId9"/>
    <p:sldLayoutId id="2147483824" r:id="rId10"/>
    <p:sldLayoutId id="2147483651" r:id="rId11"/>
    <p:sldLayoutId id="2147483663" r:id="rId12"/>
    <p:sldLayoutId id="2147483682" r:id="rId13"/>
    <p:sldLayoutId id="2147483683" r:id="rId14"/>
    <p:sldLayoutId id="2147483671" r:id="rId15"/>
    <p:sldLayoutId id="2147483684" r:id="rId16"/>
    <p:sldLayoutId id="2147483674" r:id="rId17"/>
    <p:sldLayoutId id="2147483685" r:id="rId18"/>
    <p:sldLayoutId id="2147483670" r:id="rId19"/>
    <p:sldLayoutId id="2147483680" r:id="rId20"/>
    <p:sldLayoutId id="2147483666" r:id="rId21"/>
    <p:sldLayoutId id="2147483672" r:id="rId22"/>
    <p:sldLayoutId id="2147483675" r:id="rId23"/>
    <p:sldLayoutId id="2147483664" r:id="rId24"/>
    <p:sldLayoutId id="2147483665" r:id="rId25"/>
    <p:sldLayoutId id="2147483653" r:id="rId26"/>
    <p:sldLayoutId id="2147483681" r:id="rId27"/>
    <p:sldLayoutId id="2147483669" r:id="rId28"/>
    <p:sldLayoutId id="2147483654" r:id="rId29"/>
    <p:sldLayoutId id="2147483822" r:id="rId30"/>
    <p:sldLayoutId id="2147483823" r:id="rId31"/>
    <p:sldLayoutId id="2147483676" r:id="rId32"/>
    <p:sldLayoutId id="2147483655"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820" r:id="rId30"/>
    <p:sldLayoutId id="2147483821" r:id="rId31"/>
    <p:sldLayoutId id="2147483716" r:id="rId32"/>
    <p:sldLayoutId id="2147483717"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818" r:id="rId30"/>
    <p:sldLayoutId id="2147483819" r:id="rId31"/>
    <p:sldLayoutId id="2147483748" r:id="rId32"/>
    <p:sldLayoutId id="2147483749"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 id="2147483816" r:id="rId30"/>
    <p:sldLayoutId id="2147483817" r:id="rId31"/>
    <p:sldLayoutId id="2147483812" r:id="rId32"/>
    <p:sldLayoutId id="2147483813"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814" r:id="rId30"/>
    <p:sldLayoutId id="2147483815" r:id="rId31"/>
    <p:sldLayoutId id="2147483780" r:id="rId32"/>
    <p:sldLayoutId id="2147483781"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atabricks.com/glossary/what-is-machine-learning-library" TargetMode="External"/><Relationship Id="rId2" Type="http://schemas.openxmlformats.org/officeDocument/2006/relationships/hyperlink" Target="https://spark.apache.org/docs/latest/ml-statistics.html" TargetMode="External"/><Relationship Id="rId1" Type="http://schemas.openxmlformats.org/officeDocument/2006/relationships/slideLayout" Target="../slideLayouts/slideLayout7.xml"/><Relationship Id="rId4" Type="http://schemas.openxmlformats.org/officeDocument/2006/relationships/hyperlink" Target="https://www.projectpro.io/article/spark-mllib-for-scalable-machine-learning-with-spark/33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C25-3674-4730-A99C-59B5EB99DD90}"/>
              </a:ext>
            </a:extLst>
          </p:cNvPr>
          <p:cNvSpPr>
            <a:spLocks noGrp="1"/>
          </p:cNvSpPr>
          <p:nvPr>
            <p:ph type="ctrTitle"/>
          </p:nvPr>
        </p:nvSpPr>
        <p:spPr>
          <a:xfrm>
            <a:off x="861247" y="1025271"/>
            <a:ext cx="10047757" cy="1447247"/>
          </a:xfrm>
        </p:spPr>
        <p:txBody>
          <a:bodyPr/>
          <a:lstStyle/>
          <a:p>
            <a:r>
              <a:rPr lang="en-GB" err="1"/>
              <a:t>MLlib</a:t>
            </a:r>
            <a:endParaRPr lang="en-US" err="1"/>
          </a:p>
        </p:txBody>
      </p:sp>
      <p:sp>
        <p:nvSpPr>
          <p:cNvPr id="4" name="Text Placeholder 3">
            <a:extLst>
              <a:ext uri="{FF2B5EF4-FFF2-40B4-BE49-F238E27FC236}">
                <a16:creationId xmlns:a16="http://schemas.microsoft.com/office/drawing/2014/main" id="{10AD0E9C-CE87-4812-8CDC-B440A622BDB6}"/>
              </a:ext>
            </a:extLst>
          </p:cNvPr>
          <p:cNvSpPr>
            <a:spLocks noGrp="1"/>
          </p:cNvSpPr>
          <p:nvPr>
            <p:ph type="body" sz="quarter" idx="13"/>
          </p:nvPr>
        </p:nvSpPr>
        <p:spPr>
          <a:xfrm>
            <a:off x="1433051" y="4921945"/>
            <a:ext cx="6308725" cy="466613"/>
          </a:xfrm>
        </p:spPr>
        <p:txBody>
          <a:bodyPr/>
          <a:lstStyle/>
          <a:p>
            <a:r>
              <a:rPr lang="nl-BE" dirty="0">
                <a:cs typeface="Calibri"/>
              </a:rPr>
              <a:t>Bryan </a:t>
            </a:r>
            <a:r>
              <a:rPr lang="nl-BE" dirty="0" err="1">
                <a:cs typeface="Calibri"/>
              </a:rPr>
              <a:t>Vanbever</a:t>
            </a:r>
            <a:endParaRPr lang="nl-BE" dirty="0">
              <a:cs typeface="Calibri"/>
            </a:endParaRPr>
          </a:p>
          <a:p>
            <a:r>
              <a:rPr lang="en-US" dirty="0">
                <a:cs typeface="Calibri"/>
              </a:rPr>
              <a:t>Long Doan</a:t>
            </a:r>
          </a:p>
          <a:p>
            <a:r>
              <a:rPr lang="en-US">
                <a:cs typeface="Calibri"/>
              </a:rPr>
              <a:t>Wouter</a:t>
            </a:r>
            <a:r>
              <a:rPr lang="en-US" dirty="0">
                <a:cs typeface="Calibri"/>
              </a:rPr>
              <a:t> </a:t>
            </a:r>
            <a:r>
              <a:rPr lang="en-US" dirty="0" err="1">
                <a:cs typeface="Calibri"/>
              </a:rPr>
              <a:t>Vennix</a:t>
            </a:r>
            <a:endParaRPr lang="en-US" dirty="0">
              <a:cs typeface="Calibri"/>
            </a:endParaRPr>
          </a:p>
          <a:p>
            <a:r>
              <a:rPr lang="en-US" dirty="0">
                <a:cs typeface="Calibri"/>
              </a:rPr>
              <a:t>Mohamed </a:t>
            </a:r>
            <a:r>
              <a:rPr lang="en-US" dirty="0" err="1">
                <a:cs typeface="Calibri"/>
              </a:rPr>
              <a:t>Machaleh</a:t>
            </a:r>
            <a:endParaRPr lang="en-US">
              <a:cs typeface="Calibri"/>
            </a:endParaRPr>
          </a:p>
          <a:p>
            <a:r>
              <a:rPr lang="en-US">
                <a:cs typeface="Calibri"/>
              </a:rPr>
              <a:t>Luca </a:t>
            </a:r>
            <a:r>
              <a:rPr lang="en-US" err="1">
                <a:cs typeface="Calibri"/>
              </a:rPr>
              <a:t>Moerenhoudt</a:t>
            </a:r>
            <a:endParaRPr lang="en-US">
              <a:cs typeface="Calibri"/>
            </a:endParaRPr>
          </a:p>
          <a:p>
            <a:r>
              <a:rPr lang="en-US">
                <a:cs typeface="Calibri"/>
              </a:rPr>
              <a:t>Rayan Taleb</a:t>
            </a:r>
          </a:p>
          <a:p>
            <a:r>
              <a:rPr lang="en-US">
                <a:cs typeface="Calibri"/>
              </a:rPr>
              <a:t>Matthieu </a:t>
            </a:r>
            <a:r>
              <a:rPr lang="en-US" err="1">
                <a:cs typeface="Calibri"/>
              </a:rPr>
              <a:t>Wallemacq</a:t>
            </a:r>
          </a:p>
        </p:txBody>
      </p:sp>
      <p:sp>
        <p:nvSpPr>
          <p:cNvPr id="5" name="Text Placeholder 4">
            <a:extLst>
              <a:ext uri="{FF2B5EF4-FFF2-40B4-BE49-F238E27FC236}">
                <a16:creationId xmlns:a16="http://schemas.microsoft.com/office/drawing/2014/main" id="{B0411AAA-E0E5-4EF0-8D2E-840CE338FB6A}"/>
              </a:ext>
            </a:extLst>
          </p:cNvPr>
          <p:cNvSpPr>
            <a:spLocks noGrp="1"/>
          </p:cNvSpPr>
          <p:nvPr>
            <p:ph type="body" sz="quarter" idx="14"/>
          </p:nvPr>
        </p:nvSpPr>
        <p:spPr>
          <a:xfrm>
            <a:off x="1428508" y="5563373"/>
            <a:ext cx="4662487" cy="529092"/>
          </a:xfrm>
        </p:spPr>
        <p:txBody>
          <a:bodyPr/>
          <a:lstStyle/>
          <a:p>
            <a:r>
              <a:rPr lang="nl-BE">
                <a:cs typeface="Calibri"/>
              </a:rPr>
              <a:t>10/03/2022</a:t>
            </a:r>
            <a:endParaRPr lang="nl-BE"/>
          </a:p>
        </p:txBody>
      </p:sp>
      <p:sp>
        <p:nvSpPr>
          <p:cNvPr id="7" name="Slide Number Placeholder 6">
            <a:extLst>
              <a:ext uri="{FF2B5EF4-FFF2-40B4-BE49-F238E27FC236}">
                <a16:creationId xmlns:a16="http://schemas.microsoft.com/office/drawing/2014/main" id="{AFE165F8-E336-4A23-9291-3CF10317B71E}"/>
              </a:ext>
            </a:extLst>
          </p:cNvPr>
          <p:cNvSpPr>
            <a:spLocks noGrp="1"/>
          </p:cNvSpPr>
          <p:nvPr>
            <p:ph type="sldNum" sz="quarter" idx="17"/>
          </p:nvPr>
        </p:nvSpPr>
        <p:spPr/>
        <p:txBody>
          <a:bodyPr/>
          <a:lstStyle/>
          <a:p>
            <a:fld id="{FF88DA20-ED00-471C-9170-60F590CB400A}" type="slidenum">
              <a:rPr lang="nl-BE" smtClean="0"/>
              <a:pPr/>
              <a:t>2</a:t>
            </a:fld>
            <a:endParaRPr lang="nl-BE" dirty="0"/>
          </a:p>
        </p:txBody>
      </p:sp>
    </p:spTree>
    <p:extLst>
      <p:ext uri="{BB962C8B-B14F-4D97-AF65-F5344CB8AC3E}">
        <p14:creationId xmlns:p14="http://schemas.microsoft.com/office/powerpoint/2010/main" val="35992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04E732-6EB1-4978-BC8E-E56F62C4B4DE}"/>
              </a:ext>
            </a:extLst>
          </p:cNvPr>
          <p:cNvSpPr>
            <a:spLocks noGrp="1"/>
          </p:cNvSpPr>
          <p:nvPr>
            <p:ph type="title"/>
          </p:nvPr>
        </p:nvSpPr>
        <p:spPr/>
        <p:txBody>
          <a:bodyPr/>
          <a:lstStyle/>
          <a:p>
            <a:r>
              <a:rPr lang="en-GB" dirty="0"/>
              <a:t>Wat is het </a:t>
            </a:r>
            <a:r>
              <a:rPr lang="en-GB" dirty="0" err="1"/>
              <a:t>doel</a:t>
            </a:r>
            <a:r>
              <a:rPr lang="en-GB" dirty="0"/>
              <a:t> van de component?</a:t>
            </a:r>
            <a:endParaRPr lang="nl-BE" dirty="0"/>
          </a:p>
        </p:txBody>
      </p:sp>
      <p:sp>
        <p:nvSpPr>
          <p:cNvPr id="6" name="Slide Number Placeholder 5">
            <a:extLst>
              <a:ext uri="{FF2B5EF4-FFF2-40B4-BE49-F238E27FC236}">
                <a16:creationId xmlns:a16="http://schemas.microsoft.com/office/drawing/2014/main" id="{3DF117F4-E8C1-43FF-9473-C7F331529295}"/>
              </a:ext>
            </a:extLst>
          </p:cNvPr>
          <p:cNvSpPr>
            <a:spLocks noGrp="1"/>
          </p:cNvSpPr>
          <p:nvPr>
            <p:ph type="sldNum" sz="quarter" idx="12"/>
          </p:nvPr>
        </p:nvSpPr>
        <p:spPr/>
        <p:txBody>
          <a:bodyPr/>
          <a:lstStyle/>
          <a:p>
            <a:fld id="{FF88DA20-ED00-471C-9170-60F590CB400A}" type="slidenum">
              <a:rPr lang="nl-BE" smtClean="0"/>
              <a:pPr/>
              <a:t>3</a:t>
            </a:fld>
            <a:endParaRPr lang="nl-BE" dirty="0"/>
          </a:p>
        </p:txBody>
      </p:sp>
      <p:sp>
        <p:nvSpPr>
          <p:cNvPr id="8" name="Text Placeholder 7">
            <a:extLst>
              <a:ext uri="{FF2B5EF4-FFF2-40B4-BE49-F238E27FC236}">
                <a16:creationId xmlns:a16="http://schemas.microsoft.com/office/drawing/2014/main" id="{8E520CA9-44BE-4785-A739-9376B9FA868B}"/>
              </a:ext>
            </a:extLst>
          </p:cNvPr>
          <p:cNvSpPr>
            <a:spLocks noGrp="1"/>
          </p:cNvSpPr>
          <p:nvPr>
            <p:ph type="body" sz="quarter" idx="13"/>
          </p:nvPr>
        </p:nvSpPr>
        <p:spPr/>
        <p:txBody>
          <a:bodyPr/>
          <a:lstStyle/>
          <a:p>
            <a:endParaRPr lang="nl-BE"/>
          </a:p>
        </p:txBody>
      </p:sp>
      <p:sp>
        <p:nvSpPr>
          <p:cNvPr id="9" name="Text Placeholder 8">
            <a:extLst>
              <a:ext uri="{FF2B5EF4-FFF2-40B4-BE49-F238E27FC236}">
                <a16:creationId xmlns:a16="http://schemas.microsoft.com/office/drawing/2014/main" id="{88E98863-7468-4C46-8B9D-C92C6B4E60AC}"/>
              </a:ext>
            </a:extLst>
          </p:cNvPr>
          <p:cNvSpPr>
            <a:spLocks noGrp="1"/>
          </p:cNvSpPr>
          <p:nvPr>
            <p:ph type="body" sz="quarter" idx="14"/>
          </p:nvPr>
        </p:nvSpPr>
        <p:spPr/>
        <p:txBody>
          <a:bodyPr/>
          <a:lstStyle/>
          <a:p>
            <a:r>
              <a:rPr lang="nl-BE" dirty="0" err="1"/>
              <a:t>MLlib</a:t>
            </a:r>
            <a:r>
              <a:rPr lang="nl-BE" dirty="0"/>
              <a:t> is een machine </a:t>
            </a:r>
            <a:r>
              <a:rPr lang="nl-BE" dirty="0" err="1"/>
              <a:t>learning</a:t>
            </a:r>
            <a:r>
              <a:rPr lang="nl-BE" dirty="0"/>
              <a:t> </a:t>
            </a:r>
            <a:r>
              <a:rPr lang="nl-BE" dirty="0" err="1"/>
              <a:t>library</a:t>
            </a:r>
            <a:r>
              <a:rPr lang="nl-BE" dirty="0"/>
              <a:t> die gebruikt wordt in combinatie met Apache </a:t>
            </a:r>
            <a:r>
              <a:rPr lang="nl-BE" dirty="0" err="1"/>
              <a:t>Spark</a:t>
            </a:r>
            <a:r>
              <a:rPr lang="nl-BE" dirty="0"/>
              <a:t>. Met </a:t>
            </a:r>
            <a:r>
              <a:rPr lang="nl-BE" dirty="0" err="1"/>
              <a:t>MLlib</a:t>
            </a:r>
            <a:r>
              <a:rPr lang="nl-BE" dirty="0"/>
              <a:t> kan u gebruik maken van populaire algoritmes </a:t>
            </a:r>
            <a:r>
              <a:rPr lang="nl-BE" dirty="0" err="1"/>
              <a:t>and</a:t>
            </a:r>
            <a:r>
              <a:rPr lang="nl-BE" dirty="0"/>
              <a:t> </a:t>
            </a:r>
            <a:r>
              <a:rPr lang="nl-BE" dirty="0" err="1"/>
              <a:t>utilities</a:t>
            </a:r>
            <a:r>
              <a:rPr lang="nl-BE" dirty="0"/>
              <a:t>. Bovendien, heeft dit een hoge snelheid en is ook schaalbaar.</a:t>
            </a:r>
          </a:p>
        </p:txBody>
      </p:sp>
    </p:spTree>
    <p:extLst>
      <p:ext uri="{BB962C8B-B14F-4D97-AF65-F5344CB8AC3E}">
        <p14:creationId xmlns:p14="http://schemas.microsoft.com/office/powerpoint/2010/main" val="272408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A10303-432A-4FA2-9167-169B0AD8A313}"/>
              </a:ext>
            </a:extLst>
          </p:cNvPr>
          <p:cNvSpPr>
            <a:spLocks noGrp="1"/>
          </p:cNvSpPr>
          <p:nvPr>
            <p:ph type="title"/>
          </p:nvPr>
        </p:nvSpPr>
        <p:spPr/>
        <p:txBody>
          <a:bodyPr/>
          <a:lstStyle/>
          <a:p>
            <a:r>
              <a:rPr lang="en-GB" dirty="0" err="1"/>
              <a:t>Waarvoor</a:t>
            </a:r>
            <a:r>
              <a:rPr lang="en-GB" dirty="0"/>
              <a:t> </a:t>
            </a:r>
            <a:r>
              <a:rPr lang="en-GB" dirty="0" err="1"/>
              <a:t>kan</a:t>
            </a:r>
            <a:r>
              <a:rPr lang="en-GB" dirty="0"/>
              <a:t> het </a:t>
            </a:r>
            <a:r>
              <a:rPr lang="en-GB" dirty="0" err="1"/>
              <a:t>gebruikt</a:t>
            </a:r>
            <a:r>
              <a:rPr lang="en-GB" dirty="0"/>
              <a:t> </a:t>
            </a:r>
            <a:r>
              <a:rPr lang="en-GB" dirty="0" err="1"/>
              <a:t>worden</a:t>
            </a:r>
            <a:r>
              <a:rPr lang="en-GB" dirty="0"/>
              <a:t>?</a:t>
            </a:r>
            <a:endParaRPr lang="nl-BE" dirty="0"/>
          </a:p>
        </p:txBody>
      </p:sp>
      <p:sp>
        <p:nvSpPr>
          <p:cNvPr id="7" name="Slide Number Placeholder 6">
            <a:extLst>
              <a:ext uri="{FF2B5EF4-FFF2-40B4-BE49-F238E27FC236}">
                <a16:creationId xmlns:a16="http://schemas.microsoft.com/office/drawing/2014/main" id="{04DC0A9A-BCC5-43A6-8C52-8C330E3884D7}"/>
              </a:ext>
            </a:extLst>
          </p:cNvPr>
          <p:cNvSpPr>
            <a:spLocks noGrp="1"/>
          </p:cNvSpPr>
          <p:nvPr>
            <p:ph type="sldNum" sz="quarter" idx="12"/>
          </p:nvPr>
        </p:nvSpPr>
        <p:spPr/>
        <p:txBody>
          <a:bodyPr/>
          <a:lstStyle/>
          <a:p>
            <a:fld id="{FF88DA20-ED00-471C-9170-60F590CB400A}" type="slidenum">
              <a:rPr lang="nl-BE" smtClean="0"/>
              <a:pPr/>
              <a:t>4</a:t>
            </a:fld>
            <a:endParaRPr lang="nl-BE" dirty="0"/>
          </a:p>
        </p:txBody>
      </p:sp>
      <p:sp>
        <p:nvSpPr>
          <p:cNvPr id="9" name="Text Placeholder 8">
            <a:extLst>
              <a:ext uri="{FF2B5EF4-FFF2-40B4-BE49-F238E27FC236}">
                <a16:creationId xmlns:a16="http://schemas.microsoft.com/office/drawing/2014/main" id="{94C3874A-BD1E-4FC7-A1FB-61B5D09FE854}"/>
              </a:ext>
            </a:extLst>
          </p:cNvPr>
          <p:cNvSpPr>
            <a:spLocks noGrp="1"/>
          </p:cNvSpPr>
          <p:nvPr>
            <p:ph type="body" sz="quarter" idx="13"/>
          </p:nvPr>
        </p:nvSpPr>
        <p:spPr/>
        <p:txBody>
          <a:bodyPr/>
          <a:lstStyle/>
          <a:p>
            <a:endParaRPr lang="nl-BE"/>
          </a:p>
        </p:txBody>
      </p:sp>
      <p:sp>
        <p:nvSpPr>
          <p:cNvPr id="10" name="Text Placeholder 9">
            <a:extLst>
              <a:ext uri="{FF2B5EF4-FFF2-40B4-BE49-F238E27FC236}">
                <a16:creationId xmlns:a16="http://schemas.microsoft.com/office/drawing/2014/main" id="{FDB437BC-7B45-4C46-BD69-48DA8F9559EA}"/>
              </a:ext>
            </a:extLst>
          </p:cNvPr>
          <p:cNvSpPr>
            <a:spLocks noGrp="1"/>
          </p:cNvSpPr>
          <p:nvPr>
            <p:ph type="body" sz="quarter" idx="14"/>
          </p:nvPr>
        </p:nvSpPr>
        <p:spPr/>
        <p:txBody>
          <a:bodyPr/>
          <a:lstStyle/>
          <a:p>
            <a:pPr marL="71755" indent="-215900"/>
            <a:r>
              <a:rPr lang="nl-BE" err="1">
                <a:cs typeface="Calibri Light"/>
              </a:rPr>
              <a:t>MLlib</a:t>
            </a:r>
            <a:r>
              <a:rPr lang="nl-BE">
                <a:cs typeface="Calibri Light"/>
              </a:rPr>
              <a:t> is een </a:t>
            </a:r>
            <a:r>
              <a:rPr lang="nl-BE" err="1">
                <a:cs typeface="Calibri Light"/>
              </a:rPr>
              <a:t>scalable</a:t>
            </a:r>
            <a:r>
              <a:rPr lang="nl-BE">
                <a:cs typeface="Calibri Light"/>
              </a:rPr>
              <a:t> machine </a:t>
            </a:r>
            <a:r>
              <a:rPr lang="nl-BE" err="1">
                <a:cs typeface="Calibri Light"/>
              </a:rPr>
              <a:t>learning</a:t>
            </a:r>
            <a:r>
              <a:rPr lang="nl-BE">
                <a:cs typeface="Calibri Light"/>
              </a:rPr>
              <a:t> </a:t>
            </a:r>
            <a:r>
              <a:rPr lang="nl-BE" err="1">
                <a:cs typeface="Calibri Light"/>
              </a:rPr>
              <a:t>library</a:t>
            </a:r>
            <a:r>
              <a:rPr lang="nl-BE">
                <a:cs typeface="Calibri Light"/>
              </a:rPr>
              <a:t> die bestaat uit verschillende </a:t>
            </a:r>
            <a:r>
              <a:rPr lang="nl-BE" err="1">
                <a:cs typeface="Calibri Light"/>
              </a:rPr>
              <a:t>learning</a:t>
            </a:r>
            <a:r>
              <a:rPr lang="nl-BE">
                <a:cs typeface="Calibri Light"/>
              </a:rPr>
              <a:t> algoritmes en </a:t>
            </a:r>
            <a:r>
              <a:rPr lang="nl-BE" err="1">
                <a:cs typeface="Calibri Light"/>
              </a:rPr>
              <a:t>utilities</a:t>
            </a:r>
            <a:r>
              <a:rPr lang="nl-BE">
                <a:cs typeface="Calibri Light"/>
              </a:rPr>
              <a:t>. Waaronder </a:t>
            </a:r>
            <a:r>
              <a:rPr lang="nl-BE" err="1">
                <a:cs typeface="Calibri Light"/>
              </a:rPr>
              <a:t>classification</a:t>
            </a:r>
            <a:r>
              <a:rPr lang="nl-BE">
                <a:cs typeface="Calibri Light"/>
              </a:rPr>
              <a:t>, </a:t>
            </a:r>
            <a:r>
              <a:rPr lang="nl-BE" err="1">
                <a:cs typeface="Calibri Light"/>
              </a:rPr>
              <a:t>regression</a:t>
            </a:r>
            <a:r>
              <a:rPr lang="nl-BE">
                <a:cs typeface="Calibri Light"/>
              </a:rPr>
              <a:t>, clustering, </a:t>
            </a:r>
            <a:r>
              <a:rPr lang="nl-BE" err="1">
                <a:cs typeface="Calibri Light"/>
              </a:rPr>
              <a:t>collaborative</a:t>
            </a:r>
            <a:r>
              <a:rPr lang="nl-BE">
                <a:cs typeface="Calibri Light"/>
              </a:rPr>
              <a:t> filtering, </a:t>
            </a:r>
            <a:r>
              <a:rPr lang="nl-BE" err="1">
                <a:cs typeface="Calibri Light"/>
              </a:rPr>
              <a:t>dimensionality</a:t>
            </a:r>
            <a:r>
              <a:rPr lang="nl-BE">
                <a:cs typeface="Calibri Light"/>
              </a:rPr>
              <a:t> </a:t>
            </a:r>
            <a:r>
              <a:rPr lang="nl-BE" err="1">
                <a:cs typeface="Calibri Light"/>
              </a:rPr>
              <a:t>reduction</a:t>
            </a:r>
            <a:r>
              <a:rPr lang="nl-BE">
                <a:cs typeface="Calibri Light"/>
              </a:rPr>
              <a:t> en </a:t>
            </a:r>
            <a:r>
              <a:rPr lang="nl-BE" err="1">
                <a:cs typeface="Calibri Light"/>
              </a:rPr>
              <a:t>underlying</a:t>
            </a:r>
            <a:r>
              <a:rPr lang="nl-BE">
                <a:cs typeface="Calibri Light"/>
              </a:rPr>
              <a:t> </a:t>
            </a:r>
            <a:r>
              <a:rPr lang="nl-BE" err="1">
                <a:cs typeface="Calibri Light"/>
              </a:rPr>
              <a:t>optimalization</a:t>
            </a:r>
            <a:r>
              <a:rPr lang="nl-BE">
                <a:cs typeface="Calibri Light"/>
              </a:rPr>
              <a:t> </a:t>
            </a:r>
            <a:r>
              <a:rPr lang="nl-BE" err="1">
                <a:cs typeface="Calibri Light"/>
              </a:rPr>
              <a:t>primitives</a:t>
            </a:r>
            <a:r>
              <a:rPr lang="nl-BE">
                <a:cs typeface="Calibri Light"/>
              </a:rPr>
              <a:t>. </a:t>
            </a:r>
          </a:p>
        </p:txBody>
      </p:sp>
    </p:spTree>
    <p:extLst>
      <p:ext uri="{BB962C8B-B14F-4D97-AF65-F5344CB8AC3E}">
        <p14:creationId xmlns:p14="http://schemas.microsoft.com/office/powerpoint/2010/main" val="41067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8C92-675C-4FE4-B5AC-4F02C0194CE4}"/>
              </a:ext>
            </a:extLst>
          </p:cNvPr>
          <p:cNvSpPr>
            <a:spLocks noGrp="1"/>
          </p:cNvSpPr>
          <p:nvPr>
            <p:ph type="title"/>
          </p:nvPr>
        </p:nvSpPr>
        <p:spPr/>
        <p:txBody>
          <a:bodyPr/>
          <a:lstStyle/>
          <a:p>
            <a:r>
              <a:rPr lang="en-GB" dirty="0" err="1"/>
              <a:t>Welke</a:t>
            </a:r>
            <a:r>
              <a:rPr lang="en-GB" dirty="0"/>
              <a:t> </a:t>
            </a:r>
            <a:r>
              <a:rPr lang="en-GB" dirty="0" err="1"/>
              <a:t>zijn</a:t>
            </a:r>
            <a:r>
              <a:rPr lang="en-GB" dirty="0"/>
              <a:t> de </a:t>
            </a:r>
            <a:r>
              <a:rPr lang="en-GB" dirty="0" err="1"/>
              <a:t>belangrijkste</a:t>
            </a:r>
            <a:r>
              <a:rPr lang="en-GB" dirty="0"/>
              <a:t> </a:t>
            </a:r>
            <a:r>
              <a:rPr lang="en-GB" dirty="0" err="1"/>
              <a:t>termen</a:t>
            </a:r>
            <a:r>
              <a:rPr lang="en-GB" dirty="0"/>
              <a:t>/</a:t>
            </a:r>
            <a:r>
              <a:rPr lang="en-GB" dirty="0" err="1"/>
              <a:t>concepten</a:t>
            </a:r>
            <a:r>
              <a:rPr lang="en-GB" dirty="0"/>
              <a:t> </a:t>
            </a:r>
            <a:r>
              <a:rPr lang="en-GB" dirty="0" err="1"/>
              <a:t>binnen</a:t>
            </a:r>
            <a:r>
              <a:rPr lang="en-GB" dirty="0"/>
              <a:t> de component?</a:t>
            </a:r>
            <a:endParaRPr lang="nl-BE" dirty="0"/>
          </a:p>
        </p:txBody>
      </p:sp>
      <p:sp>
        <p:nvSpPr>
          <p:cNvPr id="4" name="Slide Number Placeholder 3">
            <a:extLst>
              <a:ext uri="{FF2B5EF4-FFF2-40B4-BE49-F238E27FC236}">
                <a16:creationId xmlns:a16="http://schemas.microsoft.com/office/drawing/2014/main" id="{0F766592-B2D3-4526-B354-C8FF930AD2B5}"/>
              </a:ext>
            </a:extLst>
          </p:cNvPr>
          <p:cNvSpPr>
            <a:spLocks noGrp="1"/>
          </p:cNvSpPr>
          <p:nvPr>
            <p:ph type="sldNum" sz="quarter" idx="12"/>
          </p:nvPr>
        </p:nvSpPr>
        <p:spPr/>
        <p:txBody>
          <a:bodyPr/>
          <a:lstStyle/>
          <a:p>
            <a:fld id="{FF88DA20-ED00-471C-9170-60F590CB400A}" type="slidenum">
              <a:rPr lang="nl-BE" smtClean="0"/>
              <a:t>5</a:t>
            </a:fld>
            <a:endParaRPr lang="nl-BE"/>
          </a:p>
        </p:txBody>
      </p:sp>
      <p:sp>
        <p:nvSpPr>
          <p:cNvPr id="5" name="Text Placeholder 4">
            <a:extLst>
              <a:ext uri="{FF2B5EF4-FFF2-40B4-BE49-F238E27FC236}">
                <a16:creationId xmlns:a16="http://schemas.microsoft.com/office/drawing/2014/main" id="{8BB6150F-F45D-495C-97F7-A16998BCEBC1}"/>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D3F698C-0818-4227-B5C8-61A185A0D343}"/>
              </a:ext>
            </a:extLst>
          </p:cNvPr>
          <p:cNvSpPr>
            <a:spLocks noGrp="1"/>
          </p:cNvSpPr>
          <p:nvPr>
            <p:ph type="body" sz="quarter" idx="14"/>
          </p:nvPr>
        </p:nvSpPr>
        <p:spPr>
          <a:xfrm>
            <a:off x="927100" y="1947515"/>
            <a:ext cx="10874375" cy="3605213"/>
          </a:xfrm>
        </p:spPr>
        <p:txBody>
          <a:bodyPr/>
          <a:lstStyle/>
          <a:p>
            <a:pPr marL="71755" indent="-215900"/>
            <a:r>
              <a:rPr lang="en-GB">
                <a:solidFill>
                  <a:srgbClr val="1D1F22"/>
                </a:solidFill>
                <a:latin typeface="-apple-system"/>
              </a:rPr>
              <a:t>classification, regression, clustering, and collaborative filtering</a:t>
            </a:r>
            <a:endParaRPr lang="nl-BE">
              <a:cs typeface="Calibri Light"/>
            </a:endParaRPr>
          </a:p>
          <a:p>
            <a:pPr marL="71755" indent="-215900"/>
            <a:r>
              <a:rPr lang="en-GB">
                <a:solidFill>
                  <a:srgbClr val="1D1F22"/>
                </a:solidFill>
                <a:latin typeface="-apple-system"/>
              </a:rPr>
              <a:t>Scalable machine learning</a:t>
            </a:r>
          </a:p>
          <a:p>
            <a:pPr marL="71755" indent="-215900"/>
            <a:r>
              <a:rPr lang="en-GB">
                <a:solidFill>
                  <a:srgbClr val="1D1F22"/>
                </a:solidFill>
                <a:latin typeface="-apple-system"/>
              </a:rPr>
              <a:t>Featurization: feature extraction, transformation, dimensionality reduction, and selection</a:t>
            </a:r>
            <a:endParaRPr lang="en-US">
              <a:solidFill>
                <a:srgbClr val="1D1F22"/>
              </a:solidFill>
              <a:latin typeface="-apple-system"/>
            </a:endParaRPr>
          </a:p>
          <a:p>
            <a:pPr marL="71755" indent="-215900"/>
            <a:r>
              <a:rPr lang="en-GB">
                <a:solidFill>
                  <a:srgbClr val="1D1F22"/>
                </a:solidFill>
                <a:latin typeface="-apple-system"/>
              </a:rPr>
              <a:t>Pipelines: tools for constructing, evaluating, and tuning ML Pipelines</a:t>
            </a:r>
            <a:endParaRPr lang="en-US">
              <a:solidFill>
                <a:srgbClr val="1D1F22"/>
              </a:solidFill>
              <a:latin typeface="-apple-system"/>
            </a:endParaRPr>
          </a:p>
          <a:p>
            <a:pPr marL="71755" indent="-215900"/>
            <a:r>
              <a:rPr lang="en-GB">
                <a:solidFill>
                  <a:srgbClr val="1D1F22"/>
                </a:solidFill>
                <a:latin typeface="-apple-system"/>
              </a:rPr>
              <a:t>Persistence: saving and load algorithms, models, and Pipelines</a:t>
            </a:r>
            <a:endParaRPr lang="en-US">
              <a:solidFill>
                <a:srgbClr val="1D1F22"/>
              </a:solidFill>
              <a:latin typeface="-apple-system"/>
            </a:endParaRPr>
          </a:p>
          <a:p>
            <a:pPr marL="71755" indent="-215900"/>
            <a:r>
              <a:rPr lang="en-GB">
                <a:solidFill>
                  <a:srgbClr val="1D1F22"/>
                </a:solidFill>
                <a:latin typeface="-apple-system"/>
              </a:rPr>
              <a:t>Utilities: linear algebra, statistics, data handling, etc.</a:t>
            </a:r>
          </a:p>
          <a:p>
            <a:pPr marL="71755" indent="-215900"/>
            <a:endParaRPr lang="en-GB">
              <a:solidFill>
                <a:srgbClr val="1D1F22"/>
              </a:solidFill>
              <a:latin typeface="-apple-system"/>
            </a:endParaRPr>
          </a:p>
        </p:txBody>
      </p:sp>
    </p:spTree>
    <p:extLst>
      <p:ext uri="{BB962C8B-B14F-4D97-AF65-F5344CB8AC3E}">
        <p14:creationId xmlns:p14="http://schemas.microsoft.com/office/powerpoint/2010/main" val="20047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048B-9EFA-4DB3-975A-6950D2568555}"/>
              </a:ext>
            </a:extLst>
          </p:cNvPr>
          <p:cNvSpPr>
            <a:spLocks noGrp="1"/>
          </p:cNvSpPr>
          <p:nvPr>
            <p:ph type="title"/>
          </p:nvPr>
        </p:nvSpPr>
        <p:spPr/>
        <p:txBody>
          <a:bodyPr/>
          <a:lstStyle/>
          <a:p>
            <a:r>
              <a:rPr lang="en-GB" dirty="0" err="1"/>
              <a:t>Geef</a:t>
            </a:r>
            <a:r>
              <a:rPr lang="en-GB" dirty="0"/>
              <a:t> </a:t>
            </a:r>
            <a:r>
              <a:rPr lang="en-GB" dirty="0" err="1"/>
              <a:t>en</a:t>
            </a:r>
            <a:r>
              <a:rPr lang="en-GB" dirty="0"/>
              <a:t> </a:t>
            </a:r>
            <a:r>
              <a:rPr lang="en-GB" dirty="0" err="1"/>
              <a:t>beschrijf</a:t>
            </a:r>
            <a:r>
              <a:rPr lang="en-GB" dirty="0"/>
              <a:t> </a:t>
            </a:r>
            <a:r>
              <a:rPr lang="en-GB" dirty="0" err="1"/>
              <a:t>ook</a:t>
            </a:r>
            <a:r>
              <a:rPr lang="en-GB" dirty="0"/>
              <a:t> </a:t>
            </a:r>
            <a:r>
              <a:rPr lang="en-GB" dirty="0" err="1"/>
              <a:t>een</a:t>
            </a:r>
            <a:r>
              <a:rPr lang="en-GB" dirty="0"/>
              <a:t> </a:t>
            </a:r>
            <a:r>
              <a:rPr lang="en-GB" dirty="0" err="1"/>
              <a:t>stukje</a:t>
            </a:r>
            <a:r>
              <a:rPr lang="en-GB" dirty="0"/>
              <a:t> </a:t>
            </a:r>
            <a:r>
              <a:rPr lang="en-GB" dirty="0" err="1"/>
              <a:t>voorbeeldcode</a:t>
            </a:r>
            <a:r>
              <a:rPr lang="en-GB" dirty="0"/>
              <a:t> van je component.</a:t>
            </a:r>
          </a:p>
        </p:txBody>
      </p:sp>
      <p:sp>
        <p:nvSpPr>
          <p:cNvPr id="4" name="Slide Number Placeholder 3">
            <a:extLst>
              <a:ext uri="{FF2B5EF4-FFF2-40B4-BE49-F238E27FC236}">
                <a16:creationId xmlns:a16="http://schemas.microsoft.com/office/drawing/2014/main" id="{1B5BC668-6DD6-4E8A-B6ED-F5D87C5411A8}"/>
              </a:ext>
            </a:extLst>
          </p:cNvPr>
          <p:cNvSpPr>
            <a:spLocks noGrp="1"/>
          </p:cNvSpPr>
          <p:nvPr>
            <p:ph type="sldNum" sz="quarter" idx="12"/>
          </p:nvPr>
        </p:nvSpPr>
        <p:spPr/>
        <p:txBody>
          <a:bodyPr/>
          <a:lstStyle/>
          <a:p>
            <a:fld id="{FF88DA20-ED00-471C-9170-60F590CB400A}" type="slidenum">
              <a:rPr lang="nl-BE" smtClean="0"/>
              <a:t>6</a:t>
            </a:fld>
            <a:endParaRPr lang="nl-BE"/>
          </a:p>
        </p:txBody>
      </p:sp>
      <p:sp>
        <p:nvSpPr>
          <p:cNvPr id="5" name="Text Placeholder 4">
            <a:extLst>
              <a:ext uri="{FF2B5EF4-FFF2-40B4-BE49-F238E27FC236}">
                <a16:creationId xmlns:a16="http://schemas.microsoft.com/office/drawing/2014/main" id="{112CD9CC-240D-4315-8AAB-C3A318DA3D4A}"/>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C79DED5A-3B3F-4242-B5BF-6EFC0F5D0438}"/>
              </a:ext>
            </a:extLst>
          </p:cNvPr>
          <p:cNvSpPr>
            <a:spLocks noGrp="1"/>
          </p:cNvSpPr>
          <p:nvPr>
            <p:ph type="body" sz="quarter" idx="14"/>
          </p:nvPr>
        </p:nvSpPr>
        <p:spPr>
          <a:xfrm>
            <a:off x="658813" y="1127125"/>
            <a:ext cx="10874375" cy="4824412"/>
          </a:xfrm>
        </p:spPr>
        <p:txBody>
          <a:bodyPr/>
          <a:lstStyle/>
          <a:p>
            <a:pPr marL="71755" indent="-215900"/>
            <a:r>
              <a:rPr lang="nl-BE" sz="1600" dirty="0">
                <a:ea typeface="+mn-lt"/>
                <a:cs typeface="+mn-lt"/>
              </a:rPr>
              <a:t>¤</a:t>
            </a:r>
            <a:r>
              <a:rPr lang="nl-BE" sz="1600" dirty="0" err="1">
                <a:ea typeface="+mn-lt"/>
                <a:cs typeface="+mn-lt"/>
              </a:rPr>
              <a:t>from</a:t>
            </a:r>
            <a:r>
              <a:rPr lang="nl-BE" sz="1600" dirty="0">
                <a:ea typeface="+mn-lt"/>
                <a:cs typeface="+mn-lt"/>
              </a:rPr>
              <a:t> </a:t>
            </a:r>
            <a:r>
              <a:rPr lang="nl-BE" sz="1600" dirty="0" err="1">
                <a:ea typeface="+mn-lt"/>
                <a:cs typeface="+mn-lt"/>
              </a:rPr>
              <a:t>pyspark.ml.stat</a:t>
            </a:r>
            <a:r>
              <a:rPr lang="nl-BE" sz="1600" dirty="0">
                <a:ea typeface="+mn-lt"/>
                <a:cs typeface="+mn-lt"/>
              </a:rPr>
              <a:t> import </a:t>
            </a:r>
            <a:r>
              <a:rPr lang="nl-BE" sz="1600" dirty="0" err="1">
                <a:ea typeface="+mn-lt"/>
                <a:cs typeface="+mn-lt"/>
              </a:rPr>
              <a:t>Summarizer</a:t>
            </a:r>
            <a:endParaRPr lang="nl-BE" sz="1600" dirty="0">
              <a:cs typeface="Calibri Light"/>
            </a:endParaRPr>
          </a:p>
          <a:p>
            <a:pPr marL="71755" indent="-215900"/>
            <a:r>
              <a:rPr lang="nl-BE" sz="1600" dirty="0">
                <a:ea typeface="+mn-lt"/>
                <a:cs typeface="+mn-lt"/>
              </a:rPr>
              <a:t>¤</a:t>
            </a:r>
            <a:r>
              <a:rPr lang="nl-BE" sz="1600" dirty="0" err="1">
                <a:ea typeface="+mn-lt"/>
                <a:cs typeface="+mn-lt"/>
              </a:rPr>
              <a:t>from</a:t>
            </a:r>
            <a:r>
              <a:rPr lang="nl-BE" sz="1600" dirty="0">
                <a:ea typeface="+mn-lt"/>
                <a:cs typeface="+mn-lt"/>
              </a:rPr>
              <a:t> </a:t>
            </a:r>
            <a:r>
              <a:rPr lang="nl-BE" sz="1600" dirty="0" err="1">
                <a:ea typeface="+mn-lt"/>
                <a:cs typeface="+mn-lt"/>
              </a:rPr>
              <a:t>pyspark.sql</a:t>
            </a:r>
            <a:r>
              <a:rPr lang="nl-BE" sz="1600" dirty="0">
                <a:ea typeface="+mn-lt"/>
                <a:cs typeface="+mn-lt"/>
              </a:rPr>
              <a:t> import </a:t>
            </a:r>
            <a:r>
              <a:rPr lang="nl-BE" sz="1600" dirty="0" err="1">
                <a:ea typeface="+mn-lt"/>
                <a:cs typeface="+mn-lt"/>
              </a:rPr>
              <a:t>Row</a:t>
            </a:r>
            <a:endParaRPr lang="nl-BE" sz="1600" dirty="0">
              <a:cs typeface="Calibri Light"/>
            </a:endParaRPr>
          </a:p>
          <a:p>
            <a:pPr marL="71755" indent="-215900"/>
            <a:r>
              <a:rPr lang="nl-BE" sz="1600" dirty="0">
                <a:ea typeface="+mn-lt"/>
                <a:cs typeface="+mn-lt"/>
              </a:rPr>
              <a:t>¤</a:t>
            </a:r>
            <a:r>
              <a:rPr lang="nl-BE" sz="1600" dirty="0" err="1">
                <a:ea typeface="+mn-lt"/>
                <a:cs typeface="+mn-lt"/>
              </a:rPr>
              <a:t>from</a:t>
            </a:r>
            <a:r>
              <a:rPr lang="nl-BE" sz="1600" dirty="0">
                <a:ea typeface="+mn-lt"/>
                <a:cs typeface="+mn-lt"/>
              </a:rPr>
              <a:t> </a:t>
            </a:r>
            <a:r>
              <a:rPr lang="nl-BE" sz="1600" dirty="0" err="1">
                <a:ea typeface="+mn-lt"/>
                <a:cs typeface="+mn-lt"/>
              </a:rPr>
              <a:t>pyspark.ml.linalg</a:t>
            </a:r>
            <a:r>
              <a:rPr lang="nl-BE" sz="1600" dirty="0">
                <a:ea typeface="+mn-lt"/>
                <a:cs typeface="+mn-lt"/>
              </a:rPr>
              <a:t> import </a:t>
            </a:r>
            <a:r>
              <a:rPr lang="nl-BE" sz="1600" dirty="0" err="1">
                <a:ea typeface="+mn-lt"/>
                <a:cs typeface="+mn-lt"/>
              </a:rPr>
              <a:t>Vectors</a:t>
            </a:r>
            <a:endParaRPr lang="nl-BE" sz="1600" dirty="0">
              <a:cs typeface="Calibri Light"/>
            </a:endParaRPr>
          </a:p>
          <a:p>
            <a:pPr marL="71755" indent="-215900"/>
            <a:r>
              <a:rPr lang="nl-BE" sz="1600" dirty="0">
                <a:ea typeface="+mn-lt"/>
                <a:cs typeface="+mn-lt"/>
              </a:rPr>
              <a:t>¤</a:t>
            </a:r>
            <a:r>
              <a:rPr lang="nl-BE" sz="1600" dirty="0" err="1">
                <a:ea typeface="+mn-lt"/>
                <a:cs typeface="+mn-lt"/>
              </a:rPr>
              <a:t>df</a:t>
            </a:r>
            <a:r>
              <a:rPr lang="nl-BE" sz="1600" dirty="0">
                <a:ea typeface="+mn-lt"/>
                <a:cs typeface="+mn-lt"/>
              </a:rPr>
              <a:t> = </a:t>
            </a:r>
            <a:r>
              <a:rPr lang="nl-BE" sz="1600" dirty="0" err="1">
                <a:ea typeface="+mn-lt"/>
                <a:cs typeface="+mn-lt"/>
              </a:rPr>
              <a:t>sc.parallelize</a:t>
            </a:r>
            <a:r>
              <a:rPr lang="nl-BE" sz="1600" dirty="0">
                <a:ea typeface="+mn-lt"/>
                <a:cs typeface="+mn-lt"/>
              </a:rPr>
              <a:t>([</a:t>
            </a:r>
            <a:r>
              <a:rPr lang="nl-BE" sz="1600" dirty="0" err="1">
                <a:ea typeface="+mn-lt"/>
                <a:cs typeface="+mn-lt"/>
              </a:rPr>
              <a:t>Row</a:t>
            </a:r>
            <a:r>
              <a:rPr lang="nl-BE" sz="1600" dirty="0">
                <a:ea typeface="+mn-lt"/>
                <a:cs typeface="+mn-lt"/>
              </a:rPr>
              <a:t>(</a:t>
            </a:r>
            <a:r>
              <a:rPr lang="nl-BE" sz="1600" dirty="0" err="1">
                <a:ea typeface="+mn-lt"/>
                <a:cs typeface="+mn-lt"/>
              </a:rPr>
              <a:t>weight</a:t>
            </a:r>
            <a:r>
              <a:rPr lang="nl-BE" sz="1600" dirty="0">
                <a:ea typeface="+mn-lt"/>
                <a:cs typeface="+mn-lt"/>
              </a:rPr>
              <a:t>=1.0, features=</a:t>
            </a:r>
            <a:r>
              <a:rPr lang="nl-BE" sz="1600" dirty="0" err="1">
                <a:ea typeface="+mn-lt"/>
                <a:cs typeface="+mn-lt"/>
              </a:rPr>
              <a:t>Vectors.dense</a:t>
            </a:r>
            <a:r>
              <a:rPr lang="nl-BE" sz="1600" dirty="0">
                <a:ea typeface="+mn-lt"/>
                <a:cs typeface="+mn-lt"/>
              </a:rPr>
              <a:t>(1.0, 1.0, 1.0)),</a:t>
            </a:r>
            <a:endParaRPr lang="nl-BE" sz="1600" dirty="0">
              <a:cs typeface="Calibri Light"/>
            </a:endParaRPr>
          </a:p>
          <a:p>
            <a:pPr marL="71755" indent="-215900"/>
            <a:r>
              <a:rPr lang="nl-BE" sz="1600" dirty="0">
                <a:ea typeface="+mn-lt"/>
                <a:cs typeface="+mn-lt"/>
              </a:rPr>
              <a:t>¤                     </a:t>
            </a:r>
            <a:r>
              <a:rPr lang="nl-BE" sz="1600" dirty="0" err="1">
                <a:ea typeface="+mn-lt"/>
                <a:cs typeface="+mn-lt"/>
              </a:rPr>
              <a:t>Row</a:t>
            </a:r>
            <a:r>
              <a:rPr lang="nl-BE" sz="1600" dirty="0">
                <a:ea typeface="+mn-lt"/>
                <a:cs typeface="+mn-lt"/>
              </a:rPr>
              <a:t>(</a:t>
            </a:r>
            <a:r>
              <a:rPr lang="nl-BE" sz="1600" dirty="0" err="1">
                <a:ea typeface="+mn-lt"/>
                <a:cs typeface="+mn-lt"/>
              </a:rPr>
              <a:t>weight</a:t>
            </a:r>
            <a:r>
              <a:rPr lang="nl-BE" sz="1600" dirty="0">
                <a:ea typeface="+mn-lt"/>
                <a:cs typeface="+mn-lt"/>
              </a:rPr>
              <a:t>=0.0, features=</a:t>
            </a:r>
            <a:r>
              <a:rPr lang="nl-BE" sz="1600" dirty="0" err="1">
                <a:ea typeface="+mn-lt"/>
                <a:cs typeface="+mn-lt"/>
              </a:rPr>
              <a:t>Vectors.dense</a:t>
            </a:r>
            <a:r>
              <a:rPr lang="nl-BE" sz="1600" dirty="0">
                <a:ea typeface="+mn-lt"/>
                <a:cs typeface="+mn-lt"/>
              </a:rPr>
              <a:t>(1.0, 2.0, 3.0))]).</a:t>
            </a:r>
            <a:r>
              <a:rPr lang="nl-BE" sz="1600" dirty="0" err="1">
                <a:ea typeface="+mn-lt"/>
                <a:cs typeface="+mn-lt"/>
              </a:rPr>
              <a:t>toDF</a:t>
            </a:r>
            <a:r>
              <a:rPr lang="nl-BE" sz="1600" dirty="0">
                <a:ea typeface="+mn-lt"/>
                <a:cs typeface="+mn-lt"/>
              </a:rPr>
              <a:t>()</a:t>
            </a:r>
            <a:endParaRPr lang="nl-BE" sz="1600" dirty="0">
              <a:cs typeface="Calibri Light"/>
            </a:endParaRPr>
          </a:p>
          <a:p>
            <a:pPr marL="71755" indent="-215900"/>
            <a:r>
              <a:rPr lang="nl-BE" sz="1600" dirty="0">
                <a:ea typeface="+mn-lt"/>
                <a:cs typeface="+mn-lt"/>
              </a:rPr>
              <a:t>¤# </a:t>
            </a:r>
            <a:r>
              <a:rPr lang="nl-BE" sz="1600" dirty="0" err="1">
                <a:ea typeface="+mn-lt"/>
                <a:cs typeface="+mn-lt"/>
              </a:rPr>
              <a:t>create</a:t>
            </a:r>
            <a:r>
              <a:rPr lang="nl-BE" sz="1600" dirty="0">
                <a:ea typeface="+mn-lt"/>
                <a:cs typeface="+mn-lt"/>
              </a:rPr>
              <a:t> </a:t>
            </a:r>
            <a:r>
              <a:rPr lang="nl-BE" sz="1600" dirty="0" err="1">
                <a:ea typeface="+mn-lt"/>
                <a:cs typeface="+mn-lt"/>
              </a:rPr>
              <a:t>summarizer</a:t>
            </a:r>
            <a:r>
              <a:rPr lang="nl-BE" sz="1600" dirty="0">
                <a:ea typeface="+mn-lt"/>
                <a:cs typeface="+mn-lt"/>
              </a:rPr>
              <a:t> </a:t>
            </a:r>
            <a:r>
              <a:rPr lang="nl-BE" sz="1600" dirty="0" err="1">
                <a:ea typeface="+mn-lt"/>
                <a:cs typeface="+mn-lt"/>
              </a:rPr>
              <a:t>for</a:t>
            </a:r>
            <a:r>
              <a:rPr lang="nl-BE" sz="1600" dirty="0">
                <a:ea typeface="+mn-lt"/>
                <a:cs typeface="+mn-lt"/>
              </a:rPr>
              <a:t> multiple </a:t>
            </a:r>
            <a:r>
              <a:rPr lang="nl-BE" sz="1600" dirty="0" err="1">
                <a:ea typeface="+mn-lt"/>
                <a:cs typeface="+mn-lt"/>
              </a:rPr>
              <a:t>metrics</a:t>
            </a:r>
            <a:r>
              <a:rPr lang="nl-BE" sz="1600" dirty="0">
                <a:ea typeface="+mn-lt"/>
                <a:cs typeface="+mn-lt"/>
              </a:rPr>
              <a:t> "</a:t>
            </a:r>
            <a:r>
              <a:rPr lang="nl-BE" sz="1600" dirty="0" err="1">
                <a:ea typeface="+mn-lt"/>
                <a:cs typeface="+mn-lt"/>
              </a:rPr>
              <a:t>mean</a:t>
            </a:r>
            <a:r>
              <a:rPr lang="nl-BE" sz="1600" dirty="0">
                <a:ea typeface="+mn-lt"/>
                <a:cs typeface="+mn-lt"/>
              </a:rPr>
              <a:t>" </a:t>
            </a:r>
            <a:r>
              <a:rPr lang="nl-BE" sz="1600" dirty="0" err="1">
                <a:ea typeface="+mn-lt"/>
                <a:cs typeface="+mn-lt"/>
              </a:rPr>
              <a:t>and</a:t>
            </a:r>
            <a:r>
              <a:rPr lang="nl-BE" sz="1600" dirty="0">
                <a:ea typeface="+mn-lt"/>
                <a:cs typeface="+mn-lt"/>
              </a:rPr>
              <a:t> "</a:t>
            </a:r>
            <a:r>
              <a:rPr lang="nl-BE" sz="1600" dirty="0" err="1">
                <a:ea typeface="+mn-lt"/>
                <a:cs typeface="+mn-lt"/>
              </a:rPr>
              <a:t>count</a:t>
            </a:r>
            <a:r>
              <a:rPr lang="nl-BE" sz="1600" dirty="0">
                <a:ea typeface="+mn-lt"/>
                <a:cs typeface="+mn-lt"/>
              </a:rPr>
              <a:t>"</a:t>
            </a:r>
            <a:endParaRPr lang="nl-BE" sz="1600" dirty="0">
              <a:cs typeface="Calibri Light"/>
            </a:endParaRPr>
          </a:p>
          <a:p>
            <a:pPr marL="71755" indent="-215900"/>
            <a:r>
              <a:rPr lang="nl-BE" sz="1600" dirty="0">
                <a:ea typeface="+mn-lt"/>
                <a:cs typeface="+mn-lt"/>
              </a:rPr>
              <a:t>¤</a:t>
            </a:r>
            <a:r>
              <a:rPr lang="nl-BE" sz="1600" dirty="0" err="1">
                <a:ea typeface="+mn-lt"/>
                <a:cs typeface="+mn-lt"/>
              </a:rPr>
              <a:t>summarizer</a:t>
            </a:r>
            <a:r>
              <a:rPr lang="nl-BE" sz="1600" dirty="0">
                <a:ea typeface="+mn-lt"/>
                <a:cs typeface="+mn-lt"/>
              </a:rPr>
              <a:t> = </a:t>
            </a:r>
            <a:r>
              <a:rPr lang="nl-BE" sz="1600" dirty="0" err="1">
                <a:ea typeface="+mn-lt"/>
                <a:cs typeface="+mn-lt"/>
              </a:rPr>
              <a:t>Summarizer.metrics</a:t>
            </a:r>
            <a:r>
              <a:rPr lang="nl-BE" sz="1600" dirty="0">
                <a:ea typeface="+mn-lt"/>
                <a:cs typeface="+mn-lt"/>
              </a:rPr>
              <a:t>("</a:t>
            </a:r>
            <a:r>
              <a:rPr lang="nl-BE" sz="1600" dirty="0" err="1">
                <a:ea typeface="+mn-lt"/>
                <a:cs typeface="+mn-lt"/>
              </a:rPr>
              <a:t>mean</a:t>
            </a:r>
            <a:r>
              <a:rPr lang="nl-BE" sz="1600" dirty="0">
                <a:ea typeface="+mn-lt"/>
                <a:cs typeface="+mn-lt"/>
              </a:rPr>
              <a:t>", "</a:t>
            </a:r>
            <a:r>
              <a:rPr lang="nl-BE" sz="1600" dirty="0" err="1">
                <a:ea typeface="+mn-lt"/>
                <a:cs typeface="+mn-lt"/>
              </a:rPr>
              <a:t>count</a:t>
            </a:r>
            <a:r>
              <a:rPr lang="nl-BE" sz="1600" dirty="0">
                <a:ea typeface="+mn-lt"/>
                <a:cs typeface="+mn-lt"/>
              </a:rPr>
              <a:t>")</a:t>
            </a:r>
            <a:endParaRPr lang="nl-BE" sz="1600" dirty="0">
              <a:cs typeface="Calibri Light"/>
            </a:endParaRPr>
          </a:p>
          <a:p>
            <a:pPr marL="71755" indent="-215900"/>
            <a:r>
              <a:rPr lang="nl-BE" sz="1600" dirty="0">
                <a:ea typeface="+mn-lt"/>
                <a:cs typeface="+mn-lt"/>
              </a:rPr>
              <a:t>¤# </a:t>
            </a:r>
            <a:r>
              <a:rPr lang="nl-BE" sz="1600" dirty="0" err="1">
                <a:ea typeface="+mn-lt"/>
                <a:cs typeface="+mn-lt"/>
              </a:rPr>
              <a:t>compute</a:t>
            </a:r>
            <a:r>
              <a:rPr lang="nl-BE" sz="1600" dirty="0">
                <a:ea typeface="+mn-lt"/>
                <a:cs typeface="+mn-lt"/>
              </a:rPr>
              <a:t> </a:t>
            </a:r>
            <a:r>
              <a:rPr lang="nl-BE" sz="1600" dirty="0" err="1">
                <a:ea typeface="+mn-lt"/>
                <a:cs typeface="+mn-lt"/>
              </a:rPr>
              <a:t>statistics</a:t>
            </a:r>
            <a:r>
              <a:rPr lang="nl-BE" sz="1600" dirty="0">
                <a:ea typeface="+mn-lt"/>
                <a:cs typeface="+mn-lt"/>
              </a:rPr>
              <a:t> </a:t>
            </a:r>
            <a:r>
              <a:rPr lang="nl-BE" sz="1600" dirty="0" err="1">
                <a:ea typeface="+mn-lt"/>
                <a:cs typeface="+mn-lt"/>
              </a:rPr>
              <a:t>for</a:t>
            </a:r>
            <a:r>
              <a:rPr lang="nl-BE" sz="1600" dirty="0">
                <a:ea typeface="+mn-lt"/>
                <a:cs typeface="+mn-lt"/>
              </a:rPr>
              <a:t> multiple </a:t>
            </a:r>
            <a:r>
              <a:rPr lang="nl-BE" sz="1600" dirty="0" err="1">
                <a:ea typeface="+mn-lt"/>
                <a:cs typeface="+mn-lt"/>
              </a:rPr>
              <a:t>metrics</a:t>
            </a:r>
            <a:r>
              <a:rPr lang="nl-BE" sz="1600" dirty="0">
                <a:ea typeface="+mn-lt"/>
                <a:cs typeface="+mn-lt"/>
              </a:rPr>
              <a:t> </a:t>
            </a:r>
            <a:r>
              <a:rPr lang="nl-BE" sz="1600" dirty="0" err="1">
                <a:ea typeface="+mn-lt"/>
                <a:cs typeface="+mn-lt"/>
              </a:rPr>
              <a:t>with</a:t>
            </a:r>
            <a:r>
              <a:rPr lang="nl-BE" sz="1600" dirty="0">
                <a:ea typeface="+mn-lt"/>
                <a:cs typeface="+mn-lt"/>
              </a:rPr>
              <a:t> </a:t>
            </a:r>
            <a:r>
              <a:rPr lang="nl-BE" sz="1600" dirty="0" err="1">
                <a:ea typeface="+mn-lt"/>
                <a:cs typeface="+mn-lt"/>
              </a:rPr>
              <a:t>weight</a:t>
            </a:r>
            <a:endParaRPr lang="nl-BE" sz="1600" dirty="0">
              <a:cs typeface="Calibri Light"/>
            </a:endParaRPr>
          </a:p>
          <a:p>
            <a:pPr marL="71755" indent="-215900"/>
            <a:r>
              <a:rPr lang="nl-BE" sz="1600" dirty="0">
                <a:ea typeface="+mn-lt"/>
                <a:cs typeface="+mn-lt"/>
              </a:rPr>
              <a:t>¤</a:t>
            </a:r>
            <a:r>
              <a:rPr lang="nl-BE" sz="1600" dirty="0" err="1">
                <a:ea typeface="+mn-lt"/>
                <a:cs typeface="+mn-lt"/>
              </a:rPr>
              <a:t>df.select</a:t>
            </a:r>
            <a:r>
              <a:rPr lang="nl-BE" sz="1600" dirty="0">
                <a:ea typeface="+mn-lt"/>
                <a:cs typeface="+mn-lt"/>
              </a:rPr>
              <a:t>(</a:t>
            </a:r>
            <a:r>
              <a:rPr lang="nl-BE" sz="1600" dirty="0" err="1">
                <a:ea typeface="+mn-lt"/>
                <a:cs typeface="+mn-lt"/>
              </a:rPr>
              <a:t>summarizer.summary</a:t>
            </a:r>
            <a:r>
              <a:rPr lang="nl-BE" sz="1600" dirty="0">
                <a:ea typeface="+mn-lt"/>
                <a:cs typeface="+mn-lt"/>
              </a:rPr>
              <a:t>(</a:t>
            </a:r>
            <a:r>
              <a:rPr lang="nl-BE" sz="1600" dirty="0" err="1">
                <a:ea typeface="+mn-lt"/>
                <a:cs typeface="+mn-lt"/>
              </a:rPr>
              <a:t>df.features</a:t>
            </a:r>
            <a:r>
              <a:rPr lang="nl-BE" sz="1600" dirty="0">
                <a:ea typeface="+mn-lt"/>
                <a:cs typeface="+mn-lt"/>
              </a:rPr>
              <a:t>, </a:t>
            </a:r>
            <a:r>
              <a:rPr lang="nl-BE" sz="1600" dirty="0" err="1">
                <a:ea typeface="+mn-lt"/>
                <a:cs typeface="+mn-lt"/>
              </a:rPr>
              <a:t>df.weight</a:t>
            </a:r>
            <a:r>
              <a:rPr lang="nl-BE" sz="1600" dirty="0">
                <a:ea typeface="+mn-lt"/>
                <a:cs typeface="+mn-lt"/>
              </a:rPr>
              <a:t>)).show(</a:t>
            </a:r>
            <a:r>
              <a:rPr lang="nl-BE" sz="1600" dirty="0" err="1">
                <a:ea typeface="+mn-lt"/>
                <a:cs typeface="+mn-lt"/>
              </a:rPr>
              <a:t>truncate</a:t>
            </a:r>
            <a:r>
              <a:rPr lang="nl-BE" sz="1600" dirty="0">
                <a:ea typeface="+mn-lt"/>
                <a:cs typeface="+mn-lt"/>
              </a:rPr>
              <a:t>=</a:t>
            </a:r>
            <a:r>
              <a:rPr lang="nl-BE" sz="1600" dirty="0" err="1">
                <a:ea typeface="+mn-lt"/>
                <a:cs typeface="+mn-lt"/>
              </a:rPr>
              <a:t>False</a:t>
            </a:r>
            <a:r>
              <a:rPr lang="nl-BE" sz="1600" dirty="0">
                <a:ea typeface="+mn-lt"/>
                <a:cs typeface="+mn-lt"/>
              </a:rPr>
              <a:t>)</a:t>
            </a:r>
            <a:endParaRPr lang="nl-BE" sz="1600" dirty="0">
              <a:cs typeface="Calibri Light"/>
            </a:endParaRPr>
          </a:p>
          <a:p>
            <a:pPr marL="71755" indent="-215900"/>
            <a:r>
              <a:rPr lang="nl-BE" sz="1600" dirty="0">
                <a:ea typeface="+mn-lt"/>
                <a:cs typeface="+mn-lt"/>
              </a:rPr>
              <a:t>¤# </a:t>
            </a:r>
            <a:r>
              <a:rPr lang="nl-BE" sz="1600" dirty="0" err="1">
                <a:ea typeface="+mn-lt"/>
                <a:cs typeface="+mn-lt"/>
              </a:rPr>
              <a:t>compute</a:t>
            </a:r>
            <a:r>
              <a:rPr lang="nl-BE" sz="1600" dirty="0">
                <a:ea typeface="+mn-lt"/>
                <a:cs typeface="+mn-lt"/>
              </a:rPr>
              <a:t> </a:t>
            </a:r>
            <a:r>
              <a:rPr lang="nl-BE" sz="1600" dirty="0" err="1">
                <a:ea typeface="+mn-lt"/>
                <a:cs typeface="+mn-lt"/>
              </a:rPr>
              <a:t>statistics</a:t>
            </a:r>
            <a:r>
              <a:rPr lang="nl-BE" sz="1600" dirty="0">
                <a:ea typeface="+mn-lt"/>
                <a:cs typeface="+mn-lt"/>
              </a:rPr>
              <a:t> </a:t>
            </a:r>
            <a:r>
              <a:rPr lang="nl-BE" sz="1600" dirty="0" err="1">
                <a:ea typeface="+mn-lt"/>
                <a:cs typeface="+mn-lt"/>
              </a:rPr>
              <a:t>for</a:t>
            </a:r>
            <a:r>
              <a:rPr lang="nl-BE" sz="1600" dirty="0">
                <a:ea typeface="+mn-lt"/>
                <a:cs typeface="+mn-lt"/>
              </a:rPr>
              <a:t> multiple </a:t>
            </a:r>
            <a:r>
              <a:rPr lang="nl-BE" sz="1600" dirty="0" err="1">
                <a:ea typeface="+mn-lt"/>
                <a:cs typeface="+mn-lt"/>
              </a:rPr>
              <a:t>metrics</a:t>
            </a:r>
            <a:r>
              <a:rPr lang="nl-BE" sz="1600" dirty="0">
                <a:ea typeface="+mn-lt"/>
                <a:cs typeface="+mn-lt"/>
              </a:rPr>
              <a:t> without </a:t>
            </a:r>
            <a:r>
              <a:rPr lang="nl-BE" sz="1600" dirty="0" err="1">
                <a:ea typeface="+mn-lt"/>
                <a:cs typeface="+mn-lt"/>
              </a:rPr>
              <a:t>weight</a:t>
            </a:r>
            <a:endParaRPr lang="nl-BE" sz="1600" dirty="0">
              <a:cs typeface="Calibri Light"/>
            </a:endParaRPr>
          </a:p>
          <a:p>
            <a:pPr marL="71755" indent="-215900"/>
            <a:r>
              <a:rPr lang="nl-BE" sz="1600" dirty="0">
                <a:ea typeface="+mn-lt"/>
                <a:cs typeface="+mn-lt"/>
              </a:rPr>
              <a:t>¤</a:t>
            </a:r>
            <a:r>
              <a:rPr lang="nl-BE" sz="1600" dirty="0" err="1">
                <a:ea typeface="+mn-lt"/>
                <a:cs typeface="+mn-lt"/>
              </a:rPr>
              <a:t>df.select</a:t>
            </a:r>
            <a:r>
              <a:rPr lang="nl-BE" sz="1600" dirty="0">
                <a:ea typeface="+mn-lt"/>
                <a:cs typeface="+mn-lt"/>
              </a:rPr>
              <a:t>(</a:t>
            </a:r>
            <a:r>
              <a:rPr lang="nl-BE" sz="1600" dirty="0" err="1">
                <a:ea typeface="+mn-lt"/>
                <a:cs typeface="+mn-lt"/>
              </a:rPr>
              <a:t>summarizer.summary</a:t>
            </a:r>
            <a:r>
              <a:rPr lang="nl-BE" sz="1600" dirty="0">
                <a:ea typeface="+mn-lt"/>
                <a:cs typeface="+mn-lt"/>
              </a:rPr>
              <a:t>(</a:t>
            </a:r>
            <a:r>
              <a:rPr lang="nl-BE" sz="1600" dirty="0" err="1">
                <a:ea typeface="+mn-lt"/>
                <a:cs typeface="+mn-lt"/>
              </a:rPr>
              <a:t>df.features</a:t>
            </a:r>
            <a:r>
              <a:rPr lang="nl-BE" sz="1600" dirty="0">
                <a:ea typeface="+mn-lt"/>
                <a:cs typeface="+mn-lt"/>
              </a:rPr>
              <a:t>)).show(</a:t>
            </a:r>
            <a:r>
              <a:rPr lang="nl-BE" sz="1600" dirty="0" err="1">
                <a:ea typeface="+mn-lt"/>
                <a:cs typeface="+mn-lt"/>
              </a:rPr>
              <a:t>truncate</a:t>
            </a:r>
            <a:r>
              <a:rPr lang="nl-BE" sz="1600" dirty="0">
                <a:ea typeface="+mn-lt"/>
                <a:cs typeface="+mn-lt"/>
              </a:rPr>
              <a:t>=</a:t>
            </a:r>
            <a:r>
              <a:rPr lang="nl-BE" sz="1600" dirty="0" err="1">
                <a:ea typeface="+mn-lt"/>
                <a:cs typeface="+mn-lt"/>
              </a:rPr>
              <a:t>False</a:t>
            </a:r>
            <a:r>
              <a:rPr lang="nl-BE" sz="1600" dirty="0">
                <a:ea typeface="+mn-lt"/>
                <a:cs typeface="+mn-lt"/>
              </a:rPr>
              <a:t>)</a:t>
            </a:r>
            <a:endParaRPr lang="nl-BE" sz="1600" dirty="0">
              <a:cs typeface="Calibri Light"/>
            </a:endParaRPr>
          </a:p>
          <a:p>
            <a:pPr marL="71755" indent="-215900"/>
            <a:r>
              <a:rPr lang="nl-BE" sz="1600" dirty="0">
                <a:ea typeface="+mn-lt"/>
                <a:cs typeface="+mn-lt"/>
              </a:rPr>
              <a:t>¤# </a:t>
            </a:r>
            <a:r>
              <a:rPr lang="nl-BE" sz="1600" dirty="0" err="1">
                <a:ea typeface="+mn-lt"/>
                <a:cs typeface="+mn-lt"/>
              </a:rPr>
              <a:t>compute</a:t>
            </a:r>
            <a:r>
              <a:rPr lang="nl-BE" sz="1600" dirty="0">
                <a:ea typeface="+mn-lt"/>
                <a:cs typeface="+mn-lt"/>
              </a:rPr>
              <a:t> </a:t>
            </a:r>
            <a:r>
              <a:rPr lang="nl-BE" sz="1600" dirty="0" err="1">
                <a:ea typeface="+mn-lt"/>
                <a:cs typeface="+mn-lt"/>
              </a:rPr>
              <a:t>statistics</a:t>
            </a:r>
            <a:r>
              <a:rPr lang="nl-BE" sz="1600" dirty="0">
                <a:ea typeface="+mn-lt"/>
                <a:cs typeface="+mn-lt"/>
              </a:rPr>
              <a:t> </a:t>
            </a:r>
            <a:r>
              <a:rPr lang="nl-BE" sz="1600" dirty="0" err="1">
                <a:ea typeface="+mn-lt"/>
                <a:cs typeface="+mn-lt"/>
              </a:rPr>
              <a:t>for</a:t>
            </a:r>
            <a:r>
              <a:rPr lang="nl-BE" sz="1600" dirty="0">
                <a:ea typeface="+mn-lt"/>
                <a:cs typeface="+mn-lt"/>
              </a:rPr>
              <a:t> single </a:t>
            </a:r>
            <a:r>
              <a:rPr lang="nl-BE" sz="1600" dirty="0" err="1">
                <a:ea typeface="+mn-lt"/>
                <a:cs typeface="+mn-lt"/>
              </a:rPr>
              <a:t>metric</a:t>
            </a:r>
            <a:r>
              <a:rPr lang="nl-BE" sz="1600" dirty="0">
                <a:ea typeface="+mn-lt"/>
                <a:cs typeface="+mn-lt"/>
              </a:rPr>
              <a:t> "</a:t>
            </a:r>
            <a:r>
              <a:rPr lang="nl-BE" sz="1600" dirty="0" err="1">
                <a:ea typeface="+mn-lt"/>
                <a:cs typeface="+mn-lt"/>
              </a:rPr>
              <a:t>mean</a:t>
            </a:r>
            <a:r>
              <a:rPr lang="nl-BE" sz="1600" dirty="0">
                <a:ea typeface="+mn-lt"/>
                <a:cs typeface="+mn-lt"/>
              </a:rPr>
              <a:t>" </a:t>
            </a:r>
            <a:r>
              <a:rPr lang="nl-BE" sz="1600" dirty="0" err="1">
                <a:ea typeface="+mn-lt"/>
                <a:cs typeface="+mn-lt"/>
              </a:rPr>
              <a:t>with</a:t>
            </a:r>
            <a:r>
              <a:rPr lang="nl-BE" sz="1600" dirty="0">
                <a:ea typeface="+mn-lt"/>
                <a:cs typeface="+mn-lt"/>
              </a:rPr>
              <a:t> </a:t>
            </a:r>
            <a:r>
              <a:rPr lang="nl-BE" sz="1600" dirty="0" err="1">
                <a:ea typeface="+mn-lt"/>
                <a:cs typeface="+mn-lt"/>
              </a:rPr>
              <a:t>weight</a:t>
            </a:r>
            <a:endParaRPr lang="nl-BE" sz="1600" dirty="0">
              <a:cs typeface="Calibri Light"/>
            </a:endParaRPr>
          </a:p>
          <a:p>
            <a:pPr marL="71755" indent="-215900"/>
            <a:r>
              <a:rPr lang="nl-BE" sz="1600" dirty="0">
                <a:ea typeface="+mn-lt"/>
                <a:cs typeface="+mn-lt"/>
              </a:rPr>
              <a:t>¤</a:t>
            </a:r>
            <a:r>
              <a:rPr lang="nl-BE" sz="1600" dirty="0" err="1">
                <a:ea typeface="+mn-lt"/>
                <a:cs typeface="+mn-lt"/>
              </a:rPr>
              <a:t>df.select</a:t>
            </a:r>
            <a:r>
              <a:rPr lang="nl-BE" sz="1600" dirty="0">
                <a:ea typeface="+mn-lt"/>
                <a:cs typeface="+mn-lt"/>
              </a:rPr>
              <a:t>(</a:t>
            </a:r>
            <a:r>
              <a:rPr lang="nl-BE" sz="1600" dirty="0" err="1">
                <a:ea typeface="+mn-lt"/>
                <a:cs typeface="+mn-lt"/>
              </a:rPr>
              <a:t>Summarizer.mean</a:t>
            </a:r>
            <a:r>
              <a:rPr lang="nl-BE" sz="1600" dirty="0">
                <a:ea typeface="+mn-lt"/>
                <a:cs typeface="+mn-lt"/>
              </a:rPr>
              <a:t>(</a:t>
            </a:r>
            <a:r>
              <a:rPr lang="nl-BE" sz="1600" dirty="0" err="1">
                <a:ea typeface="+mn-lt"/>
                <a:cs typeface="+mn-lt"/>
              </a:rPr>
              <a:t>df.features</a:t>
            </a:r>
            <a:r>
              <a:rPr lang="nl-BE" sz="1600" dirty="0">
                <a:ea typeface="+mn-lt"/>
                <a:cs typeface="+mn-lt"/>
              </a:rPr>
              <a:t>, </a:t>
            </a:r>
            <a:r>
              <a:rPr lang="nl-BE" sz="1600" dirty="0" err="1">
                <a:ea typeface="+mn-lt"/>
                <a:cs typeface="+mn-lt"/>
              </a:rPr>
              <a:t>df.weight</a:t>
            </a:r>
            <a:r>
              <a:rPr lang="nl-BE" sz="1600" dirty="0">
                <a:ea typeface="+mn-lt"/>
                <a:cs typeface="+mn-lt"/>
              </a:rPr>
              <a:t>)).show(</a:t>
            </a:r>
            <a:r>
              <a:rPr lang="nl-BE" sz="1600" dirty="0" err="1">
                <a:ea typeface="+mn-lt"/>
                <a:cs typeface="+mn-lt"/>
              </a:rPr>
              <a:t>truncate</a:t>
            </a:r>
            <a:r>
              <a:rPr lang="nl-BE" sz="1600" dirty="0">
                <a:ea typeface="+mn-lt"/>
                <a:cs typeface="+mn-lt"/>
              </a:rPr>
              <a:t>=</a:t>
            </a:r>
            <a:r>
              <a:rPr lang="nl-BE" sz="1600" dirty="0" err="1">
                <a:ea typeface="+mn-lt"/>
                <a:cs typeface="+mn-lt"/>
              </a:rPr>
              <a:t>False</a:t>
            </a:r>
            <a:r>
              <a:rPr lang="nl-BE" sz="1600" dirty="0">
                <a:ea typeface="+mn-lt"/>
                <a:cs typeface="+mn-lt"/>
              </a:rPr>
              <a:t>)</a:t>
            </a:r>
            <a:endParaRPr lang="nl-BE" sz="1600" dirty="0">
              <a:cs typeface="Calibri Light"/>
            </a:endParaRPr>
          </a:p>
          <a:p>
            <a:pPr marL="71755" indent="-215900"/>
            <a:r>
              <a:rPr lang="nl-BE" sz="1600" dirty="0">
                <a:ea typeface="+mn-lt"/>
                <a:cs typeface="+mn-lt"/>
              </a:rPr>
              <a:t>¤# </a:t>
            </a:r>
            <a:r>
              <a:rPr lang="nl-BE" sz="1600" dirty="0" err="1">
                <a:ea typeface="+mn-lt"/>
                <a:cs typeface="+mn-lt"/>
              </a:rPr>
              <a:t>compute</a:t>
            </a:r>
            <a:r>
              <a:rPr lang="nl-BE" sz="1600" dirty="0">
                <a:ea typeface="+mn-lt"/>
                <a:cs typeface="+mn-lt"/>
              </a:rPr>
              <a:t> </a:t>
            </a:r>
            <a:r>
              <a:rPr lang="nl-BE" sz="1600" dirty="0" err="1">
                <a:ea typeface="+mn-lt"/>
                <a:cs typeface="+mn-lt"/>
              </a:rPr>
              <a:t>statistics</a:t>
            </a:r>
            <a:r>
              <a:rPr lang="nl-BE" sz="1600" dirty="0">
                <a:ea typeface="+mn-lt"/>
                <a:cs typeface="+mn-lt"/>
              </a:rPr>
              <a:t> </a:t>
            </a:r>
            <a:r>
              <a:rPr lang="nl-BE" sz="1600" dirty="0" err="1">
                <a:ea typeface="+mn-lt"/>
                <a:cs typeface="+mn-lt"/>
              </a:rPr>
              <a:t>for</a:t>
            </a:r>
            <a:r>
              <a:rPr lang="nl-BE" sz="1600" dirty="0">
                <a:ea typeface="+mn-lt"/>
                <a:cs typeface="+mn-lt"/>
              </a:rPr>
              <a:t> single </a:t>
            </a:r>
            <a:r>
              <a:rPr lang="nl-BE" sz="1600" dirty="0" err="1">
                <a:ea typeface="+mn-lt"/>
                <a:cs typeface="+mn-lt"/>
              </a:rPr>
              <a:t>metric</a:t>
            </a:r>
            <a:r>
              <a:rPr lang="nl-BE" sz="1600" dirty="0">
                <a:ea typeface="+mn-lt"/>
                <a:cs typeface="+mn-lt"/>
              </a:rPr>
              <a:t> "</a:t>
            </a:r>
            <a:r>
              <a:rPr lang="nl-BE" sz="1600" dirty="0" err="1">
                <a:ea typeface="+mn-lt"/>
                <a:cs typeface="+mn-lt"/>
              </a:rPr>
              <a:t>mean</a:t>
            </a:r>
            <a:r>
              <a:rPr lang="nl-BE" sz="1600" dirty="0">
                <a:ea typeface="+mn-lt"/>
                <a:cs typeface="+mn-lt"/>
              </a:rPr>
              <a:t>" without </a:t>
            </a:r>
            <a:r>
              <a:rPr lang="nl-BE" sz="1600" dirty="0" err="1">
                <a:ea typeface="+mn-lt"/>
                <a:cs typeface="+mn-lt"/>
              </a:rPr>
              <a:t>weight</a:t>
            </a:r>
            <a:endParaRPr lang="nl-BE" sz="1600" dirty="0">
              <a:cs typeface="Calibri Light"/>
            </a:endParaRPr>
          </a:p>
          <a:p>
            <a:pPr marL="71755" indent="-215900"/>
            <a:r>
              <a:rPr lang="nl-BE" sz="1600" dirty="0">
                <a:ea typeface="+mn-lt"/>
                <a:cs typeface="+mn-lt"/>
              </a:rPr>
              <a:t>¤</a:t>
            </a:r>
            <a:r>
              <a:rPr lang="nl-BE" sz="1600" dirty="0" err="1">
                <a:ea typeface="+mn-lt"/>
                <a:cs typeface="+mn-lt"/>
              </a:rPr>
              <a:t>df.select</a:t>
            </a:r>
            <a:r>
              <a:rPr lang="nl-BE" sz="1600" dirty="0">
                <a:ea typeface="+mn-lt"/>
                <a:cs typeface="+mn-lt"/>
              </a:rPr>
              <a:t>(</a:t>
            </a:r>
            <a:r>
              <a:rPr lang="nl-BE" sz="1600" dirty="0" err="1">
                <a:ea typeface="+mn-lt"/>
                <a:cs typeface="+mn-lt"/>
              </a:rPr>
              <a:t>Summarizer.mean</a:t>
            </a:r>
            <a:r>
              <a:rPr lang="nl-BE" sz="1600" dirty="0">
                <a:ea typeface="+mn-lt"/>
                <a:cs typeface="+mn-lt"/>
              </a:rPr>
              <a:t>(</a:t>
            </a:r>
            <a:r>
              <a:rPr lang="nl-BE" sz="1600" dirty="0" err="1">
                <a:ea typeface="+mn-lt"/>
                <a:cs typeface="+mn-lt"/>
              </a:rPr>
              <a:t>df.features</a:t>
            </a:r>
            <a:r>
              <a:rPr lang="nl-BE" sz="1600" dirty="0">
                <a:ea typeface="+mn-lt"/>
                <a:cs typeface="+mn-lt"/>
              </a:rPr>
              <a:t>)).show(</a:t>
            </a:r>
            <a:r>
              <a:rPr lang="nl-BE" sz="1600" dirty="0" err="1">
                <a:ea typeface="+mn-lt"/>
                <a:cs typeface="+mn-lt"/>
              </a:rPr>
              <a:t>truncate</a:t>
            </a:r>
            <a:r>
              <a:rPr lang="nl-BE" sz="1600" dirty="0">
                <a:ea typeface="+mn-lt"/>
                <a:cs typeface="+mn-lt"/>
              </a:rPr>
              <a:t>=</a:t>
            </a:r>
            <a:r>
              <a:rPr lang="nl-BE" sz="1600" dirty="0" err="1">
                <a:ea typeface="+mn-lt"/>
                <a:cs typeface="+mn-lt"/>
              </a:rPr>
              <a:t>False</a:t>
            </a:r>
            <a:r>
              <a:rPr lang="nl-BE" sz="1600" dirty="0">
                <a:ea typeface="+mn-lt"/>
                <a:cs typeface="+mn-lt"/>
              </a:rPr>
              <a:t>)</a:t>
            </a:r>
            <a:endParaRPr lang="nl-BE" sz="1600" dirty="0">
              <a:cs typeface="Calibri Light"/>
            </a:endParaRPr>
          </a:p>
          <a:p>
            <a:pPr marL="71755" indent="-215900"/>
            <a:endParaRPr lang="nl-BE" sz="1600" dirty="0">
              <a:cs typeface="Calibri Light"/>
            </a:endParaRPr>
          </a:p>
        </p:txBody>
      </p:sp>
      <p:pic>
        <p:nvPicPr>
          <p:cNvPr id="8" name="Picture 8" descr="Graphical user interface, text, application, email&#10;&#10;Description automatically generated">
            <a:extLst>
              <a:ext uri="{FF2B5EF4-FFF2-40B4-BE49-F238E27FC236}">
                <a16:creationId xmlns:a16="http://schemas.microsoft.com/office/drawing/2014/main" id="{D23E76F9-76C1-48E6-ACD1-42677C8A3486}"/>
              </a:ext>
            </a:extLst>
          </p:cNvPr>
          <p:cNvPicPr>
            <a:picLocks noChangeAspect="1"/>
          </p:cNvPicPr>
          <p:nvPr/>
        </p:nvPicPr>
        <p:blipFill>
          <a:blip r:embed="rId2"/>
          <a:stretch>
            <a:fillRect/>
          </a:stretch>
        </p:blipFill>
        <p:spPr>
          <a:xfrm>
            <a:off x="654424" y="1129294"/>
            <a:ext cx="7678615" cy="5049715"/>
          </a:xfrm>
          <a:prstGeom prst="rect">
            <a:avLst/>
          </a:prstGeom>
        </p:spPr>
      </p:pic>
    </p:spTree>
    <p:extLst>
      <p:ext uri="{BB962C8B-B14F-4D97-AF65-F5344CB8AC3E}">
        <p14:creationId xmlns:p14="http://schemas.microsoft.com/office/powerpoint/2010/main" val="8723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87B6-66DF-448C-B765-A6E966F4F0F5}"/>
              </a:ext>
            </a:extLst>
          </p:cNvPr>
          <p:cNvSpPr>
            <a:spLocks noGrp="1"/>
          </p:cNvSpPr>
          <p:nvPr>
            <p:ph type="title"/>
          </p:nvPr>
        </p:nvSpPr>
        <p:spPr/>
        <p:txBody>
          <a:bodyPr/>
          <a:lstStyle/>
          <a:p>
            <a:r>
              <a:rPr lang="en-GB" dirty="0" err="1"/>
              <a:t>Welke</a:t>
            </a:r>
            <a:r>
              <a:rPr lang="en-GB" dirty="0"/>
              <a:t> best practices </a:t>
            </a:r>
            <a:r>
              <a:rPr lang="en-GB" dirty="0" err="1"/>
              <a:t>zijn</a:t>
            </a:r>
            <a:r>
              <a:rPr lang="en-GB" dirty="0"/>
              <a:t> </a:t>
            </a:r>
            <a:r>
              <a:rPr lang="en-GB" dirty="0" err="1"/>
              <a:t>er</a:t>
            </a:r>
            <a:r>
              <a:rPr lang="en-GB" dirty="0"/>
              <a:t>?</a:t>
            </a:r>
          </a:p>
        </p:txBody>
      </p:sp>
      <p:sp>
        <p:nvSpPr>
          <p:cNvPr id="4" name="Slide Number Placeholder 3">
            <a:extLst>
              <a:ext uri="{FF2B5EF4-FFF2-40B4-BE49-F238E27FC236}">
                <a16:creationId xmlns:a16="http://schemas.microsoft.com/office/drawing/2014/main" id="{58E683E3-E6B0-48D7-95B1-FDD8282BD937}"/>
              </a:ext>
            </a:extLst>
          </p:cNvPr>
          <p:cNvSpPr>
            <a:spLocks noGrp="1"/>
          </p:cNvSpPr>
          <p:nvPr>
            <p:ph type="sldNum" sz="quarter" idx="12"/>
          </p:nvPr>
        </p:nvSpPr>
        <p:spPr/>
        <p:txBody>
          <a:bodyPr/>
          <a:lstStyle/>
          <a:p>
            <a:fld id="{FF88DA20-ED00-471C-9170-60F590CB400A}" type="slidenum">
              <a:rPr lang="nl-BE" smtClean="0"/>
              <a:t>7</a:t>
            </a:fld>
            <a:endParaRPr lang="nl-BE"/>
          </a:p>
        </p:txBody>
      </p:sp>
      <p:sp>
        <p:nvSpPr>
          <p:cNvPr id="5" name="Text Placeholder 4">
            <a:extLst>
              <a:ext uri="{FF2B5EF4-FFF2-40B4-BE49-F238E27FC236}">
                <a16:creationId xmlns:a16="http://schemas.microsoft.com/office/drawing/2014/main" id="{2FCCB62D-0816-48A6-8DE1-01A23740104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6E70FDA6-0FC4-4E26-9BDC-7C1FC50FD92D}"/>
              </a:ext>
            </a:extLst>
          </p:cNvPr>
          <p:cNvSpPr>
            <a:spLocks noGrp="1"/>
          </p:cNvSpPr>
          <p:nvPr>
            <p:ph type="body" sz="quarter" idx="14"/>
          </p:nvPr>
        </p:nvSpPr>
        <p:spPr/>
        <p:txBody>
          <a:bodyPr/>
          <a:lstStyle/>
          <a:p>
            <a:pPr marL="71755" indent="-215900"/>
            <a:r>
              <a:rPr lang="nl-BE">
                <a:cs typeface="Calibri Light"/>
              </a:rPr>
              <a:t>Pipelines gebruiken voor logica op te splitsen</a:t>
            </a:r>
          </a:p>
          <a:p>
            <a:pPr marL="71755" indent="-215900"/>
            <a:r>
              <a:rPr lang="nl-BE">
                <a:cs typeface="Calibri Light"/>
              </a:rPr>
              <a:t>Spark SQL </a:t>
            </a:r>
          </a:p>
        </p:txBody>
      </p:sp>
    </p:spTree>
    <p:extLst>
      <p:ext uri="{BB962C8B-B14F-4D97-AF65-F5344CB8AC3E}">
        <p14:creationId xmlns:p14="http://schemas.microsoft.com/office/powerpoint/2010/main" val="256578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974F-4106-40A3-A093-9FC0E56F6E2C}"/>
              </a:ext>
            </a:extLst>
          </p:cNvPr>
          <p:cNvSpPr>
            <a:spLocks noGrp="1"/>
          </p:cNvSpPr>
          <p:nvPr>
            <p:ph type="title"/>
          </p:nvPr>
        </p:nvSpPr>
        <p:spPr/>
        <p:txBody>
          <a:bodyPr/>
          <a:lstStyle/>
          <a:p>
            <a:r>
              <a:rPr lang="en-GB" dirty="0" err="1"/>
              <a:t>Bronnen</a:t>
            </a:r>
            <a:endParaRPr lang="nl-BE" dirty="0"/>
          </a:p>
        </p:txBody>
      </p:sp>
      <p:sp>
        <p:nvSpPr>
          <p:cNvPr id="4" name="Slide Number Placeholder 3">
            <a:extLst>
              <a:ext uri="{FF2B5EF4-FFF2-40B4-BE49-F238E27FC236}">
                <a16:creationId xmlns:a16="http://schemas.microsoft.com/office/drawing/2014/main" id="{B0A3CF7E-66F7-4A99-A1C8-035D23D64DBA}"/>
              </a:ext>
            </a:extLst>
          </p:cNvPr>
          <p:cNvSpPr>
            <a:spLocks noGrp="1"/>
          </p:cNvSpPr>
          <p:nvPr>
            <p:ph type="sldNum" sz="quarter" idx="12"/>
          </p:nvPr>
        </p:nvSpPr>
        <p:spPr/>
        <p:txBody>
          <a:bodyPr/>
          <a:lstStyle/>
          <a:p>
            <a:fld id="{FF88DA20-ED00-471C-9170-60F590CB400A}" type="slidenum">
              <a:rPr lang="nl-BE" smtClean="0"/>
              <a:t>8</a:t>
            </a:fld>
            <a:endParaRPr lang="nl-BE"/>
          </a:p>
        </p:txBody>
      </p:sp>
      <p:sp>
        <p:nvSpPr>
          <p:cNvPr id="5" name="Text Placeholder 4">
            <a:extLst>
              <a:ext uri="{FF2B5EF4-FFF2-40B4-BE49-F238E27FC236}">
                <a16:creationId xmlns:a16="http://schemas.microsoft.com/office/drawing/2014/main" id="{1EB562CF-BF79-42B2-A2B9-B1D3079C72A6}"/>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36CBEBC9-4D07-405F-A769-AB5264C2B818}"/>
              </a:ext>
            </a:extLst>
          </p:cNvPr>
          <p:cNvSpPr>
            <a:spLocks noGrp="1"/>
          </p:cNvSpPr>
          <p:nvPr>
            <p:ph type="body" sz="quarter" idx="14"/>
          </p:nvPr>
        </p:nvSpPr>
        <p:spPr>
          <a:xfrm>
            <a:off x="658811" y="1712912"/>
            <a:ext cx="10874375" cy="3605213"/>
          </a:xfrm>
        </p:spPr>
        <p:txBody>
          <a:bodyPr/>
          <a:lstStyle/>
          <a:p>
            <a:pPr marL="0" indent="0">
              <a:buNone/>
            </a:pPr>
            <a:endParaRPr lang="nl-BE" dirty="0">
              <a:cs typeface="Calibri Light"/>
            </a:endParaRPr>
          </a:p>
          <a:p>
            <a:pPr marL="71755" indent="-215900"/>
            <a:r>
              <a:rPr lang="nl-BE" dirty="0">
                <a:cs typeface="Calibri Light"/>
              </a:rPr>
              <a:t>https://www.analyticsvidhya.com/blog/2020/11/introduction-to-spark-mllib-for-big-data-and-machine-learning/</a:t>
            </a:r>
          </a:p>
          <a:p>
            <a:pPr marL="71755" indent="-215900"/>
            <a:r>
              <a:rPr lang="nl-BE" dirty="0">
                <a:ea typeface="+mn-lt"/>
                <a:cs typeface="+mn-lt"/>
                <a:hlinkClick r:id="rId2"/>
              </a:rPr>
              <a:t>https://spark.apache.org/docs/latest/</a:t>
            </a:r>
            <a:r>
              <a:rPr lang="nl-BE">
                <a:ea typeface="+mn-lt"/>
                <a:cs typeface="+mn-lt"/>
                <a:hlinkClick r:id="rId2"/>
              </a:rPr>
              <a:t>ml-statistics</a:t>
            </a:r>
            <a:r>
              <a:rPr lang="nl-BE" dirty="0">
                <a:ea typeface="+mn-lt"/>
                <a:cs typeface="+mn-lt"/>
                <a:hlinkClick r:id="rId2"/>
              </a:rPr>
              <a:t>.html</a:t>
            </a:r>
            <a:endParaRPr lang="nl-BE" dirty="0">
              <a:ea typeface="+mn-lt"/>
              <a:cs typeface="+mn-lt"/>
            </a:endParaRPr>
          </a:p>
          <a:p>
            <a:pPr marL="71755" indent="-215900"/>
            <a:r>
              <a:rPr lang="nl-BE" dirty="0">
                <a:ea typeface="+mn-lt"/>
                <a:cs typeface="+mn-lt"/>
                <a:hlinkClick r:id="rId3"/>
              </a:rPr>
              <a:t>https://databricks.com/glossary/what-is-machine-learning-library</a:t>
            </a:r>
            <a:endParaRPr lang="nl-BE" dirty="0">
              <a:ea typeface="+mn-lt"/>
              <a:cs typeface="+mn-lt"/>
            </a:endParaRPr>
          </a:p>
          <a:p>
            <a:pPr marL="71755" indent="-215900"/>
            <a:r>
              <a:rPr lang="nl-BE" dirty="0">
                <a:ea typeface="+mn-lt"/>
                <a:cs typeface="+mn-lt"/>
                <a:hlinkClick r:id="rId4"/>
              </a:rPr>
              <a:t>https://www.projectpro.io/article/spark-mllib-for-scalable-machine-learning-with-spark/339</a:t>
            </a:r>
            <a:endParaRPr lang="nl-BE">
              <a:ea typeface="+mn-lt"/>
              <a:cs typeface="+mn-lt"/>
            </a:endParaRPr>
          </a:p>
          <a:p>
            <a:pPr marL="71755" indent="-215900"/>
            <a:r>
              <a:rPr lang="nl-BE">
                <a:ea typeface="+mn-lt"/>
                <a:cs typeface="+mn-lt"/>
              </a:rPr>
              <a:t>https://spark.apache.org/docs/latest/ml-guide.html</a:t>
            </a:r>
          </a:p>
          <a:p>
            <a:pPr marL="71755" indent="-215900"/>
            <a:endParaRPr lang="nl-BE" dirty="0">
              <a:ea typeface="+mn-lt"/>
              <a:cs typeface="+mn-lt"/>
            </a:endParaRPr>
          </a:p>
          <a:p>
            <a:pPr marL="71755" indent="-215900"/>
            <a:endParaRPr lang="nl-BE" dirty="0">
              <a:cs typeface="Calibri Light"/>
            </a:endParaRPr>
          </a:p>
        </p:txBody>
      </p:sp>
    </p:spTree>
    <p:extLst>
      <p:ext uri="{BB962C8B-B14F-4D97-AF65-F5344CB8AC3E}">
        <p14:creationId xmlns:p14="http://schemas.microsoft.com/office/powerpoint/2010/main" val="1746675023"/>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4C7AF6D9-7171-482E-8AFD-D59ED334D2FA}"/>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CF14495-8918-4CDA-97A5-22248A9F120D}"/>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92471D1-1E53-433C-A0D3-F3B9C7F94416}"/>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8543594A-06E4-4587-A6E5-B1D0F236CB00}"/>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0BB5E924-63F5-4AC6-BDD9-A541FBD40D40}"/>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d3111a0-6142-465a-9eaa-77c4c60e3368">
      <UserInfo>
        <DisplayName>DIGITAL-Informatica - Leden</DisplayName>
        <AccountId>63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E187C1D03288408749D3EE8DF14688" ma:contentTypeVersion="7" ma:contentTypeDescription="Create a new document." ma:contentTypeScope="" ma:versionID="568c787baef63f9a653c69e99ad0e7c9">
  <xsd:schema xmlns:xsd="http://www.w3.org/2001/XMLSchema" xmlns:xs="http://www.w3.org/2001/XMLSchema" xmlns:p="http://schemas.microsoft.com/office/2006/metadata/properties" xmlns:ns2="fc9caa1b-37d0-44cd-9a6f-69f257430135" xmlns:ns3="8d3111a0-6142-465a-9eaa-77c4c60e3368" targetNamespace="http://schemas.microsoft.com/office/2006/metadata/properties" ma:root="true" ma:fieldsID="344162a88bdd3c6cb380e30dc9ad009e" ns2:_="" ns3:_="">
    <xsd:import namespace="fc9caa1b-37d0-44cd-9a6f-69f257430135"/>
    <xsd:import namespace="8d3111a0-6142-465a-9eaa-77c4c60e33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caa1b-37d0-44cd-9a6f-69f2574301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d3111a0-6142-465a-9eaa-77c4c60e336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3D908B-74C1-4411-B3B0-7F2749F9A75A}">
  <ds:schemaRefs>
    <ds:schemaRef ds:uri="http://schemas.microsoft.com/sharepoint/v3/contenttype/forms"/>
  </ds:schemaRefs>
</ds:datastoreItem>
</file>

<file path=customXml/itemProps2.xml><?xml version="1.0" encoding="utf-8"?>
<ds:datastoreItem xmlns:ds="http://schemas.openxmlformats.org/officeDocument/2006/customXml" ds:itemID="{7F398637-4CB2-4260-BEF3-0CD7E5B17F48}">
  <ds:schemaRefs>
    <ds:schemaRef ds:uri="8d3111a0-6142-465a-9eaa-77c4c60e3368"/>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C9EBBCD2-4B2B-43D2-9AE1-AAFD68553155}"/>
</file>

<file path=docProps/app.xml><?xml version="1.0" encoding="utf-8"?>
<Properties xmlns="http://schemas.openxmlformats.org/officeDocument/2006/extended-properties" xmlns:vt="http://schemas.openxmlformats.org/officeDocument/2006/docPropsVTypes">
  <Template>odisee_powerpoint_template</Template>
  <TotalTime>44</TotalTime>
  <Words>490</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8</vt:i4>
      </vt:variant>
    </vt:vector>
  </HeadingPairs>
  <TitlesOfParts>
    <vt:vector size="20" baseType="lpstr">
      <vt:lpstr>-apple-system</vt:lpstr>
      <vt:lpstr>Arial</vt:lpstr>
      <vt:lpstr>Calibri</vt:lpstr>
      <vt:lpstr>Calibri Light</vt:lpstr>
      <vt:lpstr>Wingdings</vt:lpstr>
      <vt:lpstr>Wingdings 2</vt:lpstr>
      <vt:lpstr>Wingdings 3</vt:lpstr>
      <vt:lpstr>Groen</vt:lpstr>
      <vt:lpstr>Oranje</vt:lpstr>
      <vt:lpstr>Donker blauw</vt:lpstr>
      <vt:lpstr>Midden blauw</vt:lpstr>
      <vt:lpstr>Licht blauw</vt:lpstr>
      <vt:lpstr>PowerPoint Presentation</vt:lpstr>
      <vt:lpstr>MLlib</vt:lpstr>
      <vt:lpstr>Wat is het doel van de component?</vt:lpstr>
      <vt:lpstr>Waarvoor kan het gebruikt worden?</vt:lpstr>
      <vt:lpstr>Welke zijn de belangrijkste termen/concepten binnen de component?</vt:lpstr>
      <vt:lpstr>Geef en beschrijf ook een stukje voorbeeldcode van je component.</vt:lpstr>
      <vt:lpstr>Welke best practices zijn er?</vt:lpstr>
      <vt:lpstr>Bronnen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Jens Baetens 3</dc:creator>
  <cp:keywords>Made By SmartPresentations</cp:keywords>
  <cp:lastModifiedBy>Mohamed Machaleh</cp:lastModifiedBy>
  <cp:revision>3</cp:revision>
  <dcterms:created xsi:type="dcterms:W3CDTF">2022-01-13T14:50:52Z</dcterms:created>
  <dcterms:modified xsi:type="dcterms:W3CDTF">2022-03-10T08:41:41Z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0x010100D4E187C1D03288408749D3EE8DF14688</vt:lpwstr>
  </property>
</Properties>
</file>