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54"/>
  </p:notesMasterIdLst>
  <p:handoutMasterIdLst>
    <p:handoutMasterId r:id="rId55"/>
  </p:handoutMasterIdLst>
  <p:sldIdLst>
    <p:sldId id="256" r:id="rId9"/>
    <p:sldId id="296" r:id="rId10"/>
    <p:sldId id="290" r:id="rId11"/>
    <p:sldId id="293" r:id="rId12"/>
    <p:sldId id="289" r:id="rId13"/>
    <p:sldId id="291" r:id="rId14"/>
    <p:sldId id="294" r:id="rId15"/>
    <p:sldId id="295" r:id="rId16"/>
    <p:sldId id="298" r:id="rId17"/>
    <p:sldId id="299" r:id="rId18"/>
    <p:sldId id="300" r:id="rId19"/>
    <p:sldId id="301" r:id="rId20"/>
    <p:sldId id="302" r:id="rId21"/>
    <p:sldId id="303" r:id="rId22"/>
    <p:sldId id="304" r:id="rId23"/>
    <p:sldId id="305" r:id="rId24"/>
    <p:sldId id="306" r:id="rId25"/>
    <p:sldId id="307" r:id="rId26"/>
    <p:sldId id="308" r:id="rId27"/>
    <p:sldId id="322" r:id="rId28"/>
    <p:sldId id="292" r:id="rId29"/>
    <p:sldId id="313" r:id="rId30"/>
    <p:sldId id="315" r:id="rId31"/>
    <p:sldId id="314" r:id="rId32"/>
    <p:sldId id="316" r:id="rId33"/>
    <p:sldId id="309" r:id="rId34"/>
    <p:sldId id="317" r:id="rId35"/>
    <p:sldId id="319" r:id="rId36"/>
    <p:sldId id="320" r:id="rId37"/>
    <p:sldId id="321" r:id="rId38"/>
    <p:sldId id="310" r:id="rId39"/>
    <p:sldId id="323" r:id="rId40"/>
    <p:sldId id="324" r:id="rId41"/>
    <p:sldId id="325" r:id="rId42"/>
    <p:sldId id="326" r:id="rId43"/>
    <p:sldId id="327" r:id="rId44"/>
    <p:sldId id="311" r:id="rId45"/>
    <p:sldId id="328" r:id="rId46"/>
    <p:sldId id="332" r:id="rId47"/>
    <p:sldId id="333" r:id="rId48"/>
    <p:sldId id="312" r:id="rId49"/>
    <p:sldId id="329" r:id="rId50"/>
    <p:sldId id="330" r:id="rId51"/>
    <p:sldId id="331" r:id="rId52"/>
    <p:sldId id="334"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0" d="100"/>
          <a:sy n="160" d="100"/>
        </p:scale>
        <p:origin x="19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21/11/2022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21/11/2022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hyperlink" Target="https://www.odisee.be/bacheloropleidinge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tx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Aims</a:t>
            </a:r>
            <a:r>
              <a:rPr lang="nl-BE" sz="2600" b="1" kern="1200" dirty="0">
                <a:solidFill>
                  <a:schemeClr val="accent3"/>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Objectives</a:t>
            </a:r>
            <a:endParaRPr lang="nl-BE" sz="2600" b="1" kern="1200" dirty="0">
              <a:solidFill>
                <a:schemeClr val="accent3"/>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1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9599717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160F2A3-96A3-451D-AF9F-4DFD7C6A7ACC}"/>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2175C38B-9CB6-4AED-B4C3-507F3B64EACF}"/>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E4536E38-51F0-492F-BDF5-37AC3E20C55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D21F0729-513D-4CB6-A578-AE493CE02475}"/>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47619EC1-0387-4E2C-9DFC-A971374DF63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42520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2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Aims</a:t>
            </a:r>
            <a:r>
              <a:rPr lang="nl-BE" sz="2600" b="1" kern="1200" dirty="0">
                <a:solidFill>
                  <a:schemeClr val="accent4"/>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Objectives</a:t>
            </a:r>
            <a:endParaRPr lang="nl-BE" sz="2600" b="1" kern="1200" dirty="0">
              <a:solidFill>
                <a:schemeClr val="accent4"/>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7742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1050868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A242554-454E-4C3D-B254-16709117BB72}"/>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489ACB7C-9266-47B7-8DF4-FB8E7C13A3A8}"/>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DA214086-B9BE-4A42-9526-C5651C915C70}"/>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6467D952-1F09-4C15-A4DB-EB0CAA9C8ED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8A64076F-7E8E-4C53-AE55-BFBBD449C29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8752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4"/>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97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2276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Aims</a:t>
            </a:r>
            <a:r>
              <a:rPr lang="nl-BE" sz="2600" b="1" kern="1200" dirty="0">
                <a:solidFill>
                  <a:schemeClr val="bg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Objectives</a:t>
            </a:r>
            <a:endParaRPr lang="nl-BE" sz="2600" b="1" kern="1200" dirty="0">
              <a:solidFill>
                <a:schemeClr val="bg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extLst>
      <p:ext uri="{BB962C8B-B14F-4D97-AF65-F5344CB8AC3E}">
        <p14:creationId xmlns:p14="http://schemas.microsoft.com/office/powerpoint/2010/main" val="26201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205704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694FB80A-610F-4815-9687-9D235918D20B}"/>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4CD2ED6E-8524-4D75-AF5B-4206754D9C3B}"/>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34CBDEAC-E2C6-4215-B6CC-F5FFBF1A28E1}"/>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E063C99A-D862-4C93-BB07-700AB16790C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AABC4D4F-825C-4288-BB28-24C14B24A4C9}"/>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9E000E41-E0CD-4104-B01D-2F93A548FB2A}"/>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82F5D17E-069C-463C-824A-951675DB5B17}"/>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EE2B8E70-0CD0-4BA2-8944-5911481C4479}"/>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8204499C-2AA5-4D97-81C9-301F15302BD1}"/>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E09180F8-17B8-4ECA-A42C-1B8FDCC6DDA1}"/>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074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2"/>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31433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7958159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B6129A76-CA02-474B-953C-53C2F6E4115D}"/>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1D884B51-3ABB-4B49-8FD7-4F6F59C3B210}"/>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6BA11443-FA0C-4FDE-94F2-492C226BE91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39CF5BAF-CF92-4F9B-9498-9D50FBE0DDB0}"/>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F33410B3-09A6-4D18-A0A0-9EC37D151D52}"/>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465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5.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image" Target="../media/image2.png"/><Relationship Id="rId21" Type="http://schemas.openxmlformats.org/officeDocument/2006/relationships/slideLayout" Target="../slideLayouts/slideLayout57.xml"/><Relationship Id="rId34" Type="http://schemas.openxmlformats.org/officeDocument/2006/relationships/slideLayout" Target="../slideLayouts/slideLayout70.xml"/><Relationship Id="rId42" Type="http://schemas.openxmlformats.org/officeDocument/2006/relationships/image" Target="../media/image5.svg"/><Relationship Id="rId7" Type="http://schemas.openxmlformats.org/officeDocument/2006/relationships/slideLayout" Target="../slideLayouts/slideLayout4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41"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40" Type="http://schemas.openxmlformats.org/officeDocument/2006/relationships/image" Target="../media/image3.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image" Target="../media/image2.png"/><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5.svg"/><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image" Target="../media/image4.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theme" Target="../theme/theme3.xml"/><Relationship Id="rId40" Type="http://schemas.openxmlformats.org/officeDocument/2006/relationships/image" Target="../media/image3.png"/><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8" Type="http://schemas.openxmlformats.org/officeDocument/2006/relationships/slideLayout" Target="../slideLayouts/slideLayout80.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image" Target="../media/image2.png"/><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image" Target="../media/image5.svg"/><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41" Type="http://schemas.openxmlformats.org/officeDocument/2006/relationships/image" Target="../media/image4.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40" Type="http://schemas.openxmlformats.org/officeDocument/2006/relationships/image" Target="../media/image3.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image" Target="../media/image2.png"/><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image" Target="../media/image5.svg"/><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image" Target="../media/image4.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theme" Target="../theme/theme5.xml"/><Relationship Id="rId40" Type="http://schemas.openxmlformats.org/officeDocument/2006/relationships/image" Target="../media/image3.png"/><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8" Type="http://schemas.openxmlformats.org/officeDocument/2006/relationships/slideLayout" Target="../slideLayouts/slideLayout152.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826" r:id="rId2"/>
    <p:sldLayoutId id="2147483649" r:id="rId3"/>
    <p:sldLayoutId id="2147483667" r:id="rId4"/>
    <p:sldLayoutId id="2147483677" r:id="rId5"/>
    <p:sldLayoutId id="2147483678" r:id="rId6"/>
    <p:sldLayoutId id="2147483679" r:id="rId7"/>
    <p:sldLayoutId id="2147483650" r:id="rId8"/>
    <p:sldLayoutId id="2147483661" r:id="rId9"/>
    <p:sldLayoutId id="2147483652" r:id="rId10"/>
    <p:sldLayoutId id="2147483824" r:id="rId11"/>
    <p:sldLayoutId id="2147483825" r:id="rId12"/>
    <p:sldLayoutId id="2147483651" r:id="rId13"/>
    <p:sldLayoutId id="2147483663" r:id="rId14"/>
    <p:sldLayoutId id="2147483682" r:id="rId15"/>
    <p:sldLayoutId id="2147483683" r:id="rId16"/>
    <p:sldLayoutId id="2147483671" r:id="rId17"/>
    <p:sldLayoutId id="2147483684" r:id="rId18"/>
    <p:sldLayoutId id="2147483674" r:id="rId19"/>
    <p:sldLayoutId id="2147483685" r:id="rId20"/>
    <p:sldLayoutId id="2147483670" r:id="rId21"/>
    <p:sldLayoutId id="2147483680" r:id="rId22"/>
    <p:sldLayoutId id="2147483666" r:id="rId23"/>
    <p:sldLayoutId id="2147483672" r:id="rId24"/>
    <p:sldLayoutId id="2147483675" r:id="rId25"/>
    <p:sldLayoutId id="2147483664" r:id="rId26"/>
    <p:sldLayoutId id="2147483665" r:id="rId27"/>
    <p:sldLayoutId id="2147483835" r:id="rId28"/>
    <p:sldLayoutId id="2147483653" r:id="rId29"/>
    <p:sldLayoutId id="2147483681" r:id="rId30"/>
    <p:sldLayoutId id="2147483669" r:id="rId31"/>
    <p:sldLayoutId id="2147483654" r:id="rId32"/>
    <p:sldLayoutId id="2147483822" r:id="rId33"/>
    <p:sldLayoutId id="2147483823" r:id="rId34"/>
    <p:sldLayoutId id="2147483676" r:id="rId35"/>
    <p:sldLayoutId id="2147483655"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82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831"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836" r:id="rId28"/>
    <p:sldLayoutId id="2147483712" r:id="rId29"/>
    <p:sldLayoutId id="2147483713" r:id="rId30"/>
    <p:sldLayoutId id="2147483714" r:id="rId31"/>
    <p:sldLayoutId id="2147483715" r:id="rId32"/>
    <p:sldLayoutId id="2147483820" r:id="rId33"/>
    <p:sldLayoutId id="2147483821" r:id="rId34"/>
    <p:sldLayoutId id="2147483716" r:id="rId35"/>
    <p:sldLayoutId id="2147483717"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828"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832"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37" r:id="rId28"/>
    <p:sldLayoutId id="2147483744" r:id="rId29"/>
    <p:sldLayoutId id="2147483745" r:id="rId30"/>
    <p:sldLayoutId id="2147483746" r:id="rId31"/>
    <p:sldLayoutId id="2147483747" r:id="rId32"/>
    <p:sldLayoutId id="2147483818" r:id="rId33"/>
    <p:sldLayoutId id="2147483819" r:id="rId34"/>
    <p:sldLayoutId id="2147483748" r:id="rId35"/>
    <p:sldLayoutId id="2147483749"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829"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833"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38" r:id="rId28"/>
    <p:sldLayoutId id="2147483808" r:id="rId29"/>
    <p:sldLayoutId id="2147483809" r:id="rId30"/>
    <p:sldLayoutId id="2147483810" r:id="rId31"/>
    <p:sldLayoutId id="2147483811" r:id="rId32"/>
    <p:sldLayoutId id="2147483816" r:id="rId33"/>
    <p:sldLayoutId id="2147483817" r:id="rId34"/>
    <p:sldLayoutId id="2147483812" r:id="rId35"/>
    <p:sldLayoutId id="2147483813"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830"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834"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839" r:id="rId28"/>
    <p:sldLayoutId id="2147483776" r:id="rId29"/>
    <p:sldLayoutId id="2147483777" r:id="rId30"/>
    <p:sldLayoutId id="2147483778" r:id="rId31"/>
    <p:sldLayoutId id="2147483779" r:id="rId32"/>
    <p:sldLayoutId id="2147483814" r:id="rId33"/>
    <p:sldLayoutId id="2147483815" r:id="rId34"/>
    <p:sldLayoutId id="2147483780" r:id="rId35"/>
    <p:sldLayoutId id="2147483781"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Decision_tree" TargetMode="External"/><Relationship Id="rId13" Type="http://schemas.openxmlformats.org/officeDocument/2006/relationships/hyperlink" Target="https://www.youtube.com/watch?v=LDRbO9a6XPU" TargetMode="External"/><Relationship Id="rId3" Type="http://schemas.openxmlformats.org/officeDocument/2006/relationships/hyperlink" Target="https://scikit-learn.org/stable/modules/tree.html#classification" TargetMode="External"/><Relationship Id="rId7" Type="http://schemas.openxmlformats.org/officeDocument/2006/relationships/hyperlink" Target="https://medium.com/@mohtedibf/indepth-parameter-tuning-for-decision-tree-6753118a03c3" TargetMode="External"/><Relationship Id="rId12" Type="http://schemas.openxmlformats.org/officeDocument/2006/relationships/hyperlink" Target="https://www.youtube.com/watch?v=JcI5E2Ng6r4" TargetMode="External"/><Relationship Id="rId2" Type="http://schemas.openxmlformats.org/officeDocument/2006/relationships/hyperlink" Target="https://scikit-learn.org/stable/modules/tree.html" TargetMode="External"/><Relationship Id="rId1" Type="http://schemas.openxmlformats.org/officeDocument/2006/relationships/slideLayout" Target="../slideLayouts/slideLayout72.xml"/><Relationship Id="rId6" Type="http://schemas.openxmlformats.org/officeDocument/2006/relationships/hyperlink" Target="https://www.w3schools.com/python/python_ml_confusion_matrix.asp" TargetMode="External"/><Relationship Id="rId11" Type="http://schemas.openxmlformats.org/officeDocument/2006/relationships/hyperlink" Target="https://www.youtube.com/watch?v=ZVR2Way4nwQ" TargetMode="External"/><Relationship Id="rId5" Type="http://schemas.openxmlformats.org/officeDocument/2006/relationships/hyperlink" Target="https://scikit-learn.org/stable/modules/tree.html#minimal-cost-complexity-pruning" TargetMode="External"/><Relationship Id="rId10" Type="http://schemas.openxmlformats.org/officeDocument/2006/relationships/hyperlink" Target="https://www.youtube.com/watch?v=_L39rN6gz7Y" TargetMode="External"/><Relationship Id="rId4" Type="http://schemas.openxmlformats.org/officeDocument/2006/relationships/hyperlink" Target="https://scikit-learn.org/stable/modules/tree.html#tree-algorithms-id3-c4-5-c5-0-and-cart" TargetMode="External"/><Relationship Id="rId9" Type="http://schemas.openxmlformats.org/officeDocument/2006/relationships/hyperlink" Target="https://www.ibm.com/topics/decision-trees" TargetMode="External"/><Relationship Id="rId14" Type="http://schemas.openxmlformats.org/officeDocument/2006/relationships/hyperlink" Target="https://towardsdatascience.com/3-techniques-to-avoid-overfitting-of-decision-trees-1e7d3d985a09"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Maximale diepte van de boom</a:t>
            </a:r>
          </a:p>
          <a:p>
            <a:pPr marL="0" indent="0">
              <a:buNone/>
            </a:pPr>
            <a:endParaRPr lang="nl-NL" dirty="0"/>
          </a:p>
          <a:p>
            <a:pPr marL="0" indent="0">
              <a:buNone/>
            </a:pPr>
            <a:r>
              <a:rPr lang="nl-NL" sz="1400" b="1" dirty="0"/>
              <a:t>PARAMETERS</a:t>
            </a:r>
            <a:endParaRPr lang="nl-NL" dirty="0"/>
          </a:p>
          <a:p>
            <a:r>
              <a:rPr lang="nl-NL" dirty="0"/>
              <a:t> “none” = standaardwaarde</a:t>
            </a:r>
          </a:p>
          <a:p>
            <a:pPr lvl="1"/>
            <a:r>
              <a:rPr lang="nl-NL" dirty="0"/>
              <a:t>Tot alle </a:t>
            </a:r>
            <a:r>
              <a:rPr lang="nl-NL" dirty="0" err="1"/>
              <a:t>leafs</a:t>
            </a:r>
            <a:r>
              <a:rPr lang="nl-NL" dirty="0"/>
              <a:t> ‘pure’ zijn of minder samples bevatten dan </a:t>
            </a:r>
            <a:r>
              <a:rPr lang="nl-NL" dirty="0" err="1"/>
              <a:t>min_samples_split</a:t>
            </a:r>
            <a:endParaRPr lang="nl-NL" dirty="0"/>
          </a:p>
          <a:p>
            <a:r>
              <a:rPr lang="nl-NL" dirty="0"/>
              <a:t> “integer”</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MAX_DEPTH</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8053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10</a:t>
            </a:fld>
            <a:endParaRPr lang="nl-BE" dirty="0"/>
          </a:p>
        </p:txBody>
      </p:sp>
      <p:pic>
        <p:nvPicPr>
          <p:cNvPr id="8" name="Picture 7">
            <a:extLst>
              <a:ext uri="{FF2B5EF4-FFF2-40B4-BE49-F238E27FC236}">
                <a16:creationId xmlns:a16="http://schemas.microsoft.com/office/drawing/2014/main" id="{5CFB7EC4-28B4-9E25-883F-585628DA1B96}"/>
              </a:ext>
            </a:extLst>
          </p:cNvPr>
          <p:cNvPicPr>
            <a:picLocks noChangeAspect="1"/>
          </p:cNvPicPr>
          <p:nvPr/>
        </p:nvPicPr>
        <p:blipFill>
          <a:blip r:embed="rId2"/>
          <a:stretch>
            <a:fillRect/>
          </a:stretch>
        </p:blipFill>
        <p:spPr>
          <a:xfrm>
            <a:off x="658812" y="5189728"/>
            <a:ext cx="3999574" cy="684000"/>
          </a:xfrm>
          <a:prstGeom prst="rect">
            <a:avLst/>
          </a:prstGeom>
        </p:spPr>
      </p:pic>
    </p:spTree>
    <p:extLst>
      <p:ext uri="{BB962C8B-B14F-4D97-AF65-F5344CB8AC3E}">
        <p14:creationId xmlns:p14="http://schemas.microsoft.com/office/powerpoint/2010/main" val="379029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Minimumaantal samples dat nodig is om een boom te splitten</a:t>
            </a:r>
          </a:p>
          <a:p>
            <a:pPr marL="0" indent="0">
              <a:buNone/>
            </a:pPr>
            <a:endParaRPr lang="nl-NL" dirty="0"/>
          </a:p>
          <a:p>
            <a:pPr marL="0" indent="0">
              <a:buNone/>
            </a:pPr>
            <a:r>
              <a:rPr lang="nl-NL" sz="1400" b="1" dirty="0"/>
              <a:t>PARAMETERS</a:t>
            </a:r>
            <a:endParaRPr lang="nl-NL" dirty="0"/>
          </a:p>
          <a:p>
            <a:r>
              <a:rPr lang="nl-NL" dirty="0"/>
              <a:t> “integer” = standaardwaarde ‘2’</a:t>
            </a:r>
          </a:p>
          <a:p>
            <a:r>
              <a:rPr lang="nl-NL" dirty="0"/>
              <a:t> “</a:t>
            </a:r>
            <a:r>
              <a:rPr lang="nl-NL" dirty="0" err="1"/>
              <a:t>float</a:t>
            </a:r>
            <a:r>
              <a:rPr lang="nl-NL" dirty="0"/>
              <a:t>”</a:t>
            </a:r>
          </a:p>
          <a:p>
            <a:pPr lvl="1"/>
            <a:r>
              <a:rPr lang="nl-NL" sz="1400" dirty="0"/>
              <a:t>Formule: ‘</a:t>
            </a:r>
            <a:r>
              <a:rPr lang="fr-FR" sz="1400" dirty="0" err="1"/>
              <a:t>ceil</a:t>
            </a:r>
            <a:r>
              <a:rPr lang="fr-FR" sz="1400" dirty="0"/>
              <a:t>(</a:t>
            </a:r>
            <a:r>
              <a:rPr lang="fr-FR" sz="1400" dirty="0" err="1"/>
              <a:t>min_samples_split</a:t>
            </a:r>
            <a:r>
              <a:rPr lang="fr-FR" sz="1400" dirty="0"/>
              <a:t> * </a:t>
            </a:r>
            <a:r>
              <a:rPr lang="fr-FR" sz="1400" dirty="0" err="1"/>
              <a:t>n_samples</a:t>
            </a:r>
            <a:r>
              <a:rPr lang="fr-FR"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MIN_SAMPLES_SPLIT</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5" y="228154"/>
            <a:ext cx="4777311"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11</a:t>
            </a:fld>
            <a:endParaRPr lang="nl-BE" dirty="0"/>
          </a:p>
        </p:txBody>
      </p:sp>
      <p:pic>
        <p:nvPicPr>
          <p:cNvPr id="8" name="Picture 7">
            <a:extLst>
              <a:ext uri="{FF2B5EF4-FFF2-40B4-BE49-F238E27FC236}">
                <a16:creationId xmlns:a16="http://schemas.microsoft.com/office/drawing/2014/main" id="{127025B5-E7FA-3833-C982-46A0CDFF7D1D}"/>
              </a:ext>
            </a:extLst>
          </p:cNvPr>
          <p:cNvPicPr>
            <a:picLocks noChangeAspect="1"/>
          </p:cNvPicPr>
          <p:nvPr/>
        </p:nvPicPr>
        <p:blipFill>
          <a:blip r:embed="rId2"/>
          <a:stretch>
            <a:fillRect/>
          </a:stretch>
        </p:blipFill>
        <p:spPr>
          <a:xfrm>
            <a:off x="658812" y="5118100"/>
            <a:ext cx="4777311" cy="684000"/>
          </a:xfrm>
          <a:prstGeom prst="rect">
            <a:avLst/>
          </a:prstGeom>
        </p:spPr>
      </p:pic>
    </p:spTree>
    <p:extLst>
      <p:ext uri="{BB962C8B-B14F-4D97-AF65-F5344CB8AC3E}">
        <p14:creationId xmlns:p14="http://schemas.microsoft.com/office/powerpoint/2010/main" val="9409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Minimumaantal samples dat vereist is om bij een </a:t>
            </a:r>
            <a:r>
              <a:rPr lang="nl-NL" dirty="0" err="1"/>
              <a:t>leaf</a:t>
            </a:r>
            <a:r>
              <a:rPr lang="nl-NL" dirty="0"/>
              <a:t> node aanwezig te zijn</a:t>
            </a:r>
          </a:p>
          <a:p>
            <a:pPr marL="0" indent="0">
              <a:buNone/>
            </a:pPr>
            <a:endParaRPr lang="nl-NL" dirty="0"/>
          </a:p>
          <a:p>
            <a:pPr marL="0" indent="0">
              <a:buNone/>
            </a:pPr>
            <a:r>
              <a:rPr lang="nl-NL" sz="1400" b="1" dirty="0"/>
              <a:t>PARAMETERS</a:t>
            </a:r>
            <a:endParaRPr lang="nl-NL" dirty="0"/>
          </a:p>
          <a:p>
            <a:r>
              <a:rPr lang="nl-NL" dirty="0"/>
              <a:t> “integer” = standaardwaarde ‘1’</a:t>
            </a:r>
          </a:p>
          <a:p>
            <a:r>
              <a:rPr lang="nl-NL" dirty="0"/>
              <a:t> “</a:t>
            </a:r>
            <a:r>
              <a:rPr lang="nl-NL" dirty="0" err="1"/>
              <a:t>float</a:t>
            </a:r>
            <a:r>
              <a:rPr lang="nl-NL" dirty="0"/>
              <a:t>”</a:t>
            </a:r>
          </a:p>
          <a:p>
            <a:pPr lvl="1"/>
            <a:r>
              <a:rPr lang="nl-NL" sz="1400" dirty="0"/>
              <a:t>Formule: ‘</a:t>
            </a:r>
            <a:r>
              <a:rPr lang="pt-BR" sz="1400" dirty="0"/>
              <a:t>ceil(min_samples_leaf * n_samples)</a:t>
            </a:r>
            <a:r>
              <a:rPr lang="fr-FR"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MIN_SAMPLES_LEAF</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6910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12</a:t>
            </a:fld>
            <a:endParaRPr lang="nl-BE" dirty="0"/>
          </a:p>
        </p:txBody>
      </p:sp>
      <p:pic>
        <p:nvPicPr>
          <p:cNvPr id="8" name="Picture 7">
            <a:extLst>
              <a:ext uri="{FF2B5EF4-FFF2-40B4-BE49-F238E27FC236}">
                <a16:creationId xmlns:a16="http://schemas.microsoft.com/office/drawing/2014/main" id="{FE80DFF5-CBBD-CFBB-E980-3BB39CFA07B6}"/>
              </a:ext>
            </a:extLst>
          </p:cNvPr>
          <p:cNvPicPr>
            <a:picLocks noChangeAspect="1"/>
          </p:cNvPicPr>
          <p:nvPr/>
        </p:nvPicPr>
        <p:blipFill>
          <a:blip r:embed="rId2"/>
          <a:stretch>
            <a:fillRect/>
          </a:stretch>
        </p:blipFill>
        <p:spPr>
          <a:xfrm>
            <a:off x="658812" y="5416294"/>
            <a:ext cx="4189120" cy="618145"/>
          </a:xfrm>
          <a:prstGeom prst="rect">
            <a:avLst/>
          </a:prstGeom>
        </p:spPr>
      </p:pic>
    </p:spTree>
    <p:extLst>
      <p:ext uri="{BB962C8B-B14F-4D97-AF65-F5344CB8AC3E}">
        <p14:creationId xmlns:p14="http://schemas.microsoft.com/office/powerpoint/2010/main" val="109826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De minimale gewogen fractie van de som van de gewichten (van alle samples) die vereist is op een </a:t>
            </a:r>
            <a:r>
              <a:rPr lang="nl-NL" dirty="0" err="1"/>
              <a:t>leaf</a:t>
            </a:r>
            <a:r>
              <a:rPr lang="nl-NL" dirty="0"/>
              <a:t> node (gelijk gewicht wanneer </a:t>
            </a:r>
            <a:r>
              <a:rPr lang="nl-NL" dirty="0" err="1"/>
              <a:t>sample_weight</a:t>
            </a:r>
            <a:r>
              <a:rPr lang="nl-NL" dirty="0"/>
              <a:t> niet wordt meegegeven)</a:t>
            </a:r>
          </a:p>
          <a:p>
            <a:pPr marL="0" indent="0">
              <a:buNone/>
            </a:pPr>
            <a:endParaRPr lang="nl-NL" dirty="0"/>
          </a:p>
          <a:p>
            <a:pPr marL="0" indent="0">
              <a:buNone/>
            </a:pPr>
            <a:r>
              <a:rPr lang="nl-NL" sz="1400" b="1" dirty="0"/>
              <a:t>PARAMETERS</a:t>
            </a:r>
            <a:endParaRPr lang="nl-NL" dirty="0"/>
          </a:p>
          <a:p>
            <a:r>
              <a:rPr lang="nl-NL" dirty="0"/>
              <a:t> “</a:t>
            </a:r>
            <a:r>
              <a:rPr lang="nl-NL" dirty="0" err="1"/>
              <a:t>float</a:t>
            </a:r>
            <a:r>
              <a:rPr lang="nl-NL" dirty="0"/>
              <a:t>” = standaardwaarde ‘0,0’</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MIN_WEIGHT_FRACTION_LEAF</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503394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13</a:t>
            </a:fld>
            <a:endParaRPr lang="nl-BE" dirty="0"/>
          </a:p>
        </p:txBody>
      </p:sp>
      <p:pic>
        <p:nvPicPr>
          <p:cNvPr id="8" name="Picture 7">
            <a:extLst>
              <a:ext uri="{FF2B5EF4-FFF2-40B4-BE49-F238E27FC236}">
                <a16:creationId xmlns:a16="http://schemas.microsoft.com/office/drawing/2014/main" id="{7F0C3028-3E34-21D1-CD3A-5F0275194518}"/>
              </a:ext>
            </a:extLst>
          </p:cNvPr>
          <p:cNvPicPr>
            <a:picLocks noChangeAspect="1"/>
          </p:cNvPicPr>
          <p:nvPr/>
        </p:nvPicPr>
        <p:blipFill>
          <a:blip r:embed="rId2"/>
          <a:stretch>
            <a:fillRect/>
          </a:stretch>
        </p:blipFill>
        <p:spPr>
          <a:xfrm>
            <a:off x="658812" y="5089652"/>
            <a:ext cx="5390851" cy="684882"/>
          </a:xfrm>
          <a:prstGeom prst="rect">
            <a:avLst/>
          </a:prstGeom>
        </p:spPr>
      </p:pic>
    </p:spTree>
    <p:extLst>
      <p:ext uri="{BB962C8B-B14F-4D97-AF65-F5344CB8AC3E}">
        <p14:creationId xmlns:p14="http://schemas.microsoft.com/office/powerpoint/2010/main" val="138010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Het aantal features waarmee rekening moet worden gehouden bij het zoeken naar de beste split</a:t>
            </a:r>
          </a:p>
          <a:p>
            <a:pPr marL="0" indent="0">
              <a:buNone/>
            </a:pPr>
            <a:endParaRPr lang="nl-NL" dirty="0"/>
          </a:p>
          <a:p>
            <a:pPr marL="0" indent="0">
              <a:buNone/>
            </a:pPr>
            <a:r>
              <a:rPr lang="nl-NL" sz="1400" b="1" dirty="0"/>
              <a:t>PARAMETERS</a:t>
            </a:r>
            <a:endParaRPr lang="nl-NL" dirty="0"/>
          </a:p>
          <a:p>
            <a:r>
              <a:rPr lang="nl-NL" dirty="0"/>
              <a:t> “auto” en “</a:t>
            </a:r>
            <a:r>
              <a:rPr lang="nl-NL" dirty="0" err="1"/>
              <a:t>sqrt</a:t>
            </a:r>
            <a:r>
              <a:rPr lang="nl-NL" dirty="0"/>
              <a:t>”</a:t>
            </a:r>
          </a:p>
          <a:p>
            <a:pPr lvl="1"/>
            <a:r>
              <a:rPr lang="en-US" sz="1400" dirty="0" err="1"/>
              <a:t>Formule</a:t>
            </a:r>
            <a:r>
              <a:rPr lang="en-US" sz="1400" dirty="0"/>
              <a:t> = </a:t>
            </a:r>
            <a:r>
              <a:rPr lang="en-US" sz="1400" dirty="0" err="1"/>
              <a:t>max_features</a:t>
            </a:r>
            <a:r>
              <a:rPr lang="en-US" sz="1400" dirty="0"/>
              <a:t>=sqrt(</a:t>
            </a:r>
            <a:r>
              <a:rPr lang="en-US" sz="1400" dirty="0" err="1"/>
              <a:t>n_features</a:t>
            </a:r>
            <a:r>
              <a:rPr lang="en-US" sz="1400" dirty="0"/>
              <a:t>)</a:t>
            </a:r>
            <a:endParaRPr lang="nl-NL" sz="1400" dirty="0"/>
          </a:p>
          <a:p>
            <a:r>
              <a:rPr lang="nl-NL" dirty="0"/>
              <a:t>“log2”</a:t>
            </a:r>
          </a:p>
          <a:p>
            <a:pPr lvl="1"/>
            <a:r>
              <a:rPr lang="nl-NL" sz="1400" dirty="0"/>
              <a:t>Formule = </a:t>
            </a:r>
            <a:r>
              <a:rPr lang="en-US" sz="1400" dirty="0" err="1"/>
              <a:t>max_features</a:t>
            </a:r>
            <a:r>
              <a:rPr lang="en-US" sz="1400" dirty="0"/>
              <a:t>=log2(</a:t>
            </a:r>
            <a:r>
              <a:rPr lang="en-US" sz="1400" dirty="0" err="1"/>
              <a:t>n_features</a:t>
            </a:r>
            <a:r>
              <a:rPr lang="en-US" sz="1400" dirty="0"/>
              <a:t>)</a:t>
            </a:r>
            <a:endParaRPr lang="nl-NL" sz="1400"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MAX_FEATURES</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691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14</a:t>
            </a:fld>
            <a:endParaRPr lang="nl-BE" dirty="0"/>
          </a:p>
        </p:txBody>
      </p:sp>
      <p:sp>
        <p:nvSpPr>
          <p:cNvPr id="7" name="Content Placeholder 3">
            <a:extLst>
              <a:ext uri="{FF2B5EF4-FFF2-40B4-BE49-F238E27FC236}">
                <a16:creationId xmlns:a16="http://schemas.microsoft.com/office/drawing/2014/main" id="{E1E9DDDE-A603-962E-3E25-6524B1918869}"/>
              </a:ext>
            </a:extLst>
          </p:cNvPr>
          <p:cNvSpPr txBox="1">
            <a:spLocks/>
          </p:cNvSpPr>
          <p:nvPr/>
        </p:nvSpPr>
        <p:spPr>
          <a:xfrm>
            <a:off x="6096000" y="1604031"/>
            <a:ext cx="5596591" cy="3801830"/>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sz="1400" b="1" dirty="0"/>
          </a:p>
          <a:p>
            <a:pPr marL="0" indent="0">
              <a:buFont typeface="Wingdings 2" panose="05020102010507070707" pitchFamily="18" charset="2"/>
              <a:buNone/>
            </a:pPr>
            <a:endParaRPr lang="nl-NL" dirty="0"/>
          </a:p>
          <a:p>
            <a:pPr marL="0" indent="0">
              <a:buFont typeface="Wingdings 2" panose="05020102010507070707" pitchFamily="18" charset="2"/>
              <a:buNone/>
            </a:pPr>
            <a:r>
              <a:rPr lang="nl-NL" sz="1400" b="1" dirty="0"/>
              <a:t>PARAMETERS</a:t>
            </a:r>
            <a:endParaRPr lang="nl-NL" dirty="0"/>
          </a:p>
          <a:p>
            <a:r>
              <a:rPr lang="nl-NL" dirty="0"/>
              <a:t> “integer”</a:t>
            </a:r>
          </a:p>
          <a:p>
            <a:r>
              <a:rPr lang="nl-NL" dirty="0"/>
              <a:t>“</a:t>
            </a:r>
            <a:r>
              <a:rPr lang="nl-NL" dirty="0" err="1"/>
              <a:t>float</a:t>
            </a:r>
            <a:r>
              <a:rPr lang="nl-NL" dirty="0"/>
              <a:t>”</a:t>
            </a:r>
          </a:p>
          <a:p>
            <a:pPr lvl="1"/>
            <a:r>
              <a:rPr lang="en-US" sz="1400" dirty="0" err="1"/>
              <a:t>Formule</a:t>
            </a:r>
            <a:r>
              <a:rPr lang="en-US" sz="1400" dirty="0"/>
              <a:t> = max(1, int(</a:t>
            </a:r>
            <a:r>
              <a:rPr lang="en-US" sz="1400" dirty="0" err="1"/>
              <a:t>max_features</a:t>
            </a:r>
            <a:r>
              <a:rPr lang="en-US" sz="1400" dirty="0"/>
              <a:t> * </a:t>
            </a:r>
            <a:r>
              <a:rPr lang="en-US" sz="1400" dirty="0" err="1"/>
              <a:t>n_features_in</a:t>
            </a:r>
            <a:r>
              <a:rPr lang="en-US" sz="1400" dirty="0"/>
              <a:t>_))</a:t>
            </a:r>
            <a:endParaRPr lang="nl-NL" sz="1400" dirty="0"/>
          </a:p>
          <a:p>
            <a:r>
              <a:rPr lang="nl-NL" dirty="0"/>
              <a:t>“none” = standaardwaarde</a:t>
            </a:r>
          </a:p>
        </p:txBody>
      </p:sp>
      <p:pic>
        <p:nvPicPr>
          <p:cNvPr id="11" name="Picture 10">
            <a:extLst>
              <a:ext uri="{FF2B5EF4-FFF2-40B4-BE49-F238E27FC236}">
                <a16:creationId xmlns:a16="http://schemas.microsoft.com/office/drawing/2014/main" id="{3F4E9008-463B-20DB-66DA-E2FE28B0A559}"/>
              </a:ext>
            </a:extLst>
          </p:cNvPr>
          <p:cNvPicPr>
            <a:picLocks noChangeAspect="1"/>
          </p:cNvPicPr>
          <p:nvPr/>
        </p:nvPicPr>
        <p:blipFill>
          <a:blip r:embed="rId2"/>
          <a:stretch>
            <a:fillRect/>
          </a:stretch>
        </p:blipFill>
        <p:spPr>
          <a:xfrm>
            <a:off x="658812" y="5489680"/>
            <a:ext cx="4263033" cy="643027"/>
          </a:xfrm>
          <a:prstGeom prst="rect">
            <a:avLst/>
          </a:prstGeom>
        </p:spPr>
      </p:pic>
    </p:spTree>
    <p:extLst>
      <p:ext uri="{BB962C8B-B14F-4D97-AF65-F5344CB8AC3E}">
        <p14:creationId xmlns:p14="http://schemas.microsoft.com/office/powerpoint/2010/main" val="319451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Regelt de willekeurigheid van de </a:t>
            </a:r>
            <a:r>
              <a:rPr lang="nl-NL" dirty="0" err="1"/>
              <a:t>estimator</a:t>
            </a:r>
            <a:endParaRPr lang="nl-NL" dirty="0"/>
          </a:p>
          <a:p>
            <a:pPr marL="0" indent="0">
              <a:buNone/>
            </a:pPr>
            <a:endParaRPr lang="nl-NL" dirty="0"/>
          </a:p>
          <a:p>
            <a:pPr marL="0" indent="0">
              <a:buNone/>
            </a:pPr>
            <a:r>
              <a:rPr lang="nl-NL" sz="1400" b="1" dirty="0"/>
              <a:t>PARAMETERS</a:t>
            </a:r>
            <a:endParaRPr lang="nl-NL" dirty="0"/>
          </a:p>
          <a:p>
            <a:r>
              <a:rPr lang="nl-NL" dirty="0"/>
              <a:t> “integer”</a:t>
            </a:r>
          </a:p>
          <a:p>
            <a:r>
              <a:rPr lang="nl-NL" dirty="0"/>
              <a:t> </a:t>
            </a:r>
            <a:r>
              <a:rPr lang="nl-NL" dirty="0" err="1"/>
              <a:t>Instance</a:t>
            </a:r>
            <a:r>
              <a:rPr lang="nl-NL" dirty="0"/>
              <a:t> van “</a:t>
            </a:r>
            <a:r>
              <a:rPr lang="nl-NL" dirty="0" err="1"/>
              <a:t>RandomState</a:t>
            </a:r>
            <a:r>
              <a:rPr lang="nl-NL" dirty="0"/>
              <a:t>”</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RANDOM_STATE</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2340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15</a:t>
            </a:fld>
            <a:endParaRPr lang="nl-BE" dirty="0"/>
          </a:p>
        </p:txBody>
      </p:sp>
      <p:pic>
        <p:nvPicPr>
          <p:cNvPr id="8" name="Picture 7">
            <a:extLst>
              <a:ext uri="{FF2B5EF4-FFF2-40B4-BE49-F238E27FC236}">
                <a16:creationId xmlns:a16="http://schemas.microsoft.com/office/drawing/2014/main" id="{015D536A-5AA2-406C-531B-0D900DDE24C9}"/>
              </a:ext>
            </a:extLst>
          </p:cNvPr>
          <p:cNvPicPr>
            <a:picLocks noChangeAspect="1"/>
          </p:cNvPicPr>
          <p:nvPr/>
        </p:nvPicPr>
        <p:blipFill>
          <a:blip r:embed="rId2"/>
          <a:stretch>
            <a:fillRect/>
          </a:stretch>
        </p:blipFill>
        <p:spPr>
          <a:xfrm>
            <a:off x="665816" y="5128367"/>
            <a:ext cx="4406841" cy="737866"/>
          </a:xfrm>
          <a:prstGeom prst="rect">
            <a:avLst/>
          </a:prstGeom>
        </p:spPr>
      </p:pic>
    </p:spTree>
    <p:extLst>
      <p:ext uri="{BB962C8B-B14F-4D97-AF65-F5344CB8AC3E}">
        <p14:creationId xmlns:p14="http://schemas.microsoft.com/office/powerpoint/2010/main" val="388718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Het maximaal aantal </a:t>
            </a:r>
            <a:r>
              <a:rPr lang="nl-NL" dirty="0" err="1"/>
              <a:t>leaf</a:t>
            </a:r>
            <a:r>
              <a:rPr lang="nl-NL" dirty="0"/>
              <a:t> </a:t>
            </a:r>
            <a:r>
              <a:rPr lang="nl-NL" dirty="0" err="1"/>
              <a:t>nodes</a:t>
            </a:r>
            <a:r>
              <a:rPr lang="nl-NL" dirty="0"/>
              <a:t> die de </a:t>
            </a:r>
            <a:r>
              <a:rPr lang="nl-NL" dirty="0" err="1"/>
              <a:t>decision</a:t>
            </a:r>
            <a:r>
              <a:rPr lang="nl-NL" dirty="0"/>
              <a:t> tree mag hebben</a:t>
            </a:r>
          </a:p>
          <a:p>
            <a:pPr marL="0" indent="0">
              <a:buNone/>
            </a:pPr>
            <a:endParaRPr lang="nl-NL" dirty="0"/>
          </a:p>
          <a:p>
            <a:pPr marL="0" indent="0">
              <a:buNone/>
            </a:pPr>
            <a:r>
              <a:rPr lang="nl-NL" sz="1400" b="1" dirty="0"/>
              <a:t>PARAMETERS</a:t>
            </a:r>
            <a:endParaRPr lang="nl-NL" dirty="0"/>
          </a:p>
          <a:p>
            <a:r>
              <a:rPr lang="nl-NL" dirty="0"/>
              <a:t> “integer”</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MAX_LEAF_NODES</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85868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16</a:t>
            </a:fld>
            <a:endParaRPr lang="nl-BE" dirty="0"/>
          </a:p>
        </p:txBody>
      </p:sp>
      <p:pic>
        <p:nvPicPr>
          <p:cNvPr id="8" name="Picture 7">
            <a:extLst>
              <a:ext uri="{FF2B5EF4-FFF2-40B4-BE49-F238E27FC236}">
                <a16:creationId xmlns:a16="http://schemas.microsoft.com/office/drawing/2014/main" id="{61F2F415-3AD7-16FD-3341-A426B89E56E6}"/>
              </a:ext>
            </a:extLst>
          </p:cNvPr>
          <p:cNvPicPr>
            <a:picLocks noChangeAspect="1"/>
          </p:cNvPicPr>
          <p:nvPr/>
        </p:nvPicPr>
        <p:blipFill rotWithShape="1">
          <a:blip r:embed="rId2"/>
          <a:srcRect r="1257" b="5799"/>
          <a:stretch/>
        </p:blipFill>
        <p:spPr>
          <a:xfrm>
            <a:off x="658812" y="4833847"/>
            <a:ext cx="3843991" cy="587601"/>
          </a:xfrm>
          <a:prstGeom prst="rect">
            <a:avLst/>
          </a:prstGeom>
        </p:spPr>
      </p:pic>
    </p:spTree>
    <p:extLst>
      <p:ext uri="{BB962C8B-B14F-4D97-AF65-F5344CB8AC3E}">
        <p14:creationId xmlns:p14="http://schemas.microsoft.com/office/powerpoint/2010/main" val="336614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Een node wordt gesplitst als deze split een daling van de onzuiverheid veroorzaakt die groter is dan of gelijk is aan deze waarde</a:t>
            </a:r>
          </a:p>
          <a:p>
            <a:pPr marL="0" indent="0">
              <a:buNone/>
            </a:pPr>
            <a:endParaRPr lang="nl-NL" dirty="0"/>
          </a:p>
          <a:p>
            <a:pPr marL="0" indent="0">
              <a:buNone/>
            </a:pPr>
            <a:r>
              <a:rPr lang="nl-NL" sz="1400" b="1" dirty="0"/>
              <a:t>PARAMETERS</a:t>
            </a:r>
            <a:endParaRPr lang="nl-NL" dirty="0"/>
          </a:p>
          <a:p>
            <a:r>
              <a:rPr lang="nl-NL" dirty="0"/>
              <a:t> “</a:t>
            </a:r>
            <a:r>
              <a:rPr lang="nl-NL" dirty="0" err="1"/>
              <a:t>float</a:t>
            </a:r>
            <a:r>
              <a:rPr lang="nl-NL" dirty="0"/>
              <a:t>” = standaardwaarde ‘0,0’</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MIN_IMPURITY_DECREASE</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638320"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17</a:t>
            </a:fld>
            <a:endParaRPr lang="nl-BE" dirty="0"/>
          </a:p>
        </p:txBody>
      </p:sp>
      <p:pic>
        <p:nvPicPr>
          <p:cNvPr id="8" name="Picture 7">
            <a:extLst>
              <a:ext uri="{FF2B5EF4-FFF2-40B4-BE49-F238E27FC236}">
                <a16:creationId xmlns:a16="http://schemas.microsoft.com/office/drawing/2014/main" id="{DE0DF9C8-BAFC-86B9-E7DE-635DECBB371A}"/>
              </a:ext>
            </a:extLst>
          </p:cNvPr>
          <p:cNvPicPr>
            <a:picLocks noChangeAspect="1"/>
          </p:cNvPicPr>
          <p:nvPr/>
        </p:nvPicPr>
        <p:blipFill>
          <a:blip r:embed="rId2"/>
          <a:stretch>
            <a:fillRect/>
          </a:stretch>
        </p:blipFill>
        <p:spPr>
          <a:xfrm>
            <a:off x="658812" y="4596676"/>
            <a:ext cx="4645324" cy="628761"/>
          </a:xfrm>
          <a:prstGeom prst="rect">
            <a:avLst/>
          </a:prstGeom>
        </p:spPr>
      </p:pic>
    </p:spTree>
    <p:extLst>
      <p:ext uri="{BB962C8B-B14F-4D97-AF65-F5344CB8AC3E}">
        <p14:creationId xmlns:p14="http://schemas.microsoft.com/office/powerpoint/2010/main" val="199951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Het gewicht geassocieerd met een klasse. Elke klasse heeft een gewicht van 1 als </a:t>
            </a:r>
            <a:r>
              <a:rPr lang="nl-NL" dirty="0" err="1"/>
              <a:t>class_weight</a:t>
            </a:r>
            <a:r>
              <a:rPr lang="nl-NL" dirty="0"/>
              <a:t> = none</a:t>
            </a:r>
          </a:p>
          <a:p>
            <a:pPr marL="0" indent="0">
              <a:buNone/>
            </a:pPr>
            <a:r>
              <a:rPr lang="nl-NL" sz="1400" b="1" dirty="0"/>
              <a:t>PARAMETERS</a:t>
            </a:r>
            <a:endParaRPr lang="nl-NL" dirty="0"/>
          </a:p>
          <a:p>
            <a:r>
              <a:rPr lang="nl-NL" dirty="0"/>
              <a:t> “</a:t>
            </a:r>
            <a:r>
              <a:rPr lang="nl-NL" dirty="0" err="1"/>
              <a:t>dictionary</a:t>
            </a:r>
            <a:r>
              <a:rPr lang="nl-NL" dirty="0"/>
              <a:t>”</a:t>
            </a:r>
          </a:p>
          <a:p>
            <a:r>
              <a:rPr lang="nl-NL" dirty="0"/>
              <a:t> “lijst van een </a:t>
            </a:r>
            <a:r>
              <a:rPr lang="nl-NL" dirty="0" err="1"/>
              <a:t>dictionary</a:t>
            </a:r>
            <a:r>
              <a:rPr lang="nl-NL" dirty="0"/>
              <a:t>”</a:t>
            </a:r>
          </a:p>
          <a:p>
            <a:r>
              <a:rPr lang="nl-NL" dirty="0"/>
              <a:t> “</a:t>
            </a:r>
            <a:r>
              <a:rPr lang="nl-NL" dirty="0" err="1"/>
              <a:t>balanced</a:t>
            </a:r>
            <a:r>
              <a:rPr lang="nl-NL" dirty="0"/>
              <a:t>”</a:t>
            </a:r>
          </a:p>
          <a:p>
            <a:r>
              <a:rPr lang="nl-NL" dirty="0"/>
              <a:t> “none” = standaardwaarde</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CLASS_WEIGHT</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51578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18</a:t>
            </a:fld>
            <a:endParaRPr lang="nl-BE" dirty="0"/>
          </a:p>
        </p:txBody>
      </p:sp>
      <p:pic>
        <p:nvPicPr>
          <p:cNvPr id="8" name="Picture 7">
            <a:extLst>
              <a:ext uri="{FF2B5EF4-FFF2-40B4-BE49-F238E27FC236}">
                <a16:creationId xmlns:a16="http://schemas.microsoft.com/office/drawing/2014/main" id="{12F19499-38DB-30FD-4E8C-78E34441BB1D}"/>
              </a:ext>
            </a:extLst>
          </p:cNvPr>
          <p:cNvPicPr>
            <a:picLocks noChangeAspect="1"/>
          </p:cNvPicPr>
          <p:nvPr/>
        </p:nvPicPr>
        <p:blipFill rotWithShape="1">
          <a:blip r:embed="rId2"/>
          <a:srcRect r="1219"/>
          <a:stretch/>
        </p:blipFill>
        <p:spPr>
          <a:xfrm>
            <a:off x="658812" y="5494184"/>
            <a:ext cx="4158619" cy="683999"/>
          </a:xfrm>
          <a:prstGeom prst="rect">
            <a:avLst/>
          </a:prstGeom>
        </p:spPr>
      </p:pic>
    </p:spTree>
    <p:extLst>
      <p:ext uri="{BB962C8B-B14F-4D97-AF65-F5344CB8AC3E}">
        <p14:creationId xmlns:p14="http://schemas.microsoft.com/office/powerpoint/2010/main" val="245663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De complexiteitsparameter gebruikt voor </a:t>
            </a:r>
            <a:r>
              <a:rPr lang="nl-NL" dirty="0" err="1"/>
              <a:t>Minimal</a:t>
            </a:r>
            <a:r>
              <a:rPr lang="nl-NL" dirty="0"/>
              <a:t> </a:t>
            </a:r>
            <a:r>
              <a:rPr lang="nl-NL" dirty="0" err="1"/>
              <a:t>Cost-Complexity</a:t>
            </a:r>
            <a:r>
              <a:rPr lang="nl-NL" dirty="0"/>
              <a:t> </a:t>
            </a:r>
            <a:r>
              <a:rPr lang="nl-NL" dirty="0" err="1"/>
              <a:t>Pruning</a:t>
            </a:r>
            <a:r>
              <a:rPr lang="nl-NL" dirty="0"/>
              <a:t>. De </a:t>
            </a:r>
            <a:r>
              <a:rPr lang="nl-NL" dirty="0" err="1"/>
              <a:t>subtree</a:t>
            </a:r>
            <a:r>
              <a:rPr lang="nl-NL" dirty="0"/>
              <a:t> met de grootste </a:t>
            </a:r>
            <a:r>
              <a:rPr lang="nl-NL" dirty="0" err="1"/>
              <a:t>cost</a:t>
            </a:r>
            <a:r>
              <a:rPr lang="nl-NL" dirty="0"/>
              <a:t> </a:t>
            </a:r>
            <a:r>
              <a:rPr lang="nl-NL" dirty="0" err="1"/>
              <a:t>complexity</a:t>
            </a:r>
            <a:r>
              <a:rPr lang="nl-NL" dirty="0"/>
              <a:t> die kleiner is dan </a:t>
            </a:r>
            <a:r>
              <a:rPr lang="nl-NL" dirty="0" err="1"/>
              <a:t>ccp_alpha</a:t>
            </a:r>
            <a:r>
              <a:rPr lang="nl-NL" dirty="0"/>
              <a:t> wordt gekozen</a:t>
            </a:r>
          </a:p>
          <a:p>
            <a:pPr marL="0" indent="0">
              <a:buNone/>
            </a:pPr>
            <a:endParaRPr lang="nl-NL" dirty="0"/>
          </a:p>
          <a:p>
            <a:pPr marL="0" indent="0">
              <a:buNone/>
            </a:pPr>
            <a:r>
              <a:rPr lang="nl-NL" sz="1400" b="1" dirty="0"/>
              <a:t>PARAMETERS</a:t>
            </a:r>
            <a:endParaRPr lang="nl-NL" dirty="0"/>
          </a:p>
          <a:p>
            <a:r>
              <a:rPr lang="nl-NL" dirty="0"/>
              <a:t> “positieve </a:t>
            </a:r>
            <a:r>
              <a:rPr lang="nl-NL" dirty="0" err="1"/>
              <a:t>float</a:t>
            </a:r>
            <a:r>
              <a:rPr lang="nl-NL" dirty="0"/>
              <a:t>” = standaardwaarde ‘0,0’ (-&gt; er wordt niet gesnoeid)</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CCP_ALPHA</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7215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19</a:t>
            </a:fld>
            <a:endParaRPr lang="nl-BE" dirty="0"/>
          </a:p>
        </p:txBody>
      </p:sp>
      <p:pic>
        <p:nvPicPr>
          <p:cNvPr id="8" name="Picture 7">
            <a:extLst>
              <a:ext uri="{FF2B5EF4-FFF2-40B4-BE49-F238E27FC236}">
                <a16:creationId xmlns:a16="http://schemas.microsoft.com/office/drawing/2014/main" id="{F484702B-1A5C-72EA-D297-8EC05F29966A}"/>
              </a:ext>
            </a:extLst>
          </p:cNvPr>
          <p:cNvPicPr>
            <a:picLocks noChangeAspect="1"/>
          </p:cNvPicPr>
          <p:nvPr/>
        </p:nvPicPr>
        <p:blipFill>
          <a:blip r:embed="rId2"/>
          <a:stretch>
            <a:fillRect/>
          </a:stretch>
        </p:blipFill>
        <p:spPr>
          <a:xfrm>
            <a:off x="665816" y="5032599"/>
            <a:ext cx="3943667" cy="662220"/>
          </a:xfrm>
          <a:prstGeom prst="rect">
            <a:avLst/>
          </a:prstGeom>
        </p:spPr>
      </p:pic>
    </p:spTree>
    <p:extLst>
      <p:ext uri="{BB962C8B-B14F-4D97-AF65-F5344CB8AC3E}">
        <p14:creationId xmlns:p14="http://schemas.microsoft.com/office/powerpoint/2010/main" val="172272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775680-5A01-9277-D06E-E5BDCB3BAAED}"/>
              </a:ext>
            </a:extLst>
          </p:cNvPr>
          <p:cNvSpPr>
            <a:spLocks noGrp="1"/>
          </p:cNvSpPr>
          <p:nvPr>
            <p:ph type="title"/>
          </p:nvPr>
        </p:nvSpPr>
        <p:spPr/>
        <p:txBody>
          <a:bodyPr/>
          <a:lstStyle/>
          <a:p>
            <a:r>
              <a:rPr lang="nl-NL" dirty="0"/>
              <a:t>DECISION TREES</a:t>
            </a:r>
            <a:endParaRPr lang="en-US" dirty="0"/>
          </a:p>
        </p:txBody>
      </p:sp>
      <p:sp>
        <p:nvSpPr>
          <p:cNvPr id="7" name="Text Placeholder 6">
            <a:extLst>
              <a:ext uri="{FF2B5EF4-FFF2-40B4-BE49-F238E27FC236}">
                <a16:creationId xmlns:a16="http://schemas.microsoft.com/office/drawing/2014/main" id="{28BDD03D-549E-6F92-6D89-020328F4A501}"/>
              </a:ext>
            </a:extLst>
          </p:cNvPr>
          <p:cNvSpPr>
            <a:spLocks noGrp="1"/>
          </p:cNvSpPr>
          <p:nvPr>
            <p:ph type="body" sz="quarter" idx="13"/>
          </p:nvPr>
        </p:nvSpPr>
        <p:spPr/>
        <p:txBody>
          <a:bodyPr/>
          <a:lstStyle/>
          <a:p>
            <a:r>
              <a:rPr lang="nl-NL" dirty="0"/>
              <a:t>PRESENTATIE</a:t>
            </a:r>
            <a:endParaRPr lang="en-US" dirty="0"/>
          </a:p>
        </p:txBody>
      </p:sp>
      <p:pic>
        <p:nvPicPr>
          <p:cNvPr id="14" name="Picture 13" descr="Chart&#10;&#10;Description automatically generated">
            <a:extLst>
              <a:ext uri="{FF2B5EF4-FFF2-40B4-BE49-F238E27FC236}">
                <a16:creationId xmlns:a16="http://schemas.microsoft.com/office/drawing/2014/main" id="{6E90D629-3F92-03A0-17C0-72CD6D4D91CE}"/>
              </a:ext>
            </a:extLst>
          </p:cNvPr>
          <p:cNvPicPr>
            <a:picLocks noChangeAspect="1"/>
          </p:cNvPicPr>
          <p:nvPr/>
        </p:nvPicPr>
        <p:blipFill rotWithShape="1">
          <a:blip r:embed="rId2">
            <a:extLst>
              <a:ext uri="{28A0092B-C50C-407E-A947-70E740481C1C}">
                <a14:useLocalDpi xmlns:a14="http://schemas.microsoft.com/office/drawing/2010/main" val="0"/>
              </a:ext>
            </a:extLst>
          </a:blip>
          <a:srcRect l="17242" r="24607"/>
          <a:stretch/>
        </p:blipFill>
        <p:spPr>
          <a:xfrm>
            <a:off x="5699760" y="0"/>
            <a:ext cx="6316980" cy="6858000"/>
          </a:xfrm>
          <a:prstGeom prst="rect">
            <a:avLst/>
          </a:prstGeom>
        </p:spPr>
      </p:pic>
    </p:spTree>
    <p:extLst>
      <p:ext uri="{BB962C8B-B14F-4D97-AF65-F5344CB8AC3E}">
        <p14:creationId xmlns:p14="http://schemas.microsoft.com/office/powerpoint/2010/main" val="349475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F57E4A-0290-7EC0-4C58-2276E8781CCE}"/>
              </a:ext>
            </a:extLst>
          </p:cNvPr>
          <p:cNvSpPr>
            <a:spLocks noGrp="1"/>
          </p:cNvSpPr>
          <p:nvPr>
            <p:ph idx="1"/>
          </p:nvPr>
        </p:nvSpPr>
        <p:spPr/>
        <p:txBody>
          <a:bodyPr/>
          <a:lstStyle/>
          <a:p>
            <a:r>
              <a:rPr lang="nl-NL" dirty="0"/>
              <a:t>Elke hyperparameter manueel ingesteld:</a:t>
            </a:r>
            <a:endParaRPr lang="en-US" dirty="0"/>
          </a:p>
        </p:txBody>
      </p:sp>
      <p:sp>
        <p:nvSpPr>
          <p:cNvPr id="2" name="Title 1">
            <a:extLst>
              <a:ext uri="{FF2B5EF4-FFF2-40B4-BE49-F238E27FC236}">
                <a16:creationId xmlns:a16="http://schemas.microsoft.com/office/drawing/2014/main" id="{8C90E3F4-9305-0253-24AA-C3AF1768F64B}"/>
              </a:ext>
            </a:extLst>
          </p:cNvPr>
          <p:cNvSpPr>
            <a:spLocks noGrp="1"/>
          </p:cNvSpPr>
          <p:nvPr>
            <p:ph type="title"/>
          </p:nvPr>
        </p:nvSpPr>
        <p:spPr/>
        <p:txBody>
          <a:bodyPr/>
          <a:lstStyle/>
          <a:p>
            <a:r>
              <a:rPr lang="nl-NL" dirty="0"/>
              <a:t>VOLLEDIG VOORBEELD</a:t>
            </a:r>
            <a:endParaRPr lang="en-US" dirty="0"/>
          </a:p>
        </p:txBody>
      </p:sp>
      <p:sp>
        <p:nvSpPr>
          <p:cNvPr id="3" name="Text Placeholder 2">
            <a:extLst>
              <a:ext uri="{FF2B5EF4-FFF2-40B4-BE49-F238E27FC236}">
                <a16:creationId xmlns:a16="http://schemas.microsoft.com/office/drawing/2014/main" id="{9B269E93-D918-800D-D5E8-C1C6236CD40B}"/>
              </a:ext>
            </a:extLst>
          </p:cNvPr>
          <p:cNvSpPr>
            <a:spLocks noGrp="1"/>
          </p:cNvSpPr>
          <p:nvPr>
            <p:ph type="body" sz="quarter" idx="13"/>
          </p:nvPr>
        </p:nvSpPr>
        <p:spPr>
          <a:xfrm>
            <a:off x="665816" y="228154"/>
            <a:ext cx="469866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736010E9-914C-429E-77FE-68A88D6FE660}"/>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8253E86A-4547-ED7D-59DC-F522F2060C78}"/>
              </a:ext>
            </a:extLst>
          </p:cNvPr>
          <p:cNvSpPr>
            <a:spLocks noGrp="1"/>
          </p:cNvSpPr>
          <p:nvPr>
            <p:ph type="sldNum" sz="quarter" idx="15"/>
          </p:nvPr>
        </p:nvSpPr>
        <p:spPr/>
        <p:txBody>
          <a:bodyPr/>
          <a:lstStyle/>
          <a:p>
            <a:fld id="{FF88DA20-ED00-471C-9170-60F590CB400A}" type="slidenum">
              <a:rPr lang="nl-BE" smtClean="0"/>
              <a:pPr/>
              <a:t>20</a:t>
            </a:fld>
            <a:endParaRPr lang="nl-BE" dirty="0"/>
          </a:p>
        </p:txBody>
      </p:sp>
      <p:pic>
        <p:nvPicPr>
          <p:cNvPr id="8" name="Picture 7">
            <a:extLst>
              <a:ext uri="{FF2B5EF4-FFF2-40B4-BE49-F238E27FC236}">
                <a16:creationId xmlns:a16="http://schemas.microsoft.com/office/drawing/2014/main" id="{F3A9DECA-40B6-3F19-F8D4-2C45163686C9}"/>
              </a:ext>
            </a:extLst>
          </p:cNvPr>
          <p:cNvPicPr>
            <a:picLocks noChangeAspect="1"/>
          </p:cNvPicPr>
          <p:nvPr/>
        </p:nvPicPr>
        <p:blipFill>
          <a:blip r:embed="rId2"/>
          <a:stretch>
            <a:fillRect/>
          </a:stretch>
        </p:blipFill>
        <p:spPr>
          <a:xfrm>
            <a:off x="754380" y="2626318"/>
            <a:ext cx="8658167" cy="2059982"/>
          </a:xfrm>
          <a:prstGeom prst="rect">
            <a:avLst/>
          </a:prstGeom>
        </p:spPr>
      </p:pic>
    </p:spTree>
    <p:extLst>
      <p:ext uri="{BB962C8B-B14F-4D97-AF65-F5344CB8AC3E}">
        <p14:creationId xmlns:p14="http://schemas.microsoft.com/office/powerpoint/2010/main" val="91262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WANNEER EEN </a:t>
            </a:r>
            <a:r>
              <a:rPr lang="nl-NL" dirty="0"/>
              <a:t>GOEDE</a:t>
            </a:r>
            <a:r>
              <a:rPr lang="nl-NL" b="0" dirty="0"/>
              <a:t> OF </a:t>
            </a:r>
            <a:r>
              <a:rPr lang="nl-NL" dirty="0"/>
              <a:t>SLECHTE</a:t>
            </a:r>
            <a:r>
              <a:rPr lang="nl-NL" b="0" dirty="0"/>
              <a:t> WERKING?</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3.</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21</a:t>
            </a:fld>
            <a:endParaRPr lang="nl-BE" dirty="0"/>
          </a:p>
        </p:txBody>
      </p:sp>
    </p:spTree>
    <p:extLst>
      <p:ext uri="{BB962C8B-B14F-4D97-AF65-F5344CB8AC3E}">
        <p14:creationId xmlns:p14="http://schemas.microsoft.com/office/powerpoint/2010/main" val="8135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Hyperparameters goed getuned</a:t>
            </a:r>
          </a:p>
          <a:p>
            <a:pPr lvl="1"/>
            <a:r>
              <a:rPr lang="nl-NL" dirty="0"/>
              <a:t>(zo niet: </a:t>
            </a:r>
            <a:r>
              <a:rPr lang="nl-NL" dirty="0" err="1"/>
              <a:t>overfitting</a:t>
            </a:r>
            <a:r>
              <a:rPr lang="nl-NL" dirty="0"/>
              <a:t>!)</a:t>
            </a:r>
          </a:p>
          <a:p>
            <a:endParaRPr lang="nl-NL" dirty="0"/>
          </a:p>
          <a:p>
            <a:r>
              <a:rPr lang="nl-NL" dirty="0"/>
              <a:t>EDA (</a:t>
            </a:r>
            <a:r>
              <a:rPr lang="nl-NL" dirty="0" err="1"/>
              <a:t>exploratory</a:t>
            </a:r>
            <a:r>
              <a:rPr lang="nl-NL" dirty="0"/>
              <a:t> data analysis)</a:t>
            </a:r>
          </a:p>
          <a:p>
            <a:pPr lvl="1"/>
            <a:r>
              <a:rPr lang="nl-NL" dirty="0"/>
              <a:t>Meer accuraat: Random </a:t>
            </a:r>
            <a:r>
              <a:rPr lang="nl-NL" dirty="0" err="1"/>
              <a:t>Forest</a:t>
            </a:r>
            <a:endParaRPr lang="nl-NL"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GOEDE WERKING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22</a:t>
            </a:fld>
            <a:endParaRPr lang="nl-BE" dirty="0"/>
          </a:p>
        </p:txBody>
      </p:sp>
    </p:spTree>
    <p:extLst>
      <p:ext uri="{BB962C8B-B14F-4D97-AF65-F5344CB8AC3E}">
        <p14:creationId xmlns:p14="http://schemas.microsoft.com/office/powerpoint/2010/main" val="698478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Eenvoudig te begrijpen : visualisatie</a:t>
            </a:r>
          </a:p>
          <a:p>
            <a:r>
              <a:rPr lang="nl-NL" dirty="0"/>
              <a:t>Classificatie en regressie</a:t>
            </a:r>
          </a:p>
          <a:p>
            <a:r>
              <a:rPr lang="nl-NL" dirty="0"/>
              <a:t>Normalisatie van data niet vereist</a:t>
            </a:r>
          </a:p>
          <a:p>
            <a:r>
              <a:rPr lang="nl-NL" dirty="0"/>
              <a:t>Snel</a:t>
            </a:r>
          </a:p>
          <a:p>
            <a:r>
              <a:rPr lang="nl-NL" dirty="0"/>
              <a:t>Efficiënt</a:t>
            </a:r>
          </a:p>
          <a:p>
            <a:r>
              <a:rPr lang="nl-NL" dirty="0"/>
              <a:t>Vragen weinig computing power</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VOORDELEN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23</a:t>
            </a:fld>
            <a:endParaRPr lang="nl-BE" dirty="0"/>
          </a:p>
        </p:txBody>
      </p:sp>
    </p:spTree>
    <p:extLst>
      <p:ext uri="{BB962C8B-B14F-4D97-AF65-F5344CB8AC3E}">
        <p14:creationId xmlns:p14="http://schemas.microsoft.com/office/powerpoint/2010/main" val="28294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err="1"/>
              <a:t>Overfitting</a:t>
            </a:r>
            <a:endParaRPr lang="nl-NL" dirty="0"/>
          </a:p>
          <a:p>
            <a:pPr lvl="1"/>
            <a:r>
              <a:rPr lang="nl-NL" dirty="0"/>
              <a:t>Model te specifiek getraind </a:t>
            </a:r>
          </a:p>
          <a:p>
            <a:pPr marL="322163" lvl="1" indent="0">
              <a:buNone/>
            </a:pPr>
            <a:endParaRPr lang="nl-NL" dirty="0"/>
          </a:p>
          <a:p>
            <a:r>
              <a:rPr lang="nl-NL" dirty="0"/>
              <a:t>Underfitting</a:t>
            </a:r>
          </a:p>
          <a:p>
            <a:pPr lvl="1"/>
            <a:r>
              <a:rPr lang="nl-NL" dirty="0"/>
              <a:t>Te weinig data</a:t>
            </a:r>
          </a:p>
          <a:p>
            <a:endParaRPr lang="en-US"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SLECHTE WERKING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24</a:t>
            </a:fld>
            <a:endParaRPr lang="nl-BE" dirty="0"/>
          </a:p>
        </p:txBody>
      </p:sp>
    </p:spTree>
    <p:extLst>
      <p:ext uri="{BB962C8B-B14F-4D97-AF65-F5344CB8AC3E}">
        <p14:creationId xmlns:p14="http://schemas.microsoft.com/office/powerpoint/2010/main" val="389011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Geen garantie voorspellingen 100% juist</a:t>
            </a:r>
          </a:p>
          <a:p>
            <a:pPr marL="0" indent="0">
              <a:buNone/>
            </a:pPr>
            <a:endParaRPr lang="nl-NL" dirty="0"/>
          </a:p>
          <a:p>
            <a:r>
              <a:rPr lang="nl-NL" dirty="0"/>
              <a:t>Onstabiel</a:t>
            </a:r>
          </a:p>
          <a:p>
            <a:pPr lvl="1"/>
            <a:r>
              <a:rPr lang="nl-NL" dirty="0"/>
              <a:t>Kleinste aanpassing kan grote invloed hebben</a:t>
            </a:r>
          </a:p>
          <a:p>
            <a:endParaRPr lang="nl-NL" dirty="0"/>
          </a:p>
          <a:p>
            <a:r>
              <a:rPr lang="nl-NL" dirty="0" err="1"/>
              <a:t>Scikit-learn</a:t>
            </a:r>
            <a:r>
              <a:rPr lang="nl-NL" dirty="0"/>
              <a:t> kan niet werken met categorieke data</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NADELEN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WANNEER EEN GOEDE OF SLECHTE WERKING?</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25</a:t>
            </a:fld>
            <a:endParaRPr lang="nl-BE" dirty="0"/>
          </a:p>
        </p:txBody>
      </p:sp>
    </p:spTree>
    <p:extLst>
      <p:ext uri="{BB962C8B-B14F-4D97-AF65-F5344CB8AC3E}">
        <p14:creationId xmlns:p14="http://schemas.microsoft.com/office/powerpoint/2010/main" val="346841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KAN JE </a:t>
            </a:r>
            <a:r>
              <a:rPr lang="nl-NL" dirty="0"/>
              <a:t>OVERFITTING</a:t>
            </a:r>
            <a:r>
              <a:rPr lang="nl-NL" b="0" dirty="0"/>
              <a:t> TEGENGAAN?</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26</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4.</a:t>
            </a:r>
            <a:endParaRPr lang="en-US" dirty="0"/>
          </a:p>
        </p:txBody>
      </p:sp>
    </p:spTree>
    <p:extLst>
      <p:ext uri="{BB962C8B-B14F-4D97-AF65-F5344CB8AC3E}">
        <p14:creationId xmlns:p14="http://schemas.microsoft.com/office/powerpoint/2010/main" val="74937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Techniek om delen van de boom te verwijderen</a:t>
            </a:r>
          </a:p>
          <a:p>
            <a:endParaRPr lang="nl-NL" dirty="0"/>
          </a:p>
          <a:p>
            <a:r>
              <a:rPr lang="nl-NL" dirty="0"/>
              <a:t>Door middel van hyperparameters te wijzigen</a:t>
            </a:r>
          </a:p>
          <a:p>
            <a:endParaRPr lang="nl-NL" dirty="0"/>
          </a:p>
          <a:p>
            <a:r>
              <a:rPr lang="nl-NL" dirty="0"/>
              <a:t>Pre-</a:t>
            </a:r>
            <a:r>
              <a:rPr lang="nl-NL" dirty="0" err="1"/>
              <a:t>pruning</a:t>
            </a:r>
            <a:r>
              <a:rPr lang="nl-NL" dirty="0"/>
              <a:t> &amp; post-</a:t>
            </a:r>
            <a:r>
              <a:rPr lang="nl-NL" dirty="0" err="1"/>
              <a:t>pruning</a:t>
            </a:r>
            <a:endParaRPr lang="nl-NL" dirty="0"/>
          </a:p>
          <a:p>
            <a:endParaRPr lang="nl-NL" dirty="0"/>
          </a:p>
          <a:p>
            <a:pPr marL="0" indent="0">
              <a:buNone/>
            </a:pPr>
            <a:r>
              <a:rPr lang="nl-NL" sz="1400" dirty="0" err="1">
                <a:solidFill>
                  <a:schemeClr val="bg1">
                    <a:lumMod val="65000"/>
                  </a:schemeClr>
                </a:solidFill>
              </a:rPr>
              <a:t>pruning</a:t>
            </a:r>
            <a:r>
              <a:rPr lang="nl-NL" sz="1400" dirty="0">
                <a:solidFill>
                  <a:schemeClr val="bg1">
                    <a:lumMod val="65000"/>
                  </a:schemeClr>
                </a:solidFill>
              </a:rPr>
              <a:t>= snoeien</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27</a:t>
            </a:fld>
            <a:endParaRPr lang="nl-BE" dirty="0"/>
          </a:p>
        </p:txBody>
      </p:sp>
    </p:spTree>
    <p:extLst>
      <p:ext uri="{BB962C8B-B14F-4D97-AF65-F5344CB8AC3E}">
        <p14:creationId xmlns:p14="http://schemas.microsoft.com/office/powerpoint/2010/main" val="55392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PRE-PRUNING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Vroegtijdig stoppen van de groei van de </a:t>
            </a:r>
            <a:r>
              <a:rPr lang="nl-NL" dirty="0" err="1"/>
              <a:t>decision</a:t>
            </a:r>
            <a:r>
              <a:rPr lang="nl-NL" dirty="0"/>
              <a:t> tree</a:t>
            </a:r>
          </a:p>
          <a:p>
            <a:r>
              <a:rPr lang="nl-NL" dirty="0"/>
              <a:t>Hyperparameters van het </a:t>
            </a:r>
            <a:r>
              <a:rPr lang="nl-NL" dirty="0" err="1"/>
              <a:t>decision</a:t>
            </a:r>
            <a:r>
              <a:rPr lang="nl-NL" dirty="0"/>
              <a:t> tree vóór de training afgestemd</a:t>
            </a:r>
          </a:p>
          <a:p>
            <a:endParaRPr lang="nl-NL" dirty="0"/>
          </a:p>
          <a:p>
            <a:r>
              <a:rPr lang="nl-NL" dirty="0" err="1"/>
              <a:t>Max_depth</a:t>
            </a:r>
            <a:endParaRPr lang="nl-NL" dirty="0"/>
          </a:p>
          <a:p>
            <a:r>
              <a:rPr lang="nl-NL" dirty="0" err="1"/>
              <a:t>Min_samples_leaf</a:t>
            </a:r>
            <a:endParaRPr lang="nl-NL" dirty="0"/>
          </a:p>
          <a:p>
            <a:r>
              <a:rPr lang="nl-NL" dirty="0" err="1"/>
              <a:t>Min_samples_split</a:t>
            </a:r>
            <a:endParaRPr lang="nl-NL"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28</a:t>
            </a:fld>
            <a:endParaRPr lang="nl-BE" dirty="0"/>
          </a:p>
        </p:txBody>
      </p:sp>
    </p:spTree>
    <p:extLst>
      <p:ext uri="{BB962C8B-B14F-4D97-AF65-F5344CB8AC3E}">
        <p14:creationId xmlns:p14="http://schemas.microsoft.com/office/powerpoint/2010/main" val="1211458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POST-PRUNING</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Laat het </a:t>
            </a:r>
            <a:r>
              <a:rPr lang="nl-NL" dirty="0" err="1"/>
              <a:t>decision</a:t>
            </a:r>
            <a:r>
              <a:rPr lang="nl-NL" dirty="0"/>
              <a:t> tree model groeien tot zijn volledige diepte en verwijdert achteraf de tree branches</a:t>
            </a:r>
          </a:p>
          <a:p>
            <a:r>
              <a:rPr lang="nl-NL" dirty="0" err="1"/>
              <a:t>Cost</a:t>
            </a:r>
            <a:r>
              <a:rPr lang="nl-NL" dirty="0"/>
              <a:t> </a:t>
            </a:r>
            <a:r>
              <a:rPr lang="nl-NL" dirty="0" err="1"/>
              <a:t>complexity</a:t>
            </a:r>
            <a:r>
              <a:rPr lang="nl-NL" dirty="0"/>
              <a:t> </a:t>
            </a:r>
            <a:r>
              <a:rPr lang="nl-NL" dirty="0" err="1"/>
              <a:t>pruning</a:t>
            </a:r>
            <a:endParaRPr lang="nl-NL" dirty="0"/>
          </a:p>
          <a:p>
            <a:pPr lvl="1"/>
            <a:r>
              <a:rPr lang="nl-NL" dirty="0" err="1"/>
              <a:t>Ccp_alpha</a:t>
            </a:r>
            <a:r>
              <a:rPr lang="nl-NL" dirty="0"/>
              <a:t> instellen voor best model te verkrijgen</a:t>
            </a:r>
          </a:p>
          <a:p>
            <a:r>
              <a:rPr lang="nl-NL" dirty="0" err="1"/>
              <a:t>Scikit-learn</a:t>
            </a:r>
            <a:r>
              <a:rPr lang="nl-NL" dirty="0"/>
              <a:t> implementatie om </a:t>
            </a:r>
            <a:r>
              <a:rPr lang="nl-NL" dirty="0" err="1"/>
              <a:t>ccp_alpha</a:t>
            </a:r>
            <a:r>
              <a:rPr lang="nl-NL" dirty="0"/>
              <a:t> waarden te berekenen van de </a:t>
            </a:r>
            <a:r>
              <a:rPr lang="nl-NL" dirty="0" err="1"/>
              <a:t>decision</a:t>
            </a:r>
            <a:r>
              <a:rPr lang="nl-NL" dirty="0"/>
              <a:t> tree de functie "</a:t>
            </a:r>
            <a:r>
              <a:rPr lang="nl-NL" dirty="0" err="1"/>
              <a:t>cost_complexity_pruning_path</a:t>
            </a:r>
            <a:r>
              <a:rPr lang="nl-NL" dirty="0"/>
              <a:t>()“</a:t>
            </a:r>
          </a:p>
          <a:p>
            <a:pPr lvl="1"/>
            <a:r>
              <a:rPr lang="nl-NL" dirty="0"/>
              <a:t>Hoe hoger </a:t>
            </a:r>
            <a:r>
              <a:rPr lang="nl-NL" dirty="0" err="1"/>
              <a:t>ccp_alpha</a:t>
            </a:r>
            <a:r>
              <a:rPr lang="nl-NL" dirty="0"/>
              <a:t> waarden, hoe meer knooppunten in de boom worden gesnoeid</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29</a:t>
            </a:fld>
            <a:endParaRPr lang="nl-BE" dirty="0"/>
          </a:p>
        </p:txBody>
      </p:sp>
    </p:spTree>
    <p:extLst>
      <p:ext uri="{BB962C8B-B14F-4D97-AF65-F5344CB8AC3E}">
        <p14:creationId xmlns:p14="http://schemas.microsoft.com/office/powerpoint/2010/main" val="345225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a:t>
            </a:r>
            <a:r>
              <a:rPr lang="nl-NL" dirty="0"/>
              <a:t>WERKT</a:t>
            </a:r>
            <a:r>
              <a:rPr lang="nl-NL" b="0" dirty="0"/>
              <a:t> DEZE TECHNIEK?</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1.</a:t>
            </a:r>
            <a:endParaRPr lang="en-US" dirty="0"/>
          </a:p>
        </p:txBody>
      </p:sp>
    </p:spTree>
    <p:extLst>
      <p:ext uri="{BB962C8B-B14F-4D97-AF65-F5344CB8AC3E}">
        <p14:creationId xmlns:p14="http://schemas.microsoft.com/office/powerpoint/2010/main" val="151489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RANDOM FOREST</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KAN JE OVERFITTING TEGENGAAN?</a:t>
            </a:r>
            <a:endParaRPr lang="en-US" dirty="0"/>
          </a:p>
        </p:txBody>
      </p:sp>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Ensemble techniek voor classificatie en regressie </a:t>
            </a:r>
          </a:p>
          <a:p>
            <a:r>
              <a:rPr lang="nl-NL" dirty="0"/>
              <a:t>Verschillende </a:t>
            </a:r>
            <a:r>
              <a:rPr lang="nl-NL" dirty="0" err="1"/>
              <a:t>decision</a:t>
            </a:r>
            <a:r>
              <a:rPr lang="nl-NL" dirty="0"/>
              <a:t> trees, daar gemiddelde van</a:t>
            </a:r>
          </a:p>
          <a:p>
            <a:endParaRPr lang="nl-NL" dirty="0"/>
          </a:p>
          <a:p>
            <a:r>
              <a:rPr lang="nl-NL" dirty="0"/>
              <a:t>Gebruikt bootstrap sampling en aggregatietechnieken</a:t>
            </a:r>
          </a:p>
          <a:p>
            <a:endParaRPr lang="nl-NL" dirty="0"/>
          </a:p>
          <a:p>
            <a:r>
              <a:rPr lang="nl-NL" dirty="0" err="1"/>
              <a:t>Sci-kitlearn</a:t>
            </a:r>
            <a:endParaRPr lang="nl-NL" dirty="0"/>
          </a:p>
          <a:p>
            <a:pPr lvl="1"/>
            <a:r>
              <a:rPr lang="nl-NL" dirty="0"/>
              <a:t>Hyperparameter: </a:t>
            </a:r>
            <a:r>
              <a:rPr lang="nl-NL" dirty="0" err="1"/>
              <a:t>n_estimator</a:t>
            </a:r>
            <a:r>
              <a:rPr lang="nl-NL" dirty="0"/>
              <a:t> afstemmen</a:t>
            </a:r>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30</a:t>
            </a:fld>
            <a:endParaRPr lang="nl-BE" dirty="0"/>
          </a:p>
        </p:txBody>
      </p:sp>
    </p:spTree>
    <p:extLst>
      <p:ext uri="{BB962C8B-B14F-4D97-AF65-F5344CB8AC3E}">
        <p14:creationId xmlns:p14="http://schemas.microsoft.com/office/powerpoint/2010/main" val="366180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HOE GEBRUIK JE DE </a:t>
            </a:r>
            <a:r>
              <a:rPr lang="nl-NL" dirty="0"/>
              <a:t>TECHNIEK</a:t>
            </a:r>
            <a:r>
              <a:rPr lang="nl-NL" b="0" dirty="0"/>
              <a:t>?</a:t>
            </a:r>
            <a:endParaRPr lang="en-US" b="0"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5.</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31</a:t>
            </a:fld>
            <a:endParaRPr lang="nl-BE" dirty="0"/>
          </a:p>
        </p:txBody>
      </p:sp>
    </p:spTree>
    <p:extLst>
      <p:ext uri="{BB962C8B-B14F-4D97-AF65-F5344CB8AC3E}">
        <p14:creationId xmlns:p14="http://schemas.microsoft.com/office/powerpoint/2010/main" val="14261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Alle </a:t>
            </a:r>
            <a:r>
              <a:rPr lang="nl-NL" dirty="0" err="1"/>
              <a:t>booleanse</a:t>
            </a:r>
            <a:r>
              <a:rPr lang="nl-NL" dirty="0"/>
              <a:t> data omvormen naar numerieke data</a:t>
            </a:r>
          </a:p>
          <a:p>
            <a:pPr lvl="1"/>
            <a:r>
              <a:rPr lang="nl-NL" dirty="0"/>
              <a:t>True-</a:t>
            </a:r>
            <a:r>
              <a:rPr lang="nl-NL" dirty="0" err="1"/>
              <a:t>False</a:t>
            </a:r>
            <a:r>
              <a:rPr lang="nl-NL" dirty="0"/>
              <a:t> -&gt; 0/1</a:t>
            </a:r>
          </a:p>
          <a:p>
            <a:pPr marL="0" indent="0">
              <a:buNone/>
            </a:pPr>
            <a:endParaRPr lang="nl-NL" dirty="0"/>
          </a:p>
          <a:p>
            <a:r>
              <a:rPr lang="nl-NL" dirty="0"/>
              <a:t>Alle categorieke data </a:t>
            </a:r>
            <a:r>
              <a:rPr lang="nl-NL" dirty="0" err="1"/>
              <a:t>encoderen</a:t>
            </a:r>
            <a:r>
              <a:rPr lang="nl-NL" dirty="0"/>
              <a:t> naar numerieke data</a:t>
            </a:r>
          </a:p>
          <a:p>
            <a:pPr lvl="1"/>
            <a:r>
              <a:rPr lang="nl-NL" dirty="0" err="1"/>
              <a:t>One</a:t>
            </a:r>
            <a:r>
              <a:rPr lang="nl-NL" dirty="0"/>
              <a:t> hot </a:t>
            </a:r>
            <a:r>
              <a:rPr lang="nl-NL" dirty="0" err="1"/>
              <a:t>encoding</a:t>
            </a:r>
            <a:r>
              <a:rPr lang="nl-NL" dirty="0"/>
              <a:t> of </a:t>
            </a:r>
            <a:r>
              <a:rPr lang="nl-NL" dirty="0" err="1"/>
              <a:t>ordinal</a:t>
            </a:r>
            <a:r>
              <a:rPr lang="nl-NL" dirty="0"/>
              <a:t> </a:t>
            </a:r>
            <a:r>
              <a:rPr lang="nl-NL" dirty="0" err="1"/>
              <a:t>encoding</a:t>
            </a:r>
            <a:endParaRPr lang="nl-NL" dirty="0"/>
          </a:p>
          <a:p>
            <a:pPr marL="0" indent="0">
              <a:buNone/>
            </a:pPr>
            <a:endParaRPr lang="nl-NL" dirty="0"/>
          </a:p>
          <a:p>
            <a:r>
              <a:rPr lang="nl-NL" dirty="0"/>
              <a:t>Lege cellen opvullen met meest voorkomende waarde in die kolom</a:t>
            </a:r>
          </a:p>
          <a:p>
            <a:pPr lvl="1"/>
            <a:r>
              <a:rPr lang="nl-NL" dirty="0"/>
              <a:t>(anders foutmeldingen van </a:t>
            </a:r>
            <a:r>
              <a:rPr lang="nl-NL" dirty="0" err="1"/>
              <a:t>scikit</a:t>
            </a:r>
            <a:r>
              <a:rPr lang="nl-NL" dirty="0"/>
              <a:t> – normaal moet deze stap niet)</a:t>
            </a:r>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1: DATA AANPASSEN (TEST &amp; DATA)</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32</a:t>
            </a:fld>
            <a:endParaRPr lang="nl-BE" dirty="0"/>
          </a:p>
        </p:txBody>
      </p:sp>
    </p:spTree>
    <p:extLst>
      <p:ext uri="{BB962C8B-B14F-4D97-AF65-F5344CB8AC3E}">
        <p14:creationId xmlns:p14="http://schemas.microsoft.com/office/powerpoint/2010/main" val="65215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dirty="0"/>
              <a:t>Uitleggen </a:t>
            </a:r>
            <a:r>
              <a:rPr lang="nl-NL" dirty="0" err="1"/>
              <a:t>adhv</a:t>
            </a:r>
            <a:r>
              <a:rPr lang="nl-NL" dirty="0"/>
              <a:t> model met hoogste score op </a:t>
            </a:r>
            <a:r>
              <a:rPr lang="nl-NL" dirty="0" err="1"/>
              <a:t>Kaggle</a:t>
            </a:r>
            <a:endParaRPr lang="nl-NL" dirty="0"/>
          </a:p>
          <a:p>
            <a:r>
              <a:rPr lang="nl-NL" dirty="0"/>
              <a:t>Instantie </a:t>
            </a:r>
            <a:r>
              <a:rPr lang="nl-NL" dirty="0" err="1"/>
              <a:t>DecisionTreeClassifier</a:t>
            </a:r>
            <a:r>
              <a:rPr lang="nl-NL" dirty="0"/>
              <a:t> aanmaken met juiste hyperparameters</a:t>
            </a:r>
          </a:p>
          <a:p>
            <a:pPr marL="0" indent="0">
              <a:buNone/>
            </a:pPr>
            <a:endParaRPr lang="nl-NL" dirty="0"/>
          </a:p>
          <a:p>
            <a:r>
              <a:rPr lang="nl-NL" dirty="0"/>
              <a:t>X </a:t>
            </a:r>
            <a:r>
              <a:rPr lang="nl-NL"/>
              <a:t>= </a:t>
            </a:r>
            <a:r>
              <a:rPr lang="nl-NL" dirty="0"/>
              <a:t>t</a:t>
            </a:r>
            <a:r>
              <a:rPr lang="nl-NL"/>
              <a:t>rain </a:t>
            </a:r>
            <a:r>
              <a:rPr lang="nl-NL" dirty="0"/>
              <a:t>data (exclusief te voorspellen kolom)</a:t>
            </a:r>
          </a:p>
          <a:p>
            <a:r>
              <a:rPr lang="nl-NL" dirty="0"/>
              <a:t>y = te voorspellen kolom definiëren</a:t>
            </a:r>
          </a:p>
          <a:p>
            <a:r>
              <a:rPr lang="nl-NL" dirty="0"/>
              <a:t>Model trainen</a:t>
            </a:r>
          </a:p>
          <a:p>
            <a:pPr marL="0" indent="0">
              <a:buNone/>
            </a:pPr>
            <a:endParaRPr lang="nl-NL"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2: MODEL TRAINEN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33</a:t>
            </a:fld>
            <a:endParaRPr lang="nl-BE" dirty="0"/>
          </a:p>
        </p:txBody>
      </p:sp>
      <p:pic>
        <p:nvPicPr>
          <p:cNvPr id="8" name="Picture 7">
            <a:extLst>
              <a:ext uri="{FF2B5EF4-FFF2-40B4-BE49-F238E27FC236}">
                <a16:creationId xmlns:a16="http://schemas.microsoft.com/office/drawing/2014/main" id="{5DFBBB00-761C-C88A-801F-30AFD24EE049}"/>
              </a:ext>
            </a:extLst>
          </p:cNvPr>
          <p:cNvPicPr>
            <a:picLocks noChangeAspect="1"/>
          </p:cNvPicPr>
          <p:nvPr/>
        </p:nvPicPr>
        <p:blipFill rotWithShape="1">
          <a:blip r:embed="rId2"/>
          <a:srcRect t="-1" b="84339"/>
          <a:stretch/>
        </p:blipFill>
        <p:spPr>
          <a:xfrm>
            <a:off x="658811" y="2861581"/>
            <a:ext cx="9173675" cy="567419"/>
          </a:xfrm>
          <a:prstGeom prst="rect">
            <a:avLst/>
          </a:prstGeom>
        </p:spPr>
      </p:pic>
      <p:pic>
        <p:nvPicPr>
          <p:cNvPr id="9" name="Picture 8">
            <a:extLst>
              <a:ext uri="{FF2B5EF4-FFF2-40B4-BE49-F238E27FC236}">
                <a16:creationId xmlns:a16="http://schemas.microsoft.com/office/drawing/2014/main" id="{9C6D5651-CD36-44CC-0524-E4A6B90F9142}"/>
              </a:ext>
            </a:extLst>
          </p:cNvPr>
          <p:cNvPicPr>
            <a:picLocks noChangeAspect="1"/>
          </p:cNvPicPr>
          <p:nvPr/>
        </p:nvPicPr>
        <p:blipFill rotWithShape="1">
          <a:blip r:embed="rId2"/>
          <a:srcRect t="15662" b="64663"/>
          <a:stretch/>
        </p:blipFill>
        <p:spPr>
          <a:xfrm>
            <a:off x="658812" y="5023301"/>
            <a:ext cx="9173675" cy="712799"/>
          </a:xfrm>
          <a:prstGeom prst="rect">
            <a:avLst/>
          </a:prstGeom>
        </p:spPr>
      </p:pic>
    </p:spTree>
    <p:extLst>
      <p:ext uri="{BB962C8B-B14F-4D97-AF65-F5344CB8AC3E}">
        <p14:creationId xmlns:p14="http://schemas.microsoft.com/office/powerpoint/2010/main" val="1460587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FDF4D-C522-DEB6-82C4-54087FEE0698}"/>
              </a:ext>
            </a:extLst>
          </p:cNvPr>
          <p:cNvSpPr>
            <a:spLocks noGrp="1"/>
          </p:cNvSpPr>
          <p:nvPr>
            <p:ph idx="1"/>
          </p:nvPr>
        </p:nvSpPr>
        <p:spPr/>
        <p:txBody>
          <a:bodyPr/>
          <a:lstStyle/>
          <a:p>
            <a:r>
              <a:rPr lang="nl-NL" sz="2400" dirty="0"/>
              <a:t>Voorspelling maken op instantie DTC met de test data als parameter</a:t>
            </a:r>
          </a:p>
          <a:p>
            <a:endParaRPr lang="nl-NL" sz="2400" dirty="0"/>
          </a:p>
          <a:p>
            <a:r>
              <a:rPr lang="nl-NL" sz="2400" dirty="0"/>
              <a:t>Voorspelling in juist formaat gieten voor </a:t>
            </a:r>
            <a:r>
              <a:rPr lang="nl-NL" sz="2400" dirty="0" err="1"/>
              <a:t>Kaggle</a:t>
            </a:r>
            <a:endParaRPr lang="nl-NL" sz="2400" dirty="0"/>
          </a:p>
        </p:txBody>
      </p:sp>
      <p:sp>
        <p:nvSpPr>
          <p:cNvPr id="2" name="Title 1">
            <a:extLst>
              <a:ext uri="{FF2B5EF4-FFF2-40B4-BE49-F238E27FC236}">
                <a16:creationId xmlns:a16="http://schemas.microsoft.com/office/drawing/2014/main" id="{0C98AAD9-BC21-B913-E9C0-7757AB4C0195}"/>
              </a:ext>
            </a:extLst>
          </p:cNvPr>
          <p:cNvSpPr>
            <a:spLocks noGrp="1"/>
          </p:cNvSpPr>
          <p:nvPr>
            <p:ph type="title"/>
          </p:nvPr>
        </p:nvSpPr>
        <p:spPr/>
        <p:txBody>
          <a:bodyPr/>
          <a:lstStyle/>
          <a:p>
            <a:r>
              <a:rPr lang="nl-NL" dirty="0"/>
              <a:t>STAP 3: VOORSPELLEN</a:t>
            </a:r>
            <a:endParaRPr lang="en-US" dirty="0"/>
          </a:p>
        </p:txBody>
      </p:sp>
      <p:sp>
        <p:nvSpPr>
          <p:cNvPr id="3" name="Text Placeholder 2">
            <a:extLst>
              <a:ext uri="{FF2B5EF4-FFF2-40B4-BE49-F238E27FC236}">
                <a16:creationId xmlns:a16="http://schemas.microsoft.com/office/drawing/2014/main" id="{9335A343-728A-F9B0-89E4-F15F7E7968D3}"/>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5730CD14-F847-90F3-B6D6-E575A741189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E80397F-5E1D-0794-247B-14EE357E30F2}"/>
              </a:ext>
            </a:extLst>
          </p:cNvPr>
          <p:cNvSpPr>
            <a:spLocks noGrp="1"/>
          </p:cNvSpPr>
          <p:nvPr>
            <p:ph type="sldNum" sz="quarter" idx="15"/>
          </p:nvPr>
        </p:nvSpPr>
        <p:spPr/>
        <p:txBody>
          <a:bodyPr/>
          <a:lstStyle/>
          <a:p>
            <a:fld id="{FF88DA20-ED00-471C-9170-60F590CB400A}" type="slidenum">
              <a:rPr lang="nl-BE" smtClean="0"/>
              <a:pPr/>
              <a:t>34</a:t>
            </a:fld>
            <a:endParaRPr lang="nl-BE" dirty="0"/>
          </a:p>
        </p:txBody>
      </p:sp>
      <p:pic>
        <p:nvPicPr>
          <p:cNvPr id="7" name="Picture 6">
            <a:extLst>
              <a:ext uri="{FF2B5EF4-FFF2-40B4-BE49-F238E27FC236}">
                <a16:creationId xmlns:a16="http://schemas.microsoft.com/office/drawing/2014/main" id="{E722308E-738B-6395-CBE1-E2C3727FDD97}"/>
              </a:ext>
            </a:extLst>
          </p:cNvPr>
          <p:cNvPicPr>
            <a:picLocks noChangeAspect="1"/>
          </p:cNvPicPr>
          <p:nvPr/>
        </p:nvPicPr>
        <p:blipFill rotWithShape="1">
          <a:blip r:embed="rId2"/>
          <a:srcRect t="37170" r="60008" b="54441"/>
          <a:stretch/>
        </p:blipFill>
        <p:spPr>
          <a:xfrm>
            <a:off x="566045" y="2476431"/>
            <a:ext cx="3668732" cy="303928"/>
          </a:xfrm>
          <a:prstGeom prst="rect">
            <a:avLst/>
          </a:prstGeom>
        </p:spPr>
      </p:pic>
      <p:pic>
        <p:nvPicPr>
          <p:cNvPr id="10" name="Picture 9">
            <a:extLst>
              <a:ext uri="{FF2B5EF4-FFF2-40B4-BE49-F238E27FC236}">
                <a16:creationId xmlns:a16="http://schemas.microsoft.com/office/drawing/2014/main" id="{A8DE226C-57E5-2C1A-4F1C-9D56ADCF150F}"/>
              </a:ext>
            </a:extLst>
          </p:cNvPr>
          <p:cNvPicPr>
            <a:picLocks noChangeAspect="1"/>
          </p:cNvPicPr>
          <p:nvPr/>
        </p:nvPicPr>
        <p:blipFill rotWithShape="1">
          <a:blip r:embed="rId2"/>
          <a:srcRect t="50224" r="29481" b="16217"/>
          <a:stretch/>
        </p:blipFill>
        <p:spPr>
          <a:xfrm>
            <a:off x="566045" y="3301352"/>
            <a:ext cx="7128027" cy="1339632"/>
          </a:xfrm>
          <a:prstGeom prst="rect">
            <a:avLst/>
          </a:prstGeom>
        </p:spPr>
      </p:pic>
      <p:pic>
        <p:nvPicPr>
          <p:cNvPr id="14" name="Picture 13">
            <a:extLst>
              <a:ext uri="{FF2B5EF4-FFF2-40B4-BE49-F238E27FC236}">
                <a16:creationId xmlns:a16="http://schemas.microsoft.com/office/drawing/2014/main" id="{89C28147-0099-C6B7-26DE-825949ADC0D8}"/>
              </a:ext>
            </a:extLst>
          </p:cNvPr>
          <p:cNvPicPr>
            <a:picLocks noChangeAspect="1"/>
          </p:cNvPicPr>
          <p:nvPr/>
        </p:nvPicPr>
        <p:blipFill>
          <a:blip r:embed="rId3"/>
          <a:stretch>
            <a:fillRect/>
          </a:stretch>
        </p:blipFill>
        <p:spPr>
          <a:xfrm>
            <a:off x="9182863" y="1307101"/>
            <a:ext cx="2729760" cy="3901439"/>
          </a:xfrm>
          <a:prstGeom prst="rect">
            <a:avLst/>
          </a:prstGeom>
        </p:spPr>
      </p:pic>
    </p:spTree>
    <p:extLst>
      <p:ext uri="{BB962C8B-B14F-4D97-AF65-F5344CB8AC3E}">
        <p14:creationId xmlns:p14="http://schemas.microsoft.com/office/powerpoint/2010/main" val="1669371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A98E563-83F8-42A9-C284-70E5B5AEFC3E}"/>
              </a:ext>
            </a:extLst>
          </p:cNvPr>
          <p:cNvSpPr>
            <a:spLocks noGrp="1"/>
          </p:cNvSpPr>
          <p:nvPr>
            <p:ph idx="1"/>
          </p:nvPr>
        </p:nvSpPr>
        <p:spPr/>
        <p:txBody>
          <a:bodyPr/>
          <a:lstStyle/>
          <a:p>
            <a:r>
              <a:rPr lang="nl-NL" dirty="0"/>
              <a:t>Te groot voor duidelijk te zijn</a:t>
            </a:r>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VISUALISATIE VAN HET MODEL</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35</a:t>
            </a:fld>
            <a:endParaRPr lang="nl-BE" dirty="0"/>
          </a:p>
        </p:txBody>
      </p:sp>
      <p:pic>
        <p:nvPicPr>
          <p:cNvPr id="16" name="Content Placeholder 11" descr="Background pattern&#10;&#10;Description automatically generated">
            <a:extLst>
              <a:ext uri="{FF2B5EF4-FFF2-40B4-BE49-F238E27FC236}">
                <a16:creationId xmlns:a16="http://schemas.microsoft.com/office/drawing/2014/main" id="{65DB8B3E-0A44-2177-2BFF-4E939A91B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2" y="2520636"/>
            <a:ext cx="10874375" cy="3185839"/>
          </a:xfrm>
          <a:prstGeom prst="rect">
            <a:avLst/>
          </a:prstGeom>
        </p:spPr>
      </p:pic>
    </p:spTree>
    <p:extLst>
      <p:ext uri="{BB962C8B-B14F-4D97-AF65-F5344CB8AC3E}">
        <p14:creationId xmlns:p14="http://schemas.microsoft.com/office/powerpoint/2010/main" val="2964708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p:txBody>
          <a:bodyPr/>
          <a:lstStyle/>
          <a:p>
            <a:r>
              <a:rPr lang="nl-NL" dirty="0"/>
              <a:t>De bovenste 4 </a:t>
            </a:r>
            <a:r>
              <a:rPr lang="nl-NL" dirty="0" err="1"/>
              <a:t>niveau’s</a:t>
            </a:r>
            <a:endParaRPr lang="en-US" dirty="0"/>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VISUALISATIE VAN HET MODEL (VERGROOT)</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HOE GEBRUIK JE DE TECHNIEK?</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36</a:t>
            </a:fld>
            <a:endParaRPr lang="nl-BE" dirty="0"/>
          </a:p>
        </p:txBody>
      </p:sp>
      <p:pic>
        <p:nvPicPr>
          <p:cNvPr id="10" name="Picture 9" descr="Qr code&#10;&#10;Description automatically generated">
            <a:extLst>
              <a:ext uri="{FF2B5EF4-FFF2-40B4-BE49-F238E27FC236}">
                <a16:creationId xmlns:a16="http://schemas.microsoft.com/office/drawing/2014/main" id="{F8A61948-067F-AA20-B188-557676346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41" y="2368349"/>
            <a:ext cx="9598925" cy="3801419"/>
          </a:xfrm>
          <a:prstGeom prst="rect">
            <a:avLst/>
          </a:prstGeom>
        </p:spPr>
      </p:pic>
    </p:spTree>
    <p:extLst>
      <p:ext uri="{BB962C8B-B14F-4D97-AF65-F5344CB8AC3E}">
        <p14:creationId xmlns:p14="http://schemas.microsoft.com/office/powerpoint/2010/main" val="20952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RESULTATEN </a:t>
            </a:r>
            <a:r>
              <a:rPr lang="nl-NL" dirty="0"/>
              <a:t>BESPREKEN</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6.</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37</a:t>
            </a:fld>
            <a:endParaRPr lang="nl-BE" dirty="0"/>
          </a:p>
        </p:txBody>
      </p:sp>
    </p:spTree>
    <p:extLst>
      <p:ext uri="{BB962C8B-B14F-4D97-AF65-F5344CB8AC3E}">
        <p14:creationId xmlns:p14="http://schemas.microsoft.com/office/powerpoint/2010/main" val="795775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p:txBody>
          <a:bodyPr/>
          <a:lstStyle/>
          <a:p>
            <a:r>
              <a:rPr lang="nl-NL" dirty="0" err="1"/>
              <a:t>Kaggle</a:t>
            </a:r>
            <a:r>
              <a:rPr lang="nl-NL" dirty="0"/>
              <a:t> biedt de juiste voorspellingen niet aan</a:t>
            </a:r>
          </a:p>
          <a:p>
            <a:pPr lvl="1"/>
            <a:r>
              <a:rPr lang="nl-NL" dirty="0"/>
              <a:t>Zelf trainingsdata gesplitst (75% train 25% test)</a:t>
            </a:r>
          </a:p>
          <a:p>
            <a:endParaRPr lang="nl-NL" dirty="0"/>
          </a:p>
          <a:p>
            <a:r>
              <a:rPr lang="nl-NL" dirty="0"/>
              <a:t>Model met zelfde hyperparameters als hoogste score op </a:t>
            </a:r>
            <a:r>
              <a:rPr lang="nl-NL" dirty="0" err="1"/>
              <a:t>Kaggle</a:t>
            </a:r>
            <a:endParaRPr lang="nl-NL" dirty="0"/>
          </a:p>
          <a:p>
            <a:pPr lvl="1"/>
            <a:r>
              <a:rPr lang="nl-NL" dirty="0" err="1"/>
              <a:t>Criterion</a:t>
            </a:r>
            <a:r>
              <a:rPr lang="nl-NL" dirty="0"/>
              <a:t> = ‘</a:t>
            </a:r>
            <a:r>
              <a:rPr lang="nl-NL" dirty="0" err="1"/>
              <a:t>entropy</a:t>
            </a:r>
            <a:r>
              <a:rPr lang="nl-NL" dirty="0"/>
              <a:t>’, </a:t>
            </a:r>
            <a:r>
              <a:rPr lang="nl-NL" dirty="0" err="1"/>
              <a:t>mad_depth</a:t>
            </a:r>
            <a:r>
              <a:rPr lang="nl-NL" dirty="0"/>
              <a:t> = 8, </a:t>
            </a:r>
            <a:r>
              <a:rPr lang="nl-NL" dirty="0" err="1"/>
              <a:t>min_samples_split</a:t>
            </a:r>
            <a:r>
              <a:rPr lang="nl-NL" dirty="0"/>
              <a:t> = 4</a:t>
            </a:r>
          </a:p>
          <a:p>
            <a:pPr marL="0" indent="0">
              <a:buNone/>
            </a:pPr>
            <a:endParaRPr lang="nl-NL" dirty="0"/>
          </a:p>
          <a:p>
            <a:r>
              <a:rPr lang="nl-NL" dirty="0"/>
              <a:t>Voorspelling &amp; </a:t>
            </a:r>
            <a:r>
              <a:rPr lang="nl-NL" dirty="0" err="1"/>
              <a:t>confusion</a:t>
            </a:r>
            <a:r>
              <a:rPr lang="nl-NL" dirty="0"/>
              <a:t> matrix gemaakt</a:t>
            </a:r>
          </a:p>
          <a:p>
            <a:endParaRPr lang="nl-NL" dirty="0"/>
          </a:p>
          <a:p>
            <a:pPr lvl="1"/>
            <a:endParaRPr lang="en-US" dirty="0"/>
          </a:p>
        </p:txBody>
      </p:sp>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INTRO</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38</a:t>
            </a:fld>
            <a:endParaRPr lang="nl-BE" dirty="0"/>
          </a:p>
        </p:txBody>
      </p:sp>
    </p:spTree>
    <p:extLst>
      <p:ext uri="{BB962C8B-B14F-4D97-AF65-F5344CB8AC3E}">
        <p14:creationId xmlns:p14="http://schemas.microsoft.com/office/powerpoint/2010/main" val="1981825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C0AF75-297C-7834-0CCF-2E45FAFD5D47}"/>
              </a:ext>
            </a:extLst>
          </p:cNvPr>
          <p:cNvSpPr>
            <a:spLocks noGrp="1"/>
          </p:cNvSpPr>
          <p:nvPr>
            <p:ph idx="1"/>
          </p:nvPr>
        </p:nvSpPr>
        <p:spPr>
          <a:xfrm>
            <a:off x="665816" y="1285685"/>
            <a:ext cx="10874375" cy="3648921"/>
          </a:xfrm>
        </p:spPr>
        <p:txBody>
          <a:bodyPr/>
          <a:lstStyle/>
          <a:p>
            <a:r>
              <a:rPr lang="nl-NL" dirty="0"/>
              <a:t>Accuraatheid</a:t>
            </a:r>
            <a:r>
              <a:rPr lang="en-US" dirty="0"/>
              <a:t>: 0,9346826126954921</a:t>
            </a:r>
          </a:p>
          <a:p>
            <a:r>
              <a:rPr lang="en-US" dirty="0"/>
              <a:t>F1-score: 0,9342592592592592</a:t>
            </a:r>
          </a:p>
          <a:p>
            <a:pPr marL="0" indent="0">
              <a:buNone/>
            </a:pPr>
            <a:r>
              <a:rPr lang="en-US" dirty="0"/>
              <a:t>										</a:t>
            </a:r>
            <a:r>
              <a:rPr lang="en-US" sz="2400" dirty="0" err="1"/>
              <a:t>Juiste</a:t>
            </a:r>
            <a:r>
              <a:rPr lang="en-US" sz="2400" dirty="0"/>
              <a:t> </a:t>
            </a:r>
            <a:r>
              <a:rPr lang="en-US" sz="2400" dirty="0" err="1"/>
              <a:t>voorspellingen</a:t>
            </a:r>
            <a:r>
              <a:rPr lang="en-US" sz="2400" dirty="0"/>
              <a:t>:</a:t>
            </a:r>
          </a:p>
          <a:p>
            <a:pPr marL="0" indent="0">
              <a:buNone/>
            </a:pPr>
            <a:r>
              <a:rPr lang="en-US" sz="2400" dirty="0"/>
              <a:t>										1009x 	Transported = 1 &amp; 1 </a:t>
            </a:r>
            <a:r>
              <a:rPr lang="en-US" sz="2400" dirty="0" err="1"/>
              <a:t>voorspeld</a:t>
            </a:r>
            <a:endParaRPr lang="en-US" sz="2400" dirty="0"/>
          </a:p>
          <a:p>
            <a:pPr marL="0" indent="0">
              <a:buNone/>
            </a:pPr>
            <a:r>
              <a:rPr lang="en-US" sz="2400" dirty="0"/>
              <a:t>										1023x	Transported = 0 &amp; 0 </a:t>
            </a:r>
            <a:r>
              <a:rPr lang="en-US" sz="2400" dirty="0" err="1"/>
              <a:t>voorspeld</a:t>
            </a:r>
            <a:endParaRPr lang="en-US" sz="2400" dirty="0"/>
          </a:p>
          <a:p>
            <a:pPr marL="0" indent="0">
              <a:buNone/>
            </a:pPr>
            <a:endParaRPr lang="en-US" sz="2400" dirty="0"/>
          </a:p>
          <a:p>
            <a:pPr marL="0" indent="0">
              <a:buNone/>
            </a:pPr>
            <a:r>
              <a:rPr lang="en-US" sz="2400" dirty="0"/>
              <a:t>										</a:t>
            </a:r>
            <a:r>
              <a:rPr lang="en-US" sz="2400" dirty="0" err="1"/>
              <a:t>Foute</a:t>
            </a:r>
            <a:r>
              <a:rPr lang="en-US" sz="2400" dirty="0"/>
              <a:t> </a:t>
            </a:r>
            <a:r>
              <a:rPr lang="en-US" sz="2400" dirty="0" err="1"/>
              <a:t>voorsdpellingen</a:t>
            </a:r>
            <a:r>
              <a:rPr lang="en-US" sz="2400" dirty="0"/>
              <a:t>:</a:t>
            </a:r>
          </a:p>
          <a:p>
            <a:pPr marL="0" indent="0">
              <a:buNone/>
            </a:pPr>
            <a:r>
              <a:rPr lang="en-US" sz="2400" dirty="0"/>
              <a:t>										 69x 	Transported = 1 &amp; 0 </a:t>
            </a:r>
            <a:r>
              <a:rPr lang="en-US" sz="2400" dirty="0" err="1"/>
              <a:t>voorspeld</a:t>
            </a:r>
            <a:endParaRPr lang="en-US" sz="2400" dirty="0"/>
          </a:p>
          <a:p>
            <a:pPr marL="0" indent="0">
              <a:buNone/>
            </a:pPr>
            <a:r>
              <a:rPr lang="en-US" sz="2400" dirty="0"/>
              <a:t>										 73x	Transported = 0 &amp; 1 </a:t>
            </a:r>
            <a:r>
              <a:rPr lang="en-US" sz="2400" dirty="0" err="1"/>
              <a:t>voorspeld</a:t>
            </a:r>
            <a:endParaRPr lang="en-US" sz="2400" dirty="0"/>
          </a:p>
        </p:txBody>
      </p:sp>
      <p:sp>
        <p:nvSpPr>
          <p:cNvPr id="2" name="Title 1">
            <a:extLst>
              <a:ext uri="{FF2B5EF4-FFF2-40B4-BE49-F238E27FC236}">
                <a16:creationId xmlns:a16="http://schemas.microsoft.com/office/drawing/2014/main" id="{2552C0F4-42AF-CBB6-2E2D-93FC6B352499}"/>
              </a:ext>
            </a:extLst>
          </p:cNvPr>
          <p:cNvSpPr>
            <a:spLocks noGrp="1"/>
          </p:cNvSpPr>
          <p:nvPr>
            <p:ph type="title"/>
          </p:nvPr>
        </p:nvSpPr>
        <p:spPr/>
        <p:txBody>
          <a:bodyPr/>
          <a:lstStyle/>
          <a:p>
            <a:r>
              <a:rPr lang="nl-NL" dirty="0"/>
              <a:t>CONFUSION MATRIX</a:t>
            </a:r>
            <a:endParaRPr lang="en-US" dirty="0"/>
          </a:p>
        </p:txBody>
      </p:sp>
      <p:sp>
        <p:nvSpPr>
          <p:cNvPr id="3" name="Text Placeholder 2">
            <a:extLst>
              <a:ext uri="{FF2B5EF4-FFF2-40B4-BE49-F238E27FC236}">
                <a16:creationId xmlns:a16="http://schemas.microsoft.com/office/drawing/2014/main" id="{98DA4C97-2E52-AA05-303E-644E843B9860}"/>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88E9EC23-4C33-02D0-F607-BA9BD70B1CFB}"/>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46B27DE3-F09F-A00E-713F-441AF5497F69}"/>
              </a:ext>
            </a:extLst>
          </p:cNvPr>
          <p:cNvSpPr>
            <a:spLocks noGrp="1"/>
          </p:cNvSpPr>
          <p:nvPr>
            <p:ph type="sldNum" sz="quarter" idx="15"/>
          </p:nvPr>
        </p:nvSpPr>
        <p:spPr/>
        <p:txBody>
          <a:bodyPr/>
          <a:lstStyle/>
          <a:p>
            <a:fld id="{FF88DA20-ED00-471C-9170-60F590CB400A}" type="slidenum">
              <a:rPr lang="nl-BE" smtClean="0"/>
              <a:pPr/>
              <a:t>39</a:t>
            </a:fld>
            <a:endParaRPr lang="nl-BE" dirty="0"/>
          </a:p>
        </p:txBody>
      </p:sp>
      <p:pic>
        <p:nvPicPr>
          <p:cNvPr id="10" name="Picture 9" descr="Chart, treemap chart, square&#10;&#10;Description automatically generated">
            <a:extLst>
              <a:ext uri="{FF2B5EF4-FFF2-40B4-BE49-F238E27FC236}">
                <a16:creationId xmlns:a16="http://schemas.microsoft.com/office/drawing/2014/main" id="{A1D3678E-C660-A46C-2BC1-89788063A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888" y="2472089"/>
            <a:ext cx="4292063" cy="3326984"/>
          </a:xfrm>
          <a:prstGeom prst="rect">
            <a:avLst/>
          </a:prstGeom>
        </p:spPr>
      </p:pic>
    </p:spTree>
    <p:extLst>
      <p:ext uri="{BB962C8B-B14F-4D97-AF65-F5344CB8AC3E}">
        <p14:creationId xmlns:p14="http://schemas.microsoft.com/office/powerpoint/2010/main" val="11437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EE82-BFA5-CA61-1793-C9EAF526C9CF}"/>
              </a:ext>
            </a:extLst>
          </p:cNvPr>
          <p:cNvSpPr>
            <a:spLocks noGrp="1"/>
          </p:cNvSpPr>
          <p:nvPr>
            <p:ph type="title"/>
          </p:nvPr>
        </p:nvSpPr>
        <p:spPr/>
        <p:txBody>
          <a:bodyPr/>
          <a:lstStyle/>
          <a:p>
            <a:r>
              <a:rPr lang="nl-NL" dirty="0"/>
              <a:t>TYPE MACHINE LEARNING</a:t>
            </a:r>
            <a:endParaRPr lang="en-US" dirty="0"/>
          </a:p>
        </p:txBody>
      </p:sp>
      <p:sp>
        <p:nvSpPr>
          <p:cNvPr id="3" name="Text Placeholder 2">
            <a:extLst>
              <a:ext uri="{FF2B5EF4-FFF2-40B4-BE49-F238E27FC236}">
                <a16:creationId xmlns:a16="http://schemas.microsoft.com/office/drawing/2014/main" id="{44C1B8D6-A879-DB73-9BD8-EEF0685E16D0}"/>
              </a:ext>
            </a:extLst>
          </p:cNvPr>
          <p:cNvSpPr>
            <a:spLocks noGrp="1"/>
          </p:cNvSpPr>
          <p:nvPr>
            <p:ph type="body" sz="quarter" idx="13"/>
          </p:nvPr>
        </p:nvSpPr>
        <p:spPr/>
        <p:txBody>
          <a:bodyPr/>
          <a:lstStyle/>
          <a:p>
            <a:r>
              <a:rPr lang="nl-NL" dirty="0"/>
              <a:t>HOE WERKT DE TECHNIEK?</a:t>
            </a:r>
            <a:endParaRPr lang="en-US" dirty="0"/>
          </a:p>
        </p:txBody>
      </p:sp>
      <p:sp>
        <p:nvSpPr>
          <p:cNvPr id="4" name="Footer Placeholder 3">
            <a:extLst>
              <a:ext uri="{FF2B5EF4-FFF2-40B4-BE49-F238E27FC236}">
                <a16:creationId xmlns:a16="http://schemas.microsoft.com/office/drawing/2014/main" id="{680A2878-1C50-319A-56BC-93A71E9C47C9}"/>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8BFBE97B-0BFC-EFC6-69E0-32292FED332A}"/>
              </a:ext>
            </a:extLst>
          </p:cNvPr>
          <p:cNvSpPr>
            <a:spLocks noGrp="1"/>
          </p:cNvSpPr>
          <p:nvPr>
            <p:ph type="sldNum" sz="quarter" idx="15"/>
          </p:nvPr>
        </p:nvSpPr>
        <p:spPr/>
        <p:txBody>
          <a:bodyPr/>
          <a:lstStyle/>
          <a:p>
            <a:fld id="{FF88DA20-ED00-471C-9170-60F590CB400A}" type="slidenum">
              <a:rPr lang="nl-BE" smtClean="0"/>
              <a:pPr/>
              <a:t>4</a:t>
            </a:fld>
            <a:endParaRPr lang="nl-BE" dirty="0"/>
          </a:p>
        </p:txBody>
      </p:sp>
      <p:graphicFrame>
        <p:nvGraphicFramePr>
          <p:cNvPr id="22" name="Object 21">
            <a:extLst>
              <a:ext uri="{FF2B5EF4-FFF2-40B4-BE49-F238E27FC236}">
                <a16:creationId xmlns:a16="http://schemas.microsoft.com/office/drawing/2014/main" id="{DA045C4A-1930-7240-4C5B-34E2D84521EA}"/>
              </a:ext>
            </a:extLst>
          </p:cNvPr>
          <p:cNvGraphicFramePr>
            <a:graphicFrameLocks noChangeAspect="1"/>
          </p:cNvGraphicFramePr>
          <p:nvPr>
            <p:extLst>
              <p:ext uri="{D42A27DB-BD31-4B8C-83A1-F6EECF244321}">
                <p14:modId xmlns:p14="http://schemas.microsoft.com/office/powerpoint/2010/main" val="525830327"/>
              </p:ext>
            </p:extLst>
          </p:nvPr>
        </p:nvGraphicFramePr>
        <p:xfrm>
          <a:off x="1427339" y="1381889"/>
          <a:ext cx="9337322" cy="3020694"/>
        </p:xfrm>
        <a:graphic>
          <a:graphicData uri="http://schemas.openxmlformats.org/presentationml/2006/ole">
            <mc:AlternateContent xmlns:mc="http://schemas.openxmlformats.org/markup-compatibility/2006">
              <mc:Choice xmlns:v="urn:schemas-microsoft-com:vml" Requires="v">
                <p:oleObj name="Image" r:id="rId2" imgW="10717200" imgH="3466440" progId="Photoshop.Image.19">
                  <p:embed/>
                </p:oleObj>
              </mc:Choice>
              <mc:Fallback>
                <p:oleObj name="Image" r:id="rId2" imgW="10717200" imgH="3466440" progId="Photoshop.Image.19">
                  <p:embed/>
                  <p:pic>
                    <p:nvPicPr>
                      <p:cNvPr id="0" name=""/>
                      <p:cNvPicPr/>
                      <p:nvPr/>
                    </p:nvPicPr>
                    <p:blipFill>
                      <a:blip r:embed="rId3"/>
                      <a:stretch>
                        <a:fillRect/>
                      </a:stretch>
                    </p:blipFill>
                    <p:spPr>
                      <a:xfrm>
                        <a:off x="1427339" y="1381889"/>
                        <a:ext cx="9337322" cy="302069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AC736A81-3591-5E16-AB0C-B64D2D2D9DF7}"/>
              </a:ext>
            </a:extLst>
          </p:cNvPr>
          <p:cNvSpPr txBox="1"/>
          <p:nvPr/>
        </p:nvSpPr>
        <p:spPr>
          <a:xfrm>
            <a:off x="1475468" y="3856069"/>
            <a:ext cx="2095445" cy="1477328"/>
          </a:xfrm>
          <a:prstGeom prst="rect">
            <a:avLst/>
          </a:prstGeom>
          <a:noFill/>
        </p:spPr>
        <p:txBody>
          <a:bodyPr wrap="none" rtlCol="0">
            <a:spAutoFit/>
          </a:bodyPr>
          <a:lstStyle/>
          <a:p>
            <a:r>
              <a:rPr lang="fr-FR" b="1" dirty="0"/>
              <a:t>- Binaire classifier</a:t>
            </a:r>
          </a:p>
          <a:p>
            <a:endParaRPr lang="fr-FR" dirty="0"/>
          </a:p>
          <a:p>
            <a:r>
              <a:rPr lang="fr-FR" strike="sngStrike" dirty="0"/>
              <a:t>- </a:t>
            </a:r>
            <a:r>
              <a:rPr lang="fr-FR" strike="sngStrike" dirty="0" err="1"/>
              <a:t>Multiclass</a:t>
            </a:r>
            <a:r>
              <a:rPr lang="fr-FR" strike="sngStrike" dirty="0"/>
              <a:t> classifier</a:t>
            </a:r>
          </a:p>
          <a:p>
            <a:endParaRPr lang="fr-FR" dirty="0"/>
          </a:p>
          <a:p>
            <a:r>
              <a:rPr lang="fr-FR" strike="sngStrike" dirty="0"/>
              <a:t>- </a:t>
            </a:r>
            <a:r>
              <a:rPr lang="fr-FR" strike="sngStrike" dirty="0" err="1"/>
              <a:t>Multilabel</a:t>
            </a:r>
            <a:r>
              <a:rPr lang="fr-FR" strike="sngStrike" dirty="0"/>
              <a:t> classifier</a:t>
            </a:r>
          </a:p>
        </p:txBody>
      </p:sp>
    </p:spTree>
    <p:extLst>
      <p:ext uri="{BB962C8B-B14F-4D97-AF65-F5344CB8AC3E}">
        <p14:creationId xmlns:p14="http://schemas.microsoft.com/office/powerpoint/2010/main" val="3508678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EF68EE-AA17-4199-D8C8-293CC0F61CE6}"/>
              </a:ext>
            </a:extLst>
          </p:cNvPr>
          <p:cNvSpPr>
            <a:spLocks noGrp="1"/>
          </p:cNvSpPr>
          <p:nvPr>
            <p:ph idx="1"/>
          </p:nvPr>
        </p:nvSpPr>
        <p:spPr/>
        <p:txBody>
          <a:bodyPr/>
          <a:lstStyle/>
          <a:p>
            <a:r>
              <a:rPr lang="nl-NL" dirty="0"/>
              <a:t>Train &amp; voorspel: super snel (0,1s – 1,5s)</a:t>
            </a:r>
          </a:p>
          <a:p>
            <a:endParaRPr lang="nl-NL" dirty="0"/>
          </a:p>
          <a:p>
            <a:r>
              <a:rPr lang="nl-NL" dirty="0"/>
              <a:t>Geen sprake van </a:t>
            </a:r>
            <a:r>
              <a:rPr lang="nl-NL" dirty="0" err="1"/>
              <a:t>underfitting</a:t>
            </a:r>
            <a:endParaRPr lang="nl-NL" dirty="0"/>
          </a:p>
          <a:p>
            <a:pPr lvl="1"/>
            <a:r>
              <a:rPr lang="nl-NL" dirty="0"/>
              <a:t>Genoeg data voor model te trainen</a:t>
            </a:r>
          </a:p>
          <a:p>
            <a:endParaRPr lang="nl-NL" dirty="0"/>
          </a:p>
          <a:p>
            <a:r>
              <a:rPr lang="nl-NL" dirty="0"/>
              <a:t>Geen sprake van </a:t>
            </a:r>
            <a:r>
              <a:rPr lang="nl-NL" dirty="0" err="1"/>
              <a:t>overfitting</a:t>
            </a:r>
            <a:endParaRPr lang="nl-NL" dirty="0"/>
          </a:p>
          <a:p>
            <a:pPr lvl="1"/>
            <a:r>
              <a:rPr lang="nl-NL" dirty="0"/>
              <a:t>Door het gebruik maken van de hyperparameters</a:t>
            </a:r>
          </a:p>
          <a:p>
            <a:pPr lvl="2"/>
            <a:r>
              <a:rPr lang="nl-NL" dirty="0" err="1"/>
              <a:t>Criterion</a:t>
            </a:r>
            <a:r>
              <a:rPr lang="nl-NL" dirty="0"/>
              <a:t> = ‘</a:t>
            </a:r>
            <a:r>
              <a:rPr lang="nl-NL" dirty="0" err="1"/>
              <a:t>entropy</a:t>
            </a:r>
            <a:r>
              <a:rPr lang="nl-NL" dirty="0"/>
              <a:t>’, </a:t>
            </a:r>
            <a:r>
              <a:rPr lang="nl-NL" dirty="0" err="1"/>
              <a:t>mad_depth</a:t>
            </a:r>
            <a:r>
              <a:rPr lang="nl-NL" dirty="0"/>
              <a:t> = 8, </a:t>
            </a:r>
            <a:r>
              <a:rPr lang="nl-NL" dirty="0" err="1"/>
              <a:t>min_samples_split</a:t>
            </a:r>
            <a:r>
              <a:rPr lang="nl-NL" dirty="0"/>
              <a:t> = 4</a:t>
            </a:r>
          </a:p>
          <a:p>
            <a:pPr marL="0" indent="0">
              <a:buNone/>
            </a:pPr>
            <a:endParaRPr lang="nl-NL" dirty="0"/>
          </a:p>
          <a:p>
            <a:pPr lvl="2"/>
            <a:endParaRPr lang="nl-NL" dirty="0"/>
          </a:p>
        </p:txBody>
      </p:sp>
      <p:sp>
        <p:nvSpPr>
          <p:cNvPr id="2" name="Title 1">
            <a:extLst>
              <a:ext uri="{FF2B5EF4-FFF2-40B4-BE49-F238E27FC236}">
                <a16:creationId xmlns:a16="http://schemas.microsoft.com/office/drawing/2014/main" id="{BD1BF690-3242-70BF-4186-08EBDC41FCB8}"/>
              </a:ext>
            </a:extLst>
          </p:cNvPr>
          <p:cNvSpPr>
            <a:spLocks noGrp="1"/>
          </p:cNvSpPr>
          <p:nvPr>
            <p:ph type="title"/>
          </p:nvPr>
        </p:nvSpPr>
        <p:spPr/>
        <p:txBody>
          <a:bodyPr/>
          <a:lstStyle/>
          <a:p>
            <a:r>
              <a:rPr lang="nl-NL" dirty="0"/>
              <a:t>TIJDEN – OVERFITTING – UNDERFITTING </a:t>
            </a:r>
            <a:endParaRPr lang="en-US" dirty="0"/>
          </a:p>
        </p:txBody>
      </p:sp>
      <p:sp>
        <p:nvSpPr>
          <p:cNvPr id="3" name="Text Placeholder 2">
            <a:extLst>
              <a:ext uri="{FF2B5EF4-FFF2-40B4-BE49-F238E27FC236}">
                <a16:creationId xmlns:a16="http://schemas.microsoft.com/office/drawing/2014/main" id="{9462391A-71B7-F7EE-CA52-DF7C7862D037}"/>
              </a:ext>
            </a:extLst>
          </p:cNvPr>
          <p:cNvSpPr>
            <a:spLocks noGrp="1"/>
          </p:cNvSpPr>
          <p:nvPr>
            <p:ph type="body" sz="quarter" idx="13"/>
          </p:nvPr>
        </p:nvSpPr>
        <p:spPr/>
        <p:txBody>
          <a:bodyPr/>
          <a:lstStyle/>
          <a:p>
            <a:r>
              <a:rPr lang="nl-NL" dirty="0"/>
              <a:t>RESULTATEN BESPREKEN</a:t>
            </a:r>
            <a:endParaRPr lang="en-US" dirty="0"/>
          </a:p>
        </p:txBody>
      </p:sp>
      <p:sp>
        <p:nvSpPr>
          <p:cNvPr id="5" name="Footer Placeholder 4">
            <a:extLst>
              <a:ext uri="{FF2B5EF4-FFF2-40B4-BE49-F238E27FC236}">
                <a16:creationId xmlns:a16="http://schemas.microsoft.com/office/drawing/2014/main" id="{5041AF8A-26D3-13B5-E6F9-04943B744147}"/>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639C4B42-A94A-EEED-215B-E02D16D2FCE4}"/>
              </a:ext>
            </a:extLst>
          </p:cNvPr>
          <p:cNvSpPr>
            <a:spLocks noGrp="1"/>
          </p:cNvSpPr>
          <p:nvPr>
            <p:ph type="sldNum" sz="quarter" idx="15"/>
          </p:nvPr>
        </p:nvSpPr>
        <p:spPr/>
        <p:txBody>
          <a:bodyPr/>
          <a:lstStyle/>
          <a:p>
            <a:fld id="{FF88DA20-ED00-471C-9170-60F590CB400A}" type="slidenum">
              <a:rPr lang="nl-BE" smtClean="0"/>
              <a:pPr/>
              <a:t>40</a:t>
            </a:fld>
            <a:endParaRPr lang="nl-BE" dirty="0"/>
          </a:p>
        </p:txBody>
      </p:sp>
    </p:spTree>
    <p:extLst>
      <p:ext uri="{BB962C8B-B14F-4D97-AF65-F5344CB8AC3E}">
        <p14:creationId xmlns:p14="http://schemas.microsoft.com/office/powerpoint/2010/main" val="3844392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b="0" dirty="0"/>
              <a:t>RESULTATEN INDIENEN OP </a:t>
            </a:r>
            <a:r>
              <a:rPr lang="nl-NL" dirty="0"/>
              <a:t>KAGGLE</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2"/>
          </p:nvPr>
        </p:nvSpPr>
        <p:spPr/>
        <p:txBody>
          <a:bodyPr/>
          <a:lstStyle/>
          <a:p>
            <a:fld id="{FF88DA20-ED00-471C-9170-60F590CB400A}" type="slidenum">
              <a:rPr lang="nl-BE" smtClean="0"/>
              <a:pPr/>
              <a:t>41</a:t>
            </a:fld>
            <a:endParaRPr lang="nl-BE" dirty="0"/>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7.</a:t>
            </a:r>
            <a:endParaRPr lang="en-US" dirty="0"/>
          </a:p>
        </p:txBody>
      </p:sp>
    </p:spTree>
    <p:extLst>
      <p:ext uri="{BB962C8B-B14F-4D97-AF65-F5344CB8AC3E}">
        <p14:creationId xmlns:p14="http://schemas.microsoft.com/office/powerpoint/2010/main" val="1509777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DECISION TREE</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INDIENEN OP KAGGLE</a:t>
            </a:r>
            <a:endParaRPr lang="en-US" dirty="0"/>
          </a:p>
        </p:txBody>
      </p:sp>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a:xfrm>
            <a:off x="665816" y="1252924"/>
            <a:ext cx="10874375" cy="5011287"/>
          </a:xfrm>
        </p:spPr>
        <p:txBody>
          <a:bodyPr/>
          <a:lstStyle/>
          <a:p>
            <a:r>
              <a:rPr lang="nl-NL" dirty="0"/>
              <a:t>Model met hoogste score:</a:t>
            </a:r>
          </a:p>
          <a:p>
            <a:pPr lvl="1"/>
            <a:r>
              <a:rPr lang="nl-NL" dirty="0"/>
              <a:t>Hyperparameters:</a:t>
            </a:r>
          </a:p>
          <a:p>
            <a:pPr lvl="2"/>
            <a:r>
              <a:rPr lang="nl-NL" dirty="0" err="1"/>
              <a:t>Criterion</a:t>
            </a:r>
            <a:r>
              <a:rPr lang="nl-NL" dirty="0"/>
              <a:t> = ‘</a:t>
            </a:r>
            <a:r>
              <a:rPr lang="nl-NL" dirty="0" err="1"/>
              <a:t>entropy</a:t>
            </a:r>
            <a:r>
              <a:rPr lang="nl-NL" dirty="0"/>
              <a:t>’</a:t>
            </a:r>
          </a:p>
          <a:p>
            <a:pPr lvl="2"/>
            <a:r>
              <a:rPr lang="nl-NL" dirty="0" err="1"/>
              <a:t>Max_depth</a:t>
            </a:r>
            <a:r>
              <a:rPr lang="nl-NL" dirty="0"/>
              <a:t> = 8</a:t>
            </a:r>
          </a:p>
          <a:p>
            <a:pPr lvl="2"/>
            <a:r>
              <a:rPr lang="nl-NL" dirty="0" err="1"/>
              <a:t>Min_samples_split</a:t>
            </a:r>
            <a:r>
              <a:rPr lang="nl-NL" dirty="0"/>
              <a:t> = 4</a:t>
            </a:r>
          </a:p>
          <a:p>
            <a:pPr marL="0" indent="0">
              <a:buNone/>
            </a:pPr>
            <a:endParaRPr lang="nl-NL" dirty="0"/>
          </a:p>
          <a:p>
            <a:r>
              <a:rPr lang="nl-NL" dirty="0"/>
              <a:t>Score : 0,78279</a:t>
            </a:r>
          </a:p>
          <a:p>
            <a:r>
              <a:rPr lang="nl-NL" dirty="0"/>
              <a:t>Positie: 1618 / 2273</a:t>
            </a:r>
          </a:p>
          <a:p>
            <a:pPr lvl="1"/>
            <a:r>
              <a:rPr lang="nl-NL" dirty="0"/>
              <a:t>Niet hoog maar relatief meer als ok</a:t>
            </a:r>
          </a:p>
          <a:p>
            <a:pPr lvl="1"/>
            <a:r>
              <a:rPr lang="nl-NL" dirty="0"/>
              <a:t>Persoon op positie 1 score van 0,87584 (andere technieken)</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42</a:t>
            </a:fld>
            <a:endParaRPr lang="nl-BE" dirty="0"/>
          </a:p>
        </p:txBody>
      </p:sp>
      <p:pic>
        <p:nvPicPr>
          <p:cNvPr id="10" name="Picture 9">
            <a:extLst>
              <a:ext uri="{FF2B5EF4-FFF2-40B4-BE49-F238E27FC236}">
                <a16:creationId xmlns:a16="http://schemas.microsoft.com/office/drawing/2014/main" id="{37A2345E-55FA-708E-22AC-A430990ED530}"/>
              </a:ext>
            </a:extLst>
          </p:cNvPr>
          <p:cNvPicPr>
            <a:picLocks noChangeAspect="1"/>
          </p:cNvPicPr>
          <p:nvPr/>
        </p:nvPicPr>
        <p:blipFill>
          <a:blip r:embed="rId2"/>
          <a:stretch>
            <a:fillRect/>
          </a:stretch>
        </p:blipFill>
        <p:spPr>
          <a:xfrm>
            <a:off x="4442460" y="1936924"/>
            <a:ext cx="7427225" cy="971932"/>
          </a:xfrm>
          <a:prstGeom prst="rect">
            <a:avLst/>
          </a:prstGeom>
        </p:spPr>
      </p:pic>
    </p:spTree>
    <p:extLst>
      <p:ext uri="{BB962C8B-B14F-4D97-AF65-F5344CB8AC3E}">
        <p14:creationId xmlns:p14="http://schemas.microsoft.com/office/powerpoint/2010/main" val="4290804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BBEA-1628-F57F-C80A-F6F1C732ECA7}"/>
              </a:ext>
            </a:extLst>
          </p:cNvPr>
          <p:cNvSpPr>
            <a:spLocks noGrp="1"/>
          </p:cNvSpPr>
          <p:nvPr>
            <p:ph type="title"/>
          </p:nvPr>
        </p:nvSpPr>
        <p:spPr/>
        <p:txBody>
          <a:bodyPr/>
          <a:lstStyle/>
          <a:p>
            <a:r>
              <a:rPr lang="nl-NL" dirty="0"/>
              <a:t>RANDOM FOREST</a:t>
            </a:r>
            <a:endParaRPr lang="en-US" dirty="0"/>
          </a:p>
        </p:txBody>
      </p:sp>
      <p:sp>
        <p:nvSpPr>
          <p:cNvPr id="3" name="Text Placeholder 2">
            <a:extLst>
              <a:ext uri="{FF2B5EF4-FFF2-40B4-BE49-F238E27FC236}">
                <a16:creationId xmlns:a16="http://schemas.microsoft.com/office/drawing/2014/main" id="{26434F21-67A6-67EC-F705-CEFB4EC19FCB}"/>
              </a:ext>
            </a:extLst>
          </p:cNvPr>
          <p:cNvSpPr>
            <a:spLocks noGrp="1"/>
          </p:cNvSpPr>
          <p:nvPr>
            <p:ph type="body" sz="quarter" idx="13"/>
          </p:nvPr>
        </p:nvSpPr>
        <p:spPr/>
        <p:txBody>
          <a:bodyPr/>
          <a:lstStyle/>
          <a:p>
            <a:r>
              <a:rPr lang="nl-NL" dirty="0"/>
              <a:t>RESULTATEN INDIENEN OP KAGGLE</a:t>
            </a:r>
            <a:endParaRPr lang="en-US" dirty="0"/>
          </a:p>
        </p:txBody>
      </p:sp>
      <p:sp>
        <p:nvSpPr>
          <p:cNvPr id="4" name="Content Placeholder 3">
            <a:extLst>
              <a:ext uri="{FF2B5EF4-FFF2-40B4-BE49-F238E27FC236}">
                <a16:creationId xmlns:a16="http://schemas.microsoft.com/office/drawing/2014/main" id="{B121181C-5123-A59D-2F82-509F80E85137}"/>
              </a:ext>
            </a:extLst>
          </p:cNvPr>
          <p:cNvSpPr>
            <a:spLocks noGrp="1"/>
          </p:cNvSpPr>
          <p:nvPr>
            <p:ph idx="1"/>
          </p:nvPr>
        </p:nvSpPr>
        <p:spPr>
          <a:xfrm>
            <a:off x="665816" y="1252924"/>
            <a:ext cx="10874375" cy="5011287"/>
          </a:xfrm>
        </p:spPr>
        <p:txBody>
          <a:bodyPr/>
          <a:lstStyle/>
          <a:p>
            <a:r>
              <a:rPr lang="nl-NL" dirty="0"/>
              <a:t>Model met hoogste score:</a:t>
            </a:r>
          </a:p>
          <a:p>
            <a:pPr lvl="1"/>
            <a:r>
              <a:rPr lang="nl-NL" dirty="0"/>
              <a:t>Hyperparameters:</a:t>
            </a:r>
          </a:p>
          <a:p>
            <a:pPr lvl="2"/>
            <a:r>
              <a:rPr lang="nl-NL" dirty="0" err="1"/>
              <a:t>N_estimators</a:t>
            </a:r>
            <a:r>
              <a:rPr lang="nl-NL" dirty="0"/>
              <a:t> = 100</a:t>
            </a:r>
          </a:p>
          <a:p>
            <a:pPr lvl="2"/>
            <a:r>
              <a:rPr lang="nl-NL" dirty="0" err="1"/>
              <a:t>Criterion</a:t>
            </a:r>
            <a:r>
              <a:rPr lang="nl-NL" dirty="0"/>
              <a:t> = ‘</a:t>
            </a:r>
            <a:r>
              <a:rPr lang="nl-NL" dirty="0" err="1"/>
              <a:t>entropy</a:t>
            </a:r>
            <a:r>
              <a:rPr lang="nl-NL" dirty="0"/>
              <a:t>’</a:t>
            </a:r>
          </a:p>
          <a:p>
            <a:pPr lvl="2"/>
            <a:r>
              <a:rPr lang="nl-NL" dirty="0" err="1"/>
              <a:t>Max_depth</a:t>
            </a:r>
            <a:r>
              <a:rPr lang="nl-NL" dirty="0"/>
              <a:t> = 8</a:t>
            </a:r>
          </a:p>
          <a:p>
            <a:pPr lvl="2"/>
            <a:r>
              <a:rPr lang="nl-NL" dirty="0" err="1"/>
              <a:t>Min_samples_split</a:t>
            </a:r>
            <a:r>
              <a:rPr lang="nl-NL" dirty="0"/>
              <a:t> = 4</a:t>
            </a:r>
          </a:p>
          <a:p>
            <a:r>
              <a:rPr lang="nl-NL" dirty="0"/>
              <a:t>Score : 0,79985</a:t>
            </a:r>
          </a:p>
          <a:p>
            <a:r>
              <a:rPr lang="nl-NL" dirty="0"/>
              <a:t>Positie: 702 / 2273</a:t>
            </a:r>
          </a:p>
          <a:p>
            <a:pPr lvl="1"/>
            <a:r>
              <a:rPr lang="nl-NL" dirty="0"/>
              <a:t>Veel beter al</a:t>
            </a:r>
          </a:p>
          <a:p>
            <a:pPr lvl="1"/>
            <a:r>
              <a:rPr lang="nl-NL" dirty="0"/>
              <a:t>Bewijst dat Random </a:t>
            </a:r>
            <a:r>
              <a:rPr lang="nl-NL" dirty="0" err="1"/>
              <a:t>Forest</a:t>
            </a:r>
            <a:r>
              <a:rPr lang="nl-NL" dirty="0"/>
              <a:t> accurater is dan </a:t>
            </a:r>
            <a:r>
              <a:rPr lang="nl-NL" dirty="0" err="1"/>
              <a:t>Decision</a:t>
            </a:r>
            <a:r>
              <a:rPr lang="nl-NL" dirty="0"/>
              <a:t> Tree</a:t>
            </a:r>
            <a:endParaRPr lang="en-US" dirty="0"/>
          </a:p>
        </p:txBody>
      </p:sp>
      <p:sp>
        <p:nvSpPr>
          <p:cNvPr id="5" name="Footer Placeholder 4">
            <a:extLst>
              <a:ext uri="{FF2B5EF4-FFF2-40B4-BE49-F238E27FC236}">
                <a16:creationId xmlns:a16="http://schemas.microsoft.com/office/drawing/2014/main" id="{3F1568E4-1F58-828D-8334-385433076BF4}"/>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973139FD-FD78-08AE-F7B0-A1478464D66F}"/>
              </a:ext>
            </a:extLst>
          </p:cNvPr>
          <p:cNvSpPr>
            <a:spLocks noGrp="1"/>
          </p:cNvSpPr>
          <p:nvPr>
            <p:ph type="sldNum" sz="quarter" idx="15"/>
          </p:nvPr>
        </p:nvSpPr>
        <p:spPr/>
        <p:txBody>
          <a:bodyPr/>
          <a:lstStyle/>
          <a:p>
            <a:fld id="{FF88DA20-ED00-471C-9170-60F590CB400A}" type="slidenum">
              <a:rPr lang="nl-BE" smtClean="0"/>
              <a:pPr/>
              <a:t>43</a:t>
            </a:fld>
            <a:endParaRPr lang="nl-BE" dirty="0"/>
          </a:p>
        </p:txBody>
      </p:sp>
      <p:pic>
        <p:nvPicPr>
          <p:cNvPr id="8" name="Picture 7">
            <a:extLst>
              <a:ext uri="{FF2B5EF4-FFF2-40B4-BE49-F238E27FC236}">
                <a16:creationId xmlns:a16="http://schemas.microsoft.com/office/drawing/2014/main" id="{B980F86B-ADF0-48F9-B072-7558629E5200}"/>
              </a:ext>
            </a:extLst>
          </p:cNvPr>
          <p:cNvPicPr>
            <a:picLocks noChangeAspect="1"/>
          </p:cNvPicPr>
          <p:nvPr/>
        </p:nvPicPr>
        <p:blipFill rotWithShape="1">
          <a:blip r:embed="rId2"/>
          <a:srcRect b="6506"/>
          <a:stretch/>
        </p:blipFill>
        <p:spPr>
          <a:xfrm>
            <a:off x="4067092" y="2421361"/>
            <a:ext cx="7967586" cy="998220"/>
          </a:xfrm>
          <a:prstGeom prst="rect">
            <a:avLst/>
          </a:prstGeom>
        </p:spPr>
      </p:pic>
    </p:spTree>
    <p:extLst>
      <p:ext uri="{BB962C8B-B14F-4D97-AF65-F5344CB8AC3E}">
        <p14:creationId xmlns:p14="http://schemas.microsoft.com/office/powerpoint/2010/main" val="2506499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044859E9-DF1C-AEBC-816F-A56B5B9A2175}"/>
              </a:ext>
            </a:extLst>
          </p:cNvPr>
          <p:cNvSpPr>
            <a:spLocks noGrp="1"/>
          </p:cNvSpPr>
          <p:nvPr>
            <p:ph type="ctrTitle"/>
          </p:nvPr>
        </p:nvSpPr>
        <p:spPr/>
        <p:txBody>
          <a:bodyPr/>
          <a:lstStyle/>
          <a:p>
            <a:r>
              <a:rPr lang="nl-NL" dirty="0"/>
              <a:t>EINDE	</a:t>
            </a:r>
            <a:endParaRPr lang="en-US" dirty="0"/>
          </a:p>
        </p:txBody>
      </p:sp>
      <p:sp>
        <p:nvSpPr>
          <p:cNvPr id="34" name="Subtitle 33">
            <a:extLst>
              <a:ext uri="{FF2B5EF4-FFF2-40B4-BE49-F238E27FC236}">
                <a16:creationId xmlns:a16="http://schemas.microsoft.com/office/drawing/2014/main" id="{795EAA89-69A5-6527-F0CC-E43713026E39}"/>
              </a:ext>
            </a:extLst>
          </p:cNvPr>
          <p:cNvSpPr>
            <a:spLocks noGrp="1"/>
          </p:cNvSpPr>
          <p:nvPr>
            <p:ph type="subTitle" idx="1"/>
          </p:nvPr>
        </p:nvSpPr>
        <p:spPr>
          <a:xfrm>
            <a:off x="861248" y="2394467"/>
            <a:ext cx="9144000" cy="863882"/>
          </a:xfrm>
        </p:spPr>
        <p:txBody>
          <a:bodyPr/>
          <a:lstStyle/>
          <a:p>
            <a:r>
              <a:rPr lang="nl-NL" b="1" dirty="0"/>
              <a:t>Bedankt</a:t>
            </a:r>
            <a:r>
              <a:rPr lang="nl-NL" dirty="0"/>
              <a:t> voor jullie aandacht!</a:t>
            </a:r>
          </a:p>
          <a:p>
            <a:r>
              <a:rPr lang="nl-NL" dirty="0"/>
              <a:t>Vragen?</a:t>
            </a:r>
            <a:endParaRPr lang="en-US" dirty="0"/>
          </a:p>
        </p:txBody>
      </p:sp>
      <p:sp>
        <p:nvSpPr>
          <p:cNvPr id="35" name="Text Placeholder 34">
            <a:extLst>
              <a:ext uri="{FF2B5EF4-FFF2-40B4-BE49-F238E27FC236}">
                <a16:creationId xmlns:a16="http://schemas.microsoft.com/office/drawing/2014/main" id="{5D9F9553-4362-DC24-A917-52E1B1D73CAD}"/>
              </a:ext>
            </a:extLst>
          </p:cNvPr>
          <p:cNvSpPr>
            <a:spLocks noGrp="1"/>
          </p:cNvSpPr>
          <p:nvPr>
            <p:ph type="body" sz="quarter" idx="13"/>
          </p:nvPr>
        </p:nvSpPr>
        <p:spPr>
          <a:xfrm>
            <a:off x="1433051" y="3599651"/>
            <a:ext cx="6308725" cy="2420149"/>
          </a:xfrm>
        </p:spPr>
        <p:txBody>
          <a:bodyPr/>
          <a:lstStyle/>
          <a:p>
            <a:r>
              <a:rPr lang="nl-NL" dirty="0"/>
              <a:t>Stroobants Quinten</a:t>
            </a:r>
          </a:p>
          <a:p>
            <a:r>
              <a:rPr lang="nl-NL" dirty="0" err="1"/>
              <a:t>Danau</a:t>
            </a:r>
            <a:r>
              <a:rPr lang="nl-NL" dirty="0"/>
              <a:t> Lorenzo</a:t>
            </a:r>
          </a:p>
          <a:p>
            <a:r>
              <a:rPr lang="en-US" dirty="0" err="1"/>
              <a:t>Moonens</a:t>
            </a:r>
            <a:r>
              <a:rPr lang="en-US" dirty="0"/>
              <a:t> Mike</a:t>
            </a:r>
          </a:p>
          <a:p>
            <a:r>
              <a:rPr lang="en-US" dirty="0"/>
              <a:t>Leroy Kevin</a:t>
            </a:r>
          </a:p>
          <a:p>
            <a:r>
              <a:rPr lang="en-US" dirty="0"/>
              <a:t>De </a:t>
            </a:r>
            <a:r>
              <a:rPr lang="en-US" dirty="0" err="1"/>
              <a:t>Rop</a:t>
            </a:r>
            <a:r>
              <a:rPr lang="en-US" dirty="0"/>
              <a:t> Rob</a:t>
            </a:r>
          </a:p>
          <a:p>
            <a:endParaRPr lang="en-US" dirty="0"/>
          </a:p>
        </p:txBody>
      </p:sp>
      <p:sp>
        <p:nvSpPr>
          <p:cNvPr id="36" name="Text Placeholder 35">
            <a:extLst>
              <a:ext uri="{FF2B5EF4-FFF2-40B4-BE49-F238E27FC236}">
                <a16:creationId xmlns:a16="http://schemas.microsoft.com/office/drawing/2014/main" id="{06AF915C-2E8A-E22F-6CE5-AF84E1F52E38}"/>
              </a:ext>
            </a:extLst>
          </p:cNvPr>
          <p:cNvSpPr>
            <a:spLocks noGrp="1"/>
          </p:cNvSpPr>
          <p:nvPr>
            <p:ph type="body" sz="quarter" idx="14"/>
          </p:nvPr>
        </p:nvSpPr>
        <p:spPr>
          <a:xfrm>
            <a:off x="1433513" y="5647806"/>
            <a:ext cx="4662487" cy="369845"/>
          </a:xfrm>
        </p:spPr>
        <p:txBody>
          <a:bodyPr/>
          <a:lstStyle/>
          <a:p>
            <a:r>
              <a:rPr lang="nl-NL" dirty="0"/>
              <a:t>2022-2023</a:t>
            </a:r>
            <a:endParaRPr lang="en-US" dirty="0"/>
          </a:p>
        </p:txBody>
      </p:sp>
      <p:sp>
        <p:nvSpPr>
          <p:cNvPr id="5" name="Footer Placeholder 4">
            <a:extLst>
              <a:ext uri="{FF2B5EF4-FFF2-40B4-BE49-F238E27FC236}">
                <a16:creationId xmlns:a16="http://schemas.microsoft.com/office/drawing/2014/main" id="{D54823FA-3FF5-2069-9205-D3B21A9E2C81}"/>
              </a:ext>
            </a:extLst>
          </p:cNvPr>
          <p:cNvSpPr>
            <a:spLocks noGrp="1"/>
          </p:cNvSpPr>
          <p:nvPr>
            <p:ph type="ftr" sz="quarter" idx="16"/>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495AAE31-12AC-FF70-0936-DC754E69C56B}"/>
              </a:ext>
            </a:extLst>
          </p:cNvPr>
          <p:cNvSpPr>
            <a:spLocks noGrp="1"/>
          </p:cNvSpPr>
          <p:nvPr>
            <p:ph type="sldNum" sz="quarter" idx="17"/>
          </p:nvPr>
        </p:nvSpPr>
        <p:spPr/>
        <p:txBody>
          <a:bodyPr/>
          <a:lstStyle/>
          <a:p>
            <a:fld id="{FF88DA20-ED00-471C-9170-60F590CB400A}" type="slidenum">
              <a:rPr lang="nl-BE" smtClean="0"/>
              <a:pPr/>
              <a:t>44</a:t>
            </a:fld>
            <a:endParaRPr lang="nl-BE" dirty="0"/>
          </a:p>
        </p:txBody>
      </p:sp>
    </p:spTree>
    <p:extLst>
      <p:ext uri="{BB962C8B-B14F-4D97-AF65-F5344CB8AC3E}">
        <p14:creationId xmlns:p14="http://schemas.microsoft.com/office/powerpoint/2010/main" val="4291014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28BBF03-1124-41B8-3516-B65734A71220}"/>
              </a:ext>
            </a:extLst>
          </p:cNvPr>
          <p:cNvSpPr>
            <a:spLocks noGrp="1"/>
          </p:cNvSpPr>
          <p:nvPr>
            <p:ph type="ftr" sz="quarter" idx="10"/>
          </p:nvPr>
        </p:nvSpPr>
        <p:spPr/>
        <p:txBody>
          <a:bodyPr/>
          <a:lstStyle/>
          <a:p>
            <a:r>
              <a:rPr lang="nl-BE" dirty="0" err="1"/>
              <a:t>Decision</a:t>
            </a:r>
            <a:r>
              <a:rPr lang="nl-BE" dirty="0"/>
              <a:t> Trees</a:t>
            </a:r>
          </a:p>
          <a:p>
            <a:endParaRPr lang="nl-BE" dirty="0"/>
          </a:p>
        </p:txBody>
      </p:sp>
      <p:sp>
        <p:nvSpPr>
          <p:cNvPr id="7" name="Slide Number Placeholder 6">
            <a:extLst>
              <a:ext uri="{FF2B5EF4-FFF2-40B4-BE49-F238E27FC236}">
                <a16:creationId xmlns:a16="http://schemas.microsoft.com/office/drawing/2014/main" id="{50CB504F-DD0A-7C6F-6E90-C813DB0011FE}"/>
              </a:ext>
            </a:extLst>
          </p:cNvPr>
          <p:cNvSpPr>
            <a:spLocks noGrp="1"/>
          </p:cNvSpPr>
          <p:nvPr>
            <p:ph type="sldNum" sz="quarter" idx="11"/>
          </p:nvPr>
        </p:nvSpPr>
        <p:spPr/>
        <p:txBody>
          <a:bodyPr/>
          <a:lstStyle/>
          <a:p>
            <a:fld id="{FF88DA20-ED00-471C-9170-60F590CB400A}" type="slidenum">
              <a:rPr lang="nl-BE" smtClean="0"/>
              <a:pPr/>
              <a:t>45</a:t>
            </a:fld>
            <a:endParaRPr lang="nl-BE" dirty="0"/>
          </a:p>
        </p:txBody>
      </p:sp>
      <p:sp>
        <p:nvSpPr>
          <p:cNvPr id="8" name="Title 1">
            <a:extLst>
              <a:ext uri="{FF2B5EF4-FFF2-40B4-BE49-F238E27FC236}">
                <a16:creationId xmlns:a16="http://schemas.microsoft.com/office/drawing/2014/main" id="{12226E6D-AAC2-5BE1-47A0-5A52B2685816}"/>
              </a:ext>
            </a:extLst>
          </p:cNvPr>
          <p:cNvSpPr txBox="1">
            <a:spLocks/>
          </p:cNvSpPr>
          <p:nvPr/>
        </p:nvSpPr>
        <p:spPr>
          <a:xfrm>
            <a:off x="658813" y="612000"/>
            <a:ext cx="10874375" cy="684000"/>
          </a:xfrm>
          <a:prstGeom prst="rect">
            <a:avLst/>
          </a:prstGeom>
        </p:spPr>
        <p:txBody>
          <a:bodyPr/>
          <a:lst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a:lstStyle>
          <a:p>
            <a:r>
              <a:rPr lang="nl-NL" dirty="0"/>
              <a:t>BRONNEN</a:t>
            </a:r>
            <a:endParaRPr lang="en-US" dirty="0"/>
          </a:p>
        </p:txBody>
      </p:sp>
      <p:sp>
        <p:nvSpPr>
          <p:cNvPr id="9" name="Content Placeholder 3">
            <a:extLst>
              <a:ext uri="{FF2B5EF4-FFF2-40B4-BE49-F238E27FC236}">
                <a16:creationId xmlns:a16="http://schemas.microsoft.com/office/drawing/2014/main" id="{855BB75A-5E81-40AD-F8E5-C05FB02AB126}"/>
              </a:ext>
            </a:extLst>
          </p:cNvPr>
          <p:cNvSpPr txBox="1">
            <a:spLocks/>
          </p:cNvSpPr>
          <p:nvPr/>
        </p:nvSpPr>
        <p:spPr>
          <a:xfrm>
            <a:off x="658812" y="1575737"/>
            <a:ext cx="10874375" cy="4408736"/>
          </a:xfrm>
          <a:prstGeom prst="rect">
            <a:avLst/>
          </a:prstGeom>
        </p:spPr>
        <p:txBody>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1.10. Decision Trees. (n.d.-c). Scikit-learn. </a:t>
            </a:r>
            <a:r>
              <a:rPr lang="en-US" sz="1000" dirty="0">
                <a:hlinkClick r:id="rId2"/>
              </a:rPr>
              <a:t>https://scikit-learn.org/stable/modules/tree.html</a:t>
            </a:r>
            <a:endParaRPr lang="en-US" sz="1000" dirty="0"/>
          </a:p>
          <a:p>
            <a:pPr marL="0" indent="0">
              <a:buNone/>
            </a:pPr>
            <a:r>
              <a:rPr lang="en-US" sz="1000" dirty="0"/>
              <a:t>1.10.1. Classification. (n.d.). Scikit-learn. </a:t>
            </a:r>
            <a:r>
              <a:rPr lang="en-US" sz="1000" dirty="0">
                <a:hlinkClick r:id="rId3"/>
              </a:rPr>
              <a:t>https://scikit-learn.org/stable/modules/tree.html#classification</a:t>
            </a:r>
            <a:endParaRPr lang="en-US" sz="1000" dirty="0"/>
          </a:p>
          <a:p>
            <a:pPr marL="0" indent="0">
              <a:buNone/>
            </a:pPr>
            <a:r>
              <a:rPr lang="en-US" sz="1000" dirty="0"/>
              <a:t>1.10.6. Tree algorithms: ID3, C4.5, C5.0 and CART. (n.d.). Scikit-learn. </a:t>
            </a:r>
            <a:r>
              <a:rPr lang="en-US" sz="1000" dirty="0">
                <a:hlinkClick r:id="rId4"/>
              </a:rPr>
              <a:t>https://scikit-learn.org/stable/modules/tree.html#tree-algorithms-id3-c4-5-c5-0-and-cart</a:t>
            </a:r>
            <a:endParaRPr lang="en-US" sz="1000" dirty="0"/>
          </a:p>
          <a:p>
            <a:pPr marL="0" indent="0">
              <a:buNone/>
            </a:pPr>
            <a:r>
              <a:rPr lang="en-US" sz="1000" dirty="0"/>
              <a:t>1.10.8. Minimal Cost-Complexity Pruning. (n.d.). Scikit-learn. </a:t>
            </a:r>
            <a:r>
              <a:rPr lang="en-US" sz="1000" dirty="0">
                <a:hlinkClick r:id="rId5"/>
              </a:rPr>
              <a:t>https://scikit-learn.org/stable/modules/tree.html#minimal-cost-complexity-pruning</a:t>
            </a:r>
            <a:endParaRPr lang="en-US" sz="1000" dirty="0"/>
          </a:p>
          <a:p>
            <a:pPr marL="0" indent="0">
              <a:buNone/>
            </a:pPr>
            <a:r>
              <a:rPr lang="en-US" sz="1000" dirty="0"/>
              <a:t>Python Machine Learning - Confusion Matrix. (n.d.). </a:t>
            </a:r>
            <a:r>
              <a:rPr lang="en-US" sz="1000" dirty="0">
                <a:hlinkClick r:id="rId6"/>
              </a:rPr>
              <a:t>https://www.w3schools.com/python/python_ml_confusion_matrix.asp</a:t>
            </a:r>
            <a:endParaRPr lang="en-US" sz="1000" dirty="0"/>
          </a:p>
          <a:p>
            <a:pPr marL="0" indent="0">
              <a:buNone/>
            </a:pPr>
            <a:r>
              <a:rPr lang="en-US" sz="1000" dirty="0" err="1"/>
              <a:t>Fraj</a:t>
            </a:r>
            <a:r>
              <a:rPr lang="en-US" sz="1000" dirty="0"/>
              <a:t>, M. B. (2021c, October 22). InDepth: Parameter tuning for Decision Tree - </a:t>
            </a:r>
            <a:r>
              <a:rPr lang="en-US" sz="1000" dirty="0" err="1"/>
              <a:t>Mohtadi</a:t>
            </a:r>
            <a:r>
              <a:rPr lang="en-US" sz="1000" dirty="0"/>
              <a:t> Ben </a:t>
            </a:r>
            <a:r>
              <a:rPr lang="en-US" sz="1000" dirty="0" err="1"/>
              <a:t>Fraj</a:t>
            </a:r>
            <a:r>
              <a:rPr lang="en-US" sz="1000" dirty="0"/>
              <a:t>. Medium. </a:t>
            </a:r>
            <a:r>
              <a:rPr lang="en-US" sz="1000" dirty="0">
                <a:hlinkClick r:id="rId7"/>
              </a:rPr>
              <a:t>https://medium.com/@mohtedibf/indepth-parameter-tuning-for-decision-tree-6753118a03c3</a:t>
            </a:r>
            <a:endParaRPr lang="en-US" sz="1000" dirty="0"/>
          </a:p>
          <a:p>
            <a:pPr marL="0" indent="0">
              <a:buNone/>
            </a:pPr>
            <a:r>
              <a:rPr lang="en-US" sz="1000" dirty="0"/>
              <a:t>Wikipedia contributors. (2022, October 23). Decision tree. Wikipedia. </a:t>
            </a:r>
            <a:r>
              <a:rPr lang="en-US" sz="1000" dirty="0">
                <a:hlinkClick r:id="rId8"/>
              </a:rPr>
              <a:t>https://en.wikipedia.org/wiki/Decision_tree</a:t>
            </a:r>
            <a:endParaRPr lang="en-US" sz="1000" dirty="0"/>
          </a:p>
          <a:p>
            <a:pPr marL="0" indent="0">
              <a:buNone/>
            </a:pPr>
            <a:r>
              <a:rPr lang="en-US" sz="1000" dirty="0"/>
              <a:t>What is a Decision Tree | IBM. (n.d.). </a:t>
            </a:r>
            <a:r>
              <a:rPr lang="en-US" sz="1000" dirty="0">
                <a:hlinkClick r:id="rId9"/>
              </a:rPr>
              <a:t>https://www.ibm.com/topics/decision-trees</a:t>
            </a:r>
            <a:endParaRPr lang="en-US" sz="1000" dirty="0"/>
          </a:p>
          <a:p>
            <a:pPr marL="0" indent="0">
              <a:buNone/>
            </a:pPr>
            <a:r>
              <a:rPr lang="en-US" sz="1000" dirty="0" err="1"/>
              <a:t>StatQuest</a:t>
            </a:r>
            <a:r>
              <a:rPr lang="en-US" sz="1000" dirty="0"/>
              <a:t> with Josh </a:t>
            </a:r>
            <a:r>
              <a:rPr lang="en-US" sz="1000" dirty="0" err="1"/>
              <a:t>Starmer</a:t>
            </a:r>
            <a:r>
              <a:rPr lang="en-US" sz="1000" dirty="0"/>
              <a:t>. (2021, April 26). Decision and Classification Trees, Clearly Explained!!! [Video]. YouTube. </a:t>
            </a:r>
            <a:r>
              <a:rPr lang="en-US" sz="1000" dirty="0">
                <a:hlinkClick r:id="rId10"/>
              </a:rPr>
              <a:t>https://www.youtube.com/watch?v=_L39rN6gz7Y</a:t>
            </a:r>
            <a:endParaRPr lang="en-US" sz="1000" dirty="0"/>
          </a:p>
          <a:p>
            <a:pPr marL="0" indent="0">
              <a:buNone/>
            </a:pPr>
            <a:r>
              <a:rPr lang="en-US" sz="1000" dirty="0"/>
              <a:t>Normalized Nerd. (2021, January 13). Decision Tree Classification Clearly Explained! [Video]. YouTube. </a:t>
            </a:r>
            <a:r>
              <a:rPr lang="en-US" sz="1000" dirty="0">
                <a:hlinkClick r:id="rId11"/>
              </a:rPr>
              <a:t>https://www.youtube.com/watch?v=ZVR2Way4nwQ</a:t>
            </a:r>
            <a:endParaRPr lang="en-US" sz="1000" dirty="0"/>
          </a:p>
          <a:p>
            <a:pPr marL="0" indent="0">
              <a:buNone/>
            </a:pPr>
            <a:r>
              <a:rPr lang="en-US" sz="1000" dirty="0"/>
              <a:t>Intuitive Machine Learning. (2020, July 8). Decision Tree: Important things to know [Video]. YouTube. </a:t>
            </a:r>
            <a:r>
              <a:rPr lang="en-US" sz="1000" dirty="0">
                <a:hlinkClick r:id="rId12"/>
              </a:rPr>
              <a:t>https://www.youtube.com/watch?v=JcI5E2Ng6r4</a:t>
            </a:r>
            <a:endParaRPr lang="en-US" sz="1000" dirty="0"/>
          </a:p>
          <a:p>
            <a:pPr marL="0" indent="0">
              <a:buNone/>
            </a:pPr>
            <a:r>
              <a:rPr lang="en-US" sz="1000" dirty="0"/>
              <a:t>Google Developers. (2017, September 13). Let’s Write a Decision Tree Classifier from Scratch - Machine Learning Recipes #8 [Video]. YouTube. </a:t>
            </a:r>
            <a:r>
              <a:rPr lang="en-US" sz="1000" dirty="0">
                <a:hlinkClick r:id="rId13"/>
              </a:rPr>
              <a:t>https://www.youtube.com/watch?v=LDRbO9a6XPU</a:t>
            </a:r>
            <a:endParaRPr lang="en-US" sz="1000" dirty="0"/>
          </a:p>
          <a:p>
            <a:pPr marL="0" indent="0">
              <a:buNone/>
            </a:pPr>
            <a:r>
              <a:rPr lang="en-US" sz="1000" dirty="0"/>
              <a:t>Kumar, S. (2021, May 31). 3 Techniques to Avoid Overfitting of Decision Trees. Towards Data Science. </a:t>
            </a:r>
            <a:r>
              <a:rPr lang="en-US" sz="1000" dirty="0">
                <a:hlinkClick r:id="rId14"/>
              </a:rPr>
              <a:t>https://towardsdatascience.com/3-techniques-to-avoid-overfitting-of-decision-trees-1e7d3d985a09</a:t>
            </a:r>
            <a:endParaRPr lang="en-US" sz="1000" dirty="0"/>
          </a:p>
          <a:p>
            <a:pPr marL="0" indent="0">
              <a:buNone/>
            </a:pPr>
            <a:r>
              <a:rPr lang="en-US" sz="1000" dirty="0"/>
              <a:t>Nagpal, A. (2017, October 17). Decision Tree Ensembles- Bagging and Boosting. Towards Data Science. https://towardsdatascience.com/decision-tree-ensembles-bagging-and-boosting-266a8ba60fd9</a:t>
            </a:r>
          </a:p>
        </p:txBody>
      </p:sp>
    </p:spTree>
    <p:extLst>
      <p:ext uri="{BB962C8B-B14F-4D97-AF65-F5344CB8AC3E}">
        <p14:creationId xmlns:p14="http://schemas.microsoft.com/office/powerpoint/2010/main" val="318186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7270-91C8-D039-BA36-506D547713BC}"/>
              </a:ext>
            </a:extLst>
          </p:cNvPr>
          <p:cNvSpPr>
            <a:spLocks noGrp="1"/>
          </p:cNvSpPr>
          <p:nvPr>
            <p:ph type="title"/>
          </p:nvPr>
        </p:nvSpPr>
        <p:spPr/>
        <p:txBody>
          <a:bodyPr/>
          <a:lstStyle/>
          <a:p>
            <a:r>
              <a:rPr lang="nl-NL" dirty="0"/>
              <a:t>VOORBEELD &amp; DEFINITIES</a:t>
            </a:r>
            <a:endParaRPr lang="en-US" dirty="0"/>
          </a:p>
        </p:txBody>
      </p:sp>
      <p:sp>
        <p:nvSpPr>
          <p:cNvPr id="3" name="Text Placeholder 2">
            <a:extLst>
              <a:ext uri="{FF2B5EF4-FFF2-40B4-BE49-F238E27FC236}">
                <a16:creationId xmlns:a16="http://schemas.microsoft.com/office/drawing/2014/main" id="{C4962DEC-E946-7BD6-228A-4F7923ACFEFF}"/>
              </a:ext>
            </a:extLst>
          </p:cNvPr>
          <p:cNvSpPr>
            <a:spLocks noGrp="1"/>
          </p:cNvSpPr>
          <p:nvPr>
            <p:ph type="body" sz="quarter" idx="13"/>
          </p:nvPr>
        </p:nvSpPr>
        <p:spPr>
          <a:xfrm>
            <a:off x="665816" y="228154"/>
            <a:ext cx="2444529" cy="365125"/>
          </a:xfrm>
        </p:spPr>
        <p:txBody>
          <a:bodyPr/>
          <a:lstStyle/>
          <a:p>
            <a:r>
              <a:rPr lang="nl-NL" dirty="0"/>
              <a:t>HOE WERKT DE TECHNIEK?</a:t>
            </a:r>
            <a:endParaRPr lang="en-US" dirty="0"/>
          </a:p>
        </p:txBody>
      </p:sp>
      <p:sp>
        <p:nvSpPr>
          <p:cNvPr id="4" name="Footer Placeholder 3">
            <a:extLst>
              <a:ext uri="{FF2B5EF4-FFF2-40B4-BE49-F238E27FC236}">
                <a16:creationId xmlns:a16="http://schemas.microsoft.com/office/drawing/2014/main" id="{173AB205-2DE5-C938-A3FA-A9EC9E979C72}"/>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436EB1B6-D792-7E80-DC84-33E3F76643F4}"/>
              </a:ext>
            </a:extLst>
          </p:cNvPr>
          <p:cNvSpPr>
            <a:spLocks noGrp="1"/>
          </p:cNvSpPr>
          <p:nvPr>
            <p:ph type="sldNum" sz="quarter" idx="15"/>
          </p:nvPr>
        </p:nvSpPr>
        <p:spPr/>
        <p:txBody>
          <a:bodyPr/>
          <a:lstStyle/>
          <a:p>
            <a:fld id="{FF88DA20-ED00-471C-9170-60F590CB400A}" type="slidenum">
              <a:rPr lang="nl-BE" smtClean="0"/>
              <a:pPr/>
              <a:t>5</a:t>
            </a:fld>
            <a:endParaRPr lang="nl-BE" dirty="0"/>
          </a:p>
        </p:txBody>
      </p:sp>
      <p:pic>
        <p:nvPicPr>
          <p:cNvPr id="1030" name="Picture 6" descr="A Simple Guide to Decision Tree. Decision Tree is one of the most… | by  Jocelyn D'Souza | Medium">
            <a:extLst>
              <a:ext uri="{FF2B5EF4-FFF2-40B4-BE49-F238E27FC236}">
                <a16:creationId xmlns:a16="http://schemas.microsoft.com/office/drawing/2014/main" id="{593CF3D1-0B9A-508A-150B-0E0918AFC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2" t="851" r="1400" b="1515"/>
          <a:stretch/>
        </p:blipFill>
        <p:spPr bwMode="auto">
          <a:xfrm>
            <a:off x="622097" y="1149719"/>
            <a:ext cx="7993331" cy="48914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1E0717-6E80-94E2-43B9-27EE583A5600}"/>
              </a:ext>
            </a:extLst>
          </p:cNvPr>
          <p:cNvSpPr txBox="1"/>
          <p:nvPr/>
        </p:nvSpPr>
        <p:spPr>
          <a:xfrm>
            <a:off x="6289179" y="1225335"/>
            <a:ext cx="1146211" cy="369332"/>
          </a:xfrm>
          <a:prstGeom prst="rect">
            <a:avLst/>
          </a:prstGeom>
          <a:noFill/>
        </p:spPr>
        <p:txBody>
          <a:bodyPr wrap="none" rtlCol="0">
            <a:spAutoFit/>
          </a:bodyPr>
          <a:lstStyle/>
          <a:p>
            <a:r>
              <a:rPr lang="nl-NL" dirty="0"/>
              <a:t>Root node</a:t>
            </a:r>
            <a:endParaRPr lang="en-US" dirty="0"/>
          </a:p>
        </p:txBody>
      </p:sp>
      <p:sp>
        <p:nvSpPr>
          <p:cNvPr id="11" name="TextBox 10">
            <a:extLst>
              <a:ext uri="{FF2B5EF4-FFF2-40B4-BE49-F238E27FC236}">
                <a16:creationId xmlns:a16="http://schemas.microsoft.com/office/drawing/2014/main" id="{CF5DC10E-E017-3A48-75D6-F5C4298F8D64}"/>
              </a:ext>
            </a:extLst>
          </p:cNvPr>
          <p:cNvSpPr txBox="1"/>
          <p:nvPr/>
        </p:nvSpPr>
        <p:spPr>
          <a:xfrm>
            <a:off x="9010606" y="3410773"/>
            <a:ext cx="1433726" cy="369332"/>
          </a:xfrm>
          <a:prstGeom prst="rect">
            <a:avLst/>
          </a:prstGeom>
          <a:noFill/>
        </p:spPr>
        <p:txBody>
          <a:bodyPr wrap="none" rtlCol="0">
            <a:spAutoFit/>
          </a:bodyPr>
          <a:lstStyle/>
          <a:p>
            <a:r>
              <a:rPr lang="nl-NL" dirty="0" err="1"/>
              <a:t>Internal</a:t>
            </a:r>
            <a:r>
              <a:rPr lang="nl-NL" dirty="0"/>
              <a:t> node</a:t>
            </a:r>
            <a:endParaRPr lang="en-US" dirty="0"/>
          </a:p>
        </p:txBody>
      </p:sp>
      <p:sp>
        <p:nvSpPr>
          <p:cNvPr id="12" name="TextBox 11">
            <a:extLst>
              <a:ext uri="{FF2B5EF4-FFF2-40B4-BE49-F238E27FC236}">
                <a16:creationId xmlns:a16="http://schemas.microsoft.com/office/drawing/2014/main" id="{C8D424C1-D04C-B0D5-0458-1338D990BD00}"/>
              </a:ext>
            </a:extLst>
          </p:cNvPr>
          <p:cNvSpPr txBox="1"/>
          <p:nvPr/>
        </p:nvSpPr>
        <p:spPr>
          <a:xfrm>
            <a:off x="9643900" y="5671827"/>
            <a:ext cx="1098827" cy="369332"/>
          </a:xfrm>
          <a:prstGeom prst="rect">
            <a:avLst/>
          </a:prstGeom>
          <a:noFill/>
        </p:spPr>
        <p:txBody>
          <a:bodyPr wrap="none" rtlCol="0">
            <a:spAutoFit/>
          </a:bodyPr>
          <a:lstStyle/>
          <a:p>
            <a:r>
              <a:rPr lang="nl-NL" dirty="0" err="1"/>
              <a:t>Leaf</a:t>
            </a:r>
            <a:r>
              <a:rPr lang="nl-NL" dirty="0"/>
              <a:t> node</a:t>
            </a:r>
            <a:endParaRPr lang="en-US" dirty="0"/>
          </a:p>
        </p:txBody>
      </p:sp>
      <p:cxnSp>
        <p:nvCxnSpPr>
          <p:cNvPr id="14" name="Straight Arrow Connector 13">
            <a:extLst>
              <a:ext uri="{FF2B5EF4-FFF2-40B4-BE49-F238E27FC236}">
                <a16:creationId xmlns:a16="http://schemas.microsoft.com/office/drawing/2014/main" id="{D30E7FD5-745D-1D6D-03CF-FB554DD489BC}"/>
              </a:ext>
            </a:extLst>
          </p:cNvPr>
          <p:cNvCxnSpPr/>
          <p:nvPr/>
        </p:nvCxnSpPr>
        <p:spPr>
          <a:xfrm>
            <a:off x="5379720" y="1410001"/>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F0F6E0-602A-6816-5A04-F191E07F34DD}"/>
              </a:ext>
            </a:extLst>
          </p:cNvPr>
          <p:cNvCxnSpPr/>
          <p:nvPr/>
        </p:nvCxnSpPr>
        <p:spPr>
          <a:xfrm>
            <a:off x="8011831" y="3595439"/>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A30FBE-F316-5B54-F800-178593096519}"/>
              </a:ext>
            </a:extLst>
          </p:cNvPr>
          <p:cNvCxnSpPr/>
          <p:nvPr/>
        </p:nvCxnSpPr>
        <p:spPr>
          <a:xfrm>
            <a:off x="8721994" y="5879604"/>
            <a:ext cx="81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8333C6-23F9-ADA1-0245-001543A8A5FB}"/>
              </a:ext>
            </a:extLst>
          </p:cNvPr>
          <p:cNvSpPr>
            <a:spLocks noGrp="1"/>
          </p:cNvSpPr>
          <p:nvPr>
            <p:ph type="title"/>
          </p:nvPr>
        </p:nvSpPr>
        <p:spPr/>
        <p:txBody>
          <a:bodyPr/>
          <a:lstStyle/>
          <a:p>
            <a:r>
              <a:rPr lang="nl-NL" dirty="0"/>
              <a:t>HYPERPARAMETERS</a:t>
            </a:r>
            <a:endParaRPr lang="en-US" dirty="0"/>
          </a:p>
        </p:txBody>
      </p:sp>
      <p:sp>
        <p:nvSpPr>
          <p:cNvPr id="11" name="Text Placeholder 10">
            <a:extLst>
              <a:ext uri="{FF2B5EF4-FFF2-40B4-BE49-F238E27FC236}">
                <a16:creationId xmlns:a16="http://schemas.microsoft.com/office/drawing/2014/main" id="{E02B60FD-9598-5989-F700-36031D3FA17C}"/>
              </a:ext>
            </a:extLst>
          </p:cNvPr>
          <p:cNvSpPr>
            <a:spLocks noGrp="1"/>
          </p:cNvSpPr>
          <p:nvPr>
            <p:ph type="body" idx="1"/>
          </p:nvPr>
        </p:nvSpPr>
        <p:spPr/>
        <p:txBody>
          <a:bodyPr/>
          <a:lstStyle/>
          <a:p>
            <a:r>
              <a:rPr lang="nl-NL" dirty="0"/>
              <a:t>DECISION TREES</a:t>
            </a:r>
          </a:p>
        </p:txBody>
      </p:sp>
      <p:sp>
        <p:nvSpPr>
          <p:cNvPr id="12" name="Text Placeholder 11">
            <a:extLst>
              <a:ext uri="{FF2B5EF4-FFF2-40B4-BE49-F238E27FC236}">
                <a16:creationId xmlns:a16="http://schemas.microsoft.com/office/drawing/2014/main" id="{B9043A57-ABE0-58C5-CCA0-240EF7839090}"/>
              </a:ext>
            </a:extLst>
          </p:cNvPr>
          <p:cNvSpPr>
            <a:spLocks noGrp="1"/>
          </p:cNvSpPr>
          <p:nvPr>
            <p:ph type="body" sz="quarter" idx="13"/>
          </p:nvPr>
        </p:nvSpPr>
        <p:spPr/>
        <p:txBody>
          <a:bodyPr/>
          <a:lstStyle/>
          <a:p>
            <a:r>
              <a:rPr lang="nl-NL" dirty="0"/>
              <a:t>2.</a:t>
            </a:r>
            <a:endParaRPr lang="en-US" dirty="0"/>
          </a:p>
        </p:txBody>
      </p:sp>
      <p:sp>
        <p:nvSpPr>
          <p:cNvPr id="5" name="Slide Number Placeholder 4">
            <a:extLst>
              <a:ext uri="{FF2B5EF4-FFF2-40B4-BE49-F238E27FC236}">
                <a16:creationId xmlns:a16="http://schemas.microsoft.com/office/drawing/2014/main" id="{24FD8CC4-F17B-EB41-D512-60C80D49A45A}"/>
              </a:ext>
            </a:extLst>
          </p:cNvPr>
          <p:cNvSpPr>
            <a:spLocks noGrp="1"/>
          </p:cNvSpPr>
          <p:nvPr>
            <p:ph type="sldNum" sz="quarter" idx="16"/>
          </p:nvPr>
        </p:nvSpPr>
        <p:spPr/>
        <p:txBody>
          <a:bodyPr/>
          <a:lstStyle/>
          <a:p>
            <a:fld id="{FF88DA20-ED00-471C-9170-60F590CB400A}" type="slidenum">
              <a:rPr lang="nl-BE" smtClean="0"/>
              <a:pPr/>
              <a:t>6</a:t>
            </a:fld>
            <a:endParaRPr lang="nl-BE" dirty="0"/>
          </a:p>
        </p:txBody>
      </p:sp>
    </p:spTree>
    <p:extLst>
      <p:ext uri="{BB962C8B-B14F-4D97-AF65-F5344CB8AC3E}">
        <p14:creationId xmlns:p14="http://schemas.microsoft.com/office/powerpoint/2010/main" val="51762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68A1E9-18AA-A43A-6D28-42217A0389F7}"/>
              </a:ext>
            </a:extLst>
          </p:cNvPr>
          <p:cNvSpPr>
            <a:spLocks noGrp="1"/>
          </p:cNvSpPr>
          <p:nvPr>
            <p:ph idx="1"/>
          </p:nvPr>
        </p:nvSpPr>
        <p:spPr/>
        <p:txBody>
          <a:bodyPr/>
          <a:lstStyle/>
          <a:p>
            <a:pPr marL="342900" lvl="0" indent="-342900">
              <a:lnSpc>
                <a:spcPct val="107000"/>
              </a:lnSpc>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Criterion</a:t>
            </a:r>
          </a:p>
          <a:p>
            <a:pPr marL="342900" lvl="0" indent="-342900">
              <a:lnSpc>
                <a:spcPct val="107000"/>
              </a:lnSpc>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Splitter</a:t>
            </a: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Max_depth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Min_samples_split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Min_samples_leaf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in_weight_fraction_leaf</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EB5FD235-29E7-A4DA-3C61-1457EDE08A4D}"/>
              </a:ext>
            </a:extLst>
          </p:cNvPr>
          <p:cNvSpPr>
            <a:spLocks noGrp="1"/>
          </p:cNvSpPr>
          <p:nvPr>
            <p:ph type="title"/>
          </p:nvPr>
        </p:nvSpPr>
        <p:spPr/>
        <p:txBody>
          <a:bodyPr/>
          <a:lstStyle/>
          <a:p>
            <a:r>
              <a:rPr lang="nl-NL" dirty="0"/>
              <a:t>OPSOMMING</a:t>
            </a:r>
            <a:endParaRPr lang="en-US" dirty="0"/>
          </a:p>
        </p:txBody>
      </p:sp>
      <p:sp>
        <p:nvSpPr>
          <p:cNvPr id="7" name="Text Placeholder 6">
            <a:extLst>
              <a:ext uri="{FF2B5EF4-FFF2-40B4-BE49-F238E27FC236}">
                <a16:creationId xmlns:a16="http://schemas.microsoft.com/office/drawing/2014/main" id="{75B8FC96-6FDA-B3D2-AF4E-78201EAE325F}"/>
              </a:ext>
            </a:extLst>
          </p:cNvPr>
          <p:cNvSpPr>
            <a:spLocks noGrp="1"/>
          </p:cNvSpPr>
          <p:nvPr>
            <p:ph type="body" sz="quarter" idx="13"/>
          </p:nvPr>
        </p:nvSpPr>
        <p:spPr>
          <a:xfrm>
            <a:off x="665816" y="228154"/>
            <a:ext cx="459960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4" name="Footer Placeholder 3">
            <a:extLst>
              <a:ext uri="{FF2B5EF4-FFF2-40B4-BE49-F238E27FC236}">
                <a16:creationId xmlns:a16="http://schemas.microsoft.com/office/drawing/2014/main" id="{D7C5EDCC-6F9F-53A2-9547-D060873C960E}"/>
              </a:ext>
            </a:extLst>
          </p:cNvPr>
          <p:cNvSpPr>
            <a:spLocks noGrp="1"/>
          </p:cNvSpPr>
          <p:nvPr>
            <p:ph type="ftr" sz="quarter" idx="14"/>
          </p:nvPr>
        </p:nvSpPr>
        <p:spPr/>
        <p:txBody>
          <a:bodyPr/>
          <a:lstStyle/>
          <a:p>
            <a:r>
              <a:rPr lang="nl-BE" dirty="0" err="1"/>
              <a:t>Decision</a:t>
            </a:r>
            <a:r>
              <a:rPr lang="nl-BE" dirty="0"/>
              <a:t> Trees</a:t>
            </a:r>
          </a:p>
        </p:txBody>
      </p:sp>
      <p:sp>
        <p:nvSpPr>
          <p:cNvPr id="5" name="Slide Number Placeholder 4">
            <a:extLst>
              <a:ext uri="{FF2B5EF4-FFF2-40B4-BE49-F238E27FC236}">
                <a16:creationId xmlns:a16="http://schemas.microsoft.com/office/drawing/2014/main" id="{41F9A46A-1A5A-B4B2-59AB-F270A9BDA886}"/>
              </a:ext>
            </a:extLst>
          </p:cNvPr>
          <p:cNvSpPr>
            <a:spLocks noGrp="1"/>
          </p:cNvSpPr>
          <p:nvPr>
            <p:ph type="sldNum" sz="quarter" idx="15"/>
          </p:nvPr>
        </p:nvSpPr>
        <p:spPr/>
        <p:txBody>
          <a:bodyPr/>
          <a:lstStyle/>
          <a:p>
            <a:fld id="{FF88DA20-ED00-471C-9170-60F590CB400A}" type="slidenum">
              <a:rPr lang="nl-BE" smtClean="0"/>
              <a:pPr/>
              <a:t>7</a:t>
            </a:fld>
            <a:endParaRPr lang="nl-BE" dirty="0"/>
          </a:p>
        </p:txBody>
      </p:sp>
      <p:sp>
        <p:nvSpPr>
          <p:cNvPr id="8" name="Content Placeholder 5">
            <a:extLst>
              <a:ext uri="{FF2B5EF4-FFF2-40B4-BE49-F238E27FC236}">
                <a16:creationId xmlns:a16="http://schemas.microsoft.com/office/drawing/2014/main" id="{73C5B9F1-1070-9F4B-B660-B34271E0FA5C}"/>
              </a:ext>
            </a:extLst>
          </p:cNvPr>
          <p:cNvSpPr txBox="1">
            <a:spLocks/>
          </p:cNvSpPr>
          <p:nvPr/>
        </p:nvSpPr>
        <p:spPr>
          <a:xfrm>
            <a:off x="6571125" y="1955437"/>
            <a:ext cx="5437187" cy="3648921"/>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Max_features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Random_state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Max_leaf_nodes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Min_impurity_decrease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Class_weight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alibri" panose="020F050202020403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Ccp_alpha</a:t>
            </a:r>
            <a:endParaRPr lang="en-US" sz="3200" dirty="0"/>
          </a:p>
        </p:txBody>
      </p:sp>
    </p:spTree>
    <p:extLst>
      <p:ext uri="{BB962C8B-B14F-4D97-AF65-F5344CB8AC3E}">
        <p14:creationId xmlns:p14="http://schemas.microsoft.com/office/powerpoint/2010/main" val="208916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Functie om de kwaliteit van een splitsing te meten</a:t>
            </a:r>
          </a:p>
          <a:p>
            <a:pPr marL="0" indent="0">
              <a:buNone/>
            </a:pPr>
            <a:endParaRPr lang="nl-NL" dirty="0"/>
          </a:p>
          <a:p>
            <a:pPr marL="0" indent="0">
              <a:buNone/>
            </a:pPr>
            <a:r>
              <a:rPr lang="nl-NL" sz="1400" b="1" dirty="0"/>
              <a:t>PARAMETERS</a:t>
            </a:r>
            <a:endParaRPr lang="nl-NL" dirty="0"/>
          </a:p>
          <a:p>
            <a:r>
              <a:rPr lang="nl-NL" dirty="0"/>
              <a:t> “Gini” (CART) = standaardwaarde</a:t>
            </a:r>
          </a:p>
          <a:p>
            <a:r>
              <a:rPr lang="nl-NL" dirty="0"/>
              <a:t> “</a:t>
            </a:r>
            <a:r>
              <a:rPr lang="nl-NL" dirty="0" err="1"/>
              <a:t>entropy</a:t>
            </a:r>
            <a:r>
              <a:rPr lang="nl-NL" dirty="0"/>
              <a:t>” (ID3)</a:t>
            </a:r>
          </a:p>
          <a:p>
            <a:r>
              <a:rPr lang="nl-NL" dirty="0"/>
              <a:t> “</a:t>
            </a:r>
            <a:r>
              <a:rPr lang="nl-NL" dirty="0" err="1"/>
              <a:t>log_loss</a:t>
            </a:r>
            <a:r>
              <a:rPr lang="nl-NL" dirty="0"/>
              <a:t>”</a:t>
            </a:r>
            <a:endParaRPr lang="en-US" dirty="0"/>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CRITERION</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572736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8</a:t>
            </a:fld>
            <a:endParaRPr lang="nl-BE" dirty="0"/>
          </a:p>
        </p:txBody>
      </p:sp>
      <p:pic>
        <p:nvPicPr>
          <p:cNvPr id="10" name="Picture 9">
            <a:extLst>
              <a:ext uri="{FF2B5EF4-FFF2-40B4-BE49-F238E27FC236}">
                <a16:creationId xmlns:a16="http://schemas.microsoft.com/office/drawing/2014/main" id="{B90F05A1-8C60-A545-ABA0-AEA088799E91}"/>
              </a:ext>
            </a:extLst>
          </p:cNvPr>
          <p:cNvPicPr>
            <a:picLocks noChangeAspect="1"/>
          </p:cNvPicPr>
          <p:nvPr/>
        </p:nvPicPr>
        <p:blipFill rotWithShape="1">
          <a:blip r:embed="rId2"/>
          <a:srcRect r="4765"/>
          <a:stretch/>
        </p:blipFill>
        <p:spPr>
          <a:xfrm>
            <a:off x="665816" y="5145047"/>
            <a:ext cx="4721524" cy="789238"/>
          </a:xfrm>
          <a:prstGeom prst="rect">
            <a:avLst/>
          </a:prstGeom>
        </p:spPr>
      </p:pic>
    </p:spTree>
    <p:extLst>
      <p:ext uri="{BB962C8B-B14F-4D97-AF65-F5344CB8AC3E}">
        <p14:creationId xmlns:p14="http://schemas.microsoft.com/office/powerpoint/2010/main" val="206338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5407C-A27F-A0F1-1427-E40591961F05}"/>
              </a:ext>
            </a:extLst>
          </p:cNvPr>
          <p:cNvSpPr>
            <a:spLocks noGrp="1"/>
          </p:cNvSpPr>
          <p:nvPr>
            <p:ph idx="1"/>
          </p:nvPr>
        </p:nvSpPr>
        <p:spPr/>
        <p:txBody>
          <a:bodyPr/>
          <a:lstStyle/>
          <a:p>
            <a:pPr marL="0" indent="0">
              <a:buNone/>
            </a:pPr>
            <a:r>
              <a:rPr lang="nl-NL" sz="1400" b="1" dirty="0"/>
              <a:t>UITLEG</a:t>
            </a:r>
            <a:endParaRPr lang="nl-NL" b="1" dirty="0"/>
          </a:p>
          <a:p>
            <a:r>
              <a:rPr lang="nl-NL" dirty="0"/>
              <a:t> Strategie die gebruikt wordt om de splitsing op elke node te kiezen</a:t>
            </a:r>
          </a:p>
          <a:p>
            <a:pPr marL="0" indent="0">
              <a:buNone/>
            </a:pPr>
            <a:endParaRPr lang="nl-NL" dirty="0"/>
          </a:p>
          <a:p>
            <a:pPr marL="0" indent="0">
              <a:buNone/>
            </a:pPr>
            <a:r>
              <a:rPr lang="nl-NL" sz="1400" b="1" dirty="0"/>
              <a:t>PARAMETERS</a:t>
            </a:r>
            <a:endParaRPr lang="nl-NL" dirty="0"/>
          </a:p>
          <a:p>
            <a:r>
              <a:rPr lang="nl-NL" dirty="0"/>
              <a:t> “best” = standaardwaarde</a:t>
            </a:r>
          </a:p>
          <a:p>
            <a:r>
              <a:rPr lang="nl-NL" dirty="0"/>
              <a:t> “random”</a:t>
            </a:r>
          </a:p>
        </p:txBody>
      </p:sp>
      <p:sp>
        <p:nvSpPr>
          <p:cNvPr id="2" name="Title 1">
            <a:extLst>
              <a:ext uri="{FF2B5EF4-FFF2-40B4-BE49-F238E27FC236}">
                <a16:creationId xmlns:a16="http://schemas.microsoft.com/office/drawing/2014/main" id="{C2AF84AD-FF1E-7949-42D1-F55679EE8B5C}"/>
              </a:ext>
            </a:extLst>
          </p:cNvPr>
          <p:cNvSpPr>
            <a:spLocks noGrp="1"/>
          </p:cNvSpPr>
          <p:nvPr>
            <p:ph type="title"/>
          </p:nvPr>
        </p:nvSpPr>
        <p:spPr/>
        <p:txBody>
          <a:bodyPr/>
          <a:lstStyle/>
          <a:p>
            <a:r>
              <a:rPr lang="nl-NL" dirty="0"/>
              <a:t>SPLITTER</a:t>
            </a:r>
            <a:endParaRPr lang="en-US" dirty="0"/>
          </a:p>
        </p:txBody>
      </p:sp>
      <p:sp>
        <p:nvSpPr>
          <p:cNvPr id="3" name="Text Placeholder 2">
            <a:extLst>
              <a:ext uri="{FF2B5EF4-FFF2-40B4-BE49-F238E27FC236}">
                <a16:creationId xmlns:a16="http://schemas.microsoft.com/office/drawing/2014/main" id="{B6F8C850-F767-5D33-CBFB-78B9A7012929}"/>
              </a:ext>
            </a:extLst>
          </p:cNvPr>
          <p:cNvSpPr>
            <a:spLocks noGrp="1"/>
          </p:cNvSpPr>
          <p:nvPr>
            <p:ph type="body" sz="quarter" idx="13"/>
          </p:nvPr>
        </p:nvSpPr>
        <p:spPr>
          <a:xfrm>
            <a:off x="665816" y="228154"/>
            <a:ext cx="4797724" cy="365125"/>
          </a:xfrm>
        </p:spPr>
        <p:txBody>
          <a:bodyPr/>
          <a:lstStyle/>
          <a:p>
            <a:r>
              <a:rPr lang="nl-NL" dirty="0">
                <a:effectLst/>
                <a:latin typeface="Calibri" panose="020F0502020204030204" pitchFamily="34" charset="0"/>
                <a:ea typeface="Times New Roman" panose="02020603050405020304" pitchFamily="18" charset="0"/>
                <a:cs typeface="Times New Roman" panose="02020603050405020304" pitchFamily="18" charset="0"/>
              </a:rPr>
              <a:t>OVER WELKE HYPERPARAMETERS BESCHIKT DE TECHNIEK?</a:t>
            </a:r>
            <a:endParaRPr lang="en-US" dirty="0"/>
          </a:p>
        </p:txBody>
      </p:sp>
      <p:sp>
        <p:nvSpPr>
          <p:cNvPr id="5" name="Footer Placeholder 4">
            <a:extLst>
              <a:ext uri="{FF2B5EF4-FFF2-40B4-BE49-F238E27FC236}">
                <a16:creationId xmlns:a16="http://schemas.microsoft.com/office/drawing/2014/main" id="{5F5E1FD2-0ECE-F45C-D2FE-4B009F16DCD3}"/>
              </a:ext>
            </a:extLst>
          </p:cNvPr>
          <p:cNvSpPr>
            <a:spLocks noGrp="1"/>
          </p:cNvSpPr>
          <p:nvPr>
            <p:ph type="ftr" sz="quarter" idx="14"/>
          </p:nvPr>
        </p:nvSpPr>
        <p:spPr/>
        <p:txBody>
          <a:bodyPr/>
          <a:lstStyle/>
          <a:p>
            <a:r>
              <a:rPr lang="nl-BE" dirty="0" err="1"/>
              <a:t>Decision</a:t>
            </a:r>
            <a:r>
              <a:rPr lang="nl-BE" dirty="0"/>
              <a:t> Trees</a:t>
            </a:r>
          </a:p>
          <a:p>
            <a:endParaRPr lang="nl-BE" dirty="0"/>
          </a:p>
        </p:txBody>
      </p:sp>
      <p:sp>
        <p:nvSpPr>
          <p:cNvPr id="6" name="Slide Number Placeholder 5">
            <a:extLst>
              <a:ext uri="{FF2B5EF4-FFF2-40B4-BE49-F238E27FC236}">
                <a16:creationId xmlns:a16="http://schemas.microsoft.com/office/drawing/2014/main" id="{793E187F-DCB8-8482-23DB-2175397A0922}"/>
              </a:ext>
            </a:extLst>
          </p:cNvPr>
          <p:cNvSpPr>
            <a:spLocks noGrp="1"/>
          </p:cNvSpPr>
          <p:nvPr>
            <p:ph type="sldNum" sz="quarter" idx="15"/>
          </p:nvPr>
        </p:nvSpPr>
        <p:spPr/>
        <p:txBody>
          <a:bodyPr/>
          <a:lstStyle/>
          <a:p>
            <a:fld id="{FF88DA20-ED00-471C-9170-60F590CB400A}" type="slidenum">
              <a:rPr lang="nl-BE" smtClean="0"/>
              <a:pPr/>
              <a:t>9</a:t>
            </a:fld>
            <a:endParaRPr lang="nl-BE" dirty="0"/>
          </a:p>
        </p:txBody>
      </p:sp>
      <p:pic>
        <p:nvPicPr>
          <p:cNvPr id="8" name="Picture 7">
            <a:extLst>
              <a:ext uri="{FF2B5EF4-FFF2-40B4-BE49-F238E27FC236}">
                <a16:creationId xmlns:a16="http://schemas.microsoft.com/office/drawing/2014/main" id="{553F8576-67C4-DE3F-2205-89BB2989229B}"/>
              </a:ext>
            </a:extLst>
          </p:cNvPr>
          <p:cNvPicPr>
            <a:picLocks noChangeAspect="1"/>
          </p:cNvPicPr>
          <p:nvPr/>
        </p:nvPicPr>
        <p:blipFill>
          <a:blip r:embed="rId2"/>
          <a:stretch>
            <a:fillRect/>
          </a:stretch>
        </p:blipFill>
        <p:spPr>
          <a:xfrm>
            <a:off x="665816" y="4786491"/>
            <a:ext cx="4401484" cy="693856"/>
          </a:xfrm>
          <a:prstGeom prst="rect">
            <a:avLst/>
          </a:prstGeom>
        </p:spPr>
      </p:pic>
    </p:spTree>
    <p:extLst>
      <p:ext uri="{BB962C8B-B14F-4D97-AF65-F5344CB8AC3E}">
        <p14:creationId xmlns:p14="http://schemas.microsoft.com/office/powerpoint/2010/main" val="3044014227"/>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EB8AC8DC-7E51-41B1-9FFD-54DD0231C160}"/>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5A3004CA-95A0-42EE-A46E-709253B24798}"/>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F9A9DFFC-31F6-4452-AD77-DF64B5647E87}"/>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9D542619-B384-4B0F-9E67-39B2BD0D6D59}"/>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31C7335F-D30B-45F1-BCD9-AD86E53EB9A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92AB2F668A48428A80370D425EE290" ma:contentTypeVersion="4" ma:contentTypeDescription="Een nieuw document maken." ma:contentTypeScope="" ma:versionID="f6ef685b416dcd54c13e1da8902728b7">
  <xsd:schema xmlns:xsd="http://www.w3.org/2001/XMLSchema" xmlns:xs="http://www.w3.org/2001/XMLSchema" xmlns:p="http://schemas.microsoft.com/office/2006/metadata/properties" xmlns:ns2="3724ff49-d725-43d1-9189-f6ce6e361218" xmlns:ns3="5b46c52c-d9f2-4a88-aced-0f93016b0da3" targetNamespace="http://schemas.microsoft.com/office/2006/metadata/properties" ma:root="true" ma:fieldsID="fcfe70c34a91c46bfbdf75d1029145f1" ns2:_="" ns3:_="">
    <xsd:import namespace="3724ff49-d725-43d1-9189-f6ce6e361218"/>
    <xsd:import namespace="5b46c52c-d9f2-4a88-aced-0f93016b0da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24ff49-d725-43d1-9189-f6ce6e361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46c52c-d9f2-4a88-aced-0f93016b0da3"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B6074-E6C4-4C56-B012-58FADC0358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24ff49-d725-43d1-9189-f6ce6e361218"/>
    <ds:schemaRef ds:uri="5b46c52c-d9f2-4a88-aced-0f93016b0d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9A2AF2-7E9D-4056-99A6-180FDDB5A3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55536C-CDB4-4B37-B1D8-ED8D59F2F9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odisee_powerpoint_template</Template>
  <TotalTime>553</TotalTime>
  <Words>2109</Words>
  <Application>Microsoft Office PowerPoint</Application>
  <PresentationFormat>Widescreen</PresentationFormat>
  <Paragraphs>412</Paragraphs>
  <Slides>45</Slides>
  <Notes>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45</vt:i4>
      </vt:variant>
    </vt:vector>
  </HeadingPairs>
  <TitlesOfParts>
    <vt:vector size="57"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Image</vt:lpstr>
      <vt:lpstr>PowerPoint Presentation</vt:lpstr>
      <vt:lpstr>DECISION TREES</vt:lpstr>
      <vt:lpstr>HOE WERKT DEZE TECHNIEK?</vt:lpstr>
      <vt:lpstr>TYPE MACHINE LEARNING</vt:lpstr>
      <vt:lpstr>VOORBEELD &amp; DEFINITIES</vt:lpstr>
      <vt:lpstr>HYPERPARAMETERS</vt:lpstr>
      <vt:lpstr>OPSOMMING</vt:lpstr>
      <vt:lpstr>CRITERION</vt:lpstr>
      <vt:lpstr>SPLITTER</vt:lpstr>
      <vt:lpstr>MAX_DEPTH</vt:lpstr>
      <vt:lpstr>MIN_SAMPLES_SPLIT</vt:lpstr>
      <vt:lpstr>MIN_SAMPLES_LEAF</vt:lpstr>
      <vt:lpstr>MIN_WEIGHT_FRACTION_LEAF</vt:lpstr>
      <vt:lpstr>MAX_FEATURES</vt:lpstr>
      <vt:lpstr>RANDOM_STATE</vt:lpstr>
      <vt:lpstr>MAX_LEAF_NODES</vt:lpstr>
      <vt:lpstr>MIN_IMPURITY_DECREASE</vt:lpstr>
      <vt:lpstr>CLASS_WEIGHT</vt:lpstr>
      <vt:lpstr>CCP_ALPHA</vt:lpstr>
      <vt:lpstr>VOLLEDIG VOORBEELD</vt:lpstr>
      <vt:lpstr>WANNEER EEN GOEDE OF SLECHTE WERKING?</vt:lpstr>
      <vt:lpstr>GOEDE WERKING</vt:lpstr>
      <vt:lpstr>VOORDELEN</vt:lpstr>
      <vt:lpstr>SLECHTE WERKING</vt:lpstr>
      <vt:lpstr>NADELEN</vt:lpstr>
      <vt:lpstr>HOE KAN JE OVERFITTING TEGENGAAN?</vt:lpstr>
      <vt:lpstr>PRUNING</vt:lpstr>
      <vt:lpstr>PRE-PRUNING</vt:lpstr>
      <vt:lpstr>POST-PRUNING</vt:lpstr>
      <vt:lpstr>RANDOM FOREST</vt:lpstr>
      <vt:lpstr>HOE GEBRUIK JE DE TECHNIEK?</vt:lpstr>
      <vt:lpstr>STAP 1: DATA AANPASSEN (TEST &amp; DATA)</vt:lpstr>
      <vt:lpstr>STAP 2: MODEL TRAINEN</vt:lpstr>
      <vt:lpstr>STAP 3: VOORSPELLEN</vt:lpstr>
      <vt:lpstr>VISUALISATIE VAN HET MODEL</vt:lpstr>
      <vt:lpstr>VISUALISATIE VAN HET MODEL (VERGROOT)</vt:lpstr>
      <vt:lpstr>RESULTATEN BESPREKEN</vt:lpstr>
      <vt:lpstr>INTRO</vt:lpstr>
      <vt:lpstr>CONFUSION MATRIX</vt:lpstr>
      <vt:lpstr>TIJDEN – OVERFITTING – UNDERFITTING </vt:lpstr>
      <vt:lpstr>RESULTATEN INDIENEN OP KAGGLE</vt:lpstr>
      <vt:lpstr>DECISION TREE</vt:lpstr>
      <vt:lpstr>RANDOM FOREST</vt:lpstr>
      <vt:lpstr>EINDE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Quinten</dc:creator>
  <cp:keywords>Made By SmartPresentations</cp:keywords>
  <cp:lastModifiedBy>Quinten</cp:lastModifiedBy>
  <cp:revision>187</cp:revision>
  <dcterms:created xsi:type="dcterms:W3CDTF">2022-11-10T14:03:57Z</dcterms:created>
  <dcterms:modified xsi:type="dcterms:W3CDTF">2022-11-21T19:54:53Z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0x0101001992AB2F668A48428A80370D425EE290</vt:lpwstr>
  </property>
</Properties>
</file>