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30.09.2022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5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94" name="Google Shape;9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3"/>
          <p:cNvGrpSpPr/>
          <p:nvPr/>
        </p:nvGrpSpPr>
        <p:grpSpPr>
          <a:xfrm>
            <a:off x="1104899" y="824285"/>
            <a:ext cx="8750844" cy="8318193"/>
            <a:chOff x="-1" y="-1"/>
            <a:chExt cx="11667792" cy="11090924"/>
          </a:xfrm>
        </p:grpSpPr>
        <p:sp>
          <p:nvSpPr>
            <p:cNvPr id="111" name="Google Shape;111;p13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3"/>
          <p:cNvSpPr txBox="1"/>
          <p:nvPr/>
        </p:nvSpPr>
        <p:spPr>
          <a:xfrm>
            <a:off x="2312375" y="3305350"/>
            <a:ext cx="5483100" cy="2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800">
                <a:solidFill>
                  <a:srgbClr val="FFFFFF"/>
                </a:solidFill>
              </a:rPr>
              <a:t>Content Analysis: Spotlight on the Top 5 Most Popular Categories</a:t>
            </a:r>
            <a:endParaRPr b="1"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5003701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2227332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143618" y="7780070"/>
            <a:ext cx="942466" cy="279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5438298" y="1161805"/>
            <a:ext cx="5036754" cy="796339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grpSp>
        <p:nvGrpSpPr>
          <p:cNvPr id="389" name="Google Shape;389;p22"/>
          <p:cNvGrpSpPr/>
          <p:nvPr/>
        </p:nvGrpSpPr>
        <p:grpSpPr>
          <a:xfrm>
            <a:off x="327032" y="9481425"/>
            <a:ext cx="9711339" cy="2017079"/>
            <a:chOff x="0" y="0"/>
            <a:chExt cx="12948452" cy="2689439"/>
          </a:xfrm>
        </p:grpSpPr>
        <p:pic>
          <p:nvPicPr>
            <p:cNvPr id="390" name="Google Shape;390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" name="Google Shape;394;p22"/>
          <p:cNvGrpSpPr/>
          <p:nvPr/>
        </p:nvGrpSpPr>
        <p:grpSpPr>
          <a:xfrm>
            <a:off x="327032" y="-1179605"/>
            <a:ext cx="9711339" cy="2017079"/>
            <a:chOff x="0" y="0"/>
            <a:chExt cx="12948452" cy="2689439"/>
          </a:xfrm>
        </p:grpSpPr>
        <p:pic>
          <p:nvPicPr>
            <p:cNvPr id="395" name="Google Shape;395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2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9" name="Google Shape;399;p22"/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400" name="Google Shape;400;p22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22"/>
          <p:cNvSpPr txBox="1"/>
          <p:nvPr/>
        </p:nvSpPr>
        <p:spPr>
          <a:xfrm>
            <a:off x="11581833" y="6964868"/>
            <a:ext cx="567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11674925" y="1895900"/>
            <a:ext cx="51978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16 unique categories of content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11674925" y="4539600"/>
            <a:ext cx="56775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five most popular 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categories are travel, science,healthy eating, animals and cooking.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11892650" y="7448625"/>
            <a:ext cx="47037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posts are highest in the month of May and lowest in the month of February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grpSp>
        <p:nvGrpSpPr>
          <p:cNvPr id="415" name="Google Shape;415;p2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sp>
          <p:nvSpPr>
            <p:cNvPr id="416" name="Google Shape;416;p23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7" name="Google Shape;417;p23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8" name="Google Shape;418;p23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420" name="Google Shape;42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23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428" name="Google Shape;428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23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4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123" name="Google Shape;123;p14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8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/>
            </a:p>
          </p:txBody>
        </p:sp>
        <p:sp>
          <p:nvSpPr>
            <p:cNvPr id="124" name="Google Shape;124;p1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19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/>
            </a:p>
          </p:txBody>
        </p:sp>
      </p:grpSp>
      <p:grpSp>
        <p:nvGrpSpPr>
          <p:cNvPr id="125" name="Google Shape;125;p14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sp>
          <p:nvSpPr>
            <p:cNvPr id="126" name="Google Shape;126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7" name="Google Shape;127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4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sp>
          <p:nvSpPr>
            <p:cNvPr id="129" name="Google Shape;129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4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sp>
          <p:nvSpPr>
            <p:cNvPr id="132" name="Google Shape;132;p14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3" name="Google Shape;133;p14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14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35" name="Google Shape;135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4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148" name="Google Shape;14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6" name="Google Shape;176;p15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1983048" y="1909668"/>
            <a:ext cx="6453903" cy="64676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/>
          </a:p>
        </p:txBody>
      </p:sp>
      <p:sp>
        <p:nvSpPr>
          <p:cNvPr id="179" name="Google Shape;179;p15"/>
          <p:cNvSpPr txBox="1"/>
          <p:nvPr/>
        </p:nvSpPr>
        <p:spPr>
          <a:xfrm>
            <a:off x="8893975" y="2571750"/>
            <a:ext cx="6911700" cy="51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</a:t>
            </a: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small social media company based in San Francisco looking to scale up. It is seeking advisory from an experienced company like Accenture on: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their big data practice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Recommendations for a successful IPO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analysis of their content categories that highlights the top 5 categories with the largest popularity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6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sp>
          <p:nvSpPr>
            <p:cNvPr id="189" name="Google Shape;189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1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16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193" name="Google Shape;193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6"/>
          <p:cNvGrpSpPr/>
          <p:nvPr/>
        </p:nvGrpSpPr>
        <p:grpSpPr>
          <a:xfrm>
            <a:off x="1298688" y="1348561"/>
            <a:ext cx="3554343" cy="3413097"/>
            <a:chOff x="0" y="-1"/>
            <a:chExt cx="4739124" cy="4550798"/>
          </a:xfrm>
        </p:grpSpPr>
        <p:sp>
          <p:nvSpPr>
            <p:cNvPr id="198" name="Google Shape;198;p16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9" name="Google Shape;199;p16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sp>
          <p:nvSpPr>
            <p:cNvPr id="201" name="Google Shape;201;p1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" name="Google Shape;202;p1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3" name="Google Shape;203;p16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11007484" y="1028700"/>
            <a:ext cx="625181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6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2625325" y="4761650"/>
            <a:ext cx="6724200" cy="51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100 ways to react to content.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 pieces of content, ranging from text, images, videos and GIFs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Char char="❏"/>
            </a:pP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500 million active users each month.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do we make sense of this amount of data?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an </a:t>
            </a:r>
            <a:r>
              <a:rPr lang="cs-CZ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of their content categories that highlights the top 5 categories with the largest popularity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17"/>
          <p:cNvGrpSpPr/>
          <p:nvPr/>
        </p:nvGrpSpPr>
        <p:grpSpPr>
          <a:xfrm>
            <a:off x="506723" y="406153"/>
            <a:ext cx="9939844" cy="9474693"/>
            <a:chOff x="0" y="0"/>
            <a:chExt cx="13253125" cy="12632924"/>
          </a:xfrm>
        </p:grpSpPr>
        <p:pic>
          <p:nvPicPr>
            <p:cNvPr id="215" name="Google Shape;21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1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17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11825797" y="1270731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11825797" y="4221947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31" name="Google Shape;231;p17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11825797" y="7173163"/>
            <a:ext cx="2085137" cy="2085137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7"/>
          <p:cNvGrpSpPr/>
          <p:nvPr/>
        </p:nvGrpSpPr>
        <p:grpSpPr>
          <a:xfrm>
            <a:off x="11411516" y="1018486"/>
            <a:ext cx="2187044" cy="2122801"/>
            <a:chOff x="-23042" y="66269"/>
            <a:chExt cx="6542159" cy="6349987"/>
          </a:xfrm>
        </p:grpSpPr>
        <p:sp>
          <p:nvSpPr>
            <p:cNvPr id="235" name="Google Shape;235;p17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" name="Google Shape;237;p17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/>
          </a:p>
        </p:txBody>
      </p:sp>
      <p:pic>
        <p:nvPicPr>
          <p:cNvPr id="238" name="Google Shape;238;p17"/>
          <p:cNvPicPr preferRelativeResize="0"/>
          <p:nvPr/>
        </p:nvPicPr>
        <p:blipFill rotWithShape="1">
          <a:blip r:embed="rId6">
            <a:alphaModFix/>
          </a:blip>
          <a:srcRect b="41836" l="0" r="0" t="0"/>
          <a:stretch/>
        </p:blipFill>
        <p:spPr>
          <a:xfrm>
            <a:off x="11347200" y="6771075"/>
            <a:ext cx="2191500" cy="2289600"/>
          </a:xfrm>
          <a:prstGeom prst="ellipse">
            <a:avLst/>
          </a:prstGeom>
          <a:noFill/>
          <a:ln cap="flat" cmpd="sng" w="9525">
            <a:solidFill>
              <a:srgbClr val="2E44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9" name="Google Shape;239;p17"/>
          <p:cNvSpPr txBox="1"/>
          <p:nvPr/>
        </p:nvSpPr>
        <p:spPr>
          <a:xfrm>
            <a:off x="14198200" y="1821650"/>
            <a:ext cx="38307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Fleming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14198200" y="4822025"/>
            <a:ext cx="35091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4439300" y="7715250"/>
            <a:ext cx="32679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Eunice Odolokor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8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251" name="Google Shape;251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18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18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sp>
          <p:nvSpPr>
            <p:cNvPr id="262" name="Google Shape;262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3" name="Google Shape;263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18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sp>
          <p:nvSpPr>
            <p:cNvPr id="265" name="Google Shape;265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6" name="Google Shape;266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8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9" name="Google Shape;269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18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sp>
          <p:nvSpPr>
            <p:cNvPr id="271" name="Google Shape;271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18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sp>
          <p:nvSpPr>
            <p:cNvPr id="274" name="Google Shape;274;p18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" name="Google Shape;276;p18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719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2" name="Google Shape;282;p18"/>
          <p:cNvSpPr txBox="1"/>
          <p:nvPr/>
        </p:nvSpPr>
        <p:spPr>
          <a:xfrm>
            <a:off x="4302075" y="1205500"/>
            <a:ext cx="5806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Define the Objective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6161475" y="2893225"/>
            <a:ext cx="5625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the Data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8193875" y="4605250"/>
            <a:ext cx="42093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9858375" y="6164000"/>
            <a:ext cx="51168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/>
        </p:nvSpPr>
        <p:spPr>
          <a:xfrm>
            <a:off x="11626450" y="7873325"/>
            <a:ext cx="5973900" cy="9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 Visualizations and Insights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59" y="6480806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9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/>
          </a:p>
        </p:txBody>
      </p:sp>
      <p:grpSp>
        <p:nvGrpSpPr>
          <p:cNvPr id="297" name="Google Shape;297;p19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298" name="Google Shape;298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9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2183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70342" y="6480309"/>
            <a:ext cx="2972219" cy="88175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9"/>
          <p:cNvSpPr txBox="1"/>
          <p:nvPr/>
        </p:nvSpPr>
        <p:spPr>
          <a:xfrm>
            <a:off x="2330650" y="3562950"/>
            <a:ext cx="23574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Content Categories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7272175" y="3562950"/>
            <a:ext cx="29721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1368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Reactions to the most Popular Category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12670350" y="3643425"/>
            <a:ext cx="3483300" cy="2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May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month with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Amount of Posts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19" name="Google Shape;319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" name="Google Shape;326;p2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27" name="Google Shape;327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8" name="Google Shape;328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9" name="Google Shape;329;p20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330" name="Google Shape;330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2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20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20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39" name="Google Shape;339;p20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40" name="Google Shape;340;p2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20"/>
          <p:cNvPicPr preferRelativeResize="0"/>
          <p:nvPr/>
        </p:nvPicPr>
        <p:blipFill rotWithShape="1">
          <a:blip r:embed="rId5">
            <a:alphaModFix/>
          </a:blip>
          <a:srcRect b="17137" l="16334" r="39626" t="35808"/>
          <a:stretch/>
        </p:blipFill>
        <p:spPr>
          <a:xfrm>
            <a:off x="3292925" y="1873312"/>
            <a:ext cx="13852077" cy="735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1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51" name="Google Shape;351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21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sp>
          <p:nvSpPr>
            <p:cNvPr id="359" name="Google Shape;359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60" name="Google Shape;360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p21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362" name="Google Shape;362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1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9" name="Google Shape;369;p21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0" name="Google Shape;370;p21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sp>
          <p:nvSpPr>
            <p:cNvPr id="371" name="Google Shape;371;p21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2" name="Google Shape;372;p21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3" name="Google Shape;373;p21"/>
          <p:cNvPicPr preferRelativeResize="0"/>
          <p:nvPr/>
        </p:nvPicPr>
        <p:blipFill rotWithShape="1">
          <a:blip r:embed="rId5">
            <a:alphaModFix/>
          </a:blip>
          <a:srcRect b="46980" l="0" r="81544" t="32780"/>
          <a:stretch/>
        </p:blipFill>
        <p:spPr>
          <a:xfrm>
            <a:off x="2721425" y="2990950"/>
            <a:ext cx="5497300" cy="370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 rotWithShape="1">
          <a:blip r:embed="rId6">
            <a:alphaModFix/>
          </a:blip>
          <a:srcRect b="15400" l="10358" r="44879" t="35553"/>
          <a:stretch/>
        </p:blipFill>
        <p:spPr>
          <a:xfrm>
            <a:off x="8763000" y="1932225"/>
            <a:ext cx="8899073" cy="67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3075225" y="1823350"/>
            <a:ext cx="494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5 Categories</a:t>
            </a:r>
            <a:endParaRPr sz="3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