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54d44e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54d44e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54d44ed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54d44ed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b54d44e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b54d44e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b54d44e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b54d44e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b54d44e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b54d44e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b54d44e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b54d44e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b54d44e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b54d44e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54d44e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54d44e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54d44e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54d44e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54d44e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54d44e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54d44e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54d44e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54d44ed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54d44ed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54d44e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54d44e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54d44ed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54d44ed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54d44e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54d44e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00500"/>
            <a:ext cx="8520600" cy="15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79"/>
              <a:t>Развитие антиципационной состоятельности и личностной зрелости у современных подростков в области семейной экономической деятельности и коммуникаций посредством машинного обучения при создании сетевых онлайн игр. </a:t>
            </a:r>
            <a:endParaRPr sz="18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79"/>
              <a:t>Медиа - </a:t>
            </a:r>
            <a:r>
              <a:rPr lang="ru" sz="1879"/>
              <a:t>андрагогика</a:t>
            </a:r>
            <a:r>
              <a:rPr lang="ru" sz="1879"/>
              <a:t>.</a:t>
            </a:r>
            <a:endParaRPr sz="18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76025"/>
            <a:ext cx="85206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Реверчук Захар Игоревич НИУ ВШЭ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Орловец Илья Игоревич МИИТ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Научный руководитель - Д.М.Н. Профессор Реверчук Игорь Васильевич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Москва 2021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311300" y="1400850"/>
            <a:ext cx="8525400" cy="65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09300" y="2242800"/>
            <a:ext cx="8525400" cy="65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квестов: Квест с тестами.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386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/>
              <a:t>Выбор</a:t>
            </a:r>
            <a:endParaRPr b="1" sz="500"/>
          </a:p>
        </p:txBody>
      </p:sp>
      <p:cxnSp>
        <p:nvCxnSpPr>
          <p:cNvPr id="181" name="Google Shape;181;p22"/>
          <p:cNvCxnSpPr>
            <a:stCxn id="180" idx="6"/>
          </p:cNvCxnSpPr>
          <p:nvPr/>
        </p:nvCxnSpPr>
        <p:spPr>
          <a:xfrm>
            <a:off x="10113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/>
          <p:nvPr/>
        </p:nvSpPr>
        <p:spPr>
          <a:xfrm>
            <a:off x="15141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83" name="Google Shape;183;p22"/>
          <p:cNvSpPr/>
          <p:nvPr/>
        </p:nvSpPr>
        <p:spPr>
          <a:xfrm>
            <a:off x="25896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84" name="Google Shape;184;p22"/>
          <p:cNvSpPr/>
          <p:nvPr/>
        </p:nvSpPr>
        <p:spPr>
          <a:xfrm>
            <a:off x="36651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cxnSp>
        <p:nvCxnSpPr>
          <p:cNvPr id="185" name="Google Shape;185;p22"/>
          <p:cNvCxnSpPr/>
          <p:nvPr/>
        </p:nvCxnSpPr>
        <p:spPr>
          <a:xfrm>
            <a:off x="20868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31623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2"/>
          <p:cNvSpPr/>
          <p:nvPr/>
        </p:nvSpPr>
        <p:spPr>
          <a:xfrm>
            <a:off x="15141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88" name="Google Shape;188;p22"/>
          <p:cNvSpPr/>
          <p:nvPr/>
        </p:nvSpPr>
        <p:spPr>
          <a:xfrm>
            <a:off x="2589650" y="2285400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Тест</a:t>
            </a:r>
            <a:endParaRPr b="1"/>
          </a:p>
        </p:txBody>
      </p:sp>
      <p:sp>
        <p:nvSpPr>
          <p:cNvPr id="189" name="Google Shape;189;p22"/>
          <p:cNvSpPr/>
          <p:nvPr/>
        </p:nvSpPr>
        <p:spPr>
          <a:xfrm>
            <a:off x="36651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cxnSp>
        <p:nvCxnSpPr>
          <p:cNvPr id="190" name="Google Shape;190;p22"/>
          <p:cNvCxnSpPr>
            <a:stCxn id="182" idx="4"/>
            <a:endCxn id="187" idx="0"/>
          </p:cNvCxnSpPr>
          <p:nvPr/>
        </p:nvCxnSpPr>
        <p:spPr>
          <a:xfrm>
            <a:off x="1800500" y="2008925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>
            <a:endCxn id="188" idx="2"/>
          </p:cNvCxnSpPr>
          <p:nvPr/>
        </p:nvCxnSpPr>
        <p:spPr>
          <a:xfrm>
            <a:off x="2086850" y="2571750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>
            <a:stCxn id="188" idx="6"/>
            <a:endCxn id="189" idx="2"/>
          </p:cNvCxnSpPr>
          <p:nvPr/>
        </p:nvCxnSpPr>
        <p:spPr>
          <a:xfrm>
            <a:off x="3162350" y="2571750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309300" y="3084750"/>
            <a:ext cx="8525400" cy="657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2"/>
          <p:cNvCxnSpPr>
            <a:stCxn id="189" idx="0"/>
            <a:endCxn id="184" idx="4"/>
          </p:cNvCxnSpPr>
          <p:nvPr/>
        </p:nvCxnSpPr>
        <p:spPr>
          <a:xfrm rot="10800000">
            <a:off x="3951500" y="20088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/>
          <p:nvPr/>
        </p:nvSpPr>
        <p:spPr>
          <a:xfrm>
            <a:off x="457200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96" name="Google Shape;196;p22"/>
          <p:cNvSpPr/>
          <p:nvPr/>
        </p:nvSpPr>
        <p:spPr>
          <a:xfrm>
            <a:off x="4572000" y="22854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Тест</a:t>
            </a:r>
            <a:endParaRPr b="1"/>
          </a:p>
        </p:txBody>
      </p:sp>
      <p:sp>
        <p:nvSpPr>
          <p:cNvPr id="197" name="Google Shape;197;p22"/>
          <p:cNvSpPr/>
          <p:nvPr/>
        </p:nvSpPr>
        <p:spPr>
          <a:xfrm>
            <a:off x="457200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98" name="Google Shape;198;p22"/>
          <p:cNvSpPr/>
          <p:nvPr/>
        </p:nvSpPr>
        <p:spPr>
          <a:xfrm>
            <a:off x="36651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sp>
        <p:nvSpPr>
          <p:cNvPr id="199" name="Google Shape;199;p22"/>
          <p:cNvSpPr/>
          <p:nvPr/>
        </p:nvSpPr>
        <p:spPr>
          <a:xfrm>
            <a:off x="25896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200" name="Google Shape;200;p22"/>
          <p:cNvSpPr/>
          <p:nvPr/>
        </p:nvSpPr>
        <p:spPr>
          <a:xfrm>
            <a:off x="5478850" y="14362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Тест</a:t>
            </a:r>
            <a:endParaRPr b="1"/>
          </a:p>
        </p:txBody>
      </p:sp>
      <p:sp>
        <p:nvSpPr>
          <p:cNvPr id="201" name="Google Shape;201;p22"/>
          <p:cNvSpPr/>
          <p:nvPr/>
        </p:nvSpPr>
        <p:spPr>
          <a:xfrm>
            <a:off x="54788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sp>
        <p:nvSpPr>
          <p:cNvPr id="202" name="Google Shape;202;p22"/>
          <p:cNvSpPr/>
          <p:nvPr/>
        </p:nvSpPr>
        <p:spPr>
          <a:xfrm>
            <a:off x="54788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cxnSp>
        <p:nvCxnSpPr>
          <p:cNvPr id="203" name="Google Shape;203;p22"/>
          <p:cNvCxnSpPr/>
          <p:nvPr/>
        </p:nvCxnSpPr>
        <p:spPr>
          <a:xfrm>
            <a:off x="3162350" y="342092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>
            <a:stCxn id="188" idx="4"/>
            <a:endCxn id="199" idx="0"/>
          </p:cNvCxnSpPr>
          <p:nvPr/>
        </p:nvCxnSpPr>
        <p:spPr>
          <a:xfrm>
            <a:off x="2876000" y="28581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184" idx="6"/>
            <a:endCxn id="195" idx="2"/>
          </p:cNvCxnSpPr>
          <p:nvPr/>
        </p:nvCxnSpPr>
        <p:spPr>
          <a:xfrm>
            <a:off x="423785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>
            <a:stCxn id="189" idx="6"/>
            <a:endCxn id="196" idx="2"/>
          </p:cNvCxnSpPr>
          <p:nvPr/>
        </p:nvCxnSpPr>
        <p:spPr>
          <a:xfrm>
            <a:off x="4237850" y="2571750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195" idx="6"/>
            <a:endCxn id="200" idx="2"/>
          </p:cNvCxnSpPr>
          <p:nvPr/>
        </p:nvCxnSpPr>
        <p:spPr>
          <a:xfrm>
            <a:off x="514470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196" idx="4"/>
            <a:endCxn id="197" idx="0"/>
          </p:cNvCxnSpPr>
          <p:nvPr/>
        </p:nvCxnSpPr>
        <p:spPr>
          <a:xfrm>
            <a:off x="4858350" y="28581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197" idx="6"/>
            <a:endCxn id="201" idx="2"/>
          </p:cNvCxnSpPr>
          <p:nvPr/>
        </p:nvCxnSpPr>
        <p:spPr>
          <a:xfrm>
            <a:off x="5144700" y="342092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200" idx="4"/>
            <a:endCxn id="202" idx="0"/>
          </p:cNvCxnSpPr>
          <p:nvPr/>
        </p:nvCxnSpPr>
        <p:spPr>
          <a:xfrm>
            <a:off x="5765200" y="2008925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2"/>
          <p:cNvSpPr/>
          <p:nvPr/>
        </p:nvSpPr>
        <p:spPr>
          <a:xfrm>
            <a:off x="638570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cxnSp>
        <p:nvCxnSpPr>
          <p:cNvPr id="212" name="Google Shape;212;p22"/>
          <p:cNvCxnSpPr>
            <a:stCxn id="200" idx="6"/>
            <a:endCxn id="211" idx="2"/>
          </p:cNvCxnSpPr>
          <p:nvPr/>
        </p:nvCxnSpPr>
        <p:spPr>
          <a:xfrm>
            <a:off x="605155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>
            <a:off x="7350900" y="1568250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Позитивный слой</a:t>
            </a:r>
            <a:endParaRPr sz="900"/>
          </a:p>
        </p:txBody>
      </p:sp>
      <p:sp>
        <p:nvSpPr>
          <p:cNvPr id="214" name="Google Shape;214;p22"/>
          <p:cNvSpPr txBox="1"/>
          <p:nvPr/>
        </p:nvSpPr>
        <p:spPr>
          <a:xfrm>
            <a:off x="7383025" y="2441875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Нейтральный слой</a:t>
            </a:r>
            <a:endParaRPr sz="900"/>
          </a:p>
        </p:txBody>
      </p:sp>
      <p:sp>
        <p:nvSpPr>
          <p:cNvPr id="215" name="Google Shape;215;p22"/>
          <p:cNvSpPr txBox="1"/>
          <p:nvPr/>
        </p:nvSpPr>
        <p:spPr>
          <a:xfrm>
            <a:off x="7461250" y="3252150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Негативный слой</a:t>
            </a:r>
            <a:endParaRPr sz="900"/>
          </a:p>
        </p:txBody>
      </p:sp>
      <p:cxnSp>
        <p:nvCxnSpPr>
          <p:cNvPr id="216" name="Google Shape;216;p22"/>
          <p:cNvCxnSpPr>
            <a:stCxn id="196" idx="6"/>
            <a:endCxn id="202" idx="2"/>
          </p:cNvCxnSpPr>
          <p:nvPr/>
        </p:nvCxnSpPr>
        <p:spPr>
          <a:xfrm>
            <a:off x="5144700" y="2571750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>
            <a:off x="2589650" y="412577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Тест</a:t>
            </a:r>
            <a:endParaRPr b="1"/>
          </a:p>
        </p:txBody>
      </p:sp>
      <p:cxnSp>
        <p:nvCxnSpPr>
          <p:cNvPr id="218" name="Google Shape;218;p22"/>
          <p:cNvCxnSpPr/>
          <p:nvPr/>
        </p:nvCxnSpPr>
        <p:spPr>
          <a:xfrm>
            <a:off x="3162350" y="441212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2"/>
          <p:cNvSpPr txBox="1"/>
          <p:nvPr/>
        </p:nvSpPr>
        <p:spPr>
          <a:xfrm>
            <a:off x="874100" y="4273675"/>
            <a:ext cx="166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Целевое количество вопросов решено?</a:t>
            </a:r>
            <a:endParaRPr sz="600"/>
          </a:p>
        </p:txBody>
      </p:sp>
      <p:cxnSp>
        <p:nvCxnSpPr>
          <p:cNvPr id="220" name="Google Shape;220;p22"/>
          <p:cNvCxnSpPr/>
          <p:nvPr/>
        </p:nvCxnSpPr>
        <p:spPr>
          <a:xfrm>
            <a:off x="2876000" y="4698475"/>
            <a:ext cx="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 txBox="1"/>
          <p:nvPr/>
        </p:nvSpPr>
        <p:spPr>
          <a:xfrm>
            <a:off x="3208400" y="4174625"/>
            <a:ext cx="2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Да</a:t>
            </a:r>
            <a:endParaRPr sz="600"/>
          </a:p>
        </p:txBody>
      </p:sp>
      <p:sp>
        <p:nvSpPr>
          <p:cNvPr id="222" name="Google Shape;222;p22"/>
          <p:cNvSpPr txBox="1"/>
          <p:nvPr/>
        </p:nvSpPr>
        <p:spPr>
          <a:xfrm>
            <a:off x="2876000" y="4698475"/>
            <a:ext cx="37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Нет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для генерации тестов: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231025" y="1240875"/>
            <a:ext cx="2914800" cy="29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660175" y="3801775"/>
            <a:ext cx="467100" cy="46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 rot="-5395158">
            <a:off x="2399105" y="4337864"/>
            <a:ext cx="42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Input</a:t>
            </a:r>
            <a:endParaRPr sz="800"/>
          </a:p>
        </p:txBody>
      </p:sp>
      <p:sp>
        <p:nvSpPr>
          <p:cNvPr id="231" name="Google Shape;231;p23"/>
          <p:cNvSpPr txBox="1"/>
          <p:nvPr/>
        </p:nvSpPr>
        <p:spPr>
          <a:xfrm rot="-5400000">
            <a:off x="2844025" y="4345525"/>
            <a:ext cx="6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Recurrent</a:t>
            </a:r>
            <a:endParaRPr sz="700"/>
          </a:p>
        </p:txBody>
      </p:sp>
      <p:sp>
        <p:nvSpPr>
          <p:cNvPr id="232" name="Google Shape;232;p23"/>
          <p:cNvSpPr/>
          <p:nvPr/>
        </p:nvSpPr>
        <p:spPr>
          <a:xfrm>
            <a:off x="2729775" y="3360600"/>
            <a:ext cx="3279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127275" y="2890400"/>
            <a:ext cx="3279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8925" y="2820800"/>
            <a:ext cx="467100" cy="46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cxnSp>
        <p:nvCxnSpPr>
          <p:cNvPr id="235" name="Google Shape;235;p23"/>
          <p:cNvCxnSpPr/>
          <p:nvPr/>
        </p:nvCxnSpPr>
        <p:spPr>
          <a:xfrm rot="10800000">
            <a:off x="2766300" y="4268875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 rot="10800000">
            <a:off x="3010675" y="4268875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638" y="3399875"/>
            <a:ext cx="218175" cy="2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4">
            <a:alphaModFix/>
          </a:blip>
          <a:srcRect b="-10" l="8" r="18198" t="10"/>
          <a:stretch/>
        </p:blipFill>
        <p:spPr>
          <a:xfrm>
            <a:off x="3182148" y="2963973"/>
            <a:ext cx="178450" cy="18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3"/>
          <p:cNvCxnSpPr>
            <a:stCxn id="229" idx="0"/>
            <a:endCxn id="237" idx="2"/>
          </p:cNvCxnSpPr>
          <p:nvPr/>
        </p:nvCxnSpPr>
        <p:spPr>
          <a:xfrm rot="10800000">
            <a:off x="2893725" y="364937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>
            <a:stCxn id="234" idx="2"/>
            <a:endCxn id="233" idx="6"/>
          </p:cNvCxnSpPr>
          <p:nvPr/>
        </p:nvCxnSpPr>
        <p:spPr>
          <a:xfrm rot="10800000">
            <a:off x="3455325" y="3054350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3"/>
          <p:cNvSpPr/>
          <p:nvPr/>
        </p:nvSpPr>
        <p:spPr>
          <a:xfrm>
            <a:off x="2804488" y="2963913"/>
            <a:ext cx="178500" cy="18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3"/>
          <p:cNvCxnSpPr>
            <a:stCxn id="238" idx="1"/>
            <a:endCxn id="241" idx="6"/>
          </p:cNvCxnSpPr>
          <p:nvPr/>
        </p:nvCxnSpPr>
        <p:spPr>
          <a:xfrm rot="10800000">
            <a:off x="2982948" y="3054361"/>
            <a:ext cx="1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>
            <a:stCxn id="237" idx="0"/>
            <a:endCxn id="241" idx="4"/>
          </p:cNvCxnSpPr>
          <p:nvPr/>
        </p:nvCxnSpPr>
        <p:spPr>
          <a:xfrm rot="10800000">
            <a:off x="2893725" y="3144875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/>
          <p:nvPr/>
        </p:nvSpPr>
        <p:spPr>
          <a:xfrm>
            <a:off x="2660175" y="2281050"/>
            <a:ext cx="467100" cy="46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cxnSp>
        <p:nvCxnSpPr>
          <p:cNvPr id="245" name="Google Shape;245;p23"/>
          <p:cNvCxnSpPr>
            <a:stCxn id="241" idx="0"/>
            <a:endCxn id="244" idx="4"/>
          </p:cNvCxnSpPr>
          <p:nvPr/>
        </p:nvCxnSpPr>
        <p:spPr>
          <a:xfrm rot="10800000">
            <a:off x="2893738" y="2748213"/>
            <a:ext cx="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3"/>
          <p:cNvSpPr/>
          <p:nvPr/>
        </p:nvSpPr>
        <p:spPr>
          <a:xfrm>
            <a:off x="2729800" y="1646950"/>
            <a:ext cx="3279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2817550" y="2051750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663" y="1745091"/>
            <a:ext cx="218175" cy="165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3"/>
          <p:cNvCxnSpPr>
            <a:stCxn id="247" idx="0"/>
            <a:endCxn id="248" idx="2"/>
          </p:cNvCxnSpPr>
          <p:nvPr/>
        </p:nvCxnSpPr>
        <p:spPr>
          <a:xfrm rot="10800000">
            <a:off x="2893750" y="1910450"/>
            <a:ext cx="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3"/>
          <p:cNvCxnSpPr>
            <a:stCxn id="244" idx="0"/>
            <a:endCxn id="247" idx="4"/>
          </p:cNvCxnSpPr>
          <p:nvPr/>
        </p:nvCxnSpPr>
        <p:spPr>
          <a:xfrm rot="10800000">
            <a:off x="2893725" y="2204250"/>
            <a:ext cx="0" cy="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3"/>
          <p:cNvSpPr txBox="1"/>
          <p:nvPr/>
        </p:nvSpPr>
        <p:spPr>
          <a:xfrm rot="4842">
            <a:off x="858300" y="2360690"/>
            <a:ext cx="42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Input</a:t>
            </a:r>
            <a:endParaRPr sz="800"/>
          </a:p>
        </p:txBody>
      </p:sp>
      <p:sp>
        <p:nvSpPr>
          <p:cNvPr id="252" name="Google Shape;252;p23"/>
          <p:cNvSpPr txBox="1"/>
          <p:nvPr/>
        </p:nvSpPr>
        <p:spPr>
          <a:xfrm>
            <a:off x="728565" y="2740585"/>
            <a:ext cx="6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Recurrent</a:t>
            </a:r>
            <a:endParaRPr sz="700"/>
          </a:p>
        </p:txBody>
      </p:sp>
      <p:cxnSp>
        <p:nvCxnSpPr>
          <p:cNvPr id="253" name="Google Shape;253;p23"/>
          <p:cNvCxnSpPr/>
          <p:nvPr/>
        </p:nvCxnSpPr>
        <p:spPr>
          <a:xfrm rot="10800000">
            <a:off x="1017015" y="2428660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3"/>
          <p:cNvCxnSpPr/>
          <p:nvPr/>
        </p:nvCxnSpPr>
        <p:spPr>
          <a:xfrm rot="10800000">
            <a:off x="1017015" y="2522110"/>
            <a:ext cx="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3"/>
          <p:cNvSpPr/>
          <p:nvPr/>
        </p:nvSpPr>
        <p:spPr>
          <a:xfrm>
            <a:off x="1231025" y="2464725"/>
            <a:ext cx="467100" cy="46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863188" y="2534325"/>
            <a:ext cx="3279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4">
            <a:alphaModFix/>
          </a:blip>
          <a:srcRect b="-10" l="8" r="18198" t="10"/>
          <a:stretch/>
        </p:blipFill>
        <p:spPr>
          <a:xfrm>
            <a:off x="1918060" y="2607898"/>
            <a:ext cx="178450" cy="18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3"/>
          <p:cNvCxnSpPr>
            <a:stCxn id="255" idx="6"/>
            <a:endCxn id="257" idx="1"/>
          </p:cNvCxnSpPr>
          <p:nvPr/>
        </p:nvCxnSpPr>
        <p:spPr>
          <a:xfrm>
            <a:off x="1698125" y="2698275"/>
            <a:ext cx="2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3"/>
          <p:cNvSpPr/>
          <p:nvPr/>
        </p:nvSpPr>
        <p:spPr>
          <a:xfrm>
            <a:off x="2336375" y="2607825"/>
            <a:ext cx="178500" cy="18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3"/>
          <p:cNvCxnSpPr>
            <a:stCxn id="256" idx="6"/>
            <a:endCxn id="259" idx="2"/>
          </p:cNvCxnSpPr>
          <p:nvPr/>
        </p:nvCxnSpPr>
        <p:spPr>
          <a:xfrm>
            <a:off x="2191088" y="2698275"/>
            <a:ext cx="1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3"/>
          <p:cNvCxnSpPr>
            <a:endCxn id="244" idx="4"/>
          </p:cNvCxnSpPr>
          <p:nvPr/>
        </p:nvCxnSpPr>
        <p:spPr>
          <a:xfrm>
            <a:off x="2540025" y="2709750"/>
            <a:ext cx="353700" cy="38400"/>
          </a:xfrm>
          <a:prstGeom prst="curvedConnector4">
            <a:avLst>
              <a:gd fmla="val 16985" name="adj1"/>
              <a:gd fmla="val 72011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3"/>
          <p:cNvCxnSpPr>
            <a:endCxn id="259" idx="0"/>
          </p:cNvCxnSpPr>
          <p:nvPr/>
        </p:nvCxnSpPr>
        <p:spPr>
          <a:xfrm rot="5400000">
            <a:off x="2385125" y="2162925"/>
            <a:ext cx="485400" cy="40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3"/>
          <p:cNvCxnSpPr>
            <a:endCxn id="234" idx="0"/>
          </p:cNvCxnSpPr>
          <p:nvPr/>
        </p:nvCxnSpPr>
        <p:spPr>
          <a:xfrm>
            <a:off x="2971575" y="2136500"/>
            <a:ext cx="1050900" cy="6843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4" name="Google Shape;264;p23"/>
          <p:cNvSpPr txBox="1"/>
          <p:nvPr/>
        </p:nvSpPr>
        <p:spPr>
          <a:xfrm flipH="1" rot="-4556">
            <a:off x="4310664" y="2674488"/>
            <a:ext cx="45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Input</a:t>
            </a:r>
            <a:endParaRPr sz="800"/>
          </a:p>
        </p:txBody>
      </p:sp>
      <p:sp>
        <p:nvSpPr>
          <p:cNvPr id="265" name="Google Shape;265;p23"/>
          <p:cNvSpPr txBox="1"/>
          <p:nvPr/>
        </p:nvSpPr>
        <p:spPr>
          <a:xfrm flipH="1">
            <a:off x="4286593" y="3054386"/>
            <a:ext cx="66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Recurrent</a:t>
            </a:r>
            <a:endParaRPr sz="700"/>
          </a:p>
        </p:txBody>
      </p:sp>
      <p:cxnSp>
        <p:nvCxnSpPr>
          <p:cNvPr id="266" name="Google Shape;266;p23"/>
          <p:cNvCxnSpPr/>
          <p:nvPr/>
        </p:nvCxnSpPr>
        <p:spPr>
          <a:xfrm>
            <a:off x="4537018" y="2687409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3"/>
          <p:cNvCxnSpPr/>
          <p:nvPr/>
        </p:nvCxnSpPr>
        <p:spPr>
          <a:xfrm>
            <a:off x="4537030" y="2817536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3"/>
          <p:cNvSpPr txBox="1"/>
          <p:nvPr/>
        </p:nvSpPr>
        <p:spPr>
          <a:xfrm flipH="1" rot="-4556">
            <a:off x="4122639" y="1379363"/>
            <a:ext cx="45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Input</a:t>
            </a:r>
            <a:endParaRPr sz="800"/>
          </a:p>
        </p:txBody>
      </p:sp>
      <p:sp>
        <p:nvSpPr>
          <p:cNvPr id="269" name="Google Shape;269;p23"/>
          <p:cNvSpPr txBox="1"/>
          <p:nvPr/>
        </p:nvSpPr>
        <p:spPr>
          <a:xfrm flipH="1">
            <a:off x="4098568" y="1759261"/>
            <a:ext cx="66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Recurrent</a:t>
            </a:r>
            <a:endParaRPr sz="700"/>
          </a:p>
        </p:txBody>
      </p:sp>
      <p:cxnSp>
        <p:nvCxnSpPr>
          <p:cNvPr id="270" name="Google Shape;270;p23"/>
          <p:cNvCxnSpPr/>
          <p:nvPr/>
        </p:nvCxnSpPr>
        <p:spPr>
          <a:xfrm>
            <a:off x="4348993" y="1392284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4349005" y="1522411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3"/>
          <p:cNvSpPr/>
          <p:nvPr/>
        </p:nvSpPr>
        <p:spPr>
          <a:xfrm>
            <a:off x="3631475" y="1443350"/>
            <a:ext cx="467100" cy="46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cxnSp>
        <p:nvCxnSpPr>
          <p:cNvPr id="273" name="Google Shape;273;p23"/>
          <p:cNvCxnSpPr>
            <a:stCxn id="247" idx="6"/>
            <a:endCxn id="272" idx="4"/>
          </p:cNvCxnSpPr>
          <p:nvPr/>
        </p:nvCxnSpPr>
        <p:spPr>
          <a:xfrm flipH="1" rot="10800000">
            <a:off x="2969950" y="1910450"/>
            <a:ext cx="895200" cy="217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>
            <a:stCxn id="247" idx="2"/>
            <a:endCxn id="255" idx="0"/>
          </p:cNvCxnSpPr>
          <p:nvPr/>
        </p:nvCxnSpPr>
        <p:spPr>
          <a:xfrm flipH="1">
            <a:off x="1464550" y="2127950"/>
            <a:ext cx="1353000" cy="336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5" name="Google Shape;275;p23"/>
          <p:cNvSpPr/>
          <p:nvPr/>
        </p:nvSpPr>
        <p:spPr>
          <a:xfrm>
            <a:off x="3153188" y="1512950"/>
            <a:ext cx="3279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-10" l="8" r="18198" t="10"/>
          <a:stretch/>
        </p:blipFill>
        <p:spPr>
          <a:xfrm>
            <a:off x="3208060" y="1586523"/>
            <a:ext cx="178450" cy="18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23"/>
          <p:cNvCxnSpPr/>
          <p:nvPr/>
        </p:nvCxnSpPr>
        <p:spPr>
          <a:xfrm rot="10800000">
            <a:off x="3459675" y="1676900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3"/>
          <p:cNvSpPr txBox="1"/>
          <p:nvPr/>
        </p:nvSpPr>
        <p:spPr>
          <a:xfrm>
            <a:off x="1910250" y="3848775"/>
            <a:ext cx="6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block input</a:t>
            </a:r>
            <a:endParaRPr sz="700"/>
          </a:p>
        </p:txBody>
      </p:sp>
      <p:sp>
        <p:nvSpPr>
          <p:cNvPr id="279" name="Google Shape;279;p23"/>
          <p:cNvSpPr txBox="1"/>
          <p:nvPr/>
        </p:nvSpPr>
        <p:spPr>
          <a:xfrm>
            <a:off x="3676725" y="3346875"/>
            <a:ext cx="4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input gate</a:t>
            </a:r>
            <a:endParaRPr sz="700"/>
          </a:p>
        </p:txBody>
      </p:sp>
      <p:sp>
        <p:nvSpPr>
          <p:cNvPr id="280" name="Google Shape;280;p23"/>
          <p:cNvSpPr txBox="1"/>
          <p:nvPr/>
        </p:nvSpPr>
        <p:spPr>
          <a:xfrm>
            <a:off x="3607425" y="192785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output</a:t>
            </a:r>
            <a:r>
              <a:rPr lang="ru" sz="700"/>
              <a:t> gate</a:t>
            </a:r>
            <a:endParaRPr sz="700"/>
          </a:p>
        </p:txBody>
      </p:sp>
      <p:sp>
        <p:nvSpPr>
          <p:cNvPr id="281" name="Google Shape;281;p23"/>
          <p:cNvSpPr txBox="1"/>
          <p:nvPr/>
        </p:nvSpPr>
        <p:spPr>
          <a:xfrm>
            <a:off x="1284300" y="293170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forget</a:t>
            </a:r>
            <a:r>
              <a:rPr lang="ru" sz="700"/>
              <a:t> gate</a:t>
            </a:r>
            <a:endParaRPr sz="700"/>
          </a:p>
        </p:txBody>
      </p:sp>
      <p:sp>
        <p:nvSpPr>
          <p:cNvPr id="282" name="Google Shape;282;p23"/>
          <p:cNvSpPr/>
          <p:nvPr/>
        </p:nvSpPr>
        <p:spPr>
          <a:xfrm>
            <a:off x="1633888" y="1538663"/>
            <a:ext cx="178500" cy="18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3"/>
          <p:cNvCxnSpPr>
            <a:endCxn id="282" idx="6"/>
          </p:cNvCxnSpPr>
          <p:nvPr/>
        </p:nvCxnSpPr>
        <p:spPr>
          <a:xfrm rot="10800000">
            <a:off x="1812388" y="1629113"/>
            <a:ext cx="972300" cy="19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>
            <a:stCxn id="276" idx="1"/>
            <a:endCxn id="282" idx="6"/>
          </p:cNvCxnSpPr>
          <p:nvPr/>
        </p:nvCxnSpPr>
        <p:spPr>
          <a:xfrm rot="10800000">
            <a:off x="1812460" y="1629211"/>
            <a:ext cx="1395600" cy="47700"/>
          </a:xfrm>
          <a:prstGeom prst="curvedConnector3">
            <a:avLst>
              <a:gd fmla="val 230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 txBox="1"/>
          <p:nvPr/>
        </p:nvSpPr>
        <p:spPr>
          <a:xfrm flipH="1" rot="-3577">
            <a:off x="1057303" y="1352871"/>
            <a:ext cx="57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Out</a:t>
            </a:r>
            <a:r>
              <a:rPr lang="ru" sz="800"/>
              <a:t>put</a:t>
            </a:r>
            <a:endParaRPr sz="800"/>
          </a:p>
        </p:txBody>
      </p:sp>
      <p:sp>
        <p:nvSpPr>
          <p:cNvPr id="286" name="Google Shape;286;p23"/>
          <p:cNvSpPr txBox="1"/>
          <p:nvPr/>
        </p:nvSpPr>
        <p:spPr>
          <a:xfrm flipH="1">
            <a:off x="1033318" y="1732911"/>
            <a:ext cx="66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Recurrent</a:t>
            </a:r>
            <a:endParaRPr sz="700"/>
          </a:p>
        </p:txBody>
      </p:sp>
      <p:cxnSp>
        <p:nvCxnSpPr>
          <p:cNvPr id="287" name="Google Shape;287;p23"/>
          <p:cNvCxnSpPr/>
          <p:nvPr/>
        </p:nvCxnSpPr>
        <p:spPr>
          <a:xfrm>
            <a:off x="1283743" y="1365934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1283755" y="1496061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3"/>
          <p:cNvSpPr/>
          <p:nvPr/>
        </p:nvSpPr>
        <p:spPr>
          <a:xfrm>
            <a:off x="4867575" y="1395013"/>
            <a:ext cx="36153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Прошлые ответы пользователя</a:t>
            </a:r>
            <a:endParaRPr sz="900"/>
          </a:p>
        </p:txBody>
      </p:sp>
      <p:sp>
        <p:nvSpPr>
          <p:cNvPr id="290" name="Google Shape;290;p23"/>
          <p:cNvSpPr/>
          <p:nvPr/>
        </p:nvSpPr>
        <p:spPr>
          <a:xfrm>
            <a:off x="6400625" y="2403500"/>
            <a:ext cx="1146000" cy="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Пул вопросов для решения</a:t>
            </a:r>
            <a:endParaRPr sz="1000"/>
          </a:p>
        </p:txBody>
      </p:sp>
      <p:cxnSp>
        <p:nvCxnSpPr>
          <p:cNvPr id="291" name="Google Shape;291;p23"/>
          <p:cNvCxnSpPr>
            <a:stCxn id="290" idx="1"/>
          </p:cNvCxnSpPr>
          <p:nvPr/>
        </p:nvCxnSpPr>
        <p:spPr>
          <a:xfrm rot="10800000">
            <a:off x="5550425" y="1735100"/>
            <a:ext cx="850200" cy="9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3"/>
          <p:cNvCxnSpPr>
            <a:endCxn id="293" idx="0"/>
          </p:cNvCxnSpPr>
          <p:nvPr/>
        </p:nvCxnSpPr>
        <p:spPr>
          <a:xfrm flipH="1">
            <a:off x="8072600" y="2203300"/>
            <a:ext cx="36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3"/>
          <p:cNvSpPr/>
          <p:nvPr/>
        </p:nvSpPr>
        <p:spPr>
          <a:xfrm>
            <a:off x="7662200" y="2931700"/>
            <a:ext cx="820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Тестовый п</a:t>
            </a:r>
            <a:r>
              <a:rPr lang="ru" sz="800"/>
              <a:t>ул вопросов </a:t>
            </a:r>
            <a:endParaRPr sz="800"/>
          </a:p>
        </p:txBody>
      </p:sp>
      <p:sp>
        <p:nvSpPr>
          <p:cNvPr id="294" name="Google Shape;294;p23"/>
          <p:cNvSpPr/>
          <p:nvPr/>
        </p:nvSpPr>
        <p:spPr>
          <a:xfrm>
            <a:off x="6395975" y="1923075"/>
            <a:ext cx="2086800" cy="24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Параметры генерации</a:t>
            </a:r>
            <a:endParaRPr sz="700"/>
          </a:p>
        </p:txBody>
      </p:sp>
      <p:sp>
        <p:nvSpPr>
          <p:cNvPr id="295" name="Google Shape;295;p23"/>
          <p:cNvSpPr/>
          <p:nvPr/>
        </p:nvSpPr>
        <p:spPr>
          <a:xfrm>
            <a:off x="5992238" y="2963350"/>
            <a:ext cx="10998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Положительное подкрепление обучения</a:t>
            </a:r>
            <a:endParaRPr sz="700"/>
          </a:p>
        </p:txBody>
      </p:sp>
      <p:sp>
        <p:nvSpPr>
          <p:cNvPr id="296" name="Google Shape;296;p23"/>
          <p:cNvSpPr/>
          <p:nvPr/>
        </p:nvSpPr>
        <p:spPr>
          <a:xfrm>
            <a:off x="5992250" y="3412675"/>
            <a:ext cx="1099800" cy="3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Отрицательное</a:t>
            </a:r>
            <a:r>
              <a:rPr lang="ru" sz="700"/>
              <a:t> подкрепление обучения</a:t>
            </a:r>
            <a:endParaRPr sz="700"/>
          </a:p>
        </p:txBody>
      </p:sp>
      <p:cxnSp>
        <p:nvCxnSpPr>
          <p:cNvPr id="297" name="Google Shape;297;p23"/>
          <p:cNvCxnSpPr>
            <a:stCxn id="293" idx="1"/>
            <a:endCxn id="295" idx="3"/>
          </p:cNvCxnSpPr>
          <p:nvPr/>
        </p:nvCxnSpPr>
        <p:spPr>
          <a:xfrm rot="10800000">
            <a:off x="7091900" y="3131800"/>
            <a:ext cx="570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3"/>
          <p:cNvCxnSpPr>
            <a:stCxn id="293" idx="2"/>
            <a:endCxn id="296" idx="3"/>
          </p:cNvCxnSpPr>
          <p:nvPr/>
        </p:nvCxnSpPr>
        <p:spPr>
          <a:xfrm rot="5400000">
            <a:off x="7464800" y="2959000"/>
            <a:ext cx="234900" cy="980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3"/>
          <p:cNvCxnSpPr>
            <a:stCxn id="295" idx="1"/>
            <a:endCxn id="294" idx="1"/>
          </p:cNvCxnSpPr>
          <p:nvPr/>
        </p:nvCxnSpPr>
        <p:spPr>
          <a:xfrm flipH="1" rot="10800000">
            <a:off x="5992238" y="2047600"/>
            <a:ext cx="403800" cy="1084200"/>
          </a:xfrm>
          <a:prstGeom prst="bentConnector3">
            <a:avLst>
              <a:gd fmla="val -5897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3"/>
          <p:cNvSpPr/>
          <p:nvPr/>
        </p:nvSpPr>
        <p:spPr>
          <a:xfrm>
            <a:off x="6218775" y="1017725"/>
            <a:ext cx="22641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Параметры генерации вопросов более простых моделей</a:t>
            </a:r>
            <a:endParaRPr sz="900"/>
          </a:p>
        </p:txBody>
      </p:sp>
      <p:cxnSp>
        <p:nvCxnSpPr>
          <p:cNvPr id="301" name="Google Shape;301;p23"/>
          <p:cNvCxnSpPr>
            <a:stCxn id="300" idx="3"/>
            <a:endCxn id="294" idx="3"/>
          </p:cNvCxnSpPr>
          <p:nvPr/>
        </p:nvCxnSpPr>
        <p:spPr>
          <a:xfrm>
            <a:off x="8482875" y="1186175"/>
            <a:ext cx="600" cy="861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3"/>
          <p:cNvCxnSpPr>
            <a:endCxn id="294" idx="0"/>
          </p:cNvCxnSpPr>
          <p:nvPr/>
        </p:nvCxnSpPr>
        <p:spPr>
          <a:xfrm>
            <a:off x="7439375" y="1733475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3"/>
          <p:cNvCxnSpPr>
            <a:endCxn id="290" idx="0"/>
          </p:cNvCxnSpPr>
          <p:nvPr/>
        </p:nvCxnSpPr>
        <p:spPr>
          <a:xfrm>
            <a:off x="6973625" y="2172500"/>
            <a:ext cx="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3"/>
          <p:cNvSpPr/>
          <p:nvPr/>
        </p:nvSpPr>
        <p:spPr>
          <a:xfrm>
            <a:off x="5286472" y="3412675"/>
            <a:ext cx="473700" cy="30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Forget gate</a:t>
            </a:r>
            <a:endParaRPr sz="700"/>
          </a:p>
        </p:txBody>
      </p:sp>
      <p:cxnSp>
        <p:nvCxnSpPr>
          <p:cNvPr id="305" name="Google Shape;305;p23"/>
          <p:cNvCxnSpPr>
            <a:stCxn id="304" idx="1"/>
            <a:endCxn id="294" idx="1"/>
          </p:cNvCxnSpPr>
          <p:nvPr/>
        </p:nvCxnSpPr>
        <p:spPr>
          <a:xfrm flipH="1" rot="10800000">
            <a:off x="5286472" y="2047675"/>
            <a:ext cx="1109400" cy="1519200"/>
          </a:xfrm>
          <a:prstGeom prst="bentConnector3">
            <a:avLst>
              <a:gd fmla="val -214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>
            <a:stCxn id="296" idx="1"/>
            <a:endCxn id="304" idx="3"/>
          </p:cNvCxnSpPr>
          <p:nvPr/>
        </p:nvCxnSpPr>
        <p:spPr>
          <a:xfrm rot="10800000">
            <a:off x="5760050" y="356687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>
            <a:stCxn id="281" idx="2"/>
          </p:cNvCxnSpPr>
          <p:nvPr/>
        </p:nvCxnSpPr>
        <p:spPr>
          <a:xfrm flipH="1" rot="-5400000">
            <a:off x="2699100" y="2153950"/>
            <a:ext cx="1619700" cy="397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3"/>
          <p:cNvCxnSpPr>
            <a:stCxn id="304" idx="2"/>
          </p:cNvCxnSpPr>
          <p:nvPr/>
        </p:nvCxnSpPr>
        <p:spPr>
          <a:xfrm>
            <a:off x="5523322" y="3721075"/>
            <a:ext cx="0" cy="12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Аудитория и </a:t>
            </a:r>
            <a:r>
              <a:rPr lang="ru"/>
              <a:t>анализ</a:t>
            </a:r>
            <a:r>
              <a:rPr lang="ru"/>
              <a:t>: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625"/>
            <a:ext cx="2528275" cy="24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449" y="1365635"/>
            <a:ext cx="4181575" cy="113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450" y="2676500"/>
            <a:ext cx="3786751" cy="14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/>
          <p:nvPr/>
        </p:nvSpPr>
        <p:spPr>
          <a:xfrm>
            <a:off x="2108350" y="1676775"/>
            <a:ext cx="665100" cy="1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6378400" y="1645225"/>
            <a:ext cx="665100" cy="1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4507350" y="3212600"/>
            <a:ext cx="665100" cy="1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Аудитория и анализ:</a:t>
            </a:r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450"/>
            <a:ext cx="4383901" cy="18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01" y="1170125"/>
            <a:ext cx="4143599" cy="335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/>
          <p:nvPr/>
        </p:nvSpPr>
        <p:spPr>
          <a:xfrm>
            <a:off x="3862925" y="1775825"/>
            <a:ext cx="665100" cy="1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6381625" y="1471600"/>
            <a:ext cx="5487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6381625" y="3145100"/>
            <a:ext cx="5487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Аудитория и анализ:</a:t>
            </a:r>
            <a:endParaRPr/>
          </a:p>
        </p:txBody>
      </p:sp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450"/>
            <a:ext cx="5002574" cy="28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/>
          <p:nvPr/>
        </p:nvSpPr>
        <p:spPr>
          <a:xfrm>
            <a:off x="3636525" y="2900725"/>
            <a:ext cx="601500" cy="1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921150" y="1701825"/>
            <a:ext cx="601500" cy="1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250" y="2607124"/>
            <a:ext cx="3273600" cy="1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Аудитория и анализ:</a:t>
            </a:r>
            <a:endParaRPr/>
          </a:p>
        </p:txBody>
      </p:sp>
      <p:pic>
        <p:nvPicPr>
          <p:cNvPr id="344" name="Google Shape;3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225"/>
            <a:ext cx="4229225" cy="31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500" y="1478675"/>
            <a:ext cx="4623450" cy="2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работы:</a:t>
            </a:r>
            <a:endParaRPr/>
          </a:p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была создана программа-сборник визуальных квестов, развивающая антиципационную состоятельность и личностную зрелость подростков и динамически позволяющая генерировать, посредством машинного обучения, релевантные конкретному пользователю тесты для и развития специальных навыков, при этом достаточно увлекательная, чтобы пользователь добровольно заходил в программу и проходил обучение.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Пользователи отметили повышение релевантности тестов со временем, об этом говорят и результаты контрольного теста, что предварительно указывает на корректный выбор модели машинного обучения.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135325" y="1591875"/>
            <a:ext cx="24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Д</a:t>
            </a:r>
            <a:r>
              <a:rPr lang="ru">
                <a:solidFill>
                  <a:srgbClr val="990000"/>
                </a:solidFill>
              </a:rPr>
              <a:t>елинквентное поведение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210175" y="1591875"/>
            <a:ext cx="24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Позитивные последствия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63" name="Google Shape;63;p14"/>
          <p:cNvCxnSpPr>
            <a:stCxn id="61" idx="3"/>
            <a:endCxn id="62" idx="1"/>
          </p:cNvCxnSpPr>
          <p:nvPr/>
        </p:nvCxnSpPr>
        <p:spPr>
          <a:xfrm>
            <a:off x="3540725" y="1791975"/>
            <a:ext cx="6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360825" y="3364425"/>
            <a:ext cx="32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Социально-приемлемое</a:t>
            </a:r>
            <a:r>
              <a:rPr lang="ru">
                <a:solidFill>
                  <a:srgbClr val="38761D"/>
                </a:solidFill>
              </a:rPr>
              <a:t> поведение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540725" y="3564525"/>
            <a:ext cx="6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4238475" y="3364425"/>
            <a:ext cx="24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Позитивные последствия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540725" y="3964725"/>
            <a:ext cx="6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4238475" y="3764625"/>
            <a:ext cx="24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Негативные </a:t>
            </a:r>
            <a:r>
              <a:rPr lang="ru">
                <a:solidFill>
                  <a:srgbClr val="990000"/>
                </a:solidFill>
              </a:rPr>
              <a:t>последствия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763675" y="1238125"/>
            <a:ext cx="99000" cy="1011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763675" y="3244125"/>
            <a:ext cx="99000" cy="920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135325" y="3764625"/>
            <a:ext cx="24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Делинквентное поведение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010775" y="1112875"/>
            <a:ext cx="182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Неправильная модель, часто встречающаяся в современных играх.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036350" y="2965725"/>
            <a:ext cx="182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Правильная модель. Игры с такой моделью часто не могут завлечь пользователя.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>
                <a:solidFill>
                  <a:schemeClr val="dk1"/>
                </a:solidFill>
              </a:rPr>
              <a:t>С</a:t>
            </a:r>
            <a:r>
              <a:rPr lang="ru">
                <a:solidFill>
                  <a:schemeClr val="dk1"/>
                </a:solidFill>
              </a:rPr>
              <a:t>оздание </a:t>
            </a:r>
            <a:r>
              <a:rPr lang="ru">
                <a:solidFill>
                  <a:srgbClr val="990000"/>
                </a:solidFill>
              </a:rPr>
              <a:t>игры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>
                <a:solidFill>
                  <a:srgbClr val="990000"/>
                </a:solidFill>
              </a:rPr>
              <a:t>развивающей </a:t>
            </a:r>
            <a:r>
              <a:rPr lang="ru">
                <a:solidFill>
                  <a:schemeClr val="dk1"/>
                </a:solidFill>
              </a:rPr>
              <a:t>антиципационную состоятельность и личностную зрелость, при этом достаточно </a:t>
            </a:r>
            <a:r>
              <a:rPr lang="ru">
                <a:solidFill>
                  <a:srgbClr val="990000"/>
                </a:solidFill>
              </a:rPr>
              <a:t>увлекательной</a:t>
            </a:r>
            <a:r>
              <a:rPr lang="ru">
                <a:solidFill>
                  <a:schemeClr val="dk1"/>
                </a:solidFill>
              </a:rPr>
              <a:t>, чтобы подростки добровольно проводили время в ней, были заинтересованы в получении знаний.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">
                <a:solidFill>
                  <a:schemeClr val="dk1"/>
                </a:solidFill>
              </a:rPr>
              <a:t>Создание модели генерации тестов внутри квеста релевантных конкретному пользователю и учитывающей его слабые и сильные стороны.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71250" y="2809125"/>
            <a:ext cx="14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Пользователь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99900" y="2809125"/>
            <a:ext cx="14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Герой игры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82" name="Google Shape;82;p15"/>
          <p:cNvCxnSpPr>
            <a:stCxn id="80" idx="3"/>
            <a:endCxn id="81" idx="1"/>
          </p:cNvCxnSpPr>
          <p:nvPr/>
        </p:nvCxnSpPr>
        <p:spPr>
          <a:xfrm>
            <a:off x="1797150" y="3009225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371250" y="3549250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Жизненные ситуации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84" name="Google Shape;84;p15"/>
          <p:cNvCxnSpPr>
            <a:endCxn id="85" idx="1"/>
          </p:cNvCxnSpPr>
          <p:nvPr/>
        </p:nvCxnSpPr>
        <p:spPr>
          <a:xfrm>
            <a:off x="2356100" y="3749350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2999900" y="3549250"/>
            <a:ext cx="17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Игровые ситуации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3541425" y="3162125"/>
            <a:ext cx="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5099075" y="2809125"/>
            <a:ext cx="14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Пользователь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5735875" y="3162125"/>
            <a:ext cx="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881775" y="3549250"/>
            <a:ext cx="3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Релевантные вопросы теста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Игровая модель продукта.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23786" l="23242" r="0" t="0"/>
          <a:stretch/>
        </p:blipFill>
        <p:spPr>
          <a:xfrm>
            <a:off x="311700" y="3131075"/>
            <a:ext cx="1599400" cy="18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10960" l="12326" r="0" t="0"/>
          <a:stretch/>
        </p:blipFill>
        <p:spPr>
          <a:xfrm>
            <a:off x="311700" y="1109069"/>
            <a:ext cx="1599400" cy="193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33962" l="0" r="0" t="0"/>
          <a:stretch/>
        </p:blipFill>
        <p:spPr>
          <a:xfrm>
            <a:off x="1993900" y="3190800"/>
            <a:ext cx="1692450" cy="18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17447" l="12119" r="11944" t="-8414"/>
          <a:stretch/>
        </p:blipFill>
        <p:spPr>
          <a:xfrm>
            <a:off x="1993900" y="902900"/>
            <a:ext cx="1692450" cy="22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7">
            <a:alphaModFix/>
          </a:blip>
          <a:srcRect b="29468" l="14245" r="12321" t="0"/>
          <a:stretch/>
        </p:blipFill>
        <p:spPr>
          <a:xfrm>
            <a:off x="3769150" y="2812700"/>
            <a:ext cx="1792625" cy="22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8475" y="1109075"/>
            <a:ext cx="2531974" cy="39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9">
            <a:alphaModFix/>
          </a:blip>
          <a:srcRect b="43159" l="0" r="0" t="0"/>
          <a:stretch/>
        </p:blipFill>
        <p:spPr>
          <a:xfrm>
            <a:off x="3769150" y="1109075"/>
            <a:ext cx="1792625" cy="162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</a:t>
            </a:r>
            <a:r>
              <a:rPr lang="ru"/>
              <a:t>андрагогики</a:t>
            </a:r>
            <a:r>
              <a:rPr lang="ru"/>
              <a:t>.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1. Приоритетность самостоятельного обучения.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Пользователь самостоятельно и добровольно проходит квесты и тесты.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2. Совместная деятельность обучающегося со сверстниками в процессе обучения.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Пользователь делится достижениями при прохождении квестов.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Пользователь может попросить помощи у других пользователей приложения, уже освоивших эту тему.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3. Использование имеющегося положительного жизненного опыта. (прежде всего социального и профессионального), практических знаний, умений, навыков обучающегося в качестве базы обучения и источника формализации новых знаний.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Пользователь опирается на уже полученные знания из уже пройденных квестов в процессе продвижения по квесту.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4. Корректировка устаревшего опыта и личностных установок, препятствующих освоению новых знаний.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На ранних этапах квеста у пользователя корректируется устаревший опыт и/или личностные установки препятствующие дальнейшему прохождению квеста.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5. Индивидуальный подход к обучению на основе личностных потребностей, с учетом социально-психологических характеристик личности и тех ограничений, которые налагаются его деятельностью, наличием свободного времени, финансовых ресурсов и т.д.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Пользователь выбирает квесты с главным героем, с которым он себя ассоциирует в большей степени.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Пользователю генерируются релевантные вопросы тестов на основе его знаний.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	- Обучение не привязано к конкретному времени, пользователь сам выбирает, когда он хочет обучаться.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андрагогики.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6. Элективность обучения.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Пользователь самостоятельно для себя ставит цель, к которой он идёт посредством квеста.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7. Принцип рефлексивности.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Пользователь самомотивирует себя и сознательно относится к прохождению квестов.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8. Востребованность результатов обучения практической деятельностью обучающегося.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Выводы и модели поведения, усвоенные с помощью квестов, могут быть применимы в жизни.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Знания, полученные и отработанные с помощью тестов, применимы в той области, на которую направлены тесты.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9. Системность обучения.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Цель и содержание обучения соответствует его форме, методам.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Обучение непрерывно.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10. Принцип актуализации результатов обучения (их скорейшее использование на практике).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	- Результаты обучения могут быть в тот же момент применимы в различных жизненных ситуациях.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50">
                <a:solidFill>
                  <a:schemeClr val="dk1"/>
                </a:solidFill>
              </a:rPr>
              <a:t>11. Принцип развития обучающегося.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Потенциальные пользователи.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5211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ru">
                <a:solidFill>
                  <a:srgbClr val="38761D"/>
                </a:solidFill>
              </a:rPr>
              <a:t> До 25 лет. 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ru">
                <a:solidFill>
                  <a:srgbClr val="38761D"/>
                </a:solidFill>
              </a:rPr>
              <a:t> Не имеющие профессионального образования.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ru">
                <a:solidFill>
                  <a:srgbClr val="38761D"/>
                </a:solidFill>
              </a:rPr>
              <a:t> Имеющие профессиональное образование.</a:t>
            </a:r>
            <a:endParaRPr>
              <a:solidFill>
                <a:srgbClr val="38761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От 25 до 45 лет.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Свыше 45 лет.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программы.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91500" y="1266675"/>
            <a:ext cx="42915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Квест 1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91500" y="1818275"/>
            <a:ext cx="42915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Квест 2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91500" y="2369875"/>
            <a:ext cx="42915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Квест 3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91500" y="2921475"/>
            <a:ext cx="42915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Квест 4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91500" y="3473075"/>
            <a:ext cx="42915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Квест 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311300" y="1400850"/>
            <a:ext cx="8525400" cy="65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09300" y="2242800"/>
            <a:ext cx="8525400" cy="65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квестов: Общий квест.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386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/>
              <a:t>Выбор</a:t>
            </a:r>
            <a:endParaRPr b="1" sz="500"/>
          </a:p>
        </p:txBody>
      </p:sp>
      <p:cxnSp>
        <p:nvCxnSpPr>
          <p:cNvPr id="138" name="Google Shape;138;p21"/>
          <p:cNvCxnSpPr>
            <a:stCxn id="137" idx="6"/>
          </p:cNvCxnSpPr>
          <p:nvPr/>
        </p:nvCxnSpPr>
        <p:spPr>
          <a:xfrm>
            <a:off x="10113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/>
          <p:nvPr/>
        </p:nvSpPr>
        <p:spPr>
          <a:xfrm>
            <a:off x="15141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40" name="Google Shape;140;p21"/>
          <p:cNvSpPr/>
          <p:nvPr/>
        </p:nvSpPr>
        <p:spPr>
          <a:xfrm>
            <a:off x="25896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41" name="Google Shape;141;p21"/>
          <p:cNvSpPr/>
          <p:nvPr/>
        </p:nvSpPr>
        <p:spPr>
          <a:xfrm>
            <a:off x="36651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cxnSp>
        <p:nvCxnSpPr>
          <p:cNvPr id="142" name="Google Shape;142;p21"/>
          <p:cNvCxnSpPr/>
          <p:nvPr/>
        </p:nvCxnSpPr>
        <p:spPr>
          <a:xfrm>
            <a:off x="20868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3162350" y="172257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/>
          <p:nvPr/>
        </p:nvSpPr>
        <p:spPr>
          <a:xfrm>
            <a:off x="15141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25896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36651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cxnSp>
        <p:nvCxnSpPr>
          <p:cNvPr id="147" name="Google Shape;147;p21"/>
          <p:cNvCxnSpPr>
            <a:stCxn id="139" idx="4"/>
            <a:endCxn id="144" idx="0"/>
          </p:cNvCxnSpPr>
          <p:nvPr/>
        </p:nvCxnSpPr>
        <p:spPr>
          <a:xfrm>
            <a:off x="1800500" y="2008925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endCxn id="145" idx="2"/>
          </p:cNvCxnSpPr>
          <p:nvPr/>
        </p:nvCxnSpPr>
        <p:spPr>
          <a:xfrm>
            <a:off x="2086850" y="2571750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45" idx="6"/>
            <a:endCxn id="146" idx="2"/>
          </p:cNvCxnSpPr>
          <p:nvPr/>
        </p:nvCxnSpPr>
        <p:spPr>
          <a:xfrm>
            <a:off x="3162350" y="2571750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/>
          <p:nvPr/>
        </p:nvSpPr>
        <p:spPr>
          <a:xfrm>
            <a:off x="309300" y="3084750"/>
            <a:ext cx="8525400" cy="657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1"/>
          <p:cNvCxnSpPr>
            <a:stCxn id="146" idx="0"/>
            <a:endCxn id="141" idx="4"/>
          </p:cNvCxnSpPr>
          <p:nvPr/>
        </p:nvCxnSpPr>
        <p:spPr>
          <a:xfrm rot="10800000">
            <a:off x="3951500" y="20088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/>
          <p:nvPr/>
        </p:nvSpPr>
        <p:spPr>
          <a:xfrm>
            <a:off x="457200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53" name="Google Shape;153;p21"/>
          <p:cNvSpPr/>
          <p:nvPr/>
        </p:nvSpPr>
        <p:spPr>
          <a:xfrm>
            <a:off x="457200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54" name="Google Shape;154;p21"/>
          <p:cNvSpPr/>
          <p:nvPr/>
        </p:nvSpPr>
        <p:spPr>
          <a:xfrm>
            <a:off x="457200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55" name="Google Shape;155;p21"/>
          <p:cNvSpPr/>
          <p:nvPr/>
        </p:nvSpPr>
        <p:spPr>
          <a:xfrm>
            <a:off x="36651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sp>
        <p:nvSpPr>
          <p:cNvPr id="156" name="Google Shape;156;p21"/>
          <p:cNvSpPr/>
          <p:nvPr/>
        </p:nvSpPr>
        <p:spPr>
          <a:xfrm>
            <a:off x="25896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57" name="Google Shape;157;p21"/>
          <p:cNvSpPr/>
          <p:nvPr/>
        </p:nvSpPr>
        <p:spPr>
          <a:xfrm>
            <a:off x="547885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Выбор</a:t>
            </a:r>
            <a:endParaRPr b="1"/>
          </a:p>
        </p:txBody>
      </p:sp>
      <p:sp>
        <p:nvSpPr>
          <p:cNvPr id="158" name="Google Shape;158;p21"/>
          <p:cNvSpPr/>
          <p:nvPr/>
        </p:nvSpPr>
        <p:spPr>
          <a:xfrm>
            <a:off x="5478850" y="31345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sp>
        <p:nvSpPr>
          <p:cNvPr id="159" name="Google Shape;159;p21"/>
          <p:cNvSpPr/>
          <p:nvPr/>
        </p:nvSpPr>
        <p:spPr>
          <a:xfrm>
            <a:off x="5478850" y="22854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cxnSp>
        <p:nvCxnSpPr>
          <p:cNvPr id="160" name="Google Shape;160;p21"/>
          <p:cNvCxnSpPr/>
          <p:nvPr/>
        </p:nvCxnSpPr>
        <p:spPr>
          <a:xfrm>
            <a:off x="3162350" y="3420925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45" idx="4"/>
            <a:endCxn id="156" idx="0"/>
          </p:cNvCxnSpPr>
          <p:nvPr/>
        </p:nvCxnSpPr>
        <p:spPr>
          <a:xfrm>
            <a:off x="2876000" y="28581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41" idx="6"/>
            <a:endCxn id="152" idx="2"/>
          </p:cNvCxnSpPr>
          <p:nvPr/>
        </p:nvCxnSpPr>
        <p:spPr>
          <a:xfrm>
            <a:off x="423785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stCxn id="146" idx="6"/>
            <a:endCxn id="153" idx="2"/>
          </p:cNvCxnSpPr>
          <p:nvPr/>
        </p:nvCxnSpPr>
        <p:spPr>
          <a:xfrm>
            <a:off x="4237850" y="2571750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stCxn id="152" idx="6"/>
            <a:endCxn id="157" idx="2"/>
          </p:cNvCxnSpPr>
          <p:nvPr/>
        </p:nvCxnSpPr>
        <p:spPr>
          <a:xfrm>
            <a:off x="514470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>
            <a:stCxn id="153" idx="4"/>
            <a:endCxn id="154" idx="0"/>
          </p:cNvCxnSpPr>
          <p:nvPr/>
        </p:nvCxnSpPr>
        <p:spPr>
          <a:xfrm>
            <a:off x="4858350" y="285810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>
            <a:stCxn id="154" idx="6"/>
            <a:endCxn id="158" idx="2"/>
          </p:cNvCxnSpPr>
          <p:nvPr/>
        </p:nvCxnSpPr>
        <p:spPr>
          <a:xfrm>
            <a:off x="5144700" y="342092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57" idx="4"/>
            <a:endCxn id="159" idx="0"/>
          </p:cNvCxnSpPr>
          <p:nvPr/>
        </p:nvCxnSpPr>
        <p:spPr>
          <a:xfrm>
            <a:off x="5765200" y="2008925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/>
          <p:nvPr/>
        </p:nvSpPr>
        <p:spPr>
          <a:xfrm>
            <a:off x="6385700" y="1436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">
                <a:solidFill>
                  <a:schemeClr val="dk1"/>
                </a:solidFill>
              </a:rPr>
              <a:t>Конец</a:t>
            </a:r>
            <a:endParaRPr b="1"/>
          </a:p>
        </p:txBody>
      </p:sp>
      <p:cxnSp>
        <p:nvCxnSpPr>
          <p:cNvPr id="169" name="Google Shape;169;p21"/>
          <p:cNvCxnSpPr>
            <a:stCxn id="157" idx="6"/>
            <a:endCxn id="168" idx="2"/>
          </p:cNvCxnSpPr>
          <p:nvPr/>
        </p:nvCxnSpPr>
        <p:spPr>
          <a:xfrm>
            <a:off x="6051550" y="172257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7350900" y="1568250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Позитивный слой</a:t>
            </a:r>
            <a:endParaRPr sz="900"/>
          </a:p>
        </p:txBody>
      </p:sp>
      <p:sp>
        <p:nvSpPr>
          <p:cNvPr id="171" name="Google Shape;171;p21"/>
          <p:cNvSpPr txBox="1"/>
          <p:nvPr/>
        </p:nvSpPr>
        <p:spPr>
          <a:xfrm>
            <a:off x="7383025" y="2441875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Нейтральный</a:t>
            </a:r>
            <a:r>
              <a:rPr lang="ru" sz="900"/>
              <a:t> слой</a:t>
            </a:r>
            <a:endParaRPr sz="900"/>
          </a:p>
        </p:txBody>
      </p:sp>
      <p:sp>
        <p:nvSpPr>
          <p:cNvPr id="172" name="Google Shape;172;p21"/>
          <p:cNvSpPr txBox="1"/>
          <p:nvPr/>
        </p:nvSpPr>
        <p:spPr>
          <a:xfrm>
            <a:off x="7461250" y="3252150"/>
            <a:ext cx="120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Негативный</a:t>
            </a:r>
            <a:r>
              <a:rPr lang="ru" sz="900"/>
              <a:t> слой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