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3"/>
  </p:notes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rimo" charset="1" panose="020B0604020202020204"/>
      <p:regular r:id="rId16"/>
    </p:embeddedFont>
    <p:embeddedFont>
      <p:font typeface="Source Serif Pro" charset="1" panose="02040603050405020204"/>
      <p:regular r:id="rId18"/>
    </p:embeddedFont>
    <p:embeddedFont>
      <p:font typeface="Source Serif Pro Bold" charset="1" panose="02040803050405020204"/>
      <p:regular r:id="rId19"/>
    </p:embeddedFont>
    <p:embeddedFont>
      <p:font typeface="Arimo Bold" charset="1" panose="020B0704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notesMasters/notesMaster1.xml" Type="http://schemas.openxmlformats.org/officeDocument/2006/relationships/notesMaster"/><Relationship Id="rId14" Target="theme/theme2.xml" Type="http://schemas.openxmlformats.org/officeDocument/2006/relationships/theme"/><Relationship Id="rId15" Target="notesSlides/notesSlide1.xml" Type="http://schemas.openxmlformats.org/officeDocument/2006/relationships/notesSlide"/><Relationship Id="rId16" Target="fonts/font16.fntdata" Type="http://schemas.openxmlformats.org/officeDocument/2006/relationships/font"/><Relationship Id="rId17" Target="notesSlides/notesSlide2.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fonts/font22.fntdata" Type="http://schemas.openxmlformats.org/officeDocument/2006/relationships/font"/><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https://www.kaggle.com/datasets/clmentbisaillon/fake-and-real-news-dataset"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7850237" y="3814465"/>
            <a:ext cx="9445526" cy="2657921"/>
            <a:chOff x="0" y="0"/>
            <a:chExt cx="12594035" cy="3543895"/>
          </a:xfrm>
        </p:grpSpPr>
        <p:sp>
          <p:nvSpPr>
            <p:cNvPr name="Freeform 8" id="8"/>
            <p:cNvSpPr/>
            <p:nvPr/>
          </p:nvSpPr>
          <p:spPr>
            <a:xfrm flipH="false" flipV="false" rot="0">
              <a:off x="0" y="0"/>
              <a:ext cx="12594035" cy="3543895"/>
            </a:xfrm>
            <a:custGeom>
              <a:avLst/>
              <a:gdLst/>
              <a:ahLst/>
              <a:cxnLst/>
              <a:rect r="r" b="b" t="t" l="l"/>
              <a:pathLst>
                <a:path h="3543895" w="12594035">
                  <a:moveTo>
                    <a:pt x="0" y="0"/>
                  </a:moveTo>
                  <a:lnTo>
                    <a:pt x="12594035" y="0"/>
                  </a:lnTo>
                  <a:lnTo>
                    <a:pt x="12594035" y="3543895"/>
                  </a:lnTo>
                  <a:lnTo>
                    <a:pt x="0" y="3543895"/>
                  </a:lnTo>
                  <a:close/>
                </a:path>
              </a:pathLst>
            </a:custGeom>
            <a:solidFill>
              <a:srgbClr val="000000">
                <a:alpha val="0"/>
              </a:srgbClr>
            </a:solidFill>
          </p:spPr>
        </p:sp>
        <p:sp>
          <p:nvSpPr>
            <p:cNvPr name="TextBox 9" id="9"/>
            <p:cNvSpPr txBox="true"/>
            <p:nvPr/>
          </p:nvSpPr>
          <p:spPr>
            <a:xfrm>
              <a:off x="0" y="-57150"/>
              <a:ext cx="12594035" cy="3601045"/>
            </a:xfrm>
            <a:prstGeom prst="rect">
              <a:avLst/>
            </a:prstGeom>
          </p:spPr>
          <p:txBody>
            <a:bodyPr anchor="t" rtlCol="false" tIns="0" lIns="0" bIns="0" rIns="0"/>
            <a:lstStyle/>
            <a:p>
              <a:pPr algn="l">
                <a:lnSpc>
                  <a:spcPts val="6937"/>
                </a:lnSpc>
              </a:pPr>
              <a:r>
                <a:rPr lang="en-US" sz="5562">
                  <a:solidFill>
                    <a:srgbClr val="201B18"/>
                  </a:solidFill>
                  <a:latin typeface="Arimo"/>
                  <a:ea typeface="Arimo"/>
                  <a:cs typeface="Arimo"/>
                  <a:sym typeface="Arimo"/>
                </a:rPr>
                <a:t>Détection de Fake News en utilisant le traitement du langage naturel (NLP)</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p:nvPr/>
        </p:nvGrpSpPr>
        <p:grpSpPr>
          <a:xfrm rot="0">
            <a:off x="992238" y="2683371"/>
            <a:ext cx="11752064" cy="885974"/>
            <a:chOff x="0" y="0"/>
            <a:chExt cx="15669418" cy="1181298"/>
          </a:xfrm>
        </p:grpSpPr>
        <p:sp>
          <p:nvSpPr>
            <p:cNvPr name="Freeform 7" id="7"/>
            <p:cNvSpPr/>
            <p:nvPr/>
          </p:nvSpPr>
          <p:spPr>
            <a:xfrm flipH="false" flipV="false" rot="0">
              <a:off x="0" y="0"/>
              <a:ext cx="15669419" cy="1181298"/>
            </a:xfrm>
            <a:custGeom>
              <a:avLst/>
              <a:gdLst/>
              <a:ahLst/>
              <a:cxnLst/>
              <a:rect r="r" b="b" t="t" l="l"/>
              <a:pathLst>
                <a:path h="1181298" w="15669419">
                  <a:moveTo>
                    <a:pt x="0" y="0"/>
                  </a:moveTo>
                  <a:lnTo>
                    <a:pt x="15669419" y="0"/>
                  </a:lnTo>
                  <a:lnTo>
                    <a:pt x="15669419" y="1181298"/>
                  </a:lnTo>
                  <a:lnTo>
                    <a:pt x="0" y="1181298"/>
                  </a:lnTo>
                  <a:close/>
                </a:path>
              </a:pathLst>
            </a:custGeom>
            <a:solidFill>
              <a:srgbClr val="000000">
                <a:alpha val="0"/>
              </a:srgbClr>
            </a:solidFill>
          </p:spPr>
        </p:sp>
        <p:sp>
          <p:nvSpPr>
            <p:cNvPr name="TextBox 8" id="8"/>
            <p:cNvSpPr txBox="true"/>
            <p:nvPr/>
          </p:nvSpPr>
          <p:spPr>
            <a:xfrm>
              <a:off x="0" y="-57150"/>
              <a:ext cx="15669418" cy="1238448"/>
            </a:xfrm>
            <a:prstGeom prst="rect">
              <a:avLst/>
            </a:prstGeom>
          </p:spPr>
          <p:txBody>
            <a:bodyPr anchor="t" rtlCol="false" tIns="0" lIns="0" bIns="0" rIns="0"/>
            <a:lstStyle/>
            <a:p>
              <a:pPr algn="l">
                <a:lnSpc>
                  <a:spcPts val="6937"/>
                </a:lnSpc>
              </a:pPr>
              <a:r>
                <a:rPr lang="en-US" sz="5562">
                  <a:solidFill>
                    <a:srgbClr val="201B18"/>
                  </a:solidFill>
                  <a:latin typeface="Arimo"/>
                  <a:ea typeface="Arimo"/>
                  <a:cs typeface="Arimo"/>
                  <a:sym typeface="Arimo"/>
                </a:rPr>
                <a:t>Problématique : Un Défi Croissant</a:t>
              </a:r>
            </a:p>
          </p:txBody>
        </p:sp>
      </p:grpSp>
      <p:grpSp>
        <p:nvGrpSpPr>
          <p:cNvPr name="Group 9" id="9"/>
          <p:cNvGrpSpPr/>
          <p:nvPr/>
        </p:nvGrpSpPr>
        <p:grpSpPr>
          <a:xfrm rot="0">
            <a:off x="992238" y="3994548"/>
            <a:ext cx="5607249" cy="442912"/>
            <a:chOff x="0" y="0"/>
            <a:chExt cx="7476332" cy="590550"/>
          </a:xfrm>
        </p:grpSpPr>
        <p:sp>
          <p:nvSpPr>
            <p:cNvPr name="Freeform 10" id="10"/>
            <p:cNvSpPr/>
            <p:nvPr/>
          </p:nvSpPr>
          <p:spPr>
            <a:xfrm flipH="false" flipV="false" rot="0">
              <a:off x="0" y="0"/>
              <a:ext cx="7476332" cy="590550"/>
            </a:xfrm>
            <a:custGeom>
              <a:avLst/>
              <a:gdLst/>
              <a:ahLst/>
              <a:cxnLst/>
              <a:rect r="r" b="b" t="t" l="l"/>
              <a:pathLst>
                <a:path h="590550" w="7476332">
                  <a:moveTo>
                    <a:pt x="0" y="0"/>
                  </a:moveTo>
                  <a:lnTo>
                    <a:pt x="7476332" y="0"/>
                  </a:lnTo>
                  <a:lnTo>
                    <a:pt x="7476332" y="590550"/>
                  </a:lnTo>
                  <a:lnTo>
                    <a:pt x="0" y="590550"/>
                  </a:lnTo>
                  <a:close/>
                </a:path>
              </a:pathLst>
            </a:custGeom>
            <a:solidFill>
              <a:srgbClr val="000000">
                <a:alpha val="0"/>
              </a:srgbClr>
            </a:solidFill>
          </p:spPr>
        </p:sp>
        <p:sp>
          <p:nvSpPr>
            <p:cNvPr name="TextBox 11" id="11"/>
            <p:cNvSpPr txBox="true"/>
            <p:nvPr/>
          </p:nvSpPr>
          <p:spPr>
            <a:xfrm>
              <a:off x="0" y="-38100"/>
              <a:ext cx="7476332" cy="628650"/>
            </a:xfrm>
            <a:prstGeom prst="rect">
              <a:avLst/>
            </a:prstGeom>
          </p:spPr>
          <p:txBody>
            <a:bodyPr anchor="t" rtlCol="false" tIns="0" lIns="0" bIns="0" rIns="0"/>
            <a:lstStyle/>
            <a:p>
              <a:pPr algn="l">
                <a:lnSpc>
                  <a:spcPts val="3437"/>
                </a:lnSpc>
              </a:pPr>
              <a:r>
                <a:rPr lang="en-US" sz="2750">
                  <a:solidFill>
                    <a:srgbClr val="201B18"/>
                  </a:solidFill>
                  <a:latin typeface="Arimo"/>
                  <a:ea typeface="Arimo"/>
                  <a:cs typeface="Arimo"/>
                  <a:sym typeface="Arimo"/>
                </a:rPr>
                <a:t>Fake News : Un Problème Urgent</a:t>
              </a:r>
            </a:p>
          </p:txBody>
        </p:sp>
      </p:grpSp>
      <p:grpSp>
        <p:nvGrpSpPr>
          <p:cNvPr name="Group 12" id="12"/>
          <p:cNvGrpSpPr/>
          <p:nvPr/>
        </p:nvGrpSpPr>
        <p:grpSpPr>
          <a:xfrm rot="0">
            <a:off x="992238" y="4862661"/>
            <a:ext cx="16303526" cy="2740819"/>
            <a:chOff x="0" y="0"/>
            <a:chExt cx="21738035" cy="3654425"/>
          </a:xfrm>
        </p:grpSpPr>
        <p:sp>
          <p:nvSpPr>
            <p:cNvPr name="Freeform 13" id="13"/>
            <p:cNvSpPr/>
            <p:nvPr/>
          </p:nvSpPr>
          <p:spPr>
            <a:xfrm flipH="false" flipV="false" rot="0">
              <a:off x="0" y="0"/>
              <a:ext cx="21738034" cy="3654425"/>
            </a:xfrm>
            <a:custGeom>
              <a:avLst/>
              <a:gdLst/>
              <a:ahLst/>
              <a:cxnLst/>
              <a:rect r="r" b="b" t="t" l="l"/>
              <a:pathLst>
                <a:path h="3654425" w="21738034">
                  <a:moveTo>
                    <a:pt x="0" y="0"/>
                  </a:moveTo>
                  <a:lnTo>
                    <a:pt x="21738034" y="0"/>
                  </a:lnTo>
                  <a:lnTo>
                    <a:pt x="21738034" y="3654425"/>
                  </a:lnTo>
                  <a:lnTo>
                    <a:pt x="0" y="3654425"/>
                  </a:lnTo>
                  <a:close/>
                </a:path>
              </a:pathLst>
            </a:custGeom>
            <a:solidFill>
              <a:srgbClr val="000000">
                <a:alpha val="0"/>
              </a:srgbClr>
            </a:solidFill>
          </p:spPr>
        </p:sp>
        <p:sp>
          <p:nvSpPr>
            <p:cNvPr name="TextBox 14" id="14"/>
            <p:cNvSpPr txBox="true"/>
            <p:nvPr/>
          </p:nvSpPr>
          <p:spPr>
            <a:xfrm>
              <a:off x="0" y="-85725"/>
              <a:ext cx="21738035" cy="3740150"/>
            </a:xfrm>
            <a:prstGeom prst="rect">
              <a:avLst/>
            </a:prstGeom>
          </p:spPr>
          <p:txBody>
            <a:bodyPr anchor="t" rtlCol="false" tIns="0" lIns="0" bIns="0" rIns="0"/>
            <a:lstStyle/>
            <a:p>
              <a:pPr algn="l">
                <a:lnSpc>
                  <a:spcPts val="3562"/>
                </a:lnSpc>
              </a:pPr>
              <a:r>
                <a:rPr lang="en-US" sz="2187">
                  <a:solidFill>
                    <a:srgbClr val="504C49"/>
                  </a:solidFill>
                  <a:latin typeface="Source Serif Pro"/>
                  <a:ea typeface="Source Serif Pro"/>
                  <a:cs typeface="Source Serif Pro"/>
                  <a:sym typeface="Source Serif Pro"/>
                </a:rPr>
                <a:t>Avec l’essor des réseaux sociaux et des plateformes en ligne, la propagation de </a:t>
              </a:r>
              <a:r>
                <a:rPr lang="en-US" sz="2187" b="true">
                  <a:solidFill>
                    <a:srgbClr val="504C49"/>
                  </a:solidFill>
                  <a:latin typeface="Source Serif Pro Bold"/>
                  <a:ea typeface="Source Serif Pro Bold"/>
                  <a:cs typeface="Source Serif Pro Bold"/>
                  <a:sym typeface="Source Serif Pro Bold"/>
                </a:rPr>
                <a:t>fausses informations</a:t>
              </a:r>
              <a:r>
                <a:rPr lang="en-US" sz="2187">
                  <a:solidFill>
                    <a:srgbClr val="504C49"/>
                  </a:solidFill>
                  <a:latin typeface="Source Serif Pro"/>
                  <a:ea typeface="Source Serif Pro"/>
                  <a:cs typeface="Source Serif Pro"/>
                  <a:sym typeface="Source Serif Pro"/>
                </a:rPr>
                <a:t> est devenue un problème majeur. Qu’il s’agisse de </a:t>
              </a:r>
              <a:r>
                <a:rPr lang="en-US" sz="2187" b="true">
                  <a:solidFill>
                    <a:srgbClr val="504C49"/>
                  </a:solidFill>
                  <a:latin typeface="Source Serif Pro Bold"/>
                  <a:ea typeface="Source Serif Pro Bold"/>
                  <a:cs typeface="Source Serif Pro Bold"/>
                  <a:sym typeface="Source Serif Pro Bold"/>
                </a:rPr>
                <a:t>désinformation politique, de rumeurs sur la santé (comme pendant la pandémie de COVID-19) ou de manipulations médiatiques</a:t>
              </a:r>
              <a:r>
                <a:rPr lang="en-US" sz="2187">
                  <a:solidFill>
                    <a:srgbClr val="504C49"/>
                  </a:solidFill>
                  <a:latin typeface="Source Serif Pro"/>
                  <a:ea typeface="Source Serif Pro"/>
                  <a:cs typeface="Source Serif Pro"/>
                  <a:sym typeface="Source Serif Pro"/>
                </a:rPr>
                <a:t>, ces fake news peuvent influencer l’opinion publique, créer la panique et nuire à la confiance envers les sources officielles. Leur diffusion rapide est amplifiée par des algorithmes qui privilégient l’engagement plutôt que la véracité, rendant leur détection cruciale. Face à ce défi, l’intelligence artificielle et le traitement du langage naturel (NLP) offrent des solutions pour identifier et limiter leur impact. </a:t>
              </a:r>
              <a:r>
                <a:rPr lang="en-US" sz="2187">
                  <a:solidFill>
                    <a:srgbClr val="000000"/>
                  </a:solidFill>
                  <a:latin typeface="Source Serif Pro"/>
                  <a:ea typeface="Source Serif Pro"/>
                  <a:cs typeface="Source Serif Pro"/>
                  <a:sym typeface="Source Serif Pro"/>
                </a:rPr>
                <a: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Freeform 6" id="6" descr="preencoded.png"/>
          <p:cNvSpPr/>
          <p:nvPr/>
        </p:nvSpPr>
        <p:spPr>
          <a:xfrm flipH="false" flipV="false" rot="0">
            <a:off x="0" y="0"/>
            <a:ext cx="6858000" cy="10287744"/>
          </a:xfrm>
          <a:custGeom>
            <a:avLst/>
            <a:gdLst/>
            <a:ahLst/>
            <a:cxnLst/>
            <a:rect r="r" b="b" t="t" l="l"/>
            <a:pathLst>
              <a:path h="10287744" w="6858000">
                <a:moveTo>
                  <a:pt x="0" y="0"/>
                </a:moveTo>
                <a:lnTo>
                  <a:pt x="6858000" y="0"/>
                </a:lnTo>
                <a:lnTo>
                  <a:pt x="6858000" y="10287744"/>
                </a:lnTo>
                <a:lnTo>
                  <a:pt x="0" y="10287744"/>
                </a:lnTo>
                <a:lnTo>
                  <a:pt x="0" y="0"/>
                </a:lnTo>
                <a:close/>
              </a:path>
            </a:pathLst>
          </a:custGeom>
          <a:blipFill>
            <a:blip r:embed="rId3"/>
            <a:stretch>
              <a:fillRect l="-3" t="0" r="-3" b="0"/>
            </a:stretch>
          </a:blipFill>
        </p:spPr>
      </p:sp>
      <p:grpSp>
        <p:nvGrpSpPr>
          <p:cNvPr name="Group 7" id="7"/>
          <p:cNvGrpSpPr/>
          <p:nvPr/>
        </p:nvGrpSpPr>
        <p:grpSpPr>
          <a:xfrm rot="0">
            <a:off x="7821811" y="757238"/>
            <a:ext cx="9502378" cy="2581572"/>
            <a:chOff x="0" y="0"/>
            <a:chExt cx="12669837" cy="3442097"/>
          </a:xfrm>
        </p:grpSpPr>
        <p:sp>
          <p:nvSpPr>
            <p:cNvPr name="Freeform 8" id="8"/>
            <p:cNvSpPr/>
            <p:nvPr/>
          </p:nvSpPr>
          <p:spPr>
            <a:xfrm flipH="false" flipV="false" rot="0">
              <a:off x="0" y="0"/>
              <a:ext cx="12669837" cy="3442097"/>
            </a:xfrm>
            <a:custGeom>
              <a:avLst/>
              <a:gdLst/>
              <a:ahLst/>
              <a:cxnLst/>
              <a:rect r="r" b="b" t="t" l="l"/>
              <a:pathLst>
                <a:path h="3442097" w="12669837">
                  <a:moveTo>
                    <a:pt x="0" y="0"/>
                  </a:moveTo>
                  <a:lnTo>
                    <a:pt x="12669837" y="0"/>
                  </a:lnTo>
                  <a:lnTo>
                    <a:pt x="12669837" y="3442097"/>
                  </a:lnTo>
                  <a:lnTo>
                    <a:pt x="0" y="3442097"/>
                  </a:lnTo>
                  <a:close/>
                </a:path>
              </a:pathLst>
            </a:custGeom>
            <a:solidFill>
              <a:srgbClr val="000000">
                <a:alpha val="0"/>
              </a:srgbClr>
            </a:solidFill>
          </p:spPr>
        </p:sp>
        <p:sp>
          <p:nvSpPr>
            <p:cNvPr name="TextBox 9" id="9"/>
            <p:cNvSpPr txBox="true"/>
            <p:nvPr/>
          </p:nvSpPr>
          <p:spPr>
            <a:xfrm>
              <a:off x="0" y="-57150"/>
              <a:ext cx="12669837" cy="3499247"/>
            </a:xfrm>
            <a:prstGeom prst="rect">
              <a:avLst/>
            </a:prstGeom>
          </p:spPr>
          <p:txBody>
            <a:bodyPr anchor="t" rtlCol="false" tIns="0" lIns="0" bIns="0" rIns="0"/>
            <a:lstStyle/>
            <a:p>
              <a:pPr algn="l">
                <a:lnSpc>
                  <a:spcPts val="6749"/>
                </a:lnSpc>
              </a:pPr>
              <a:r>
                <a:rPr lang="en-US" sz="5374">
                  <a:solidFill>
                    <a:srgbClr val="201B18"/>
                  </a:solidFill>
                  <a:latin typeface="Arimo"/>
                  <a:ea typeface="Arimo"/>
                  <a:cs typeface="Arimo"/>
                  <a:sym typeface="Arimo"/>
                </a:rPr>
                <a:t>Solution: Développement d'un outil Avancé pour Identifier les Fake News </a:t>
              </a:r>
            </a:p>
          </p:txBody>
        </p:sp>
      </p:grpSp>
      <p:grpSp>
        <p:nvGrpSpPr>
          <p:cNvPr name="Group 10" id="10"/>
          <p:cNvGrpSpPr/>
          <p:nvPr/>
        </p:nvGrpSpPr>
        <p:grpSpPr>
          <a:xfrm rot="0">
            <a:off x="7821811" y="4061520"/>
            <a:ext cx="619571" cy="619571"/>
            <a:chOff x="0" y="0"/>
            <a:chExt cx="826095" cy="826095"/>
          </a:xfrm>
        </p:grpSpPr>
        <p:sp>
          <p:nvSpPr>
            <p:cNvPr name="Freeform 11" id="11"/>
            <p:cNvSpPr/>
            <p:nvPr/>
          </p:nvSpPr>
          <p:spPr>
            <a:xfrm flipH="false" flipV="false" rot="0">
              <a:off x="0" y="0"/>
              <a:ext cx="826135" cy="826135"/>
            </a:xfrm>
            <a:custGeom>
              <a:avLst/>
              <a:gdLst/>
              <a:ahLst/>
              <a:cxnLst/>
              <a:rect r="r" b="b" t="t" l="l"/>
              <a:pathLst>
                <a:path h="826135" w="826135">
                  <a:moveTo>
                    <a:pt x="0" y="55118"/>
                  </a:moveTo>
                  <a:cubicBezTo>
                    <a:pt x="0" y="24638"/>
                    <a:pt x="24638" y="0"/>
                    <a:pt x="55118" y="0"/>
                  </a:cubicBezTo>
                  <a:lnTo>
                    <a:pt x="771017" y="0"/>
                  </a:lnTo>
                  <a:cubicBezTo>
                    <a:pt x="801497" y="0"/>
                    <a:pt x="826135" y="24638"/>
                    <a:pt x="826135" y="55118"/>
                  </a:cubicBezTo>
                  <a:lnTo>
                    <a:pt x="826135" y="771017"/>
                  </a:lnTo>
                  <a:cubicBezTo>
                    <a:pt x="826135" y="801497"/>
                    <a:pt x="801497" y="826135"/>
                    <a:pt x="771017" y="826135"/>
                  </a:cubicBezTo>
                  <a:lnTo>
                    <a:pt x="55118" y="826135"/>
                  </a:lnTo>
                  <a:cubicBezTo>
                    <a:pt x="24638" y="826135"/>
                    <a:pt x="0" y="801497"/>
                    <a:pt x="0" y="771017"/>
                  </a:cubicBezTo>
                  <a:close/>
                </a:path>
              </a:pathLst>
            </a:custGeom>
            <a:solidFill>
              <a:srgbClr val="F9F7F7"/>
            </a:solidFill>
          </p:spPr>
        </p:sp>
      </p:grpSp>
      <p:grpSp>
        <p:nvGrpSpPr>
          <p:cNvPr name="Group 12" id="12"/>
          <p:cNvGrpSpPr/>
          <p:nvPr/>
        </p:nvGrpSpPr>
        <p:grpSpPr>
          <a:xfrm rot="0">
            <a:off x="7925024" y="4113089"/>
            <a:ext cx="412997" cy="516285"/>
            <a:chOff x="0" y="0"/>
            <a:chExt cx="550663" cy="688380"/>
          </a:xfrm>
        </p:grpSpPr>
        <p:sp>
          <p:nvSpPr>
            <p:cNvPr name="Freeform 13" id="13"/>
            <p:cNvSpPr/>
            <p:nvPr/>
          </p:nvSpPr>
          <p:spPr>
            <a:xfrm flipH="false" flipV="false" rot="0">
              <a:off x="0" y="0"/>
              <a:ext cx="550663" cy="688380"/>
            </a:xfrm>
            <a:custGeom>
              <a:avLst/>
              <a:gdLst/>
              <a:ahLst/>
              <a:cxnLst/>
              <a:rect r="r" b="b" t="t" l="l"/>
              <a:pathLst>
                <a:path h="688380" w="550663">
                  <a:moveTo>
                    <a:pt x="0" y="0"/>
                  </a:moveTo>
                  <a:lnTo>
                    <a:pt x="550663" y="0"/>
                  </a:lnTo>
                  <a:lnTo>
                    <a:pt x="550663" y="688380"/>
                  </a:lnTo>
                  <a:lnTo>
                    <a:pt x="0" y="688380"/>
                  </a:lnTo>
                  <a:close/>
                </a:path>
              </a:pathLst>
            </a:custGeom>
            <a:solidFill>
              <a:srgbClr val="000000">
                <a:alpha val="0"/>
              </a:srgbClr>
            </a:solidFill>
          </p:spPr>
        </p:sp>
        <p:sp>
          <p:nvSpPr>
            <p:cNvPr name="TextBox 14" id="14"/>
            <p:cNvSpPr txBox="true"/>
            <p:nvPr/>
          </p:nvSpPr>
          <p:spPr>
            <a:xfrm>
              <a:off x="0" y="38100"/>
              <a:ext cx="550663" cy="650280"/>
            </a:xfrm>
            <a:prstGeom prst="rect">
              <a:avLst/>
            </a:prstGeom>
          </p:spPr>
          <p:txBody>
            <a:bodyPr anchor="t" rtlCol="false" tIns="0" lIns="0" bIns="0" rIns="0"/>
            <a:lstStyle/>
            <a:p>
              <a:pPr algn="ctr">
                <a:lnSpc>
                  <a:spcPts val="3250"/>
                </a:lnSpc>
              </a:pPr>
              <a:r>
                <a:rPr lang="en-US" sz="3250">
                  <a:solidFill>
                    <a:srgbClr val="504C49"/>
                  </a:solidFill>
                  <a:latin typeface="Arimo"/>
                  <a:ea typeface="Arimo"/>
                  <a:cs typeface="Arimo"/>
                  <a:sym typeface="Arimo"/>
                </a:rPr>
                <a:t>1</a:t>
              </a:r>
            </a:p>
          </p:txBody>
        </p:sp>
      </p:grpSp>
      <p:grpSp>
        <p:nvGrpSpPr>
          <p:cNvPr name="Group 15" id="15"/>
          <p:cNvGrpSpPr/>
          <p:nvPr/>
        </p:nvGrpSpPr>
        <p:grpSpPr>
          <a:xfrm rot="0">
            <a:off x="8716715" y="4061520"/>
            <a:ext cx="3718620" cy="3102769"/>
            <a:chOff x="0" y="0"/>
            <a:chExt cx="4958160" cy="4137025"/>
          </a:xfrm>
        </p:grpSpPr>
        <p:sp>
          <p:nvSpPr>
            <p:cNvPr name="Freeform 16" id="16"/>
            <p:cNvSpPr/>
            <p:nvPr/>
          </p:nvSpPr>
          <p:spPr>
            <a:xfrm flipH="false" flipV="false" rot="0">
              <a:off x="0" y="0"/>
              <a:ext cx="4958160" cy="4137025"/>
            </a:xfrm>
            <a:custGeom>
              <a:avLst/>
              <a:gdLst/>
              <a:ahLst/>
              <a:cxnLst/>
              <a:rect r="r" b="b" t="t" l="l"/>
              <a:pathLst>
                <a:path h="4137025" w="4958160">
                  <a:moveTo>
                    <a:pt x="0" y="0"/>
                  </a:moveTo>
                  <a:lnTo>
                    <a:pt x="4958160" y="0"/>
                  </a:lnTo>
                  <a:lnTo>
                    <a:pt x="4958160" y="4137025"/>
                  </a:lnTo>
                  <a:lnTo>
                    <a:pt x="0" y="4137025"/>
                  </a:lnTo>
                  <a:close/>
                </a:path>
              </a:pathLst>
            </a:custGeom>
            <a:solidFill>
              <a:srgbClr val="000000">
                <a:alpha val="0"/>
              </a:srgbClr>
            </a:solidFill>
          </p:spPr>
        </p:sp>
        <p:sp>
          <p:nvSpPr>
            <p:cNvPr name="TextBox 17" id="17"/>
            <p:cNvSpPr txBox="true"/>
            <p:nvPr/>
          </p:nvSpPr>
          <p:spPr>
            <a:xfrm>
              <a:off x="0" y="-85725"/>
              <a:ext cx="4958160" cy="4222750"/>
            </a:xfrm>
            <a:prstGeom prst="rect">
              <a:avLst/>
            </a:prstGeom>
          </p:spPr>
          <p:txBody>
            <a:bodyPr anchor="t" rtlCol="false" tIns="0" lIns="0" bIns="0" rIns="0"/>
            <a:lstStyle/>
            <a:p>
              <a:pPr algn="l">
                <a:lnSpc>
                  <a:spcPts val="3437"/>
                </a:lnSpc>
              </a:pPr>
              <a:r>
                <a:rPr lang="en-US" sz="2125">
                  <a:solidFill>
                    <a:srgbClr val="000000"/>
                  </a:solidFill>
                  <a:latin typeface="Source Serif Pro"/>
                  <a:ea typeface="Source Serif Pro"/>
                  <a:cs typeface="Source Serif Pro"/>
                  <a:sym typeface="Source Serif Pro"/>
                </a:rPr>
                <a:t>✅</a:t>
              </a:r>
              <a:r>
                <a:rPr lang="en-US" sz="2125">
                  <a:solidFill>
                    <a:srgbClr val="504C49"/>
                  </a:solidFill>
                  <a:latin typeface="Source Serif Pro"/>
                  <a:ea typeface="Source Serif Pro"/>
                  <a:cs typeface="Source Serif Pro"/>
                  <a:sym typeface="Source Serif Pro"/>
                </a:rPr>
                <a:t> </a:t>
              </a:r>
              <a:r>
                <a:rPr lang="en-US" sz="2125" b="true">
                  <a:solidFill>
                    <a:srgbClr val="504C49"/>
                  </a:solidFill>
                  <a:latin typeface="Source Serif Pro Bold"/>
                  <a:ea typeface="Source Serif Pro Bold"/>
                  <a:cs typeface="Source Serif Pro Bold"/>
                  <a:sym typeface="Source Serif Pro Bold"/>
                </a:rPr>
                <a:t>Collecte et préparation des données</a:t>
              </a:r>
              <a:r>
                <a:rPr lang="en-US" sz="2125">
                  <a:solidFill>
                    <a:srgbClr val="504C49"/>
                  </a:solidFill>
                  <a:latin typeface="Source Serif Pro"/>
                  <a:ea typeface="Source Serif Pro"/>
                  <a:cs typeface="Source Serif Pro"/>
                  <a:sym typeface="Source Serif Pro"/>
                </a:rPr>
                <a:t> : Regroupement et fusion de datasets variés (Fake vs Real News, COVID-19), nettoyage et encodage pour garantir des données exploitables.</a:t>
              </a:r>
            </a:p>
          </p:txBody>
        </p:sp>
      </p:grpSp>
      <p:grpSp>
        <p:nvGrpSpPr>
          <p:cNvPr name="Group 18" id="18"/>
          <p:cNvGrpSpPr/>
          <p:nvPr/>
        </p:nvGrpSpPr>
        <p:grpSpPr>
          <a:xfrm rot="0">
            <a:off x="12710666" y="4061520"/>
            <a:ext cx="619571" cy="619571"/>
            <a:chOff x="0" y="0"/>
            <a:chExt cx="826095" cy="826095"/>
          </a:xfrm>
        </p:grpSpPr>
        <p:sp>
          <p:nvSpPr>
            <p:cNvPr name="Freeform 19" id="19"/>
            <p:cNvSpPr/>
            <p:nvPr/>
          </p:nvSpPr>
          <p:spPr>
            <a:xfrm flipH="false" flipV="false" rot="0">
              <a:off x="0" y="0"/>
              <a:ext cx="826135" cy="826135"/>
            </a:xfrm>
            <a:custGeom>
              <a:avLst/>
              <a:gdLst/>
              <a:ahLst/>
              <a:cxnLst/>
              <a:rect r="r" b="b" t="t" l="l"/>
              <a:pathLst>
                <a:path h="826135" w="826135">
                  <a:moveTo>
                    <a:pt x="0" y="55118"/>
                  </a:moveTo>
                  <a:cubicBezTo>
                    <a:pt x="0" y="24638"/>
                    <a:pt x="24638" y="0"/>
                    <a:pt x="55118" y="0"/>
                  </a:cubicBezTo>
                  <a:lnTo>
                    <a:pt x="771017" y="0"/>
                  </a:lnTo>
                  <a:cubicBezTo>
                    <a:pt x="801497" y="0"/>
                    <a:pt x="826135" y="24638"/>
                    <a:pt x="826135" y="55118"/>
                  </a:cubicBezTo>
                  <a:lnTo>
                    <a:pt x="826135" y="771017"/>
                  </a:lnTo>
                  <a:cubicBezTo>
                    <a:pt x="826135" y="801497"/>
                    <a:pt x="801497" y="826135"/>
                    <a:pt x="771017" y="826135"/>
                  </a:cubicBezTo>
                  <a:lnTo>
                    <a:pt x="55118" y="826135"/>
                  </a:lnTo>
                  <a:cubicBezTo>
                    <a:pt x="24638" y="826135"/>
                    <a:pt x="0" y="801497"/>
                    <a:pt x="0" y="771017"/>
                  </a:cubicBezTo>
                  <a:close/>
                </a:path>
              </a:pathLst>
            </a:custGeom>
            <a:solidFill>
              <a:srgbClr val="F9F7F7"/>
            </a:solidFill>
          </p:spPr>
        </p:sp>
      </p:grpSp>
      <p:grpSp>
        <p:nvGrpSpPr>
          <p:cNvPr name="Group 20" id="20"/>
          <p:cNvGrpSpPr/>
          <p:nvPr/>
        </p:nvGrpSpPr>
        <p:grpSpPr>
          <a:xfrm rot="0">
            <a:off x="12813879" y="4113089"/>
            <a:ext cx="412997" cy="516285"/>
            <a:chOff x="0" y="0"/>
            <a:chExt cx="550663" cy="688380"/>
          </a:xfrm>
        </p:grpSpPr>
        <p:sp>
          <p:nvSpPr>
            <p:cNvPr name="Freeform 21" id="21"/>
            <p:cNvSpPr/>
            <p:nvPr/>
          </p:nvSpPr>
          <p:spPr>
            <a:xfrm flipH="false" flipV="false" rot="0">
              <a:off x="0" y="0"/>
              <a:ext cx="550663" cy="688380"/>
            </a:xfrm>
            <a:custGeom>
              <a:avLst/>
              <a:gdLst/>
              <a:ahLst/>
              <a:cxnLst/>
              <a:rect r="r" b="b" t="t" l="l"/>
              <a:pathLst>
                <a:path h="688380" w="550663">
                  <a:moveTo>
                    <a:pt x="0" y="0"/>
                  </a:moveTo>
                  <a:lnTo>
                    <a:pt x="550663" y="0"/>
                  </a:lnTo>
                  <a:lnTo>
                    <a:pt x="550663" y="688380"/>
                  </a:lnTo>
                  <a:lnTo>
                    <a:pt x="0" y="688380"/>
                  </a:lnTo>
                  <a:close/>
                </a:path>
              </a:pathLst>
            </a:custGeom>
            <a:solidFill>
              <a:srgbClr val="000000">
                <a:alpha val="0"/>
              </a:srgbClr>
            </a:solidFill>
          </p:spPr>
        </p:sp>
        <p:sp>
          <p:nvSpPr>
            <p:cNvPr name="TextBox 22" id="22"/>
            <p:cNvSpPr txBox="true"/>
            <p:nvPr/>
          </p:nvSpPr>
          <p:spPr>
            <a:xfrm>
              <a:off x="0" y="38100"/>
              <a:ext cx="550663" cy="650280"/>
            </a:xfrm>
            <a:prstGeom prst="rect">
              <a:avLst/>
            </a:prstGeom>
          </p:spPr>
          <p:txBody>
            <a:bodyPr anchor="t" rtlCol="false" tIns="0" lIns="0" bIns="0" rIns="0"/>
            <a:lstStyle/>
            <a:p>
              <a:pPr algn="ctr">
                <a:lnSpc>
                  <a:spcPts val="3250"/>
                </a:lnSpc>
              </a:pPr>
              <a:r>
                <a:rPr lang="en-US" sz="3250">
                  <a:solidFill>
                    <a:srgbClr val="504C49"/>
                  </a:solidFill>
                  <a:latin typeface="Arimo"/>
                  <a:ea typeface="Arimo"/>
                  <a:cs typeface="Arimo"/>
                  <a:sym typeface="Arimo"/>
                </a:rPr>
                <a:t>2</a:t>
              </a:r>
            </a:p>
          </p:txBody>
        </p:sp>
      </p:grpSp>
      <p:grpSp>
        <p:nvGrpSpPr>
          <p:cNvPr name="Group 23" id="23"/>
          <p:cNvGrpSpPr/>
          <p:nvPr/>
        </p:nvGrpSpPr>
        <p:grpSpPr>
          <a:xfrm rot="0">
            <a:off x="13605570" y="4061520"/>
            <a:ext cx="3718620" cy="3543300"/>
            <a:chOff x="0" y="0"/>
            <a:chExt cx="4958160" cy="4724400"/>
          </a:xfrm>
        </p:grpSpPr>
        <p:sp>
          <p:nvSpPr>
            <p:cNvPr name="Freeform 24" id="24"/>
            <p:cNvSpPr/>
            <p:nvPr/>
          </p:nvSpPr>
          <p:spPr>
            <a:xfrm flipH="false" flipV="false" rot="0">
              <a:off x="0" y="0"/>
              <a:ext cx="4958160" cy="4724400"/>
            </a:xfrm>
            <a:custGeom>
              <a:avLst/>
              <a:gdLst/>
              <a:ahLst/>
              <a:cxnLst/>
              <a:rect r="r" b="b" t="t" l="l"/>
              <a:pathLst>
                <a:path h="4724400" w="4958160">
                  <a:moveTo>
                    <a:pt x="0" y="0"/>
                  </a:moveTo>
                  <a:lnTo>
                    <a:pt x="4958160" y="0"/>
                  </a:lnTo>
                  <a:lnTo>
                    <a:pt x="4958160" y="4724400"/>
                  </a:lnTo>
                  <a:lnTo>
                    <a:pt x="0" y="4724400"/>
                  </a:lnTo>
                  <a:close/>
                </a:path>
              </a:pathLst>
            </a:custGeom>
            <a:solidFill>
              <a:srgbClr val="000000">
                <a:alpha val="0"/>
              </a:srgbClr>
            </a:solidFill>
          </p:spPr>
        </p:sp>
        <p:sp>
          <p:nvSpPr>
            <p:cNvPr name="TextBox 25" id="25"/>
            <p:cNvSpPr txBox="true"/>
            <p:nvPr/>
          </p:nvSpPr>
          <p:spPr>
            <a:xfrm>
              <a:off x="0" y="-85725"/>
              <a:ext cx="4958160" cy="4810125"/>
            </a:xfrm>
            <a:prstGeom prst="rect">
              <a:avLst/>
            </a:prstGeom>
          </p:spPr>
          <p:txBody>
            <a:bodyPr anchor="t" rtlCol="false" tIns="0" lIns="0" bIns="0" rIns="0"/>
            <a:lstStyle/>
            <a:p>
              <a:pPr algn="l">
                <a:lnSpc>
                  <a:spcPts val="3437"/>
                </a:lnSpc>
              </a:pPr>
              <a:r>
                <a:rPr lang="en-US" sz="2125">
                  <a:solidFill>
                    <a:srgbClr val="000000"/>
                  </a:solidFill>
                  <a:latin typeface="Source Serif Pro"/>
                  <a:ea typeface="Source Serif Pro"/>
                  <a:cs typeface="Source Serif Pro"/>
                  <a:sym typeface="Source Serif Pro"/>
                </a:rPr>
                <a:t>🤖</a:t>
              </a:r>
              <a:r>
                <a:rPr lang="en-US" sz="2125">
                  <a:solidFill>
                    <a:srgbClr val="504C49"/>
                  </a:solidFill>
                  <a:latin typeface="Source Serif Pro"/>
                  <a:ea typeface="Source Serif Pro"/>
                  <a:cs typeface="Source Serif Pro"/>
                  <a:sym typeface="Source Serif Pro"/>
                </a:rPr>
                <a:t> </a:t>
              </a:r>
              <a:r>
                <a:rPr lang="en-US" sz="2125" b="true">
                  <a:solidFill>
                    <a:srgbClr val="504C49"/>
                  </a:solidFill>
                  <a:latin typeface="Source Serif Pro Bold"/>
                  <a:ea typeface="Source Serif Pro Bold"/>
                  <a:cs typeface="Source Serif Pro Bold"/>
                  <a:sym typeface="Source Serif Pro Bold"/>
                </a:rPr>
                <a:t>Entraînement de modèles performants</a:t>
              </a:r>
              <a:r>
                <a:rPr lang="en-US" sz="2125">
                  <a:solidFill>
                    <a:srgbClr val="504C49"/>
                  </a:solidFill>
                  <a:latin typeface="Source Serif Pro"/>
                  <a:ea typeface="Source Serif Pro"/>
                  <a:cs typeface="Source Serif Pro"/>
                  <a:sym typeface="Source Serif Pro"/>
                </a:rPr>
                <a:t> : Utilisation de </a:t>
              </a:r>
              <a:r>
                <a:rPr lang="en-US" sz="2125" b="true">
                  <a:solidFill>
                    <a:srgbClr val="504C49"/>
                  </a:solidFill>
                  <a:latin typeface="Source Serif Pro Bold"/>
                  <a:ea typeface="Source Serif Pro Bold"/>
                  <a:cs typeface="Source Serif Pro Bold"/>
                  <a:sym typeface="Source Serif Pro Bold"/>
                </a:rPr>
                <a:t>BERT</a:t>
              </a:r>
              <a:r>
                <a:rPr lang="en-US" sz="2125">
                  <a:solidFill>
                    <a:srgbClr val="504C49"/>
                  </a:solidFill>
                  <a:latin typeface="Source Serif Pro"/>
                  <a:ea typeface="Source Serif Pro"/>
                  <a:cs typeface="Source Serif Pro"/>
                  <a:sym typeface="Source Serif Pro"/>
                </a:rPr>
                <a:t> pour capturer le contexte des articles et </a:t>
              </a:r>
              <a:r>
                <a:rPr lang="en-US" sz="2125" b="true">
                  <a:solidFill>
                    <a:srgbClr val="504C49"/>
                  </a:solidFill>
                  <a:latin typeface="Source Serif Pro Bold"/>
                  <a:ea typeface="Source Serif Pro Bold"/>
                  <a:cs typeface="Source Serif Pro Bold"/>
                  <a:sym typeface="Source Serif Pro Bold"/>
                </a:rPr>
                <a:t>XGBoost</a:t>
              </a:r>
              <a:r>
                <a:rPr lang="en-US" sz="2125">
                  <a:solidFill>
                    <a:srgbClr val="504C49"/>
                  </a:solidFill>
                  <a:latin typeface="Source Serif Pro"/>
                  <a:ea typeface="Source Serif Pro"/>
                  <a:cs typeface="Source Serif Pro"/>
                  <a:sym typeface="Source Serif Pro"/>
                </a:rPr>
                <a:t> pour une classification rapide et efficace.(Création d'un système d’analyse NLP)</a:t>
              </a:r>
            </a:p>
          </p:txBody>
        </p:sp>
      </p:grpSp>
      <p:grpSp>
        <p:nvGrpSpPr>
          <p:cNvPr name="Group 26" id="26"/>
          <p:cNvGrpSpPr/>
          <p:nvPr/>
        </p:nvGrpSpPr>
        <p:grpSpPr>
          <a:xfrm rot="0">
            <a:off x="7821811" y="8189862"/>
            <a:ext cx="619571" cy="619571"/>
            <a:chOff x="0" y="0"/>
            <a:chExt cx="826095" cy="826095"/>
          </a:xfrm>
        </p:grpSpPr>
        <p:sp>
          <p:nvSpPr>
            <p:cNvPr name="Freeform 27" id="27"/>
            <p:cNvSpPr/>
            <p:nvPr/>
          </p:nvSpPr>
          <p:spPr>
            <a:xfrm flipH="false" flipV="false" rot="0">
              <a:off x="0" y="0"/>
              <a:ext cx="826135" cy="826135"/>
            </a:xfrm>
            <a:custGeom>
              <a:avLst/>
              <a:gdLst/>
              <a:ahLst/>
              <a:cxnLst/>
              <a:rect r="r" b="b" t="t" l="l"/>
              <a:pathLst>
                <a:path h="826135" w="826135">
                  <a:moveTo>
                    <a:pt x="0" y="55118"/>
                  </a:moveTo>
                  <a:cubicBezTo>
                    <a:pt x="0" y="24638"/>
                    <a:pt x="24638" y="0"/>
                    <a:pt x="55118" y="0"/>
                  </a:cubicBezTo>
                  <a:lnTo>
                    <a:pt x="771017" y="0"/>
                  </a:lnTo>
                  <a:cubicBezTo>
                    <a:pt x="801497" y="0"/>
                    <a:pt x="826135" y="24638"/>
                    <a:pt x="826135" y="55118"/>
                  </a:cubicBezTo>
                  <a:lnTo>
                    <a:pt x="826135" y="771017"/>
                  </a:lnTo>
                  <a:cubicBezTo>
                    <a:pt x="826135" y="801497"/>
                    <a:pt x="801497" y="826135"/>
                    <a:pt x="771017" y="826135"/>
                  </a:cubicBezTo>
                  <a:lnTo>
                    <a:pt x="55118" y="826135"/>
                  </a:lnTo>
                  <a:cubicBezTo>
                    <a:pt x="24638" y="826135"/>
                    <a:pt x="0" y="801497"/>
                    <a:pt x="0" y="771017"/>
                  </a:cubicBezTo>
                  <a:close/>
                </a:path>
              </a:pathLst>
            </a:custGeom>
            <a:solidFill>
              <a:srgbClr val="F9F7F7"/>
            </a:solidFill>
          </p:spPr>
        </p:sp>
      </p:grpSp>
      <p:grpSp>
        <p:nvGrpSpPr>
          <p:cNvPr name="Group 28" id="28"/>
          <p:cNvGrpSpPr/>
          <p:nvPr/>
        </p:nvGrpSpPr>
        <p:grpSpPr>
          <a:xfrm rot="0">
            <a:off x="7925024" y="8241431"/>
            <a:ext cx="412997" cy="516285"/>
            <a:chOff x="0" y="0"/>
            <a:chExt cx="550663" cy="688380"/>
          </a:xfrm>
        </p:grpSpPr>
        <p:sp>
          <p:nvSpPr>
            <p:cNvPr name="Freeform 29" id="29"/>
            <p:cNvSpPr/>
            <p:nvPr/>
          </p:nvSpPr>
          <p:spPr>
            <a:xfrm flipH="false" flipV="false" rot="0">
              <a:off x="0" y="0"/>
              <a:ext cx="550663" cy="688380"/>
            </a:xfrm>
            <a:custGeom>
              <a:avLst/>
              <a:gdLst/>
              <a:ahLst/>
              <a:cxnLst/>
              <a:rect r="r" b="b" t="t" l="l"/>
              <a:pathLst>
                <a:path h="688380" w="550663">
                  <a:moveTo>
                    <a:pt x="0" y="0"/>
                  </a:moveTo>
                  <a:lnTo>
                    <a:pt x="550663" y="0"/>
                  </a:lnTo>
                  <a:lnTo>
                    <a:pt x="550663" y="688380"/>
                  </a:lnTo>
                  <a:lnTo>
                    <a:pt x="0" y="688380"/>
                  </a:lnTo>
                  <a:close/>
                </a:path>
              </a:pathLst>
            </a:custGeom>
            <a:solidFill>
              <a:srgbClr val="000000">
                <a:alpha val="0"/>
              </a:srgbClr>
            </a:solidFill>
          </p:spPr>
        </p:sp>
        <p:sp>
          <p:nvSpPr>
            <p:cNvPr name="TextBox 30" id="30"/>
            <p:cNvSpPr txBox="true"/>
            <p:nvPr/>
          </p:nvSpPr>
          <p:spPr>
            <a:xfrm>
              <a:off x="0" y="38100"/>
              <a:ext cx="550663" cy="650280"/>
            </a:xfrm>
            <a:prstGeom prst="rect">
              <a:avLst/>
            </a:prstGeom>
          </p:spPr>
          <p:txBody>
            <a:bodyPr anchor="t" rtlCol="false" tIns="0" lIns="0" bIns="0" rIns="0"/>
            <a:lstStyle/>
            <a:p>
              <a:pPr algn="ctr">
                <a:lnSpc>
                  <a:spcPts val="3250"/>
                </a:lnSpc>
              </a:pPr>
              <a:r>
                <a:rPr lang="en-US" sz="3250">
                  <a:solidFill>
                    <a:srgbClr val="504C49"/>
                  </a:solidFill>
                  <a:latin typeface="Arimo"/>
                  <a:ea typeface="Arimo"/>
                  <a:cs typeface="Arimo"/>
                  <a:sym typeface="Arimo"/>
                </a:rPr>
                <a:t>3</a:t>
              </a:r>
            </a:p>
          </p:txBody>
        </p:sp>
      </p:grpSp>
      <p:grpSp>
        <p:nvGrpSpPr>
          <p:cNvPr name="Group 31" id="31"/>
          <p:cNvGrpSpPr/>
          <p:nvPr/>
        </p:nvGrpSpPr>
        <p:grpSpPr>
          <a:xfrm rot="0">
            <a:off x="8716715" y="8189862"/>
            <a:ext cx="8607475" cy="1340644"/>
            <a:chOff x="0" y="0"/>
            <a:chExt cx="11476633" cy="1787525"/>
          </a:xfrm>
        </p:grpSpPr>
        <p:sp>
          <p:nvSpPr>
            <p:cNvPr name="Freeform 32" id="32"/>
            <p:cNvSpPr/>
            <p:nvPr/>
          </p:nvSpPr>
          <p:spPr>
            <a:xfrm flipH="false" flipV="false" rot="0">
              <a:off x="0" y="0"/>
              <a:ext cx="11476634" cy="1787525"/>
            </a:xfrm>
            <a:custGeom>
              <a:avLst/>
              <a:gdLst/>
              <a:ahLst/>
              <a:cxnLst/>
              <a:rect r="r" b="b" t="t" l="l"/>
              <a:pathLst>
                <a:path h="1787525" w="11476634">
                  <a:moveTo>
                    <a:pt x="0" y="0"/>
                  </a:moveTo>
                  <a:lnTo>
                    <a:pt x="11476634" y="0"/>
                  </a:lnTo>
                  <a:lnTo>
                    <a:pt x="11476634" y="1787525"/>
                  </a:lnTo>
                  <a:lnTo>
                    <a:pt x="0" y="1787525"/>
                  </a:lnTo>
                  <a:close/>
                </a:path>
              </a:pathLst>
            </a:custGeom>
            <a:solidFill>
              <a:srgbClr val="000000">
                <a:alpha val="0"/>
              </a:srgbClr>
            </a:solidFill>
          </p:spPr>
        </p:sp>
        <p:sp>
          <p:nvSpPr>
            <p:cNvPr name="TextBox 33" id="33"/>
            <p:cNvSpPr txBox="true"/>
            <p:nvPr/>
          </p:nvSpPr>
          <p:spPr>
            <a:xfrm>
              <a:off x="0" y="-85725"/>
              <a:ext cx="11476633" cy="1873250"/>
            </a:xfrm>
            <a:prstGeom prst="rect">
              <a:avLst/>
            </a:prstGeom>
          </p:spPr>
          <p:txBody>
            <a:bodyPr anchor="t" rtlCol="false" tIns="0" lIns="0" bIns="0" rIns="0"/>
            <a:lstStyle/>
            <a:p>
              <a:pPr algn="l">
                <a:lnSpc>
                  <a:spcPts val="3437"/>
                </a:lnSpc>
              </a:pPr>
              <a:r>
                <a:rPr lang="en-US" sz="2125">
                  <a:solidFill>
                    <a:srgbClr val="000000"/>
                  </a:solidFill>
                  <a:latin typeface="Source Serif Pro"/>
                  <a:ea typeface="Source Serif Pro"/>
                  <a:cs typeface="Source Serif Pro"/>
                  <a:sym typeface="Source Serif Pro"/>
                </a:rPr>
                <a:t>🌐</a:t>
              </a:r>
              <a:r>
                <a:rPr lang="en-US" sz="2125">
                  <a:solidFill>
                    <a:srgbClr val="504C49"/>
                  </a:solidFill>
                  <a:latin typeface="Source Serif Pro"/>
                  <a:ea typeface="Source Serif Pro"/>
                  <a:cs typeface="Source Serif Pro"/>
                  <a:sym typeface="Source Serif Pro"/>
                </a:rPr>
                <a:t> </a:t>
              </a:r>
              <a:r>
                <a:rPr lang="en-US" sz="2125" b="true">
                  <a:solidFill>
                    <a:srgbClr val="504C49"/>
                  </a:solidFill>
                  <a:latin typeface="Source Serif Pro Bold"/>
                  <a:ea typeface="Source Serif Pro Bold"/>
                  <a:cs typeface="Source Serif Pro Bold"/>
                  <a:sym typeface="Source Serif Pro Bold"/>
                </a:rPr>
                <a:t>Interface utilisateur interactive</a:t>
              </a:r>
              <a:r>
                <a:rPr lang="en-US" sz="2125">
                  <a:solidFill>
                    <a:srgbClr val="504C49"/>
                  </a:solidFill>
                  <a:latin typeface="Source Serif Pro"/>
                  <a:ea typeface="Source Serif Pro"/>
                  <a:cs typeface="Source Serif Pro"/>
                  <a:sym typeface="Source Serif Pro"/>
                </a:rPr>
                <a:t> : Une plateforme permettant aux utilisateurs de </a:t>
              </a:r>
              <a:r>
                <a:rPr lang="en-US" sz="2125" b="true">
                  <a:solidFill>
                    <a:srgbClr val="504C49"/>
                  </a:solidFill>
                  <a:latin typeface="Source Serif Pro Bold"/>
                  <a:ea typeface="Source Serif Pro Bold"/>
                  <a:cs typeface="Source Serif Pro Bold"/>
                  <a:sym typeface="Source Serif Pro Bold"/>
                </a:rPr>
                <a:t>coller un article et obtenir une prédiction</a:t>
              </a:r>
              <a:r>
                <a:rPr lang="en-US" sz="2125">
                  <a:solidFill>
                    <a:srgbClr val="504C49"/>
                  </a:solidFill>
                  <a:latin typeface="Source Serif Pro"/>
                  <a:ea typeface="Source Serif Pro"/>
                  <a:cs typeface="Source Serif Pro"/>
                  <a:sym typeface="Source Serif Pro"/>
                </a:rPr>
                <a:t> instantanée, indiquant si l’information est fiable ou non.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p:nvPr/>
        </p:nvGrpSpPr>
        <p:grpSpPr>
          <a:xfrm rot="0">
            <a:off x="885825" y="1169937"/>
            <a:ext cx="14768512" cy="791021"/>
            <a:chOff x="0" y="0"/>
            <a:chExt cx="19691350" cy="1054695"/>
          </a:xfrm>
        </p:grpSpPr>
        <p:sp>
          <p:nvSpPr>
            <p:cNvPr name="Freeform 7" id="7"/>
            <p:cNvSpPr/>
            <p:nvPr/>
          </p:nvSpPr>
          <p:spPr>
            <a:xfrm flipH="false" flipV="false" rot="0">
              <a:off x="0" y="0"/>
              <a:ext cx="19691350" cy="1054695"/>
            </a:xfrm>
            <a:custGeom>
              <a:avLst/>
              <a:gdLst/>
              <a:ahLst/>
              <a:cxnLst/>
              <a:rect r="r" b="b" t="t" l="l"/>
              <a:pathLst>
                <a:path h="1054695" w="19691350">
                  <a:moveTo>
                    <a:pt x="0" y="0"/>
                  </a:moveTo>
                  <a:lnTo>
                    <a:pt x="19691350" y="0"/>
                  </a:lnTo>
                  <a:lnTo>
                    <a:pt x="19691350" y="1054695"/>
                  </a:lnTo>
                  <a:lnTo>
                    <a:pt x="0" y="1054695"/>
                  </a:lnTo>
                  <a:close/>
                </a:path>
              </a:pathLst>
            </a:custGeom>
            <a:solidFill>
              <a:srgbClr val="000000">
                <a:alpha val="0"/>
              </a:srgbClr>
            </a:solidFill>
          </p:spPr>
        </p:sp>
        <p:sp>
          <p:nvSpPr>
            <p:cNvPr name="TextBox 8" id="8"/>
            <p:cNvSpPr txBox="true"/>
            <p:nvPr/>
          </p:nvSpPr>
          <p:spPr>
            <a:xfrm>
              <a:off x="0" y="-47625"/>
              <a:ext cx="19691350" cy="1102320"/>
            </a:xfrm>
            <a:prstGeom prst="rect">
              <a:avLst/>
            </a:prstGeom>
          </p:spPr>
          <p:txBody>
            <a:bodyPr anchor="t" rtlCol="false" tIns="0" lIns="0" bIns="0" rIns="0"/>
            <a:lstStyle/>
            <a:p>
              <a:pPr algn="l">
                <a:lnSpc>
                  <a:spcPts val="6187"/>
                </a:lnSpc>
              </a:pPr>
              <a:r>
                <a:rPr lang="en-US" sz="4937">
                  <a:solidFill>
                    <a:srgbClr val="201B18"/>
                  </a:solidFill>
                  <a:latin typeface="Arimo"/>
                  <a:ea typeface="Arimo"/>
                  <a:cs typeface="Arimo"/>
                  <a:sym typeface="Arimo"/>
                </a:rPr>
                <a:t>Dataset &amp; Prétraitement : Préparer les Données</a:t>
              </a:r>
            </a:p>
          </p:txBody>
        </p:sp>
      </p:grpSp>
      <p:grpSp>
        <p:nvGrpSpPr>
          <p:cNvPr name="Group 9" id="9"/>
          <p:cNvGrpSpPr/>
          <p:nvPr/>
        </p:nvGrpSpPr>
        <p:grpSpPr>
          <a:xfrm rot="0">
            <a:off x="885825" y="2593628"/>
            <a:ext cx="3796904" cy="512564"/>
            <a:chOff x="0" y="0"/>
            <a:chExt cx="5062538" cy="683418"/>
          </a:xfrm>
        </p:grpSpPr>
        <p:sp>
          <p:nvSpPr>
            <p:cNvPr name="Freeform 10" id="10"/>
            <p:cNvSpPr/>
            <p:nvPr/>
          </p:nvSpPr>
          <p:spPr>
            <a:xfrm flipH="false" flipV="false" rot="0">
              <a:off x="0" y="0"/>
              <a:ext cx="5062538" cy="683418"/>
            </a:xfrm>
            <a:custGeom>
              <a:avLst/>
              <a:gdLst/>
              <a:ahLst/>
              <a:cxnLst/>
              <a:rect r="r" b="b" t="t" l="l"/>
              <a:pathLst>
                <a:path h="683418" w="5062538">
                  <a:moveTo>
                    <a:pt x="0" y="0"/>
                  </a:moveTo>
                  <a:lnTo>
                    <a:pt x="5062538" y="0"/>
                  </a:lnTo>
                  <a:lnTo>
                    <a:pt x="5062538" y="683418"/>
                  </a:lnTo>
                  <a:lnTo>
                    <a:pt x="0" y="683418"/>
                  </a:lnTo>
                  <a:close/>
                </a:path>
              </a:pathLst>
            </a:custGeom>
            <a:solidFill>
              <a:srgbClr val="000000">
                <a:alpha val="0"/>
              </a:srgbClr>
            </a:solidFill>
          </p:spPr>
        </p:sp>
        <p:sp>
          <p:nvSpPr>
            <p:cNvPr name="TextBox 11" id="11"/>
            <p:cNvSpPr txBox="true"/>
            <p:nvPr/>
          </p:nvSpPr>
          <p:spPr>
            <a:xfrm>
              <a:off x="0" y="-28575"/>
              <a:ext cx="5062538" cy="711993"/>
            </a:xfrm>
            <a:prstGeom prst="rect">
              <a:avLst/>
            </a:prstGeom>
          </p:spPr>
          <p:txBody>
            <a:bodyPr anchor="t" rtlCol="false" tIns="0" lIns="0" bIns="0" rIns="0"/>
            <a:lstStyle/>
            <a:p>
              <a:pPr algn="l">
                <a:lnSpc>
                  <a:spcPts val="3687"/>
                </a:lnSpc>
              </a:pPr>
              <a:r>
                <a:rPr lang="en-US" sz="2937">
                  <a:solidFill>
                    <a:srgbClr val="000000"/>
                  </a:solidFill>
                  <a:latin typeface="Arimo"/>
                  <a:ea typeface="Arimo"/>
                  <a:cs typeface="Arimo"/>
                  <a:sym typeface="Arimo"/>
                </a:rPr>
                <a:t>📊</a:t>
              </a:r>
              <a:r>
                <a:rPr lang="en-US" sz="2937">
                  <a:solidFill>
                    <a:srgbClr val="201B18"/>
                  </a:solidFill>
                  <a:latin typeface="Arimo"/>
                  <a:ea typeface="Arimo"/>
                  <a:cs typeface="Arimo"/>
                  <a:sym typeface="Arimo"/>
                </a:rPr>
                <a:t> </a:t>
              </a:r>
              <a:r>
                <a:rPr lang="en-US" sz="2937" b="true">
                  <a:solidFill>
                    <a:srgbClr val="201B18"/>
                  </a:solidFill>
                  <a:latin typeface="Arimo Bold"/>
                  <a:ea typeface="Arimo Bold"/>
                  <a:cs typeface="Arimo Bold"/>
                  <a:sym typeface="Arimo Bold"/>
                </a:rPr>
                <a:t>Datasets Divers</a:t>
              </a:r>
            </a:p>
          </p:txBody>
        </p:sp>
      </p:grpSp>
      <p:grpSp>
        <p:nvGrpSpPr>
          <p:cNvPr name="Group 12" id="12"/>
          <p:cNvGrpSpPr/>
          <p:nvPr/>
        </p:nvGrpSpPr>
        <p:grpSpPr>
          <a:xfrm rot="0">
            <a:off x="885825" y="3359200"/>
            <a:ext cx="7949356" cy="1619845"/>
            <a:chOff x="0" y="0"/>
            <a:chExt cx="10599142" cy="2159793"/>
          </a:xfrm>
        </p:grpSpPr>
        <p:sp>
          <p:nvSpPr>
            <p:cNvPr name="Freeform 13" id="13"/>
            <p:cNvSpPr/>
            <p:nvPr/>
          </p:nvSpPr>
          <p:spPr>
            <a:xfrm flipH="false" flipV="false" rot="0">
              <a:off x="0" y="0"/>
              <a:ext cx="10599141" cy="2159793"/>
            </a:xfrm>
            <a:custGeom>
              <a:avLst/>
              <a:gdLst/>
              <a:ahLst/>
              <a:cxnLst/>
              <a:rect r="r" b="b" t="t" l="l"/>
              <a:pathLst>
                <a:path h="2159793" w="10599141">
                  <a:moveTo>
                    <a:pt x="0" y="0"/>
                  </a:moveTo>
                  <a:lnTo>
                    <a:pt x="10599141" y="0"/>
                  </a:lnTo>
                  <a:lnTo>
                    <a:pt x="10599141" y="2159793"/>
                  </a:lnTo>
                  <a:lnTo>
                    <a:pt x="0" y="2159793"/>
                  </a:lnTo>
                  <a:close/>
                </a:path>
              </a:pathLst>
            </a:custGeom>
            <a:solidFill>
              <a:srgbClr val="000000">
                <a:alpha val="0"/>
              </a:srgbClr>
            </a:solidFill>
          </p:spPr>
        </p:sp>
        <p:sp>
          <p:nvSpPr>
            <p:cNvPr name="TextBox 14" id="14"/>
            <p:cNvSpPr txBox="true"/>
            <p:nvPr/>
          </p:nvSpPr>
          <p:spPr>
            <a:xfrm>
              <a:off x="0" y="-85725"/>
              <a:ext cx="10599142" cy="2245518"/>
            </a:xfrm>
            <a:prstGeom prst="rect">
              <a:avLst/>
            </a:prstGeom>
          </p:spPr>
          <p:txBody>
            <a:bodyPr anchor="t" rtlCol="false" tIns="0" lIns="0" bIns="0" rIns="0"/>
            <a:lstStyle/>
            <a:p>
              <a:pPr algn="l">
                <a:lnSpc>
                  <a:spcPts val="3187"/>
                </a:lnSpc>
              </a:pPr>
              <a:r>
                <a:rPr lang="en-US" sz="1937">
                  <a:solidFill>
                    <a:srgbClr val="504C49"/>
                  </a:solidFill>
                  <a:latin typeface="Source Serif Pro"/>
                  <a:ea typeface="Source Serif Pro"/>
                  <a:cs typeface="Source Serif Pro"/>
                  <a:sym typeface="Source Serif Pro"/>
                </a:rPr>
                <a:t>Pour entraîner notre modèle, nous avons utilisé plusieurs ensembles de données permettant de capturer différentes typologies de fake news afin  d’avoir un modèle plus </a:t>
              </a:r>
              <a:r>
                <a:rPr lang="en-US" sz="1937" b="true">
                  <a:solidFill>
                    <a:srgbClr val="504C49"/>
                  </a:solidFill>
                  <a:latin typeface="Source Serif Pro Bold"/>
                  <a:ea typeface="Source Serif Pro Bold"/>
                  <a:cs typeface="Source Serif Pro Bold"/>
                  <a:sym typeface="Source Serif Pro Bold"/>
                </a:rPr>
                <a:t>généraliste</a:t>
              </a:r>
              <a:r>
                <a:rPr lang="en-US" sz="1937">
                  <a:solidFill>
                    <a:srgbClr val="504C49"/>
                  </a:solidFill>
                  <a:latin typeface="Source Serif Pro"/>
                  <a:ea typeface="Source Serif Pro"/>
                  <a:cs typeface="Source Serif Pro"/>
                  <a:sym typeface="Source Serif Pro"/>
                </a:rPr>
                <a:t> tout en améliorant la détection dans un contexte </a:t>
              </a:r>
              <a:r>
                <a:rPr lang="en-US" sz="1937" b="true">
                  <a:solidFill>
                    <a:srgbClr val="504C49"/>
                  </a:solidFill>
                  <a:latin typeface="Source Serif Pro Bold"/>
                  <a:ea typeface="Source Serif Pro Bold"/>
                  <a:cs typeface="Source Serif Pro Bold"/>
                  <a:sym typeface="Source Serif Pro Bold"/>
                </a:rPr>
                <a:t>spécifique</a:t>
              </a:r>
            </a:p>
          </p:txBody>
        </p:sp>
      </p:grpSp>
      <p:grpSp>
        <p:nvGrpSpPr>
          <p:cNvPr name="Group 15" id="15"/>
          <p:cNvGrpSpPr/>
          <p:nvPr/>
        </p:nvGrpSpPr>
        <p:grpSpPr>
          <a:xfrm rot="0">
            <a:off x="885825" y="5206752"/>
            <a:ext cx="7949356" cy="2024806"/>
            <a:chOff x="0" y="0"/>
            <a:chExt cx="10599142" cy="2699742"/>
          </a:xfrm>
        </p:grpSpPr>
        <p:sp>
          <p:nvSpPr>
            <p:cNvPr name="Freeform 16" id="16"/>
            <p:cNvSpPr/>
            <p:nvPr/>
          </p:nvSpPr>
          <p:spPr>
            <a:xfrm flipH="false" flipV="false" rot="0">
              <a:off x="0" y="0"/>
              <a:ext cx="10599141" cy="2699742"/>
            </a:xfrm>
            <a:custGeom>
              <a:avLst/>
              <a:gdLst/>
              <a:ahLst/>
              <a:cxnLst/>
              <a:rect r="r" b="b" t="t" l="l"/>
              <a:pathLst>
                <a:path h="2699742" w="10599141">
                  <a:moveTo>
                    <a:pt x="0" y="0"/>
                  </a:moveTo>
                  <a:lnTo>
                    <a:pt x="10599141" y="0"/>
                  </a:lnTo>
                  <a:lnTo>
                    <a:pt x="10599141" y="2699742"/>
                  </a:lnTo>
                  <a:lnTo>
                    <a:pt x="0" y="2699742"/>
                  </a:lnTo>
                  <a:close/>
                </a:path>
              </a:pathLst>
            </a:custGeom>
            <a:solidFill>
              <a:srgbClr val="000000">
                <a:alpha val="0"/>
              </a:srgbClr>
            </a:solidFill>
          </p:spPr>
        </p:sp>
        <p:sp>
          <p:nvSpPr>
            <p:cNvPr name="TextBox 17" id="17"/>
            <p:cNvSpPr txBox="true"/>
            <p:nvPr/>
          </p:nvSpPr>
          <p:spPr>
            <a:xfrm>
              <a:off x="0" y="-85725"/>
              <a:ext cx="10599142" cy="2785467"/>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Fake vs Real News</a:t>
              </a:r>
              <a:r>
                <a:rPr lang="en-US" sz="1937">
                  <a:solidFill>
                    <a:srgbClr val="504C49"/>
                  </a:solidFill>
                  <a:latin typeface="Source Serif Pro"/>
                  <a:ea typeface="Source Serif Pro"/>
                  <a:cs typeface="Source Serif Pro"/>
                  <a:sym typeface="Source Serif Pro"/>
                </a:rPr>
                <a:t> : Un dataset général regroupant des articles vrais et faux provenant de sources médiatiques variées, couvrant des thématiques comme la politique, l’économie et la société. </a:t>
              </a:r>
              <a:r>
                <a:rPr lang="en-US" sz="1937" i="true">
                  <a:solidFill>
                    <a:srgbClr val="504C49"/>
                  </a:solidFill>
                  <a:latin typeface="Source Serif Pro"/>
                  <a:ea typeface="Source Serif Pro"/>
                  <a:cs typeface="Source Serif Pro"/>
                  <a:sym typeface="Source Serif Pro"/>
                </a:rPr>
                <a:t>(Source :</a:t>
              </a:r>
              <a:r>
                <a:rPr lang="en-US" sz="1937" i="true" u="sng">
                  <a:solidFill>
                    <a:srgbClr val="3E2513"/>
                  </a:solidFill>
                  <a:latin typeface="Source Serif Pro"/>
                  <a:ea typeface="Source Serif Pro"/>
                  <a:cs typeface="Source Serif Pro"/>
                  <a:sym typeface="Source Serif Pro"/>
                  <a:hlinkClick r:id="rId3" tooltip="https://www.kaggle.com/datasets/clmentbisaillon/fake-and-real-news-dataset"/>
                </a:rPr>
                <a:t>https://www.kaggle.com/datasets/clmentbisaillon/fake-and-real-news-dataset</a:t>
              </a:r>
              <a:r>
                <a:rPr lang="en-US" sz="1937" i="true">
                  <a:solidFill>
                    <a:srgbClr val="504C49"/>
                  </a:solidFill>
                  <a:latin typeface="Source Serif Pro"/>
                  <a:ea typeface="Source Serif Pro"/>
                  <a:cs typeface="Source Serif Pro"/>
                  <a:sym typeface="Source Serif Pro"/>
                </a:rPr>
                <a:t>)</a:t>
              </a:r>
            </a:p>
          </p:txBody>
        </p:sp>
      </p:grpSp>
      <p:grpSp>
        <p:nvGrpSpPr>
          <p:cNvPr name="Group 18" id="18"/>
          <p:cNvGrpSpPr/>
          <p:nvPr/>
        </p:nvGrpSpPr>
        <p:grpSpPr>
          <a:xfrm rot="0">
            <a:off x="885825" y="7320111"/>
            <a:ext cx="7949356" cy="1214884"/>
            <a:chOff x="0" y="0"/>
            <a:chExt cx="10599142" cy="1619845"/>
          </a:xfrm>
        </p:grpSpPr>
        <p:sp>
          <p:nvSpPr>
            <p:cNvPr name="Freeform 19" id="19"/>
            <p:cNvSpPr/>
            <p:nvPr/>
          </p:nvSpPr>
          <p:spPr>
            <a:xfrm flipH="false" flipV="false" rot="0">
              <a:off x="0" y="0"/>
              <a:ext cx="10599141" cy="1619845"/>
            </a:xfrm>
            <a:custGeom>
              <a:avLst/>
              <a:gdLst/>
              <a:ahLst/>
              <a:cxnLst/>
              <a:rect r="r" b="b" t="t" l="l"/>
              <a:pathLst>
                <a:path h="1619845" w="10599141">
                  <a:moveTo>
                    <a:pt x="0" y="0"/>
                  </a:moveTo>
                  <a:lnTo>
                    <a:pt x="10599141" y="0"/>
                  </a:lnTo>
                  <a:lnTo>
                    <a:pt x="10599141" y="1619845"/>
                  </a:lnTo>
                  <a:lnTo>
                    <a:pt x="0" y="1619845"/>
                  </a:lnTo>
                  <a:close/>
                </a:path>
              </a:pathLst>
            </a:custGeom>
            <a:solidFill>
              <a:srgbClr val="000000">
                <a:alpha val="0"/>
              </a:srgbClr>
            </a:solidFill>
          </p:spPr>
        </p:sp>
        <p:sp>
          <p:nvSpPr>
            <p:cNvPr name="TextBox 20" id="20"/>
            <p:cNvSpPr txBox="true"/>
            <p:nvPr/>
          </p:nvSpPr>
          <p:spPr>
            <a:xfrm>
              <a:off x="0" y="-85725"/>
              <a:ext cx="10599142" cy="1705570"/>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COVID-19 Spécifique</a:t>
              </a:r>
              <a:r>
                <a:rPr lang="en-US" sz="1937">
                  <a:solidFill>
                    <a:srgbClr val="504C49"/>
                  </a:solidFill>
                  <a:latin typeface="Source Serif Pro"/>
                  <a:ea typeface="Source Serif Pro"/>
                  <a:cs typeface="Source Serif Pro"/>
                  <a:sym typeface="Source Serif Pro"/>
                </a:rPr>
                <a:t> : Un dataset centré sur les fausses informations liées à la pandémie, incluant des théories du complot et des désinformations médicales.</a:t>
              </a:r>
            </a:p>
          </p:txBody>
        </p:sp>
      </p:grpSp>
      <p:grpSp>
        <p:nvGrpSpPr>
          <p:cNvPr name="Group 21" id="21"/>
          <p:cNvGrpSpPr/>
          <p:nvPr/>
        </p:nvGrpSpPr>
        <p:grpSpPr>
          <a:xfrm rot="0">
            <a:off x="885825" y="8623548"/>
            <a:ext cx="7949356" cy="404961"/>
            <a:chOff x="0" y="0"/>
            <a:chExt cx="10599142" cy="539948"/>
          </a:xfrm>
        </p:grpSpPr>
        <p:sp>
          <p:nvSpPr>
            <p:cNvPr name="Freeform 22" id="22"/>
            <p:cNvSpPr/>
            <p:nvPr/>
          </p:nvSpPr>
          <p:spPr>
            <a:xfrm flipH="false" flipV="false" rot="0">
              <a:off x="0" y="0"/>
              <a:ext cx="10599141" cy="539948"/>
            </a:xfrm>
            <a:custGeom>
              <a:avLst/>
              <a:gdLst/>
              <a:ahLst/>
              <a:cxnLst/>
              <a:rect r="r" b="b" t="t" l="l"/>
              <a:pathLst>
                <a:path h="539948" w="10599141">
                  <a:moveTo>
                    <a:pt x="0" y="0"/>
                  </a:moveTo>
                  <a:lnTo>
                    <a:pt x="10599141" y="0"/>
                  </a:lnTo>
                  <a:lnTo>
                    <a:pt x="10599141" y="539948"/>
                  </a:lnTo>
                  <a:lnTo>
                    <a:pt x="0" y="539948"/>
                  </a:lnTo>
                  <a:close/>
                </a:path>
              </a:pathLst>
            </a:custGeom>
            <a:solidFill>
              <a:srgbClr val="000000">
                <a:alpha val="0"/>
              </a:srgbClr>
            </a:solidFill>
          </p:spPr>
        </p:sp>
        <p:sp>
          <p:nvSpPr>
            <p:cNvPr name="TextBox 23" id="23"/>
            <p:cNvSpPr txBox="true"/>
            <p:nvPr/>
          </p:nvSpPr>
          <p:spPr>
            <a:xfrm>
              <a:off x="0" y="-85725"/>
              <a:ext cx="10599142" cy="625673"/>
            </a:xfrm>
            <a:prstGeom prst="rect">
              <a:avLst/>
            </a:prstGeom>
          </p:spPr>
          <p:txBody>
            <a:bodyPr anchor="t" rtlCol="false" tIns="0" lIns="0" bIns="0" rIns="0"/>
            <a:lstStyle/>
            <a:p>
              <a:pPr algn="l" marL="292199" indent="-146100" lvl="1">
                <a:lnSpc>
                  <a:spcPts val="3187"/>
                </a:lnSpc>
                <a:buFont typeface="Arial"/>
                <a:buChar char="•"/>
              </a:pPr>
              <a:r>
                <a:rPr lang="en-US" sz="1937">
                  <a:solidFill>
                    <a:srgbClr val="504C49"/>
                  </a:solidFill>
                  <a:latin typeface="Source Serif Pro"/>
                  <a:ea typeface="Source Serif Pro"/>
                  <a:cs typeface="Source Serif Pro"/>
                  <a:sym typeface="Source Serif Pro"/>
                </a:rPr>
                <a:t> </a:t>
              </a:r>
              <a:r>
                <a:rPr lang="en-US" sz="1937" i="true">
                  <a:solidFill>
                    <a:srgbClr val="504C49"/>
                  </a:solidFill>
                  <a:latin typeface="Source Serif Pro"/>
                  <a:ea typeface="Source Serif Pro"/>
                  <a:cs typeface="Source Serif Pro"/>
                  <a:sym typeface="Source Serif Pro"/>
                </a:rPr>
                <a:t>(Source :</a:t>
              </a:r>
              <a:r>
                <a:rPr lang="en-US" b="true" sz="1937" i="true" u="sng">
                  <a:solidFill>
                    <a:srgbClr val="504C49"/>
                  </a:solidFill>
                  <a:latin typeface="Source Serif Pro Bold"/>
                  <a:ea typeface="Source Serif Pro Bold"/>
                  <a:cs typeface="Source Serif Pro Bold"/>
                  <a:sym typeface="Source Serif Pro Bold"/>
                </a:rPr>
                <a:t>Constraint AI 2021 Fake News Dataset</a:t>
              </a:r>
              <a:r>
                <a:rPr lang="en-US" sz="1937" i="true">
                  <a:solidFill>
                    <a:srgbClr val="504C49"/>
                  </a:solidFill>
                  <a:latin typeface="Source Serif Pro"/>
                  <a:ea typeface="Source Serif Pro"/>
                  <a:cs typeface="Source Serif Pro"/>
                  <a:sym typeface="Source Serif Pro"/>
                </a:rPr>
                <a:t> )</a:t>
              </a:r>
            </a:p>
          </p:txBody>
        </p:sp>
      </p:grpSp>
      <p:grpSp>
        <p:nvGrpSpPr>
          <p:cNvPr name="Group 24" id="24"/>
          <p:cNvGrpSpPr/>
          <p:nvPr/>
        </p:nvGrpSpPr>
        <p:grpSpPr>
          <a:xfrm rot="0">
            <a:off x="9462344" y="2593628"/>
            <a:ext cx="4305597" cy="424011"/>
            <a:chOff x="0" y="0"/>
            <a:chExt cx="5740797" cy="565348"/>
          </a:xfrm>
        </p:grpSpPr>
        <p:sp>
          <p:nvSpPr>
            <p:cNvPr name="Freeform 25" id="25"/>
            <p:cNvSpPr/>
            <p:nvPr/>
          </p:nvSpPr>
          <p:spPr>
            <a:xfrm flipH="false" flipV="false" rot="0">
              <a:off x="0" y="0"/>
              <a:ext cx="5740797" cy="565348"/>
            </a:xfrm>
            <a:custGeom>
              <a:avLst/>
              <a:gdLst/>
              <a:ahLst/>
              <a:cxnLst/>
              <a:rect r="r" b="b" t="t" l="l"/>
              <a:pathLst>
                <a:path h="565348" w="5740797">
                  <a:moveTo>
                    <a:pt x="0" y="0"/>
                  </a:moveTo>
                  <a:lnTo>
                    <a:pt x="5740797" y="0"/>
                  </a:lnTo>
                  <a:lnTo>
                    <a:pt x="5740797" y="565348"/>
                  </a:lnTo>
                  <a:lnTo>
                    <a:pt x="0" y="565348"/>
                  </a:lnTo>
                  <a:close/>
                </a:path>
              </a:pathLst>
            </a:custGeom>
            <a:solidFill>
              <a:srgbClr val="000000">
                <a:alpha val="0"/>
              </a:srgbClr>
            </a:solidFill>
          </p:spPr>
        </p:sp>
        <p:sp>
          <p:nvSpPr>
            <p:cNvPr name="TextBox 26" id="26"/>
            <p:cNvSpPr txBox="true"/>
            <p:nvPr/>
          </p:nvSpPr>
          <p:spPr>
            <a:xfrm>
              <a:off x="0" y="-19050"/>
              <a:ext cx="5740797" cy="584398"/>
            </a:xfrm>
            <a:prstGeom prst="rect">
              <a:avLst/>
            </a:prstGeom>
          </p:spPr>
          <p:txBody>
            <a:bodyPr anchor="t" rtlCol="false" tIns="0" lIns="0" bIns="0" rIns="0"/>
            <a:lstStyle/>
            <a:p>
              <a:pPr algn="l">
                <a:lnSpc>
                  <a:spcPts val="3062"/>
                </a:lnSpc>
              </a:pPr>
              <a:r>
                <a:rPr lang="en-US" sz="2437">
                  <a:solidFill>
                    <a:srgbClr val="000000"/>
                  </a:solidFill>
                  <a:latin typeface="Arimo"/>
                  <a:ea typeface="Arimo"/>
                  <a:cs typeface="Arimo"/>
                  <a:sym typeface="Arimo"/>
                </a:rPr>
                <a:t>🔍</a:t>
              </a:r>
              <a:r>
                <a:rPr lang="en-US" sz="2437">
                  <a:solidFill>
                    <a:srgbClr val="201B18"/>
                  </a:solidFill>
                  <a:latin typeface="Arimo"/>
                  <a:ea typeface="Arimo"/>
                  <a:cs typeface="Arimo"/>
                  <a:sym typeface="Arimo"/>
                </a:rPr>
                <a:t> </a:t>
              </a:r>
              <a:r>
                <a:rPr lang="en-US" sz="2437" b="true">
                  <a:solidFill>
                    <a:srgbClr val="201B18"/>
                  </a:solidFill>
                  <a:latin typeface="Arimo Bold"/>
                  <a:ea typeface="Arimo Bold"/>
                  <a:cs typeface="Arimo Bold"/>
                  <a:sym typeface="Arimo Bold"/>
                </a:rPr>
                <a:t>Prétraitement Essentiel</a:t>
              </a:r>
            </a:p>
          </p:txBody>
        </p:sp>
      </p:grpSp>
      <p:grpSp>
        <p:nvGrpSpPr>
          <p:cNvPr name="Group 27" id="27"/>
          <p:cNvGrpSpPr/>
          <p:nvPr/>
        </p:nvGrpSpPr>
        <p:grpSpPr>
          <a:xfrm rot="0">
            <a:off x="9462344" y="3270647"/>
            <a:ext cx="7949356" cy="809922"/>
            <a:chOff x="0" y="0"/>
            <a:chExt cx="10599142" cy="1079897"/>
          </a:xfrm>
        </p:grpSpPr>
        <p:sp>
          <p:nvSpPr>
            <p:cNvPr name="Freeform 28" id="28"/>
            <p:cNvSpPr/>
            <p:nvPr/>
          </p:nvSpPr>
          <p:spPr>
            <a:xfrm flipH="false" flipV="false" rot="0">
              <a:off x="0" y="0"/>
              <a:ext cx="10599141" cy="1079897"/>
            </a:xfrm>
            <a:custGeom>
              <a:avLst/>
              <a:gdLst/>
              <a:ahLst/>
              <a:cxnLst/>
              <a:rect r="r" b="b" t="t" l="l"/>
              <a:pathLst>
                <a:path h="1079897" w="10599141">
                  <a:moveTo>
                    <a:pt x="0" y="0"/>
                  </a:moveTo>
                  <a:lnTo>
                    <a:pt x="10599141" y="0"/>
                  </a:lnTo>
                  <a:lnTo>
                    <a:pt x="10599141" y="1079897"/>
                  </a:lnTo>
                  <a:lnTo>
                    <a:pt x="0" y="1079897"/>
                  </a:lnTo>
                  <a:close/>
                </a:path>
              </a:pathLst>
            </a:custGeom>
            <a:solidFill>
              <a:srgbClr val="000000">
                <a:alpha val="0"/>
              </a:srgbClr>
            </a:solidFill>
          </p:spPr>
        </p:sp>
        <p:sp>
          <p:nvSpPr>
            <p:cNvPr name="TextBox 29" id="29"/>
            <p:cNvSpPr txBox="true"/>
            <p:nvPr/>
          </p:nvSpPr>
          <p:spPr>
            <a:xfrm>
              <a:off x="0" y="-85725"/>
              <a:ext cx="10599142" cy="1165622"/>
            </a:xfrm>
            <a:prstGeom prst="rect">
              <a:avLst/>
            </a:prstGeom>
          </p:spPr>
          <p:txBody>
            <a:bodyPr anchor="t" rtlCol="false" tIns="0" lIns="0" bIns="0" rIns="0"/>
            <a:lstStyle/>
            <a:p>
              <a:pPr algn="l">
                <a:lnSpc>
                  <a:spcPts val="3187"/>
                </a:lnSpc>
              </a:pPr>
              <a:r>
                <a:rPr lang="en-US" sz="1937">
                  <a:solidFill>
                    <a:srgbClr val="504C49"/>
                  </a:solidFill>
                  <a:latin typeface="Source Serif Pro"/>
                  <a:ea typeface="Source Serif Pro"/>
                  <a:cs typeface="Source Serif Pro"/>
                  <a:sym typeface="Source Serif Pro"/>
                </a:rPr>
                <a:t>Pour garantir un apprentissage efficace, plusieurs étapes de préparation des données ont été réalisées :</a:t>
              </a:r>
            </a:p>
          </p:txBody>
        </p:sp>
      </p:grpSp>
      <p:grpSp>
        <p:nvGrpSpPr>
          <p:cNvPr name="Group 30" id="30"/>
          <p:cNvGrpSpPr/>
          <p:nvPr/>
        </p:nvGrpSpPr>
        <p:grpSpPr>
          <a:xfrm rot="0">
            <a:off x="9462344" y="4308276"/>
            <a:ext cx="7949356" cy="809922"/>
            <a:chOff x="0" y="0"/>
            <a:chExt cx="10599142" cy="1079897"/>
          </a:xfrm>
        </p:grpSpPr>
        <p:sp>
          <p:nvSpPr>
            <p:cNvPr name="Freeform 31" id="31"/>
            <p:cNvSpPr/>
            <p:nvPr/>
          </p:nvSpPr>
          <p:spPr>
            <a:xfrm flipH="false" flipV="false" rot="0">
              <a:off x="0" y="0"/>
              <a:ext cx="10599141" cy="1079897"/>
            </a:xfrm>
            <a:custGeom>
              <a:avLst/>
              <a:gdLst/>
              <a:ahLst/>
              <a:cxnLst/>
              <a:rect r="r" b="b" t="t" l="l"/>
              <a:pathLst>
                <a:path h="1079897" w="10599141">
                  <a:moveTo>
                    <a:pt x="0" y="0"/>
                  </a:moveTo>
                  <a:lnTo>
                    <a:pt x="10599141" y="0"/>
                  </a:lnTo>
                  <a:lnTo>
                    <a:pt x="10599141" y="1079897"/>
                  </a:lnTo>
                  <a:lnTo>
                    <a:pt x="0" y="1079897"/>
                  </a:lnTo>
                  <a:close/>
                </a:path>
              </a:pathLst>
            </a:custGeom>
            <a:solidFill>
              <a:srgbClr val="000000">
                <a:alpha val="0"/>
              </a:srgbClr>
            </a:solidFill>
          </p:spPr>
        </p:sp>
        <p:sp>
          <p:nvSpPr>
            <p:cNvPr name="TextBox 32" id="32"/>
            <p:cNvSpPr txBox="true"/>
            <p:nvPr/>
          </p:nvSpPr>
          <p:spPr>
            <a:xfrm>
              <a:off x="0" y="-85725"/>
              <a:ext cx="10599142" cy="1165622"/>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Fusion des datasets</a:t>
              </a:r>
              <a:r>
                <a:rPr lang="en-US" sz="1937">
                  <a:solidFill>
                    <a:srgbClr val="504C49"/>
                  </a:solidFill>
                  <a:latin typeface="Source Serif Pro"/>
                  <a:ea typeface="Source Serif Pro"/>
                  <a:cs typeface="Source Serif Pro"/>
                  <a:sym typeface="Source Serif Pro"/>
                </a:rPr>
                <a:t> : Regroupement des dataset   spécifiques au (COVID-19)  en un unique  dataset</a:t>
              </a:r>
            </a:p>
          </p:txBody>
        </p:sp>
      </p:grpSp>
      <p:grpSp>
        <p:nvGrpSpPr>
          <p:cNvPr name="Group 33" id="33"/>
          <p:cNvGrpSpPr/>
          <p:nvPr/>
        </p:nvGrpSpPr>
        <p:grpSpPr>
          <a:xfrm rot="0">
            <a:off x="9462344" y="5206752"/>
            <a:ext cx="7949356" cy="809922"/>
            <a:chOff x="0" y="0"/>
            <a:chExt cx="10599142" cy="1079897"/>
          </a:xfrm>
        </p:grpSpPr>
        <p:sp>
          <p:nvSpPr>
            <p:cNvPr name="Freeform 34" id="34"/>
            <p:cNvSpPr/>
            <p:nvPr/>
          </p:nvSpPr>
          <p:spPr>
            <a:xfrm flipH="false" flipV="false" rot="0">
              <a:off x="0" y="0"/>
              <a:ext cx="10599141" cy="1079897"/>
            </a:xfrm>
            <a:custGeom>
              <a:avLst/>
              <a:gdLst/>
              <a:ahLst/>
              <a:cxnLst/>
              <a:rect r="r" b="b" t="t" l="l"/>
              <a:pathLst>
                <a:path h="1079897" w="10599141">
                  <a:moveTo>
                    <a:pt x="0" y="0"/>
                  </a:moveTo>
                  <a:lnTo>
                    <a:pt x="10599141" y="0"/>
                  </a:lnTo>
                  <a:lnTo>
                    <a:pt x="10599141" y="1079897"/>
                  </a:lnTo>
                  <a:lnTo>
                    <a:pt x="0" y="1079897"/>
                  </a:lnTo>
                  <a:close/>
                </a:path>
              </a:pathLst>
            </a:custGeom>
            <a:solidFill>
              <a:srgbClr val="000000">
                <a:alpha val="0"/>
              </a:srgbClr>
            </a:solidFill>
          </p:spPr>
        </p:sp>
        <p:sp>
          <p:nvSpPr>
            <p:cNvPr name="TextBox 35" id="35"/>
            <p:cNvSpPr txBox="true"/>
            <p:nvPr/>
          </p:nvSpPr>
          <p:spPr>
            <a:xfrm>
              <a:off x="0" y="-85725"/>
              <a:ext cx="10599142" cy="1165622"/>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Nettoyage d dataset</a:t>
              </a:r>
              <a:r>
                <a:rPr lang="en-US" sz="1937">
                  <a:solidFill>
                    <a:srgbClr val="504C49"/>
                  </a:solidFill>
                  <a:latin typeface="Source Serif Pro"/>
                  <a:ea typeface="Source Serif Pro"/>
                  <a:cs typeface="Source Serif Pro"/>
                  <a:sym typeface="Source Serif Pro"/>
                </a:rPr>
                <a:t> : Suppression des doublons et des valeurs manquantes.</a:t>
              </a:r>
            </a:p>
          </p:txBody>
        </p:sp>
      </p:grpSp>
      <p:grpSp>
        <p:nvGrpSpPr>
          <p:cNvPr name="Group 36" id="36"/>
          <p:cNvGrpSpPr/>
          <p:nvPr/>
        </p:nvGrpSpPr>
        <p:grpSpPr>
          <a:xfrm rot="0">
            <a:off x="9462344" y="6105227"/>
            <a:ext cx="7949356" cy="809922"/>
            <a:chOff x="0" y="0"/>
            <a:chExt cx="10599142" cy="1079897"/>
          </a:xfrm>
        </p:grpSpPr>
        <p:sp>
          <p:nvSpPr>
            <p:cNvPr name="Freeform 37" id="37"/>
            <p:cNvSpPr/>
            <p:nvPr/>
          </p:nvSpPr>
          <p:spPr>
            <a:xfrm flipH="false" flipV="false" rot="0">
              <a:off x="0" y="0"/>
              <a:ext cx="10599141" cy="1079897"/>
            </a:xfrm>
            <a:custGeom>
              <a:avLst/>
              <a:gdLst/>
              <a:ahLst/>
              <a:cxnLst/>
              <a:rect r="r" b="b" t="t" l="l"/>
              <a:pathLst>
                <a:path h="1079897" w="10599141">
                  <a:moveTo>
                    <a:pt x="0" y="0"/>
                  </a:moveTo>
                  <a:lnTo>
                    <a:pt x="10599141" y="0"/>
                  </a:lnTo>
                  <a:lnTo>
                    <a:pt x="10599141" y="1079897"/>
                  </a:lnTo>
                  <a:lnTo>
                    <a:pt x="0" y="1079897"/>
                  </a:lnTo>
                  <a:close/>
                </a:path>
              </a:pathLst>
            </a:custGeom>
            <a:solidFill>
              <a:srgbClr val="000000">
                <a:alpha val="0"/>
              </a:srgbClr>
            </a:solidFill>
          </p:spPr>
        </p:sp>
        <p:sp>
          <p:nvSpPr>
            <p:cNvPr name="TextBox 38" id="38"/>
            <p:cNvSpPr txBox="true"/>
            <p:nvPr/>
          </p:nvSpPr>
          <p:spPr>
            <a:xfrm>
              <a:off x="0" y="-85725"/>
              <a:ext cx="10599142" cy="1165622"/>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Encodage des labels</a:t>
              </a:r>
              <a:r>
                <a:rPr lang="en-US" sz="1937">
                  <a:solidFill>
                    <a:srgbClr val="504C49"/>
                  </a:solidFill>
                  <a:latin typeface="Source Serif Pro"/>
                  <a:ea typeface="Source Serif Pro"/>
                  <a:cs typeface="Source Serif Pro"/>
                  <a:sym typeface="Source Serif Pro"/>
                </a:rPr>
                <a:t> : Conversion des catégories </a:t>
              </a:r>
              <a:r>
                <a:rPr lang="en-US" sz="1937" i="true">
                  <a:solidFill>
                    <a:srgbClr val="504C49"/>
                  </a:solidFill>
                  <a:latin typeface="Source Serif Pro"/>
                  <a:ea typeface="Source Serif Pro"/>
                  <a:cs typeface="Source Serif Pro"/>
                  <a:sym typeface="Source Serif Pro"/>
                </a:rPr>
                <a:t>Fake</a:t>
              </a:r>
              <a:r>
                <a:rPr lang="en-US" sz="1937">
                  <a:solidFill>
                    <a:srgbClr val="504C49"/>
                  </a:solidFill>
                  <a:latin typeface="Source Serif Pro"/>
                  <a:ea typeface="Source Serif Pro"/>
                  <a:cs typeface="Source Serif Pro"/>
                  <a:sym typeface="Source Serif Pro"/>
                </a:rPr>
                <a:t> et </a:t>
              </a:r>
              <a:r>
                <a:rPr lang="en-US" sz="1937" i="true">
                  <a:solidFill>
                    <a:srgbClr val="504C49"/>
                  </a:solidFill>
                  <a:latin typeface="Source Serif Pro"/>
                  <a:ea typeface="Source Serif Pro"/>
                  <a:cs typeface="Source Serif Pro"/>
                  <a:sym typeface="Source Serif Pro"/>
                </a:rPr>
                <a:t>Real</a:t>
              </a:r>
              <a:r>
                <a:rPr lang="en-US" sz="1937">
                  <a:solidFill>
                    <a:srgbClr val="504C49"/>
                  </a:solidFill>
                  <a:latin typeface="Source Serif Pro"/>
                  <a:ea typeface="Source Serif Pro"/>
                  <a:cs typeface="Source Serif Pro"/>
                  <a:sym typeface="Source Serif Pro"/>
                </a:rPr>
                <a:t> en valeurs numériques (0 et 1).</a:t>
              </a:r>
            </a:p>
          </p:txBody>
        </p:sp>
      </p:grpSp>
      <p:grpSp>
        <p:nvGrpSpPr>
          <p:cNvPr name="Group 39" id="39"/>
          <p:cNvGrpSpPr/>
          <p:nvPr/>
        </p:nvGrpSpPr>
        <p:grpSpPr>
          <a:xfrm rot="0">
            <a:off x="9462344" y="7003702"/>
            <a:ext cx="7949356" cy="1214884"/>
            <a:chOff x="0" y="0"/>
            <a:chExt cx="10599142" cy="1619845"/>
          </a:xfrm>
        </p:grpSpPr>
        <p:sp>
          <p:nvSpPr>
            <p:cNvPr name="Freeform 40" id="40"/>
            <p:cNvSpPr/>
            <p:nvPr/>
          </p:nvSpPr>
          <p:spPr>
            <a:xfrm flipH="false" flipV="false" rot="0">
              <a:off x="0" y="0"/>
              <a:ext cx="10599141" cy="1619845"/>
            </a:xfrm>
            <a:custGeom>
              <a:avLst/>
              <a:gdLst/>
              <a:ahLst/>
              <a:cxnLst/>
              <a:rect r="r" b="b" t="t" l="l"/>
              <a:pathLst>
                <a:path h="1619845" w="10599141">
                  <a:moveTo>
                    <a:pt x="0" y="0"/>
                  </a:moveTo>
                  <a:lnTo>
                    <a:pt x="10599141" y="0"/>
                  </a:lnTo>
                  <a:lnTo>
                    <a:pt x="10599141" y="1619845"/>
                  </a:lnTo>
                  <a:lnTo>
                    <a:pt x="0" y="1619845"/>
                  </a:lnTo>
                  <a:close/>
                </a:path>
              </a:pathLst>
            </a:custGeom>
            <a:solidFill>
              <a:srgbClr val="000000">
                <a:alpha val="0"/>
              </a:srgbClr>
            </a:solidFill>
          </p:spPr>
        </p:sp>
        <p:sp>
          <p:nvSpPr>
            <p:cNvPr name="TextBox 41" id="41"/>
            <p:cNvSpPr txBox="true"/>
            <p:nvPr/>
          </p:nvSpPr>
          <p:spPr>
            <a:xfrm>
              <a:off x="0" y="-85725"/>
              <a:ext cx="10599142" cy="1705570"/>
            </a:xfrm>
            <a:prstGeom prst="rect">
              <a:avLst/>
            </a:prstGeom>
          </p:spPr>
          <p:txBody>
            <a:bodyPr anchor="t" rtlCol="false" tIns="0" lIns="0" bIns="0" rIns="0"/>
            <a:lstStyle/>
            <a:p>
              <a:pPr algn="l" marL="292199" indent="-146100" lvl="1">
                <a:lnSpc>
                  <a:spcPts val="3187"/>
                </a:lnSpc>
                <a:buFont typeface="Arial"/>
                <a:buChar char="•"/>
              </a:pPr>
              <a:r>
                <a:rPr lang="en-US" b="true" sz="1937">
                  <a:solidFill>
                    <a:srgbClr val="504C49"/>
                  </a:solidFill>
                  <a:latin typeface="Source Serif Pro Bold"/>
                  <a:ea typeface="Source Serif Pro Bold"/>
                  <a:cs typeface="Source Serif Pro Bold"/>
                  <a:sym typeface="Source Serif Pro Bold"/>
                </a:rPr>
                <a:t>Tokenisation &amp; Vectorisation</a:t>
              </a:r>
              <a:r>
                <a:rPr lang="en-US" sz="1937">
                  <a:solidFill>
                    <a:srgbClr val="504C49"/>
                  </a:solidFill>
                  <a:latin typeface="Source Serif Pro"/>
                  <a:ea typeface="Source Serif Pro"/>
                  <a:cs typeface="Source Serif Pro"/>
                  <a:sym typeface="Source Serif Pro"/>
                </a:rPr>
                <a:t> : Transformation des textes en représentations exploitables (TF-IDF pour XGBoost, embeddings pour BERT).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Freeform 6" id="6" descr="preencoded.png"/>
          <p:cNvSpPr/>
          <p:nvPr/>
        </p:nvSpPr>
        <p:spPr>
          <a:xfrm flipH="false" flipV="false" rot="0">
            <a:off x="0" y="0"/>
            <a:ext cx="18288000" cy="3393281"/>
          </a:xfrm>
          <a:custGeom>
            <a:avLst/>
            <a:gdLst/>
            <a:ahLst/>
            <a:cxnLst/>
            <a:rect r="r" b="b" t="t" l="l"/>
            <a:pathLst>
              <a:path h="3393281" w="18288000">
                <a:moveTo>
                  <a:pt x="0" y="0"/>
                </a:moveTo>
                <a:lnTo>
                  <a:pt x="18288000" y="0"/>
                </a:lnTo>
                <a:lnTo>
                  <a:pt x="18288000" y="3393281"/>
                </a:lnTo>
                <a:lnTo>
                  <a:pt x="0" y="3393281"/>
                </a:lnTo>
                <a:lnTo>
                  <a:pt x="0" y="0"/>
                </a:lnTo>
                <a:close/>
              </a:path>
            </a:pathLst>
          </a:custGeom>
          <a:blipFill>
            <a:blip r:embed="rId3"/>
            <a:stretch>
              <a:fillRect l="-35" t="0" r="-35" b="0"/>
            </a:stretch>
          </a:blipFill>
        </p:spPr>
      </p:sp>
      <p:grpSp>
        <p:nvGrpSpPr>
          <p:cNvPr name="Group 7" id="7"/>
          <p:cNvGrpSpPr/>
          <p:nvPr/>
        </p:nvGrpSpPr>
        <p:grpSpPr>
          <a:xfrm rot="0">
            <a:off x="950119" y="4140994"/>
            <a:ext cx="12388900" cy="848320"/>
            <a:chOff x="0" y="0"/>
            <a:chExt cx="16518533" cy="1131093"/>
          </a:xfrm>
        </p:grpSpPr>
        <p:sp>
          <p:nvSpPr>
            <p:cNvPr name="Freeform 8" id="8"/>
            <p:cNvSpPr/>
            <p:nvPr/>
          </p:nvSpPr>
          <p:spPr>
            <a:xfrm flipH="false" flipV="false" rot="0">
              <a:off x="0" y="0"/>
              <a:ext cx="16518533" cy="1131093"/>
            </a:xfrm>
            <a:custGeom>
              <a:avLst/>
              <a:gdLst/>
              <a:ahLst/>
              <a:cxnLst/>
              <a:rect r="r" b="b" t="t" l="l"/>
              <a:pathLst>
                <a:path h="1131093" w="16518533">
                  <a:moveTo>
                    <a:pt x="0" y="0"/>
                  </a:moveTo>
                  <a:lnTo>
                    <a:pt x="16518533" y="0"/>
                  </a:lnTo>
                  <a:lnTo>
                    <a:pt x="16518533" y="1131093"/>
                  </a:lnTo>
                  <a:lnTo>
                    <a:pt x="0" y="1131093"/>
                  </a:lnTo>
                  <a:close/>
                </a:path>
              </a:pathLst>
            </a:custGeom>
            <a:solidFill>
              <a:srgbClr val="000000">
                <a:alpha val="0"/>
              </a:srgbClr>
            </a:solidFill>
          </p:spPr>
        </p:sp>
        <p:sp>
          <p:nvSpPr>
            <p:cNvPr name="TextBox 9" id="9"/>
            <p:cNvSpPr txBox="true"/>
            <p:nvPr/>
          </p:nvSpPr>
          <p:spPr>
            <a:xfrm>
              <a:off x="0" y="-47625"/>
              <a:ext cx="16518533" cy="1178718"/>
            </a:xfrm>
            <a:prstGeom prst="rect">
              <a:avLst/>
            </a:prstGeom>
          </p:spPr>
          <p:txBody>
            <a:bodyPr anchor="t" rtlCol="false" tIns="0" lIns="0" bIns="0" rIns="0"/>
            <a:lstStyle/>
            <a:p>
              <a:pPr algn="l">
                <a:lnSpc>
                  <a:spcPts val="6625"/>
                </a:lnSpc>
              </a:pPr>
              <a:r>
                <a:rPr lang="en-US" sz="5312">
                  <a:solidFill>
                    <a:srgbClr val="201B18"/>
                  </a:solidFill>
                  <a:latin typeface="Arimo"/>
                  <a:ea typeface="Arimo"/>
                  <a:cs typeface="Arimo"/>
                  <a:sym typeface="Arimo"/>
                </a:rPr>
                <a:t>Modèles Entraînés : BERT &amp; XGBoost</a:t>
              </a:r>
            </a:p>
          </p:txBody>
        </p:sp>
      </p:grpSp>
      <p:sp>
        <p:nvSpPr>
          <p:cNvPr name="Freeform 10" id="10" descr="preencoded.png"/>
          <p:cNvSpPr/>
          <p:nvPr/>
        </p:nvSpPr>
        <p:spPr>
          <a:xfrm flipH="false" flipV="false" rot="0">
            <a:off x="950119" y="5396507"/>
            <a:ext cx="678656" cy="678656"/>
          </a:xfrm>
          <a:custGeom>
            <a:avLst/>
            <a:gdLst/>
            <a:ahLst/>
            <a:cxnLst/>
            <a:rect r="r" b="b" t="t" l="l"/>
            <a:pathLst>
              <a:path h="678656" w="678656">
                <a:moveTo>
                  <a:pt x="0" y="0"/>
                </a:moveTo>
                <a:lnTo>
                  <a:pt x="678656" y="0"/>
                </a:lnTo>
                <a:lnTo>
                  <a:pt x="678656" y="678657"/>
                </a:lnTo>
                <a:lnTo>
                  <a:pt x="0" y="678657"/>
                </a:lnTo>
                <a:lnTo>
                  <a:pt x="0" y="0"/>
                </a:lnTo>
                <a:close/>
              </a:path>
            </a:pathLst>
          </a:custGeom>
          <a:blipFill>
            <a:blip r:embed="rId4"/>
            <a:stretch>
              <a:fillRect l="0" t="0" r="0" b="0"/>
            </a:stretch>
          </a:blipFill>
        </p:spPr>
      </p:sp>
      <p:grpSp>
        <p:nvGrpSpPr>
          <p:cNvPr name="Group 11" id="11"/>
          <p:cNvGrpSpPr/>
          <p:nvPr/>
        </p:nvGrpSpPr>
        <p:grpSpPr>
          <a:xfrm rot="0">
            <a:off x="950119" y="6346626"/>
            <a:ext cx="3393281" cy="424160"/>
            <a:chOff x="0" y="0"/>
            <a:chExt cx="4524375" cy="565547"/>
          </a:xfrm>
        </p:grpSpPr>
        <p:sp>
          <p:nvSpPr>
            <p:cNvPr name="Freeform 12" id="12"/>
            <p:cNvSpPr/>
            <p:nvPr/>
          </p:nvSpPr>
          <p:spPr>
            <a:xfrm flipH="false" flipV="false" rot="0">
              <a:off x="0" y="0"/>
              <a:ext cx="4524375" cy="565547"/>
            </a:xfrm>
            <a:custGeom>
              <a:avLst/>
              <a:gdLst/>
              <a:ahLst/>
              <a:cxnLst/>
              <a:rect r="r" b="b" t="t" l="l"/>
              <a:pathLst>
                <a:path h="565547" w="4524375">
                  <a:moveTo>
                    <a:pt x="0" y="0"/>
                  </a:moveTo>
                  <a:lnTo>
                    <a:pt x="4524375" y="0"/>
                  </a:lnTo>
                  <a:lnTo>
                    <a:pt x="4524375" y="565547"/>
                  </a:lnTo>
                  <a:lnTo>
                    <a:pt x="0" y="565547"/>
                  </a:lnTo>
                  <a:close/>
                </a:path>
              </a:pathLst>
            </a:custGeom>
            <a:solidFill>
              <a:srgbClr val="000000">
                <a:alpha val="0"/>
              </a:srgbClr>
            </a:solidFill>
          </p:spPr>
        </p:sp>
        <p:sp>
          <p:nvSpPr>
            <p:cNvPr name="TextBox 13" id="13"/>
            <p:cNvSpPr txBox="true"/>
            <p:nvPr/>
          </p:nvSpPr>
          <p:spPr>
            <a:xfrm>
              <a:off x="0" y="-38100"/>
              <a:ext cx="4524375" cy="603647"/>
            </a:xfrm>
            <a:prstGeom prst="rect">
              <a:avLst/>
            </a:prstGeom>
          </p:spPr>
          <p:txBody>
            <a:bodyPr anchor="t" rtlCol="false" tIns="0" lIns="0" bIns="0" rIns="0"/>
            <a:lstStyle/>
            <a:p>
              <a:pPr algn="l">
                <a:lnSpc>
                  <a:spcPts val="3312"/>
                </a:lnSpc>
              </a:pPr>
              <a:r>
                <a:rPr lang="en-US" sz="2625">
                  <a:solidFill>
                    <a:srgbClr val="504C49"/>
                  </a:solidFill>
                  <a:latin typeface="Arimo"/>
                  <a:ea typeface="Arimo"/>
                  <a:cs typeface="Arimo"/>
                  <a:sym typeface="Arimo"/>
                </a:rPr>
                <a:t>BERT</a:t>
              </a:r>
            </a:p>
          </p:txBody>
        </p:sp>
      </p:grpSp>
      <p:grpSp>
        <p:nvGrpSpPr>
          <p:cNvPr name="Group 14" id="14"/>
          <p:cNvGrpSpPr/>
          <p:nvPr/>
        </p:nvGrpSpPr>
        <p:grpSpPr>
          <a:xfrm rot="0">
            <a:off x="950119" y="6933605"/>
            <a:ext cx="7990285" cy="2605682"/>
            <a:chOff x="0" y="0"/>
            <a:chExt cx="10653713" cy="3474243"/>
          </a:xfrm>
        </p:grpSpPr>
        <p:sp>
          <p:nvSpPr>
            <p:cNvPr name="Freeform 15" id="15"/>
            <p:cNvSpPr/>
            <p:nvPr/>
          </p:nvSpPr>
          <p:spPr>
            <a:xfrm flipH="false" flipV="false" rot="0">
              <a:off x="0" y="0"/>
              <a:ext cx="10653713" cy="3474243"/>
            </a:xfrm>
            <a:custGeom>
              <a:avLst/>
              <a:gdLst/>
              <a:ahLst/>
              <a:cxnLst/>
              <a:rect r="r" b="b" t="t" l="l"/>
              <a:pathLst>
                <a:path h="3474243" w="10653713">
                  <a:moveTo>
                    <a:pt x="0" y="0"/>
                  </a:moveTo>
                  <a:lnTo>
                    <a:pt x="10653713" y="0"/>
                  </a:lnTo>
                  <a:lnTo>
                    <a:pt x="10653713" y="3474243"/>
                  </a:lnTo>
                  <a:lnTo>
                    <a:pt x="0" y="3474243"/>
                  </a:lnTo>
                  <a:close/>
                </a:path>
              </a:pathLst>
            </a:custGeom>
            <a:solidFill>
              <a:srgbClr val="000000">
                <a:alpha val="0"/>
              </a:srgbClr>
            </a:solidFill>
          </p:spPr>
        </p:sp>
        <p:sp>
          <p:nvSpPr>
            <p:cNvPr name="TextBox 16" id="16"/>
            <p:cNvSpPr txBox="true"/>
            <p:nvPr/>
          </p:nvSpPr>
          <p:spPr>
            <a:xfrm>
              <a:off x="0" y="-76200"/>
              <a:ext cx="10653713" cy="3550443"/>
            </a:xfrm>
            <a:prstGeom prst="rect">
              <a:avLst/>
            </a:prstGeom>
          </p:spPr>
          <p:txBody>
            <a:bodyPr anchor="t" rtlCol="false" tIns="0" lIns="0" bIns="0" rIns="0"/>
            <a:lstStyle/>
            <a:p>
              <a:pPr algn="l">
                <a:lnSpc>
                  <a:spcPts val="3374"/>
                </a:lnSpc>
              </a:pPr>
              <a:r>
                <a:rPr lang="en-US" sz="2125">
                  <a:solidFill>
                    <a:srgbClr val="504C49"/>
                  </a:solidFill>
                  <a:latin typeface="Source Serif Pro"/>
                  <a:ea typeface="Source Serif Pro"/>
                  <a:cs typeface="Source Serif Pro"/>
                  <a:sym typeface="Source Serif Pro"/>
                </a:rPr>
                <a:t>Un algorithme de NLP puissant capable de capturer le </a:t>
              </a:r>
              <a:r>
                <a:rPr lang="en-US" sz="2125" b="true">
                  <a:solidFill>
                    <a:srgbClr val="504C49"/>
                  </a:solidFill>
                  <a:latin typeface="Source Serif Pro Bold"/>
                  <a:ea typeface="Source Serif Pro Bold"/>
                  <a:cs typeface="Source Serif Pro Bold"/>
                  <a:sym typeface="Source Serif Pro Bold"/>
                </a:rPr>
                <a:t>contexte et la signification des mots</a:t>
              </a:r>
              <a:r>
                <a:rPr lang="en-US" sz="2125">
                  <a:solidFill>
                    <a:srgbClr val="504C49"/>
                  </a:solidFill>
                  <a:latin typeface="Source Serif Pro"/>
                  <a:ea typeface="Source Serif Pro"/>
                  <a:cs typeface="Source Serif Pro"/>
                  <a:sym typeface="Source Serif Pro"/>
                </a:rPr>
                <a:t> dans un article. Contrairement aux modèles classiques, BERT analyse les relations entre les mots dans les deux directions, améliorant ainsi la détection des fake news avec une </a:t>
              </a:r>
              <a:r>
                <a:rPr lang="en-US" sz="2125" b="true">
                  <a:solidFill>
                    <a:srgbClr val="504C49"/>
                  </a:solidFill>
                  <a:latin typeface="Source Serif Pro Bold"/>
                  <a:ea typeface="Source Serif Pro Bold"/>
                  <a:cs typeface="Source Serif Pro Bold"/>
                  <a:sym typeface="Source Serif Pro Bold"/>
                </a:rPr>
                <a:t>meilleure précision et compréhension sémantique</a:t>
              </a:r>
              <a:r>
                <a:rPr lang="en-US" sz="2125">
                  <a:solidFill>
                    <a:srgbClr val="504C49"/>
                  </a:solidFill>
                  <a:latin typeface="Source Serif Pro"/>
                  <a:ea typeface="Source Serif Pro"/>
                  <a:cs typeface="Source Serif Pro"/>
                  <a:sym typeface="Source Serif Pro"/>
                </a:rPr>
                <a:t>.</a:t>
              </a:r>
            </a:p>
          </p:txBody>
        </p:sp>
      </p:grpSp>
      <p:sp>
        <p:nvSpPr>
          <p:cNvPr name="Freeform 17" id="17" descr="preencoded.png"/>
          <p:cNvSpPr/>
          <p:nvPr/>
        </p:nvSpPr>
        <p:spPr>
          <a:xfrm flipH="false" flipV="false" rot="0">
            <a:off x="9347598" y="5396507"/>
            <a:ext cx="678656" cy="678656"/>
          </a:xfrm>
          <a:custGeom>
            <a:avLst/>
            <a:gdLst/>
            <a:ahLst/>
            <a:cxnLst/>
            <a:rect r="r" b="b" t="t" l="l"/>
            <a:pathLst>
              <a:path h="678656" w="678656">
                <a:moveTo>
                  <a:pt x="0" y="0"/>
                </a:moveTo>
                <a:lnTo>
                  <a:pt x="678656" y="0"/>
                </a:lnTo>
                <a:lnTo>
                  <a:pt x="678656" y="678657"/>
                </a:lnTo>
                <a:lnTo>
                  <a:pt x="0" y="678657"/>
                </a:lnTo>
                <a:lnTo>
                  <a:pt x="0" y="0"/>
                </a:lnTo>
                <a:close/>
              </a:path>
            </a:pathLst>
          </a:custGeom>
          <a:blipFill>
            <a:blip r:embed="rId5"/>
            <a:stretch>
              <a:fillRect l="0" t="0" r="0" b="0"/>
            </a:stretch>
          </a:blipFill>
        </p:spPr>
      </p:sp>
      <p:grpSp>
        <p:nvGrpSpPr>
          <p:cNvPr name="Group 18" id="18"/>
          <p:cNvGrpSpPr/>
          <p:nvPr/>
        </p:nvGrpSpPr>
        <p:grpSpPr>
          <a:xfrm rot="0">
            <a:off x="9347598" y="6346626"/>
            <a:ext cx="3393281" cy="424160"/>
            <a:chOff x="0" y="0"/>
            <a:chExt cx="4524375" cy="565547"/>
          </a:xfrm>
        </p:grpSpPr>
        <p:sp>
          <p:nvSpPr>
            <p:cNvPr name="Freeform 19" id="19"/>
            <p:cNvSpPr/>
            <p:nvPr/>
          </p:nvSpPr>
          <p:spPr>
            <a:xfrm flipH="false" flipV="false" rot="0">
              <a:off x="0" y="0"/>
              <a:ext cx="4524375" cy="565547"/>
            </a:xfrm>
            <a:custGeom>
              <a:avLst/>
              <a:gdLst/>
              <a:ahLst/>
              <a:cxnLst/>
              <a:rect r="r" b="b" t="t" l="l"/>
              <a:pathLst>
                <a:path h="565547" w="4524375">
                  <a:moveTo>
                    <a:pt x="0" y="0"/>
                  </a:moveTo>
                  <a:lnTo>
                    <a:pt x="4524375" y="0"/>
                  </a:lnTo>
                  <a:lnTo>
                    <a:pt x="4524375" y="565547"/>
                  </a:lnTo>
                  <a:lnTo>
                    <a:pt x="0" y="565547"/>
                  </a:lnTo>
                  <a:close/>
                </a:path>
              </a:pathLst>
            </a:custGeom>
            <a:solidFill>
              <a:srgbClr val="000000">
                <a:alpha val="0"/>
              </a:srgbClr>
            </a:solidFill>
          </p:spPr>
        </p:sp>
        <p:sp>
          <p:nvSpPr>
            <p:cNvPr name="TextBox 20" id="20"/>
            <p:cNvSpPr txBox="true"/>
            <p:nvPr/>
          </p:nvSpPr>
          <p:spPr>
            <a:xfrm>
              <a:off x="0" y="-38100"/>
              <a:ext cx="4524375" cy="603647"/>
            </a:xfrm>
            <a:prstGeom prst="rect">
              <a:avLst/>
            </a:prstGeom>
          </p:spPr>
          <p:txBody>
            <a:bodyPr anchor="t" rtlCol="false" tIns="0" lIns="0" bIns="0" rIns="0"/>
            <a:lstStyle/>
            <a:p>
              <a:pPr algn="l">
                <a:lnSpc>
                  <a:spcPts val="3312"/>
                </a:lnSpc>
              </a:pPr>
              <a:r>
                <a:rPr lang="en-US" sz="2625">
                  <a:solidFill>
                    <a:srgbClr val="504C49"/>
                  </a:solidFill>
                  <a:latin typeface="Arimo"/>
                  <a:ea typeface="Arimo"/>
                  <a:cs typeface="Arimo"/>
                  <a:sym typeface="Arimo"/>
                </a:rPr>
                <a:t>XGBoost</a:t>
              </a:r>
            </a:p>
          </p:txBody>
        </p:sp>
      </p:grpSp>
      <p:grpSp>
        <p:nvGrpSpPr>
          <p:cNvPr name="Group 21" id="21"/>
          <p:cNvGrpSpPr/>
          <p:nvPr/>
        </p:nvGrpSpPr>
        <p:grpSpPr>
          <a:xfrm rot="0">
            <a:off x="9347598" y="6933605"/>
            <a:ext cx="7990285" cy="2190452"/>
            <a:chOff x="0" y="0"/>
            <a:chExt cx="10653713" cy="2920603"/>
          </a:xfrm>
        </p:grpSpPr>
        <p:sp>
          <p:nvSpPr>
            <p:cNvPr name="Freeform 22" id="22"/>
            <p:cNvSpPr/>
            <p:nvPr/>
          </p:nvSpPr>
          <p:spPr>
            <a:xfrm flipH="false" flipV="false" rot="0">
              <a:off x="0" y="0"/>
              <a:ext cx="10653713" cy="2920603"/>
            </a:xfrm>
            <a:custGeom>
              <a:avLst/>
              <a:gdLst/>
              <a:ahLst/>
              <a:cxnLst/>
              <a:rect r="r" b="b" t="t" l="l"/>
              <a:pathLst>
                <a:path h="2920603" w="10653713">
                  <a:moveTo>
                    <a:pt x="0" y="0"/>
                  </a:moveTo>
                  <a:lnTo>
                    <a:pt x="10653713" y="0"/>
                  </a:lnTo>
                  <a:lnTo>
                    <a:pt x="10653713" y="2920603"/>
                  </a:lnTo>
                  <a:lnTo>
                    <a:pt x="0" y="2920603"/>
                  </a:lnTo>
                  <a:close/>
                </a:path>
              </a:pathLst>
            </a:custGeom>
            <a:solidFill>
              <a:srgbClr val="000000">
                <a:alpha val="0"/>
              </a:srgbClr>
            </a:solidFill>
          </p:spPr>
        </p:sp>
        <p:sp>
          <p:nvSpPr>
            <p:cNvPr name="TextBox 23" id="23"/>
            <p:cNvSpPr txBox="true"/>
            <p:nvPr/>
          </p:nvSpPr>
          <p:spPr>
            <a:xfrm>
              <a:off x="0" y="-76200"/>
              <a:ext cx="10653713" cy="2996803"/>
            </a:xfrm>
            <a:prstGeom prst="rect">
              <a:avLst/>
            </a:prstGeom>
          </p:spPr>
          <p:txBody>
            <a:bodyPr anchor="t" rtlCol="false" tIns="0" lIns="0" bIns="0" rIns="0"/>
            <a:lstStyle/>
            <a:p>
              <a:pPr algn="l">
                <a:lnSpc>
                  <a:spcPts val="3374"/>
                </a:lnSpc>
              </a:pPr>
              <a:r>
                <a:rPr lang="en-US" sz="2125">
                  <a:solidFill>
                    <a:srgbClr val="504C49"/>
                  </a:solidFill>
                  <a:latin typeface="Source Serif Pro"/>
                  <a:ea typeface="Source Serif Pro"/>
                  <a:cs typeface="Source Serif Pro"/>
                  <a:sym typeface="Source Serif Pro"/>
                </a:rPr>
                <a:t>Un modèle de machine learning optimisé pour la </a:t>
              </a:r>
              <a:r>
                <a:rPr lang="en-US" sz="2125" b="true">
                  <a:solidFill>
                    <a:srgbClr val="504C49"/>
                  </a:solidFill>
                  <a:latin typeface="Source Serif Pro Bold"/>
                  <a:ea typeface="Source Serif Pro Bold"/>
                  <a:cs typeface="Source Serif Pro Bold"/>
                  <a:sym typeface="Source Serif Pro Bold"/>
                </a:rPr>
                <a:t>classification rapide des articles</a:t>
              </a:r>
              <a:r>
                <a:rPr lang="en-US" sz="2125">
                  <a:solidFill>
                    <a:srgbClr val="504C49"/>
                  </a:solidFill>
                  <a:latin typeface="Source Serif Pro"/>
                  <a:ea typeface="Source Serif Pro"/>
                  <a:cs typeface="Source Serif Pro"/>
                  <a:sym typeface="Source Serif Pro"/>
                </a:rPr>
                <a:t>. Il utilise des </a:t>
              </a:r>
              <a:r>
                <a:rPr lang="en-US" sz="2125" b="true">
                  <a:solidFill>
                    <a:srgbClr val="504C49"/>
                  </a:solidFill>
                  <a:latin typeface="Source Serif Pro Bold"/>
                  <a:ea typeface="Source Serif Pro Bold"/>
                  <a:cs typeface="Source Serif Pro Bold"/>
                  <a:sym typeface="Source Serif Pro Bold"/>
                </a:rPr>
                <a:t>features textuelles</a:t>
              </a:r>
              <a:r>
                <a:rPr lang="en-US" sz="2125">
                  <a:solidFill>
                    <a:srgbClr val="504C49"/>
                  </a:solidFill>
                  <a:latin typeface="Source Serif Pro"/>
                  <a:ea typeface="Source Serif Pro"/>
                  <a:cs typeface="Source Serif Pro"/>
                  <a:sym typeface="Source Serif Pro"/>
                </a:rPr>
                <a:t> (TF-IDF, n-grams) pour identifier les patterns caractéristiques des fake news, offrant ainsi une </a:t>
              </a:r>
              <a:r>
                <a:rPr lang="en-US" sz="2125" b="true">
                  <a:solidFill>
                    <a:srgbClr val="504C49"/>
                  </a:solidFill>
                  <a:latin typeface="Source Serif Pro Bold"/>
                  <a:ea typeface="Source Serif Pro Bold"/>
                  <a:cs typeface="Source Serif Pro Bold"/>
                  <a:sym typeface="Source Serif Pro Bold"/>
                </a:rPr>
                <a:t>détection efficace avec un temps d’inférence réduit</a:t>
              </a:r>
              <a:r>
                <a:rPr lang="en-US" sz="2125">
                  <a:solidFill>
                    <a:srgbClr val="504C49"/>
                  </a:solidFill>
                  <a:latin typeface="Source Serif Pro"/>
                  <a:ea typeface="Source Serif Pro"/>
                  <a:cs typeface="Source Serif Pro"/>
                  <a:sym typeface="Source Serif Pro"/>
                </a:rPr>
                <a:t>. </a:t>
              </a:r>
              <a:r>
                <a:rPr lang="en-US" sz="2125">
                  <a:solidFill>
                    <a:srgbClr val="000000"/>
                  </a:solidFill>
                  <a:latin typeface="Source Serif Pro"/>
                  <a:ea typeface="Source Serif Pro"/>
                  <a:cs typeface="Source Serif Pro"/>
                  <a:sym typeface="Source Serif Pro"/>
                </a:rPr>
                <a:t>🚀📊</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grpSp>
        <p:nvGrpSpPr>
          <p:cNvPr name="Group 6" id="6"/>
          <p:cNvGrpSpPr/>
          <p:nvPr/>
        </p:nvGrpSpPr>
        <p:grpSpPr>
          <a:xfrm rot="0">
            <a:off x="992238" y="3339704"/>
            <a:ext cx="14749909" cy="885974"/>
            <a:chOff x="0" y="0"/>
            <a:chExt cx="19666545" cy="1181298"/>
          </a:xfrm>
        </p:grpSpPr>
        <p:sp>
          <p:nvSpPr>
            <p:cNvPr name="Freeform 7" id="7"/>
            <p:cNvSpPr/>
            <p:nvPr/>
          </p:nvSpPr>
          <p:spPr>
            <a:xfrm flipH="false" flipV="false" rot="0">
              <a:off x="0" y="0"/>
              <a:ext cx="19666545" cy="1181298"/>
            </a:xfrm>
            <a:custGeom>
              <a:avLst/>
              <a:gdLst/>
              <a:ahLst/>
              <a:cxnLst/>
              <a:rect r="r" b="b" t="t" l="l"/>
              <a:pathLst>
                <a:path h="1181298" w="19666545">
                  <a:moveTo>
                    <a:pt x="0" y="0"/>
                  </a:moveTo>
                  <a:lnTo>
                    <a:pt x="19666545" y="0"/>
                  </a:lnTo>
                  <a:lnTo>
                    <a:pt x="19666545" y="1181298"/>
                  </a:lnTo>
                  <a:lnTo>
                    <a:pt x="0" y="1181298"/>
                  </a:lnTo>
                  <a:close/>
                </a:path>
              </a:pathLst>
            </a:custGeom>
            <a:solidFill>
              <a:srgbClr val="000000">
                <a:alpha val="0"/>
              </a:srgbClr>
            </a:solidFill>
          </p:spPr>
        </p:sp>
        <p:sp>
          <p:nvSpPr>
            <p:cNvPr name="TextBox 8" id="8"/>
            <p:cNvSpPr txBox="true"/>
            <p:nvPr/>
          </p:nvSpPr>
          <p:spPr>
            <a:xfrm>
              <a:off x="0" y="-57150"/>
              <a:ext cx="19666545" cy="1238448"/>
            </a:xfrm>
            <a:prstGeom prst="rect">
              <a:avLst/>
            </a:prstGeom>
          </p:spPr>
          <p:txBody>
            <a:bodyPr anchor="t" rtlCol="false" tIns="0" lIns="0" bIns="0" rIns="0"/>
            <a:lstStyle/>
            <a:p>
              <a:pPr algn="l">
                <a:lnSpc>
                  <a:spcPts val="6937"/>
                </a:lnSpc>
              </a:pPr>
              <a:r>
                <a:rPr lang="en-US" sz="5562">
                  <a:solidFill>
                    <a:srgbClr val="201B18"/>
                  </a:solidFill>
                  <a:latin typeface="Arimo"/>
                  <a:ea typeface="Arimo"/>
                  <a:cs typeface="Arimo"/>
                  <a:sym typeface="Arimo"/>
                </a:rPr>
                <a:t>Démonstration Live : Voir l'Outil en Action</a:t>
              </a:r>
            </a:p>
          </p:txBody>
        </p:sp>
      </p:grpSp>
      <p:sp>
        <p:nvSpPr>
          <p:cNvPr name="Freeform 9" id="9" descr="preencoded.png"/>
          <p:cNvSpPr/>
          <p:nvPr/>
        </p:nvSpPr>
        <p:spPr>
          <a:xfrm flipH="false" flipV="false" rot="0">
            <a:off x="992238" y="4650879"/>
            <a:ext cx="5434459" cy="1134070"/>
          </a:xfrm>
          <a:custGeom>
            <a:avLst/>
            <a:gdLst/>
            <a:ahLst/>
            <a:cxnLst/>
            <a:rect r="r" b="b" t="t" l="l"/>
            <a:pathLst>
              <a:path h="1134070" w="5434459">
                <a:moveTo>
                  <a:pt x="0" y="0"/>
                </a:moveTo>
                <a:lnTo>
                  <a:pt x="5434458" y="0"/>
                </a:lnTo>
                <a:lnTo>
                  <a:pt x="5434458" y="1134070"/>
                </a:lnTo>
                <a:lnTo>
                  <a:pt x="0" y="1134070"/>
                </a:lnTo>
                <a:lnTo>
                  <a:pt x="0" y="0"/>
                </a:lnTo>
                <a:close/>
              </a:path>
            </a:pathLst>
          </a:custGeom>
          <a:blipFill>
            <a:blip r:embed="rId3"/>
            <a:stretch>
              <a:fillRect l="-65" t="0" r="-65" b="0"/>
            </a:stretch>
          </a:blipFill>
        </p:spPr>
      </p:sp>
      <p:grpSp>
        <p:nvGrpSpPr>
          <p:cNvPr name="Group 10" id="10"/>
          <p:cNvGrpSpPr/>
          <p:nvPr/>
        </p:nvGrpSpPr>
        <p:grpSpPr>
          <a:xfrm rot="0">
            <a:off x="1275755" y="6210151"/>
            <a:ext cx="4867424" cy="453629"/>
            <a:chOff x="0" y="0"/>
            <a:chExt cx="6489898" cy="604838"/>
          </a:xfrm>
        </p:grpSpPr>
        <p:sp>
          <p:nvSpPr>
            <p:cNvPr name="Freeform 11" id="11"/>
            <p:cNvSpPr/>
            <p:nvPr/>
          </p:nvSpPr>
          <p:spPr>
            <a:xfrm flipH="false" flipV="false" rot="0">
              <a:off x="0" y="0"/>
              <a:ext cx="6489898" cy="604838"/>
            </a:xfrm>
            <a:custGeom>
              <a:avLst/>
              <a:gdLst/>
              <a:ahLst/>
              <a:cxnLst/>
              <a:rect r="r" b="b" t="t" l="l"/>
              <a:pathLst>
                <a:path h="604838" w="6489898">
                  <a:moveTo>
                    <a:pt x="0" y="0"/>
                  </a:moveTo>
                  <a:lnTo>
                    <a:pt x="6489898" y="0"/>
                  </a:lnTo>
                  <a:lnTo>
                    <a:pt x="6489898" y="604838"/>
                  </a:lnTo>
                  <a:lnTo>
                    <a:pt x="0" y="604838"/>
                  </a:lnTo>
                  <a:close/>
                </a:path>
              </a:pathLst>
            </a:custGeom>
            <a:solidFill>
              <a:srgbClr val="000000">
                <a:alpha val="0"/>
              </a:srgbClr>
            </a:solidFill>
          </p:spPr>
        </p:sp>
        <p:sp>
          <p:nvSpPr>
            <p:cNvPr name="TextBox 12" id="12"/>
            <p:cNvSpPr txBox="true"/>
            <p:nvPr/>
          </p:nvSpPr>
          <p:spPr>
            <a:xfrm>
              <a:off x="0" y="-85725"/>
              <a:ext cx="6489898" cy="690563"/>
            </a:xfrm>
            <a:prstGeom prst="rect">
              <a:avLst/>
            </a:prstGeom>
          </p:spPr>
          <p:txBody>
            <a:bodyPr anchor="t" rtlCol="false" tIns="0" lIns="0" bIns="0" rIns="0"/>
            <a:lstStyle/>
            <a:p>
              <a:pPr algn="l">
                <a:lnSpc>
                  <a:spcPts val="3562"/>
                </a:lnSpc>
              </a:pPr>
              <a:r>
                <a:rPr lang="en-US" sz="2187">
                  <a:solidFill>
                    <a:srgbClr val="504C49"/>
                  </a:solidFill>
                  <a:latin typeface="Source Serif Pro"/>
                  <a:ea typeface="Source Serif Pro"/>
                  <a:cs typeface="Source Serif Pro"/>
                  <a:sym typeface="Source Serif Pro"/>
                </a:rPr>
                <a:t>Interface intuitive</a:t>
              </a:r>
            </a:p>
          </p:txBody>
        </p:sp>
      </p:grpSp>
      <p:sp>
        <p:nvSpPr>
          <p:cNvPr name="Freeform 13" id="13" descr="preencoded.png"/>
          <p:cNvSpPr/>
          <p:nvPr/>
        </p:nvSpPr>
        <p:spPr>
          <a:xfrm flipH="false" flipV="false" rot="0">
            <a:off x="6426696" y="4650879"/>
            <a:ext cx="5434459" cy="1134070"/>
          </a:xfrm>
          <a:custGeom>
            <a:avLst/>
            <a:gdLst/>
            <a:ahLst/>
            <a:cxnLst/>
            <a:rect r="r" b="b" t="t" l="l"/>
            <a:pathLst>
              <a:path h="1134070" w="5434459">
                <a:moveTo>
                  <a:pt x="0" y="0"/>
                </a:moveTo>
                <a:lnTo>
                  <a:pt x="5434459" y="0"/>
                </a:lnTo>
                <a:lnTo>
                  <a:pt x="5434459" y="1134070"/>
                </a:lnTo>
                <a:lnTo>
                  <a:pt x="0" y="1134070"/>
                </a:lnTo>
                <a:lnTo>
                  <a:pt x="0" y="0"/>
                </a:lnTo>
                <a:close/>
              </a:path>
            </a:pathLst>
          </a:custGeom>
          <a:blipFill>
            <a:blip r:embed="rId4"/>
            <a:stretch>
              <a:fillRect l="-65" t="0" r="-65" b="0"/>
            </a:stretch>
          </a:blipFill>
        </p:spPr>
      </p:sp>
      <p:grpSp>
        <p:nvGrpSpPr>
          <p:cNvPr name="Group 14" id="14"/>
          <p:cNvGrpSpPr/>
          <p:nvPr/>
        </p:nvGrpSpPr>
        <p:grpSpPr>
          <a:xfrm rot="0">
            <a:off x="6710214" y="6210151"/>
            <a:ext cx="4867424" cy="453629"/>
            <a:chOff x="0" y="0"/>
            <a:chExt cx="6489898" cy="604838"/>
          </a:xfrm>
        </p:grpSpPr>
        <p:sp>
          <p:nvSpPr>
            <p:cNvPr name="Freeform 15" id="15"/>
            <p:cNvSpPr/>
            <p:nvPr/>
          </p:nvSpPr>
          <p:spPr>
            <a:xfrm flipH="false" flipV="false" rot="0">
              <a:off x="0" y="0"/>
              <a:ext cx="6489898" cy="604838"/>
            </a:xfrm>
            <a:custGeom>
              <a:avLst/>
              <a:gdLst/>
              <a:ahLst/>
              <a:cxnLst/>
              <a:rect r="r" b="b" t="t" l="l"/>
              <a:pathLst>
                <a:path h="604838" w="6489898">
                  <a:moveTo>
                    <a:pt x="0" y="0"/>
                  </a:moveTo>
                  <a:lnTo>
                    <a:pt x="6489898" y="0"/>
                  </a:lnTo>
                  <a:lnTo>
                    <a:pt x="6489898" y="604838"/>
                  </a:lnTo>
                  <a:lnTo>
                    <a:pt x="0" y="604838"/>
                  </a:lnTo>
                  <a:close/>
                </a:path>
              </a:pathLst>
            </a:custGeom>
            <a:solidFill>
              <a:srgbClr val="000000">
                <a:alpha val="0"/>
              </a:srgbClr>
            </a:solidFill>
          </p:spPr>
        </p:sp>
        <p:sp>
          <p:nvSpPr>
            <p:cNvPr name="TextBox 16" id="16"/>
            <p:cNvSpPr txBox="true"/>
            <p:nvPr/>
          </p:nvSpPr>
          <p:spPr>
            <a:xfrm>
              <a:off x="0" y="-85725"/>
              <a:ext cx="6489898" cy="690563"/>
            </a:xfrm>
            <a:prstGeom prst="rect">
              <a:avLst/>
            </a:prstGeom>
          </p:spPr>
          <p:txBody>
            <a:bodyPr anchor="t" rtlCol="false" tIns="0" lIns="0" bIns="0" rIns="0"/>
            <a:lstStyle/>
            <a:p>
              <a:pPr algn="l">
                <a:lnSpc>
                  <a:spcPts val="3562"/>
                </a:lnSpc>
              </a:pPr>
              <a:r>
                <a:rPr lang="en-US" sz="2187">
                  <a:solidFill>
                    <a:srgbClr val="504C49"/>
                  </a:solidFill>
                  <a:latin typeface="Source Serif Pro"/>
                  <a:ea typeface="Source Serif Pro"/>
                  <a:cs typeface="Source Serif Pro"/>
                  <a:sym typeface="Source Serif Pro"/>
                </a:rPr>
                <a:t>Coller un article</a:t>
              </a:r>
            </a:p>
          </p:txBody>
        </p:sp>
      </p:grpSp>
      <p:sp>
        <p:nvSpPr>
          <p:cNvPr name="Freeform 17" id="17" descr="preencoded.png"/>
          <p:cNvSpPr/>
          <p:nvPr/>
        </p:nvSpPr>
        <p:spPr>
          <a:xfrm flipH="false" flipV="false" rot="0">
            <a:off x="11861155" y="4650879"/>
            <a:ext cx="5434459" cy="1134070"/>
          </a:xfrm>
          <a:custGeom>
            <a:avLst/>
            <a:gdLst/>
            <a:ahLst/>
            <a:cxnLst/>
            <a:rect r="r" b="b" t="t" l="l"/>
            <a:pathLst>
              <a:path h="1134070" w="5434459">
                <a:moveTo>
                  <a:pt x="0" y="0"/>
                </a:moveTo>
                <a:lnTo>
                  <a:pt x="5434459" y="0"/>
                </a:lnTo>
                <a:lnTo>
                  <a:pt x="5434459" y="1134070"/>
                </a:lnTo>
                <a:lnTo>
                  <a:pt x="0" y="1134070"/>
                </a:lnTo>
                <a:lnTo>
                  <a:pt x="0" y="0"/>
                </a:lnTo>
                <a:close/>
              </a:path>
            </a:pathLst>
          </a:custGeom>
          <a:blipFill>
            <a:blip r:embed="rId5"/>
            <a:stretch>
              <a:fillRect l="-65" t="0" r="-65" b="0"/>
            </a:stretch>
          </a:blipFill>
        </p:spPr>
      </p:sp>
      <p:grpSp>
        <p:nvGrpSpPr>
          <p:cNvPr name="Group 18" id="18"/>
          <p:cNvGrpSpPr/>
          <p:nvPr/>
        </p:nvGrpSpPr>
        <p:grpSpPr>
          <a:xfrm rot="0">
            <a:off x="12144672" y="6210151"/>
            <a:ext cx="4867424" cy="453629"/>
            <a:chOff x="0" y="0"/>
            <a:chExt cx="6489898" cy="604838"/>
          </a:xfrm>
        </p:grpSpPr>
        <p:sp>
          <p:nvSpPr>
            <p:cNvPr name="Freeform 19" id="19"/>
            <p:cNvSpPr/>
            <p:nvPr/>
          </p:nvSpPr>
          <p:spPr>
            <a:xfrm flipH="false" flipV="false" rot="0">
              <a:off x="0" y="0"/>
              <a:ext cx="6489898" cy="604838"/>
            </a:xfrm>
            <a:custGeom>
              <a:avLst/>
              <a:gdLst/>
              <a:ahLst/>
              <a:cxnLst/>
              <a:rect r="r" b="b" t="t" l="l"/>
              <a:pathLst>
                <a:path h="604838" w="6489898">
                  <a:moveTo>
                    <a:pt x="0" y="0"/>
                  </a:moveTo>
                  <a:lnTo>
                    <a:pt x="6489898" y="0"/>
                  </a:lnTo>
                  <a:lnTo>
                    <a:pt x="6489898" y="604838"/>
                  </a:lnTo>
                  <a:lnTo>
                    <a:pt x="0" y="604838"/>
                  </a:lnTo>
                  <a:close/>
                </a:path>
              </a:pathLst>
            </a:custGeom>
            <a:solidFill>
              <a:srgbClr val="000000">
                <a:alpha val="0"/>
              </a:srgbClr>
            </a:solidFill>
          </p:spPr>
        </p:sp>
        <p:sp>
          <p:nvSpPr>
            <p:cNvPr name="TextBox 20" id="20"/>
            <p:cNvSpPr txBox="true"/>
            <p:nvPr/>
          </p:nvSpPr>
          <p:spPr>
            <a:xfrm>
              <a:off x="0" y="-85725"/>
              <a:ext cx="6489898" cy="690563"/>
            </a:xfrm>
            <a:prstGeom prst="rect">
              <a:avLst/>
            </a:prstGeom>
          </p:spPr>
          <p:txBody>
            <a:bodyPr anchor="t" rtlCol="false" tIns="0" lIns="0" bIns="0" rIns="0"/>
            <a:lstStyle/>
            <a:p>
              <a:pPr algn="l">
                <a:lnSpc>
                  <a:spcPts val="3562"/>
                </a:lnSpc>
              </a:pPr>
              <a:r>
                <a:rPr lang="en-US" sz="2187">
                  <a:solidFill>
                    <a:srgbClr val="504C49"/>
                  </a:solidFill>
                  <a:latin typeface="Source Serif Pro"/>
                  <a:ea typeface="Source Serif Pro"/>
                  <a:cs typeface="Source Serif Pro"/>
                  <a:sym typeface="Source Serif Pro"/>
                </a:rPr>
                <a:t>Prédiction en direct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7F3F0"/>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FFFFF"/>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7" id="7"/>
          <p:cNvGrpSpPr/>
          <p:nvPr/>
        </p:nvGrpSpPr>
        <p:grpSpPr>
          <a:xfrm rot="0">
            <a:off x="7850237" y="3571131"/>
            <a:ext cx="7088237" cy="885974"/>
            <a:chOff x="0" y="0"/>
            <a:chExt cx="9450983" cy="1181298"/>
          </a:xfrm>
        </p:grpSpPr>
        <p:sp>
          <p:nvSpPr>
            <p:cNvPr name="Freeform 8" id="8"/>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9" id="9"/>
            <p:cNvSpPr txBox="true"/>
            <p:nvPr/>
          </p:nvSpPr>
          <p:spPr>
            <a:xfrm>
              <a:off x="0" y="-57150"/>
              <a:ext cx="9450983" cy="1238448"/>
            </a:xfrm>
            <a:prstGeom prst="rect">
              <a:avLst/>
            </a:prstGeom>
          </p:spPr>
          <p:txBody>
            <a:bodyPr anchor="t" rtlCol="false" tIns="0" lIns="0" bIns="0" rIns="0"/>
            <a:lstStyle/>
            <a:p>
              <a:pPr algn="l">
                <a:lnSpc>
                  <a:spcPts val="6937"/>
                </a:lnSpc>
              </a:pPr>
              <a:r>
                <a:rPr lang="en-US" sz="5562">
                  <a:solidFill>
                    <a:srgbClr val="201B18"/>
                  </a:solidFill>
                  <a:latin typeface="Arimo"/>
                  <a:ea typeface="Arimo"/>
                  <a:cs typeface="Arimo"/>
                  <a:sym typeface="Arimo"/>
                </a:rPr>
                <a:t>Conclusion </a:t>
              </a:r>
            </a:p>
          </p:txBody>
        </p:sp>
      </p:grpSp>
      <p:grpSp>
        <p:nvGrpSpPr>
          <p:cNvPr name="Group 10" id="10"/>
          <p:cNvGrpSpPr/>
          <p:nvPr/>
        </p:nvGrpSpPr>
        <p:grpSpPr>
          <a:xfrm rot="0">
            <a:off x="7850237" y="4882306"/>
            <a:ext cx="9445526" cy="1833562"/>
            <a:chOff x="0" y="0"/>
            <a:chExt cx="12594035" cy="2444750"/>
          </a:xfrm>
        </p:grpSpPr>
        <p:sp>
          <p:nvSpPr>
            <p:cNvPr name="Freeform 11" id="11"/>
            <p:cNvSpPr/>
            <p:nvPr/>
          </p:nvSpPr>
          <p:spPr>
            <a:xfrm flipH="false" flipV="false" rot="0">
              <a:off x="0" y="0"/>
              <a:ext cx="12594035" cy="2444750"/>
            </a:xfrm>
            <a:custGeom>
              <a:avLst/>
              <a:gdLst/>
              <a:ahLst/>
              <a:cxnLst/>
              <a:rect r="r" b="b" t="t" l="l"/>
              <a:pathLst>
                <a:path h="2444750" w="12594035">
                  <a:moveTo>
                    <a:pt x="0" y="0"/>
                  </a:moveTo>
                  <a:lnTo>
                    <a:pt x="12594035" y="0"/>
                  </a:lnTo>
                  <a:lnTo>
                    <a:pt x="12594035" y="2444750"/>
                  </a:lnTo>
                  <a:lnTo>
                    <a:pt x="0" y="2444750"/>
                  </a:lnTo>
                  <a:close/>
                </a:path>
              </a:pathLst>
            </a:custGeom>
            <a:solidFill>
              <a:srgbClr val="000000">
                <a:alpha val="0"/>
              </a:srgbClr>
            </a:solidFill>
          </p:spPr>
        </p:sp>
        <p:sp>
          <p:nvSpPr>
            <p:cNvPr name="TextBox 12" id="12"/>
            <p:cNvSpPr txBox="true"/>
            <p:nvPr/>
          </p:nvSpPr>
          <p:spPr>
            <a:xfrm>
              <a:off x="0" y="-85725"/>
              <a:ext cx="12594035" cy="2530475"/>
            </a:xfrm>
            <a:prstGeom prst="rect">
              <a:avLst/>
            </a:prstGeom>
          </p:spPr>
          <p:txBody>
            <a:bodyPr anchor="t" rtlCol="false" tIns="0" lIns="0" bIns="0" rIns="0"/>
            <a:lstStyle/>
            <a:p>
              <a:pPr algn="l">
                <a:lnSpc>
                  <a:spcPts val="3562"/>
                </a:lnSpc>
              </a:pPr>
              <a:r>
                <a:rPr lang="en-US" sz="2187">
                  <a:solidFill>
                    <a:srgbClr val="504C49"/>
                  </a:solidFill>
                  <a:latin typeface="Source Serif Pro"/>
                  <a:ea typeface="Source Serif Pro"/>
                  <a:cs typeface="Source Serif Pro"/>
                  <a:sym typeface="Source Serif Pro"/>
                </a:rPr>
                <a:t>Notre solution exploite la puissance du NLP et du machine learning pour détecter efficacement les fake news. En combinant BERT pour la compréhension contextuelle et XGBoost pour une classification rapide, nous obtenons un système performant et accessible. </a:t>
              </a:r>
              <a:r>
                <a:rPr lang="en-US" sz="2187">
                  <a:solidFill>
                    <a:srgbClr val="000000"/>
                  </a:solidFill>
                  <a:latin typeface="Source Serif Pro"/>
                  <a:ea typeface="Source Serif Pro"/>
                  <a:cs typeface="Source Serif Pro"/>
                  <a:sym typeface="Source Serif Pro"/>
                </a:rPr>
                <a: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DAGhEiGc-xY</dc:identifier>
  <dcterms:modified xsi:type="dcterms:W3CDTF">2011-08-01T06:04:30Z</dcterms:modified>
  <cp:revision>1</cp:revision>
  <dc:title>Untitled (2).pptx</dc:title>
</cp:coreProperties>
</file>