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3"/>
  </p:notesMasterIdLst>
  <p:sldIdLst>
    <p:sldId id="256" r:id="rId6"/>
    <p:sldId id="277" r:id="rId7"/>
    <p:sldId id="283" r:id="rId8"/>
    <p:sldId id="284" r:id="rId9"/>
    <p:sldId id="258" r:id="rId10"/>
    <p:sldId id="285" r:id="rId11"/>
    <p:sldId id="259" r:id="rId12"/>
    <p:sldId id="286" r:id="rId13"/>
    <p:sldId id="260" r:id="rId14"/>
    <p:sldId id="280" r:id="rId15"/>
    <p:sldId id="281" r:id="rId16"/>
    <p:sldId id="282" r:id="rId17"/>
    <p:sldId id="261" r:id="rId18"/>
    <p:sldId id="262" r:id="rId19"/>
    <p:sldId id="263" r:id="rId20"/>
    <p:sldId id="275" r:id="rId21"/>
    <p:sldId id="276" r:id="rId22"/>
    <p:sldId id="264" r:id="rId23"/>
    <p:sldId id="265" r:id="rId24"/>
    <p:sldId id="272" r:id="rId25"/>
    <p:sldId id="274" r:id="rId26"/>
    <p:sldId id="269" r:id="rId27"/>
    <p:sldId id="271" r:id="rId28"/>
    <p:sldId id="270" r:id="rId29"/>
    <p:sldId id="267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CC00"/>
    <a:srgbClr val="00FF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64993-5267-43BD-B865-473D1B60E2A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7FB1B-CAEE-4528-B1A3-2D68F38CD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4.0,72 m/s</a:t>
            </a:r>
          </a:p>
          <a:p>
            <a:r>
              <a:rPr lang="en-US" dirty="0"/>
              <a:t>5. 70 m/s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7FB1B-CAEE-4528-B1A3-2D68F38CD5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3E7D7C-3BFD-412D-866D-14954EC3F0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FD9D-6E38-40F6-8D03-B6A0A2273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CDBE-159F-4E93-B2A0-0A41E2CEA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0085-F8B9-420F-958B-FD6CAC3F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DC3-8895-4431-9A47-915D297BD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ECE2-3594-4E5A-9997-CF961093C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87B-F05D-4FB0-929B-BDC23F5E9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3E18-6AA1-4BB3-9C4B-01DD8D28A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5D1B-F5E4-435B-9E8C-1FF482135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FE7C-DC7B-4BBF-809E-44E425A42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1DB3-52EA-4542-9460-1FB95AA80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AFE4B6E-B413-431D-9DC2-84AFD5108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XwOU5HzTZ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XwOU5HzTZQ?feature=oembed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www.khanacademy.org/science/ap-physics-1/ap-linear-momentum/introduction-to-linear-momentum-and-impulse-ap/v/force-vs-time-graph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MMS0Yx0Sa0?feature=oembed" TargetMode="External"/><Relationship Id="rId5" Type="http://schemas.openxmlformats.org/officeDocument/2006/relationships/hyperlink" Target="https://www.khanacademy.org/science/ap-physics-1/ap-linear-momentum/introduction-to-linear-momentum-and-impulse-ap/v/force-vs-time-graphs" TargetMode="External"/><Relationship Id="rId4" Type="http://schemas.openxmlformats.org/officeDocument/2006/relationships/hyperlink" Target="https://www.youtube.com/watch?v=hMMS0Yx0Sa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science/ap-physics-1/ap-linear-momentum/introduction-to-linear-momentum-and-impulse-ap/v/force-vs-time-grap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Momentum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Impuls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GAYA VS. WAKTU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F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Gaya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bermassa</a:t>
            </a:r>
            <a:r>
              <a:rPr lang="en-US" dirty="0"/>
              <a:t> 10 kg.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mula-mula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momentum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t = 5s </a:t>
            </a:r>
            <a:r>
              <a:rPr lang="en-US" dirty="0" err="1"/>
              <a:t>adalah</a:t>
            </a:r>
            <a:r>
              <a:rPr lang="en-US" dirty="0"/>
              <a:t> …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10000"/>
            <a:ext cx="3749040" cy="2794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4958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704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3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bermassa</a:t>
            </a:r>
            <a:r>
              <a:rPr lang="en-US" dirty="0"/>
              <a:t> 12 kg </a:t>
            </a:r>
            <a:r>
              <a:rPr lang="en-US" dirty="0" err="1"/>
              <a:t>mula-mula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4 m/s.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geraknya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 ke-18 </a:t>
            </a:r>
            <a:r>
              <a:rPr lang="en-US" dirty="0" err="1"/>
              <a:t>adalah</a:t>
            </a:r>
            <a:r>
              <a:rPr lang="en-US" dirty="0"/>
              <a:t> … (</a:t>
            </a:r>
            <a:r>
              <a:rPr lang="en-US" dirty="0" err="1"/>
              <a:t>Ans</a:t>
            </a:r>
            <a:r>
              <a:rPr lang="en-US" dirty="0"/>
              <a:t>: V</a:t>
            </a:r>
            <a:r>
              <a:rPr lang="en-US" baseline="-25000" dirty="0"/>
              <a:t>2</a:t>
            </a:r>
            <a:r>
              <a:rPr lang="en-US" dirty="0"/>
              <a:t> = 7 m/s)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04" y="3801400"/>
            <a:ext cx="4572000" cy="27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3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tenis</a:t>
            </a:r>
            <a:r>
              <a:rPr lang="en-US" dirty="0"/>
              <a:t> </a:t>
            </a:r>
            <a:r>
              <a:rPr lang="en-US" dirty="0" err="1"/>
              <a:t>memukul</a:t>
            </a:r>
            <a:r>
              <a:rPr lang="en-US" dirty="0"/>
              <a:t> bola yang </a:t>
            </a:r>
            <a:r>
              <a:rPr lang="en-US" dirty="0" err="1"/>
              <a:t>awalnya</a:t>
            </a:r>
            <a:r>
              <a:rPr lang="en-US" dirty="0"/>
              <a:t> diam. Gaya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bola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bola 				</a:t>
            </a:r>
            <a:r>
              <a:rPr lang="en-US" dirty="0" err="1"/>
              <a:t>antara</a:t>
            </a:r>
            <a:r>
              <a:rPr lang="en-US" dirty="0"/>
              <a:t> 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20 </a:t>
            </a:r>
            <a:r>
              <a:rPr lang="en-US" dirty="0" err="1"/>
              <a:t>ms</a:t>
            </a:r>
            <a:r>
              <a:rPr lang="en-US" dirty="0"/>
              <a:t> 				</a:t>
            </a:r>
            <a:r>
              <a:rPr lang="en-US" dirty="0" err="1"/>
              <a:t>adalah</a:t>
            </a:r>
            <a:endParaRPr lang="en-US" dirty="0"/>
          </a:p>
          <a:p>
            <a:pPr marL="2606040" lvl="8" indent="-457200">
              <a:buFont typeface="+mj-lt"/>
              <a:buAutoNum type="arabicPeriod"/>
            </a:pPr>
            <a:r>
              <a:rPr lang="en-US" dirty="0"/>
              <a:t>                      </a:t>
            </a:r>
            <a:r>
              <a:rPr lang="en-US" sz="2400" dirty="0"/>
              <a:t>a.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bertambah</a:t>
            </a:r>
            <a:endParaRPr lang="en-US" sz="2400" dirty="0"/>
          </a:p>
          <a:p>
            <a:pPr marL="2606040" lvl="8" indent="-457200">
              <a:buFont typeface="+mj-lt"/>
              <a:buAutoNum type="arabicPeriod"/>
            </a:pPr>
            <a:r>
              <a:rPr lang="en-US" sz="2400" dirty="0"/>
              <a:t>             b.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endParaRPr lang="en-US" sz="2400" dirty="0"/>
          </a:p>
          <a:p>
            <a:pPr marL="2606040" lvl="8" indent="-457200">
              <a:buFont typeface="+mj-lt"/>
              <a:buAutoNum type="arabicPeriod"/>
            </a:pPr>
            <a:r>
              <a:rPr lang="en-US" sz="2400" dirty="0"/>
              <a:t>             c.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konstan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		     </a:t>
            </a:r>
            <a:r>
              <a:rPr lang="en-US" sz="2400" dirty="0" err="1"/>
              <a:t>bertambah</a:t>
            </a:r>
            <a:endParaRPr lang="en-US" sz="2400" dirty="0"/>
          </a:p>
          <a:p>
            <a:pPr marL="2606040" lvl="8" indent="-457200">
              <a:buFont typeface="+mj-lt"/>
              <a:buAutoNum type="arabicPeriod"/>
            </a:pPr>
            <a:r>
              <a:rPr lang="en-US" sz="2400" dirty="0"/>
              <a:t>             d.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berkurang</a:t>
            </a:r>
            <a:r>
              <a:rPr lang="en-US" sz="2400" dirty="0"/>
              <a:t>    	               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52800"/>
            <a:ext cx="3931920" cy="32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Kekekalan</a:t>
            </a:r>
            <a:r>
              <a:rPr lang="en-US" dirty="0"/>
              <a:t> Momentum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MOMENTUM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SISTEM TERISOLASI</a:t>
            </a:r>
            <a:r>
              <a:rPr lang="en-US" sz="2800" dirty="0"/>
              <a:t>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dipengaruhi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CC00"/>
                </a:solidFill>
              </a:rPr>
              <a:t>GAYA LUAR</a:t>
            </a:r>
            <a:r>
              <a:rPr lang="en-US" sz="2800" dirty="0"/>
              <a:t>)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sesudah</a:t>
            </a:r>
            <a:r>
              <a:rPr lang="en-US" sz="2800" dirty="0"/>
              <a:t> </a:t>
            </a:r>
            <a:r>
              <a:rPr lang="en-US" sz="2800" dirty="0" err="1"/>
              <a:t>tumbukan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99"/>
                </a:solidFill>
              </a:rPr>
              <a:t>TETAP</a:t>
            </a:r>
            <a:r>
              <a:rPr lang="en-US" sz="2800" dirty="0"/>
              <a:t>.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876675"/>
            <a:ext cx="5705475" cy="1228725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767" y="5334000"/>
            <a:ext cx="8963247" cy="68580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peluru</a:t>
            </a:r>
            <a:r>
              <a:rPr lang="en-US" dirty="0"/>
              <a:t> yang </a:t>
            </a:r>
            <a:r>
              <a:rPr lang="en-US" dirty="0" err="1"/>
              <a:t>massanya</a:t>
            </a:r>
            <a:r>
              <a:rPr lang="en-US" dirty="0"/>
              <a:t> 25 gram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1000 m/s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menembus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yang </a:t>
            </a:r>
            <a:r>
              <a:rPr lang="en-US" dirty="0" err="1"/>
              <a:t>diam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yang </a:t>
            </a:r>
            <a:r>
              <a:rPr lang="en-US" dirty="0" err="1"/>
              <a:t>licin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100 kg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peluru</a:t>
            </a:r>
            <a:r>
              <a:rPr lang="en-US" dirty="0"/>
              <a:t> </a:t>
            </a:r>
            <a:r>
              <a:rPr lang="en-US" dirty="0" err="1"/>
              <a:t>menembus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200 m/s,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yang </a:t>
            </a:r>
            <a:r>
              <a:rPr lang="en-US" dirty="0" err="1"/>
              <a:t>ditembus</a:t>
            </a:r>
            <a:r>
              <a:rPr lang="en-US" dirty="0"/>
              <a:t> </a:t>
            </a:r>
            <a:r>
              <a:rPr lang="en-US" dirty="0" err="1"/>
              <a:t>peluru</a:t>
            </a:r>
            <a:r>
              <a:rPr lang="en-US" dirty="0"/>
              <a:t>!</a:t>
            </a:r>
          </a:p>
          <a:p>
            <a:endParaRPr lang="en-US" dirty="0"/>
          </a:p>
          <a:p>
            <a:pPr marL="571500" lvl="0" indent="-457200">
              <a:buFont typeface="+mj-lt"/>
              <a:buAutoNum type="arabicPeriod" startAt="2"/>
            </a:pPr>
            <a:r>
              <a:rPr lang="en-US" dirty="0"/>
              <a:t>Bola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300 gram </a:t>
            </a:r>
            <a:r>
              <a:rPr lang="en-US" dirty="0" err="1"/>
              <a:t>dan</a:t>
            </a:r>
            <a:r>
              <a:rPr lang="en-US" dirty="0"/>
              <a:t> 400 gram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. Bola A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4 m/s </a:t>
            </a:r>
            <a:r>
              <a:rPr lang="en-US" dirty="0" err="1"/>
              <a:t>dan</a:t>
            </a:r>
            <a:r>
              <a:rPr lang="en-US" dirty="0"/>
              <a:t> bola B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6 m/s.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tumbukan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bola B </a:t>
            </a:r>
            <a:r>
              <a:rPr lang="en-US" dirty="0" err="1"/>
              <a:t>menjadi</a:t>
            </a:r>
            <a:r>
              <a:rPr lang="en-US" dirty="0"/>
              <a:t> 3 m/s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semula</a:t>
            </a:r>
            <a:r>
              <a:rPr lang="en-US" dirty="0"/>
              <a:t>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bola A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tumbukan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Arnold yang </a:t>
            </a:r>
            <a:r>
              <a:rPr lang="en-US" dirty="0" err="1"/>
              <a:t>bermassa</a:t>
            </a:r>
            <a:r>
              <a:rPr lang="en-US" dirty="0"/>
              <a:t> 30 kg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perahu</a:t>
            </a:r>
            <a:r>
              <a:rPr lang="en-US" dirty="0"/>
              <a:t> </a:t>
            </a:r>
            <a:r>
              <a:rPr lang="en-US" dirty="0" err="1"/>
              <a:t>bermassa</a:t>
            </a:r>
            <a:r>
              <a:rPr lang="en-US" dirty="0"/>
              <a:t> 120 kg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6 m/s. </a:t>
            </a:r>
            <a:r>
              <a:rPr lang="en-US" dirty="0" err="1"/>
              <a:t>Tiba-tiba</a:t>
            </a:r>
            <a:r>
              <a:rPr lang="en-US" dirty="0"/>
              <a:t> Arnold </a:t>
            </a:r>
            <a:r>
              <a:rPr lang="en-US" dirty="0" err="1"/>
              <a:t>melompat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perahu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mendatar</a:t>
            </a:r>
            <a:r>
              <a:rPr lang="en-US" dirty="0"/>
              <a:t> 2 m/s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perahu</a:t>
            </a:r>
            <a:r>
              <a:rPr lang="en-US" dirty="0"/>
              <a:t>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perahu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Arnold </a:t>
            </a:r>
            <a:r>
              <a:rPr lang="en-US" dirty="0" err="1"/>
              <a:t>melompat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AE3-C907-43A1-9B18-3DF4DA6A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Tumbukan 2 Dimensi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3F15C-06EC-4246-A8D7-F97CA5792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4333874"/>
                <a:ext cx="7772400" cy="2295525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id-ID" sz="4000" dirty="0"/>
                  <a:t>Sumbu X: </a:t>
                </a:r>
                <a:r>
                  <a:rPr lang="id-ID" sz="4000" b="1" dirty="0"/>
                  <a:t>p</a:t>
                </a:r>
                <a:r>
                  <a:rPr lang="id-ID" sz="4000" b="1" baseline="-25000" dirty="0"/>
                  <a:t>Ax</a:t>
                </a:r>
                <a:r>
                  <a:rPr lang="id-ID" sz="4000" b="1" dirty="0"/>
                  <a:t> + p</a:t>
                </a:r>
                <a:r>
                  <a:rPr lang="id-ID" sz="4000" b="1" baseline="-25000" dirty="0"/>
                  <a:t>Bx</a:t>
                </a:r>
                <a:r>
                  <a:rPr lang="id-ID" sz="4000" b="1" dirty="0"/>
                  <a:t> = p’</a:t>
                </a:r>
                <a:r>
                  <a:rPr lang="id-ID" sz="4000" b="1" baseline="-25000" dirty="0"/>
                  <a:t>Ax</a:t>
                </a:r>
                <a:r>
                  <a:rPr lang="id-ID" sz="4000" b="1" dirty="0"/>
                  <a:t> + p’</a:t>
                </a:r>
                <a:r>
                  <a:rPr lang="id-ID" sz="4000" b="1" baseline="-25000" dirty="0"/>
                  <a:t>Bx</a:t>
                </a:r>
                <a:r>
                  <a:rPr lang="id-ID" sz="4000" b="1" dirty="0"/>
                  <a:t> </a:t>
                </a:r>
              </a:p>
              <a:p>
                <a:pPr marL="0" indent="0" algn="ctr">
                  <a:buNone/>
                </a:pPr>
                <a:r>
                  <a:rPr lang="id-ID" sz="4000" dirty="0"/>
                  <a:t>Sumbu Y: </a:t>
                </a:r>
                <a:r>
                  <a:rPr lang="id-ID" sz="4000" b="1" dirty="0"/>
                  <a:t>p</a:t>
                </a:r>
                <a:r>
                  <a:rPr lang="id-ID" sz="4000" b="1" baseline="-25000" dirty="0"/>
                  <a:t>Ay</a:t>
                </a:r>
                <a:r>
                  <a:rPr lang="id-ID" sz="4000" b="1" dirty="0"/>
                  <a:t> + p</a:t>
                </a:r>
                <a:r>
                  <a:rPr lang="id-ID" sz="4000" b="1" baseline="-25000" dirty="0"/>
                  <a:t>By</a:t>
                </a:r>
                <a:r>
                  <a:rPr lang="id-ID" sz="4000" b="1" dirty="0"/>
                  <a:t> = p’</a:t>
                </a:r>
                <a:r>
                  <a:rPr lang="id-ID" sz="4000" b="1" baseline="-25000" dirty="0"/>
                  <a:t>Ay</a:t>
                </a:r>
                <a:r>
                  <a:rPr lang="id-ID" sz="4000" b="1" dirty="0"/>
                  <a:t> + p’</a:t>
                </a:r>
                <a:r>
                  <a:rPr lang="id-ID" sz="4000" b="1" baseline="-25000" dirty="0"/>
                  <a:t>By</a:t>
                </a:r>
                <a:endParaRPr lang="en-US" sz="4000" b="1" baseline="-25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𝒂𝒌𝒉𝒊𝒓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b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3F15C-06EC-4246-A8D7-F97CA5792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333874"/>
                <a:ext cx="7772400" cy="2295525"/>
              </a:xfrm>
              <a:blipFill>
                <a:blip r:embed="rId2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817EF3-1D25-4DF9-BE01-6630E4DA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752600"/>
            <a:ext cx="5381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1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3771-992A-4EDD-94A9-D1F7299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8855-3E5A-4E0E-AC25-FC9053C1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Bola billiard A bergerak dengan kecepatan 3 m/s pada arah sumbu x, menabrak bola B yang memiliki massa yang sama dengan A, seperti pada gambar di bawah. Tentukan kecepatan bola A dan B setelah tumbukan!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6F431-955A-40E3-899F-377A5751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8" y="3962400"/>
            <a:ext cx="3124200" cy="23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Tumbukan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7600"/>
            <a:ext cx="9296400" cy="3048000"/>
          </a:xfrm>
        </p:spPr>
        <p:txBody>
          <a:bodyPr>
            <a:normAutofit/>
          </a:bodyPr>
          <a:lstStyle/>
          <a:p>
            <a:r>
              <a:rPr lang="en-US" sz="2300" dirty="0" err="1"/>
              <a:t>Tumbukan</a:t>
            </a:r>
            <a:r>
              <a:rPr lang="en-US" sz="2300" dirty="0"/>
              <a:t> </a:t>
            </a:r>
            <a:r>
              <a:rPr lang="en-US" sz="2300" dirty="0" err="1"/>
              <a:t>elastis</a:t>
            </a:r>
            <a:r>
              <a:rPr lang="en-US" sz="2300" dirty="0"/>
              <a:t> </a:t>
            </a:r>
            <a:r>
              <a:rPr lang="en-US" sz="2300" dirty="0" err="1"/>
              <a:t>sempurna</a:t>
            </a:r>
            <a:r>
              <a:rPr lang="en-US" sz="2300" dirty="0"/>
              <a:t> (</a:t>
            </a:r>
            <a:r>
              <a:rPr lang="en-US" sz="2300" dirty="0" err="1"/>
              <a:t>lenting</a:t>
            </a:r>
            <a:r>
              <a:rPr lang="en-US" sz="2300" dirty="0"/>
              <a:t> </a:t>
            </a:r>
            <a:r>
              <a:rPr lang="en-US" sz="2300" dirty="0" err="1"/>
              <a:t>sempurna</a:t>
            </a:r>
            <a:r>
              <a:rPr lang="en-US" sz="2300" dirty="0"/>
              <a:t>) </a:t>
            </a:r>
            <a:r>
              <a:rPr lang="en-US" sz="2300" dirty="0">
                <a:sym typeface="Wingdings" pitchFamily="2" charset="2"/>
              </a:rPr>
              <a:t> 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e=1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Pada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kondisi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ini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EK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terkonservasi</a:t>
            </a:r>
            <a:endParaRPr lang="en-US" sz="2300" b="1" dirty="0">
              <a:solidFill>
                <a:srgbClr val="FF0000"/>
              </a:solidFill>
            </a:endParaRPr>
          </a:p>
          <a:p>
            <a:r>
              <a:rPr lang="en-US" sz="2300" dirty="0" err="1"/>
              <a:t>Tumbukan</a:t>
            </a:r>
            <a:r>
              <a:rPr lang="en-US" sz="2300" dirty="0"/>
              <a:t> </a:t>
            </a:r>
            <a:r>
              <a:rPr lang="en-US" sz="2300" dirty="0" err="1"/>
              <a:t>elastis</a:t>
            </a:r>
            <a:r>
              <a:rPr lang="en-US" sz="2300" dirty="0"/>
              <a:t> </a:t>
            </a:r>
            <a:r>
              <a:rPr lang="en-US" sz="2300" dirty="0" err="1"/>
              <a:t>sebagian</a:t>
            </a:r>
            <a:r>
              <a:rPr lang="en-US" sz="2300" dirty="0"/>
              <a:t> (</a:t>
            </a:r>
            <a:r>
              <a:rPr lang="en-US" sz="2300" dirty="0" err="1"/>
              <a:t>lenting</a:t>
            </a:r>
            <a:r>
              <a:rPr lang="en-US" sz="2300" dirty="0"/>
              <a:t> </a:t>
            </a:r>
            <a:r>
              <a:rPr lang="en-US" sz="2300" dirty="0" err="1"/>
              <a:t>sebagian</a:t>
            </a:r>
            <a:r>
              <a:rPr lang="en-US" sz="2300" dirty="0"/>
              <a:t>) </a:t>
            </a:r>
            <a:r>
              <a:rPr lang="en-US" sz="2300" dirty="0">
                <a:sym typeface="Wingdings" pitchFamily="2" charset="2"/>
              </a:rPr>
              <a:t> 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0&lt;e&lt;1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Pada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kondisi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ini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EK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terkonservasi</a:t>
            </a:r>
            <a:endParaRPr lang="en-US" sz="2300" b="1" dirty="0">
              <a:solidFill>
                <a:srgbClr val="FF0000"/>
              </a:solidFill>
            </a:endParaRPr>
          </a:p>
          <a:p>
            <a:r>
              <a:rPr lang="en-US" sz="2300" dirty="0" err="1"/>
              <a:t>Tumbukan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sempurna</a:t>
            </a:r>
            <a:r>
              <a:rPr lang="en-US" sz="2300" dirty="0"/>
              <a:t> (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lenting</a:t>
            </a:r>
            <a:r>
              <a:rPr lang="en-US" sz="2300" dirty="0"/>
              <a:t> </a:t>
            </a:r>
            <a:r>
              <a:rPr lang="en-US" sz="2300" dirty="0" err="1"/>
              <a:t>sama</a:t>
            </a:r>
            <a:r>
              <a:rPr lang="en-US" sz="2300" dirty="0"/>
              <a:t> </a:t>
            </a:r>
            <a:r>
              <a:rPr lang="en-US" sz="2300" dirty="0" err="1"/>
              <a:t>sekali</a:t>
            </a:r>
            <a:r>
              <a:rPr lang="en-US" sz="2300" dirty="0"/>
              <a:t>) </a:t>
            </a:r>
            <a:r>
              <a:rPr lang="en-US" sz="2300" dirty="0">
                <a:sym typeface="Wingdings" pitchFamily="2" charset="2"/>
              </a:rPr>
              <a:t> 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e=0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Pada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kondisi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ini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EK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terkonservasi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dan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kedua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benda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       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menempel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setelah</a:t>
            </a:r>
            <a:r>
              <a:rPr lang="en-US" sz="23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sym typeface="Wingdings" pitchFamily="2" charset="2"/>
              </a:rPr>
              <a:t>tumbukan</a:t>
            </a:r>
            <a:endParaRPr lang="en-US" sz="23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105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90800" y="1905000"/>
                <a:ext cx="3962400" cy="1478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05000"/>
                <a:ext cx="3962400" cy="14781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Sebuah</a:t>
            </a:r>
            <a:r>
              <a:rPr lang="en-US" sz="2800" dirty="0"/>
              <a:t> bola </a:t>
            </a:r>
            <a:r>
              <a:rPr lang="en-US" sz="2800" dirty="0" err="1"/>
              <a:t>karet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100 gram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6 m/s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timur</a:t>
            </a:r>
            <a:r>
              <a:rPr lang="en-US" sz="2800" dirty="0"/>
              <a:t>. Bola lain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300 gram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2 m/s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</a:t>
            </a:r>
            <a:r>
              <a:rPr lang="en-US" sz="2800" dirty="0" err="1"/>
              <a:t>barat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lurus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bola A. </a:t>
            </a:r>
            <a:r>
              <a:rPr lang="en-US" sz="2800" dirty="0" err="1"/>
              <a:t>Keduanya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bertabrakan</a:t>
            </a:r>
            <a:r>
              <a:rPr lang="en-US" sz="2800" dirty="0"/>
              <a:t>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tabrak</a:t>
            </a:r>
            <a:r>
              <a:rPr lang="en-US" sz="2800" dirty="0"/>
              <a:t>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tumbukan</a:t>
            </a:r>
            <a:r>
              <a:rPr lang="en-US" sz="2800" dirty="0"/>
              <a:t> </a:t>
            </a:r>
            <a:r>
              <a:rPr lang="en-US" sz="2800" dirty="0" err="1"/>
              <a:t>lenting</a:t>
            </a:r>
            <a:r>
              <a:rPr lang="en-US" sz="2800" dirty="0"/>
              <a:t> </a:t>
            </a:r>
            <a:r>
              <a:rPr lang="en-US" sz="2800" dirty="0" err="1"/>
              <a:t>sempurna</a:t>
            </a:r>
            <a:r>
              <a:rPr lang="en-US" sz="2800" dirty="0"/>
              <a:t>, </a:t>
            </a:r>
            <a:r>
              <a:rPr lang="en-US" sz="2800" dirty="0" err="1"/>
              <a:t>buktikan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tumbukan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bola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kelajuan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kelajuan</a:t>
            </a:r>
            <a:r>
              <a:rPr lang="en-US" sz="2800" dirty="0"/>
              <a:t> </a:t>
            </a:r>
            <a:r>
              <a:rPr lang="en-US" sz="2800" dirty="0" err="1"/>
              <a:t>semula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berlawanan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PENDUKUNG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02920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ID" dirty="0">
                <a:hlinkClick r:id="rId3"/>
              </a:rPr>
              <a:t>https://www.youtube.com/watch?v=kXwOU5HzTZQ</a:t>
            </a:r>
            <a:endParaRPr lang="en-US" b="1" dirty="0"/>
          </a:p>
          <a:p>
            <a:endParaRPr lang="en-US" b="1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</p:txBody>
      </p:sp>
      <p:pic>
        <p:nvPicPr>
          <p:cNvPr id="2" name="Online Media 1" title="Bruce Lee One Inch Punch Brutal SPEED and POWER!">
            <a:hlinkClick r:id="" action="ppaction://media"/>
            <a:extLst>
              <a:ext uri="{FF2B5EF4-FFF2-40B4-BE49-F238E27FC236}">
                <a16:creationId xmlns:a16="http://schemas.microsoft.com/office/drawing/2014/main" id="{E416A428-BA34-4FD5-AD85-78192C273B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66800" y="1219200"/>
            <a:ext cx="73151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id-ID" dirty="0"/>
              <a:t>Bola A dan bola B bergerak di atas bidang datar segaris kerja. Bola A dengan massa 2 kg bergerak ke kanan dengan kecepatan 4 m/s dan bola B dengan massa 1 kg bergerak ke kiri dengan kecepatan 6 m/s. Kedua bola bertumbukan sentral. Hitunglah kecepatan masing-masing bola setelah tumbukan jika tumbukan kedua bola adalah lenting sebagian dengan e = 0,8.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15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id-ID" dirty="0"/>
              <a:t>Sebuah benda bermassa 10 kg bergerak dengan kecepatan 10 m/s, benda kedua bermassa 5 kg bergerak berlawanan dengan kecepatan 5 m/s. Tentukan kecepatan benda satu dan benda dua jika:</a:t>
            </a:r>
          </a:p>
          <a:p>
            <a:pPr marL="0" indent="0">
              <a:buNone/>
            </a:pPr>
            <a:r>
              <a:rPr lang="id-ID" dirty="0"/>
              <a:t>a.</a:t>
            </a:r>
            <a:r>
              <a:rPr lang="en-US" dirty="0"/>
              <a:t>  </a:t>
            </a:r>
            <a:r>
              <a:rPr lang="id-ID" dirty="0"/>
              <a:t>Lenting sempurna,</a:t>
            </a:r>
          </a:p>
          <a:p>
            <a:pPr marL="0" indent="0">
              <a:buNone/>
            </a:pPr>
            <a:r>
              <a:rPr lang="id-ID" dirty="0"/>
              <a:t>b.</a:t>
            </a:r>
            <a:r>
              <a:rPr lang="en-US" dirty="0"/>
              <a:t>  </a:t>
            </a:r>
            <a:r>
              <a:rPr lang="id-ID" dirty="0"/>
              <a:t>Lenting sebagian dengan e= 0,2,</a:t>
            </a:r>
          </a:p>
          <a:p>
            <a:pPr marL="0" indent="0">
              <a:buNone/>
            </a:pPr>
            <a:r>
              <a:rPr lang="id-ID" dirty="0"/>
              <a:t>c.</a:t>
            </a:r>
            <a:r>
              <a:rPr lang="en-US" dirty="0"/>
              <a:t>  </a:t>
            </a:r>
            <a:r>
              <a:rPr lang="id-ID" dirty="0"/>
              <a:t>Tidak lenting sama sekali</a:t>
            </a:r>
          </a:p>
        </p:txBody>
      </p:sp>
    </p:spTree>
    <p:extLst>
      <p:ext uri="{BB962C8B-B14F-4D97-AF65-F5344CB8AC3E}">
        <p14:creationId xmlns:p14="http://schemas.microsoft.com/office/powerpoint/2010/main" val="350313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Tinggi Pantulan Bola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9800" y="1981200"/>
                <a:ext cx="2438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/>
                        </a:rPr>
                        <m:t>𝑒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e:koefisien restitusi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0" y="1981200"/>
                <a:ext cx="2438400" cy="4114800"/>
              </a:xfrm>
              <a:blipFill rotWithShape="1">
                <a:blip r:embed="rId2"/>
                <a:stretch>
                  <a:fillRect l="-6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057400"/>
            <a:ext cx="574676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29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1. Sebuah bola dijatuhkan dari ketinggian 10 m. jika diketahui bahwa koefisien restitusi antara bola dan lantai adalah 0,4 maka hitunglah tinggi pantulan bola!</a:t>
            </a:r>
          </a:p>
          <a:p>
            <a:pPr marL="0" lvl="0" indent="0">
              <a:buNone/>
            </a:pPr>
            <a:r>
              <a:rPr lang="id-ID" dirty="0"/>
              <a:t>2. Sebuah bola di jatuhkan dari ketinggian h di atas lantai datar. Jika tinggi pantulan kedua adalah h/4. Tentukan tinggi pantulan pertama dan pantulan keempat?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3. </a:t>
            </a:r>
            <a:r>
              <a:rPr lang="en-US" dirty="0" err="1"/>
              <a:t>Sebuah</a:t>
            </a:r>
            <a:r>
              <a:rPr lang="en-US" dirty="0"/>
              <a:t> bola </a:t>
            </a:r>
            <a:r>
              <a:rPr lang="en-US" dirty="0" err="1"/>
              <a:t>dijatuhkan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64 m.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pantulan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20,25 m.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restitusi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pantulan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!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58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Ayunan Balistik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37466"/>
          </a:xfrm>
        </p:spPr>
        <p:txBody>
          <a:bodyPr>
            <a:normAutofit/>
          </a:bodyPr>
          <a:lstStyle/>
          <a:p>
            <a:r>
              <a:rPr lang="id-ID" dirty="0"/>
              <a:t>Alat untuk mengukur kecepatan suatu </a:t>
            </a:r>
            <a:r>
              <a:rPr lang="en-US" dirty="0" err="1"/>
              <a:t>proyektil</a:t>
            </a:r>
            <a:r>
              <a:rPr lang="id-ID" dirty="0"/>
              <a:t> yang ditemba</a:t>
            </a:r>
            <a:r>
              <a:rPr lang="en-US" dirty="0"/>
              <a:t>k</a:t>
            </a:r>
            <a:r>
              <a:rPr lang="id-ID" dirty="0"/>
              <a:t>kan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2 step:</a:t>
            </a:r>
          </a:p>
          <a:p>
            <a:pPr marL="514350" indent="-514350">
              <a:buAutoNum type="arabicPeriod"/>
            </a:pPr>
            <a:r>
              <a:rPr lang="id-ID" dirty="0"/>
              <a:t>Hukum kekekalan momentum</a:t>
            </a:r>
          </a:p>
          <a:p>
            <a:pPr marL="514350" indent="-514350">
              <a:buAutoNum type="arabicPeriod"/>
            </a:pPr>
            <a:r>
              <a:rPr lang="id-ID" dirty="0"/>
              <a:t>Hukum kekekalan energi</a:t>
            </a:r>
          </a:p>
        </p:txBody>
      </p:sp>
      <p:pic>
        <p:nvPicPr>
          <p:cNvPr id="1026" name="Picture 2" descr="Hasil gambar untuk ayunan balist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18666"/>
            <a:ext cx="3657600" cy="21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61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41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bermassa</a:t>
            </a:r>
            <a:r>
              <a:rPr lang="en-US" sz="2800" dirty="0"/>
              <a:t> 2 kg </a:t>
            </a:r>
            <a:r>
              <a:rPr lang="en-US" sz="2800" dirty="0" err="1"/>
              <a:t>digantung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.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ditembak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yang </a:t>
            </a:r>
            <a:r>
              <a:rPr lang="en-US" sz="2800" dirty="0" err="1"/>
              <a:t>bergerak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kelajuan</a:t>
            </a:r>
            <a:r>
              <a:rPr lang="en-US" sz="2800" dirty="0"/>
              <a:t> 120 m/s.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,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bersarang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0,003 kg, </a:t>
            </a:r>
            <a:r>
              <a:rPr lang="en-US" sz="2800" dirty="0" err="1"/>
              <a:t>berapakah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tembakan</a:t>
            </a:r>
            <a:r>
              <a:rPr lang="en-US" sz="2800" dirty="0"/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2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30 gram </a:t>
            </a:r>
            <a:r>
              <a:rPr lang="en-US" sz="2800" dirty="0" err="1"/>
              <a:t>ditembakkan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sasaran</a:t>
            </a:r>
            <a:r>
              <a:rPr lang="en-US" sz="2800" dirty="0"/>
              <a:t> </a:t>
            </a:r>
            <a:r>
              <a:rPr lang="en-US" sz="2800" dirty="0" err="1"/>
              <a:t>ayunan</a:t>
            </a:r>
            <a:r>
              <a:rPr lang="en-US" sz="2800" dirty="0"/>
              <a:t> </a:t>
            </a:r>
            <a:r>
              <a:rPr lang="en-US" sz="2800" dirty="0" err="1"/>
              <a:t>balistik</a:t>
            </a:r>
            <a:r>
              <a:rPr lang="en-US" sz="2800" dirty="0"/>
              <a:t> yang </a:t>
            </a:r>
            <a:r>
              <a:rPr lang="en-US" sz="2800" dirty="0" err="1"/>
              <a:t>bermassa</a:t>
            </a:r>
            <a:r>
              <a:rPr lang="en-US" sz="2800" dirty="0"/>
              <a:t> 2,97 kg. </a:t>
            </a:r>
            <a:r>
              <a:rPr lang="en-US" sz="2800" dirty="0" err="1"/>
              <a:t>Akibat</a:t>
            </a:r>
            <a:r>
              <a:rPr lang="en-US" sz="2800" dirty="0"/>
              <a:t> </a:t>
            </a:r>
            <a:r>
              <a:rPr lang="en-US" sz="2800" dirty="0" err="1"/>
              <a:t>tembakan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,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berayun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tingginya</a:t>
            </a:r>
            <a:r>
              <a:rPr lang="en-US" sz="2800" dirty="0"/>
              <a:t> 2</a:t>
            </a:r>
            <a:r>
              <a:rPr lang="id-ID" sz="2800" dirty="0"/>
              <a:t>,</a:t>
            </a:r>
            <a:r>
              <a:rPr lang="en-US" sz="2800" dirty="0"/>
              <a:t>45 cm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ketinggian</a:t>
            </a:r>
            <a:r>
              <a:rPr lang="en-US" sz="2800" dirty="0"/>
              <a:t> </a:t>
            </a:r>
            <a:r>
              <a:rPr lang="en-US" sz="2800" dirty="0" err="1"/>
              <a:t>semula</a:t>
            </a:r>
            <a:r>
              <a:rPr lang="en-US" sz="2800" dirty="0"/>
              <a:t>. </a:t>
            </a:r>
            <a:r>
              <a:rPr lang="en-US" sz="2800" dirty="0" err="1"/>
              <a:t>Berapakah</a:t>
            </a:r>
            <a:r>
              <a:rPr lang="en-US" sz="2800" dirty="0"/>
              <a:t> </a:t>
            </a:r>
            <a:r>
              <a:rPr lang="en-US" sz="2800" dirty="0" err="1"/>
              <a:t>kelajuan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5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bermassa</a:t>
            </a:r>
            <a:r>
              <a:rPr lang="en-US" sz="2800" dirty="0"/>
              <a:t> 7 kg </a:t>
            </a:r>
            <a:r>
              <a:rPr lang="en-US" sz="2800" dirty="0" err="1"/>
              <a:t>ditembakkan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ayunan</a:t>
            </a:r>
            <a:r>
              <a:rPr lang="en-US" sz="2800" dirty="0"/>
              <a:t> </a:t>
            </a:r>
            <a:r>
              <a:rPr lang="en-US" sz="2800" dirty="0" err="1"/>
              <a:t>balistik</a:t>
            </a:r>
            <a:r>
              <a:rPr lang="en-US" sz="2800" dirty="0"/>
              <a:t> </a:t>
            </a:r>
            <a:r>
              <a:rPr lang="en-US" sz="2800" dirty="0" err="1"/>
              <a:t>bermassa</a:t>
            </a:r>
            <a:r>
              <a:rPr lang="en-US" sz="2800" dirty="0"/>
              <a:t> 2 kg. </a:t>
            </a:r>
            <a:r>
              <a:rPr lang="en-US" sz="2800" dirty="0" err="1"/>
              <a:t>Peluru</a:t>
            </a:r>
            <a:r>
              <a:rPr lang="en-US" sz="2800" dirty="0"/>
              <a:t> </a:t>
            </a:r>
            <a:r>
              <a:rPr lang="en-US" sz="2800" dirty="0" err="1"/>
              <a:t>menembus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kelajuan</a:t>
            </a:r>
            <a:r>
              <a:rPr lang="en-US" sz="2800" dirty="0"/>
              <a:t> 300 m/s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balok</a:t>
            </a:r>
            <a:r>
              <a:rPr lang="en-US" sz="2800" dirty="0"/>
              <a:t> </a:t>
            </a:r>
            <a:r>
              <a:rPr lang="en-US" sz="2800" dirty="0" err="1"/>
              <a:t>berayun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ketinggian</a:t>
            </a:r>
            <a:r>
              <a:rPr lang="en-US" sz="2800" dirty="0"/>
              <a:t> 18 cm. </a:t>
            </a:r>
            <a:r>
              <a:rPr lang="en-US" sz="2800" dirty="0" err="1"/>
              <a:t>Berapakah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peluru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9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1F9C-7A3F-41B5-B59E-99130FE0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PENDUKUNG</a:t>
            </a:r>
            <a:endParaRPr lang="en-ID" dirty="0"/>
          </a:p>
        </p:txBody>
      </p:sp>
      <p:pic>
        <p:nvPicPr>
          <p:cNvPr id="4" name="Online Media 3" title="The Physics Behind Bruce Lee's One-Inch Punch! (Because Science w/ Kyle Hill)">
            <a:hlinkClick r:id="" action="ppaction://media"/>
            <a:extLst>
              <a:ext uri="{FF2B5EF4-FFF2-40B4-BE49-F238E27FC236}">
                <a16:creationId xmlns:a16="http://schemas.microsoft.com/office/drawing/2014/main" id="{D5F42B3E-394B-4137-8F94-9794863BD8A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4212" y="1242218"/>
            <a:ext cx="7775575" cy="4373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850CDA-0FD1-42DB-816D-A39593873A6F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endParaRPr lang="en-US" b="1" dirty="0"/>
          </a:p>
          <a:p>
            <a:pPr fontAlgn="auto">
              <a:spcAft>
                <a:spcPts val="0"/>
              </a:spcAft>
            </a:pPr>
            <a:r>
              <a:rPr lang="en-ID" dirty="0">
                <a:hlinkClick r:id="rId4"/>
              </a:rPr>
              <a:t>https://www.youtube.com/watch?v=hMMS0Yx0Sa0</a:t>
            </a:r>
            <a:endParaRPr lang="en-US" b="1" dirty="0"/>
          </a:p>
          <a:p>
            <a:pPr fontAlgn="auto">
              <a:spcAft>
                <a:spcPts val="0"/>
              </a:spcAft>
            </a:pPr>
            <a:endParaRPr lang="en-US" dirty="0">
              <a:hlinkClick r:id="rId5"/>
            </a:endParaRPr>
          </a:p>
          <a:p>
            <a:pPr fontAlgn="auto">
              <a:spcAft>
                <a:spcPts val="0"/>
              </a:spcAft>
            </a:pPr>
            <a:endParaRPr lang="en-US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6107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6A09-775C-4BE8-B656-8235D466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PENDUKUNG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8198-2C65-4D8F-AFCB-0066A0A6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https://www.khanacademy.org/science/ap-physics-1/ap-linear-momentum/introduction-to-linear-momentum-and-impulse-ap/v/force-vs-time-graphs</a:t>
            </a:r>
            <a:endParaRPr lang="en-US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92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(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56171"/>
            <a:ext cx="8839200" cy="14204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b="1" dirty="0" err="1">
                <a:solidFill>
                  <a:srgbClr val="00B0F0"/>
                </a:solidFill>
              </a:rPr>
              <a:t>Kecenderungan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suatu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benda</a:t>
            </a:r>
            <a:r>
              <a:rPr lang="en-US" sz="3600" b="1" dirty="0">
                <a:solidFill>
                  <a:srgbClr val="00B0F0"/>
                </a:solidFill>
              </a:rPr>
              <a:t> yang </a:t>
            </a:r>
            <a:r>
              <a:rPr lang="en-US" sz="3600" b="1" dirty="0" err="1">
                <a:solidFill>
                  <a:srgbClr val="00B0F0"/>
                </a:solidFill>
              </a:rPr>
              <a:t>bergerak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untuk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mempertahankan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err="1">
                <a:solidFill>
                  <a:srgbClr val="00B0F0"/>
                </a:solidFill>
              </a:rPr>
              <a:t>geraknya</a:t>
            </a:r>
            <a:r>
              <a:rPr lang="en-US" sz="36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275" y="3571707"/>
            <a:ext cx="3362325" cy="122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534287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Momentum linear (N 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52754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Massa (kg)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3810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Kecepatan</a:t>
            </a:r>
            <a:r>
              <a:rPr lang="en-US" sz="2400" dirty="0"/>
              <a:t> (m/s)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4724400"/>
            <a:ext cx="0" cy="7315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43200" y="4511040"/>
            <a:ext cx="0" cy="10972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4724400" y="3676858"/>
            <a:ext cx="0" cy="10972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1F71-19A6-49DF-8B6E-ED5DDB25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momentum</a:t>
            </a:r>
            <a:endParaRPr lang="en-ID" dirty="0"/>
          </a:p>
        </p:txBody>
      </p:sp>
      <p:pic>
        <p:nvPicPr>
          <p:cNvPr id="5" name="Content Placeholder 4" descr="A picture containing skiing, man&#10;&#10;Description automatically generated">
            <a:extLst>
              <a:ext uri="{FF2B5EF4-FFF2-40B4-BE49-F238E27FC236}">
                <a16:creationId xmlns:a16="http://schemas.microsoft.com/office/drawing/2014/main" id="{B622514A-1840-4897-8C64-3BCC00A0A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01" y="1676400"/>
            <a:ext cx="6424397" cy="3352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BF658E-6429-48D1-8143-3D647C5BA568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7315200" cy="1252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0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ID" sz="4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BF658E-6429-48D1-8143-3D647C5B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7315200" cy="1252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1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Impuls</a:t>
            </a:r>
            <a:r>
              <a:rPr lang="en-US" dirty="0"/>
              <a:t> -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GAYA </a:t>
            </a:r>
            <a:r>
              <a:rPr lang="en-US" dirty="0" err="1">
                <a:solidFill>
                  <a:schemeClr val="tx1"/>
                </a:solidFill>
              </a:rPr>
              <a:t>bekerja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CC00"/>
                </a:solidFill>
              </a:rPr>
              <a:t>SINGKAT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impuls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ukuran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7C80"/>
                </a:solidFill>
              </a:rPr>
              <a:t>PERUBAHAN MOMENTUM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0" y="5257800"/>
            <a:ext cx="3429000" cy="122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7550" y="3810000"/>
            <a:ext cx="2628900" cy="122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EC8F-7774-42D2-8199-ACEAC20D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Impuls</a:t>
            </a:r>
            <a:r>
              <a:rPr lang="en-US" dirty="0"/>
              <a:t> - Momentum</a:t>
            </a:r>
            <a:endParaRPr lang="en-ID" dirty="0"/>
          </a:p>
        </p:txBody>
      </p:sp>
      <p:pic>
        <p:nvPicPr>
          <p:cNvPr id="5" name="Content Placeholder 4" descr="A close up of a womans face&#10;&#10;Description automatically generated">
            <a:extLst>
              <a:ext uri="{FF2B5EF4-FFF2-40B4-BE49-F238E27FC236}">
                <a16:creationId xmlns:a16="http://schemas.microsoft.com/office/drawing/2014/main" id="{05DB7042-BAD0-4E83-896E-520D5A7D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5" y="2133600"/>
            <a:ext cx="8531590" cy="3306146"/>
          </a:xfrm>
        </p:spPr>
      </p:pic>
    </p:spTree>
    <p:extLst>
      <p:ext uri="{BB962C8B-B14F-4D97-AF65-F5344CB8AC3E}">
        <p14:creationId xmlns:p14="http://schemas.microsoft.com/office/powerpoint/2010/main" val="36551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3340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memukul</a:t>
            </a:r>
            <a:r>
              <a:rPr lang="en-US" sz="2800" dirty="0"/>
              <a:t> bola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sebatang</a:t>
            </a:r>
            <a:r>
              <a:rPr lang="en-US" sz="2800" dirty="0"/>
              <a:t> </a:t>
            </a:r>
            <a:r>
              <a:rPr lang="en-US" sz="2800" dirty="0" err="1"/>
              <a:t>pemukul</a:t>
            </a:r>
            <a:r>
              <a:rPr lang="en-US" sz="2800" dirty="0"/>
              <a:t>. Gaya 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pemukul</a:t>
            </a:r>
            <a:r>
              <a:rPr lang="en-US" sz="2800" dirty="0"/>
              <a:t> 20 N. Bola </a:t>
            </a:r>
            <a:r>
              <a:rPr lang="en-US" sz="2800" dirty="0" err="1"/>
              <a:t>bersentuhan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pemukul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0,1 </a:t>
            </a:r>
            <a:r>
              <a:rPr lang="en-US" sz="2800" dirty="0" err="1"/>
              <a:t>detik</a:t>
            </a:r>
            <a:r>
              <a:rPr lang="en-US" sz="2800" dirty="0"/>
              <a:t>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bola 100 gram, </a:t>
            </a: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bola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lepas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pemukul</a:t>
            </a:r>
            <a:r>
              <a:rPr lang="en-US" sz="2800" dirty="0"/>
              <a:t> ! </a:t>
            </a:r>
            <a:r>
              <a:rPr lang="en-US" sz="2800" dirty="0" err="1"/>
              <a:t>Anggap</a:t>
            </a:r>
            <a:r>
              <a:rPr lang="en-US" sz="2800" dirty="0"/>
              <a:t> bola </a:t>
            </a:r>
            <a:r>
              <a:rPr lang="en-US" sz="2800" dirty="0" err="1"/>
              <a:t>diam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dipukul</a:t>
            </a:r>
            <a:r>
              <a:rPr lang="en-US" sz="33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Sebuah</a:t>
            </a:r>
            <a:r>
              <a:rPr lang="en-US" sz="2800" dirty="0"/>
              <a:t> bola </a:t>
            </a:r>
            <a:r>
              <a:rPr lang="en-US" sz="2800" dirty="0" err="1"/>
              <a:t>ditendang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penyerang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25 m/s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</a:t>
            </a:r>
            <a:r>
              <a:rPr lang="en-US" sz="2800" dirty="0" err="1"/>
              <a:t>gawang</a:t>
            </a:r>
            <a:r>
              <a:rPr lang="en-US" sz="2800" dirty="0"/>
              <a:t> </a:t>
            </a:r>
            <a:r>
              <a:rPr lang="en-US" sz="2800" dirty="0" err="1"/>
              <a:t>lawan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cekatan</a:t>
            </a:r>
            <a:r>
              <a:rPr lang="en-US" sz="2800" dirty="0"/>
              <a:t> </a:t>
            </a:r>
            <a:r>
              <a:rPr lang="en-US" sz="2800" dirty="0" err="1"/>
              <a:t>penjaga</a:t>
            </a:r>
            <a:r>
              <a:rPr lang="en-US" sz="2800" dirty="0"/>
              <a:t> </a:t>
            </a:r>
            <a:r>
              <a:rPr lang="en-US" sz="2800" dirty="0" err="1"/>
              <a:t>gawang</a:t>
            </a:r>
            <a:r>
              <a:rPr lang="en-US" sz="2800" dirty="0"/>
              <a:t> </a:t>
            </a:r>
            <a:r>
              <a:rPr lang="en-US" sz="2800" dirty="0" err="1"/>
              <a:t>menepisnya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bola </a:t>
            </a:r>
            <a:r>
              <a:rPr lang="en-US" sz="2800" dirty="0" err="1"/>
              <a:t>memantul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30 m/s.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bola 0,8 kg </a:t>
            </a:r>
            <a:r>
              <a:rPr lang="en-US" sz="2800" dirty="0" err="1"/>
              <a:t>dan</a:t>
            </a:r>
            <a:r>
              <a:rPr lang="en-US" sz="2800" dirty="0"/>
              <a:t> bola </a:t>
            </a:r>
            <a:r>
              <a:rPr lang="en-US" sz="2800" dirty="0" err="1"/>
              <a:t>menyentuh</a:t>
            </a:r>
            <a:r>
              <a:rPr lang="en-US" sz="2800" dirty="0"/>
              <a:t> </a:t>
            </a:r>
            <a:r>
              <a:rPr lang="en-US" sz="2800" dirty="0" err="1"/>
              <a:t>tangan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0,002 s, </a:t>
            </a:r>
            <a:r>
              <a:rPr lang="en-US" sz="2800" dirty="0" err="1"/>
              <a:t>tentukan</a:t>
            </a:r>
            <a:endParaRPr lang="en-US" sz="2800" dirty="0"/>
          </a:p>
          <a:p>
            <a:pPr marL="914400" lvl="1" indent="-514350">
              <a:buFont typeface="+mj-lt"/>
              <a:buAutoNum type="alphaLcPeriod"/>
            </a:pP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impuls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menyentuh</a:t>
            </a:r>
            <a:r>
              <a:rPr lang="en-US" sz="2400" dirty="0"/>
              <a:t> bola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400" dirty="0"/>
              <a:t>Gaya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menepis</a:t>
            </a:r>
            <a:r>
              <a:rPr lang="en-US" sz="2400" dirty="0"/>
              <a:t> bola</a:t>
            </a:r>
          </a:p>
          <a:p>
            <a:pPr marL="914400" lvl="1" indent="-514350">
              <a:buFont typeface="+mj-lt"/>
              <a:buAutoNum type="alphaLcPeriod"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TP001069050</AuthoringAssetId>
    <AssetId xmlns="145c5697-5eb5-440b-b2f1-a8273fb59250">TS001069050</Asset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7FE26F-8518-4553-9589-D1064DAA4DB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A099257-382E-422E-AF04-857861C25F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00CB8-38A7-4A41-A564-33252CDF2D92}">
  <ds:schemaRefs>
    <ds:schemaRef ds:uri="http://purl.org/dc/elements/1.1/"/>
    <ds:schemaRef ds:uri="145c5697-5eb5-440b-b2f1-a8273fb59250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D16576A-93D2-45EF-BAB3-B399CF297D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2110</TotalTime>
  <Words>1131</Words>
  <Application>Microsoft Office PowerPoint</Application>
  <PresentationFormat>On-screen Show (4:3)</PresentationFormat>
  <Paragraphs>106</Paragraphs>
  <Slides>27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Calibri</vt:lpstr>
      <vt:lpstr>Cambria Math</vt:lpstr>
      <vt:lpstr>Century Gothic</vt:lpstr>
      <vt:lpstr>Times New Roman</vt:lpstr>
      <vt:lpstr>Apothecary</vt:lpstr>
      <vt:lpstr>Momentum dan Impuls</vt:lpstr>
      <vt:lpstr>Video PENDUKUNG</vt:lpstr>
      <vt:lpstr>Video PENDUKUNG</vt:lpstr>
      <vt:lpstr>Video PENDUKUNG</vt:lpstr>
      <vt:lpstr>Momentum (besaran vektor)</vt:lpstr>
      <vt:lpstr>Vektor momentum</vt:lpstr>
      <vt:lpstr>Teorema Impuls - Momentum</vt:lpstr>
      <vt:lpstr>Teorema Impuls - Momentum</vt:lpstr>
      <vt:lpstr>Contoh Soal</vt:lpstr>
      <vt:lpstr>Grafik GAYA VS. WAKTU</vt:lpstr>
      <vt:lpstr>CONTOH SOAL</vt:lpstr>
      <vt:lpstr>CONTOH SOAL</vt:lpstr>
      <vt:lpstr>Hukum Kekekalan Momentum Linear</vt:lpstr>
      <vt:lpstr>Contoh Soal</vt:lpstr>
      <vt:lpstr>Contoh Soal</vt:lpstr>
      <vt:lpstr>Tumbukan 2 Dimensi</vt:lpstr>
      <vt:lpstr>Contoh Soal</vt:lpstr>
      <vt:lpstr>Tumbukan</vt:lpstr>
      <vt:lpstr>Contoh Soal</vt:lpstr>
      <vt:lpstr>Contoh Soal</vt:lpstr>
      <vt:lpstr>Contoh Soal</vt:lpstr>
      <vt:lpstr>Tinggi Pantulan Bola</vt:lpstr>
      <vt:lpstr>Contoh Soal</vt:lpstr>
      <vt:lpstr>Ayunan Balistik</vt:lpstr>
      <vt:lpstr>Contoh Soal</vt:lpstr>
      <vt:lpstr>Contoh Soal</vt:lpstr>
      <vt:lpstr>Contoh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Octavia</dc:creator>
  <cp:lastModifiedBy>Arif Sutikno</cp:lastModifiedBy>
  <cp:revision>62</cp:revision>
  <cp:lastPrinted>1601-01-01T00:00:00Z</cp:lastPrinted>
  <dcterms:created xsi:type="dcterms:W3CDTF">2012-12-20T03:14:08Z</dcterms:created>
  <dcterms:modified xsi:type="dcterms:W3CDTF">2020-02-17T03:55:46Z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arkets">
    <vt:lpwstr/>
  </property>
  <property fmtid="{D5CDD505-2E9C-101B-9397-08002B2CF9AE}" pid="4" name="AssetType">
    <vt:lpwstr>TP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TS001069050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Math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Math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184;#Office 2000;#182;#Office XP;#65;#Microsoft Office PowerPoint 2007;#79;#Template 12;#66;#PowerPoint - Design Templt 2003;#64;#PowerPoint 2003;#67;#PowerPoint - Design Templt 12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LEGACY PPTDT. 421488L. June 2003 retrofit. SEO Pilot 2008</vt:lpwstr>
  </property>
  <property fmtid="{D5CDD505-2E9C-101B-9397-08002B2CF9AE}" pid="33" name="PublishStatusLookup">
    <vt:lpwstr>255802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TP001069050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