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73" r:id="rId10"/>
    <p:sldId id="274" r:id="rId11"/>
    <p:sldId id="275" r:id="rId12"/>
    <p:sldId id="276" r:id="rId13"/>
    <p:sldId id="277" r:id="rId14"/>
    <p:sldId id="278" r:id="rId15"/>
    <p:sldId id="283" r:id="rId16"/>
    <p:sldId id="282" r:id="rId17"/>
    <p:sldId id="279" r:id="rId18"/>
    <p:sldId id="280" r:id="rId19"/>
    <p:sldId id="281" r:id="rId20"/>
    <p:sldId id="267" r:id="rId21"/>
    <p:sldId id="268" r:id="rId22"/>
    <p:sldId id="269" r:id="rId23"/>
    <p:sldId id="270" r:id="rId24"/>
    <p:sldId id="271" r:id="rId25"/>
    <p:sldId id="272" r:id="rId26"/>
    <p:sldId id="259" r:id="rId27"/>
    <p:sldId id="260" r:id="rId28"/>
    <p:sldId id="261" r:id="rId29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5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Ek</a:t>
            </a:r>
            <a:r>
              <a:rPr lang="en-US">
                <a:sym typeface="Wingdings" pitchFamily="2" charset="2"/>
              </a:rPr>
              <a:t> v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30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=v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 baseline="30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+2as dan W=F.s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ym typeface="Wingdings" pitchFamily="2" charset="2"/>
              </a:rPr>
              <a:t>Ep vt=vo+2ghv=akar 2gh masukin ke W=EK</a:t>
            </a: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3EBA27-3CA0-4B91-A670-31C9EA251C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0240" y="8882098"/>
            <a:ext cx="3034453" cy="677333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2098"/>
            <a:ext cx="4118187" cy="677333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107" y="8882098"/>
            <a:ext cx="3034453" cy="677333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BE7ACDE5-94D5-47A6-9C9A-12958D0CF4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6"/>
              </a:buBlip>
            </a:lvl1pPr>
            <a:lvl2pPr>
              <a:buBlip>
                <a:blip r:embed="rId16"/>
              </a:buBlip>
            </a:lvl2pPr>
            <a:lvl3pPr>
              <a:buBlip>
                <a:blip r:embed="rId16"/>
              </a:buBlip>
            </a:lvl3pPr>
            <a:lvl4pPr>
              <a:buBlip>
                <a:blip r:embed="rId16"/>
              </a:buBlip>
            </a:lvl4pPr>
            <a:lvl5pPr>
              <a:buBlip>
                <a:blip r:embed="rId1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titleStyle>
    <p:bodyStyle>
      <a:lvl1pPr marL="5715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marL="11430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marL="17145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marL="22860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marL="28575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marL="34290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marL="40005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marL="45720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marL="5143500" indent="-571500" defTabSz="457200">
        <a:spcBef>
          <a:spcPts val="3600"/>
        </a:spcBef>
        <a:buSzPct val="43000"/>
        <a:buBlip>
          <a:blip r:embed="rId16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1136650" y="1116492"/>
            <a:ext cx="10731500" cy="5600701"/>
            <a:chOff x="-44450" y="-44449"/>
            <a:chExt cx="10731500" cy="5600700"/>
          </a:xfrm>
        </p:grpSpPr>
        <p:pic>
          <p:nvPicPr>
            <p:cNvPr id="33" name="IMG_0012.jpeg"/>
            <p:cNvPicPr/>
            <p:nvPr/>
          </p:nvPicPr>
          <p:blipFill>
            <a:blip r:embed="rId2">
              <a:extLst/>
            </a:blip>
            <a:srcRect t="13765" b="13765"/>
            <a:stretch>
              <a:fillRect/>
            </a:stretch>
          </p:blipFill>
          <p:spPr>
            <a:xfrm>
              <a:off x="0" y="0"/>
              <a:ext cx="10642600" cy="55118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2" name="Picture 31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450"/>
              <a:ext cx="10731500" cy="5600700"/>
            </a:xfrm>
            <a:prstGeom prst="rect">
              <a:avLst/>
            </a:prstGeom>
            <a:effectLst/>
          </p:spPr>
        </p:pic>
      </p:grp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Work and Energy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By: </a:t>
            </a:r>
            <a:r>
              <a:rPr lang="en-US" sz="3600" dirty="0" err="1">
                <a:solidFill>
                  <a:srgbClr val="FFFFFF"/>
                </a:solidFill>
              </a:rPr>
              <a:t>Arif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09" indent="-731509">
              <a:buFontTx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bola </a:t>
            </a:r>
            <a:r>
              <a:rPr lang="en-US" dirty="0" err="1"/>
              <a:t>bermassa</a:t>
            </a:r>
            <a:r>
              <a:rPr lang="en-US" dirty="0"/>
              <a:t> 0,5 kg </a:t>
            </a:r>
            <a:r>
              <a:rPr lang="en-US" dirty="0" err="1"/>
              <a:t>menggelinding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10 m/s.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kinetiknya</a:t>
            </a:r>
            <a:r>
              <a:rPr lang="en-US" dirty="0"/>
              <a:t>.</a:t>
            </a:r>
          </a:p>
          <a:p>
            <a:pPr marL="731509" indent="-731509">
              <a:buFontTx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bola </a:t>
            </a:r>
            <a:r>
              <a:rPr lang="en-US" dirty="0" err="1"/>
              <a:t>bermassa</a:t>
            </a:r>
            <a:r>
              <a:rPr lang="en-US" dirty="0"/>
              <a:t> 1 kg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2 m.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potensialnya</a:t>
            </a:r>
            <a:r>
              <a:rPr lang="en-US" dirty="0"/>
              <a:t>.</a:t>
            </a:r>
          </a:p>
          <a:p>
            <a:pPr marL="731509" indent="-731509">
              <a:buFontTx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20 N/m </a:t>
            </a:r>
            <a:r>
              <a:rPr lang="en-US" dirty="0" err="1"/>
              <a:t>merenggang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5 cm.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pegasnya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Hubungan Usaha dan Energi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3048000" y="2235200"/>
            <a:ext cx="6757530" cy="2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132757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3962401" y="5588001"/>
            <a:ext cx="251968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132757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17418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112001" y="5791201"/>
            <a:ext cx="2336801" cy="20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1395307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17420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9956801" y="5791201"/>
            <a:ext cx="2695787" cy="18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0" y="1395307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  <p:cxnSp>
        <p:nvCxnSpPr>
          <p:cNvPr id="17" name="Straight Arrow Connector 16"/>
          <p:cNvCxnSpPr>
            <a:endCxn id="39940" idx="0"/>
          </p:cNvCxnSpPr>
          <p:nvPr/>
        </p:nvCxnSpPr>
        <p:spPr>
          <a:xfrm rot="10800000" flipV="1">
            <a:off x="5222242" y="4165601"/>
            <a:ext cx="3108959" cy="1422400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9943" idx="0"/>
          </p:cNvCxnSpPr>
          <p:nvPr/>
        </p:nvCxnSpPr>
        <p:spPr>
          <a:xfrm rot="5400000">
            <a:off x="7493565" y="4953565"/>
            <a:ext cx="1625600" cy="49671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9946" idx="0"/>
          </p:cNvCxnSpPr>
          <p:nvPr/>
        </p:nvCxnSpPr>
        <p:spPr>
          <a:xfrm>
            <a:off x="8331200" y="4165601"/>
            <a:ext cx="2973494" cy="1625600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15494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50240" y="2133600"/>
            <a:ext cx="11704320" cy="6934199"/>
          </a:xfrm>
        </p:spPr>
        <p:txBody>
          <a:bodyPr>
            <a:normAutofit/>
          </a:bodyPr>
          <a:lstStyle/>
          <a:p>
            <a:pPr marL="731509" indent="-731509">
              <a:buFontTx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bermassa</a:t>
            </a:r>
            <a:r>
              <a:rPr lang="en-US" dirty="0"/>
              <a:t> 3 ton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kelajuan</a:t>
            </a:r>
            <a:r>
              <a:rPr lang="en-US" dirty="0"/>
              <a:t> 72 km/jam.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menabrak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terpental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3 m,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diam. </a:t>
            </a: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kinetik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bergerak</a:t>
            </a:r>
            <a:endParaRPr lang="en-US" dirty="0"/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kinetik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menabrak</a:t>
            </a:r>
            <a:endParaRPr lang="en-US" dirty="0"/>
          </a:p>
          <a:p>
            <a:pPr marL="1300460" lvl="1" indent="-731509">
              <a:buFontTx/>
              <a:buAutoNum type="alphaLcPeriod"/>
            </a:pPr>
            <a:r>
              <a:rPr lang="en-US" dirty="0"/>
              <a:t>Gaya </a:t>
            </a:r>
            <a:r>
              <a:rPr lang="en-US" dirty="0" err="1"/>
              <a:t>tumbukan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pohon</a:t>
            </a:r>
            <a:endParaRPr lang="en-US" dirty="0"/>
          </a:p>
          <a:p>
            <a:pPr marL="1300460" lvl="1" indent="-731509">
              <a:buFontTx/>
              <a:buAutoNum type="alphaLcPeriod"/>
            </a:pPr>
            <a:r>
              <a:rPr lang="en-US" dirty="0"/>
              <a:t>Gaya yang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truk</a:t>
            </a:r>
            <a:endParaRPr lang="en-US" dirty="0"/>
          </a:p>
          <a:p>
            <a:pPr marL="731509" indent="-731509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50240" y="2275840"/>
            <a:ext cx="11704320" cy="4658360"/>
          </a:xfrm>
        </p:spPr>
        <p:txBody>
          <a:bodyPr>
            <a:normAutofit lnSpcReduction="10000"/>
          </a:bodyPr>
          <a:lstStyle/>
          <a:p>
            <a:pPr marL="731509" indent="-731509">
              <a:buFontTx/>
              <a:buAutoNum type="arabicPeriod" startAt="2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1200 kg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C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).</a:t>
            </a:r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A?</a:t>
            </a:r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 </a:t>
            </a:r>
            <a:r>
              <a:rPr lang="en-US" dirty="0" err="1"/>
              <a:t>ke</a:t>
            </a:r>
            <a:r>
              <a:rPr lang="en-US" dirty="0"/>
              <a:t> C?</a:t>
            </a:r>
          </a:p>
        </p:txBody>
      </p:sp>
      <p:sp>
        <p:nvSpPr>
          <p:cNvPr id="19460" name="AutoShape 2" descr="Download IMG-20121220-00153.jpg (379.7 KB)"/>
          <p:cNvSpPr>
            <a:spLocks noChangeAspect="1" noChangeArrowheads="1"/>
          </p:cNvSpPr>
          <p:nvPr/>
        </p:nvSpPr>
        <p:spPr bwMode="auto">
          <a:xfrm>
            <a:off x="221262" y="-205458"/>
            <a:ext cx="433493" cy="43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09" indent="-731509">
              <a:buFontTx/>
              <a:buAutoNum type="arabicPeriod" startAt="3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20 N/m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.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</a:t>
            </a:r>
            <a:r>
              <a:rPr lang="en-US" dirty="0" err="1"/>
              <a:t>merenggang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5 cm. </a:t>
            </a: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1300460" lvl="1" indent="-731509">
              <a:buFontTx/>
              <a:buAutoNum type="alphaLcPeriod"/>
            </a:pPr>
            <a:r>
              <a:rPr lang="en-US" dirty="0"/>
              <a:t>Massa </a:t>
            </a:r>
            <a:r>
              <a:rPr lang="en-US" dirty="0" err="1"/>
              <a:t>batu</a:t>
            </a:r>
            <a:r>
              <a:rPr lang="en-US" dirty="0"/>
              <a:t> yang </a:t>
            </a:r>
            <a:r>
              <a:rPr lang="en-US" dirty="0" err="1"/>
              <a:t>ditimbang</a:t>
            </a:r>
            <a:endParaRPr lang="en-US" dirty="0"/>
          </a:p>
          <a:p>
            <a:pPr marL="1300460" lvl="1" indent="-731509">
              <a:buFontTx/>
              <a:buAutoNum type="alphaLcPeriod"/>
            </a:pPr>
            <a:r>
              <a:rPr lang="en-US" dirty="0"/>
              <a:t>Usaha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batu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7186-D6F9-4C4E-B198-30C9544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Gaya </a:t>
            </a:r>
            <a:r>
              <a:rPr lang="en-US" dirty="0" err="1"/>
              <a:t>Konservatif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Gaya Non-</a:t>
            </a:r>
            <a:r>
              <a:rPr lang="en-US" dirty="0" err="1"/>
              <a:t>Konservatif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E382-264A-49A4-B0EA-BB6BACF7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85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390596"/>
            <a:ext cx="13004800" cy="1625600"/>
          </a:xfrm>
        </p:spPr>
        <p:txBody>
          <a:bodyPr>
            <a:normAutofit fontScale="90000"/>
          </a:bodyPr>
          <a:lstStyle/>
          <a:p>
            <a:r>
              <a:rPr lang="en-US"/>
              <a:t>Hukum Kekekalan Energi Mekanik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50240" y="2275840"/>
            <a:ext cx="11704320" cy="260096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Energi tidak dapat diciptakan dan tidak dapat dimusnahkan, namun dapat diubah dari satu bentuk ke bentuk yang lain.</a:t>
            </a: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15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2235201" y="5283201"/>
            <a:ext cx="9053689" cy="152400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0" y="132757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09" indent="-731509">
              <a:buFontTx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bola </a:t>
            </a:r>
            <a:r>
              <a:rPr lang="en-US" dirty="0" err="1"/>
              <a:t>bermassa</a:t>
            </a:r>
            <a:r>
              <a:rPr lang="en-US" dirty="0"/>
              <a:t> 0,2 kg </a:t>
            </a:r>
            <a:r>
              <a:rPr lang="en-US" dirty="0" err="1"/>
              <a:t>dilempar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kelajuan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10 m/s.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gesekan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Ketinggian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yang </a:t>
            </a:r>
            <a:r>
              <a:rPr lang="en-US" dirty="0" err="1"/>
              <a:t>dicapai</a:t>
            </a:r>
            <a:r>
              <a:rPr lang="en-US" dirty="0"/>
              <a:t> bola</a:t>
            </a:r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Kelajuan</a:t>
            </a:r>
            <a:r>
              <a:rPr lang="en-US" dirty="0"/>
              <a:t> bola </a:t>
            </a:r>
            <a:r>
              <a:rPr lang="en-US" dirty="0" err="1"/>
              <a:t>saat</a:t>
            </a:r>
            <a:r>
              <a:rPr lang="en-US" dirty="0"/>
              <a:t> bola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3 meter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31509" indent="-731509">
              <a:buFontTx/>
              <a:buAutoNum type="arabicPeriod" startAt="2"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tukang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menjatuhkan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bata</a:t>
            </a:r>
            <a:r>
              <a:rPr lang="en-US" dirty="0"/>
              <a:t> yang </a:t>
            </a:r>
            <a:r>
              <a:rPr lang="en-US" dirty="0" err="1"/>
              <a:t>massanya</a:t>
            </a:r>
            <a:r>
              <a:rPr lang="en-US" dirty="0"/>
              <a:t> 500 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10 m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kinetik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4 m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tanah</a:t>
            </a:r>
            <a:endParaRPr lang="en-US" dirty="0"/>
          </a:p>
          <a:p>
            <a:pPr marL="1300460" lvl="1" indent="-731509">
              <a:buFontTx/>
              <a:buAutoNum type="alphaLcPeriod"/>
            </a:pPr>
            <a:r>
              <a:rPr lang="en-US" dirty="0" err="1"/>
              <a:t>Kelajuan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bata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tanah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09" indent="-731509">
              <a:buFontTx/>
              <a:buAutoNum type="arabicPeriod" startAt="3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bermassa</a:t>
            </a:r>
            <a:r>
              <a:rPr lang="en-US" dirty="0"/>
              <a:t> 0,5 kg </a:t>
            </a:r>
            <a:r>
              <a:rPr lang="en-US" dirty="0" err="1"/>
              <a:t>menumbuk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tetapan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2 N/m.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40 cm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kendurnya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gesekan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kelajuan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menumbuk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9531004" y="7705698"/>
            <a:ext cx="3007122" cy="1600200"/>
            <a:chOff x="-44450" y="-44450"/>
            <a:chExt cx="3007122" cy="1600200"/>
          </a:xfrm>
        </p:grpSpPr>
        <p:pic>
          <p:nvPicPr>
            <p:cNvPr id="39" name="IMG_0012.JPG"/>
            <p:cNvPicPr/>
            <p:nvPr/>
          </p:nvPicPr>
          <p:blipFill>
            <a:blip r:embed="rId2">
              <a:extLst/>
            </a:blip>
            <a:srcRect t="13765" b="13765"/>
            <a:stretch>
              <a:fillRect/>
            </a:stretch>
          </p:blipFill>
          <p:spPr>
            <a:xfrm>
              <a:off x="-1" y="0"/>
              <a:ext cx="2918279" cy="151137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8" name="Picture 3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450"/>
              <a:ext cx="3007122" cy="1600200"/>
            </a:xfrm>
            <a:prstGeom prst="rect">
              <a:avLst/>
            </a:prstGeom>
            <a:effectLst/>
          </p:spPr>
        </p:pic>
      </p:grpSp>
      <p:sp>
        <p:nvSpPr>
          <p:cNvPr id="41" name="Shape 41"/>
          <p:cNvSpPr/>
          <p:nvPr/>
        </p:nvSpPr>
        <p:spPr>
          <a:xfrm>
            <a:off x="441161" y="527329"/>
            <a:ext cx="584849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Definition of Work</a:t>
            </a:r>
          </a:p>
        </p:txBody>
      </p:sp>
      <p:sp>
        <p:nvSpPr>
          <p:cNvPr id="42" name="Shape 42"/>
          <p:cNvSpPr/>
          <p:nvPr/>
        </p:nvSpPr>
        <p:spPr>
          <a:xfrm>
            <a:off x="638836" y="1891348"/>
            <a:ext cx="5453149" cy="2392300"/>
          </a:xfrm>
          <a:prstGeom prst="roundRect">
            <a:avLst>
              <a:gd name="adj" fmla="val 50000"/>
            </a:avLst>
          </a:prstGeom>
          <a:blipFill>
            <a:blip r:embed="rId4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Work is product of </a:t>
            </a:r>
            <a:r>
              <a:rPr sz="3200">
                <a:solidFill>
                  <a:srgbClr val="C13521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Force</a:t>
            </a: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 with </a:t>
            </a:r>
            <a:r>
              <a:rPr sz="3200">
                <a:solidFill>
                  <a:srgbClr val="C13521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Displacement</a:t>
            </a: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43" name="Shape 43"/>
          <p:cNvSpPr/>
          <p:nvPr/>
        </p:nvSpPr>
        <p:spPr>
          <a:xfrm>
            <a:off x="6365260" y="2697334"/>
            <a:ext cx="1248881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BUT</a:t>
            </a:r>
          </a:p>
        </p:txBody>
      </p:sp>
      <p:sp>
        <p:nvSpPr>
          <p:cNvPr id="44" name="Shape 44"/>
          <p:cNvSpPr/>
          <p:nvPr/>
        </p:nvSpPr>
        <p:spPr>
          <a:xfrm>
            <a:off x="7887416" y="2104542"/>
            <a:ext cx="3869425" cy="1965912"/>
          </a:xfrm>
          <a:prstGeom prst="roundRect">
            <a:avLst>
              <a:gd name="adj" fmla="val 50000"/>
            </a:avLst>
          </a:prstGeom>
          <a:blipFill>
            <a:blip r:embed="rId4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Mind the direction</a:t>
            </a:r>
          </a:p>
        </p:txBody>
      </p:sp>
      <p:pic>
        <p:nvPicPr>
          <p:cNvPr id="45" name="IMG_003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5100" y="4867339"/>
            <a:ext cx="5029200" cy="22733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 advAuto="0"/>
      <p:bldP spid="42" grpId="2" animBg="1" advAuto="0"/>
      <p:bldP spid="43" grpId="3" animBg="1" advAuto="0"/>
      <p:bldP spid="44" grpId="4" animBg="1" advAuto="0"/>
      <p:bldP spid="45" grpId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Contoh Soal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930401"/>
            <a:ext cx="13004800" cy="6436924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None/>
            </a:pPr>
            <a:r>
              <a:rPr lang="en-US" sz="4000" dirty="0"/>
              <a:t>	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balok</a:t>
            </a:r>
            <a:r>
              <a:rPr lang="en-US" sz="4000" dirty="0"/>
              <a:t> 26 kg </a:t>
            </a:r>
            <a:r>
              <a:rPr lang="en-US" sz="4000" dirty="0" err="1"/>
              <a:t>ditarik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 miring </a:t>
            </a:r>
            <a:r>
              <a:rPr lang="en-US" sz="4000" dirty="0" err="1"/>
              <a:t>kasar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gaya</a:t>
            </a:r>
            <a:r>
              <a:rPr lang="en-US" sz="4000" dirty="0"/>
              <a:t> </a:t>
            </a:r>
            <a:r>
              <a:rPr lang="en-US" sz="4000" dirty="0" err="1"/>
              <a:t>konstan</a:t>
            </a:r>
            <a:r>
              <a:rPr lang="en-US" sz="4000" dirty="0"/>
              <a:t> 65 N yang </a:t>
            </a:r>
            <a:r>
              <a:rPr lang="en-US" sz="4000" dirty="0" err="1"/>
              <a:t>searah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 miring. </a:t>
            </a:r>
            <a:r>
              <a:rPr lang="en-US" sz="4000" dirty="0" err="1"/>
              <a:t>Sudut</a:t>
            </a:r>
            <a:r>
              <a:rPr lang="en-US" sz="4000" dirty="0"/>
              <a:t> </a:t>
            </a:r>
            <a:r>
              <a:rPr lang="en-US" sz="4000" dirty="0" err="1"/>
              <a:t>kemiringan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 </a:t>
            </a:r>
            <a:r>
              <a:rPr lang="en-US" sz="4000" dirty="0" err="1"/>
              <a:t>terhadap</a:t>
            </a:r>
            <a:r>
              <a:rPr lang="en-US" sz="4000" dirty="0"/>
              <a:t> horizontal </a:t>
            </a:r>
            <a:r>
              <a:rPr lang="en-US" sz="4000" dirty="0">
                <a:sym typeface="Symbol" pitchFamily="18" charset="2"/>
              </a:rPr>
              <a:t> (sin =5/13). </a:t>
            </a:r>
            <a:r>
              <a:rPr lang="en-US" sz="4000" dirty="0" err="1">
                <a:sym typeface="Symbol" pitchFamily="18" charset="2"/>
              </a:rPr>
              <a:t>Balok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itu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berpindah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sejauh</a:t>
            </a:r>
            <a:r>
              <a:rPr lang="en-US" sz="4000" dirty="0">
                <a:sym typeface="Symbol" pitchFamily="18" charset="2"/>
              </a:rPr>
              <a:t> 5 m. </a:t>
            </a:r>
            <a:r>
              <a:rPr lang="en-US" sz="4000" dirty="0" err="1">
                <a:sym typeface="Symbol" pitchFamily="18" charset="2"/>
              </a:rPr>
              <a:t>Jika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gaya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gesekan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pada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balok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sama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dengan</a:t>
            </a:r>
            <a:r>
              <a:rPr lang="en-US" sz="4000" dirty="0">
                <a:sym typeface="Symbol" pitchFamily="18" charset="2"/>
              </a:rPr>
              <a:t> 27 N, </a:t>
            </a:r>
            <a:r>
              <a:rPr lang="en-US" sz="4000" dirty="0" err="1">
                <a:sym typeface="Symbol" pitchFamily="18" charset="2"/>
              </a:rPr>
              <a:t>hitung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usaha</a:t>
            </a:r>
            <a:r>
              <a:rPr lang="en-US" sz="4000" dirty="0">
                <a:sym typeface="Symbol" pitchFamily="18" charset="2"/>
              </a:rPr>
              <a:t> yang </a:t>
            </a:r>
            <a:r>
              <a:rPr lang="en-US" sz="4000" dirty="0" err="1">
                <a:sym typeface="Symbol" pitchFamily="18" charset="2"/>
              </a:rPr>
              <a:t>dilakukan</a:t>
            </a:r>
            <a:r>
              <a:rPr lang="en-US" sz="4000" dirty="0">
                <a:sym typeface="Symbol" pitchFamily="18" charset="2"/>
              </a:rPr>
              <a:t> </a:t>
            </a:r>
            <a:r>
              <a:rPr lang="en-US" sz="4000" dirty="0" err="1">
                <a:sym typeface="Symbol" pitchFamily="18" charset="2"/>
              </a:rPr>
              <a:t>oleh</a:t>
            </a:r>
            <a:r>
              <a:rPr lang="en-US" sz="4000" dirty="0">
                <a:sym typeface="Symbol" pitchFamily="18" charset="2"/>
              </a:rPr>
              <a:t>:</a:t>
            </a:r>
          </a:p>
          <a:p>
            <a:pPr marL="1300460" lvl="1" indent="-731509">
              <a:buFontTx/>
              <a:buAutoNum type="alphaLcPeriod"/>
            </a:pPr>
            <a:r>
              <a:rPr lang="en-US" sz="3400" dirty="0"/>
              <a:t>Gaya 65 N</a:t>
            </a:r>
          </a:p>
          <a:p>
            <a:pPr marL="1300460" lvl="1" indent="-731509">
              <a:buFontTx/>
              <a:buAutoNum type="alphaLcPeriod"/>
            </a:pPr>
            <a:r>
              <a:rPr lang="en-US" sz="3400" dirty="0"/>
              <a:t>Gaya </a:t>
            </a:r>
            <a:r>
              <a:rPr lang="en-US" sz="3400" dirty="0" err="1"/>
              <a:t>gesekan</a:t>
            </a:r>
            <a:endParaRPr lang="en-US" sz="3400" dirty="0"/>
          </a:p>
          <a:p>
            <a:pPr marL="1300460" lvl="1" indent="-731509">
              <a:buFontTx/>
              <a:buAutoNum type="alphaLcPeriod"/>
            </a:pPr>
            <a:r>
              <a:rPr lang="en-US" sz="3400" dirty="0"/>
              <a:t>Gaya normal</a:t>
            </a:r>
          </a:p>
          <a:p>
            <a:pPr marL="1300460" lvl="1" indent="-731509">
              <a:buFontTx/>
              <a:buAutoNum type="alphaLcPeriod"/>
            </a:pPr>
            <a:r>
              <a:rPr lang="en-US" sz="3400" dirty="0"/>
              <a:t>Gaya </a:t>
            </a:r>
            <a:r>
              <a:rPr lang="en-US" sz="3400" dirty="0" err="1"/>
              <a:t>gravitasi</a:t>
            </a:r>
            <a:endParaRPr lang="en-US" sz="3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Contoh Soal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13004800" cy="6223000"/>
          </a:xfrm>
        </p:spPr>
        <p:txBody>
          <a:bodyPr/>
          <a:lstStyle/>
          <a:p>
            <a:pPr marL="742950" indent="-742950">
              <a:buNone/>
            </a:pPr>
            <a:r>
              <a:rPr lang="en-US" dirty="0"/>
              <a:t>	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yang </a:t>
            </a:r>
            <a:r>
              <a:rPr lang="en-US" dirty="0" err="1"/>
              <a:t>bermassa</a:t>
            </a:r>
            <a:r>
              <a:rPr lang="en-US" dirty="0"/>
              <a:t> 1,5 kg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miring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15 N,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miring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gesekan</a:t>
            </a:r>
            <a:r>
              <a:rPr lang="en-US" dirty="0"/>
              <a:t> 2,7 N.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2 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miring.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miring </a:t>
            </a:r>
            <a:r>
              <a:rPr lang="en-US" dirty="0" err="1"/>
              <a:t>adalah</a:t>
            </a:r>
            <a:r>
              <a:rPr lang="en-US" dirty="0"/>
              <a:t> 1,6 m.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Soal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2768600"/>
            <a:ext cx="13004800" cy="5740400"/>
          </a:xfrm>
        </p:spPr>
        <p:txBody>
          <a:bodyPr/>
          <a:lstStyle/>
          <a:p>
            <a:pPr marL="742950" indent="-742950">
              <a:buNone/>
            </a:pPr>
            <a:r>
              <a:rPr lang="en-US" dirty="0"/>
              <a:t>	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koper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8 m.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150 N, 165 N, </a:t>
            </a:r>
            <a:r>
              <a:rPr lang="en-US" dirty="0" err="1"/>
              <a:t>dan</a:t>
            </a:r>
            <a:r>
              <a:rPr lang="en-US" dirty="0"/>
              <a:t> 155 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,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total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Menghitung Usaha dari Grafik</a:t>
            </a:r>
          </a:p>
        </p:txBody>
      </p:sp>
      <p:pic>
        <p:nvPicPr>
          <p:cNvPr id="11267" name="Picture 4" descr="http://www.sman10garut.sch.id/wp-content/uploads/2012/11/usaha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50632"/>
            <a:ext cx="8128000" cy="710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8534400" y="3657601"/>
            <a:ext cx="3921761" cy="3718561"/>
          </a:xfrm>
        </p:spPr>
        <p:txBody>
          <a:bodyPr/>
          <a:lstStyle/>
          <a:p>
            <a:pPr marL="731509" indent="-731509">
              <a:buNone/>
            </a:pPr>
            <a:r>
              <a:rPr lang="en-US" dirty="0"/>
              <a:t>Usaha =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kurva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Contoh Soal</a:t>
            </a:r>
          </a:p>
        </p:txBody>
      </p:sp>
      <p:pic>
        <p:nvPicPr>
          <p:cNvPr id="12291" name="Picture 2" descr="http://pristiadiutomo.files.wordpress.com/2009/02/uraian-31.png?w=5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6401"/>
            <a:ext cx="13004800" cy="680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1828800"/>
            <a:ext cx="4572001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 anchor="ctr"/>
          <a:lstStyle/>
          <a:p>
            <a:pPr algn="ctr">
              <a:defRPr/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Hitung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usahanya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Contoh Soal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828800"/>
            <a:ext cx="4572001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 anchor="ctr"/>
          <a:lstStyle/>
          <a:p>
            <a:pPr algn="ctr">
              <a:defRPr/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Hitung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usahanya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13316" name="Picture 2" descr="http://www.sman10garut.sch.id/wp-content/uploads/2012/11/usaha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440853"/>
            <a:ext cx="9245601" cy="63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>
            <a:off x="2341562" y="4972050"/>
            <a:ext cx="3063876" cy="4051300"/>
            <a:chOff x="-44449" y="-44450"/>
            <a:chExt cx="3063875" cy="4051300"/>
          </a:xfrm>
        </p:grpSpPr>
        <p:pic>
          <p:nvPicPr>
            <p:cNvPr id="51" name="IMG_0041.png"/>
            <p:cNvPicPr/>
            <p:nvPr/>
          </p:nvPicPr>
          <p:blipFill>
            <a:blip r:embed="rId2">
              <a:extLst/>
            </a:blip>
            <a:srcRect t="2393" b="2393"/>
            <a:stretch>
              <a:fillRect/>
            </a:stretch>
          </p:blipFill>
          <p:spPr>
            <a:xfrm>
              <a:off x="0" y="0"/>
              <a:ext cx="2974905" cy="39624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0" name="Picture 49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450"/>
              <a:ext cx="3063876" cy="4051300"/>
            </a:xfrm>
            <a:prstGeom prst="rect">
              <a:avLst/>
            </a:prstGeom>
            <a:effectLst/>
          </p:spPr>
        </p:pic>
      </p:grpSp>
      <p:grpSp>
        <p:nvGrpSpPr>
          <p:cNvPr id="55" name="Group 55"/>
          <p:cNvGrpSpPr/>
          <p:nvPr/>
        </p:nvGrpSpPr>
        <p:grpSpPr>
          <a:xfrm>
            <a:off x="1365250" y="730250"/>
            <a:ext cx="5016500" cy="4025901"/>
            <a:chOff x="-44450" y="-44450"/>
            <a:chExt cx="5016500" cy="4025900"/>
          </a:xfrm>
        </p:grpSpPr>
        <p:pic>
          <p:nvPicPr>
            <p:cNvPr id="54" name="IMG_0039.jpeg"/>
            <p:cNvPicPr/>
            <p:nvPr/>
          </p:nvPicPr>
          <p:blipFill>
            <a:blip r:embed="rId4" cstate="print">
              <a:extLst/>
            </a:blip>
            <a:srcRect l="10887" r="10887"/>
            <a:stretch>
              <a:fillRect/>
            </a:stretch>
          </p:blipFill>
          <p:spPr>
            <a:xfrm>
              <a:off x="0" y="0"/>
              <a:ext cx="4927600" cy="3937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3" name="Picture 52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44450" y="-44450"/>
              <a:ext cx="5016500" cy="4025900"/>
            </a:xfrm>
            <a:prstGeom prst="rect">
              <a:avLst/>
            </a:prstGeom>
            <a:effectLst/>
          </p:spPr>
        </p:pic>
      </p:grpSp>
      <p:grpSp>
        <p:nvGrpSpPr>
          <p:cNvPr id="58" name="Group 58"/>
          <p:cNvGrpSpPr/>
          <p:nvPr/>
        </p:nvGrpSpPr>
        <p:grpSpPr>
          <a:xfrm>
            <a:off x="7232650" y="730250"/>
            <a:ext cx="5016500" cy="4025901"/>
            <a:chOff x="-44450" y="-44450"/>
            <a:chExt cx="5016500" cy="4025900"/>
          </a:xfrm>
        </p:grpSpPr>
        <p:pic>
          <p:nvPicPr>
            <p:cNvPr id="57" name="IMG_0040.jpeg"/>
            <p:cNvPicPr/>
            <p:nvPr/>
          </p:nvPicPr>
          <p:blipFill>
            <a:blip r:embed="rId6">
              <a:extLst/>
            </a:blip>
            <a:srcRect l="3064" r="3064"/>
            <a:stretch>
              <a:fillRect/>
            </a:stretch>
          </p:blipFill>
          <p:spPr>
            <a:xfrm>
              <a:off x="0" y="0"/>
              <a:ext cx="4927600" cy="3937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6" name="Picture 55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44450" y="-44450"/>
              <a:ext cx="5016500" cy="4025900"/>
            </a:xfrm>
            <a:prstGeom prst="rect">
              <a:avLst/>
            </a:prstGeom>
            <a:effectLst/>
          </p:spPr>
        </p:pic>
      </p:grpSp>
      <p:sp>
        <p:nvSpPr>
          <p:cNvPr id="59" name="Shape 59"/>
          <p:cNvSpPr/>
          <p:nvPr/>
        </p:nvSpPr>
        <p:spPr>
          <a:xfrm>
            <a:off x="8430540" y="6334534"/>
            <a:ext cx="2620721" cy="1326333"/>
          </a:xfrm>
          <a:prstGeom prst="roundRect">
            <a:avLst>
              <a:gd name="adj" fmla="val 50000"/>
            </a:avLst>
          </a:prstGeom>
          <a:blipFill>
            <a:blip r:embed="rId7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5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4" animBg="1" advAuto="0"/>
      <p:bldP spid="55" grpId="1" animBg="1" advAuto="0"/>
      <p:bldP spid="58" grpId="2" animBg="1" advAuto="0"/>
      <p:bldP spid="59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3"/>
          <p:cNvGrpSpPr/>
          <p:nvPr/>
        </p:nvGrpSpPr>
        <p:grpSpPr>
          <a:xfrm>
            <a:off x="1257626" y="1875631"/>
            <a:ext cx="4528344" cy="6002338"/>
            <a:chOff x="-44449" y="-44450"/>
            <a:chExt cx="4528344" cy="6002337"/>
          </a:xfrm>
        </p:grpSpPr>
        <p:pic>
          <p:nvPicPr>
            <p:cNvPr id="62" name="IMG_0041.PNG"/>
            <p:cNvPicPr/>
            <p:nvPr/>
          </p:nvPicPr>
          <p:blipFill>
            <a:blip r:embed="rId2">
              <a:extLst/>
            </a:blip>
            <a:srcRect t="2393" b="2393"/>
            <a:stretch>
              <a:fillRect/>
            </a:stretch>
          </p:blipFill>
          <p:spPr>
            <a:xfrm>
              <a:off x="0" y="0"/>
              <a:ext cx="4439544" cy="59132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1" name="Picture 60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450"/>
              <a:ext cx="4528344" cy="6002338"/>
            </a:xfrm>
            <a:prstGeom prst="rect">
              <a:avLst/>
            </a:prstGeom>
            <a:effectLst/>
          </p:spPr>
        </p:pic>
      </p:grpSp>
      <p:sp>
        <p:nvSpPr>
          <p:cNvPr id="64" name="Shape 64"/>
          <p:cNvSpPr/>
          <p:nvPr/>
        </p:nvSpPr>
        <p:spPr>
          <a:xfrm>
            <a:off x="6618395" y="3137524"/>
            <a:ext cx="5300867" cy="3503951"/>
          </a:xfrm>
          <a:prstGeom prst="roundRect">
            <a:avLst>
              <a:gd name="adj" fmla="val 38282"/>
            </a:avLst>
          </a:prstGeom>
          <a:blipFill>
            <a:blip r:embed="rId4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POWER</a:t>
            </a:r>
          </a:p>
        </p:txBody>
      </p:sp>
    </p:spTree>
  </p:cSld>
  <p:clrMapOvr>
    <a:masterClrMapping/>
  </p:clrMapOvr>
  <p:transition spd="slow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G_0042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7963" y="2287349"/>
            <a:ext cx="8868871" cy="517890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G_00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4296" y="1569401"/>
            <a:ext cx="10419439" cy="4709797"/>
          </a:xfrm>
          <a:prstGeom prst="rect">
            <a:avLst/>
          </a:prstGeom>
          <a:ln w="889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916366" y="7166336"/>
            <a:ext cx="3172068" cy="78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W = F x d</a:t>
            </a:r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G_004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74" y="6455851"/>
            <a:ext cx="3278914" cy="3257053"/>
          </a:xfrm>
          <a:prstGeom prst="rect">
            <a:avLst/>
          </a:prstGeom>
          <a:ln w="88900">
            <a:miter lim="400000"/>
          </a:ln>
        </p:spPr>
      </p:pic>
      <p:pic>
        <p:nvPicPr>
          <p:cNvPr id="69" name="IMG_0045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6837" y="6430050"/>
            <a:ext cx="2428943" cy="3308656"/>
          </a:xfrm>
          <a:prstGeom prst="rect">
            <a:avLst/>
          </a:prstGeom>
          <a:ln w="88900">
            <a:miter lim="400000"/>
          </a:ln>
        </p:spPr>
      </p:pic>
      <p:pic>
        <p:nvPicPr>
          <p:cNvPr id="70" name="IMG_0046.jpeg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9975641" y="6495290"/>
            <a:ext cx="3019443" cy="3178361"/>
          </a:xfrm>
          <a:prstGeom prst="rect">
            <a:avLst/>
          </a:prstGeom>
          <a:ln w="88900">
            <a:miter lim="400000"/>
          </a:ln>
        </p:spPr>
      </p:pic>
      <p:pic>
        <p:nvPicPr>
          <p:cNvPr id="71" name="IMG_004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2839" y="82144"/>
            <a:ext cx="3165029" cy="3175687"/>
          </a:xfrm>
          <a:prstGeom prst="rect">
            <a:avLst/>
          </a:prstGeom>
          <a:ln w="88900">
            <a:miter lim="400000"/>
          </a:ln>
        </p:spPr>
      </p:pic>
      <p:pic>
        <p:nvPicPr>
          <p:cNvPr id="72" name="IMG_004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861" y="-3459"/>
            <a:ext cx="3103243" cy="3103243"/>
          </a:xfrm>
          <a:prstGeom prst="rect">
            <a:avLst/>
          </a:prstGeom>
          <a:ln w="88900">
            <a:miter lim="400000"/>
          </a:ln>
        </p:spPr>
      </p:pic>
      <p:pic>
        <p:nvPicPr>
          <p:cNvPr id="73" name="IMG_00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8761" y="3124682"/>
            <a:ext cx="2875443" cy="3138761"/>
          </a:xfrm>
          <a:prstGeom prst="rect">
            <a:avLst/>
          </a:prstGeom>
          <a:ln w="88900">
            <a:miter lim="400000"/>
          </a:ln>
        </p:spPr>
      </p:pic>
      <p:pic>
        <p:nvPicPr>
          <p:cNvPr id="74" name="IMG_0048.png"/>
          <p:cNvPicPr/>
          <p:nvPr/>
        </p:nvPicPr>
        <p:blipFill>
          <a:blip r:embed="rId8">
            <a:extLst/>
          </a:blip>
          <a:srcRect/>
          <a:stretch>
            <a:fillRect/>
          </a:stretch>
        </p:blipFill>
        <p:spPr>
          <a:xfrm>
            <a:off x="9928412" y="3319859"/>
            <a:ext cx="3113943" cy="311394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5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3" animBg="1" advAuto="0"/>
      <p:bldP spid="69" grpId="4" animBg="1" advAuto="0"/>
      <p:bldP spid="70" grpId="5" animBg="1" advAuto="0"/>
      <p:bldP spid="71" grpId="7" animBg="1" advAuto="0"/>
      <p:bldP spid="72" grpId="1" animBg="1" advAuto="0"/>
      <p:bldP spid="73" grpId="2" animBg="1" advAuto="0"/>
      <p:bldP spid="74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G_004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944" y="3248033"/>
            <a:ext cx="3278913" cy="3257054"/>
          </a:xfrm>
          <a:prstGeom prst="rect">
            <a:avLst/>
          </a:prstGeom>
          <a:ln w="88900">
            <a:miter lim="400000"/>
          </a:ln>
        </p:spPr>
      </p:pic>
      <p:pic>
        <p:nvPicPr>
          <p:cNvPr id="77" name="IMG_004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7929" y="3222232"/>
            <a:ext cx="2428943" cy="3308656"/>
          </a:xfrm>
          <a:prstGeom prst="rect">
            <a:avLst/>
          </a:prstGeom>
          <a:ln w="88900">
            <a:miter lim="400000"/>
          </a:ln>
        </p:spPr>
      </p:pic>
      <p:pic>
        <p:nvPicPr>
          <p:cNvPr id="78" name="IMG_0046.JPG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4992688" y="3287713"/>
            <a:ext cx="3019443" cy="3178360"/>
          </a:xfrm>
          <a:prstGeom prst="rect">
            <a:avLst/>
          </a:prstGeom>
          <a:ln w="88900">
            <a:miter lim="400000"/>
          </a:ln>
        </p:spPr>
      </p:pic>
      <p:pic>
        <p:nvPicPr>
          <p:cNvPr id="79" name="IMG_004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19885" y="3288957"/>
            <a:ext cx="3165029" cy="3175686"/>
          </a:xfrm>
          <a:prstGeom prst="rect">
            <a:avLst/>
          </a:prstGeom>
          <a:ln w="88900">
            <a:miter lim="400000"/>
          </a:ln>
        </p:spPr>
      </p:pic>
      <p:pic>
        <p:nvPicPr>
          <p:cNvPr id="80" name="IMG_004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9687" y="3181640"/>
            <a:ext cx="3103242" cy="3103242"/>
          </a:xfrm>
          <a:prstGeom prst="rect">
            <a:avLst/>
          </a:prstGeom>
          <a:ln w="88900">
            <a:miter lim="400000"/>
          </a:ln>
        </p:spPr>
      </p:pic>
      <p:pic>
        <p:nvPicPr>
          <p:cNvPr id="81" name="IMG_00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64679" y="3307180"/>
            <a:ext cx="2875442" cy="3138761"/>
          </a:xfrm>
          <a:prstGeom prst="rect">
            <a:avLst/>
          </a:prstGeom>
          <a:ln w="88900">
            <a:miter lim="400000"/>
          </a:ln>
        </p:spPr>
      </p:pic>
      <p:pic>
        <p:nvPicPr>
          <p:cNvPr id="82" name="IMG_0048.PNG"/>
          <p:cNvPicPr/>
          <p:nvPr/>
        </p:nvPicPr>
        <p:blipFill>
          <a:blip r:embed="rId8">
            <a:extLst/>
          </a:blip>
          <a:srcRect/>
          <a:stretch>
            <a:fillRect/>
          </a:stretch>
        </p:blipFill>
        <p:spPr>
          <a:xfrm>
            <a:off x="4945459" y="3319859"/>
            <a:ext cx="3113944" cy="3113944"/>
          </a:xfrm>
          <a:prstGeom prst="rect">
            <a:avLst/>
          </a:prstGeom>
          <a:ln w="88900">
            <a:miter lim="400000"/>
          </a:ln>
        </p:spPr>
      </p:pic>
      <p:pic>
        <p:nvPicPr>
          <p:cNvPr id="83" name="IMG_0030.jpe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47991" y="1744995"/>
            <a:ext cx="3908817" cy="514661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G_004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2944" y="3248033"/>
            <a:ext cx="3278913" cy="3257054"/>
          </a:xfrm>
          <a:prstGeom prst="rect">
            <a:avLst/>
          </a:prstGeom>
          <a:ln w="88900">
            <a:miter lim="400000"/>
          </a:ln>
        </p:spPr>
      </p:pic>
      <p:pic>
        <p:nvPicPr>
          <p:cNvPr id="86" name="IMG_004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7929" y="3222232"/>
            <a:ext cx="2428943" cy="3308656"/>
          </a:xfrm>
          <a:prstGeom prst="rect">
            <a:avLst/>
          </a:prstGeom>
          <a:ln w="88900">
            <a:miter lim="400000"/>
          </a:ln>
        </p:spPr>
      </p:pic>
      <p:pic>
        <p:nvPicPr>
          <p:cNvPr id="87" name="IMG_0046.JPG"/>
          <p:cNvPicPr/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4992688" y="3287713"/>
            <a:ext cx="3019443" cy="3178360"/>
          </a:xfrm>
          <a:prstGeom prst="rect">
            <a:avLst/>
          </a:prstGeom>
          <a:ln w="88900">
            <a:miter lim="400000"/>
          </a:ln>
        </p:spPr>
      </p:pic>
      <p:pic>
        <p:nvPicPr>
          <p:cNvPr id="88" name="IMG_004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19885" y="3288957"/>
            <a:ext cx="3165029" cy="3175686"/>
          </a:xfrm>
          <a:prstGeom prst="rect">
            <a:avLst/>
          </a:prstGeom>
          <a:ln w="88900">
            <a:miter lim="400000"/>
          </a:ln>
        </p:spPr>
      </p:pic>
      <p:pic>
        <p:nvPicPr>
          <p:cNvPr id="89" name="IMG_004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9687" y="3181640"/>
            <a:ext cx="3103242" cy="3103242"/>
          </a:xfrm>
          <a:prstGeom prst="rect">
            <a:avLst/>
          </a:prstGeom>
          <a:ln w="88900">
            <a:miter lim="400000"/>
          </a:ln>
        </p:spPr>
      </p:pic>
      <p:pic>
        <p:nvPicPr>
          <p:cNvPr id="90" name="IMG_00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64679" y="3307180"/>
            <a:ext cx="2875442" cy="3138761"/>
          </a:xfrm>
          <a:prstGeom prst="rect">
            <a:avLst/>
          </a:prstGeom>
          <a:ln w="88900">
            <a:miter lim="400000"/>
          </a:ln>
        </p:spPr>
      </p:pic>
      <p:pic>
        <p:nvPicPr>
          <p:cNvPr id="91" name="IMG_0048.PNG"/>
          <p:cNvPicPr/>
          <p:nvPr/>
        </p:nvPicPr>
        <p:blipFill>
          <a:blip r:embed="rId8">
            <a:extLst/>
          </a:blip>
          <a:srcRect/>
          <a:stretch>
            <a:fillRect/>
          </a:stretch>
        </p:blipFill>
        <p:spPr>
          <a:xfrm>
            <a:off x="4945459" y="3319859"/>
            <a:ext cx="3113944" cy="3113944"/>
          </a:xfrm>
          <a:prstGeom prst="rect">
            <a:avLst/>
          </a:prstGeom>
          <a:ln w="88900">
            <a:miter lim="400000"/>
          </a:ln>
        </p:spPr>
      </p:pic>
      <p:pic>
        <p:nvPicPr>
          <p:cNvPr id="92" name="IMG_0030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20630" y="29135"/>
            <a:ext cx="7363540" cy="969533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G_00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3" y="5291775"/>
            <a:ext cx="6344574" cy="4428512"/>
          </a:xfrm>
          <a:prstGeom prst="rect">
            <a:avLst/>
          </a:prstGeom>
          <a:ln w="88900">
            <a:miter lim="400000"/>
          </a:ln>
        </p:spPr>
      </p:pic>
      <p:pic>
        <p:nvPicPr>
          <p:cNvPr id="95" name="IMG_0037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85" y="24493"/>
            <a:ext cx="6308230" cy="4955967"/>
          </a:xfrm>
          <a:prstGeom prst="rect">
            <a:avLst/>
          </a:prstGeom>
          <a:ln w="889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631065" y="10675"/>
            <a:ext cx="6382063" cy="973224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chemeClr val="tx1"/>
                </a:solidFill>
              </a:rPr>
              <a:t>Conservation Law of energy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580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chemeClr val="tx1"/>
                </a:solidFill>
              </a:rPr>
              <a:t>Energy cannot be created nor demolished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1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3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2" animBg="1" advAuto="0"/>
      <p:bldP spid="95" grpId="1" animBg="1" advAuto="0"/>
      <p:bldP spid="96" grpId="3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715414" y="309267"/>
            <a:ext cx="7573972" cy="99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 dirty="0">
                <a:solidFill>
                  <a:srgbClr val="FFFFFF"/>
                </a:solidFill>
              </a:rPr>
              <a:t>Mechanical Energy</a:t>
            </a:r>
          </a:p>
        </p:txBody>
      </p:sp>
      <p:sp>
        <p:nvSpPr>
          <p:cNvPr id="99" name="Shape 99"/>
          <p:cNvSpPr/>
          <p:nvPr/>
        </p:nvSpPr>
        <p:spPr>
          <a:xfrm>
            <a:off x="1301258" y="3621105"/>
            <a:ext cx="3199390" cy="19050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Potential</a:t>
            </a:r>
          </a:p>
        </p:txBody>
      </p:sp>
      <p:sp>
        <p:nvSpPr>
          <p:cNvPr id="100" name="Shape 100"/>
          <p:cNvSpPr/>
          <p:nvPr/>
        </p:nvSpPr>
        <p:spPr>
          <a:xfrm>
            <a:off x="8501700" y="3621105"/>
            <a:ext cx="3199389" cy="19050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Kinetic</a:t>
            </a:r>
          </a:p>
        </p:txBody>
      </p:sp>
      <p:cxnSp>
        <p:nvCxnSpPr>
          <p:cNvPr id="101" name="Connector 101"/>
          <p:cNvCxnSpPr>
            <a:cxnSpLocks/>
            <a:stCxn id="99" idx="0"/>
            <a:endCxn id="98" idx="2"/>
          </p:cNvCxnSpPr>
          <p:nvPr/>
        </p:nvCxnSpPr>
        <p:spPr>
          <a:xfrm flipV="1">
            <a:off x="2900953" y="1303306"/>
            <a:ext cx="3601447" cy="2317799"/>
          </a:xfrm>
          <a:prstGeom prst="straightConnector1">
            <a:avLst/>
          </a:prstGeom>
          <a:ln w="88900" cap="rnd">
            <a:solidFill>
              <a:srgbClr val="FEDE59">
                <a:alpha val="80000"/>
              </a:srgbClr>
            </a:solidFill>
            <a:miter lim="400000"/>
          </a:ln>
        </p:spPr>
      </p:cxnSp>
      <p:cxnSp>
        <p:nvCxnSpPr>
          <p:cNvPr id="102" name="Connector 102"/>
          <p:cNvCxnSpPr>
            <a:cxnSpLocks/>
            <a:stCxn id="100" idx="0"/>
            <a:endCxn id="98" idx="2"/>
          </p:cNvCxnSpPr>
          <p:nvPr/>
        </p:nvCxnSpPr>
        <p:spPr>
          <a:xfrm flipH="1" flipV="1">
            <a:off x="6502400" y="1303306"/>
            <a:ext cx="3598995" cy="2317799"/>
          </a:xfrm>
          <a:prstGeom prst="straightConnector1">
            <a:avLst/>
          </a:prstGeom>
          <a:ln w="88900" cap="rnd">
            <a:solidFill>
              <a:srgbClr val="FEDE59">
                <a:alpha val="80000"/>
              </a:srgbClr>
            </a:solidFill>
            <a:miter lim="400000"/>
          </a:ln>
        </p:spPr>
      </p:cxnSp>
      <p:pic>
        <p:nvPicPr>
          <p:cNvPr id="103" name="IMG_0051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737" y="5941281"/>
            <a:ext cx="4374433" cy="3280824"/>
          </a:xfrm>
          <a:prstGeom prst="rect">
            <a:avLst/>
          </a:prstGeom>
          <a:ln w="889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2EDFD-7685-441B-9E2C-183C49EB00FF}"/>
              </a:ext>
            </a:extLst>
          </p:cNvPr>
          <p:cNvSpPr txBox="1"/>
          <p:nvPr/>
        </p:nvSpPr>
        <p:spPr>
          <a:xfrm>
            <a:off x="2159000" y="1412971"/>
            <a:ext cx="914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Energi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yang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besarnya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dipengaruhi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oleh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gerakan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dan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posisi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suatu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objek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.</a:t>
            </a:r>
            <a:endParaRPr kumimoji="0" lang="en-ID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Energi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652002" cy="6477001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Energi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kinetik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4000" dirty="0" err="1">
                <a:solidFill>
                  <a:schemeClr val="tx1"/>
                </a:solidFill>
                <a:sym typeface="Wingdings" pitchFamily="2" charset="2"/>
              </a:rPr>
              <a:t>gerak</a:t>
            </a:r>
            <a:r>
              <a:rPr lang="en-US" sz="4000" dirty="0">
                <a:solidFill>
                  <a:schemeClr val="tx1"/>
                </a:solidFill>
                <a:sym typeface="Wingdings" pitchFamily="2" charset="2"/>
              </a:rPr>
              <a:t>/</a:t>
            </a:r>
            <a:r>
              <a:rPr lang="en-US" sz="4000" dirty="0" err="1">
                <a:solidFill>
                  <a:schemeClr val="tx1"/>
                </a:solidFill>
                <a:sym typeface="Wingdings" pitchFamily="2" charset="2"/>
              </a:rPr>
              <a:t>kecepatan</a:t>
            </a:r>
            <a:endParaRPr lang="en-US" sz="40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Tx/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Energi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potensial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4000" dirty="0" err="1">
                <a:solidFill>
                  <a:schemeClr val="tx1"/>
                </a:solidFill>
                <a:sym typeface="Wingdings" pitchFamily="2" charset="2"/>
              </a:rPr>
              <a:t>letak</a:t>
            </a:r>
            <a:r>
              <a:rPr lang="en-US" sz="4000" dirty="0">
                <a:solidFill>
                  <a:schemeClr val="tx1"/>
                </a:solidFill>
                <a:sym typeface="Wingdings" pitchFamily="2" charset="2"/>
              </a:rPr>
              <a:t>/</a:t>
            </a:r>
            <a:r>
              <a:rPr lang="en-US" sz="4000" dirty="0" err="1">
                <a:solidFill>
                  <a:schemeClr val="tx1"/>
                </a:solidFill>
                <a:sym typeface="Wingdings" pitchFamily="2" charset="2"/>
              </a:rPr>
              <a:t>posisi</a:t>
            </a:r>
            <a:endParaRPr lang="en-US" sz="40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Tx/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nergi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potensial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pegas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4000" dirty="0" err="1">
                <a:solidFill>
                  <a:schemeClr val="tx1"/>
                </a:solidFill>
                <a:sym typeface="Wingdings" pitchFamily="2" charset="2"/>
              </a:rPr>
              <a:t>pegas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737601" y="1828800"/>
            <a:ext cx="3589867" cy="172720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186944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0"/>
            <a:ext cx="2625555" cy="327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050" tIns="1300050" rIns="1300050" bIns="1300050" anchor="ctr">
            <a:spAutoFit/>
          </a:bodyPr>
          <a:lstStyle/>
          <a:p>
            <a:endParaRPr lang="en-US"/>
          </a:p>
        </p:txBody>
      </p:sp>
      <p:pic>
        <p:nvPicPr>
          <p:cNvPr id="1536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229601" y="4368801"/>
            <a:ext cx="4398151" cy="125306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0"/>
            <a:ext cx="2625555" cy="327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050" tIns="1300050" rIns="1300050" bIns="1300050" anchor="ctr">
            <a:spAutoFit/>
          </a:bodyPr>
          <a:lstStyle/>
          <a:p>
            <a:endParaRPr 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186944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0" y="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8636001" y="6096001"/>
            <a:ext cx="3962399" cy="18468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0" y="1869440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487</Words>
  <Application>Microsoft Office PowerPoint</Application>
  <PresentationFormat>Custom</PresentationFormat>
  <Paragraphs>74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Avenir Roman</vt:lpstr>
      <vt:lpstr>Chalkduster</vt:lpstr>
      <vt:lpstr>Gill Sans</vt:lpstr>
      <vt:lpstr>Chalkboard</vt:lpstr>
      <vt:lpstr>Work and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Energi</vt:lpstr>
      <vt:lpstr>Contoh Soal</vt:lpstr>
      <vt:lpstr>Hubungan Usaha dan Energi</vt:lpstr>
      <vt:lpstr>Contoh Soal</vt:lpstr>
      <vt:lpstr>Contoh Soal</vt:lpstr>
      <vt:lpstr>Contoh Soal</vt:lpstr>
      <vt:lpstr>Gaya Konservatif &amp; Gaya Non-Konservatif</vt:lpstr>
      <vt:lpstr>Hukum Kekekalan Energi Mekanik</vt:lpstr>
      <vt:lpstr>Contoh Soal</vt:lpstr>
      <vt:lpstr>Contoh Soal</vt:lpstr>
      <vt:lpstr>Contoh Soal</vt:lpstr>
      <vt:lpstr>Contoh Soal</vt:lpstr>
      <vt:lpstr>Contoh Soal</vt:lpstr>
      <vt:lpstr>Contoh Soal</vt:lpstr>
      <vt:lpstr>Menghitung Usaha dari Grafik</vt:lpstr>
      <vt:lpstr>Contoh Soal</vt:lpstr>
      <vt:lpstr>Contoh Soal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and Energy</dc:title>
  <dc:creator>Eurisko</dc:creator>
  <cp:lastModifiedBy>Eurisko</cp:lastModifiedBy>
  <cp:revision>24</cp:revision>
  <dcterms:modified xsi:type="dcterms:W3CDTF">2020-01-12T16:47:53Z</dcterms:modified>
</cp:coreProperties>
</file>