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dvent Pro SemiBold"/>
      <p:regular r:id="rId17"/>
      <p:bold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Condensed Medium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Share Tech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CondensedMedium-bold.fntdata"/><Relationship Id="rId23" Type="http://schemas.openxmlformats.org/officeDocument/2006/relationships/font" Target="fonts/FiraSans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boldItalic.fntdata"/><Relationship Id="rId25" Type="http://schemas.openxmlformats.org/officeDocument/2006/relationships/font" Target="fonts/FiraSansCondensedMedium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hareTech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dventPro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AdventPr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bb3865e8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1bb3865e8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bb3865e8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1bb3865e8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bb3865e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1bb3865e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bb3865e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bb3865e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bb3865e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bb3865e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bb3865e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bb3865e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6" name="Google Shape;166;p11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1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73" name="Google Shape;173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1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1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80" name="Google Shape;18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1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3" name="Google Shape;18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1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6" name="Google Shape;186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11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89" name="Google Shape;189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11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4" name="Google Shape;19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9" name="Google Shape;199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02" name="Google Shape;202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06" name="Google Shape;206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11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09" name="Google Shape;209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8" name="Google Shape;218;p12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" name="Google Shape;219;p12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20" name="Google Shape;220;p12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1" name="Google Shape;221;p12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12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26" name="Google Shape;226;p1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2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3" name="Google Shape;233;p1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1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3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40" name="Google Shape;240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3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45" name="Google Shape;245;p1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1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8" name="Google Shape;248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13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51" name="Google Shape;251;p1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1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1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8" name="Google Shape;258;p1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3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62" name="Google Shape;262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1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7" name="Google Shape;267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70" name="Google Shape;270;p1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5" name="Google Shape;275;p14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6" name="Google Shape;276;p14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8" name="Google Shape;278;p14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9" name="Google Shape;279;p14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5" name="Google Shape;295;p15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6" name="Google Shape;296;p15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7" name="Google Shape;297;p15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8" name="Google Shape;298;p15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9" name="Google Shape;299;p15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2" name="Google Shape;302;p15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19" name="Google Shape;319;p16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320" name="Google Shape;320;p16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61" name="Google Shape;361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1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7" name="Google Shape;367;p1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1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9" name="Google Shape;369;p1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0" name="Google Shape;370;p1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1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4" name="Google Shape;374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5" name="Google Shape;375;p1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80" name="Google Shape;380;p1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1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97" name="Google Shape;39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19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400" name="Google Shape;40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05" name="Google Shape;40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1" name="Google Shape;41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9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414" name="Google Shape;41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19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418" name="Google Shape;41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2" name="Google Shape;42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3" name="Google Shape;423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4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8" name="Google Shape;68;p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9" name="Google Shape;69;p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1" name="Google Shape;71;p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4" name="Google Shape;74;p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8" name="Google Shape;78;p5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5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84" name="Google Shape;84;p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5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87" name="Google Shape;87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90" name="Google Shape;90;p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5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05" name="Google Shape;105;p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" name="Google Shape;114;p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5" name="Google Shape;115;p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7" name="Google Shape;117;p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9" name="Google Shape;119;p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1" name="Google Shape;131;p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9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45" name="Google Shape;145;p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9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50" name="Google Shape;150;p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9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54" name="Google Shape;154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157" name="Google Shape;157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9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" name="Google Shape;161;p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1678697" y="2414119"/>
            <a:ext cx="3751257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b="0"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Which category attracts most funding?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p23"/>
          <p:cNvCxnSpPr>
            <a:stCxn id="43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"/>
          <p:cNvSpPr txBox="1"/>
          <p:nvPr>
            <p:ph idx="1" type="subTitle"/>
          </p:nvPr>
        </p:nvSpPr>
        <p:spPr>
          <a:xfrm>
            <a:off x="1240770" y="3494750"/>
            <a:ext cx="44373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Acquirer names and company names in the acquisition data 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775" y="452100"/>
            <a:ext cx="5217326" cy="2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527" name="Google Shape;527;p33"/>
          <p:cNvSpPr txBox="1"/>
          <p:nvPr>
            <p:ph idx="1" type="subTitle"/>
          </p:nvPr>
        </p:nvSpPr>
        <p:spPr>
          <a:xfrm>
            <a:off x="704699" y="2414125"/>
            <a:ext cx="4725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Can the number of technologies used by companies affect the rate of its success or failure?</a:t>
            </a: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3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0" name="Google Shape;530;p33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33"/>
          <p:cNvCxnSpPr>
            <a:stCxn id="52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/>
          <p:nvPr>
            <p:ph idx="1" type="subTitle"/>
          </p:nvPr>
        </p:nvSpPr>
        <p:spPr>
          <a:xfrm>
            <a:off x="4496975" y="273900"/>
            <a:ext cx="31014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</a:t>
            </a:r>
            <a:endParaRPr/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High funding and little technology count</a:t>
            </a:r>
            <a:endParaRPr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High funding and high technology count</a:t>
            </a:r>
            <a:endParaRPr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Low funding and high technology count</a:t>
            </a:r>
            <a:endParaRPr/>
          </a:p>
        </p:txBody>
      </p:sp>
      <p:pic>
        <p:nvPicPr>
          <p:cNvPr id="538" name="Google Shape;5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87" y="273900"/>
            <a:ext cx="3946214" cy="25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4"/>
          <p:cNvSpPr txBox="1"/>
          <p:nvPr/>
        </p:nvSpPr>
        <p:spPr>
          <a:xfrm>
            <a:off x="1102100" y="3357975"/>
            <a:ext cx="41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Why acquisition happens?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"/>
          <p:cNvSpPr txBox="1"/>
          <p:nvPr>
            <p:ph type="ctrTitle"/>
          </p:nvPr>
        </p:nvSpPr>
        <p:spPr>
          <a:xfrm>
            <a:off x="686687" y="11595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 txBox="1"/>
          <p:nvPr>
            <p:ph idx="1" type="subTitle"/>
          </p:nvPr>
        </p:nvSpPr>
        <p:spPr>
          <a:xfrm>
            <a:off x="281375" y="4588875"/>
            <a:ext cx="3101400" cy="2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Operating companies</a:t>
            </a:r>
            <a:endParaRPr sz="1400"/>
          </a:p>
        </p:txBody>
      </p:sp>
      <p:sp>
        <p:nvSpPr>
          <p:cNvPr id="443" name="Google Shape;443;p24"/>
          <p:cNvSpPr txBox="1"/>
          <p:nvPr>
            <p:ph idx="2" type="title"/>
          </p:nvPr>
        </p:nvSpPr>
        <p:spPr>
          <a:xfrm>
            <a:off x="6885000" y="953725"/>
            <a:ext cx="24624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Acquired companies</a:t>
            </a:r>
            <a:endParaRPr sz="1400"/>
          </a:p>
        </p:txBody>
      </p:sp>
      <p:pic>
        <p:nvPicPr>
          <p:cNvPr id="444" name="Google Shape;4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7" y="66025"/>
            <a:ext cx="3302676" cy="21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12" y="2520325"/>
            <a:ext cx="31842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9075" y="66025"/>
            <a:ext cx="3600925" cy="21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5175" y="2412300"/>
            <a:ext cx="3694401" cy="23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4"/>
          <p:cNvSpPr txBox="1"/>
          <p:nvPr>
            <p:ph idx="2" type="title"/>
          </p:nvPr>
        </p:nvSpPr>
        <p:spPr>
          <a:xfrm>
            <a:off x="7134600" y="3633325"/>
            <a:ext cx="24624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IPO </a:t>
            </a:r>
            <a:r>
              <a:rPr lang="en" sz="1400"/>
              <a:t>companies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5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454" name="Google Shape;454;p25"/>
          <p:cNvSpPr txBox="1"/>
          <p:nvPr>
            <p:ph idx="1" type="subTitle"/>
          </p:nvPr>
        </p:nvSpPr>
        <p:spPr>
          <a:xfrm>
            <a:off x="1117799" y="2414125"/>
            <a:ext cx="43122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How many investors do we have in different countries and which country dominates?</a:t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7" name="Google Shape;457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25"/>
          <p:cNvCxnSpPr>
            <a:stCxn id="455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/>
          <p:nvPr>
            <p:ph type="ctrTitle"/>
          </p:nvPr>
        </p:nvSpPr>
        <p:spPr>
          <a:xfrm>
            <a:off x="67100" y="4052725"/>
            <a:ext cx="2796300" cy="2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Investor and company country codes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5" name="Google Shape;465;p26"/>
          <p:cNvSpPr txBox="1"/>
          <p:nvPr>
            <p:ph idx="2" type="title"/>
          </p:nvPr>
        </p:nvSpPr>
        <p:spPr>
          <a:xfrm>
            <a:off x="5294850" y="3580225"/>
            <a:ext cx="2312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Most famous investors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466" name="Google Shape;4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0" y="55200"/>
            <a:ext cx="3351100" cy="322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6"/>
          <p:cNvPicPr preferRelativeResize="0"/>
          <p:nvPr/>
        </p:nvPicPr>
        <p:blipFill rotWithShape="1">
          <a:blip r:embed="rId4">
            <a:alphaModFix/>
          </a:blip>
          <a:srcRect b="-7190" l="0" r="0" t="7190"/>
          <a:stretch/>
        </p:blipFill>
        <p:spPr>
          <a:xfrm>
            <a:off x="4656000" y="1200025"/>
            <a:ext cx="3226642" cy="21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473" name="Google Shape;473;p27"/>
          <p:cNvSpPr txBox="1"/>
          <p:nvPr>
            <p:ph idx="1" type="subTitle"/>
          </p:nvPr>
        </p:nvSpPr>
        <p:spPr>
          <a:xfrm>
            <a:off x="1678697" y="2414119"/>
            <a:ext cx="3751257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b="0"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Can the factors that affect a start-up’s growth be determined?</a:t>
            </a: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27"/>
          <p:cNvCxnSpPr>
            <a:stCxn id="47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8"/>
          <p:cNvSpPr txBox="1"/>
          <p:nvPr>
            <p:ph type="ctrTitle"/>
          </p:nvPr>
        </p:nvSpPr>
        <p:spPr>
          <a:xfrm>
            <a:off x="751487" y="315362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Most famous companies among investors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84" name="Google Shape;484;p28"/>
          <p:cNvSpPr txBox="1"/>
          <p:nvPr>
            <p:ph idx="1" type="subTitle"/>
          </p:nvPr>
        </p:nvSpPr>
        <p:spPr>
          <a:xfrm>
            <a:off x="4845287" y="18180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many specializations do we have?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87" y="835525"/>
            <a:ext cx="3925504" cy="21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491" name="Google Shape;491;p29"/>
          <p:cNvSpPr txBox="1"/>
          <p:nvPr>
            <p:ph idx="1" type="subTitle"/>
          </p:nvPr>
        </p:nvSpPr>
        <p:spPr>
          <a:xfrm>
            <a:off x="1249397" y="2616619"/>
            <a:ext cx="37512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b="0"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Companies specializations and the ones of interest in the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investor’s point of view</a:t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4" name="Google Shape;494;p2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29"/>
          <p:cNvCxnSpPr>
            <a:stCxn id="49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96149" cy="21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46950"/>
            <a:ext cx="6052200" cy="18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0"/>
          <p:cNvSpPr txBox="1"/>
          <p:nvPr>
            <p:ph idx="1" type="subTitle"/>
          </p:nvPr>
        </p:nvSpPr>
        <p:spPr>
          <a:xfrm>
            <a:off x="7248550" y="930050"/>
            <a:ext cx="19506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Important fields in companies point of views</a:t>
            </a:r>
            <a:endParaRPr sz="1400"/>
          </a:p>
        </p:txBody>
      </p:sp>
      <p:sp>
        <p:nvSpPr>
          <p:cNvPr id="504" name="Google Shape;504;p30"/>
          <p:cNvSpPr txBox="1"/>
          <p:nvPr>
            <p:ph idx="1" type="subTitle"/>
          </p:nvPr>
        </p:nvSpPr>
        <p:spPr>
          <a:xfrm>
            <a:off x="6291250" y="2985950"/>
            <a:ext cx="19506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Important fields in investors point of views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510" name="Google Shape;510;p31"/>
          <p:cNvSpPr txBox="1"/>
          <p:nvPr>
            <p:ph idx="1" type="subTitle"/>
          </p:nvPr>
        </p:nvSpPr>
        <p:spPr>
          <a:xfrm>
            <a:off x="1678697" y="2414119"/>
            <a:ext cx="3751257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Are most of the investors also acquirers?</a:t>
            </a:r>
            <a:endParaRPr/>
          </a:p>
        </p:txBody>
      </p:sp>
      <p:sp>
        <p:nvSpPr>
          <p:cNvPr id="511" name="Google Shape;511;p3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1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3" name="Google Shape;513;p31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1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31"/>
          <p:cNvCxnSpPr>
            <a:stCxn id="511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