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9" r:id="rId5"/>
    <p:sldId id="271" r:id="rId6"/>
    <p:sldId id="260" r:id="rId7"/>
    <p:sldId id="262" r:id="rId8"/>
    <p:sldId id="263" r:id="rId9"/>
    <p:sldId id="264" r:id="rId10"/>
    <p:sldId id="265" r:id="rId11"/>
    <p:sldId id="266" r:id="rId12"/>
    <p:sldId id="256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9298E24-9A57-AB9C-5618-BED4C0F93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A8C9D01-AA56-4DE0-3152-FD99FCEAE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FB2B8C3-ED28-7F35-5FD0-BBC555A5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CE6A-E155-B042-94D7-51432A4BD3CD}" type="datetimeFigureOut">
              <a:rPr lang="el-GR" smtClean="0"/>
              <a:t>10/6/25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CC92A52-8736-D9A6-ECE0-637E2582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D4AAC0E-14D2-E167-EC03-62752095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B4E7-6CA1-4F45-805A-7530EDCABB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8138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8B8CE49-AA83-2352-C23C-F417660F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18FD67DB-7C81-CB26-4623-5AB176EAA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2E1B97A1-7FC0-CF43-EC5C-5824367C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CE6A-E155-B042-94D7-51432A4BD3CD}" type="datetimeFigureOut">
              <a:rPr lang="el-GR" smtClean="0"/>
              <a:t>10/6/25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623E9E32-A00A-23C8-ED12-EC081C0E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F158F6F-5303-9A32-4422-9E6A6E26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B4E7-6CA1-4F45-805A-7530EDCABB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9572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16745B1C-52E2-FE1B-F71A-87339D291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592DD144-C999-3B14-E4BC-EB8153D29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A029440-B3B6-80D1-CE55-4E2F993F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CE6A-E155-B042-94D7-51432A4BD3CD}" type="datetimeFigureOut">
              <a:rPr lang="el-GR" smtClean="0"/>
              <a:t>10/6/25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8A79A114-A636-0D04-EF00-AD714B48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D415FA4-3E9A-F5A8-9C7C-F4D01CC5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B4E7-6CA1-4F45-805A-7530EDCABB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3753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DE22F37-CE9F-844C-6A01-98DB714EC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6DE39DF-EBB8-56F7-7CF7-C8F9777D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29EFD0C-5E42-7BEA-4FF4-26BF79ED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CE6A-E155-B042-94D7-51432A4BD3CD}" type="datetimeFigureOut">
              <a:rPr lang="el-GR" smtClean="0"/>
              <a:t>10/6/25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13963E3-94ED-DEE4-AA38-386E1B8B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850C313-0C77-91F9-C62C-E512E725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B4E7-6CA1-4F45-805A-7530EDCABB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8707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4FC096-82D5-9FCE-201C-D75B381E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F31686C4-7FA4-70AA-777F-9F62A452E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5C5D052-450F-68C4-88AC-5CAFC629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CE6A-E155-B042-94D7-51432A4BD3CD}" type="datetimeFigureOut">
              <a:rPr lang="el-GR" smtClean="0"/>
              <a:t>10/6/25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1CAC6E0-B9F3-3FED-9BD8-89ABCFE5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90DE72F-9DAE-98F0-0050-DABADDA1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B4E7-6CA1-4F45-805A-7530EDCABB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4444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A4AA53-00B5-F7F4-4AEB-2D7831F5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9E25FF12-ADDF-F847-A814-ECE4B9589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319C2AD-6D69-6235-15E5-ED267AFB1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4463F3D-23EB-BD8B-9B67-379C8EA9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CE6A-E155-B042-94D7-51432A4BD3CD}" type="datetimeFigureOut">
              <a:rPr lang="el-GR" smtClean="0"/>
              <a:t>10/6/25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A542AC9-DDAF-585C-0CE7-88047E83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1DB8996A-6439-D626-9DE5-0821872E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B4E7-6CA1-4F45-805A-7530EDCABB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273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FD6E4E3-E760-23D6-13F0-03FA0862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1FC3D13-2732-10DB-B731-BEE4A5D4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6B46C2C-744A-6D96-687A-A7A55793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E39D7F7-0C4F-10CC-1604-EA82F46CB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43E37AF7-B4CA-E44C-75F7-8D1F60339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2F4C08FE-E42D-280D-356D-73B8B929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CE6A-E155-B042-94D7-51432A4BD3CD}" type="datetimeFigureOut">
              <a:rPr lang="el-GR" smtClean="0"/>
              <a:t>10/6/25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6B5240B6-8AC2-0F10-0EFD-B0D95FAB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1BE91052-FC52-8E65-7322-AC501AC7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B4E7-6CA1-4F45-805A-7530EDCABB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3953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FA3165A-C6AD-508B-1C7A-B1E2D514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68CE049-2FC3-FD04-7414-BC71B884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CE6A-E155-B042-94D7-51432A4BD3CD}" type="datetimeFigureOut">
              <a:rPr lang="el-GR" smtClean="0"/>
              <a:t>10/6/25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EE89847E-93FC-FDCF-B826-837AB992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CD8BE7B-CAD7-B9E7-B0CD-262955A7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B4E7-6CA1-4F45-805A-7530EDCABB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4481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81D5B0E-B577-9E94-7A1B-25DBC70D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CE6A-E155-B042-94D7-51432A4BD3CD}" type="datetimeFigureOut">
              <a:rPr lang="el-GR" smtClean="0"/>
              <a:t>10/6/25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26C5A94-9725-A629-DE04-1AD45528D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1045A1C8-C2C6-5130-EF08-48FAB368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B4E7-6CA1-4F45-805A-7530EDCABB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997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565712-DD0C-F125-F0E5-C2CE1D90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0FB3BF3-BC9E-312E-1CA0-25B25E89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C90121C-077D-3D18-3F02-E4D2A9EFD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DD0220B2-4193-8EFC-A407-3114347D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CE6A-E155-B042-94D7-51432A4BD3CD}" type="datetimeFigureOut">
              <a:rPr lang="el-GR" smtClean="0"/>
              <a:t>10/6/25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EC8798B-FDC1-5478-991B-3D9877CE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0DAE140B-0188-8B36-3DDE-196FEE2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B4E7-6CA1-4F45-805A-7530EDCABB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111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AFA0FA-80F4-4C46-09F7-ECB4BA8E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D215D464-CD6F-7958-CCB1-3A3FC627B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C45AD42B-B537-C29A-EC61-8FFB46E8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F6BFD97-9F1B-D64A-A5D6-26536F4A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CE6A-E155-B042-94D7-51432A4BD3CD}" type="datetimeFigureOut">
              <a:rPr lang="el-GR" smtClean="0"/>
              <a:t>10/6/25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8D138885-964B-6F06-F8A1-1A69E0A1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CB02C3F-367B-FCB7-3A87-F9FFA556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0B4E7-6CA1-4F45-805A-7530EDCABB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1160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F3504118-B4BD-1F18-C7C9-4D8A32D6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C5FF640D-CC0A-1AEA-12C4-7740A6CF8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EC3B30C-0299-3D4D-578A-DD578ABBA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2CE6A-E155-B042-94D7-51432A4BD3CD}" type="datetimeFigureOut">
              <a:rPr lang="el-GR" smtClean="0"/>
              <a:t>10/6/25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C46FF3A-84F3-81C0-7917-D8825B918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C7CA399-F30D-D483-6840-40F40D47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0B4E7-6CA1-4F45-805A-7530EDCABB6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6279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>
            <a:extLst>
              <a:ext uri="{FF2B5EF4-FFF2-40B4-BE49-F238E27FC236}">
                <a16:creationId xmlns:a16="http://schemas.microsoft.com/office/drawing/2014/main" id="{1ABDCA1B-9A57-2F53-99C4-8E035633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57" y="-217329"/>
            <a:ext cx="9144171" cy="38685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EACB56-3490-979B-53FD-DA1A4DF0F714}"/>
              </a:ext>
            </a:extLst>
          </p:cNvPr>
          <p:cNvSpPr txBox="1"/>
          <p:nvPr/>
        </p:nvSpPr>
        <p:spPr>
          <a:xfrm>
            <a:off x="765157" y="3651192"/>
            <a:ext cx="10236826" cy="266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l-G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ΜΕΛΕΤΗ, ΣΧΕΔΙΑΣΗ ΚΑΙ ΥΛΟΠΟΙΗΣΗ ΕΝΟΣ ΣΥΣΤΗΜΑΤΟΣ ΠΑΡΑΚΟΛΟΥΘΗΣΗΣ ΑΣΘΕΝΩΝ ΜΕ ΧΡΗΣΗ ΥΛΙΚΟΥ ΓΙΑ ΤΗΝ ΚΑΤΑΓΡΑΦΗ ΖΩΤΙΚΩΝ ΛΕΙΤΟΥΡΓΙΩΝ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ECG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OXIMETER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ΚΑΙ ΥΠΟΛΟΓΙΣΤΙΚΗΣ ΟΡΑΣΗΣ ΓΙΑ ΕΦΑΡΜΟΓΕΣ ΣΕ ΕΞΥΠΝΕΣ ΠΟΛΕΙΣ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SMART CITY</a:t>
            </a:r>
            <a:r>
              <a:rPr lang="el-GR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el-G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l-GR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l-GR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spcAft>
                <a:spcPts val="1000"/>
              </a:spcAft>
            </a:pPr>
            <a:r>
              <a:rPr lang="el-G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Αυλωνίτης</a:t>
            </a:r>
            <a:r>
              <a:rPr lang="el-G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Κωνσταντίνος-Οδυσσέας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8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3F251409-6412-CEE8-0327-F82CF0D6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Κύκλωμα ανίχνευσης στάσης ανθρώπου και ανίχνευση παλμών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Θέση περιεχομένου 5" descr="Εικόνα που περιέχει κείμενο, στιγμιότυπο οθόνης, σχεδία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8BE4A73E-C654-03F3-4400-3D3BBDA77B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24" r="355"/>
          <a:stretch/>
        </p:blipFill>
        <p:spPr>
          <a:xfrm>
            <a:off x="725163" y="2642616"/>
            <a:ext cx="4804169" cy="3605784"/>
          </a:xfrm>
          <a:prstGeom prst="rect">
            <a:avLst/>
          </a:prstGeom>
        </p:spPr>
      </p:pic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C20ECC0F-9CC7-8980-8D48-63383CA3A9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" t="1976" r="20563" b="15017"/>
          <a:stretch/>
        </p:blipFill>
        <p:spPr bwMode="auto">
          <a:xfrm>
            <a:off x="6971766" y="2642616"/>
            <a:ext cx="4179875" cy="360578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9196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EEC4B645-43FE-7E3E-68A9-DB43DA99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5400"/>
              <a:t>Προβλήματα που αντιμετωπίσθηκαν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8F54B2F-6FC5-7454-4EF5-C2855F8E5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l-GR" sz="2200" dirty="0"/>
              <a:t>Συμβατότητα βιβλιοθήκης καρδιακών παλμών και οξυγόνου με το </a:t>
            </a:r>
            <a:r>
              <a:rPr lang="en-GB" sz="2200" dirty="0"/>
              <a:t>Arduino Nano 33 BLE Sence</a:t>
            </a:r>
            <a:endParaRPr lang="el-GR" sz="2200" dirty="0"/>
          </a:p>
          <a:p>
            <a:r>
              <a:rPr lang="el-GR" sz="2200" dirty="0"/>
              <a:t>Απεικόνιση του καρδιογραφήματος</a:t>
            </a:r>
          </a:p>
          <a:p>
            <a:r>
              <a:rPr lang="el-GR" sz="2200" dirty="0"/>
              <a:t>Αποσυνδέσεις μεταξύ </a:t>
            </a:r>
            <a:r>
              <a:rPr lang="el-GR" sz="2200" dirty="0" err="1"/>
              <a:t>σέρβερ</a:t>
            </a:r>
            <a:r>
              <a:rPr lang="en-GB" sz="2200" dirty="0"/>
              <a:t> </a:t>
            </a:r>
            <a:r>
              <a:rPr lang="el-GR" sz="2200" dirty="0"/>
              <a:t>και </a:t>
            </a:r>
            <a:r>
              <a:rPr lang="en-GB" sz="2200" dirty="0"/>
              <a:t>ESP </a:t>
            </a:r>
            <a:endParaRPr lang="el-GR" sz="2200" dirty="0"/>
          </a:p>
        </p:txBody>
      </p:sp>
    </p:spTree>
    <p:extLst>
      <p:ext uri="{BB962C8B-B14F-4D97-AF65-F5344CB8AC3E}">
        <p14:creationId xmlns:p14="http://schemas.microsoft.com/office/powerpoint/2010/main" val="317400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E789D8C-775D-56DF-F17C-EDA9E7198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544" y="1911096"/>
            <a:ext cx="8055864" cy="2076651"/>
          </a:xfrm>
        </p:spPr>
        <p:txBody>
          <a:bodyPr anchor="b">
            <a:normAutofit/>
          </a:bodyPr>
          <a:lstStyle/>
          <a:p>
            <a:r>
              <a:rPr lang="el-GR" sz="6600">
                <a:solidFill>
                  <a:srgbClr val="FFFFFF"/>
                </a:solidFill>
              </a:rPr>
              <a:t>Σας Ευχαριστώ!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D0C3A230-30D1-D2AA-0AA1-2E2FB7B56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7832" y="4353507"/>
            <a:ext cx="5733288" cy="932688"/>
          </a:xfrm>
        </p:spPr>
        <p:txBody>
          <a:bodyPr>
            <a:normAutofit/>
          </a:bodyPr>
          <a:lstStyle/>
          <a:p>
            <a:endParaRPr lang="el-GR">
              <a:solidFill>
                <a:srgbClr val="FFFFFF"/>
              </a:solidFill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4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B16ECC4D-737E-64DD-4163-DDA220D7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l-GR" sz="5400" dirty="0" err="1"/>
              <a:t>Εισαγωγ</a:t>
            </a:r>
            <a:r>
              <a:rPr lang="en-GB" sz="5400" dirty="0" err="1"/>
              <a:t>ή</a:t>
            </a:r>
            <a:endParaRPr lang="el-GR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5B06971-D2FA-B9A5-A5FC-8846158DC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l-GR" sz="19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l-GR" sz="19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Προβλήματα στην καθημερινότητα των ανθρώπων:</a:t>
            </a:r>
          </a:p>
          <a:p>
            <a:r>
              <a:rPr lang="el-GR" sz="19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Α</a:t>
            </a:r>
            <a:r>
              <a:rPr lang="el-GR" sz="19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πομακρυσμένα από τα κέντρα υγείας και νοσοκομεία</a:t>
            </a:r>
          </a:p>
          <a:p>
            <a:r>
              <a:rPr lang="el-GR" sz="19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Δεν υπάρχει άμεση πρόσβαση</a:t>
            </a:r>
          </a:p>
          <a:p>
            <a:r>
              <a:rPr lang="el-GR" sz="19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Δεν υπάρχει συχνή παρακολούθηση</a:t>
            </a:r>
          </a:p>
          <a:p>
            <a:r>
              <a:rPr lang="el-GR" sz="19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Μη ακριβές ιστορικό ασθενούς </a:t>
            </a:r>
          </a:p>
          <a:p>
            <a:pPr marL="0" indent="0">
              <a:buNone/>
            </a:pPr>
            <a:endParaRPr lang="el-GR" sz="19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l-GR" sz="19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Έξυπνες πόλεις υ</a:t>
            </a:r>
            <a:r>
              <a:rPr lang="el-GR" sz="19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πάρχει υποστήριξη και πρόσβαση αξιοποιώντας τεχνολογίες όπως:</a:t>
            </a:r>
          </a:p>
          <a:p>
            <a:r>
              <a:rPr lang="el-GR" sz="19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Τηλεϊατρική</a:t>
            </a:r>
          </a:p>
          <a:p>
            <a:r>
              <a:rPr lang="el-GR" sz="19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Φορ</a:t>
            </a:r>
            <a:r>
              <a:rPr lang="el-GR" sz="19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ητές συσκευές</a:t>
            </a:r>
          </a:p>
          <a:p>
            <a:r>
              <a:rPr lang="el-GR" sz="19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Απομακρυσμένη παρακολούθηση υγείας</a:t>
            </a:r>
          </a:p>
          <a:p>
            <a:endParaRPr lang="el-GR" sz="19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l-GR" sz="1900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l-GR" sz="19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2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D1A3CFA-2994-874E-E02E-303EA95C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Arduino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B2A4160-CAB9-DE0C-24C2-CBA5969ED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 err="1"/>
              <a:t>Τι</a:t>
            </a:r>
            <a:r>
              <a:rPr lang="en-US" sz="1700" dirty="0"/>
              <a:t> </a:t>
            </a:r>
            <a:r>
              <a:rPr lang="en-US" sz="1700" dirty="0" err="1"/>
              <a:t>είν</a:t>
            </a:r>
            <a:r>
              <a:rPr lang="en-US" sz="1700" dirty="0"/>
              <a:t>α</a:t>
            </a:r>
            <a:r>
              <a:rPr lang="en-US" sz="1700" dirty="0" err="1"/>
              <a:t>ι</a:t>
            </a:r>
            <a:r>
              <a:rPr lang="en-US" sz="1700" dirty="0"/>
              <a:t> </a:t>
            </a:r>
            <a:r>
              <a:rPr lang="en-US" sz="1700" dirty="0" err="1"/>
              <a:t>το</a:t>
            </a:r>
            <a:r>
              <a:rPr lang="en-US" sz="1700" dirty="0"/>
              <a:t> Arduino;</a:t>
            </a:r>
          </a:p>
          <a:p>
            <a:r>
              <a:rPr lang="en-US" sz="1700" dirty="0" err="1"/>
              <a:t>Μι</a:t>
            </a:r>
            <a:r>
              <a:rPr lang="en-US" sz="1700" dirty="0"/>
              <a:t>α α</a:t>
            </a:r>
            <a:r>
              <a:rPr lang="en-US" sz="1700" dirty="0" err="1"/>
              <a:t>νοιχτού</a:t>
            </a:r>
            <a:r>
              <a:rPr lang="en-US" sz="1700" dirty="0"/>
              <a:t> </a:t>
            </a:r>
            <a:r>
              <a:rPr lang="en-US" sz="1700" dirty="0" err="1"/>
              <a:t>κώδικ</a:t>
            </a:r>
            <a:r>
              <a:rPr lang="en-US" sz="1700" dirty="0"/>
              <a:t>α π</a:t>
            </a:r>
            <a:r>
              <a:rPr lang="en-US" sz="1700" dirty="0" err="1"/>
              <a:t>λ</a:t>
            </a:r>
            <a:r>
              <a:rPr lang="en-US" sz="1700" dirty="0"/>
              <a:t>α</a:t>
            </a:r>
            <a:r>
              <a:rPr lang="en-US" sz="1700" dirty="0" err="1"/>
              <a:t>τφόρμ</a:t>
            </a:r>
            <a:r>
              <a:rPr lang="en-US" sz="1700" dirty="0"/>
              <a:t>α βα</a:t>
            </a:r>
            <a:r>
              <a:rPr lang="en-US" sz="1700" dirty="0" err="1"/>
              <a:t>σισμένη</a:t>
            </a:r>
            <a:r>
              <a:rPr lang="en-US" sz="1700" dirty="0"/>
              <a:t> </a:t>
            </a:r>
            <a:r>
              <a:rPr lang="en-US" sz="1700" dirty="0" err="1"/>
              <a:t>στην</a:t>
            </a:r>
            <a:r>
              <a:rPr lang="en-US" sz="1700" dirty="0"/>
              <a:t> </a:t>
            </a:r>
            <a:r>
              <a:rPr lang="en-US" sz="1700" dirty="0" err="1"/>
              <a:t>εύκολη</a:t>
            </a:r>
            <a:r>
              <a:rPr lang="en-US" sz="1700" dirty="0"/>
              <a:t> </a:t>
            </a:r>
            <a:r>
              <a:rPr lang="en-US" sz="1700" dirty="0" err="1"/>
              <a:t>χρήση</a:t>
            </a:r>
            <a:r>
              <a:rPr lang="en-US" sz="1700" dirty="0"/>
              <a:t> </a:t>
            </a:r>
            <a:r>
              <a:rPr lang="en-US" sz="1700" dirty="0" err="1"/>
              <a:t>του</a:t>
            </a:r>
            <a:r>
              <a:rPr lang="en-US" sz="1700" dirty="0"/>
              <a:t> </a:t>
            </a:r>
            <a:r>
              <a:rPr lang="en-US" sz="1700" dirty="0" err="1"/>
              <a:t>υλισμικού</a:t>
            </a:r>
            <a:r>
              <a:rPr lang="en-US" sz="1700" dirty="0"/>
              <a:t> </a:t>
            </a:r>
            <a:r>
              <a:rPr lang="en-US" sz="1700" dirty="0" err="1"/>
              <a:t>κ</a:t>
            </a:r>
            <a:r>
              <a:rPr lang="en-US" sz="1700" dirty="0"/>
              <a:t>α</a:t>
            </a:r>
            <a:r>
              <a:rPr lang="en-US" sz="1700" dirty="0" err="1"/>
              <a:t>ι</a:t>
            </a:r>
            <a:r>
              <a:rPr lang="en-US" sz="1700" dirty="0"/>
              <a:t> </a:t>
            </a:r>
            <a:r>
              <a:rPr lang="en-US" sz="1700" dirty="0" err="1"/>
              <a:t>λογισμικού</a:t>
            </a:r>
            <a:r>
              <a:rPr lang="en-US" sz="1700" dirty="0"/>
              <a:t>.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1700" dirty="0"/>
          </a:p>
          <a:p>
            <a:r>
              <a:rPr lang="en-US" sz="1700" dirty="0" err="1"/>
              <a:t>Πλεονεκτήμ</a:t>
            </a:r>
            <a:r>
              <a:rPr lang="en-US" sz="1700" dirty="0"/>
              <a:t>α</a:t>
            </a:r>
            <a:r>
              <a:rPr lang="en-US" sz="1700" dirty="0" err="1"/>
              <a:t>τ</a:t>
            </a:r>
            <a:r>
              <a:rPr lang="en-US" sz="1700" dirty="0"/>
              <a:t>α Arduino: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Οικονομικό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Υ</a:t>
            </a:r>
            <a:r>
              <a:rPr lang="en-US" sz="1700" dirty="0"/>
              <a:t>π</a:t>
            </a:r>
            <a:r>
              <a:rPr lang="en-US" sz="1700" dirty="0" err="1"/>
              <a:t>οστηρίζει</a:t>
            </a:r>
            <a:r>
              <a:rPr lang="en-US" sz="1700" dirty="0"/>
              <a:t> π</a:t>
            </a:r>
            <a:r>
              <a:rPr lang="en-US" sz="1700" dirty="0" err="1"/>
              <a:t>ολλ</a:t>
            </a:r>
            <a:r>
              <a:rPr lang="en-US" sz="1700" dirty="0"/>
              <a:t>απ</a:t>
            </a:r>
            <a:r>
              <a:rPr lang="en-US" sz="1700" dirty="0" err="1"/>
              <a:t>λές</a:t>
            </a:r>
            <a:r>
              <a:rPr lang="en-US" sz="1700" dirty="0"/>
              <a:t> π</a:t>
            </a:r>
            <a:r>
              <a:rPr lang="en-US" sz="1700" dirty="0" err="1"/>
              <a:t>λ</a:t>
            </a:r>
            <a:r>
              <a:rPr lang="en-US" sz="1700" dirty="0"/>
              <a:t>α</a:t>
            </a:r>
            <a:r>
              <a:rPr lang="en-US" sz="1700" dirty="0" err="1"/>
              <a:t>τφόρμες</a:t>
            </a:r>
            <a:r>
              <a:rPr lang="en-US" sz="1700" dirty="0"/>
              <a:t> (Windows, </a:t>
            </a:r>
            <a:r>
              <a:rPr lang="el-GR" sz="1700" dirty="0"/>
              <a:t>      </a:t>
            </a:r>
            <a:r>
              <a:rPr lang="en-US" sz="1700" dirty="0"/>
              <a:t>Linux, Mac)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Λογισμικό</a:t>
            </a:r>
            <a:r>
              <a:rPr lang="en-US" sz="1700" dirty="0"/>
              <a:t> </a:t>
            </a:r>
            <a:r>
              <a:rPr lang="en-US" sz="1700" dirty="0" err="1"/>
              <a:t>κ</a:t>
            </a:r>
            <a:r>
              <a:rPr lang="en-US" sz="1700" dirty="0"/>
              <a:t>α</a:t>
            </a:r>
            <a:r>
              <a:rPr lang="en-US" sz="1700" dirty="0" err="1"/>
              <a:t>ι</a:t>
            </a:r>
            <a:r>
              <a:rPr lang="en-US" sz="1700" dirty="0"/>
              <a:t> </a:t>
            </a:r>
            <a:r>
              <a:rPr lang="en-US" sz="1700" dirty="0" err="1"/>
              <a:t>Υλικό</a:t>
            </a:r>
            <a:r>
              <a:rPr lang="en-US" sz="1700" dirty="0"/>
              <a:t> α</a:t>
            </a:r>
            <a:r>
              <a:rPr lang="en-US" sz="1700" dirty="0" err="1"/>
              <a:t>νοιχτό</a:t>
            </a:r>
            <a:r>
              <a:rPr lang="en-US" sz="1700" dirty="0"/>
              <a:t> </a:t>
            </a:r>
            <a:r>
              <a:rPr lang="en-US" sz="1700" dirty="0" err="1"/>
              <a:t>κ</a:t>
            </a:r>
            <a:r>
              <a:rPr lang="en-US" sz="1700" dirty="0"/>
              <a:t>α</a:t>
            </a:r>
            <a:r>
              <a:rPr lang="en-US" sz="1700" dirty="0" err="1"/>
              <a:t>ι</a:t>
            </a:r>
            <a:r>
              <a:rPr lang="en-US" sz="1700" dirty="0"/>
              <a:t> </a:t>
            </a:r>
            <a:r>
              <a:rPr lang="en-US" sz="1700" dirty="0" err="1"/>
              <a:t>ε</a:t>
            </a:r>
            <a:r>
              <a:rPr lang="en-US" sz="1700" dirty="0"/>
              <a:t>π</a:t>
            </a:r>
            <a:r>
              <a:rPr lang="en-US" sz="1700" dirty="0" err="1"/>
              <a:t>εκτάσιμο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5" name="Θέση περιεχομένου 4" descr="Εικόνα που περιέχει κείμενο, στιγμιότυπο οθόνης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B2D39BF9-48DF-FA9B-0E01-086BA53F4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627541"/>
            <a:ext cx="5458968" cy="36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5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09C22EC-05AA-9A73-81E2-BE977140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MQTT - </a:t>
            </a:r>
            <a:r>
              <a:rPr lang="en-US" sz="3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Message Queuing Telemetry Transport Protocol</a:t>
            </a: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053E6CD-FA43-40EC-A403-E59532D26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236" y="2807208"/>
            <a:ext cx="4114060" cy="403710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b="1" dirty="0" err="1"/>
              <a:t>Eλ</a:t>
            </a:r>
            <a:r>
              <a:rPr lang="en-US" sz="1800" b="1" dirty="0"/>
              <a:t>α</a:t>
            </a:r>
            <a:r>
              <a:rPr lang="en-US" sz="1800" b="1" dirty="0" err="1"/>
              <a:t>φρύ</a:t>
            </a:r>
            <a:r>
              <a:rPr lang="en-US" sz="1800" b="1" dirty="0"/>
              <a:t> π</a:t>
            </a:r>
            <a:r>
              <a:rPr lang="en-US" sz="1800" b="1" dirty="0" err="1"/>
              <a:t>ρωτόκολλο</a:t>
            </a:r>
            <a:r>
              <a:rPr lang="en-US" sz="1800" b="1" dirty="0"/>
              <a:t> </a:t>
            </a:r>
            <a:r>
              <a:rPr lang="en-US" sz="1800" b="1" dirty="0" err="1"/>
              <a:t>ε</a:t>
            </a:r>
            <a:r>
              <a:rPr lang="en-US" sz="1800" b="1" dirty="0"/>
              <a:t>π</a:t>
            </a:r>
            <a:r>
              <a:rPr lang="en-US" sz="1800" b="1" dirty="0" err="1"/>
              <a:t>ικοινωνί</a:t>
            </a:r>
            <a:r>
              <a:rPr lang="en-US" sz="1800" b="1" dirty="0"/>
              <a:t>α</a:t>
            </a:r>
            <a:r>
              <a:rPr lang="en-US" sz="1800" b="1" dirty="0" err="1"/>
              <a:t>ς</a:t>
            </a:r>
            <a:r>
              <a:rPr lang="en-US" sz="1800" dirty="0"/>
              <a:t>, </a:t>
            </a:r>
            <a:r>
              <a:rPr lang="en-US" sz="1800" dirty="0" err="1"/>
              <a:t>σχεδι</a:t>
            </a:r>
            <a:r>
              <a:rPr lang="en-US" sz="1800" dirty="0"/>
              <a:t>α</a:t>
            </a:r>
            <a:r>
              <a:rPr lang="en-US" sz="1800" dirty="0" err="1"/>
              <a:t>σμένο</a:t>
            </a:r>
            <a:r>
              <a:rPr lang="en-US" sz="1800" dirty="0"/>
              <a:t> </a:t>
            </a:r>
            <a:r>
              <a:rPr lang="en-US" sz="1800" dirty="0" err="1"/>
              <a:t>ειδικά</a:t>
            </a:r>
            <a:r>
              <a:rPr lang="en-US" sz="1800" dirty="0"/>
              <a:t> </a:t>
            </a:r>
            <a:r>
              <a:rPr lang="en-US" sz="1800" dirty="0" err="1"/>
              <a:t>γι</a:t>
            </a:r>
            <a:r>
              <a:rPr lang="en-US" sz="1800" dirty="0"/>
              <a:t>α: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Συσκευές</a:t>
            </a:r>
            <a:r>
              <a:rPr lang="en-US" sz="1800" dirty="0"/>
              <a:t>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b="1" dirty="0"/>
              <a:t>π</a:t>
            </a:r>
            <a:r>
              <a:rPr lang="en-US" sz="1800" b="1" dirty="0" err="1"/>
              <a:t>εριορισμένους</a:t>
            </a:r>
            <a:r>
              <a:rPr lang="en-US" sz="1800" b="1" dirty="0"/>
              <a:t> π</a:t>
            </a:r>
            <a:r>
              <a:rPr lang="en-US" sz="1800" b="1" dirty="0" err="1"/>
              <a:t>όρους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Δίκτυ</a:t>
            </a:r>
            <a:r>
              <a:rPr lang="en-US" sz="1800" dirty="0"/>
              <a:t>α </a:t>
            </a:r>
            <a:r>
              <a:rPr lang="en-US" sz="1800" dirty="0" err="1"/>
              <a:t>με</a:t>
            </a:r>
            <a:r>
              <a:rPr lang="en-US" sz="1800" dirty="0"/>
              <a:t> </a:t>
            </a:r>
            <a:r>
              <a:rPr lang="en-US" sz="1800" b="1" dirty="0" err="1"/>
              <a:t>χ</a:t>
            </a:r>
            <a:r>
              <a:rPr lang="en-US" sz="1800" b="1" dirty="0"/>
              <a:t>α</a:t>
            </a:r>
            <a:r>
              <a:rPr lang="en-US" sz="1800" b="1" dirty="0" err="1"/>
              <a:t>μηλό</a:t>
            </a:r>
            <a:r>
              <a:rPr lang="en-US" sz="1800" b="1" dirty="0"/>
              <a:t> </a:t>
            </a:r>
            <a:r>
              <a:rPr lang="en-US" sz="1800" b="1" dirty="0" err="1"/>
              <a:t>εύρος</a:t>
            </a:r>
            <a:r>
              <a:rPr lang="en-US" sz="1800" b="1" dirty="0"/>
              <a:t> </a:t>
            </a:r>
            <a:r>
              <a:rPr lang="en-US" sz="1800" b="1" dirty="0" err="1"/>
              <a:t>ζώνης</a:t>
            </a:r>
            <a:r>
              <a:rPr lang="en-US" sz="1800" dirty="0"/>
              <a:t> </a:t>
            </a:r>
            <a:r>
              <a:rPr lang="en-US" sz="1800" dirty="0" err="1"/>
              <a:t>κ</a:t>
            </a:r>
            <a:r>
              <a:rPr lang="en-US" sz="1800" dirty="0"/>
              <a:t>α</a:t>
            </a:r>
            <a:r>
              <a:rPr lang="en-US" sz="1800" dirty="0" err="1"/>
              <a:t>ι</a:t>
            </a:r>
            <a:r>
              <a:rPr lang="en-US" sz="1800" dirty="0"/>
              <a:t> </a:t>
            </a:r>
            <a:r>
              <a:rPr lang="en-US" sz="1800" b="1" dirty="0" err="1"/>
              <a:t>υψηλή</a:t>
            </a:r>
            <a:r>
              <a:rPr lang="en-US" sz="1800" b="1" dirty="0"/>
              <a:t> </a:t>
            </a:r>
            <a:r>
              <a:rPr lang="en-US" sz="1800" b="1" dirty="0" err="1"/>
              <a:t>κ</a:t>
            </a:r>
            <a:r>
              <a:rPr lang="en-US" sz="1800" b="1" dirty="0"/>
              <a:t>α</a:t>
            </a:r>
            <a:r>
              <a:rPr lang="en-US" sz="1800" b="1" dirty="0" err="1"/>
              <a:t>θυστέρηση</a:t>
            </a:r>
            <a:endParaRPr lang="en-US" sz="1800" dirty="0"/>
          </a:p>
          <a:p>
            <a:r>
              <a:rPr lang="en-US" sz="1800" dirty="0" err="1"/>
              <a:t>Β</a:t>
            </a:r>
            <a:r>
              <a:rPr lang="en-US" sz="1800" dirty="0"/>
              <a:t>α</a:t>
            </a:r>
            <a:r>
              <a:rPr lang="en-US" sz="1800" dirty="0" err="1"/>
              <a:t>σίζετ</a:t>
            </a:r>
            <a:r>
              <a:rPr lang="en-US" sz="1800" dirty="0"/>
              <a:t>α</a:t>
            </a:r>
            <a:r>
              <a:rPr lang="en-US" sz="1800" dirty="0" err="1"/>
              <a:t>ι</a:t>
            </a:r>
            <a:r>
              <a:rPr lang="en-US" sz="1800" dirty="0"/>
              <a:t> </a:t>
            </a:r>
            <a:r>
              <a:rPr lang="en-US" sz="1800" dirty="0" err="1"/>
              <a:t>στο</a:t>
            </a:r>
            <a:r>
              <a:rPr lang="en-US" sz="1800" dirty="0"/>
              <a:t> </a:t>
            </a:r>
            <a:r>
              <a:rPr lang="en-US" sz="1800" dirty="0" err="1"/>
              <a:t>μοντέλο</a:t>
            </a:r>
            <a:r>
              <a:rPr lang="en-US" sz="1800" dirty="0"/>
              <a:t> </a:t>
            </a:r>
            <a:r>
              <a:rPr lang="en-US" sz="1800" b="1" dirty="0" err="1"/>
              <a:t>δημοσίευσης</a:t>
            </a:r>
            <a:r>
              <a:rPr lang="en-US" sz="1800" b="1" dirty="0"/>
              <a:t> – </a:t>
            </a:r>
            <a:r>
              <a:rPr lang="en-US" sz="1800" b="1" dirty="0" err="1"/>
              <a:t>εγγρ</a:t>
            </a:r>
            <a:r>
              <a:rPr lang="en-US" sz="1800" b="1" dirty="0"/>
              <a:t>α</a:t>
            </a:r>
            <a:r>
              <a:rPr lang="en-US" sz="1800" b="1" dirty="0" err="1"/>
              <a:t>φής</a:t>
            </a:r>
            <a:r>
              <a:rPr lang="en-US" sz="1800" b="1" dirty="0"/>
              <a:t> (publish/subscribe)</a:t>
            </a:r>
            <a:r>
              <a:rPr lang="en-US" sz="1800" dirty="0"/>
              <a:t> </a:t>
            </a:r>
            <a:r>
              <a:rPr lang="en-US" sz="1800" dirty="0" err="1"/>
              <a:t>κ</a:t>
            </a:r>
            <a:r>
              <a:rPr lang="en-US" sz="1800" dirty="0"/>
              <a:t>α</a:t>
            </a:r>
            <a:r>
              <a:rPr lang="en-US" sz="1800" dirty="0" err="1"/>
              <a:t>ι</a:t>
            </a:r>
            <a:r>
              <a:rPr lang="en-US" sz="1800" dirty="0"/>
              <a:t> </a:t>
            </a:r>
            <a:r>
              <a:rPr lang="en-US" sz="1800" dirty="0" err="1"/>
              <a:t>ε</a:t>
            </a:r>
            <a:r>
              <a:rPr lang="en-US" sz="1800" dirty="0"/>
              <a:t>π</a:t>
            </a:r>
            <a:r>
              <a:rPr lang="en-US" sz="1800" dirty="0" err="1"/>
              <a:t>ιτρέ</a:t>
            </a:r>
            <a:r>
              <a:rPr lang="en-US" sz="1800" dirty="0"/>
              <a:t>π</a:t>
            </a:r>
            <a:r>
              <a:rPr lang="en-US" sz="1800" dirty="0" err="1"/>
              <a:t>ει</a:t>
            </a:r>
            <a:r>
              <a:rPr lang="en-US" sz="1800" dirty="0"/>
              <a:t> </a:t>
            </a:r>
            <a:r>
              <a:rPr lang="en-US" sz="1800" dirty="0" err="1"/>
              <a:t>την</a:t>
            </a:r>
            <a:r>
              <a:rPr lang="en-US" sz="1800" dirty="0"/>
              <a:t> απ</a:t>
            </a:r>
            <a:r>
              <a:rPr lang="en-US" sz="1800" dirty="0" err="1"/>
              <a:t>οδοτική</a:t>
            </a:r>
            <a:r>
              <a:rPr lang="en-US" sz="1800" dirty="0"/>
              <a:t> </a:t>
            </a:r>
            <a:r>
              <a:rPr lang="en-US" sz="1800" dirty="0" err="1"/>
              <a:t>κ</a:t>
            </a:r>
            <a:r>
              <a:rPr lang="en-US" sz="1800" dirty="0"/>
              <a:t>α</a:t>
            </a:r>
            <a:r>
              <a:rPr lang="en-US" sz="1800" dirty="0" err="1"/>
              <a:t>ι</a:t>
            </a:r>
            <a:r>
              <a:rPr lang="en-US" sz="1800" dirty="0"/>
              <a:t> α</a:t>
            </a:r>
            <a:r>
              <a:rPr lang="en-US" sz="1800" dirty="0" err="1"/>
              <a:t>ξιό</a:t>
            </a:r>
            <a:r>
              <a:rPr lang="en-US" sz="1800" dirty="0"/>
              <a:t>π</a:t>
            </a:r>
            <a:r>
              <a:rPr lang="en-US" sz="1800" dirty="0" err="1"/>
              <a:t>ιστη</a:t>
            </a:r>
            <a:r>
              <a:rPr lang="en-US" sz="1800" dirty="0"/>
              <a:t> α</a:t>
            </a:r>
            <a:r>
              <a:rPr lang="en-US" sz="1800" dirty="0" err="1"/>
              <a:t>ντ</a:t>
            </a:r>
            <a:r>
              <a:rPr lang="en-US" sz="1800" dirty="0"/>
              <a:t>α</a:t>
            </a:r>
            <a:r>
              <a:rPr lang="en-US" sz="1800" dirty="0" err="1"/>
              <a:t>λλ</a:t>
            </a:r>
            <a:r>
              <a:rPr lang="en-US" sz="1800" dirty="0"/>
              <a:t>α</a:t>
            </a:r>
            <a:r>
              <a:rPr lang="en-US" sz="1800" dirty="0" err="1"/>
              <a:t>γή</a:t>
            </a:r>
            <a:r>
              <a:rPr lang="en-US" sz="1800" dirty="0"/>
              <a:t> </a:t>
            </a:r>
            <a:r>
              <a:rPr lang="en-US" sz="1800" dirty="0" err="1"/>
              <a:t>δεδομένων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Χρησιμο</a:t>
            </a:r>
            <a:r>
              <a:rPr lang="en-US" sz="1800" dirty="0"/>
              <a:t>π</a:t>
            </a:r>
            <a:r>
              <a:rPr lang="en-US" sz="1800" dirty="0" err="1"/>
              <a:t>οιείτ</a:t>
            </a:r>
            <a:r>
              <a:rPr lang="en-US" sz="1800" dirty="0"/>
              <a:t>α</a:t>
            </a:r>
            <a:r>
              <a:rPr lang="en-US" sz="1800" dirty="0" err="1"/>
              <a:t>ι</a:t>
            </a:r>
            <a:r>
              <a:rPr lang="en-US" sz="1800" dirty="0"/>
              <a:t> </a:t>
            </a:r>
            <a:r>
              <a:rPr lang="en-US" sz="1800" dirty="0" err="1"/>
              <a:t>ευρέως</a:t>
            </a:r>
            <a:r>
              <a:rPr lang="en-US" sz="1800" dirty="0"/>
              <a:t> </a:t>
            </a:r>
            <a:r>
              <a:rPr lang="en-US" sz="1800" dirty="0" err="1"/>
              <a:t>σε</a:t>
            </a:r>
            <a:r>
              <a:rPr lang="en-US" sz="1800" dirty="0"/>
              <a:t> </a:t>
            </a:r>
            <a:r>
              <a:rPr lang="en-US" sz="1800" dirty="0" err="1"/>
              <a:t>εφ</a:t>
            </a:r>
            <a:r>
              <a:rPr lang="en-US" sz="1800" dirty="0"/>
              <a:t>α</a:t>
            </a:r>
            <a:r>
              <a:rPr lang="en-US" sz="1800" dirty="0" err="1"/>
              <a:t>ρμογές</a:t>
            </a:r>
            <a:r>
              <a:rPr lang="en-US" sz="1800" dirty="0"/>
              <a:t> </a:t>
            </a:r>
            <a:r>
              <a:rPr lang="en-US" sz="1800" b="1" dirty="0"/>
              <a:t>Internet of Things (IoT)</a:t>
            </a:r>
            <a:r>
              <a:rPr lang="en-US" sz="1800" dirty="0"/>
              <a:t>, </a:t>
            </a:r>
            <a:r>
              <a:rPr lang="en-US" sz="1800" dirty="0" err="1"/>
              <a:t>ε</a:t>
            </a:r>
            <a:r>
              <a:rPr lang="en-US" sz="1800" dirty="0"/>
              <a:t>π</a:t>
            </a:r>
            <a:r>
              <a:rPr lang="en-US" sz="1800" dirty="0" err="1"/>
              <a:t>ιτρέ</a:t>
            </a:r>
            <a:r>
              <a:rPr lang="en-US" sz="1800" dirty="0"/>
              <a:t>π</a:t>
            </a:r>
            <a:r>
              <a:rPr lang="en-US" sz="1800" dirty="0" err="1"/>
              <a:t>οντ</a:t>
            </a:r>
            <a:r>
              <a:rPr lang="en-US" sz="1800" dirty="0"/>
              <a:t>α</a:t>
            </a:r>
            <a:r>
              <a:rPr lang="en-US" sz="1800" dirty="0" err="1"/>
              <a:t>ς</a:t>
            </a:r>
            <a:r>
              <a:rPr lang="en-US" sz="1800" dirty="0"/>
              <a:t> </a:t>
            </a:r>
            <a:r>
              <a:rPr lang="en-US" sz="1800" dirty="0" err="1"/>
              <a:t>τη</a:t>
            </a:r>
            <a:r>
              <a:rPr lang="en-US" sz="1800" dirty="0"/>
              <a:t> </a:t>
            </a:r>
            <a:r>
              <a:rPr lang="en-US" sz="1800" dirty="0" err="1"/>
              <a:t>γρήγορη</a:t>
            </a:r>
            <a:r>
              <a:rPr lang="en-US" sz="1800" dirty="0"/>
              <a:t> </a:t>
            </a:r>
            <a:r>
              <a:rPr lang="en-US" sz="1800" dirty="0" err="1"/>
              <a:t>ε</a:t>
            </a:r>
            <a:r>
              <a:rPr lang="en-US" sz="1800" dirty="0"/>
              <a:t>π</a:t>
            </a:r>
            <a:r>
              <a:rPr lang="en-US" sz="1800" dirty="0" err="1"/>
              <a:t>ικοινωνί</a:t>
            </a:r>
            <a:r>
              <a:rPr lang="en-US" sz="1800" dirty="0"/>
              <a:t>α α</a:t>
            </a:r>
            <a:r>
              <a:rPr lang="en-US" sz="1800" dirty="0" err="1"/>
              <a:t>νάμεσ</a:t>
            </a:r>
            <a:r>
              <a:rPr lang="en-US" sz="1800" dirty="0"/>
              <a:t>α </a:t>
            </a:r>
            <a:r>
              <a:rPr lang="en-US" sz="1800" dirty="0" err="1"/>
              <a:t>σε</a:t>
            </a:r>
            <a:r>
              <a:rPr lang="en-US" sz="1800" dirty="0"/>
              <a:t>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 err="1"/>
              <a:t>Αισθητήρες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 err="1"/>
              <a:t>Ενεργο</a:t>
            </a:r>
            <a:r>
              <a:rPr lang="en-US" sz="1800" b="1" dirty="0"/>
              <a:t>π</a:t>
            </a:r>
            <a:r>
              <a:rPr lang="en-US" sz="1800" b="1" dirty="0" err="1"/>
              <a:t>οιητές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b="1" dirty="0" err="1"/>
              <a:t>Άλλες</a:t>
            </a:r>
            <a:r>
              <a:rPr lang="en-US" sz="1800" b="1" dirty="0"/>
              <a:t> </a:t>
            </a:r>
            <a:r>
              <a:rPr lang="en-US" sz="1800" b="1" dirty="0" err="1"/>
              <a:t>ενσωμ</a:t>
            </a:r>
            <a:r>
              <a:rPr lang="en-US" sz="1800" b="1" dirty="0"/>
              <a:t>α</a:t>
            </a:r>
            <a:r>
              <a:rPr lang="en-US" sz="1800" b="1" dirty="0" err="1"/>
              <a:t>τωμένες</a:t>
            </a:r>
            <a:r>
              <a:rPr lang="en-US" sz="1800" b="1" dirty="0"/>
              <a:t> </a:t>
            </a:r>
            <a:r>
              <a:rPr lang="en-US" sz="1800" b="1" dirty="0" err="1"/>
              <a:t>συσκευές</a:t>
            </a: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Θέση περιεχομένου 4" descr="Εικόνα που περιέχει κείμενο, κύκλος, στιγμιότυπο οθόνης, γραμματοσειρά&#10;&#10;Περιγραφή που δημιουργήθηκε αυτόματα">
            <a:extLst>
              <a:ext uri="{FF2B5EF4-FFF2-40B4-BE49-F238E27FC236}">
                <a16:creationId xmlns:a16="http://schemas.microsoft.com/office/drawing/2014/main" id="{66A14981-53F2-708A-E086-C6F5992E6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599514"/>
            <a:ext cx="6903720" cy="36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47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34325A1-D689-F28A-4DFB-7AFBD1FA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Τεχνητή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Νοημοσύνη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2E6A9-0F0A-520C-EBE1-C273543BDB79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/>
              <a:t>Μηχ</a:t>
            </a:r>
            <a:r>
              <a:rPr lang="en-US" b="1" dirty="0"/>
              <a:t>α</a:t>
            </a:r>
            <a:r>
              <a:rPr lang="en-US" b="1" dirty="0" err="1"/>
              <a:t>νική</a:t>
            </a:r>
            <a:r>
              <a:rPr lang="en-US" b="1" dirty="0"/>
              <a:t> </a:t>
            </a:r>
            <a:r>
              <a:rPr lang="en-US" b="1" dirty="0" err="1"/>
              <a:t>Μάθηση</a:t>
            </a:r>
            <a:r>
              <a:rPr lang="en-US" b="1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Ε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ικεντρώνετ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στην</a:t>
            </a:r>
            <a:r>
              <a:rPr lang="en-US" dirty="0">
                <a:effectLst/>
              </a:rPr>
              <a:t> α</a:t>
            </a:r>
            <a:r>
              <a:rPr lang="en-US" dirty="0" err="1">
                <a:effectLst/>
              </a:rPr>
              <a:t>νά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τυξη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συστημάτων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ικ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νών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ν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μ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θ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ίνουν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κ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ν</a:t>
            </a:r>
            <a:r>
              <a:rPr lang="en-US" dirty="0">
                <a:effectLst/>
              </a:rPr>
              <a:t>α β</a:t>
            </a:r>
            <a:r>
              <a:rPr lang="en-US" dirty="0" err="1">
                <a:effectLst/>
              </a:rPr>
              <a:t>ελτιώνοντ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α</a:t>
            </a:r>
            <a:r>
              <a:rPr lang="en-US" dirty="0" err="1">
                <a:effectLst/>
              </a:rPr>
              <a:t>υτόμ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τ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μέσω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της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εμ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ειρί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ς</a:t>
            </a:r>
            <a:r>
              <a:rPr lang="en-US" dirty="0">
                <a:effectLst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Μιμούντ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τον</a:t>
            </a:r>
            <a:r>
              <a:rPr lang="en-US" dirty="0">
                <a:effectLst/>
              </a:rPr>
              <a:t> α</a:t>
            </a:r>
            <a:r>
              <a:rPr lang="en-US" dirty="0" err="1">
                <a:effectLst/>
              </a:rPr>
              <a:t>νθρώ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ινο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τρό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ο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μάθησης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εκτελούν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εργ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σίες</a:t>
            </a:r>
            <a:r>
              <a:rPr lang="en-US" dirty="0">
                <a:effectLst/>
              </a:rPr>
              <a:t> α</a:t>
            </a:r>
            <a:r>
              <a:rPr lang="en-US" dirty="0" err="1">
                <a:effectLst/>
              </a:rPr>
              <a:t>υτόνομ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κ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α</a:t>
            </a:r>
            <a:r>
              <a:rPr lang="en-US" dirty="0" err="1">
                <a:effectLst/>
              </a:rPr>
              <a:t>υξάνουν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την</a:t>
            </a:r>
            <a:r>
              <a:rPr lang="en-US" dirty="0">
                <a:effectLst/>
              </a:rPr>
              <a:t> α</a:t>
            </a:r>
            <a:r>
              <a:rPr lang="en-US" dirty="0" err="1">
                <a:effectLst/>
              </a:rPr>
              <a:t>κρί</a:t>
            </a:r>
            <a:r>
              <a:rPr lang="en-US" dirty="0">
                <a:effectLst/>
              </a:rPr>
              <a:t>β</a:t>
            </a:r>
            <a:r>
              <a:rPr lang="en-US" dirty="0" err="1">
                <a:effectLst/>
              </a:rPr>
              <a:t>ει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κ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την</a:t>
            </a:r>
            <a:r>
              <a:rPr lang="en-US" dirty="0">
                <a:effectLst/>
              </a:rPr>
              <a:t> απ</a:t>
            </a:r>
            <a:r>
              <a:rPr lang="en-US" dirty="0" err="1">
                <a:effectLst/>
              </a:rPr>
              <a:t>όδοσή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τους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κ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θώς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εκτίθεντ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σε</a:t>
            </a:r>
            <a:r>
              <a:rPr lang="en-US" dirty="0">
                <a:effectLst/>
              </a:rPr>
              <a:t> π</a:t>
            </a:r>
            <a:r>
              <a:rPr lang="en-US" dirty="0" err="1">
                <a:effectLst/>
              </a:rPr>
              <a:t>ερισσότερ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δεδομέν</a:t>
            </a:r>
            <a:r>
              <a:rPr lang="en-US" dirty="0">
                <a:effectLst/>
              </a:rPr>
              <a:t>α.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/>
              <a:t>Νευρωνικό</a:t>
            </a:r>
            <a:r>
              <a:rPr lang="en-US" b="1" dirty="0"/>
              <a:t> </a:t>
            </a:r>
            <a:r>
              <a:rPr lang="en-US" b="1" dirty="0" err="1"/>
              <a:t>Δίκτυο</a:t>
            </a:r>
            <a:r>
              <a:rPr lang="en-US" b="1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Α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οτελεί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έν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μοντέλο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μηχ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νικής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μάθησης</a:t>
            </a:r>
            <a:r>
              <a:rPr lang="en-US" dirty="0">
                <a:effectLst/>
              </a:rPr>
              <a:t> π</a:t>
            </a:r>
            <a:r>
              <a:rPr lang="en-US" dirty="0" err="1">
                <a:effectLst/>
              </a:rPr>
              <a:t>ου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ε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εξεργάζετ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δεδομέν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με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τρό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ο</a:t>
            </a:r>
            <a:r>
              <a:rPr lang="en-US" dirty="0">
                <a:effectLst/>
              </a:rPr>
              <a:t> α</a:t>
            </a:r>
            <a:r>
              <a:rPr lang="en-US" dirty="0" err="1">
                <a:effectLst/>
              </a:rPr>
              <a:t>ντίστοιχο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με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τη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λειτουργί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του</a:t>
            </a:r>
            <a:r>
              <a:rPr lang="en-US" dirty="0">
                <a:effectLst/>
              </a:rPr>
              <a:t> α</a:t>
            </a:r>
            <a:r>
              <a:rPr lang="en-US" dirty="0" err="1">
                <a:effectLst/>
              </a:rPr>
              <a:t>νθρώ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ινου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εγκεφάλου</a:t>
            </a:r>
            <a:r>
              <a:rPr lang="en-US" dirty="0">
                <a:effectLst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/>
              </a:rPr>
              <a:t>Μιμείτ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τη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συνεργ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σί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των</a:t>
            </a:r>
            <a:r>
              <a:rPr lang="en-US" dirty="0">
                <a:effectLst/>
              </a:rPr>
              <a:t> β</a:t>
            </a:r>
            <a:r>
              <a:rPr lang="en-US" dirty="0" err="1">
                <a:effectLst/>
              </a:rPr>
              <a:t>ιολογικών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νευρώνων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γι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την</a:t>
            </a:r>
            <a:r>
              <a:rPr lang="en-US" dirty="0">
                <a:effectLst/>
              </a:rPr>
              <a:t> α</a:t>
            </a:r>
            <a:r>
              <a:rPr lang="en-US" dirty="0" err="1">
                <a:effectLst/>
              </a:rPr>
              <a:t>ν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γνώριση</a:t>
            </a:r>
            <a:r>
              <a:rPr lang="en-US" dirty="0">
                <a:effectLst/>
              </a:rPr>
              <a:t> π</a:t>
            </a:r>
            <a:r>
              <a:rPr lang="en-US" dirty="0" err="1">
                <a:effectLst/>
              </a:rPr>
              <a:t>ροτύ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ων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την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εκτίμηση</a:t>
            </a:r>
            <a:r>
              <a:rPr lang="en-US" dirty="0">
                <a:effectLst/>
              </a:rPr>
              <a:t> π</a:t>
            </a:r>
            <a:r>
              <a:rPr lang="en-US" dirty="0" err="1">
                <a:effectLst/>
              </a:rPr>
              <a:t>ιθ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νοτήτων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κ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τη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λήψη</a:t>
            </a:r>
            <a:r>
              <a:rPr lang="en-US" dirty="0">
                <a:effectLst/>
              </a:rPr>
              <a:t> απ</a:t>
            </a:r>
            <a:r>
              <a:rPr lang="en-US" dirty="0" err="1">
                <a:effectLst/>
              </a:rPr>
              <a:t>οφάσεων</a:t>
            </a:r>
            <a:r>
              <a:rPr lang="en-US" dirty="0">
                <a:effectLst/>
              </a:rPr>
              <a:t>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 err="1"/>
              <a:t>Υ</a:t>
            </a:r>
            <a:r>
              <a:rPr lang="en-US" b="1" dirty="0"/>
              <a:t>π</a:t>
            </a:r>
            <a:r>
              <a:rPr lang="en-US" b="1" dirty="0" err="1"/>
              <a:t>ολογιστική</a:t>
            </a:r>
            <a:r>
              <a:rPr lang="en-US" b="1" dirty="0"/>
              <a:t> </a:t>
            </a:r>
            <a:r>
              <a:rPr lang="en-US" b="1" dirty="0" err="1"/>
              <a:t>Όρ</a:t>
            </a:r>
            <a:r>
              <a:rPr lang="en-US" b="1" dirty="0"/>
              <a:t>α</a:t>
            </a:r>
            <a:r>
              <a:rPr lang="en-US" b="1" dirty="0" err="1"/>
              <a:t>ση</a:t>
            </a:r>
            <a:r>
              <a:rPr lang="en-US" b="1" dirty="0"/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Χ</a:t>
            </a:r>
            <a:r>
              <a:rPr lang="en-US" dirty="0" err="1">
                <a:effectLst/>
              </a:rPr>
              <a:t>ρησιμο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οιεί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την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μηχ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νική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μάθηση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κ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τ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νευρωνικά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δίκτυ</a:t>
            </a:r>
            <a:r>
              <a:rPr lang="en-US" dirty="0">
                <a:effectLst/>
              </a:rPr>
              <a:t>α. </a:t>
            </a:r>
            <a:r>
              <a:rPr lang="en-US" dirty="0" err="1">
                <a:effectLst/>
              </a:rPr>
              <a:t>Ώστε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ν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μάθει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έν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ς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υ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ολογιστής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ή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έν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σύστημ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ν</a:t>
            </a:r>
            <a:r>
              <a:rPr lang="en-US" dirty="0">
                <a:effectLst/>
              </a:rPr>
              <a:t>α α</a:t>
            </a:r>
            <a:r>
              <a:rPr lang="en-US" dirty="0" err="1">
                <a:effectLst/>
              </a:rPr>
              <a:t>ντλεί</a:t>
            </a:r>
            <a:r>
              <a:rPr lang="en-US" dirty="0">
                <a:effectLst/>
              </a:rPr>
              <a:t> π</a:t>
            </a:r>
            <a:r>
              <a:rPr lang="en-US" dirty="0" err="1">
                <a:effectLst/>
              </a:rPr>
              <a:t>ληροφορίες</a:t>
            </a:r>
            <a:r>
              <a:rPr lang="en-US" dirty="0">
                <a:effectLst/>
              </a:rPr>
              <a:t> απ</a:t>
            </a:r>
            <a:r>
              <a:rPr lang="en-US" dirty="0" err="1">
                <a:effectLst/>
              </a:rPr>
              <a:t>ό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ψηφι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κά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δεδομέν</a:t>
            </a:r>
            <a:r>
              <a:rPr lang="en-US" dirty="0">
                <a:effectLst/>
              </a:rPr>
              <a:t>α </a:t>
            </a:r>
            <a:r>
              <a:rPr lang="el-GR" dirty="0"/>
              <a:t>(</a:t>
            </a:r>
            <a:r>
              <a:rPr lang="en-US" dirty="0" err="1">
                <a:effectLst/>
              </a:rPr>
              <a:t>φωτογρ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φίες</a:t>
            </a:r>
            <a:r>
              <a:rPr lang="el-GR" dirty="0"/>
              <a:t>,</a:t>
            </a:r>
            <a:r>
              <a:rPr lang="en-US" dirty="0">
                <a:effectLst/>
              </a:rPr>
              <a:t> β</a:t>
            </a:r>
            <a:r>
              <a:rPr lang="en-US" dirty="0" err="1">
                <a:effectLst/>
              </a:rPr>
              <a:t>ίντεο</a:t>
            </a:r>
            <a:r>
              <a:rPr lang="el-GR" dirty="0">
                <a:effectLst/>
              </a:rPr>
              <a:t>) </a:t>
            </a:r>
            <a:r>
              <a:rPr lang="en-US" dirty="0" err="1">
                <a:effectLst/>
              </a:rPr>
              <a:t>κ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ν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κάνουν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συστάσεις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ή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ν</a:t>
            </a:r>
            <a:r>
              <a:rPr lang="en-US" dirty="0">
                <a:effectLst/>
              </a:rPr>
              <a:t>α α</a:t>
            </a:r>
            <a:r>
              <a:rPr lang="en-US" dirty="0" err="1">
                <a:effectLst/>
              </a:rPr>
              <a:t>ν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λ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μ</a:t>
            </a:r>
            <a:r>
              <a:rPr lang="en-US" dirty="0">
                <a:effectLst/>
              </a:rPr>
              <a:t>β</a:t>
            </a:r>
            <a:r>
              <a:rPr lang="en-US" dirty="0" err="1">
                <a:effectLst/>
              </a:rPr>
              <a:t>άνουν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ενέργειες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ότ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ν</a:t>
            </a:r>
            <a:r>
              <a:rPr lang="en-US" dirty="0">
                <a:effectLst/>
              </a:rPr>
              <a:t> α</a:t>
            </a:r>
            <a:r>
              <a:rPr lang="en-US" dirty="0" err="1">
                <a:effectLst/>
              </a:rPr>
              <a:t>ντιλ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μ</a:t>
            </a:r>
            <a:r>
              <a:rPr lang="en-US" dirty="0">
                <a:effectLst/>
              </a:rPr>
              <a:t>β</a:t>
            </a:r>
            <a:r>
              <a:rPr lang="en-US" dirty="0" err="1">
                <a:effectLst/>
              </a:rPr>
              <a:t>άνοντ</a:t>
            </a:r>
            <a:r>
              <a:rPr lang="en-US" dirty="0">
                <a:effectLst/>
              </a:rPr>
              <a:t>α</a:t>
            </a:r>
            <a:r>
              <a:rPr lang="en-US" dirty="0" err="1">
                <a:effectLst/>
              </a:rPr>
              <a:t>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κά</a:t>
            </a:r>
            <a:r>
              <a:rPr lang="en-US" dirty="0">
                <a:effectLst/>
              </a:rPr>
              <a:t>π</a:t>
            </a:r>
            <a:r>
              <a:rPr lang="en-US" dirty="0" err="1">
                <a:effectLst/>
              </a:rPr>
              <a:t>οιο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ελάττωμ</a:t>
            </a:r>
            <a:r>
              <a:rPr lang="en-US" dirty="0">
                <a:effectLst/>
              </a:rPr>
              <a:t>α </a:t>
            </a:r>
            <a:r>
              <a:rPr lang="en-US" dirty="0" err="1">
                <a:effectLst/>
              </a:rPr>
              <a:t>ή</a:t>
            </a:r>
            <a:r>
              <a:rPr lang="en-US" dirty="0">
                <a:effectLst/>
              </a:rPr>
              <a:t> π</a:t>
            </a:r>
            <a:r>
              <a:rPr lang="en-US" dirty="0" err="1">
                <a:effectLst/>
              </a:rPr>
              <a:t>ρό</a:t>
            </a:r>
            <a:r>
              <a:rPr lang="en-US" dirty="0">
                <a:effectLst/>
              </a:rPr>
              <a:t>β</a:t>
            </a:r>
            <a:r>
              <a:rPr lang="en-US" dirty="0" err="1">
                <a:effectLst/>
              </a:rPr>
              <a:t>λημ</a:t>
            </a:r>
            <a:r>
              <a:rPr lang="en-US" dirty="0">
                <a:effectLst/>
              </a:rPr>
              <a:t>α.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0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F93559FD-C957-D951-F4C1-67487641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l-GR">
                <a:solidFill>
                  <a:srgbClr val="FFFFFF"/>
                </a:solidFill>
              </a:rPr>
              <a:t>Κατασκευή κυκλωμάτων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EAFC9D68-22D5-25B1-FCB0-1068E385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l-GR" dirty="0"/>
              <a:t>Ανίχνευσης καρδιακών παλμών </a:t>
            </a:r>
          </a:p>
          <a:p>
            <a:r>
              <a:rPr lang="el-GR" dirty="0"/>
              <a:t>Ανίχνευσης ποσοστό οξυγόνου στο αίμα</a:t>
            </a:r>
          </a:p>
          <a:p>
            <a:r>
              <a:rPr lang="el-GR" dirty="0"/>
              <a:t>Α</a:t>
            </a:r>
            <a:r>
              <a:rPr lang="el-GR"/>
              <a:t>πεικόνισης </a:t>
            </a:r>
            <a:r>
              <a:rPr lang="el-GR" dirty="0"/>
              <a:t>καρδιογραφήματος</a:t>
            </a:r>
          </a:p>
          <a:p>
            <a:r>
              <a:rPr lang="el-GR" dirty="0"/>
              <a:t>Ανίχνευσης στάσης ανθρώπου (καθιστός, στέκεται, ξαπλωμένος)</a:t>
            </a:r>
          </a:p>
          <a:p>
            <a:r>
              <a:rPr lang="el-GR" dirty="0"/>
              <a:t>Ανίχνευσης στάσης ανθρώπου και ανίχνευση παλμών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95763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05B38613-5C8C-E079-50A0-4BC304B60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600" dirty="0" err="1"/>
              <a:t>Κύκλωμ</a:t>
            </a:r>
            <a:r>
              <a:rPr lang="en-US" sz="4600" dirty="0"/>
              <a:t>α α</a:t>
            </a:r>
            <a:r>
              <a:rPr lang="en-US" sz="4600" dirty="0" err="1"/>
              <a:t>νίχνευσης</a:t>
            </a:r>
            <a:r>
              <a:rPr lang="en-US" sz="4600" dirty="0"/>
              <a:t> </a:t>
            </a:r>
            <a:r>
              <a:rPr lang="el-GR" sz="4600" dirty="0"/>
              <a:t>καρδιακών </a:t>
            </a:r>
            <a:r>
              <a:rPr lang="en-US" sz="4600" dirty="0"/>
              <a:t>πα</a:t>
            </a:r>
            <a:r>
              <a:rPr lang="en-US" sz="4600" dirty="0" err="1"/>
              <a:t>λμών</a:t>
            </a:r>
            <a:r>
              <a:rPr lang="en-US" sz="4600" dirty="0"/>
              <a:t> </a:t>
            </a:r>
            <a:r>
              <a:rPr lang="en-US" sz="4600" dirty="0" err="1"/>
              <a:t>κ</a:t>
            </a:r>
            <a:r>
              <a:rPr lang="en-US" sz="4600" dirty="0"/>
              <a:t>α</a:t>
            </a:r>
            <a:r>
              <a:rPr lang="en-US" sz="4600" dirty="0" err="1"/>
              <a:t>ι</a:t>
            </a:r>
            <a:r>
              <a:rPr lang="en-US" sz="4600" dirty="0"/>
              <a:t> </a:t>
            </a:r>
            <a:r>
              <a:rPr lang="en-US" sz="4600" dirty="0" err="1"/>
              <a:t>οξυγόνου</a:t>
            </a:r>
            <a:endParaRPr lang="en-US" sz="46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07F5D6EA-C680-D174-736D-72FF2DB8A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608" y="3203092"/>
            <a:ext cx="3758184" cy="2433424"/>
          </a:xfrm>
          <a:prstGeom prst="rect">
            <a:avLst/>
          </a:prstGeom>
          <a:noFill/>
        </p:spPr>
      </p:pic>
      <p:pic>
        <p:nvPicPr>
          <p:cNvPr id="5" name="Θέση περιεχομένου 4" descr="Εικόνα που περιέχει ηλεκτρονικές συσκευές, ηλεκτρονικός μηχανικός, κείμενο, ηλεκτρονικό εξάρτ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601A843C-6865-4177-64CB-8AE10F0E1B1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1852" b="1"/>
          <a:stretch/>
        </p:blipFill>
        <p:spPr bwMode="auto">
          <a:xfrm>
            <a:off x="4050792" y="3032317"/>
            <a:ext cx="4090416" cy="256651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Θέση περιεχομένου 9">
            <a:extLst>
              <a:ext uri="{FF2B5EF4-FFF2-40B4-BE49-F238E27FC236}">
                <a16:creationId xmlns:a16="http://schemas.microsoft.com/office/drawing/2014/main" id="{233527AE-8B1D-820E-EF5E-B528298590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41208" y="3658772"/>
            <a:ext cx="3758184" cy="1522064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B9788C-F15A-42A1-4997-5C68E13A99A8}"/>
              </a:ext>
            </a:extLst>
          </p:cNvPr>
          <p:cNvSpPr txBox="1"/>
          <p:nvPr/>
        </p:nvSpPr>
        <p:spPr>
          <a:xfrm>
            <a:off x="5586980" y="267795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Max30102</a:t>
            </a:r>
            <a:endParaRPr lang="el-GR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CEAAB-9C13-7195-AD55-BE035BB1936B}"/>
              </a:ext>
            </a:extLst>
          </p:cNvPr>
          <p:cNvSpPr txBox="1"/>
          <p:nvPr/>
        </p:nvSpPr>
        <p:spPr>
          <a:xfrm>
            <a:off x="4050792" y="3429000"/>
            <a:ext cx="15361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ESP-8266 </a:t>
            </a:r>
            <a:r>
              <a:rPr lang="el-G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Wemos</a:t>
            </a:r>
            <a:r>
              <a:rPr lang="el-G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D1 </a:t>
            </a:r>
            <a:r>
              <a:rPr lang="el-GR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mini</a:t>
            </a:r>
            <a:endParaRPr lang="el-G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304800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66061B-475F-D600-3AA4-1C35B9DA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Κύκλωμα απεικόνισης καρδιογραφήματος </a:t>
            </a: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B4D654A7-0582-6812-411A-F9D311A4C6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23801"/>
            <a:ext cx="5181600" cy="3154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1B7123F0-55AE-2595-6F0C-1ED5C18F65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37" y="1825625"/>
            <a:ext cx="393792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A66113-F853-7089-65E6-89C215F4E288}"/>
              </a:ext>
            </a:extLst>
          </p:cNvPr>
          <p:cNvSpPr txBox="1"/>
          <p:nvPr/>
        </p:nvSpPr>
        <p:spPr>
          <a:xfrm>
            <a:off x="2058628" y="1963426"/>
            <a:ext cx="1759610" cy="376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spcAft>
                <a:spcPts val="600"/>
              </a:spcAft>
            </a:pPr>
            <a:r>
              <a:rPr lang="el-G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AD8232</a:t>
            </a:r>
          </a:p>
        </p:txBody>
      </p:sp>
    </p:spTree>
    <p:extLst>
      <p:ext uri="{BB962C8B-B14F-4D97-AF65-F5344CB8AC3E}">
        <p14:creationId xmlns:p14="http://schemas.microsoft.com/office/powerpoint/2010/main" val="407522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50DA2A0-3124-3CA7-45E5-26D6DDE3B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Κύκλωμα ανίχνευσης στάσης ανθρώπου (καθιστός, στέκεται, ξαπλωμένος)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BA753BC0-F899-9CC8-F662-BC67F3291C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33" y="2642616"/>
            <a:ext cx="2262629" cy="3605784"/>
          </a:xfrm>
          <a:prstGeom prst="rect">
            <a:avLst/>
          </a:prstGeom>
        </p:spPr>
      </p:pic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EAD5474D-2381-2FBF-DF67-8D19F1F3CB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0"/>
          <a:stretch/>
        </p:blipFill>
        <p:spPr bwMode="auto">
          <a:xfrm>
            <a:off x="6765000" y="2642616"/>
            <a:ext cx="4593408" cy="360578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5445010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404</Words>
  <Application>Microsoft Macintosh PowerPoint</Application>
  <PresentationFormat>Ευρεία οθόνη</PresentationFormat>
  <Paragraphs>63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Θέμα του Office</vt:lpstr>
      <vt:lpstr>Παρουσίαση του PowerPoint</vt:lpstr>
      <vt:lpstr>Εισαγωγή</vt:lpstr>
      <vt:lpstr>Arduino</vt:lpstr>
      <vt:lpstr>MQTT - Message Queuing Telemetry Transport Protocol</vt:lpstr>
      <vt:lpstr>Τεχνητή Νοημοσύνη</vt:lpstr>
      <vt:lpstr>Κατασκευή κυκλωμάτων </vt:lpstr>
      <vt:lpstr>Κύκλωμα ανίχνευσης καρδιακών παλμών και οξυγόνου</vt:lpstr>
      <vt:lpstr>Κύκλωμα απεικόνισης καρδιογραφήματος </vt:lpstr>
      <vt:lpstr>Κύκλωμα ανίχνευσης στάσης ανθρώπου (καθιστός, στέκεται, ξαπλωμένος)</vt:lpstr>
      <vt:lpstr>Κύκλωμα ανίχνευσης στάσης ανθρώπου και ανίχνευση παλμών</vt:lpstr>
      <vt:lpstr>Προβλήματα που αντιμετωπίσθηκαν</vt:lpstr>
      <vt:lpstr>Σας Ευχαριστώ!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ΚΩΝΣΤΑΝΤΙΝΟΣ-ΟΔΥΣΣΕΑΣ ΑΥΛΩΝΙΤΗΣ</dc:creator>
  <cp:lastModifiedBy>ΚΩΝΣΤΑΝΤΙΝΟΣ-ΟΔΥΣΣΕΑΣ ΑΥΛΩΝΙΤΗΣ</cp:lastModifiedBy>
  <cp:revision>9</cp:revision>
  <dcterms:created xsi:type="dcterms:W3CDTF">2025-03-29T16:38:45Z</dcterms:created>
  <dcterms:modified xsi:type="dcterms:W3CDTF">2025-06-10T19:43:26Z</dcterms:modified>
</cp:coreProperties>
</file>