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 id="264" r:id="rId10"/>
    <p:sldId id="265" r:id="rId11"/>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D14AAE-C40C-46B0-953E-897B3E07DEC5}" v="467" dt="2023-05-31T12:43:09.5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2" d="100"/>
          <a:sy n="92" d="100"/>
        </p:scale>
        <p:origin x="48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Τίτλος 1"/>
          <p:cNvSpPr>
            <a:spLocks noGrp="1"/>
          </p:cNvSpPr>
          <p:nvPr>
            <p:ph type="ctrTitle"/>
          </p:nvPr>
        </p:nvSpPr>
        <p:spPr>
          <a:xfrm>
            <a:off x="1524000" y="1122363"/>
            <a:ext cx="9144000" cy="2387600"/>
          </a:xfrm>
        </p:spPr>
        <p:txBody>
          <a:bodyPr anchor="b"/>
          <a:lstStyle>
            <a:lvl1pPr algn="ctr">
              <a:defRPr sz="6000"/>
            </a:lvl1pPr>
          </a:lstStyle>
          <a:p>
            <a:r>
              <a:rPr lang="el-GR"/>
              <a:t>Στυλ κύριου τίτλου</a:t>
            </a:r>
          </a:p>
        </p:txBody>
      </p:sp>
      <p:sp>
        <p:nvSpPr>
          <p:cNvPr id="3" name="Υπότιτλος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a:t>Στυλ κύριου υπότιτλου</a:t>
            </a:r>
          </a:p>
        </p:txBody>
      </p:sp>
      <p:sp>
        <p:nvSpPr>
          <p:cNvPr id="4" name="Θέση ημερομηνίας 3"/>
          <p:cNvSpPr>
            <a:spLocks noGrp="1"/>
          </p:cNvSpPr>
          <p:nvPr>
            <p:ph type="dt" sz="half" idx="10"/>
          </p:nvPr>
        </p:nvSpPr>
        <p:spPr/>
        <p:txBody>
          <a:bodyPr/>
          <a:lstStyle/>
          <a:p>
            <a:fld id="{8526F0F3-3C53-41BC-8FFD-0BFB6DD91672}" type="datetimeFigureOut">
              <a:rPr lang="el-GR" smtClean="0"/>
              <a:t>31/5/2023</a:t>
            </a:fld>
            <a:endParaRPr lang="el-GR"/>
          </a:p>
        </p:txBody>
      </p:sp>
      <p:sp>
        <p:nvSpPr>
          <p:cNvPr id="5" name="Θέση υποσέλιδου 4"/>
          <p:cNvSpPr>
            <a:spLocks noGrp="1"/>
          </p:cNvSpPr>
          <p:nvPr>
            <p:ph type="ftr" sz="quarter" idx="11"/>
          </p:nvPr>
        </p:nvSpPr>
        <p:spPr/>
        <p:txBody>
          <a:bodyPr/>
          <a:lstStyle/>
          <a:p>
            <a:endParaRPr lang="el-GR"/>
          </a:p>
        </p:txBody>
      </p:sp>
      <p:sp>
        <p:nvSpPr>
          <p:cNvPr id="6" name="Θέση αριθμού διαφάνειας 5"/>
          <p:cNvSpPr>
            <a:spLocks noGrp="1"/>
          </p:cNvSpPr>
          <p:nvPr>
            <p:ph type="sldNum" sz="quarter" idx="12"/>
          </p:nvPr>
        </p:nvSpPr>
        <p:spPr/>
        <p:txBody>
          <a:bodyPr/>
          <a:lstStyle/>
          <a:p>
            <a:fld id="{51D45B6D-1AE9-4C4D-AC38-C455C96DF37A}" type="slidenum">
              <a:rPr lang="el-GR" smtClean="0"/>
              <a:t>‹#›</a:t>
            </a:fld>
            <a:endParaRPr lang="el-GR"/>
          </a:p>
        </p:txBody>
      </p:sp>
    </p:spTree>
    <p:extLst>
      <p:ext uri="{BB962C8B-B14F-4D97-AF65-F5344CB8AC3E}">
        <p14:creationId xmlns:p14="http://schemas.microsoft.com/office/powerpoint/2010/main" val="1975687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a:t>Στυλ κύριου τίτλου</a:t>
            </a:r>
          </a:p>
        </p:txBody>
      </p:sp>
      <p:sp>
        <p:nvSpPr>
          <p:cNvPr id="3" name="Θέση κατακόρυφου κειμένου 2"/>
          <p:cNvSpPr>
            <a:spLocks noGrp="1"/>
          </p:cNvSpPr>
          <p:nvPr>
            <p:ph type="body" orient="vert" idx="1"/>
          </p:nvPr>
        </p:nvSpPr>
        <p:spPr/>
        <p:txBody>
          <a:bodyPr vert="eaVert"/>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Θέση ημερομηνίας 3"/>
          <p:cNvSpPr>
            <a:spLocks noGrp="1"/>
          </p:cNvSpPr>
          <p:nvPr>
            <p:ph type="dt" sz="half" idx="10"/>
          </p:nvPr>
        </p:nvSpPr>
        <p:spPr/>
        <p:txBody>
          <a:bodyPr/>
          <a:lstStyle/>
          <a:p>
            <a:fld id="{8526F0F3-3C53-41BC-8FFD-0BFB6DD91672}" type="datetimeFigureOut">
              <a:rPr lang="el-GR" smtClean="0"/>
              <a:t>31/5/2023</a:t>
            </a:fld>
            <a:endParaRPr lang="el-GR"/>
          </a:p>
        </p:txBody>
      </p:sp>
      <p:sp>
        <p:nvSpPr>
          <p:cNvPr id="5" name="Θέση υποσέλιδου 4"/>
          <p:cNvSpPr>
            <a:spLocks noGrp="1"/>
          </p:cNvSpPr>
          <p:nvPr>
            <p:ph type="ftr" sz="quarter" idx="11"/>
          </p:nvPr>
        </p:nvSpPr>
        <p:spPr/>
        <p:txBody>
          <a:bodyPr/>
          <a:lstStyle/>
          <a:p>
            <a:endParaRPr lang="el-GR"/>
          </a:p>
        </p:txBody>
      </p:sp>
      <p:sp>
        <p:nvSpPr>
          <p:cNvPr id="6" name="Θέση αριθμού διαφάνειας 5"/>
          <p:cNvSpPr>
            <a:spLocks noGrp="1"/>
          </p:cNvSpPr>
          <p:nvPr>
            <p:ph type="sldNum" sz="quarter" idx="12"/>
          </p:nvPr>
        </p:nvSpPr>
        <p:spPr/>
        <p:txBody>
          <a:bodyPr/>
          <a:lstStyle/>
          <a:p>
            <a:fld id="{51D45B6D-1AE9-4C4D-AC38-C455C96DF37A}" type="slidenum">
              <a:rPr lang="el-GR" smtClean="0"/>
              <a:t>‹#›</a:t>
            </a:fld>
            <a:endParaRPr lang="el-GR"/>
          </a:p>
        </p:txBody>
      </p:sp>
    </p:spTree>
    <p:extLst>
      <p:ext uri="{BB962C8B-B14F-4D97-AF65-F5344CB8AC3E}">
        <p14:creationId xmlns:p14="http://schemas.microsoft.com/office/powerpoint/2010/main" val="380166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Κατακόρυφος τίτλος 1"/>
          <p:cNvSpPr>
            <a:spLocks noGrp="1"/>
          </p:cNvSpPr>
          <p:nvPr>
            <p:ph type="title" orient="vert"/>
          </p:nvPr>
        </p:nvSpPr>
        <p:spPr>
          <a:xfrm>
            <a:off x="8724900" y="365125"/>
            <a:ext cx="2628900" cy="5811838"/>
          </a:xfrm>
        </p:spPr>
        <p:txBody>
          <a:bodyPr vert="eaVert"/>
          <a:lstStyle/>
          <a:p>
            <a:r>
              <a:rPr lang="el-GR"/>
              <a:t>Στυλ κύριου τίτλου</a:t>
            </a:r>
          </a:p>
        </p:txBody>
      </p:sp>
      <p:sp>
        <p:nvSpPr>
          <p:cNvPr id="3" name="Θέση κατακόρυφου κειμένου 2"/>
          <p:cNvSpPr>
            <a:spLocks noGrp="1"/>
          </p:cNvSpPr>
          <p:nvPr>
            <p:ph type="body" orient="vert" idx="1"/>
          </p:nvPr>
        </p:nvSpPr>
        <p:spPr>
          <a:xfrm>
            <a:off x="838200" y="365125"/>
            <a:ext cx="7734300" cy="5811838"/>
          </a:xfrm>
        </p:spPr>
        <p:txBody>
          <a:bodyPr vert="eaVert"/>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Θέση ημερομηνίας 3"/>
          <p:cNvSpPr>
            <a:spLocks noGrp="1"/>
          </p:cNvSpPr>
          <p:nvPr>
            <p:ph type="dt" sz="half" idx="10"/>
          </p:nvPr>
        </p:nvSpPr>
        <p:spPr/>
        <p:txBody>
          <a:bodyPr/>
          <a:lstStyle/>
          <a:p>
            <a:fld id="{8526F0F3-3C53-41BC-8FFD-0BFB6DD91672}" type="datetimeFigureOut">
              <a:rPr lang="el-GR" smtClean="0"/>
              <a:t>31/5/2023</a:t>
            </a:fld>
            <a:endParaRPr lang="el-GR"/>
          </a:p>
        </p:txBody>
      </p:sp>
      <p:sp>
        <p:nvSpPr>
          <p:cNvPr id="5" name="Θέση υποσέλιδου 4"/>
          <p:cNvSpPr>
            <a:spLocks noGrp="1"/>
          </p:cNvSpPr>
          <p:nvPr>
            <p:ph type="ftr" sz="quarter" idx="11"/>
          </p:nvPr>
        </p:nvSpPr>
        <p:spPr/>
        <p:txBody>
          <a:bodyPr/>
          <a:lstStyle/>
          <a:p>
            <a:endParaRPr lang="el-GR"/>
          </a:p>
        </p:txBody>
      </p:sp>
      <p:sp>
        <p:nvSpPr>
          <p:cNvPr id="6" name="Θέση αριθμού διαφάνειας 5"/>
          <p:cNvSpPr>
            <a:spLocks noGrp="1"/>
          </p:cNvSpPr>
          <p:nvPr>
            <p:ph type="sldNum" sz="quarter" idx="12"/>
          </p:nvPr>
        </p:nvSpPr>
        <p:spPr/>
        <p:txBody>
          <a:bodyPr/>
          <a:lstStyle/>
          <a:p>
            <a:fld id="{51D45B6D-1AE9-4C4D-AC38-C455C96DF37A}" type="slidenum">
              <a:rPr lang="el-GR" smtClean="0"/>
              <a:t>‹#›</a:t>
            </a:fld>
            <a:endParaRPr lang="el-GR"/>
          </a:p>
        </p:txBody>
      </p:sp>
    </p:spTree>
    <p:extLst>
      <p:ext uri="{BB962C8B-B14F-4D97-AF65-F5344CB8AC3E}">
        <p14:creationId xmlns:p14="http://schemas.microsoft.com/office/powerpoint/2010/main" val="2938526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a:t>Στυλ κύριου τίτλου</a:t>
            </a:r>
          </a:p>
        </p:txBody>
      </p:sp>
      <p:sp>
        <p:nvSpPr>
          <p:cNvPr id="3" name="Θέση περιεχομένου 2"/>
          <p:cNvSpPr>
            <a:spLocks noGrp="1"/>
          </p:cNvSpPr>
          <p:nvPr>
            <p:ph idx="1"/>
          </p:nvPr>
        </p:nvSpPr>
        <p:spPr/>
        <p:txBody>
          <a:body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Θέση ημερομηνίας 3"/>
          <p:cNvSpPr>
            <a:spLocks noGrp="1"/>
          </p:cNvSpPr>
          <p:nvPr>
            <p:ph type="dt" sz="half" idx="10"/>
          </p:nvPr>
        </p:nvSpPr>
        <p:spPr/>
        <p:txBody>
          <a:bodyPr/>
          <a:lstStyle/>
          <a:p>
            <a:fld id="{8526F0F3-3C53-41BC-8FFD-0BFB6DD91672}" type="datetimeFigureOut">
              <a:rPr lang="el-GR" smtClean="0"/>
              <a:t>31/5/2023</a:t>
            </a:fld>
            <a:endParaRPr lang="el-GR"/>
          </a:p>
        </p:txBody>
      </p:sp>
      <p:sp>
        <p:nvSpPr>
          <p:cNvPr id="5" name="Θέση υποσέλιδου 4"/>
          <p:cNvSpPr>
            <a:spLocks noGrp="1"/>
          </p:cNvSpPr>
          <p:nvPr>
            <p:ph type="ftr" sz="quarter" idx="11"/>
          </p:nvPr>
        </p:nvSpPr>
        <p:spPr/>
        <p:txBody>
          <a:bodyPr/>
          <a:lstStyle/>
          <a:p>
            <a:endParaRPr lang="el-GR"/>
          </a:p>
        </p:txBody>
      </p:sp>
      <p:sp>
        <p:nvSpPr>
          <p:cNvPr id="6" name="Θέση αριθμού διαφάνειας 5"/>
          <p:cNvSpPr>
            <a:spLocks noGrp="1"/>
          </p:cNvSpPr>
          <p:nvPr>
            <p:ph type="sldNum" sz="quarter" idx="12"/>
          </p:nvPr>
        </p:nvSpPr>
        <p:spPr/>
        <p:txBody>
          <a:bodyPr/>
          <a:lstStyle/>
          <a:p>
            <a:fld id="{51D45B6D-1AE9-4C4D-AC38-C455C96DF37A}" type="slidenum">
              <a:rPr lang="el-GR" smtClean="0"/>
              <a:t>‹#›</a:t>
            </a:fld>
            <a:endParaRPr lang="el-GR"/>
          </a:p>
        </p:txBody>
      </p:sp>
    </p:spTree>
    <p:extLst>
      <p:ext uri="{BB962C8B-B14F-4D97-AF65-F5344CB8AC3E}">
        <p14:creationId xmlns:p14="http://schemas.microsoft.com/office/powerpoint/2010/main" val="3235862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p:cNvSpPr>
            <a:spLocks noGrp="1"/>
          </p:cNvSpPr>
          <p:nvPr>
            <p:ph type="title"/>
          </p:nvPr>
        </p:nvSpPr>
        <p:spPr>
          <a:xfrm>
            <a:off x="831850" y="1709738"/>
            <a:ext cx="10515600" cy="2852737"/>
          </a:xfrm>
        </p:spPr>
        <p:txBody>
          <a:bodyPr anchor="b"/>
          <a:lstStyle>
            <a:lvl1pPr>
              <a:defRPr sz="6000"/>
            </a:lvl1pPr>
          </a:lstStyle>
          <a:p>
            <a:r>
              <a:rPr lang="el-GR"/>
              <a:t>Στυλ κύριου τίτλου</a:t>
            </a:r>
          </a:p>
        </p:txBody>
      </p:sp>
      <p:sp>
        <p:nvSpPr>
          <p:cNvPr id="3" name="Θέση κειμένου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υποδείγματος κειμένου</a:t>
            </a:r>
          </a:p>
        </p:txBody>
      </p:sp>
      <p:sp>
        <p:nvSpPr>
          <p:cNvPr id="4" name="Θέση ημερομηνίας 3"/>
          <p:cNvSpPr>
            <a:spLocks noGrp="1"/>
          </p:cNvSpPr>
          <p:nvPr>
            <p:ph type="dt" sz="half" idx="10"/>
          </p:nvPr>
        </p:nvSpPr>
        <p:spPr/>
        <p:txBody>
          <a:bodyPr/>
          <a:lstStyle/>
          <a:p>
            <a:fld id="{8526F0F3-3C53-41BC-8FFD-0BFB6DD91672}" type="datetimeFigureOut">
              <a:rPr lang="el-GR" smtClean="0"/>
              <a:t>31/5/2023</a:t>
            </a:fld>
            <a:endParaRPr lang="el-GR"/>
          </a:p>
        </p:txBody>
      </p:sp>
      <p:sp>
        <p:nvSpPr>
          <p:cNvPr id="5" name="Θέση υποσέλιδου 4"/>
          <p:cNvSpPr>
            <a:spLocks noGrp="1"/>
          </p:cNvSpPr>
          <p:nvPr>
            <p:ph type="ftr" sz="quarter" idx="11"/>
          </p:nvPr>
        </p:nvSpPr>
        <p:spPr/>
        <p:txBody>
          <a:bodyPr/>
          <a:lstStyle/>
          <a:p>
            <a:endParaRPr lang="el-GR"/>
          </a:p>
        </p:txBody>
      </p:sp>
      <p:sp>
        <p:nvSpPr>
          <p:cNvPr id="6" name="Θέση αριθμού διαφάνειας 5"/>
          <p:cNvSpPr>
            <a:spLocks noGrp="1"/>
          </p:cNvSpPr>
          <p:nvPr>
            <p:ph type="sldNum" sz="quarter" idx="12"/>
          </p:nvPr>
        </p:nvSpPr>
        <p:spPr/>
        <p:txBody>
          <a:bodyPr/>
          <a:lstStyle/>
          <a:p>
            <a:fld id="{51D45B6D-1AE9-4C4D-AC38-C455C96DF37A}" type="slidenum">
              <a:rPr lang="el-GR" smtClean="0"/>
              <a:t>‹#›</a:t>
            </a:fld>
            <a:endParaRPr lang="el-GR"/>
          </a:p>
        </p:txBody>
      </p:sp>
    </p:spTree>
    <p:extLst>
      <p:ext uri="{BB962C8B-B14F-4D97-AF65-F5344CB8AC3E}">
        <p14:creationId xmlns:p14="http://schemas.microsoft.com/office/powerpoint/2010/main" val="1359469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a:t>Στυλ κύριου τίτλου</a:t>
            </a:r>
          </a:p>
        </p:txBody>
      </p:sp>
      <p:sp>
        <p:nvSpPr>
          <p:cNvPr id="3" name="Θέση περιεχομένου 2"/>
          <p:cNvSpPr>
            <a:spLocks noGrp="1"/>
          </p:cNvSpPr>
          <p:nvPr>
            <p:ph sz="half" idx="1"/>
          </p:nvPr>
        </p:nvSpPr>
        <p:spPr>
          <a:xfrm>
            <a:off x="838200" y="1825625"/>
            <a:ext cx="5181600" cy="4351338"/>
          </a:xfrm>
        </p:spPr>
        <p:txBody>
          <a:body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Θέση περιεχομένου 3"/>
          <p:cNvSpPr>
            <a:spLocks noGrp="1"/>
          </p:cNvSpPr>
          <p:nvPr>
            <p:ph sz="half" idx="2"/>
          </p:nvPr>
        </p:nvSpPr>
        <p:spPr>
          <a:xfrm>
            <a:off x="6172200" y="1825625"/>
            <a:ext cx="5181600" cy="4351338"/>
          </a:xfrm>
        </p:spPr>
        <p:txBody>
          <a:body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5" name="Θέση ημερομηνίας 4"/>
          <p:cNvSpPr>
            <a:spLocks noGrp="1"/>
          </p:cNvSpPr>
          <p:nvPr>
            <p:ph type="dt" sz="half" idx="10"/>
          </p:nvPr>
        </p:nvSpPr>
        <p:spPr/>
        <p:txBody>
          <a:bodyPr/>
          <a:lstStyle/>
          <a:p>
            <a:fld id="{8526F0F3-3C53-41BC-8FFD-0BFB6DD91672}" type="datetimeFigureOut">
              <a:rPr lang="el-GR" smtClean="0"/>
              <a:t>31/5/2023</a:t>
            </a:fld>
            <a:endParaRPr lang="el-GR"/>
          </a:p>
        </p:txBody>
      </p:sp>
      <p:sp>
        <p:nvSpPr>
          <p:cNvPr id="6" name="Θέση υποσέλιδου 5"/>
          <p:cNvSpPr>
            <a:spLocks noGrp="1"/>
          </p:cNvSpPr>
          <p:nvPr>
            <p:ph type="ftr" sz="quarter" idx="11"/>
          </p:nvPr>
        </p:nvSpPr>
        <p:spPr/>
        <p:txBody>
          <a:bodyPr/>
          <a:lstStyle/>
          <a:p>
            <a:endParaRPr lang="el-GR"/>
          </a:p>
        </p:txBody>
      </p:sp>
      <p:sp>
        <p:nvSpPr>
          <p:cNvPr id="7" name="Θέση αριθμού διαφάνειας 6"/>
          <p:cNvSpPr>
            <a:spLocks noGrp="1"/>
          </p:cNvSpPr>
          <p:nvPr>
            <p:ph type="sldNum" sz="quarter" idx="12"/>
          </p:nvPr>
        </p:nvSpPr>
        <p:spPr/>
        <p:txBody>
          <a:bodyPr/>
          <a:lstStyle/>
          <a:p>
            <a:fld id="{51D45B6D-1AE9-4C4D-AC38-C455C96DF37A}" type="slidenum">
              <a:rPr lang="el-GR" smtClean="0"/>
              <a:t>‹#›</a:t>
            </a:fld>
            <a:endParaRPr lang="el-GR"/>
          </a:p>
        </p:txBody>
      </p:sp>
    </p:spTree>
    <p:extLst>
      <p:ext uri="{BB962C8B-B14F-4D97-AF65-F5344CB8AC3E}">
        <p14:creationId xmlns:p14="http://schemas.microsoft.com/office/powerpoint/2010/main" val="4241057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p:cNvSpPr>
            <a:spLocks noGrp="1"/>
          </p:cNvSpPr>
          <p:nvPr>
            <p:ph type="title"/>
          </p:nvPr>
        </p:nvSpPr>
        <p:spPr>
          <a:xfrm>
            <a:off x="839788" y="365125"/>
            <a:ext cx="10515600" cy="1325563"/>
          </a:xfrm>
        </p:spPr>
        <p:txBody>
          <a:bodyPr/>
          <a:lstStyle/>
          <a:p>
            <a:r>
              <a:rPr lang="el-GR"/>
              <a:t>Στυλ κύριου τίτλου</a:t>
            </a:r>
          </a:p>
        </p:txBody>
      </p:sp>
      <p:sp>
        <p:nvSpPr>
          <p:cNvPr id="3" name="Θέση κειμένου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υποδείγματος κειμένου</a:t>
            </a:r>
          </a:p>
        </p:txBody>
      </p:sp>
      <p:sp>
        <p:nvSpPr>
          <p:cNvPr id="4" name="Θέση περιεχομένου 3"/>
          <p:cNvSpPr>
            <a:spLocks noGrp="1"/>
          </p:cNvSpPr>
          <p:nvPr>
            <p:ph sz="half" idx="2"/>
          </p:nvPr>
        </p:nvSpPr>
        <p:spPr>
          <a:xfrm>
            <a:off x="839788" y="2505075"/>
            <a:ext cx="5157787" cy="3684588"/>
          </a:xfrm>
        </p:spPr>
        <p:txBody>
          <a:body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5" name="Θέση κειμένου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υποδείγματος κειμένου</a:t>
            </a:r>
          </a:p>
        </p:txBody>
      </p:sp>
      <p:sp>
        <p:nvSpPr>
          <p:cNvPr id="6" name="Θέση περιεχομένου 5"/>
          <p:cNvSpPr>
            <a:spLocks noGrp="1"/>
          </p:cNvSpPr>
          <p:nvPr>
            <p:ph sz="quarter" idx="4"/>
          </p:nvPr>
        </p:nvSpPr>
        <p:spPr>
          <a:xfrm>
            <a:off x="6172200" y="2505075"/>
            <a:ext cx="5183188" cy="3684588"/>
          </a:xfrm>
        </p:spPr>
        <p:txBody>
          <a:body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7" name="Θέση ημερομηνίας 6"/>
          <p:cNvSpPr>
            <a:spLocks noGrp="1"/>
          </p:cNvSpPr>
          <p:nvPr>
            <p:ph type="dt" sz="half" idx="10"/>
          </p:nvPr>
        </p:nvSpPr>
        <p:spPr/>
        <p:txBody>
          <a:bodyPr/>
          <a:lstStyle/>
          <a:p>
            <a:fld id="{8526F0F3-3C53-41BC-8FFD-0BFB6DD91672}" type="datetimeFigureOut">
              <a:rPr lang="el-GR" smtClean="0"/>
              <a:t>31/5/2023</a:t>
            </a:fld>
            <a:endParaRPr lang="el-GR"/>
          </a:p>
        </p:txBody>
      </p:sp>
      <p:sp>
        <p:nvSpPr>
          <p:cNvPr id="8" name="Θέση υποσέλιδου 7"/>
          <p:cNvSpPr>
            <a:spLocks noGrp="1"/>
          </p:cNvSpPr>
          <p:nvPr>
            <p:ph type="ftr" sz="quarter" idx="11"/>
          </p:nvPr>
        </p:nvSpPr>
        <p:spPr/>
        <p:txBody>
          <a:bodyPr/>
          <a:lstStyle/>
          <a:p>
            <a:endParaRPr lang="el-GR"/>
          </a:p>
        </p:txBody>
      </p:sp>
      <p:sp>
        <p:nvSpPr>
          <p:cNvPr id="9" name="Θέση αριθμού διαφάνειας 8"/>
          <p:cNvSpPr>
            <a:spLocks noGrp="1"/>
          </p:cNvSpPr>
          <p:nvPr>
            <p:ph type="sldNum" sz="quarter" idx="12"/>
          </p:nvPr>
        </p:nvSpPr>
        <p:spPr/>
        <p:txBody>
          <a:bodyPr/>
          <a:lstStyle/>
          <a:p>
            <a:fld id="{51D45B6D-1AE9-4C4D-AC38-C455C96DF37A}" type="slidenum">
              <a:rPr lang="el-GR" smtClean="0"/>
              <a:t>‹#›</a:t>
            </a:fld>
            <a:endParaRPr lang="el-GR"/>
          </a:p>
        </p:txBody>
      </p:sp>
    </p:spTree>
    <p:extLst>
      <p:ext uri="{BB962C8B-B14F-4D97-AF65-F5344CB8AC3E}">
        <p14:creationId xmlns:p14="http://schemas.microsoft.com/office/powerpoint/2010/main" val="2650387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a:t>Στυλ κύριου τίτλου</a:t>
            </a:r>
          </a:p>
        </p:txBody>
      </p:sp>
      <p:sp>
        <p:nvSpPr>
          <p:cNvPr id="3" name="Θέση ημερομηνίας 2"/>
          <p:cNvSpPr>
            <a:spLocks noGrp="1"/>
          </p:cNvSpPr>
          <p:nvPr>
            <p:ph type="dt" sz="half" idx="10"/>
          </p:nvPr>
        </p:nvSpPr>
        <p:spPr/>
        <p:txBody>
          <a:bodyPr/>
          <a:lstStyle/>
          <a:p>
            <a:fld id="{8526F0F3-3C53-41BC-8FFD-0BFB6DD91672}" type="datetimeFigureOut">
              <a:rPr lang="el-GR" smtClean="0"/>
              <a:t>31/5/2023</a:t>
            </a:fld>
            <a:endParaRPr lang="el-GR"/>
          </a:p>
        </p:txBody>
      </p:sp>
      <p:sp>
        <p:nvSpPr>
          <p:cNvPr id="4" name="Θέση υποσέλιδου 3"/>
          <p:cNvSpPr>
            <a:spLocks noGrp="1"/>
          </p:cNvSpPr>
          <p:nvPr>
            <p:ph type="ftr" sz="quarter" idx="11"/>
          </p:nvPr>
        </p:nvSpPr>
        <p:spPr/>
        <p:txBody>
          <a:bodyPr/>
          <a:lstStyle/>
          <a:p>
            <a:endParaRPr lang="el-GR"/>
          </a:p>
        </p:txBody>
      </p:sp>
      <p:sp>
        <p:nvSpPr>
          <p:cNvPr id="5" name="Θέση αριθμού διαφάνειας 4"/>
          <p:cNvSpPr>
            <a:spLocks noGrp="1"/>
          </p:cNvSpPr>
          <p:nvPr>
            <p:ph type="sldNum" sz="quarter" idx="12"/>
          </p:nvPr>
        </p:nvSpPr>
        <p:spPr/>
        <p:txBody>
          <a:bodyPr/>
          <a:lstStyle/>
          <a:p>
            <a:fld id="{51D45B6D-1AE9-4C4D-AC38-C455C96DF37A}" type="slidenum">
              <a:rPr lang="el-GR" smtClean="0"/>
              <a:t>‹#›</a:t>
            </a:fld>
            <a:endParaRPr lang="el-GR"/>
          </a:p>
        </p:txBody>
      </p:sp>
    </p:spTree>
    <p:extLst>
      <p:ext uri="{BB962C8B-B14F-4D97-AF65-F5344CB8AC3E}">
        <p14:creationId xmlns:p14="http://schemas.microsoft.com/office/powerpoint/2010/main" val="29979141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Θέση ημερομηνίας 1"/>
          <p:cNvSpPr>
            <a:spLocks noGrp="1"/>
          </p:cNvSpPr>
          <p:nvPr>
            <p:ph type="dt" sz="half" idx="10"/>
          </p:nvPr>
        </p:nvSpPr>
        <p:spPr/>
        <p:txBody>
          <a:bodyPr/>
          <a:lstStyle/>
          <a:p>
            <a:fld id="{8526F0F3-3C53-41BC-8FFD-0BFB6DD91672}" type="datetimeFigureOut">
              <a:rPr lang="el-GR" smtClean="0"/>
              <a:t>31/5/2023</a:t>
            </a:fld>
            <a:endParaRPr lang="el-GR"/>
          </a:p>
        </p:txBody>
      </p:sp>
      <p:sp>
        <p:nvSpPr>
          <p:cNvPr id="3" name="Θέση υποσέλιδου 2"/>
          <p:cNvSpPr>
            <a:spLocks noGrp="1"/>
          </p:cNvSpPr>
          <p:nvPr>
            <p:ph type="ftr" sz="quarter" idx="11"/>
          </p:nvPr>
        </p:nvSpPr>
        <p:spPr/>
        <p:txBody>
          <a:bodyPr/>
          <a:lstStyle/>
          <a:p>
            <a:endParaRPr lang="el-GR"/>
          </a:p>
        </p:txBody>
      </p:sp>
      <p:sp>
        <p:nvSpPr>
          <p:cNvPr id="4" name="Θέση αριθμού διαφάνειας 3"/>
          <p:cNvSpPr>
            <a:spLocks noGrp="1"/>
          </p:cNvSpPr>
          <p:nvPr>
            <p:ph type="sldNum" sz="quarter" idx="12"/>
          </p:nvPr>
        </p:nvSpPr>
        <p:spPr/>
        <p:txBody>
          <a:bodyPr/>
          <a:lstStyle/>
          <a:p>
            <a:fld id="{51D45B6D-1AE9-4C4D-AC38-C455C96DF37A}" type="slidenum">
              <a:rPr lang="el-GR" smtClean="0"/>
              <a:t>‹#›</a:t>
            </a:fld>
            <a:endParaRPr lang="el-GR"/>
          </a:p>
        </p:txBody>
      </p:sp>
    </p:spTree>
    <p:extLst>
      <p:ext uri="{BB962C8B-B14F-4D97-AF65-F5344CB8AC3E}">
        <p14:creationId xmlns:p14="http://schemas.microsoft.com/office/powerpoint/2010/main" val="2175844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p:cNvSpPr>
            <a:spLocks noGrp="1"/>
          </p:cNvSpPr>
          <p:nvPr>
            <p:ph type="title"/>
          </p:nvPr>
        </p:nvSpPr>
        <p:spPr>
          <a:xfrm>
            <a:off x="839788" y="457200"/>
            <a:ext cx="3932237" cy="1600200"/>
          </a:xfrm>
        </p:spPr>
        <p:txBody>
          <a:bodyPr anchor="b"/>
          <a:lstStyle>
            <a:lvl1pPr>
              <a:defRPr sz="3200"/>
            </a:lvl1pPr>
          </a:lstStyle>
          <a:p>
            <a:r>
              <a:rPr lang="el-GR"/>
              <a:t>Στυλ κύριου τίτλου</a:t>
            </a:r>
          </a:p>
        </p:txBody>
      </p:sp>
      <p:sp>
        <p:nvSpPr>
          <p:cNvPr id="3" name="Θέση περιεχομένου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Θέση κειμένου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υποδείγματος κειμένου</a:t>
            </a:r>
          </a:p>
        </p:txBody>
      </p:sp>
      <p:sp>
        <p:nvSpPr>
          <p:cNvPr id="5" name="Θέση ημερομηνίας 4"/>
          <p:cNvSpPr>
            <a:spLocks noGrp="1"/>
          </p:cNvSpPr>
          <p:nvPr>
            <p:ph type="dt" sz="half" idx="10"/>
          </p:nvPr>
        </p:nvSpPr>
        <p:spPr/>
        <p:txBody>
          <a:bodyPr/>
          <a:lstStyle/>
          <a:p>
            <a:fld id="{8526F0F3-3C53-41BC-8FFD-0BFB6DD91672}" type="datetimeFigureOut">
              <a:rPr lang="el-GR" smtClean="0"/>
              <a:t>31/5/2023</a:t>
            </a:fld>
            <a:endParaRPr lang="el-GR"/>
          </a:p>
        </p:txBody>
      </p:sp>
      <p:sp>
        <p:nvSpPr>
          <p:cNvPr id="6" name="Θέση υποσέλιδου 5"/>
          <p:cNvSpPr>
            <a:spLocks noGrp="1"/>
          </p:cNvSpPr>
          <p:nvPr>
            <p:ph type="ftr" sz="quarter" idx="11"/>
          </p:nvPr>
        </p:nvSpPr>
        <p:spPr/>
        <p:txBody>
          <a:bodyPr/>
          <a:lstStyle/>
          <a:p>
            <a:endParaRPr lang="el-GR"/>
          </a:p>
        </p:txBody>
      </p:sp>
      <p:sp>
        <p:nvSpPr>
          <p:cNvPr id="7" name="Θέση αριθμού διαφάνειας 6"/>
          <p:cNvSpPr>
            <a:spLocks noGrp="1"/>
          </p:cNvSpPr>
          <p:nvPr>
            <p:ph type="sldNum" sz="quarter" idx="12"/>
          </p:nvPr>
        </p:nvSpPr>
        <p:spPr/>
        <p:txBody>
          <a:bodyPr/>
          <a:lstStyle/>
          <a:p>
            <a:fld id="{51D45B6D-1AE9-4C4D-AC38-C455C96DF37A}" type="slidenum">
              <a:rPr lang="el-GR" smtClean="0"/>
              <a:t>‹#›</a:t>
            </a:fld>
            <a:endParaRPr lang="el-GR"/>
          </a:p>
        </p:txBody>
      </p:sp>
    </p:spTree>
    <p:extLst>
      <p:ext uri="{BB962C8B-B14F-4D97-AF65-F5344CB8AC3E}">
        <p14:creationId xmlns:p14="http://schemas.microsoft.com/office/powerpoint/2010/main" val="1799475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p:cNvSpPr>
            <a:spLocks noGrp="1"/>
          </p:cNvSpPr>
          <p:nvPr>
            <p:ph type="title"/>
          </p:nvPr>
        </p:nvSpPr>
        <p:spPr>
          <a:xfrm>
            <a:off x="839788" y="457200"/>
            <a:ext cx="3932237" cy="1600200"/>
          </a:xfrm>
        </p:spPr>
        <p:txBody>
          <a:bodyPr anchor="b"/>
          <a:lstStyle>
            <a:lvl1pPr>
              <a:defRPr sz="3200"/>
            </a:lvl1pPr>
          </a:lstStyle>
          <a:p>
            <a:r>
              <a:rPr lang="el-GR"/>
              <a:t>Στυλ κύριου τίτλου</a:t>
            </a:r>
          </a:p>
        </p:txBody>
      </p:sp>
      <p:sp>
        <p:nvSpPr>
          <p:cNvPr id="3" name="Θέση εικόνας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Θέση κειμένου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υποδείγματος κειμένου</a:t>
            </a:r>
          </a:p>
        </p:txBody>
      </p:sp>
      <p:sp>
        <p:nvSpPr>
          <p:cNvPr id="5" name="Θέση ημερομηνίας 4"/>
          <p:cNvSpPr>
            <a:spLocks noGrp="1"/>
          </p:cNvSpPr>
          <p:nvPr>
            <p:ph type="dt" sz="half" idx="10"/>
          </p:nvPr>
        </p:nvSpPr>
        <p:spPr/>
        <p:txBody>
          <a:bodyPr/>
          <a:lstStyle/>
          <a:p>
            <a:fld id="{8526F0F3-3C53-41BC-8FFD-0BFB6DD91672}" type="datetimeFigureOut">
              <a:rPr lang="el-GR" smtClean="0"/>
              <a:t>31/5/2023</a:t>
            </a:fld>
            <a:endParaRPr lang="el-GR"/>
          </a:p>
        </p:txBody>
      </p:sp>
      <p:sp>
        <p:nvSpPr>
          <p:cNvPr id="6" name="Θέση υποσέλιδου 5"/>
          <p:cNvSpPr>
            <a:spLocks noGrp="1"/>
          </p:cNvSpPr>
          <p:nvPr>
            <p:ph type="ftr" sz="quarter" idx="11"/>
          </p:nvPr>
        </p:nvSpPr>
        <p:spPr/>
        <p:txBody>
          <a:bodyPr/>
          <a:lstStyle/>
          <a:p>
            <a:endParaRPr lang="el-GR"/>
          </a:p>
        </p:txBody>
      </p:sp>
      <p:sp>
        <p:nvSpPr>
          <p:cNvPr id="7" name="Θέση αριθμού διαφάνειας 6"/>
          <p:cNvSpPr>
            <a:spLocks noGrp="1"/>
          </p:cNvSpPr>
          <p:nvPr>
            <p:ph type="sldNum" sz="quarter" idx="12"/>
          </p:nvPr>
        </p:nvSpPr>
        <p:spPr/>
        <p:txBody>
          <a:bodyPr/>
          <a:lstStyle/>
          <a:p>
            <a:fld id="{51D45B6D-1AE9-4C4D-AC38-C455C96DF37A}" type="slidenum">
              <a:rPr lang="el-GR" smtClean="0"/>
              <a:t>‹#›</a:t>
            </a:fld>
            <a:endParaRPr lang="el-GR"/>
          </a:p>
        </p:txBody>
      </p:sp>
    </p:spTree>
    <p:extLst>
      <p:ext uri="{BB962C8B-B14F-4D97-AF65-F5344CB8AC3E}">
        <p14:creationId xmlns:p14="http://schemas.microsoft.com/office/powerpoint/2010/main" val="1473159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Θέση τίτλου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a:t>Στυλ κύριου τίτλου</a:t>
            </a:r>
          </a:p>
        </p:txBody>
      </p:sp>
      <p:sp>
        <p:nvSpPr>
          <p:cNvPr id="3" name="Θέση κειμένου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a:t>Στυλ υποδείγματος κειμένου</a:t>
            </a:r>
          </a:p>
          <a:p>
            <a:pPr lvl="1"/>
            <a:r>
              <a:rPr lang="el-GR"/>
              <a:t>Δεύτερου επιπέδου</a:t>
            </a:r>
          </a:p>
          <a:p>
            <a:pPr lvl="2"/>
            <a:r>
              <a:rPr lang="el-GR"/>
              <a:t>Τρίτου επιπέδου</a:t>
            </a:r>
          </a:p>
          <a:p>
            <a:pPr lvl="3"/>
            <a:r>
              <a:rPr lang="el-GR"/>
              <a:t>Τέταρτου επιπέδου</a:t>
            </a:r>
          </a:p>
          <a:p>
            <a:pPr lvl="4"/>
            <a:r>
              <a:rPr lang="el-GR"/>
              <a:t>Πέμπτου επιπέδου</a:t>
            </a:r>
          </a:p>
        </p:txBody>
      </p:sp>
      <p:sp>
        <p:nvSpPr>
          <p:cNvPr id="4" name="Θέση ημερομηνίας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26F0F3-3C53-41BC-8FFD-0BFB6DD91672}" type="datetimeFigureOut">
              <a:rPr lang="el-GR" smtClean="0"/>
              <a:t>31/5/2023</a:t>
            </a:fld>
            <a:endParaRPr lang="el-GR"/>
          </a:p>
        </p:txBody>
      </p:sp>
      <p:sp>
        <p:nvSpPr>
          <p:cNvPr id="5" name="Θέση υποσέλιδου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Θέση αριθμού διαφάνειας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D45B6D-1AE9-4C4D-AC38-C455C96DF37A}" type="slidenum">
              <a:rPr lang="el-GR" smtClean="0"/>
              <a:t>‹#›</a:t>
            </a:fld>
            <a:endParaRPr lang="el-GR"/>
          </a:p>
        </p:txBody>
      </p:sp>
    </p:spTree>
    <p:extLst>
      <p:ext uri="{BB962C8B-B14F-4D97-AF65-F5344CB8AC3E}">
        <p14:creationId xmlns:p14="http://schemas.microsoft.com/office/powerpoint/2010/main" val="12817084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Εικόνα 4" descr="Εικόνα που περιέχει λογότυπο&#10;&#10;Περιγραφή που δημιουργήθηκε αυτόματα">
            <a:extLst>
              <a:ext uri="{FF2B5EF4-FFF2-40B4-BE49-F238E27FC236}">
                <a16:creationId xmlns:a16="http://schemas.microsoft.com/office/drawing/2014/main" id="{2B97EF5D-5D8C-C687-5111-6A7100225BFE}"/>
              </a:ext>
            </a:extLst>
          </p:cNvPr>
          <p:cNvPicPr>
            <a:picLocks noChangeAspect="1"/>
          </p:cNvPicPr>
          <p:nvPr/>
        </p:nvPicPr>
        <p:blipFill rotWithShape="1">
          <a:blip r:embed="rId2"/>
          <a:srcRect t="20887" r="-2" b="-2"/>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Τίτλος 1"/>
          <p:cNvSpPr>
            <a:spLocks noGrp="1"/>
          </p:cNvSpPr>
          <p:nvPr>
            <p:ph type="ctrTitle"/>
          </p:nvPr>
        </p:nvSpPr>
        <p:spPr>
          <a:xfrm>
            <a:off x="477981" y="1122363"/>
            <a:ext cx="4023360" cy="3204134"/>
          </a:xfrm>
        </p:spPr>
        <p:txBody>
          <a:bodyPr anchor="b">
            <a:normAutofit/>
          </a:bodyPr>
          <a:lstStyle/>
          <a:p>
            <a:pPr algn="l"/>
            <a:r>
              <a:rPr lang="el" sz="2800" dirty="0">
                <a:latin typeface="Georgia Pro"/>
                <a:ea typeface="Calibri"/>
                <a:cs typeface="Calibri"/>
              </a:rPr>
              <a:t>LC OSCILLATOR</a:t>
            </a:r>
            <a:endParaRPr lang="el-GR" sz="2800">
              <a:latin typeface="Georgia Pro"/>
            </a:endParaRPr>
          </a:p>
        </p:txBody>
      </p:sp>
      <p:sp>
        <p:nvSpPr>
          <p:cNvPr id="3" name="Υπότιτλος 2"/>
          <p:cNvSpPr>
            <a:spLocks noGrp="1"/>
          </p:cNvSpPr>
          <p:nvPr>
            <p:ph type="subTitle" idx="1"/>
          </p:nvPr>
        </p:nvSpPr>
        <p:spPr>
          <a:xfrm>
            <a:off x="477980" y="4872922"/>
            <a:ext cx="4023359" cy="1208141"/>
          </a:xfrm>
        </p:spPr>
        <p:txBody>
          <a:bodyPr vert="horz" lIns="91440" tIns="45720" rIns="91440" bIns="45720" rtlCol="0" anchor="t">
            <a:normAutofit/>
          </a:bodyPr>
          <a:lstStyle/>
          <a:p>
            <a:pPr algn="l"/>
            <a:r>
              <a:rPr lang="el-GR" sz="2000" dirty="0">
                <a:ea typeface="Calibri"/>
                <a:cs typeface="Calibri"/>
              </a:rPr>
              <a:t> Οικονόμου Δημήτρης</a:t>
            </a:r>
          </a:p>
          <a:p>
            <a:pPr algn="l"/>
            <a:r>
              <a:rPr lang="el-GR" sz="2000" dirty="0" err="1">
                <a:ea typeface="Calibri"/>
                <a:cs typeface="Calibri"/>
              </a:rPr>
              <a:t>Αυλωνίτης</a:t>
            </a:r>
            <a:r>
              <a:rPr lang="el-GR" sz="2000" dirty="0">
                <a:ea typeface="Calibri"/>
                <a:cs typeface="Calibri"/>
              </a:rPr>
              <a:t> Κωνσταντίνος-Οδυσσέας</a:t>
            </a:r>
          </a:p>
          <a:p>
            <a:pPr algn="l"/>
            <a:endParaRPr lang="el-GR" sz="2000" dirty="0">
              <a:ea typeface="Calibri"/>
              <a:cs typeface="Calibri"/>
            </a:endParaRP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512223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ED8E54F9-849C-4865-8C5E-FD967B81D7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391AE6B3-1D2D-4C67-A4DB-888635B527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054983"/>
          </a:xfrm>
          <a:custGeom>
            <a:avLst/>
            <a:gdLst>
              <a:gd name="connsiteX0" fmla="*/ 6788003 w 12188952"/>
              <a:gd name="connsiteY0" fmla="*/ 5986774 h 6054983"/>
              <a:gd name="connsiteX1" fmla="*/ 6787005 w 12188952"/>
              <a:gd name="connsiteY1" fmla="*/ 5986852 h 6054983"/>
              <a:gd name="connsiteX2" fmla="*/ 6786779 w 12188952"/>
              <a:gd name="connsiteY2" fmla="*/ 5987386 h 6054983"/>
              <a:gd name="connsiteX3" fmla="*/ 0 w 12188952"/>
              <a:gd name="connsiteY3" fmla="*/ 0 h 6054983"/>
              <a:gd name="connsiteX4" fmla="*/ 12188952 w 12188952"/>
              <a:gd name="connsiteY4" fmla="*/ 0 h 6054983"/>
              <a:gd name="connsiteX5" fmla="*/ 12188952 w 12188952"/>
              <a:gd name="connsiteY5" fmla="*/ 5092539 h 6054983"/>
              <a:gd name="connsiteX6" fmla="*/ 12058081 w 12188952"/>
              <a:gd name="connsiteY6" fmla="*/ 5131579 h 6054983"/>
              <a:gd name="connsiteX7" fmla="*/ 11673881 w 12188952"/>
              <a:gd name="connsiteY7" fmla="*/ 5235154 h 6054983"/>
              <a:gd name="connsiteX8" fmla="*/ 10422749 w 12188952"/>
              <a:gd name="connsiteY8" fmla="*/ 5518693 h 6054983"/>
              <a:gd name="connsiteX9" fmla="*/ 9421666 w 12188952"/>
              <a:gd name="connsiteY9" fmla="*/ 5693855 h 6054983"/>
              <a:gd name="connsiteX10" fmla="*/ 8456304 w 12188952"/>
              <a:gd name="connsiteY10" fmla="*/ 5827556 h 6054983"/>
              <a:gd name="connsiteX11" fmla="*/ 7714041 w 12188952"/>
              <a:gd name="connsiteY11" fmla="*/ 5907503 h 6054983"/>
              <a:gd name="connsiteX12" fmla="*/ 6949978 w 12188952"/>
              <a:gd name="connsiteY12" fmla="*/ 5973283 h 6054983"/>
              <a:gd name="connsiteX13" fmla="*/ 6934569 w 12188952"/>
              <a:gd name="connsiteY13" fmla="*/ 5975354 h 6054983"/>
              <a:gd name="connsiteX14" fmla="*/ 6788750 w 12188952"/>
              <a:gd name="connsiteY14" fmla="*/ 5986715 h 6054983"/>
              <a:gd name="connsiteX15" fmla="*/ 6798241 w 12188952"/>
              <a:gd name="connsiteY15" fmla="*/ 5988535 h 6054983"/>
              <a:gd name="connsiteX16" fmla="*/ 6833723 w 12188952"/>
              <a:gd name="connsiteY16" fmla="*/ 5986828 h 6054983"/>
              <a:gd name="connsiteX17" fmla="*/ 6882282 w 12188952"/>
              <a:gd name="connsiteY17" fmla="*/ 5983850 h 6054983"/>
              <a:gd name="connsiteX18" fmla="*/ 7576876 w 12188952"/>
              <a:gd name="connsiteY18" fmla="*/ 5951323 h 6054983"/>
              <a:gd name="connsiteX19" fmla="*/ 8621689 w 12188952"/>
              <a:gd name="connsiteY19" fmla="*/ 5864426 h 6054983"/>
              <a:gd name="connsiteX20" fmla="*/ 9477600 w 12188952"/>
              <a:gd name="connsiteY20" fmla="*/ 5760520 h 6054983"/>
              <a:gd name="connsiteX21" fmla="*/ 10626651 w 12188952"/>
              <a:gd name="connsiteY21" fmla="*/ 5566363 h 6054983"/>
              <a:gd name="connsiteX22" fmla="*/ 11995498 w 12188952"/>
              <a:gd name="connsiteY22" fmla="*/ 5240369 h 6054983"/>
              <a:gd name="connsiteX23" fmla="*/ 12188952 w 12188952"/>
              <a:gd name="connsiteY23" fmla="*/ 5183370 h 6054983"/>
              <a:gd name="connsiteX24" fmla="*/ 12188952 w 12188952"/>
              <a:gd name="connsiteY24" fmla="*/ 5238107 h 6054983"/>
              <a:gd name="connsiteX25" fmla="*/ 11826300 w 12188952"/>
              <a:gd name="connsiteY25" fmla="*/ 5343406 h 6054983"/>
              <a:gd name="connsiteX26" fmla="*/ 10936448 w 12188952"/>
              <a:gd name="connsiteY26" fmla="*/ 5557921 h 6054983"/>
              <a:gd name="connsiteX27" fmla="*/ 9983034 w 12188952"/>
              <a:gd name="connsiteY27" fmla="*/ 5737926 h 6054983"/>
              <a:gd name="connsiteX28" fmla="*/ 9184585 w 12188952"/>
              <a:gd name="connsiteY28" fmla="*/ 5853873 h 6054983"/>
              <a:gd name="connsiteX29" fmla="*/ 8576053 w 12188952"/>
              <a:gd name="connsiteY29" fmla="*/ 5923392 h 6054983"/>
              <a:gd name="connsiteX30" fmla="*/ 7862392 w 12188952"/>
              <a:gd name="connsiteY30" fmla="*/ 5984843 h 6054983"/>
              <a:gd name="connsiteX31" fmla="*/ 6933768 w 12188952"/>
              <a:gd name="connsiteY31" fmla="*/ 6036237 h 6054983"/>
              <a:gd name="connsiteX32" fmla="*/ 6476130 w 12188952"/>
              <a:gd name="connsiteY32" fmla="*/ 6050140 h 6054983"/>
              <a:gd name="connsiteX33" fmla="*/ 6360703 w 12188952"/>
              <a:gd name="connsiteY33" fmla="*/ 6054983 h 6054983"/>
              <a:gd name="connsiteX34" fmla="*/ 6055614 w 12188952"/>
              <a:gd name="connsiteY34" fmla="*/ 6054983 h 6054983"/>
              <a:gd name="connsiteX35" fmla="*/ 5976289 w 12188952"/>
              <a:gd name="connsiteY35" fmla="*/ 6050389 h 6054983"/>
              <a:gd name="connsiteX36" fmla="*/ 5263770 w 12188952"/>
              <a:gd name="connsiteY36" fmla="*/ 6014140 h 6054983"/>
              <a:gd name="connsiteX37" fmla="*/ 4345190 w 12188952"/>
              <a:gd name="connsiteY37" fmla="*/ 5952070 h 6054983"/>
              <a:gd name="connsiteX38" fmla="*/ 3372201 w 12188952"/>
              <a:gd name="connsiteY38" fmla="*/ 5853501 h 6054983"/>
              <a:gd name="connsiteX39" fmla="*/ 2361582 w 12188952"/>
              <a:gd name="connsiteY39" fmla="*/ 5734574 h 6054983"/>
              <a:gd name="connsiteX40" fmla="*/ 1232869 w 12188952"/>
              <a:gd name="connsiteY40" fmla="*/ 5561398 h 6054983"/>
              <a:gd name="connsiteX41" fmla="*/ 68483 w 12188952"/>
              <a:gd name="connsiteY41" fmla="*/ 5321691 h 6054983"/>
              <a:gd name="connsiteX42" fmla="*/ 0 w 12188952"/>
              <a:gd name="connsiteY42" fmla="*/ 5304336 h 6054983"/>
              <a:gd name="connsiteX43" fmla="*/ 0 w 12188952"/>
              <a:gd name="connsiteY43" fmla="*/ 5247847 h 6054983"/>
              <a:gd name="connsiteX44" fmla="*/ 72423 w 12188952"/>
              <a:gd name="connsiteY44" fmla="*/ 5266624 h 6054983"/>
              <a:gd name="connsiteX45" fmla="*/ 600566 w 12188952"/>
              <a:gd name="connsiteY45" fmla="*/ 5384994 h 6054983"/>
              <a:gd name="connsiteX46" fmla="*/ 1769069 w 12188952"/>
              <a:gd name="connsiteY46" fmla="*/ 5595162 h 6054983"/>
              <a:gd name="connsiteX47" fmla="*/ 2612900 w 12188952"/>
              <a:gd name="connsiteY47" fmla="*/ 5712104 h 6054983"/>
              <a:gd name="connsiteX48" fmla="*/ 2580488 w 12188952"/>
              <a:gd name="connsiteY48" fmla="*/ 5702173 h 6054983"/>
              <a:gd name="connsiteX49" fmla="*/ 1112357 w 12188952"/>
              <a:gd name="connsiteY49" fmla="*/ 5369476 h 6054983"/>
              <a:gd name="connsiteX50" fmla="*/ 420307 w 12188952"/>
              <a:gd name="connsiteY50" fmla="*/ 5170043 h 6054983"/>
              <a:gd name="connsiteX51" fmla="*/ 0 w 12188952"/>
              <a:gd name="connsiteY51" fmla="*/ 5031126 h 60549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88952" h="6054983">
                <a:moveTo>
                  <a:pt x="6788003" y="5986774"/>
                </a:moveTo>
                <a:lnTo>
                  <a:pt x="6787005" y="5986852"/>
                </a:lnTo>
                <a:lnTo>
                  <a:pt x="6786779" y="5987386"/>
                </a:lnTo>
                <a:close/>
                <a:moveTo>
                  <a:pt x="0" y="0"/>
                </a:moveTo>
                <a:lnTo>
                  <a:pt x="12188952" y="0"/>
                </a:lnTo>
                <a:lnTo>
                  <a:pt x="12188952" y="5092539"/>
                </a:lnTo>
                <a:lnTo>
                  <a:pt x="12058081" y="5131579"/>
                </a:lnTo>
                <a:cubicBezTo>
                  <a:pt x="11930517" y="5167793"/>
                  <a:pt x="11802439" y="5202322"/>
                  <a:pt x="11673881" y="5235154"/>
                </a:cubicBezTo>
                <a:cubicBezTo>
                  <a:pt x="11259973" y="5342661"/>
                  <a:pt x="10842632" y="5436263"/>
                  <a:pt x="10422749" y="5518693"/>
                </a:cubicBezTo>
                <a:cubicBezTo>
                  <a:pt x="10090287" y="5583904"/>
                  <a:pt x="9756593" y="5642301"/>
                  <a:pt x="9421666" y="5693855"/>
                </a:cubicBezTo>
                <a:cubicBezTo>
                  <a:pt x="9100721" y="5743512"/>
                  <a:pt x="8778938" y="5788079"/>
                  <a:pt x="8456304" y="5827556"/>
                </a:cubicBezTo>
                <a:cubicBezTo>
                  <a:pt x="8209307" y="5857722"/>
                  <a:pt x="7961801" y="5883295"/>
                  <a:pt x="7714041" y="5907503"/>
                </a:cubicBezTo>
                <a:lnTo>
                  <a:pt x="6949978" y="5973283"/>
                </a:lnTo>
                <a:lnTo>
                  <a:pt x="6934569" y="5975354"/>
                </a:lnTo>
                <a:lnTo>
                  <a:pt x="6788750" y="5986715"/>
                </a:lnTo>
                <a:lnTo>
                  <a:pt x="6798241" y="5988535"/>
                </a:lnTo>
                <a:cubicBezTo>
                  <a:pt x="6809920" y="5989001"/>
                  <a:pt x="6822028" y="5986828"/>
                  <a:pt x="6833723" y="5986828"/>
                </a:cubicBezTo>
                <a:cubicBezTo>
                  <a:pt x="6849867" y="5986828"/>
                  <a:pt x="6866012" y="5984221"/>
                  <a:pt x="6882282" y="5983850"/>
                </a:cubicBezTo>
                <a:cubicBezTo>
                  <a:pt x="7114026" y="5978388"/>
                  <a:pt x="7345514" y="5966221"/>
                  <a:pt x="7576876" y="5951323"/>
                </a:cubicBezTo>
                <a:cubicBezTo>
                  <a:pt x="7925570" y="5928855"/>
                  <a:pt x="8274011" y="5900676"/>
                  <a:pt x="8621689" y="5864426"/>
                </a:cubicBezTo>
                <a:cubicBezTo>
                  <a:pt x="8907712" y="5835128"/>
                  <a:pt x="9193011" y="5800493"/>
                  <a:pt x="9477600" y="5760520"/>
                </a:cubicBezTo>
                <a:cubicBezTo>
                  <a:pt x="9862435" y="5706146"/>
                  <a:pt x="10245452" y="5641432"/>
                  <a:pt x="10626651" y="5566363"/>
                </a:cubicBezTo>
                <a:cubicBezTo>
                  <a:pt x="11087341" y="5475243"/>
                  <a:pt x="11544088" y="5367737"/>
                  <a:pt x="11995498" y="5240369"/>
                </a:cubicBezTo>
                <a:lnTo>
                  <a:pt x="12188952" y="5183370"/>
                </a:lnTo>
                <a:lnTo>
                  <a:pt x="12188952" y="5238107"/>
                </a:lnTo>
                <a:lnTo>
                  <a:pt x="11826300" y="5343406"/>
                </a:lnTo>
                <a:cubicBezTo>
                  <a:pt x="11531885" y="5423103"/>
                  <a:pt x="11235310" y="5493989"/>
                  <a:pt x="10936448" y="5557921"/>
                </a:cubicBezTo>
                <a:cubicBezTo>
                  <a:pt x="10620168" y="5625703"/>
                  <a:pt x="10302365" y="5685700"/>
                  <a:pt x="9983034" y="5737926"/>
                </a:cubicBezTo>
                <a:cubicBezTo>
                  <a:pt x="9717606" y="5781375"/>
                  <a:pt x="9451451" y="5820020"/>
                  <a:pt x="9184585" y="5853873"/>
                </a:cubicBezTo>
                <a:cubicBezTo>
                  <a:pt x="8981951" y="5879447"/>
                  <a:pt x="8779319" y="5903530"/>
                  <a:pt x="8576053" y="5923392"/>
                </a:cubicBezTo>
                <a:cubicBezTo>
                  <a:pt x="8338462" y="5946112"/>
                  <a:pt x="8100618" y="5967587"/>
                  <a:pt x="7862392" y="5984843"/>
                </a:cubicBezTo>
                <a:cubicBezTo>
                  <a:pt x="7553105" y="6007187"/>
                  <a:pt x="7243690" y="6025065"/>
                  <a:pt x="6933768" y="6036237"/>
                </a:cubicBezTo>
                <a:cubicBezTo>
                  <a:pt x="6781221" y="6041700"/>
                  <a:pt x="6628676" y="6045548"/>
                  <a:pt x="6476130" y="6050140"/>
                </a:cubicBezTo>
                <a:cubicBezTo>
                  <a:pt x="6437585" y="6048056"/>
                  <a:pt x="6398929" y="6049681"/>
                  <a:pt x="6360703" y="6054983"/>
                </a:cubicBezTo>
                <a:lnTo>
                  <a:pt x="6055614" y="6054983"/>
                </a:lnTo>
                <a:lnTo>
                  <a:pt x="5976289" y="6050389"/>
                </a:lnTo>
                <a:cubicBezTo>
                  <a:pt x="5738826" y="6037976"/>
                  <a:pt x="5501363" y="6024197"/>
                  <a:pt x="5263770" y="6014140"/>
                </a:cubicBezTo>
                <a:cubicBezTo>
                  <a:pt x="4957027" y="6001724"/>
                  <a:pt x="4650663" y="5981244"/>
                  <a:pt x="4345190" y="5952070"/>
                </a:cubicBezTo>
                <a:cubicBezTo>
                  <a:pt x="4020648" y="5921158"/>
                  <a:pt x="3696870" y="5886523"/>
                  <a:pt x="3372201" y="5853501"/>
                </a:cubicBezTo>
                <a:cubicBezTo>
                  <a:pt x="3034653" y="5819239"/>
                  <a:pt x="2697781" y="5779600"/>
                  <a:pt x="2361582" y="5734574"/>
                </a:cubicBezTo>
                <a:cubicBezTo>
                  <a:pt x="1984196" y="5684421"/>
                  <a:pt x="1607962" y="5626695"/>
                  <a:pt x="1232869" y="5561398"/>
                </a:cubicBezTo>
                <a:cubicBezTo>
                  <a:pt x="841970" y="5492685"/>
                  <a:pt x="453644" y="5414197"/>
                  <a:pt x="68483" y="5321691"/>
                </a:cubicBezTo>
                <a:lnTo>
                  <a:pt x="0" y="5304336"/>
                </a:lnTo>
                <a:lnTo>
                  <a:pt x="0" y="5247847"/>
                </a:lnTo>
                <a:lnTo>
                  <a:pt x="72423" y="5266624"/>
                </a:lnTo>
                <a:cubicBezTo>
                  <a:pt x="247899" y="5308802"/>
                  <a:pt x="424058" y="5348062"/>
                  <a:pt x="600566" y="5384994"/>
                </a:cubicBezTo>
                <a:cubicBezTo>
                  <a:pt x="988032" y="5465808"/>
                  <a:pt x="1377788" y="5534706"/>
                  <a:pt x="1769069" y="5595162"/>
                </a:cubicBezTo>
                <a:cubicBezTo>
                  <a:pt x="2051913" y="5638738"/>
                  <a:pt x="2335141" y="5678835"/>
                  <a:pt x="2612900" y="5712104"/>
                </a:cubicBezTo>
                <a:cubicBezTo>
                  <a:pt x="2604892" y="5714711"/>
                  <a:pt x="2593962" y="5704655"/>
                  <a:pt x="2580488" y="5702173"/>
                </a:cubicBezTo>
                <a:cubicBezTo>
                  <a:pt x="2086656" y="5610221"/>
                  <a:pt x="1597284" y="5499328"/>
                  <a:pt x="1112357" y="5369476"/>
                </a:cubicBezTo>
                <a:cubicBezTo>
                  <a:pt x="880233" y="5307405"/>
                  <a:pt x="649550" y="5240927"/>
                  <a:pt x="420307" y="5170043"/>
                </a:cubicBezTo>
                <a:lnTo>
                  <a:pt x="0" y="503112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Τίτλος 1">
            <a:extLst>
              <a:ext uri="{FF2B5EF4-FFF2-40B4-BE49-F238E27FC236}">
                <a16:creationId xmlns:a16="http://schemas.microsoft.com/office/drawing/2014/main" id="{39A3FEC1-C659-C95F-90CB-1751BF458693}"/>
              </a:ext>
            </a:extLst>
          </p:cNvPr>
          <p:cNvSpPr>
            <a:spLocks noGrp="1"/>
          </p:cNvSpPr>
          <p:nvPr>
            <p:ph type="title"/>
          </p:nvPr>
        </p:nvSpPr>
        <p:spPr>
          <a:xfrm>
            <a:off x="1524000" y="929452"/>
            <a:ext cx="9144000" cy="2526738"/>
          </a:xfrm>
        </p:spPr>
        <p:txBody>
          <a:bodyPr vert="horz" lIns="91440" tIns="45720" rIns="91440" bIns="45720" rtlCol="0" anchor="b">
            <a:normAutofit/>
          </a:bodyPr>
          <a:lstStyle/>
          <a:p>
            <a:pPr algn="ctr"/>
            <a:r>
              <a:rPr lang="en-US" sz="6600" b="1" kern="1200">
                <a:solidFill>
                  <a:srgbClr val="FFFFFF"/>
                </a:solidFill>
                <a:latin typeface="+mj-lt"/>
                <a:ea typeface="+mj-ea"/>
                <a:cs typeface="+mj-cs"/>
              </a:rPr>
              <a:t>ΣΥΝΟΨΗ</a:t>
            </a:r>
            <a:endParaRPr lang="en-US" sz="6600" kern="1200">
              <a:solidFill>
                <a:srgbClr val="FFFFFF"/>
              </a:solidFill>
              <a:latin typeface="+mj-lt"/>
              <a:ea typeface="+mj-ea"/>
              <a:cs typeface="+mj-cs"/>
            </a:endParaRPr>
          </a:p>
        </p:txBody>
      </p:sp>
      <p:sp>
        <p:nvSpPr>
          <p:cNvPr id="45" name="sketch line">
            <a:extLst>
              <a:ext uri="{FF2B5EF4-FFF2-40B4-BE49-F238E27FC236}">
                <a16:creationId xmlns:a16="http://schemas.microsoft.com/office/drawing/2014/main" id="{6D080EC2-42B5-4E04-BBF7-F0BC5CB7C9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35665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7845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3B510011-22BE-BCC0-7A9A-BF0E347328AC}"/>
              </a:ext>
            </a:extLst>
          </p:cNvPr>
          <p:cNvSpPr>
            <a:spLocks noGrp="1"/>
          </p:cNvSpPr>
          <p:nvPr>
            <p:ph type="title"/>
          </p:nvPr>
        </p:nvSpPr>
        <p:spPr>
          <a:xfrm>
            <a:off x="838200" y="365125"/>
            <a:ext cx="10515600" cy="1325563"/>
          </a:xfrm>
        </p:spPr>
        <p:txBody>
          <a:bodyPr>
            <a:normAutofit/>
          </a:bodyPr>
          <a:lstStyle/>
          <a:p>
            <a:r>
              <a:rPr lang="el-GR" sz="5400" b="1">
                <a:latin typeface="Georgia Pro"/>
                <a:ea typeface="+mj-lt"/>
                <a:cs typeface="+mj-lt"/>
              </a:rPr>
              <a:t>ΕΙΣΑΓΩΓΗ</a:t>
            </a:r>
            <a:endParaRPr lang="el-GR" sz="5400">
              <a:latin typeface="Georgia Pro"/>
            </a:endParaRPr>
          </a:p>
        </p:txBody>
      </p:sp>
      <p:sp>
        <p:nvSpPr>
          <p:cNvPr id="24"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Θέση περιεχομένου 2">
            <a:extLst>
              <a:ext uri="{FF2B5EF4-FFF2-40B4-BE49-F238E27FC236}">
                <a16:creationId xmlns:a16="http://schemas.microsoft.com/office/drawing/2014/main" id="{897B9E9F-B9DC-E120-CAA8-5BE894DFAD04}"/>
              </a:ext>
            </a:extLst>
          </p:cNvPr>
          <p:cNvSpPr>
            <a:spLocks noGrp="1"/>
          </p:cNvSpPr>
          <p:nvPr>
            <p:ph idx="1"/>
          </p:nvPr>
        </p:nvSpPr>
        <p:spPr>
          <a:xfrm>
            <a:off x="838200" y="1929384"/>
            <a:ext cx="10515600" cy="4251960"/>
          </a:xfrm>
        </p:spPr>
        <p:txBody>
          <a:bodyPr vert="horz" lIns="91440" tIns="45720" rIns="91440" bIns="45720" rtlCol="0" anchor="t">
            <a:normAutofit/>
          </a:bodyPr>
          <a:lstStyle/>
          <a:p>
            <a:r>
              <a:rPr lang="el" sz="1600" dirty="0">
                <a:latin typeface="Sitka Text"/>
                <a:ea typeface="Calibri"/>
                <a:cs typeface="Calibri"/>
              </a:rPr>
              <a:t>Ο ταλαντωτής LC εφευρέθηκε για πρώτη φορά το 1915 από τον Αμερικανό μηχανικό </a:t>
            </a:r>
            <a:r>
              <a:rPr lang="el" sz="1600" err="1">
                <a:latin typeface="Sitka Text"/>
                <a:ea typeface="Calibri"/>
                <a:cs typeface="Calibri"/>
              </a:rPr>
              <a:t>Ralph</a:t>
            </a:r>
            <a:r>
              <a:rPr lang="el" sz="1600" dirty="0">
                <a:latin typeface="Sitka Text"/>
                <a:ea typeface="Calibri"/>
                <a:cs typeface="Calibri"/>
              </a:rPr>
              <a:t> </a:t>
            </a:r>
            <a:r>
              <a:rPr lang="el" sz="1600" err="1">
                <a:latin typeface="Sitka Text"/>
                <a:ea typeface="Calibri"/>
                <a:cs typeface="Calibri"/>
              </a:rPr>
              <a:t>Hartley</a:t>
            </a:r>
            <a:r>
              <a:rPr lang="el" sz="1600" dirty="0">
                <a:latin typeface="Sitka Text"/>
                <a:ea typeface="Calibri"/>
                <a:cs typeface="Calibri"/>
              </a:rPr>
              <a:t>.</a:t>
            </a:r>
          </a:p>
          <a:p>
            <a:r>
              <a:rPr lang="el" sz="1600" dirty="0">
                <a:latin typeface="Sitka Text"/>
                <a:ea typeface="Calibri"/>
                <a:cs typeface="Calibri"/>
              </a:rPr>
              <a:t>Το 1920, ο Γάλλος μηχανικός </a:t>
            </a:r>
            <a:r>
              <a:rPr lang="el" sz="1600" err="1">
                <a:latin typeface="Sitka Text"/>
                <a:ea typeface="Calibri"/>
                <a:cs typeface="Calibri"/>
              </a:rPr>
              <a:t>Louis</a:t>
            </a:r>
            <a:r>
              <a:rPr lang="el" sz="1600" dirty="0">
                <a:latin typeface="Sitka Text"/>
                <a:ea typeface="Calibri"/>
                <a:cs typeface="Calibri"/>
              </a:rPr>
              <a:t> </a:t>
            </a:r>
            <a:r>
              <a:rPr lang="el" sz="1600" err="1">
                <a:latin typeface="Sitka Text"/>
                <a:ea typeface="Calibri"/>
                <a:cs typeface="Calibri"/>
              </a:rPr>
              <a:t>Lapicque</a:t>
            </a:r>
            <a:r>
              <a:rPr lang="el" sz="1600" dirty="0">
                <a:latin typeface="Sitka Text"/>
                <a:ea typeface="Calibri"/>
                <a:cs typeface="Calibri"/>
              </a:rPr>
              <a:t> πρότεινε μια τροποποίηση στο κύκλωμα του </a:t>
            </a:r>
            <a:r>
              <a:rPr lang="el" sz="1600" err="1">
                <a:latin typeface="Sitka Text"/>
                <a:ea typeface="+mn-lt"/>
                <a:cs typeface="+mn-lt"/>
              </a:rPr>
              <a:t>Hartley</a:t>
            </a:r>
            <a:r>
              <a:rPr lang="el" sz="1600" dirty="0">
                <a:latin typeface="Sitka Text"/>
                <a:ea typeface="+mn-lt"/>
                <a:cs typeface="+mn-lt"/>
              </a:rPr>
              <a:t> που χρησιμοποιούσε ένα πηνίο, το οποίο βελτίωσε τη σταθερότητα και επέτρεψε τον ευκολότερο συντονισμό της συχνότητας του ταλαντωτή.</a:t>
            </a:r>
          </a:p>
          <a:p>
            <a:r>
              <a:rPr lang="el" sz="1600" dirty="0">
                <a:latin typeface="Sitka Text"/>
                <a:ea typeface="+mn-lt"/>
                <a:cs typeface="+mn-lt"/>
              </a:rPr>
              <a:t>Το 1921, ο Έντουιν Άρμστρονγκ, ένας Αμερικανός ηλεκτρολόγος μηχανικός, βελτίωσε τη σχεδίαση του </a:t>
            </a:r>
            <a:r>
              <a:rPr lang="el" sz="1600" err="1">
                <a:latin typeface="Sitka Text"/>
                <a:ea typeface="+mn-lt"/>
                <a:cs typeface="+mn-lt"/>
              </a:rPr>
              <a:t>Lapicque</a:t>
            </a:r>
            <a:r>
              <a:rPr lang="el" sz="1600" dirty="0">
                <a:latin typeface="Sitka Text"/>
                <a:ea typeface="+mn-lt"/>
                <a:cs typeface="+mn-lt"/>
              </a:rPr>
              <a:t> χρησιμοποιώντας έναν μετασχηματιστή αντί για έναν </a:t>
            </a:r>
            <a:r>
              <a:rPr lang="el" sz="1600" err="1">
                <a:latin typeface="Sitka Text"/>
                <a:ea typeface="+mn-lt"/>
                <a:cs typeface="+mn-lt"/>
              </a:rPr>
              <a:t>επαγωγέα</a:t>
            </a:r>
            <a:r>
              <a:rPr lang="el" sz="1600" dirty="0">
                <a:latin typeface="Sitka Text"/>
                <a:ea typeface="+mn-lt"/>
                <a:cs typeface="+mn-lt"/>
              </a:rPr>
              <a:t>.. Το σχέδιο του Άρμστρονγκ έγινε γνωστό ως ταλαντωτής Άρμστρονγκ.</a:t>
            </a:r>
          </a:p>
          <a:p>
            <a:r>
              <a:rPr lang="el" sz="1600" dirty="0">
                <a:latin typeface="Sitka Text"/>
                <a:ea typeface="+mn-lt"/>
                <a:cs typeface="+mn-lt"/>
              </a:rPr>
              <a:t>Καθ' όλη τη διάρκεια των δεκαετιών του 1920 και του 1930, οι ταλαντωτές LC χρησιμοποιήθηκαν ευρέως σε πομπούς και δέκτες ραδιοφώνου,  πρώιμους τηλεοπτικούς δέκτες, στρατιωτικό εξοπλισμό επικοινωνίας κατά τον Β' Παγκόσμιο Πόλεμο.</a:t>
            </a:r>
          </a:p>
          <a:p>
            <a:r>
              <a:rPr lang="el" sz="1600" dirty="0">
                <a:latin typeface="Sitka Text"/>
                <a:ea typeface="+mn-lt"/>
                <a:cs typeface="+mn-lt"/>
              </a:rPr>
              <a:t>Οι LC ταλαντωτές εξακολουθούν να χρησιμοποιούνται σήμερα</a:t>
            </a:r>
          </a:p>
          <a:p>
            <a:endParaRPr lang="el" sz="1600" dirty="0">
              <a:latin typeface="Sitka Text"/>
              <a:ea typeface="+mn-lt"/>
              <a:cs typeface="+mn-lt"/>
            </a:endParaRPr>
          </a:p>
          <a:p>
            <a:endParaRPr lang="el" sz="1800" dirty="0">
              <a:latin typeface="Sitka Text"/>
              <a:ea typeface="+mn-lt"/>
              <a:cs typeface="+mn-lt"/>
            </a:endParaRPr>
          </a:p>
        </p:txBody>
      </p:sp>
    </p:spTree>
    <p:extLst>
      <p:ext uri="{BB962C8B-B14F-4D97-AF65-F5344CB8AC3E}">
        <p14:creationId xmlns:p14="http://schemas.microsoft.com/office/powerpoint/2010/main" val="3675150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C32C8C0D-8FF9-0D0A-B4E1-A27F1C8E3EBA}"/>
              </a:ext>
            </a:extLst>
          </p:cNvPr>
          <p:cNvSpPr>
            <a:spLocks noGrp="1"/>
          </p:cNvSpPr>
          <p:nvPr>
            <p:ph type="title"/>
          </p:nvPr>
        </p:nvSpPr>
        <p:spPr>
          <a:xfrm>
            <a:off x="630936" y="640080"/>
            <a:ext cx="4818888" cy="1481328"/>
          </a:xfrm>
        </p:spPr>
        <p:txBody>
          <a:bodyPr vert="horz" lIns="91440" tIns="45720" rIns="91440" bIns="45720" rtlCol="0" anchor="b">
            <a:normAutofit/>
          </a:bodyPr>
          <a:lstStyle/>
          <a:p>
            <a:r>
              <a:rPr lang="el" sz="3800" b="1">
                <a:latin typeface="Georgia Pro"/>
              </a:rPr>
              <a:t>ΤΑ ΕΙΔΗ ΤΩΝ </a:t>
            </a:r>
            <a:r>
              <a:rPr lang="el-GR" sz="3800" b="1">
                <a:latin typeface="Georgia Pro"/>
              </a:rPr>
              <a:t>LC OSCILLATOR</a:t>
            </a:r>
            <a:endParaRPr lang="el-GR" sz="3800">
              <a:latin typeface="Georgia Pro"/>
            </a:endParaRPr>
          </a:p>
          <a:p>
            <a:endParaRPr lang="el-GR" sz="3800">
              <a:ea typeface="Calibri Light"/>
              <a:cs typeface="Calibri Light"/>
            </a:endParaRPr>
          </a:p>
        </p:txBody>
      </p:sp>
      <p:sp>
        <p:nvSpPr>
          <p:cNvPr id="49"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Θέση περιεχομένου 2">
            <a:extLst>
              <a:ext uri="{FF2B5EF4-FFF2-40B4-BE49-F238E27FC236}">
                <a16:creationId xmlns:a16="http://schemas.microsoft.com/office/drawing/2014/main" id="{475DCF22-3574-A157-3CCD-3C1EA428FB21}"/>
              </a:ext>
            </a:extLst>
          </p:cNvPr>
          <p:cNvSpPr>
            <a:spLocks noGrp="1"/>
          </p:cNvSpPr>
          <p:nvPr>
            <p:ph idx="1"/>
          </p:nvPr>
        </p:nvSpPr>
        <p:spPr>
          <a:xfrm>
            <a:off x="630936" y="2660904"/>
            <a:ext cx="4818888" cy="3547872"/>
          </a:xfrm>
        </p:spPr>
        <p:txBody>
          <a:bodyPr vert="horz" lIns="91440" tIns="45720" rIns="91440" bIns="45720" rtlCol="0" anchor="t">
            <a:normAutofit/>
          </a:bodyPr>
          <a:lstStyle/>
          <a:p>
            <a:r>
              <a:rPr lang="el-GR" sz="1600" dirty="0">
                <a:latin typeface="Sitka Text"/>
                <a:ea typeface="+mn-lt"/>
                <a:cs typeface="+mn-lt"/>
              </a:rPr>
              <a:t>RC </a:t>
            </a:r>
            <a:r>
              <a:rPr lang="el-GR" sz="1600" err="1">
                <a:latin typeface="Sitka Text"/>
                <a:ea typeface="+mn-lt"/>
                <a:cs typeface="+mn-lt"/>
              </a:rPr>
              <a:t>Phase</a:t>
            </a:r>
            <a:r>
              <a:rPr lang="el-GR" sz="1600" dirty="0">
                <a:latin typeface="Sitka Text"/>
                <a:ea typeface="+mn-lt"/>
                <a:cs typeface="+mn-lt"/>
              </a:rPr>
              <a:t> </a:t>
            </a:r>
            <a:r>
              <a:rPr lang="el-GR" sz="1600" err="1">
                <a:latin typeface="Sitka Text"/>
                <a:ea typeface="+mn-lt"/>
                <a:cs typeface="+mn-lt"/>
              </a:rPr>
              <a:t>Shift</a:t>
            </a:r>
            <a:r>
              <a:rPr lang="el-GR" sz="1600" dirty="0">
                <a:latin typeface="Sitka Text"/>
                <a:ea typeface="+mn-lt"/>
                <a:cs typeface="+mn-lt"/>
              </a:rPr>
              <a:t> </a:t>
            </a:r>
            <a:r>
              <a:rPr lang="el-GR" sz="1600" err="1">
                <a:latin typeface="Sitka Text"/>
                <a:ea typeface="+mn-lt"/>
                <a:cs typeface="+mn-lt"/>
              </a:rPr>
              <a:t>Oscillator</a:t>
            </a:r>
            <a:endParaRPr lang="el-GR" sz="1600">
              <a:latin typeface="Sitka Text"/>
              <a:ea typeface="+mn-lt"/>
              <a:cs typeface="+mn-lt"/>
            </a:endParaRPr>
          </a:p>
          <a:p>
            <a:endParaRPr lang="el-GR" sz="1600" dirty="0">
              <a:latin typeface="Sitka Text"/>
              <a:ea typeface="+mn-lt"/>
              <a:cs typeface="+mn-lt"/>
            </a:endParaRPr>
          </a:p>
          <a:p>
            <a:r>
              <a:rPr lang="el-GR" sz="1600" dirty="0" err="1">
                <a:latin typeface="Sitka Text"/>
                <a:ea typeface="+mn-lt"/>
                <a:cs typeface="+mn-lt"/>
              </a:rPr>
              <a:t>Wine</a:t>
            </a:r>
            <a:r>
              <a:rPr lang="el-GR" sz="1600" dirty="0">
                <a:latin typeface="Sitka Text"/>
                <a:ea typeface="+mn-lt"/>
                <a:cs typeface="+mn-lt"/>
              </a:rPr>
              <a:t> </a:t>
            </a:r>
            <a:r>
              <a:rPr lang="el-GR" sz="1600" dirty="0" err="1">
                <a:latin typeface="Sitka Text"/>
                <a:ea typeface="+mn-lt"/>
                <a:cs typeface="+mn-lt"/>
              </a:rPr>
              <a:t>Bridge</a:t>
            </a:r>
            <a:r>
              <a:rPr lang="el-GR" sz="1600" dirty="0">
                <a:latin typeface="Sitka Text"/>
                <a:ea typeface="+mn-lt"/>
                <a:cs typeface="+mn-lt"/>
              </a:rPr>
              <a:t> </a:t>
            </a:r>
            <a:r>
              <a:rPr lang="el-GR" sz="1600" dirty="0" err="1">
                <a:latin typeface="Sitka Text"/>
                <a:ea typeface="+mn-lt"/>
                <a:cs typeface="+mn-lt"/>
              </a:rPr>
              <a:t>Oscillator</a:t>
            </a:r>
            <a:endParaRPr lang="el-GR" sz="1600" dirty="0" err="1">
              <a:latin typeface="Sitka Text"/>
              <a:ea typeface="Calibri" panose="020F0502020204030204"/>
              <a:cs typeface="Calibri" panose="020F0502020204030204"/>
            </a:endParaRPr>
          </a:p>
          <a:p>
            <a:endParaRPr lang="el-GR" sz="1600" dirty="0">
              <a:latin typeface="Sitka Text"/>
              <a:ea typeface="+mn-lt"/>
              <a:cs typeface="+mn-lt"/>
            </a:endParaRPr>
          </a:p>
          <a:p>
            <a:r>
              <a:rPr lang="el-GR" sz="1600" dirty="0" err="1">
                <a:latin typeface="Sitka Text"/>
                <a:ea typeface="+mn-lt"/>
                <a:cs typeface="+mn-lt"/>
              </a:rPr>
              <a:t>Colpitts</a:t>
            </a:r>
            <a:r>
              <a:rPr lang="el-GR" sz="1600" dirty="0">
                <a:latin typeface="Sitka Text"/>
                <a:ea typeface="+mn-lt"/>
                <a:cs typeface="+mn-lt"/>
              </a:rPr>
              <a:t> </a:t>
            </a:r>
            <a:r>
              <a:rPr lang="el-GR" sz="1600" dirty="0" err="1">
                <a:latin typeface="Sitka Text"/>
                <a:ea typeface="+mn-lt"/>
                <a:cs typeface="+mn-lt"/>
              </a:rPr>
              <a:t>Oscillator</a:t>
            </a:r>
            <a:endParaRPr lang="el-GR" sz="1600" dirty="0" err="1">
              <a:latin typeface="Sitka Text"/>
              <a:ea typeface="Calibri" panose="020F0502020204030204"/>
              <a:cs typeface="Calibri" panose="020F0502020204030204"/>
            </a:endParaRPr>
          </a:p>
          <a:p>
            <a:endParaRPr lang="el-GR" sz="1600" dirty="0">
              <a:latin typeface="Sitka Text"/>
              <a:ea typeface="+mn-lt"/>
              <a:cs typeface="+mn-lt"/>
            </a:endParaRPr>
          </a:p>
          <a:p>
            <a:r>
              <a:rPr lang="el-GR" sz="1600" dirty="0" err="1">
                <a:latin typeface="Sitka Text"/>
                <a:ea typeface="+mn-lt"/>
                <a:cs typeface="+mn-lt"/>
              </a:rPr>
              <a:t>Hartley</a:t>
            </a:r>
            <a:r>
              <a:rPr lang="el-GR" sz="1600" dirty="0">
                <a:latin typeface="Sitka Text"/>
                <a:ea typeface="+mn-lt"/>
                <a:cs typeface="+mn-lt"/>
              </a:rPr>
              <a:t> </a:t>
            </a:r>
            <a:r>
              <a:rPr lang="el-GR" sz="1600" dirty="0" err="1">
                <a:latin typeface="Sitka Text"/>
                <a:ea typeface="+mn-lt"/>
                <a:cs typeface="+mn-lt"/>
              </a:rPr>
              <a:t>Oscillator</a:t>
            </a:r>
            <a:endParaRPr lang="el-GR" sz="1600" dirty="0" err="1">
              <a:latin typeface="Sitka Text"/>
              <a:ea typeface="Calibri" panose="020F0502020204030204"/>
              <a:cs typeface="Calibri" panose="020F0502020204030204"/>
            </a:endParaRPr>
          </a:p>
          <a:p>
            <a:endParaRPr lang="el-GR" sz="1600" dirty="0">
              <a:latin typeface="Sitka Text"/>
              <a:ea typeface="+mn-lt"/>
              <a:cs typeface="+mn-lt"/>
            </a:endParaRPr>
          </a:p>
          <a:p>
            <a:r>
              <a:rPr lang="el" sz="1600" dirty="0">
                <a:latin typeface="Sitka Text"/>
                <a:ea typeface="+mn-lt"/>
                <a:cs typeface="+mn-lt"/>
              </a:rPr>
              <a:t>Cross </a:t>
            </a:r>
            <a:r>
              <a:rPr lang="el" sz="1600" err="1">
                <a:latin typeface="Sitka Text"/>
                <a:ea typeface="+mn-lt"/>
                <a:cs typeface="+mn-lt"/>
              </a:rPr>
              <a:t>coupled</a:t>
            </a:r>
            <a:r>
              <a:rPr lang="el" sz="1600" dirty="0">
                <a:latin typeface="Sitka Text"/>
                <a:ea typeface="+mn-lt"/>
                <a:cs typeface="+mn-lt"/>
              </a:rPr>
              <a:t> </a:t>
            </a:r>
            <a:r>
              <a:rPr lang="el" sz="1600" err="1">
                <a:latin typeface="Sitka Text"/>
                <a:ea typeface="+mn-lt"/>
                <a:cs typeface="+mn-lt"/>
              </a:rPr>
              <a:t>oscillator</a:t>
            </a:r>
            <a:endParaRPr lang="el-GR" sz="1600" err="1">
              <a:latin typeface="Sitka Text"/>
              <a:ea typeface="Calibri" panose="020F0502020204030204"/>
              <a:cs typeface="Calibri" panose="020F0502020204030204"/>
            </a:endParaRPr>
          </a:p>
          <a:p>
            <a:endParaRPr lang="el-GR" sz="1900">
              <a:ea typeface="Calibri" panose="020F0502020204030204"/>
              <a:cs typeface="Calibri" panose="020F0502020204030204"/>
            </a:endParaRPr>
          </a:p>
        </p:txBody>
      </p:sp>
      <p:pic>
        <p:nvPicPr>
          <p:cNvPr id="5" name="Εικόνα 5" descr="Εικόνα που περιέχει διάγραμμα, σχηματικό&#10;&#10;Περιγραφή που δημιουργήθηκε αυτόματα">
            <a:extLst>
              <a:ext uri="{FF2B5EF4-FFF2-40B4-BE49-F238E27FC236}">
                <a16:creationId xmlns:a16="http://schemas.microsoft.com/office/drawing/2014/main" id="{C1C4F1EE-9EAE-BE12-C981-CA2EF065CD62}"/>
              </a:ext>
            </a:extLst>
          </p:cNvPr>
          <p:cNvPicPr>
            <a:picLocks noChangeAspect="1"/>
          </p:cNvPicPr>
          <p:nvPr/>
        </p:nvPicPr>
        <p:blipFill>
          <a:blip r:embed="rId2"/>
          <a:stretch>
            <a:fillRect/>
          </a:stretch>
        </p:blipFill>
        <p:spPr>
          <a:xfrm>
            <a:off x="6099048" y="1286355"/>
            <a:ext cx="5458968" cy="4285290"/>
          </a:xfrm>
          <a:prstGeom prst="rect">
            <a:avLst/>
          </a:prstGeom>
        </p:spPr>
      </p:pic>
    </p:spTree>
    <p:extLst>
      <p:ext uri="{BB962C8B-B14F-4D97-AF65-F5344CB8AC3E}">
        <p14:creationId xmlns:p14="http://schemas.microsoft.com/office/powerpoint/2010/main" val="409392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7EC1F59E-7A3F-D689-1686-6291A4855E90}"/>
              </a:ext>
            </a:extLst>
          </p:cNvPr>
          <p:cNvSpPr>
            <a:spLocks noGrp="1"/>
          </p:cNvSpPr>
          <p:nvPr>
            <p:ph type="title"/>
          </p:nvPr>
        </p:nvSpPr>
        <p:spPr>
          <a:xfrm>
            <a:off x="418575" y="1177228"/>
            <a:ext cx="8866231" cy="1481328"/>
          </a:xfrm>
        </p:spPr>
        <p:txBody>
          <a:bodyPr vert="horz" lIns="91440" tIns="45720" rIns="91440" bIns="45720" rtlCol="0" anchor="b">
            <a:noAutofit/>
          </a:bodyPr>
          <a:lstStyle/>
          <a:p>
            <a:r>
              <a:rPr lang="en-US" sz="5400" b="1" kern="1200" dirty="0">
                <a:latin typeface="Georgia Pro"/>
              </a:rPr>
              <a:t>Η ΛΕΙΤΟΥΡΓΙΑ ΤΩΝ LC OSCILLATOR</a:t>
            </a:r>
            <a:endParaRPr lang="en-US" sz="5400" kern="1200">
              <a:latin typeface="Georgia Pro"/>
            </a:endParaRPr>
          </a:p>
          <a:p>
            <a:endParaRPr lang="en-US" sz="5400" kern="1200" dirty="0">
              <a:latin typeface="Georgia Pro"/>
            </a:endParaRPr>
          </a:p>
        </p:txBody>
      </p:sp>
      <p:sp>
        <p:nvSpPr>
          <p:cNvPr id="25"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Θέση περιεχομένου 4">
            <a:extLst>
              <a:ext uri="{FF2B5EF4-FFF2-40B4-BE49-F238E27FC236}">
                <a16:creationId xmlns:a16="http://schemas.microsoft.com/office/drawing/2014/main" id="{F9D214CD-D233-F264-0F9D-FB9D0512D0AB}"/>
              </a:ext>
            </a:extLst>
          </p:cNvPr>
          <p:cNvSpPr>
            <a:spLocks noGrp="1"/>
          </p:cNvSpPr>
          <p:nvPr>
            <p:ph sz="half" idx="2"/>
          </p:nvPr>
        </p:nvSpPr>
        <p:spPr>
          <a:xfrm>
            <a:off x="630936" y="2660904"/>
            <a:ext cx="4818888" cy="3547872"/>
          </a:xfrm>
        </p:spPr>
        <p:txBody>
          <a:bodyPr vert="horz" lIns="91440" tIns="45720" rIns="91440" bIns="45720" rtlCol="0" anchor="t">
            <a:normAutofit/>
          </a:bodyPr>
          <a:lstStyle/>
          <a:p>
            <a:r>
              <a:rPr lang="el-GR" sz="1600" dirty="0">
                <a:latin typeface="Sitka Text"/>
                <a:ea typeface="Calibri"/>
                <a:cs typeface="Calibri"/>
              </a:rPr>
              <a:t>O LC </a:t>
            </a:r>
            <a:r>
              <a:rPr lang="el-GR" sz="1600" err="1">
                <a:latin typeface="Sitka Text"/>
                <a:ea typeface="Calibri"/>
                <a:cs typeface="Calibri"/>
              </a:rPr>
              <a:t>oscillator</a:t>
            </a:r>
            <a:r>
              <a:rPr lang="el-GR" sz="1600" dirty="0">
                <a:latin typeface="Sitka Text"/>
                <a:ea typeface="Calibri"/>
                <a:cs typeface="Calibri"/>
              </a:rPr>
              <a:t> χρησιμοποιεί έναν συνδυασμό επαγωγής (L) και χωρητικότητας (C) για να δημιουργήσει ένα ταλαντευόμενο σήμα σε μια συγκεκριμένη συχνότητα όπως φαίνεται και στο σχήμα.</a:t>
            </a:r>
          </a:p>
          <a:p>
            <a:r>
              <a:rPr lang="el" sz="1600" dirty="0">
                <a:latin typeface="Sitka Text"/>
                <a:ea typeface="Calibri"/>
                <a:cs typeface="Calibri"/>
              </a:rPr>
              <a:t>Η κύρια ανάγκη για έναν ταλαντωτή LC είναι να παρέχει ένα σταθερό και ακριβές σήμα σε μια συγκεκριμένη συχνότητα.</a:t>
            </a:r>
            <a:endParaRPr lang="el-GR" sz="1600" dirty="0">
              <a:latin typeface="Sitka Text"/>
              <a:ea typeface="Calibri"/>
              <a:cs typeface="Calibri"/>
            </a:endParaRPr>
          </a:p>
          <a:p>
            <a:r>
              <a:rPr lang="el" sz="1600" dirty="0">
                <a:latin typeface="Sitka Text"/>
                <a:ea typeface="Calibri"/>
                <a:cs typeface="Calibri"/>
              </a:rPr>
              <a:t>Για παράδειγμα, σε ένα ραδιόφωνο, ένας ταλαντωτής LC χρησιμοποιείται για τη δημιουργία του φέροντος σήματος για τη μετάδοση και λήψη πληροφοριών.</a:t>
            </a:r>
            <a:endParaRPr lang="el-GR" sz="1600">
              <a:latin typeface="Sitka Text"/>
              <a:ea typeface="Calibri"/>
              <a:cs typeface="Calibri"/>
            </a:endParaRPr>
          </a:p>
          <a:p>
            <a:endParaRPr lang="el-GR" sz="1600" dirty="0">
              <a:latin typeface="Sitka Text"/>
              <a:ea typeface="Calibri"/>
              <a:cs typeface="Calibri"/>
            </a:endParaRPr>
          </a:p>
        </p:txBody>
      </p:sp>
      <p:sp>
        <p:nvSpPr>
          <p:cNvPr id="3" name="Θέση περιεχομένου 2">
            <a:extLst>
              <a:ext uri="{FF2B5EF4-FFF2-40B4-BE49-F238E27FC236}">
                <a16:creationId xmlns:a16="http://schemas.microsoft.com/office/drawing/2014/main" id="{AA0EE52A-A408-0D30-48A0-21BE59F7CCB4}"/>
              </a:ext>
            </a:extLst>
          </p:cNvPr>
          <p:cNvSpPr>
            <a:spLocks noGrp="1"/>
          </p:cNvSpPr>
          <p:nvPr>
            <p:ph sz="half" idx="1"/>
          </p:nvPr>
        </p:nvSpPr>
        <p:spPr>
          <a:xfrm>
            <a:off x="6099048" y="2395821"/>
            <a:ext cx="2638682" cy="2215879"/>
          </a:xfrm>
        </p:spPr>
        <p:txBody>
          <a:bodyPr vert="horz" lIns="91440" tIns="45720" rIns="91440" bIns="45720" rtlCol="0" anchor="t">
            <a:normAutofit/>
          </a:bodyPr>
          <a:lstStyle/>
          <a:p>
            <a:pPr marL="114300" indent="-114300" defTabSz="457200">
              <a:spcBef>
                <a:spcPts val="500"/>
              </a:spcBef>
            </a:pPr>
            <a:endParaRPr lang="el" sz="1100" kern="1200">
              <a:solidFill>
                <a:schemeClr val="tx1"/>
              </a:solidFill>
              <a:latin typeface="Sitka Text"/>
              <a:ea typeface="+mn-ea"/>
              <a:cs typeface="Calibri" panose="020F0502020204030204"/>
            </a:endParaRPr>
          </a:p>
          <a:p>
            <a:endParaRPr lang="el-GR" sz="2200" dirty="0">
              <a:ea typeface="Calibri"/>
              <a:cs typeface="Calibri"/>
            </a:endParaRPr>
          </a:p>
        </p:txBody>
      </p:sp>
      <p:pic>
        <p:nvPicPr>
          <p:cNvPr id="6" name="Εικόνα 6" descr="Εικόνα που περιέχει κείμενο, κεραία&#10;&#10;Περιγραφή που δημιουργήθηκε αυτόματα">
            <a:extLst>
              <a:ext uri="{FF2B5EF4-FFF2-40B4-BE49-F238E27FC236}">
                <a16:creationId xmlns:a16="http://schemas.microsoft.com/office/drawing/2014/main" id="{F9568B10-D1B5-896D-70A3-12C36F3E83C6}"/>
              </a:ext>
            </a:extLst>
          </p:cNvPr>
          <p:cNvPicPr>
            <a:picLocks noChangeAspect="1"/>
          </p:cNvPicPr>
          <p:nvPr/>
        </p:nvPicPr>
        <p:blipFill>
          <a:blip r:embed="rId2"/>
          <a:stretch>
            <a:fillRect/>
          </a:stretch>
        </p:blipFill>
        <p:spPr>
          <a:xfrm>
            <a:off x="7222760" y="1357610"/>
            <a:ext cx="4591986" cy="4142781"/>
          </a:xfrm>
          <a:prstGeom prst="rect">
            <a:avLst/>
          </a:prstGeom>
        </p:spPr>
      </p:pic>
    </p:spTree>
    <p:extLst>
      <p:ext uri="{BB962C8B-B14F-4D97-AF65-F5344CB8AC3E}">
        <p14:creationId xmlns:p14="http://schemas.microsoft.com/office/powerpoint/2010/main" val="2779625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6AC095F0-EBB9-D265-09AF-5B34448E1A2B}"/>
              </a:ext>
            </a:extLst>
          </p:cNvPr>
          <p:cNvSpPr>
            <a:spLocks noGrp="1"/>
          </p:cNvSpPr>
          <p:nvPr>
            <p:ph type="title"/>
          </p:nvPr>
        </p:nvSpPr>
        <p:spPr>
          <a:xfrm>
            <a:off x="643427" y="640080"/>
            <a:ext cx="6267937" cy="1481328"/>
          </a:xfrm>
        </p:spPr>
        <p:txBody>
          <a:bodyPr vert="horz" lIns="91440" tIns="45720" rIns="91440" bIns="45720" rtlCol="0" anchor="b">
            <a:noAutofit/>
          </a:bodyPr>
          <a:lstStyle/>
          <a:p>
            <a:r>
              <a:rPr lang="en-US" sz="5400" b="1" kern="1200" dirty="0">
                <a:latin typeface="Georgia Pro"/>
              </a:rPr>
              <a:t>ΣΥΧΝOΤΗΤΑ LC OSCILLATOR</a:t>
            </a:r>
            <a:endParaRPr lang="en-US" sz="5400" kern="1200" dirty="0">
              <a:latin typeface="Georgia Pro"/>
            </a:endParaRPr>
          </a:p>
        </p:txBody>
      </p:sp>
      <p:sp>
        <p:nvSpPr>
          <p:cNvPr id="27"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Θέση περιεχομένου 2">
            <a:extLst>
              <a:ext uri="{FF2B5EF4-FFF2-40B4-BE49-F238E27FC236}">
                <a16:creationId xmlns:a16="http://schemas.microsoft.com/office/drawing/2014/main" id="{CD2C7AF9-3FDE-2442-BFA1-34C9F6F49C5D}"/>
              </a:ext>
            </a:extLst>
          </p:cNvPr>
          <p:cNvSpPr>
            <a:spLocks noGrp="1"/>
          </p:cNvSpPr>
          <p:nvPr>
            <p:ph sz="half" idx="1"/>
          </p:nvPr>
        </p:nvSpPr>
        <p:spPr>
          <a:xfrm>
            <a:off x="630936" y="2660904"/>
            <a:ext cx="4818888" cy="3547872"/>
          </a:xfrm>
        </p:spPr>
        <p:txBody>
          <a:bodyPr vert="horz" lIns="91440" tIns="45720" rIns="91440" bIns="45720" rtlCol="0" anchor="t">
            <a:normAutofit/>
          </a:bodyPr>
          <a:lstStyle/>
          <a:p>
            <a:r>
              <a:rPr lang="en-US" sz="1600" dirty="0">
                <a:latin typeface="Sitka Text"/>
              </a:rPr>
              <a:t>Η </a:t>
            </a:r>
            <a:r>
              <a:rPr lang="en-US" sz="1600" b="1" err="1">
                <a:latin typeface="Sitka Text"/>
              </a:rPr>
              <a:t>συχνότητ</a:t>
            </a:r>
            <a:r>
              <a:rPr lang="en-US" sz="1600" b="1" dirty="0">
                <a:latin typeface="Sitka Text"/>
              </a:rPr>
              <a:t>α </a:t>
            </a:r>
            <a:r>
              <a:rPr lang="en-US" sz="1600" b="1" err="1">
                <a:latin typeface="Sitka Text"/>
              </a:rPr>
              <a:t>της</a:t>
            </a:r>
            <a:r>
              <a:rPr lang="en-US" sz="1600" b="1" dirty="0">
                <a:latin typeface="Sitka Text"/>
              </a:rPr>
              <a:t> τα</a:t>
            </a:r>
            <a:r>
              <a:rPr lang="en-US" sz="1600" b="1" err="1">
                <a:latin typeface="Sitka Text"/>
              </a:rPr>
              <a:t>λάντωσης</a:t>
            </a:r>
            <a:r>
              <a:rPr lang="en-US" sz="1600" dirty="0">
                <a:latin typeface="Sitka Text"/>
              </a:rPr>
              <a:t> μπ</a:t>
            </a:r>
            <a:r>
              <a:rPr lang="en-US" sz="1600" err="1">
                <a:latin typeface="Sitka Text"/>
              </a:rPr>
              <a:t>ορεί</a:t>
            </a:r>
            <a:r>
              <a:rPr lang="en-US" sz="1600" dirty="0">
                <a:latin typeface="Sitka Text"/>
              </a:rPr>
              <a:t> να παρα</a:t>
            </a:r>
            <a:r>
              <a:rPr lang="en-US" sz="1600" err="1">
                <a:latin typeface="Sitka Text"/>
              </a:rPr>
              <a:t>χθεί</a:t>
            </a:r>
            <a:r>
              <a:rPr lang="en-US" sz="1600" dirty="0">
                <a:latin typeface="Sitka Text"/>
              </a:rPr>
              <a:t> από </a:t>
            </a:r>
            <a:r>
              <a:rPr lang="en-US" sz="1600" err="1">
                <a:latin typeface="Sitka Text"/>
              </a:rPr>
              <a:t>το</a:t>
            </a:r>
            <a:r>
              <a:rPr lang="en-US" sz="1600" dirty="0">
                <a:latin typeface="Sitka Text"/>
              </a:rPr>
              <a:t> </a:t>
            </a:r>
            <a:r>
              <a:rPr lang="en-US" sz="1600" err="1">
                <a:latin typeface="Sitka Text"/>
              </a:rPr>
              <a:t>κύκλωμ</a:t>
            </a:r>
            <a:r>
              <a:rPr lang="en-US" sz="1600" dirty="0">
                <a:latin typeface="Sitka Text"/>
              </a:rPr>
              <a:t>α </a:t>
            </a:r>
            <a:r>
              <a:rPr lang="en-US" sz="1600" err="1">
                <a:latin typeface="Sitka Text"/>
              </a:rPr>
              <a:t>δεξ</a:t>
            </a:r>
            <a:r>
              <a:rPr lang="en-US" sz="1600" dirty="0">
                <a:latin typeface="Sitka Text"/>
              </a:rPr>
              <a:t>α</a:t>
            </a:r>
            <a:r>
              <a:rPr lang="en-US" sz="1600" err="1">
                <a:latin typeface="Sitka Text"/>
              </a:rPr>
              <a:t>μενής</a:t>
            </a:r>
            <a:r>
              <a:rPr lang="en-US" sz="1600" dirty="0">
                <a:latin typeface="Sitka Text"/>
              </a:rPr>
              <a:t> και </a:t>
            </a:r>
            <a:r>
              <a:rPr lang="en-US" sz="1600" err="1">
                <a:latin typeface="Sitka Text"/>
              </a:rPr>
              <a:t>εξ</a:t>
            </a:r>
            <a:r>
              <a:rPr lang="en-US" sz="1600" dirty="0">
                <a:latin typeface="Sitka Text"/>
              </a:rPr>
              <a:t>α</a:t>
            </a:r>
            <a:r>
              <a:rPr lang="en-US" sz="1600" err="1">
                <a:latin typeface="Sitka Text"/>
              </a:rPr>
              <a:t>ρτάτ</a:t>
            </a:r>
            <a:r>
              <a:rPr lang="en-US" sz="1600" dirty="0">
                <a:latin typeface="Sitka Text"/>
              </a:rPr>
              <a:t>αι </a:t>
            </a:r>
            <a:r>
              <a:rPr lang="en-US" sz="1600" err="1">
                <a:latin typeface="Sitka Text"/>
              </a:rPr>
              <a:t>εξ</a:t>
            </a:r>
            <a:r>
              <a:rPr lang="en-US" sz="1600" dirty="0">
                <a:latin typeface="Sitka Text"/>
              </a:rPr>
              <a:t> </a:t>
            </a:r>
            <a:r>
              <a:rPr lang="en-US" sz="1600" err="1">
                <a:latin typeface="Sitka Text"/>
              </a:rPr>
              <a:t>ολοκλήρου</a:t>
            </a:r>
            <a:r>
              <a:rPr lang="en-US" sz="1600" dirty="0">
                <a:latin typeface="Sitka Text"/>
              </a:rPr>
              <a:t> από </a:t>
            </a:r>
            <a:r>
              <a:rPr lang="en-US" sz="1600" err="1">
                <a:latin typeface="Sitka Text"/>
              </a:rPr>
              <a:t>τις</a:t>
            </a:r>
            <a:r>
              <a:rPr lang="en-US" sz="1600" dirty="0">
                <a:latin typeface="Sitka Text"/>
              </a:rPr>
              <a:t> </a:t>
            </a:r>
            <a:r>
              <a:rPr lang="en-US" sz="1600" err="1">
                <a:latin typeface="Sitka Text"/>
              </a:rPr>
              <a:t>τιμές</a:t>
            </a:r>
            <a:r>
              <a:rPr lang="en-US" sz="1600" dirty="0">
                <a:latin typeface="Sitka Text"/>
              </a:rPr>
              <a:t> </a:t>
            </a:r>
            <a:r>
              <a:rPr lang="en-US" sz="1600" err="1">
                <a:latin typeface="Sitka Text"/>
              </a:rPr>
              <a:t>του</a:t>
            </a:r>
            <a:r>
              <a:rPr lang="en-US" sz="1600" dirty="0">
                <a:latin typeface="Sitka Text"/>
              </a:rPr>
              <a:t> π</a:t>
            </a:r>
            <a:r>
              <a:rPr lang="en-US" sz="1600" err="1">
                <a:latin typeface="Sitka Text"/>
              </a:rPr>
              <a:t>ηνίου</a:t>
            </a:r>
            <a:r>
              <a:rPr lang="en-US" sz="1600" dirty="0">
                <a:latin typeface="Sitka Text"/>
              </a:rPr>
              <a:t>, </a:t>
            </a:r>
            <a:r>
              <a:rPr lang="en-US" sz="1600" err="1">
                <a:latin typeface="Sitka Text"/>
              </a:rPr>
              <a:t>του</a:t>
            </a:r>
            <a:r>
              <a:rPr lang="en-US" sz="1600" dirty="0">
                <a:latin typeface="Sitka Text"/>
              </a:rPr>
              <a:t> π</a:t>
            </a:r>
            <a:r>
              <a:rPr lang="en-US" sz="1600" err="1">
                <a:latin typeface="Sitka Text"/>
              </a:rPr>
              <a:t>υκνωτή</a:t>
            </a:r>
            <a:r>
              <a:rPr lang="en-US" sz="1600" dirty="0">
                <a:latin typeface="Sitka Text"/>
              </a:rPr>
              <a:t> και </a:t>
            </a:r>
            <a:r>
              <a:rPr lang="en-US" sz="1600" err="1">
                <a:latin typeface="Sitka Text"/>
              </a:rPr>
              <a:t>την</a:t>
            </a:r>
            <a:r>
              <a:rPr lang="en-US" sz="1600" dirty="0">
                <a:latin typeface="Sitka Text"/>
              </a:rPr>
              <a:t> κα</a:t>
            </a:r>
            <a:r>
              <a:rPr lang="en-US" sz="1600" err="1">
                <a:latin typeface="Sitka Text"/>
              </a:rPr>
              <a:t>τάστ</a:t>
            </a:r>
            <a:r>
              <a:rPr lang="en-US" sz="1600" dirty="0">
                <a:latin typeface="Sitka Text"/>
              </a:rPr>
              <a:t>α</a:t>
            </a:r>
            <a:r>
              <a:rPr lang="en-US" sz="1600" err="1">
                <a:latin typeface="Sitka Text"/>
              </a:rPr>
              <a:t>ση</a:t>
            </a:r>
            <a:r>
              <a:rPr lang="en-US" sz="1600" dirty="0">
                <a:latin typeface="Sitka Text"/>
              </a:rPr>
              <a:t> </a:t>
            </a:r>
            <a:r>
              <a:rPr lang="en-US" sz="1600" err="1">
                <a:latin typeface="Sitka Text"/>
              </a:rPr>
              <a:t>συντονισμού</a:t>
            </a:r>
            <a:r>
              <a:rPr lang="en-US" sz="1600" dirty="0">
                <a:latin typeface="Sitka Text"/>
              </a:rPr>
              <a:t> </a:t>
            </a:r>
            <a:r>
              <a:rPr lang="en-US" sz="1600" err="1">
                <a:latin typeface="Sitka Text"/>
              </a:rPr>
              <a:t>τους</a:t>
            </a:r>
            <a:r>
              <a:rPr lang="en-US" sz="1600" dirty="0">
                <a:latin typeface="Sitka Text"/>
              </a:rPr>
              <a:t>. </a:t>
            </a:r>
          </a:p>
          <a:p>
            <a:r>
              <a:rPr lang="en-US" sz="1600" err="1">
                <a:latin typeface="Sitka Text"/>
              </a:rPr>
              <a:t>Σε</a:t>
            </a:r>
            <a:r>
              <a:rPr lang="en-US" sz="1600" dirty="0">
                <a:latin typeface="Sitka Text"/>
              </a:rPr>
              <a:t> </a:t>
            </a:r>
            <a:r>
              <a:rPr lang="en-US" sz="1600" b="1" dirty="0">
                <a:latin typeface="Sitka Text"/>
              </a:rPr>
              <a:t>χα</a:t>
            </a:r>
            <a:r>
              <a:rPr lang="en-US" sz="1600" b="1" err="1">
                <a:latin typeface="Sitka Text"/>
              </a:rPr>
              <a:t>μηλές</a:t>
            </a:r>
            <a:r>
              <a:rPr lang="en-US" sz="1600" b="1" dirty="0">
                <a:latin typeface="Sitka Text"/>
              </a:rPr>
              <a:t> </a:t>
            </a:r>
            <a:r>
              <a:rPr lang="en-US" sz="1600" b="1" err="1">
                <a:latin typeface="Sitka Text"/>
              </a:rPr>
              <a:t>συχνότητες</a:t>
            </a:r>
            <a:r>
              <a:rPr lang="en-US" sz="1600" dirty="0">
                <a:latin typeface="Sitka Text"/>
              </a:rPr>
              <a:t>, η </a:t>
            </a:r>
            <a:r>
              <a:rPr lang="en-US" sz="1600" err="1">
                <a:latin typeface="Sitka Text"/>
              </a:rPr>
              <a:t>χωρητική</a:t>
            </a:r>
            <a:r>
              <a:rPr lang="en-US" sz="1600" dirty="0">
                <a:latin typeface="Sitka Text"/>
              </a:rPr>
              <a:t> α</a:t>
            </a:r>
            <a:r>
              <a:rPr lang="en-US" sz="1600" err="1">
                <a:latin typeface="Sitka Text"/>
              </a:rPr>
              <a:t>ντίδρ</a:t>
            </a:r>
            <a:r>
              <a:rPr lang="en-US" sz="1600" dirty="0">
                <a:latin typeface="Sitka Text"/>
              </a:rPr>
              <a:t>α</a:t>
            </a:r>
            <a:r>
              <a:rPr lang="en-US" sz="1600" err="1">
                <a:latin typeface="Sitka Text"/>
              </a:rPr>
              <a:t>ση</a:t>
            </a:r>
            <a:r>
              <a:rPr lang="en-US" sz="1600" dirty="0">
                <a:latin typeface="Sitka Text"/>
              </a:rPr>
              <a:t> </a:t>
            </a:r>
            <a:r>
              <a:rPr lang="en-US" sz="1600" err="1">
                <a:latin typeface="Sitka Text"/>
              </a:rPr>
              <a:t>του</a:t>
            </a:r>
            <a:r>
              <a:rPr lang="en-US" sz="1600" dirty="0">
                <a:latin typeface="Sitka Text"/>
              </a:rPr>
              <a:t> π</a:t>
            </a:r>
            <a:r>
              <a:rPr lang="en-US" sz="1600" err="1">
                <a:latin typeface="Sitka Text"/>
              </a:rPr>
              <a:t>ηνίου</a:t>
            </a:r>
            <a:r>
              <a:rPr lang="en-US" sz="1600" dirty="0">
                <a:latin typeface="Sitka Text"/>
              </a:rPr>
              <a:t> </a:t>
            </a:r>
            <a:r>
              <a:rPr lang="en-US" sz="1600" err="1">
                <a:latin typeface="Sitka Text"/>
              </a:rPr>
              <a:t>είν</a:t>
            </a:r>
            <a:r>
              <a:rPr lang="en-US" sz="1600" dirty="0">
                <a:latin typeface="Sitka Text"/>
              </a:rPr>
              <a:t>αι π</a:t>
            </a:r>
            <a:r>
              <a:rPr lang="en-US" sz="1600" err="1">
                <a:latin typeface="Sitka Text"/>
              </a:rPr>
              <a:t>ολύ</a:t>
            </a:r>
            <a:r>
              <a:rPr lang="en-US" sz="1600" dirty="0">
                <a:latin typeface="Sitka Text"/>
              </a:rPr>
              <a:t> </a:t>
            </a:r>
            <a:r>
              <a:rPr lang="en-US" sz="1600" err="1">
                <a:latin typeface="Sitka Text"/>
              </a:rPr>
              <a:t>μικρή</a:t>
            </a:r>
            <a:r>
              <a:rPr lang="en-US" sz="1600" dirty="0">
                <a:latin typeface="Sitka Text"/>
              </a:rPr>
              <a:t> και </a:t>
            </a:r>
            <a:r>
              <a:rPr lang="en-US" sz="1600" err="1">
                <a:latin typeface="Sitka Text"/>
              </a:rPr>
              <a:t>δρ</a:t>
            </a:r>
            <a:r>
              <a:rPr lang="en-US" sz="1600" dirty="0">
                <a:latin typeface="Sitka Text"/>
              </a:rPr>
              <a:t>α σαν βρα</a:t>
            </a:r>
            <a:r>
              <a:rPr lang="en-US" sz="1600" err="1">
                <a:latin typeface="Sitka Text"/>
              </a:rPr>
              <a:t>χυκύκλωμ</a:t>
            </a:r>
            <a:r>
              <a:rPr lang="en-US" sz="1600" dirty="0">
                <a:latin typeface="Sitka Text"/>
              </a:rPr>
              <a:t>α, </a:t>
            </a:r>
            <a:r>
              <a:rPr lang="en-US" sz="1600" err="1">
                <a:latin typeface="Sitka Text"/>
              </a:rPr>
              <a:t>ενώ</a:t>
            </a:r>
            <a:r>
              <a:rPr lang="en-US" sz="1600" dirty="0">
                <a:latin typeface="Sitka Text"/>
              </a:rPr>
              <a:t> η </a:t>
            </a:r>
            <a:r>
              <a:rPr lang="en-US" sz="1600" err="1">
                <a:latin typeface="Sitka Text"/>
              </a:rPr>
              <a:t>χωρητική</a:t>
            </a:r>
            <a:r>
              <a:rPr lang="en-US" sz="1600" dirty="0">
                <a:latin typeface="Sitka Text"/>
              </a:rPr>
              <a:t> α</a:t>
            </a:r>
            <a:r>
              <a:rPr lang="en-US" sz="1600" err="1">
                <a:latin typeface="Sitka Text"/>
              </a:rPr>
              <a:t>ντίδρ</a:t>
            </a:r>
            <a:r>
              <a:rPr lang="en-US" sz="1600" dirty="0">
                <a:latin typeface="Sitka Text"/>
              </a:rPr>
              <a:t>α</a:t>
            </a:r>
            <a:r>
              <a:rPr lang="en-US" sz="1600" err="1">
                <a:latin typeface="Sitka Text"/>
              </a:rPr>
              <a:t>ση</a:t>
            </a:r>
            <a:r>
              <a:rPr lang="en-US" sz="1600" dirty="0">
                <a:latin typeface="Sitka Text"/>
              </a:rPr>
              <a:t> </a:t>
            </a:r>
            <a:r>
              <a:rPr lang="en-US" sz="1600" err="1">
                <a:latin typeface="Sitka Text"/>
              </a:rPr>
              <a:t>είν</a:t>
            </a:r>
            <a:r>
              <a:rPr lang="en-US" sz="1600" dirty="0">
                <a:latin typeface="Sitka Text"/>
              </a:rPr>
              <a:t>αι </a:t>
            </a:r>
            <a:r>
              <a:rPr lang="en-US" sz="1600" err="1">
                <a:latin typeface="Sitka Text"/>
              </a:rPr>
              <a:t>υψηλή</a:t>
            </a:r>
            <a:r>
              <a:rPr lang="en-US" sz="1600" dirty="0">
                <a:latin typeface="Sitka Text"/>
              </a:rPr>
              <a:t> και </a:t>
            </a:r>
            <a:r>
              <a:rPr lang="en-US" sz="1600" err="1">
                <a:latin typeface="Sitka Text"/>
              </a:rPr>
              <a:t>δρ</a:t>
            </a:r>
            <a:r>
              <a:rPr lang="en-US" sz="1600" dirty="0">
                <a:latin typeface="Sitka Text"/>
              </a:rPr>
              <a:t>α σαν α</a:t>
            </a:r>
            <a:r>
              <a:rPr lang="en-US" sz="1600" err="1">
                <a:latin typeface="Sitka Text"/>
              </a:rPr>
              <a:t>νοικτό</a:t>
            </a:r>
            <a:r>
              <a:rPr lang="en-US" sz="1600" dirty="0">
                <a:latin typeface="Sitka Text"/>
              </a:rPr>
              <a:t> </a:t>
            </a:r>
            <a:r>
              <a:rPr lang="en-US" sz="1600" err="1">
                <a:latin typeface="Sitka Text"/>
              </a:rPr>
              <a:t>κύκλωμ</a:t>
            </a:r>
            <a:r>
              <a:rPr lang="en-US" sz="1600" dirty="0">
                <a:latin typeface="Sitka Text"/>
              </a:rPr>
              <a:t>α. </a:t>
            </a:r>
          </a:p>
          <a:p>
            <a:r>
              <a:rPr lang="en-US" sz="1600" err="1">
                <a:latin typeface="Sitka Text"/>
              </a:rPr>
              <a:t>Αντίθετ</a:t>
            </a:r>
            <a:r>
              <a:rPr lang="en-US" sz="1600" dirty="0">
                <a:latin typeface="Sitka Text"/>
              </a:rPr>
              <a:t>α </a:t>
            </a:r>
            <a:r>
              <a:rPr lang="en-US" sz="1600" err="1">
                <a:latin typeface="Sitka Text"/>
              </a:rPr>
              <a:t>σε</a:t>
            </a:r>
            <a:r>
              <a:rPr lang="en-US" sz="1600" b="1" dirty="0">
                <a:latin typeface="Sitka Text"/>
              </a:rPr>
              <a:t> </a:t>
            </a:r>
            <a:r>
              <a:rPr lang="en-US" sz="1600" b="1" err="1">
                <a:latin typeface="Sitka Text"/>
              </a:rPr>
              <a:t>υψηλότερες</a:t>
            </a:r>
            <a:r>
              <a:rPr lang="en-US" sz="1600" b="1" dirty="0">
                <a:latin typeface="Sitka Text"/>
              </a:rPr>
              <a:t> </a:t>
            </a:r>
            <a:r>
              <a:rPr lang="en-US" sz="1600" b="1" err="1">
                <a:latin typeface="Sitka Text"/>
              </a:rPr>
              <a:t>συχνότητες</a:t>
            </a:r>
            <a:r>
              <a:rPr lang="en-US" sz="1600" dirty="0">
                <a:latin typeface="Sitka Text"/>
              </a:rPr>
              <a:t>, </a:t>
            </a:r>
            <a:r>
              <a:rPr lang="en-US" sz="1600" err="1">
                <a:latin typeface="Sitka Text"/>
              </a:rPr>
              <a:t>ισχύει</a:t>
            </a:r>
            <a:r>
              <a:rPr lang="en-US" sz="1600" dirty="0">
                <a:latin typeface="Sitka Text"/>
              </a:rPr>
              <a:t> </a:t>
            </a:r>
            <a:r>
              <a:rPr lang="en-US" sz="1600" err="1">
                <a:latin typeface="Sitka Text"/>
              </a:rPr>
              <a:t>το</a:t>
            </a:r>
            <a:r>
              <a:rPr lang="en-US" sz="1600" dirty="0">
                <a:latin typeface="Sitka Text"/>
              </a:rPr>
              <a:t> α</a:t>
            </a:r>
            <a:r>
              <a:rPr lang="en-US" sz="1600" err="1">
                <a:latin typeface="Sitka Text"/>
              </a:rPr>
              <a:t>ντίθετο</a:t>
            </a:r>
            <a:r>
              <a:rPr lang="en-US" sz="1600" dirty="0">
                <a:latin typeface="Sitka Text"/>
              </a:rPr>
              <a:t>: η </a:t>
            </a:r>
            <a:r>
              <a:rPr lang="en-US" sz="1600" err="1">
                <a:latin typeface="Sitka Text"/>
              </a:rPr>
              <a:t>χωρητική</a:t>
            </a:r>
            <a:r>
              <a:rPr lang="en-US" sz="1600" dirty="0">
                <a:latin typeface="Sitka Text"/>
              </a:rPr>
              <a:t> α</a:t>
            </a:r>
            <a:r>
              <a:rPr lang="en-US" sz="1600" err="1">
                <a:latin typeface="Sitka Text"/>
              </a:rPr>
              <a:t>ντίδρ</a:t>
            </a:r>
            <a:r>
              <a:rPr lang="en-US" sz="1600" dirty="0">
                <a:latin typeface="Sitka Text"/>
              </a:rPr>
              <a:t>α</a:t>
            </a:r>
            <a:r>
              <a:rPr lang="en-US" sz="1600" err="1">
                <a:latin typeface="Sitka Text"/>
              </a:rPr>
              <a:t>ση</a:t>
            </a:r>
            <a:r>
              <a:rPr lang="en-US" sz="1600" dirty="0">
                <a:latin typeface="Sitka Text"/>
              </a:rPr>
              <a:t> </a:t>
            </a:r>
            <a:r>
              <a:rPr lang="en-US" sz="1600" err="1">
                <a:latin typeface="Sitka Text"/>
              </a:rPr>
              <a:t>ενεργεί</a:t>
            </a:r>
            <a:r>
              <a:rPr lang="en-US" sz="1600" dirty="0">
                <a:latin typeface="Sitka Text"/>
              </a:rPr>
              <a:t> </a:t>
            </a:r>
            <a:r>
              <a:rPr lang="en-US" sz="1600" err="1">
                <a:latin typeface="Sitka Text"/>
              </a:rPr>
              <a:t>ως</a:t>
            </a:r>
            <a:r>
              <a:rPr lang="en-US" sz="1600" dirty="0">
                <a:latin typeface="Sitka Text"/>
              </a:rPr>
              <a:t> βρα</a:t>
            </a:r>
            <a:r>
              <a:rPr lang="en-US" sz="1600" err="1">
                <a:latin typeface="Sitka Text"/>
              </a:rPr>
              <a:t>χυκύκλωμ</a:t>
            </a:r>
            <a:r>
              <a:rPr lang="en-US" sz="1600" dirty="0">
                <a:latin typeface="Sitka Text"/>
              </a:rPr>
              <a:t>α και η επα</a:t>
            </a:r>
            <a:r>
              <a:rPr lang="en-US" sz="1600" err="1">
                <a:latin typeface="Sitka Text"/>
              </a:rPr>
              <a:t>γωγική</a:t>
            </a:r>
            <a:r>
              <a:rPr lang="en-US" sz="1600" dirty="0">
                <a:latin typeface="Sitka Text"/>
              </a:rPr>
              <a:t> α</a:t>
            </a:r>
            <a:r>
              <a:rPr lang="en-US" sz="1600" err="1">
                <a:latin typeface="Sitka Text"/>
              </a:rPr>
              <a:t>ντίδρ</a:t>
            </a:r>
            <a:r>
              <a:rPr lang="en-US" sz="1600" dirty="0">
                <a:latin typeface="Sitka Text"/>
              </a:rPr>
              <a:t>α</a:t>
            </a:r>
            <a:r>
              <a:rPr lang="en-US" sz="1600" err="1">
                <a:latin typeface="Sitka Text"/>
              </a:rPr>
              <a:t>ση</a:t>
            </a:r>
            <a:r>
              <a:rPr lang="en-US" sz="1600" dirty="0">
                <a:latin typeface="Sitka Text"/>
              </a:rPr>
              <a:t> </a:t>
            </a:r>
            <a:r>
              <a:rPr lang="en-US" sz="1600" err="1">
                <a:latin typeface="Sitka Text"/>
              </a:rPr>
              <a:t>ενεργεί</a:t>
            </a:r>
            <a:r>
              <a:rPr lang="en-US" sz="1600" dirty="0">
                <a:latin typeface="Sitka Text"/>
              </a:rPr>
              <a:t> </a:t>
            </a:r>
            <a:r>
              <a:rPr lang="en-US" sz="1600" err="1">
                <a:latin typeface="Sitka Text"/>
              </a:rPr>
              <a:t>ως</a:t>
            </a:r>
            <a:r>
              <a:rPr lang="en-US" sz="1600" dirty="0">
                <a:latin typeface="Sitka Text"/>
              </a:rPr>
              <a:t> α</a:t>
            </a:r>
            <a:r>
              <a:rPr lang="en-US" sz="1600" err="1">
                <a:latin typeface="Sitka Text"/>
              </a:rPr>
              <a:t>νοικτό</a:t>
            </a:r>
            <a:r>
              <a:rPr lang="en-US" sz="1600" dirty="0">
                <a:latin typeface="Sitka Text"/>
              </a:rPr>
              <a:t> </a:t>
            </a:r>
            <a:r>
              <a:rPr lang="en-US" sz="1600" err="1">
                <a:latin typeface="Sitka Text"/>
              </a:rPr>
              <a:t>κύκλωμ</a:t>
            </a:r>
            <a:r>
              <a:rPr lang="en-US" sz="1600" dirty="0">
                <a:latin typeface="Sitka Text"/>
              </a:rPr>
              <a:t>α. </a:t>
            </a:r>
          </a:p>
        </p:txBody>
      </p:sp>
      <p:pic>
        <p:nvPicPr>
          <p:cNvPr id="5" name="Εικόνα 5" descr="Εικόνα που περιέχει διάγραμμα, σχηματικό&#10;&#10;Περιγραφή που δημιουργήθηκε αυτόματα">
            <a:extLst>
              <a:ext uri="{FF2B5EF4-FFF2-40B4-BE49-F238E27FC236}">
                <a16:creationId xmlns:a16="http://schemas.microsoft.com/office/drawing/2014/main" id="{BF35234B-60E2-058A-5D64-6BB1E8216D8B}"/>
              </a:ext>
            </a:extLst>
          </p:cNvPr>
          <p:cNvPicPr>
            <a:picLocks noGrp="1" noChangeAspect="1"/>
          </p:cNvPicPr>
          <p:nvPr>
            <p:ph sz="half" idx="2"/>
          </p:nvPr>
        </p:nvPicPr>
        <p:blipFill>
          <a:blip r:embed="rId2"/>
          <a:stretch>
            <a:fillRect/>
          </a:stretch>
        </p:blipFill>
        <p:spPr>
          <a:xfrm>
            <a:off x="7035933" y="1482041"/>
            <a:ext cx="4047395" cy="2819623"/>
          </a:xfrm>
          <a:prstGeom prst="rect">
            <a:avLst/>
          </a:prstGeom>
        </p:spPr>
      </p:pic>
      <p:sp>
        <p:nvSpPr>
          <p:cNvPr id="6" name="TextBox 5">
            <a:extLst>
              <a:ext uri="{FF2B5EF4-FFF2-40B4-BE49-F238E27FC236}">
                <a16:creationId xmlns:a16="http://schemas.microsoft.com/office/drawing/2014/main" id="{92A4983C-13B9-1472-E062-033B5D7C01C5}"/>
              </a:ext>
            </a:extLst>
          </p:cNvPr>
          <p:cNvSpPr txBox="1"/>
          <p:nvPr/>
        </p:nvSpPr>
        <p:spPr>
          <a:xfrm>
            <a:off x="7547547" y="4599482"/>
            <a:ext cx="3192904"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sz="1600" b="1" dirty="0">
                <a:latin typeface="Sitka Text"/>
              </a:rPr>
              <a:t>Για το πηνίο:</a:t>
            </a:r>
            <a:endParaRPr lang="el-GR" sz="1600" b="1">
              <a:latin typeface="Sitka Text"/>
              <a:ea typeface="Calibri"/>
              <a:cs typeface="Calibri"/>
            </a:endParaRPr>
          </a:p>
          <a:p>
            <a:pPr algn="ctr"/>
            <a:r>
              <a:rPr lang="el-GR" sz="1600" b="1" dirty="0">
                <a:latin typeface="Sitka Text"/>
              </a:rPr>
              <a:t>XL = 2*π* f* L</a:t>
            </a:r>
            <a:endParaRPr lang="el-GR" sz="1600" b="1">
              <a:latin typeface="Sitka Text"/>
              <a:ea typeface="Calibri"/>
              <a:cs typeface="Calibri"/>
            </a:endParaRPr>
          </a:p>
          <a:p>
            <a:pPr algn="ctr"/>
            <a:endParaRPr lang="el-GR" sz="1600" dirty="0">
              <a:latin typeface="Sitka Text"/>
              <a:ea typeface="Calibri"/>
              <a:cs typeface="Calibri"/>
            </a:endParaRPr>
          </a:p>
          <a:p>
            <a:r>
              <a:rPr lang="el-GR" sz="1600" b="1" dirty="0">
                <a:latin typeface="Sitka Text"/>
              </a:rPr>
              <a:t>Αντίστοιχα για τον πυκνωτή:</a:t>
            </a:r>
            <a:endParaRPr lang="el-GR" sz="1600" b="1">
              <a:latin typeface="Sitka Text"/>
              <a:ea typeface="Calibri"/>
              <a:cs typeface="Calibri"/>
            </a:endParaRPr>
          </a:p>
          <a:p>
            <a:pPr algn="ctr"/>
            <a:r>
              <a:rPr lang="el-GR" sz="1600" b="1" dirty="0">
                <a:latin typeface="Sitka Text"/>
              </a:rPr>
              <a:t>XC = 1/ (2*π* f* C)</a:t>
            </a:r>
            <a:endParaRPr lang="el-GR" sz="1600" b="1" dirty="0">
              <a:latin typeface="Sitka Text"/>
              <a:ea typeface="Calibri"/>
              <a:cs typeface="Calibri"/>
            </a:endParaRPr>
          </a:p>
        </p:txBody>
      </p:sp>
    </p:spTree>
    <p:extLst>
      <p:ext uri="{BB962C8B-B14F-4D97-AF65-F5344CB8AC3E}">
        <p14:creationId xmlns:p14="http://schemas.microsoft.com/office/powerpoint/2010/main" val="596448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61F7D6D8-BBF7-856B-9CF6-33EE2196AF27}"/>
              </a:ext>
            </a:extLst>
          </p:cNvPr>
          <p:cNvSpPr>
            <a:spLocks noGrp="1"/>
          </p:cNvSpPr>
          <p:nvPr>
            <p:ph type="title"/>
          </p:nvPr>
        </p:nvSpPr>
        <p:spPr>
          <a:xfrm>
            <a:off x="630936" y="640080"/>
            <a:ext cx="5568395" cy="1481328"/>
          </a:xfrm>
        </p:spPr>
        <p:txBody>
          <a:bodyPr vert="horz" lIns="91440" tIns="45720" rIns="91440" bIns="45720" rtlCol="0" anchor="b">
            <a:normAutofit fontScale="90000"/>
          </a:bodyPr>
          <a:lstStyle/>
          <a:p>
            <a:r>
              <a:rPr lang="en-US" sz="5400" b="1" dirty="0">
                <a:latin typeface="Georgia Pro"/>
                <a:ea typeface="Calibri Light"/>
                <a:cs typeface="Calibri Light"/>
              </a:rPr>
              <a:t>ΣΥΝΤΟΝΙΣΜΟΣ</a:t>
            </a:r>
            <a:endParaRPr lang="en-US" sz="5400" b="1" kern="1200" dirty="0">
              <a:latin typeface="Georgia Pro"/>
              <a:ea typeface="Calibri Light"/>
              <a:cs typeface="Calibri Light"/>
            </a:endParaRPr>
          </a:p>
        </p:txBody>
      </p:sp>
      <p:sp>
        <p:nvSpPr>
          <p:cNvPr id="12"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Θέση περιεχομένου 2">
            <a:extLst>
              <a:ext uri="{FF2B5EF4-FFF2-40B4-BE49-F238E27FC236}">
                <a16:creationId xmlns:a16="http://schemas.microsoft.com/office/drawing/2014/main" id="{70251FD3-A225-966F-B7C9-7F9E19A86BBA}"/>
              </a:ext>
            </a:extLst>
          </p:cNvPr>
          <p:cNvSpPr>
            <a:spLocks noGrp="1"/>
          </p:cNvSpPr>
          <p:nvPr>
            <p:ph sz="half" idx="1"/>
          </p:nvPr>
        </p:nvSpPr>
        <p:spPr>
          <a:xfrm>
            <a:off x="630936" y="2660904"/>
            <a:ext cx="4818888" cy="3547872"/>
          </a:xfrm>
        </p:spPr>
        <p:txBody>
          <a:bodyPr vert="horz" lIns="91440" tIns="45720" rIns="91440" bIns="45720" rtlCol="0" anchor="t">
            <a:normAutofit/>
          </a:bodyPr>
          <a:lstStyle/>
          <a:p>
            <a:r>
              <a:rPr lang="en-US" sz="2200" b="1"/>
              <a:t>Συντονισμός</a:t>
            </a:r>
            <a:r>
              <a:rPr lang="en-US" sz="2200"/>
              <a:t>: Οι ταλαντωτές LC μπορούν να συντονιστούν ρυθμίζοντας την τιμή του πυκνωτή ή του επαγωγέα στο κύκλωμα ή χρησιμοποιώντας μια δίοδο varactor, η οποία μπορεί να αλλάξει την χωρητικότητά του υπό την επίδραση μιας εξωτερικής τάσης. </a:t>
            </a:r>
          </a:p>
        </p:txBody>
      </p:sp>
      <p:pic>
        <p:nvPicPr>
          <p:cNvPr id="5" name="Εικόνα 5" descr="Εικόνα που περιέχει κείμενο, ρολόι&#10;&#10;Περιγραφή που δημιουργήθηκε αυτόματα">
            <a:extLst>
              <a:ext uri="{FF2B5EF4-FFF2-40B4-BE49-F238E27FC236}">
                <a16:creationId xmlns:a16="http://schemas.microsoft.com/office/drawing/2014/main" id="{8E81F4F4-AB20-0E4D-4001-0FDFFE31F3BA}"/>
              </a:ext>
            </a:extLst>
          </p:cNvPr>
          <p:cNvPicPr>
            <a:picLocks noGrp="1" noChangeAspect="1"/>
          </p:cNvPicPr>
          <p:nvPr>
            <p:ph sz="half" idx="2"/>
          </p:nvPr>
        </p:nvPicPr>
        <p:blipFill>
          <a:blip r:embed="rId2"/>
          <a:stretch>
            <a:fillRect/>
          </a:stretch>
        </p:blipFill>
        <p:spPr>
          <a:xfrm>
            <a:off x="6099048" y="1907312"/>
            <a:ext cx="5458968" cy="3043375"/>
          </a:xfrm>
          <a:prstGeom prst="rect">
            <a:avLst/>
          </a:prstGeom>
        </p:spPr>
      </p:pic>
    </p:spTree>
    <p:extLst>
      <p:ext uri="{BB962C8B-B14F-4D97-AF65-F5344CB8AC3E}">
        <p14:creationId xmlns:p14="http://schemas.microsoft.com/office/powerpoint/2010/main" val="4182318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5910287C-52D8-E2D1-3ABD-68C05B43CF36}"/>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l" sz="5400" b="1" dirty="0">
                <a:latin typeface="Georgia Pro"/>
                <a:ea typeface="Calibri"/>
                <a:cs typeface="Calibri"/>
              </a:rPr>
              <a:t>Παράγοντας</a:t>
            </a:r>
            <a:r>
              <a:rPr lang="el" sz="5400" b="1" kern="1200" dirty="0">
                <a:latin typeface="Georgia Pro"/>
                <a:ea typeface="Calibri"/>
                <a:cs typeface="Calibri"/>
              </a:rPr>
              <a:t> </a:t>
            </a:r>
            <a:r>
              <a:rPr lang="el" sz="5400" b="1" dirty="0">
                <a:latin typeface="Georgia Pro"/>
                <a:ea typeface="Calibri"/>
                <a:cs typeface="Calibri"/>
              </a:rPr>
              <a:t>Ποιότητας</a:t>
            </a:r>
            <a:r>
              <a:rPr lang="el" sz="5400" dirty="0">
                <a:latin typeface="Georgia Pro"/>
                <a:ea typeface="Calibri"/>
                <a:cs typeface="Calibri"/>
              </a:rPr>
              <a:t> </a:t>
            </a:r>
            <a:r>
              <a:rPr lang="el" sz="5400" b="1" dirty="0">
                <a:latin typeface="Georgia Pro"/>
                <a:ea typeface="Calibri"/>
                <a:cs typeface="Calibri"/>
              </a:rPr>
              <a:t>Q</a:t>
            </a:r>
            <a:endParaRPr lang="en-US" sz="5400" b="1" kern="1200" dirty="0">
              <a:latin typeface="+mj-lt"/>
              <a:ea typeface="+mj-ea"/>
              <a:cs typeface="+mj-cs"/>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Θέση περιεχομένου 2">
            <a:extLst>
              <a:ext uri="{FF2B5EF4-FFF2-40B4-BE49-F238E27FC236}">
                <a16:creationId xmlns:a16="http://schemas.microsoft.com/office/drawing/2014/main" id="{E46FC580-BEE5-E4CF-D98C-3CD4CAE0EEA1}"/>
              </a:ext>
            </a:extLst>
          </p:cNvPr>
          <p:cNvSpPr>
            <a:spLocks noGrp="1"/>
          </p:cNvSpPr>
          <p:nvPr>
            <p:ph sz="half" idx="1"/>
          </p:nvPr>
        </p:nvSpPr>
        <p:spPr>
          <a:xfrm>
            <a:off x="838200" y="1929384"/>
            <a:ext cx="5506387" cy="4251960"/>
          </a:xfrm>
        </p:spPr>
        <p:txBody>
          <a:bodyPr vert="horz" lIns="91440" tIns="45720" rIns="91440" bIns="45720" rtlCol="0">
            <a:normAutofit/>
          </a:bodyPr>
          <a:lstStyle/>
          <a:p>
            <a:r>
              <a:rPr lang="en-US" sz="2200"/>
              <a:t>Ο </a:t>
            </a:r>
            <a:r>
              <a:rPr lang="en-US" sz="2200" b="1"/>
              <a:t>παράγοντας ποιότητας</a:t>
            </a:r>
            <a:r>
              <a:rPr lang="en-US" sz="2200"/>
              <a:t> (συντελεστής Q) είναι μια σημαντική παράμετρος ενός ταλαντωτή LC, η οποία αντικατοπτρίζει την ενεργειακή απόδοση του κυκλώματος. Ορίζεται ως ο λόγος της ενέργειας που αποθηκεύεται στο κύκλωμα του ταλαντωτή προς την ενέργεια που διαχέεται ανά κύκλο. Ένας υψηλότερος παράγοντας Q σημαίνει ότι το κύκλωμα μπορεί να διατηρήσει την ταλάντωση για μεγαλύτερο χρονικό διάστημα και έχει μικρότερο εύρος ζώνης. </a:t>
            </a:r>
          </a:p>
        </p:txBody>
      </p:sp>
      <p:pic>
        <p:nvPicPr>
          <p:cNvPr id="6" name="Εικόνα 6" descr="Εικόνα που περιέχει διάγραμμα&#10;&#10;Περιγραφή που δημιουργήθηκε αυτόματα">
            <a:extLst>
              <a:ext uri="{FF2B5EF4-FFF2-40B4-BE49-F238E27FC236}">
                <a16:creationId xmlns:a16="http://schemas.microsoft.com/office/drawing/2014/main" id="{220F4071-5538-6E96-FF31-828E901A1791}"/>
              </a:ext>
            </a:extLst>
          </p:cNvPr>
          <p:cNvPicPr>
            <a:picLocks noChangeAspect="1"/>
          </p:cNvPicPr>
          <p:nvPr/>
        </p:nvPicPr>
        <p:blipFill>
          <a:blip r:embed="rId2"/>
          <a:stretch>
            <a:fillRect/>
          </a:stretch>
        </p:blipFill>
        <p:spPr>
          <a:xfrm>
            <a:off x="6348334" y="2117211"/>
            <a:ext cx="5841167" cy="3660399"/>
          </a:xfrm>
          <a:prstGeom prst="rect">
            <a:avLst/>
          </a:prstGeom>
        </p:spPr>
      </p:pic>
    </p:spTree>
    <p:extLst>
      <p:ext uri="{BB962C8B-B14F-4D97-AF65-F5344CB8AC3E}">
        <p14:creationId xmlns:p14="http://schemas.microsoft.com/office/powerpoint/2010/main" val="1506867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E2EDA494-69A7-6DAA-8B02-17591173391F}"/>
              </a:ext>
            </a:extLst>
          </p:cNvPr>
          <p:cNvSpPr>
            <a:spLocks noGrp="1"/>
          </p:cNvSpPr>
          <p:nvPr>
            <p:ph type="title"/>
          </p:nvPr>
        </p:nvSpPr>
        <p:spPr>
          <a:xfrm>
            <a:off x="838200" y="365125"/>
            <a:ext cx="11277600" cy="1313072"/>
          </a:xfrm>
        </p:spPr>
        <p:txBody>
          <a:bodyPr vert="horz" lIns="91440" tIns="45720" rIns="91440" bIns="45720" rtlCol="0" anchor="ctr">
            <a:noAutofit/>
          </a:bodyPr>
          <a:lstStyle/>
          <a:p>
            <a:r>
              <a:rPr lang="en-US" sz="5400" dirty="0">
                <a:latin typeface="Georgia Pro"/>
              </a:rPr>
              <a:t>ΠΛΕΟΝΕΚΤΗΜΑΤΑ ΤΩΝ ΤΑΛΑΝΤΩΤΩΝ LC OSCILLATOR</a:t>
            </a:r>
            <a:endParaRPr lang="en-US" sz="5400" kern="1200" dirty="0">
              <a:latin typeface="Georgia Pro"/>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Θέση περιεχομένου 2">
            <a:extLst>
              <a:ext uri="{FF2B5EF4-FFF2-40B4-BE49-F238E27FC236}">
                <a16:creationId xmlns:a16="http://schemas.microsoft.com/office/drawing/2014/main" id="{6C0D1F15-0E05-C643-0E68-E6E50577079E}"/>
              </a:ext>
            </a:extLst>
          </p:cNvPr>
          <p:cNvSpPr>
            <a:spLocks noGrp="1"/>
          </p:cNvSpPr>
          <p:nvPr>
            <p:ph sz="half" idx="1"/>
          </p:nvPr>
        </p:nvSpPr>
        <p:spPr>
          <a:xfrm>
            <a:off x="838200" y="1929384"/>
            <a:ext cx="10515600" cy="4251960"/>
          </a:xfrm>
        </p:spPr>
        <p:txBody>
          <a:bodyPr vert="horz" lIns="91440" tIns="45720" rIns="91440" bIns="45720" rtlCol="0" anchor="t">
            <a:normAutofit/>
          </a:bodyPr>
          <a:lstStyle/>
          <a:p>
            <a:r>
              <a:rPr lang="en-US" sz="1800" b="1" err="1">
                <a:latin typeface="Sitka Text"/>
              </a:rPr>
              <a:t>Συντελεστής</a:t>
            </a:r>
            <a:r>
              <a:rPr lang="en-US" sz="1800" b="1" dirty="0">
                <a:latin typeface="Sitka Text"/>
              </a:rPr>
              <a:t> </a:t>
            </a:r>
            <a:r>
              <a:rPr lang="en-US" sz="1800" b="1" err="1">
                <a:latin typeface="Sitka Text"/>
              </a:rPr>
              <a:t>υψηλής</a:t>
            </a:r>
            <a:r>
              <a:rPr lang="en-US" sz="1800" b="1" dirty="0">
                <a:latin typeface="Sitka Text"/>
              </a:rPr>
              <a:t> π</a:t>
            </a:r>
            <a:r>
              <a:rPr lang="en-US" sz="1800" b="1" err="1">
                <a:latin typeface="Sitka Text"/>
              </a:rPr>
              <a:t>οιότητ</a:t>
            </a:r>
            <a:r>
              <a:rPr lang="en-US" sz="1800" b="1" dirty="0">
                <a:latin typeface="Sitka Text"/>
              </a:rPr>
              <a:t>ας</a:t>
            </a:r>
            <a:r>
              <a:rPr lang="en-US" sz="1800" dirty="0">
                <a:latin typeface="Sitka Text"/>
              </a:rPr>
              <a:t>: </a:t>
            </a:r>
            <a:r>
              <a:rPr lang="en-US" sz="1800" err="1">
                <a:latin typeface="Sitka Text"/>
              </a:rPr>
              <a:t>Οι</a:t>
            </a:r>
            <a:r>
              <a:rPr lang="en-US" sz="1800" dirty="0">
                <a:latin typeface="Sitka Text"/>
              </a:rPr>
              <a:t> ταλα</a:t>
            </a:r>
            <a:r>
              <a:rPr lang="en-US" sz="1800" err="1">
                <a:latin typeface="Sitka Text"/>
              </a:rPr>
              <a:t>ντωτές</a:t>
            </a:r>
            <a:r>
              <a:rPr lang="en-US" sz="1800" dirty="0">
                <a:latin typeface="Sitka Text"/>
              </a:rPr>
              <a:t> LC </a:t>
            </a:r>
            <a:r>
              <a:rPr lang="en-US" sz="1800" err="1">
                <a:latin typeface="Sitka Text"/>
              </a:rPr>
              <a:t>έχουν</a:t>
            </a:r>
            <a:r>
              <a:rPr lang="en-US" sz="1800" dirty="0">
                <a:latin typeface="Sitka Text"/>
              </a:rPr>
              <a:t> </a:t>
            </a:r>
            <a:r>
              <a:rPr lang="en-US" sz="1800" err="1">
                <a:latin typeface="Sitka Text"/>
              </a:rPr>
              <a:t>συντελεστή</a:t>
            </a:r>
            <a:r>
              <a:rPr lang="en-US" sz="1800" dirty="0">
                <a:latin typeface="Sitka Text"/>
              </a:rPr>
              <a:t> </a:t>
            </a:r>
            <a:r>
              <a:rPr lang="en-US" sz="1800" err="1">
                <a:latin typeface="Sitka Text"/>
              </a:rPr>
              <a:t>υψηλής</a:t>
            </a:r>
            <a:r>
              <a:rPr lang="en-US" sz="1800" dirty="0">
                <a:latin typeface="Sitka Text"/>
              </a:rPr>
              <a:t> π</a:t>
            </a:r>
            <a:r>
              <a:rPr lang="en-US" sz="1800" err="1">
                <a:latin typeface="Sitka Text"/>
              </a:rPr>
              <a:t>οιότητ</a:t>
            </a:r>
            <a:r>
              <a:rPr lang="en-US" sz="1800" dirty="0">
                <a:latin typeface="Sitka Text"/>
              </a:rPr>
              <a:t>ας (</a:t>
            </a:r>
            <a:r>
              <a:rPr lang="en-US" sz="1800" err="1">
                <a:latin typeface="Sitka Text"/>
              </a:rPr>
              <a:t>συντελεστής</a:t>
            </a:r>
            <a:r>
              <a:rPr lang="en-US" sz="1800" dirty="0">
                <a:latin typeface="Sitka Text"/>
              </a:rPr>
              <a:t> Q) </a:t>
            </a:r>
            <a:r>
              <a:rPr lang="en-US" sz="1800" err="1">
                <a:latin typeface="Sitka Text"/>
              </a:rPr>
              <a:t>λόγω</a:t>
            </a:r>
            <a:r>
              <a:rPr lang="en-US" sz="1800" dirty="0">
                <a:latin typeface="Sitka Text"/>
              </a:rPr>
              <a:t> </a:t>
            </a:r>
            <a:r>
              <a:rPr lang="en-US" sz="1800" err="1">
                <a:latin typeface="Sitka Text"/>
              </a:rPr>
              <a:t>του</a:t>
            </a:r>
            <a:r>
              <a:rPr lang="en-US" sz="1800" dirty="0">
                <a:latin typeface="Sitka Text"/>
              </a:rPr>
              <a:t> χαρα</a:t>
            </a:r>
            <a:r>
              <a:rPr lang="en-US" sz="1800" err="1">
                <a:latin typeface="Sitka Text"/>
              </a:rPr>
              <a:t>κτηριστικού</a:t>
            </a:r>
            <a:r>
              <a:rPr lang="en-US" sz="1800" dirty="0">
                <a:latin typeface="Sitka Text"/>
              </a:rPr>
              <a:t> χα</a:t>
            </a:r>
            <a:r>
              <a:rPr lang="en-US" sz="1800" err="1">
                <a:latin typeface="Sitka Text"/>
              </a:rPr>
              <a:t>μηλής</a:t>
            </a:r>
            <a:r>
              <a:rPr lang="en-US" sz="1800" dirty="0">
                <a:latin typeface="Sitka Text"/>
              </a:rPr>
              <a:t> απ</a:t>
            </a:r>
            <a:r>
              <a:rPr lang="en-US" sz="1800" err="1">
                <a:latin typeface="Sitka Text"/>
              </a:rPr>
              <a:t>ώλει</a:t>
            </a:r>
            <a:r>
              <a:rPr lang="en-US" sz="1800" dirty="0">
                <a:latin typeface="Sitka Text"/>
              </a:rPr>
              <a:t>ας </a:t>
            </a:r>
            <a:r>
              <a:rPr lang="en-US" sz="1800" err="1">
                <a:latin typeface="Sitka Text"/>
              </a:rPr>
              <a:t>του</a:t>
            </a:r>
            <a:r>
              <a:rPr lang="en-US" sz="1800" dirty="0">
                <a:latin typeface="Sitka Text"/>
              </a:rPr>
              <a:t> επα</a:t>
            </a:r>
            <a:r>
              <a:rPr lang="en-US" sz="1800" err="1">
                <a:latin typeface="Sitka Text"/>
              </a:rPr>
              <a:t>γωγέ</a:t>
            </a:r>
            <a:r>
              <a:rPr lang="en-US" sz="1800" dirty="0">
                <a:latin typeface="Sitka Text"/>
              </a:rPr>
              <a:t>α και </a:t>
            </a:r>
            <a:r>
              <a:rPr lang="en-US" sz="1800" err="1">
                <a:latin typeface="Sitka Text"/>
              </a:rPr>
              <a:t>του</a:t>
            </a:r>
            <a:r>
              <a:rPr lang="en-US" sz="1800" dirty="0">
                <a:latin typeface="Sitka Text"/>
              </a:rPr>
              <a:t> π</a:t>
            </a:r>
            <a:r>
              <a:rPr lang="en-US" sz="1800" err="1">
                <a:latin typeface="Sitka Text"/>
              </a:rPr>
              <a:t>υκνωτή</a:t>
            </a:r>
            <a:r>
              <a:rPr lang="en-US" sz="1800" dirty="0">
                <a:latin typeface="Sitka Text"/>
              </a:rPr>
              <a:t> π</a:t>
            </a:r>
            <a:r>
              <a:rPr lang="en-US" sz="1800" err="1">
                <a:latin typeface="Sitka Text"/>
              </a:rPr>
              <a:t>ου</a:t>
            </a:r>
            <a:r>
              <a:rPr lang="en-US" sz="1800" dirty="0">
                <a:latin typeface="Sitka Text"/>
              </a:rPr>
              <a:t> </a:t>
            </a:r>
            <a:r>
              <a:rPr lang="en-US" sz="1800" err="1">
                <a:latin typeface="Sitka Text"/>
              </a:rPr>
              <a:t>χρησιμο</a:t>
            </a:r>
            <a:r>
              <a:rPr lang="en-US" sz="1800" dirty="0">
                <a:latin typeface="Sitka Text"/>
              </a:rPr>
              <a:t>π</a:t>
            </a:r>
            <a:r>
              <a:rPr lang="en-US" sz="1800" err="1">
                <a:latin typeface="Sitka Text"/>
              </a:rPr>
              <a:t>οιούντ</a:t>
            </a:r>
            <a:r>
              <a:rPr lang="en-US" sz="1800" dirty="0">
                <a:latin typeface="Sitka Text"/>
              </a:rPr>
              <a:t>αι </a:t>
            </a:r>
            <a:r>
              <a:rPr lang="en-US" sz="1800" err="1">
                <a:latin typeface="Sitka Text"/>
              </a:rPr>
              <a:t>στο</a:t>
            </a:r>
            <a:r>
              <a:rPr lang="en-US" sz="1800" dirty="0">
                <a:latin typeface="Sitka Text"/>
              </a:rPr>
              <a:t> </a:t>
            </a:r>
            <a:r>
              <a:rPr lang="en-US" sz="1800" err="1">
                <a:latin typeface="Sitka Text"/>
              </a:rPr>
              <a:t>κύκλωμ</a:t>
            </a:r>
            <a:r>
              <a:rPr lang="en-US" sz="1800" dirty="0">
                <a:latin typeface="Sitka Text"/>
              </a:rPr>
              <a:t>α. </a:t>
            </a:r>
            <a:r>
              <a:rPr lang="en-US" sz="1800" err="1">
                <a:latin typeface="Sitka Text"/>
              </a:rPr>
              <a:t>Αυτό</a:t>
            </a:r>
            <a:r>
              <a:rPr lang="en-US" sz="1800" dirty="0">
                <a:latin typeface="Sitka Text"/>
              </a:rPr>
              <a:t> </a:t>
            </a:r>
            <a:r>
              <a:rPr lang="en-US" sz="1800" err="1">
                <a:latin typeface="Sitka Text"/>
              </a:rPr>
              <a:t>έχει</a:t>
            </a:r>
            <a:r>
              <a:rPr lang="en-US" sz="1800" dirty="0">
                <a:latin typeface="Sitka Text"/>
              </a:rPr>
              <a:t> </a:t>
            </a:r>
            <a:r>
              <a:rPr lang="en-US" sz="1800" err="1">
                <a:latin typeface="Sitka Text"/>
              </a:rPr>
              <a:t>ως</a:t>
            </a:r>
            <a:r>
              <a:rPr lang="en-US" sz="1800" dirty="0">
                <a:latin typeface="Sitka Text"/>
              </a:rPr>
              <a:t> απ</a:t>
            </a:r>
            <a:r>
              <a:rPr lang="en-US" sz="1800" err="1">
                <a:latin typeface="Sitka Text"/>
              </a:rPr>
              <a:t>οτέλεσμ</a:t>
            </a:r>
            <a:r>
              <a:rPr lang="en-US" sz="1800" dirty="0">
                <a:latin typeface="Sitka Text"/>
              </a:rPr>
              <a:t>α χα</a:t>
            </a:r>
            <a:r>
              <a:rPr lang="en-US" sz="1800" err="1">
                <a:latin typeface="Sitka Text"/>
              </a:rPr>
              <a:t>μηλό</a:t>
            </a:r>
            <a:r>
              <a:rPr lang="en-US" sz="1800" dirty="0">
                <a:latin typeface="Sitka Text"/>
              </a:rPr>
              <a:t> </a:t>
            </a:r>
            <a:r>
              <a:rPr lang="en-US" sz="1800" err="1">
                <a:latin typeface="Sitka Text"/>
              </a:rPr>
              <a:t>θόρυ</a:t>
            </a:r>
            <a:r>
              <a:rPr lang="en-US" sz="1800" dirty="0">
                <a:latin typeface="Sitka Text"/>
              </a:rPr>
              <a:t>βο </a:t>
            </a:r>
            <a:r>
              <a:rPr lang="en-US" sz="1800" err="1">
                <a:latin typeface="Sitka Text"/>
              </a:rPr>
              <a:t>φάσης</a:t>
            </a:r>
            <a:r>
              <a:rPr lang="en-US" sz="1800" dirty="0">
                <a:latin typeface="Sitka Text"/>
              </a:rPr>
              <a:t>, π</a:t>
            </a:r>
            <a:r>
              <a:rPr lang="en-US" sz="1800" err="1">
                <a:latin typeface="Sitka Text"/>
              </a:rPr>
              <a:t>ου</a:t>
            </a:r>
            <a:r>
              <a:rPr lang="en-US" sz="1800" dirty="0">
                <a:latin typeface="Sitka Text"/>
              </a:rPr>
              <a:t> τα κα</a:t>
            </a:r>
            <a:r>
              <a:rPr lang="en-US" sz="1800" err="1">
                <a:latin typeface="Sitka Text"/>
              </a:rPr>
              <a:t>θιστά</a:t>
            </a:r>
            <a:r>
              <a:rPr lang="en-US" sz="1800" dirty="0">
                <a:latin typeface="Sitka Text"/>
              </a:rPr>
              <a:t> κα</a:t>
            </a:r>
            <a:r>
              <a:rPr lang="en-US" sz="1800" err="1">
                <a:latin typeface="Sitka Text"/>
              </a:rPr>
              <a:t>τάλληλ</a:t>
            </a:r>
            <a:r>
              <a:rPr lang="en-US" sz="1800" dirty="0">
                <a:latin typeface="Sitka Text"/>
              </a:rPr>
              <a:t>α </a:t>
            </a:r>
            <a:r>
              <a:rPr lang="en-US" sz="1800" err="1">
                <a:latin typeface="Sitka Text"/>
              </a:rPr>
              <a:t>γι</a:t>
            </a:r>
            <a:r>
              <a:rPr lang="en-US" sz="1800" dirty="0">
                <a:latin typeface="Sitka Text"/>
              </a:rPr>
              <a:t>α </a:t>
            </a:r>
            <a:r>
              <a:rPr lang="en-US" sz="1800" err="1">
                <a:latin typeface="Sitka Text"/>
              </a:rPr>
              <a:t>εφ</a:t>
            </a:r>
            <a:r>
              <a:rPr lang="en-US" sz="1800" dirty="0">
                <a:latin typeface="Sitka Text"/>
              </a:rPr>
              <a:t>α</a:t>
            </a:r>
            <a:r>
              <a:rPr lang="en-US" sz="1800" err="1">
                <a:latin typeface="Sitka Text"/>
              </a:rPr>
              <a:t>ρμογές</a:t>
            </a:r>
            <a:r>
              <a:rPr lang="en-US" sz="1800" dirty="0">
                <a:latin typeface="Sitka Text"/>
              </a:rPr>
              <a:t> </a:t>
            </a:r>
            <a:r>
              <a:rPr lang="en-US" sz="1800" err="1">
                <a:latin typeface="Sitka Text"/>
              </a:rPr>
              <a:t>υψηλής</a:t>
            </a:r>
            <a:r>
              <a:rPr lang="en-US" sz="1800" dirty="0">
                <a:latin typeface="Sitka Text"/>
              </a:rPr>
              <a:t> </a:t>
            </a:r>
            <a:r>
              <a:rPr lang="en-US" sz="1800" err="1">
                <a:latin typeface="Sitka Text"/>
              </a:rPr>
              <a:t>συχνότητ</a:t>
            </a:r>
            <a:r>
              <a:rPr lang="en-US" sz="1800" dirty="0">
                <a:latin typeface="Sitka Text"/>
              </a:rPr>
              <a:t>ας.</a:t>
            </a:r>
            <a:endParaRPr lang="en-US" sz="1800">
              <a:latin typeface="Sitka Text"/>
              <a:ea typeface="Calibri"/>
              <a:cs typeface="Calibri"/>
            </a:endParaRPr>
          </a:p>
          <a:p>
            <a:endParaRPr lang="en-US" sz="1800" dirty="0">
              <a:latin typeface="Sitka Text"/>
              <a:ea typeface="Calibri"/>
              <a:cs typeface="Calibri"/>
            </a:endParaRPr>
          </a:p>
          <a:p>
            <a:r>
              <a:rPr lang="en-US" sz="1800" b="1" dirty="0">
                <a:latin typeface="Sitka Text"/>
              </a:rPr>
              <a:t>Χα</a:t>
            </a:r>
            <a:r>
              <a:rPr lang="en-US" sz="1800" b="1" err="1">
                <a:latin typeface="Sitka Text"/>
              </a:rPr>
              <a:t>μηλός</a:t>
            </a:r>
            <a:r>
              <a:rPr lang="en-US" sz="1800" b="1" dirty="0">
                <a:latin typeface="Sitka Text"/>
              </a:rPr>
              <a:t> </a:t>
            </a:r>
            <a:r>
              <a:rPr lang="en-US" sz="1800" b="1" err="1">
                <a:latin typeface="Sitka Text"/>
              </a:rPr>
              <a:t>θόρυ</a:t>
            </a:r>
            <a:r>
              <a:rPr lang="en-US" sz="1800" b="1" dirty="0">
                <a:latin typeface="Sitka Text"/>
              </a:rPr>
              <a:t>β</a:t>
            </a:r>
            <a:r>
              <a:rPr lang="en-US" sz="1800" b="1" err="1">
                <a:latin typeface="Sitka Text"/>
              </a:rPr>
              <a:t>ος</a:t>
            </a:r>
            <a:r>
              <a:rPr lang="en-US" sz="1800" dirty="0">
                <a:latin typeface="Sitka Text"/>
              </a:rPr>
              <a:t>: </a:t>
            </a:r>
            <a:r>
              <a:rPr lang="en-US" sz="1800" err="1">
                <a:latin typeface="Sitka Text"/>
              </a:rPr>
              <a:t>Οφείλετ</a:t>
            </a:r>
            <a:r>
              <a:rPr lang="en-US" sz="1800" dirty="0">
                <a:latin typeface="Sitka Text"/>
              </a:rPr>
              <a:t>αι </a:t>
            </a:r>
            <a:r>
              <a:rPr lang="en-US" sz="1800" err="1">
                <a:latin typeface="Sitka Text"/>
              </a:rPr>
              <a:t>στους</a:t>
            </a:r>
            <a:r>
              <a:rPr lang="en-US" sz="1800" dirty="0">
                <a:latin typeface="Sitka Text"/>
              </a:rPr>
              <a:t> επα</a:t>
            </a:r>
            <a:r>
              <a:rPr lang="en-US" sz="1800" err="1">
                <a:latin typeface="Sitka Text"/>
              </a:rPr>
              <a:t>γωγείς</a:t>
            </a:r>
            <a:r>
              <a:rPr lang="en-US" sz="1800" dirty="0">
                <a:latin typeface="Sitka Text"/>
              </a:rPr>
              <a:t> και </a:t>
            </a:r>
            <a:r>
              <a:rPr lang="en-US" sz="1800" err="1">
                <a:latin typeface="Sitka Text"/>
              </a:rPr>
              <a:t>στους</a:t>
            </a:r>
            <a:r>
              <a:rPr lang="en-US" sz="1800" dirty="0">
                <a:latin typeface="Sitka Text"/>
              </a:rPr>
              <a:t> π</a:t>
            </a:r>
            <a:r>
              <a:rPr lang="en-US" sz="1800" err="1">
                <a:latin typeface="Sitka Text"/>
              </a:rPr>
              <a:t>υκνωτές</a:t>
            </a:r>
            <a:r>
              <a:rPr lang="en-US" sz="1800" dirty="0">
                <a:latin typeface="Sitka Text"/>
              </a:rPr>
              <a:t> </a:t>
            </a:r>
            <a:r>
              <a:rPr lang="en-US" sz="1800" err="1">
                <a:latin typeface="Sitka Text"/>
              </a:rPr>
              <a:t>στο</a:t>
            </a:r>
            <a:r>
              <a:rPr lang="en-US" sz="1800" dirty="0">
                <a:latin typeface="Sitka Text"/>
              </a:rPr>
              <a:t> </a:t>
            </a:r>
            <a:r>
              <a:rPr lang="en-US" sz="1800" err="1">
                <a:latin typeface="Sitka Text"/>
              </a:rPr>
              <a:t>δίκτυο</a:t>
            </a:r>
            <a:r>
              <a:rPr lang="en-US" sz="1800" dirty="0">
                <a:latin typeface="Sitka Text"/>
              </a:rPr>
              <a:t> α</a:t>
            </a:r>
            <a:r>
              <a:rPr lang="en-US" sz="1800" err="1">
                <a:latin typeface="Sitka Text"/>
              </a:rPr>
              <a:t>νάδρ</a:t>
            </a:r>
            <a:r>
              <a:rPr lang="en-US" sz="1800" dirty="0">
                <a:latin typeface="Sitka Text"/>
              </a:rPr>
              <a:t>α</a:t>
            </a:r>
            <a:r>
              <a:rPr lang="en-US" sz="1800" err="1">
                <a:latin typeface="Sitka Text"/>
              </a:rPr>
              <a:t>σης</a:t>
            </a:r>
            <a:r>
              <a:rPr lang="en-US" sz="1800" dirty="0">
                <a:latin typeface="Sitka Text"/>
              </a:rPr>
              <a:t>.</a:t>
            </a:r>
            <a:endParaRPr lang="en-US" sz="1800">
              <a:latin typeface="Sitka Text"/>
              <a:ea typeface="Calibri"/>
              <a:cs typeface="Calibri"/>
            </a:endParaRPr>
          </a:p>
          <a:p>
            <a:endParaRPr lang="en-US" sz="1800" dirty="0">
              <a:latin typeface="Sitka Text"/>
              <a:ea typeface="Calibri"/>
              <a:cs typeface="Calibri"/>
            </a:endParaRPr>
          </a:p>
          <a:p>
            <a:r>
              <a:rPr lang="en-US" sz="1800" b="1" err="1">
                <a:latin typeface="Sitka Text"/>
              </a:rPr>
              <a:t>Συντονισμός</a:t>
            </a:r>
            <a:r>
              <a:rPr lang="en-US" sz="1800" b="1" dirty="0">
                <a:latin typeface="Sitka Text"/>
              </a:rPr>
              <a:t> </a:t>
            </a:r>
            <a:r>
              <a:rPr lang="en-US" sz="1800" b="1" err="1">
                <a:latin typeface="Sitka Text"/>
              </a:rPr>
              <a:t>συχνότητ</a:t>
            </a:r>
            <a:r>
              <a:rPr lang="en-US" sz="1800" b="1" dirty="0">
                <a:latin typeface="Sitka Text"/>
              </a:rPr>
              <a:t>ας</a:t>
            </a:r>
            <a:r>
              <a:rPr lang="en-US" sz="1800" dirty="0">
                <a:latin typeface="Sitka Text"/>
              </a:rPr>
              <a:t>: Όπ</a:t>
            </a:r>
            <a:r>
              <a:rPr lang="en-US" sz="1800" err="1">
                <a:latin typeface="Sitka Text"/>
              </a:rPr>
              <a:t>ως</a:t>
            </a:r>
            <a:r>
              <a:rPr lang="en-US" sz="1800" dirty="0">
                <a:latin typeface="Sitka Text"/>
              </a:rPr>
              <a:t> ανα</a:t>
            </a:r>
            <a:r>
              <a:rPr lang="en-US" sz="1800" err="1">
                <a:latin typeface="Sitka Text"/>
              </a:rPr>
              <a:t>φερθήκ</a:t>
            </a:r>
            <a:r>
              <a:rPr lang="en-US" sz="1800" dirty="0">
                <a:latin typeface="Sitka Text"/>
              </a:rPr>
              <a:t>α</a:t>
            </a:r>
            <a:r>
              <a:rPr lang="en-US" sz="1800" err="1">
                <a:latin typeface="Sitka Text"/>
              </a:rPr>
              <a:t>με</a:t>
            </a:r>
            <a:r>
              <a:rPr lang="en-US" sz="1800" dirty="0">
                <a:latin typeface="Sitka Text"/>
              </a:rPr>
              <a:t> παραπ</a:t>
            </a:r>
            <a:r>
              <a:rPr lang="en-US" sz="1800" err="1">
                <a:latin typeface="Sitka Text"/>
              </a:rPr>
              <a:t>άνω</a:t>
            </a:r>
            <a:r>
              <a:rPr lang="en-US" sz="1800" dirty="0">
                <a:latin typeface="Sitka Text"/>
              </a:rPr>
              <a:t>, η </a:t>
            </a:r>
            <a:r>
              <a:rPr lang="en-US" sz="1800" err="1">
                <a:latin typeface="Sitka Text"/>
              </a:rPr>
              <a:t>συχνότητ</a:t>
            </a:r>
            <a:r>
              <a:rPr lang="en-US" sz="1800" dirty="0">
                <a:latin typeface="Sitka Text"/>
              </a:rPr>
              <a:t>α </a:t>
            </a:r>
            <a:r>
              <a:rPr lang="en-US" sz="1800" err="1">
                <a:latin typeface="Sitka Text"/>
              </a:rPr>
              <a:t>ενός</a:t>
            </a:r>
            <a:r>
              <a:rPr lang="en-US" sz="1800" dirty="0">
                <a:latin typeface="Sitka Text"/>
              </a:rPr>
              <a:t> ταλα</a:t>
            </a:r>
            <a:r>
              <a:rPr lang="en-US" sz="1800" err="1">
                <a:latin typeface="Sitka Text"/>
              </a:rPr>
              <a:t>ντωτή</a:t>
            </a:r>
            <a:r>
              <a:rPr lang="en-US" sz="1800" dirty="0">
                <a:latin typeface="Sitka Text"/>
              </a:rPr>
              <a:t> LC μπ</a:t>
            </a:r>
            <a:r>
              <a:rPr lang="en-US" sz="1800" err="1">
                <a:latin typeface="Sitka Text"/>
              </a:rPr>
              <a:t>ορεί</a:t>
            </a:r>
            <a:r>
              <a:rPr lang="en-US" sz="1800" dirty="0">
                <a:latin typeface="Sitka Text"/>
              </a:rPr>
              <a:t> να </a:t>
            </a:r>
            <a:r>
              <a:rPr lang="en-US" sz="1800" err="1">
                <a:latin typeface="Sitka Text"/>
              </a:rPr>
              <a:t>μετ</a:t>
            </a:r>
            <a:r>
              <a:rPr lang="en-US" sz="1800" dirty="0">
                <a:latin typeface="Sitka Text"/>
              </a:rPr>
              <a:t>αβ</a:t>
            </a:r>
            <a:r>
              <a:rPr lang="en-US" sz="1800" err="1">
                <a:latin typeface="Sitka Text"/>
              </a:rPr>
              <a:t>ληθεί</a:t>
            </a:r>
            <a:r>
              <a:rPr lang="en-US" sz="1800" dirty="0">
                <a:latin typeface="Sitka Text"/>
              </a:rPr>
              <a:t> </a:t>
            </a:r>
            <a:r>
              <a:rPr lang="en-US" sz="1800" err="1">
                <a:latin typeface="Sitka Text"/>
              </a:rPr>
              <a:t>εύκολ</a:t>
            </a:r>
            <a:r>
              <a:rPr lang="en-US" sz="1800" dirty="0">
                <a:latin typeface="Sitka Text"/>
              </a:rPr>
              <a:t>α. </a:t>
            </a:r>
            <a:r>
              <a:rPr lang="en-US" sz="1800" err="1">
                <a:latin typeface="Sitka Text"/>
              </a:rPr>
              <a:t>Αυτό</a:t>
            </a:r>
            <a:r>
              <a:rPr lang="en-US" sz="1800" dirty="0">
                <a:latin typeface="Sitka Text"/>
              </a:rPr>
              <a:t> </a:t>
            </a:r>
            <a:r>
              <a:rPr lang="en-US" sz="1800" err="1">
                <a:latin typeface="Sitka Text"/>
              </a:rPr>
              <a:t>το</a:t>
            </a:r>
            <a:r>
              <a:rPr lang="en-US" sz="1800" dirty="0">
                <a:latin typeface="Sitka Text"/>
              </a:rPr>
              <a:t> κα</a:t>
            </a:r>
            <a:r>
              <a:rPr lang="en-US" sz="1800" err="1">
                <a:latin typeface="Sitka Text"/>
              </a:rPr>
              <a:t>θιστά</a:t>
            </a:r>
            <a:r>
              <a:rPr lang="en-US" sz="1800" dirty="0">
                <a:latin typeface="Sitka Text"/>
              </a:rPr>
              <a:t> κα</a:t>
            </a:r>
            <a:r>
              <a:rPr lang="en-US" sz="1800" err="1">
                <a:latin typeface="Sitka Text"/>
              </a:rPr>
              <a:t>τάλληλο</a:t>
            </a:r>
            <a:r>
              <a:rPr lang="en-US" sz="1800" dirty="0">
                <a:latin typeface="Sitka Text"/>
              </a:rPr>
              <a:t> </a:t>
            </a:r>
            <a:r>
              <a:rPr lang="en-US" sz="1800" err="1">
                <a:latin typeface="Sitka Text"/>
              </a:rPr>
              <a:t>γι</a:t>
            </a:r>
            <a:r>
              <a:rPr lang="en-US" sz="1800" dirty="0">
                <a:latin typeface="Sitka Text"/>
              </a:rPr>
              <a:t>α </a:t>
            </a:r>
            <a:r>
              <a:rPr lang="en-US" sz="1800" err="1">
                <a:latin typeface="Sitka Text"/>
              </a:rPr>
              <a:t>χρήση</a:t>
            </a:r>
            <a:r>
              <a:rPr lang="en-US" sz="1800" dirty="0">
                <a:latin typeface="Sitka Text"/>
              </a:rPr>
              <a:t> </a:t>
            </a:r>
            <a:r>
              <a:rPr lang="en-US" sz="1800" err="1">
                <a:latin typeface="Sitka Text"/>
              </a:rPr>
              <a:t>σε</a:t>
            </a:r>
            <a:r>
              <a:rPr lang="en-US" sz="1800" dirty="0">
                <a:latin typeface="Sitka Text"/>
              </a:rPr>
              <a:t> </a:t>
            </a:r>
            <a:r>
              <a:rPr lang="en-US" sz="1800" err="1">
                <a:latin typeface="Sitka Text"/>
              </a:rPr>
              <a:t>έν</a:t>
            </a:r>
            <a:r>
              <a:rPr lang="en-US" sz="1800" dirty="0">
                <a:latin typeface="Sitka Text"/>
              </a:rPr>
              <a:t>α </a:t>
            </a:r>
            <a:r>
              <a:rPr lang="en-US" sz="1800" err="1">
                <a:latin typeface="Sitka Text"/>
              </a:rPr>
              <a:t>ευρύ</a:t>
            </a:r>
            <a:r>
              <a:rPr lang="en-US" sz="1800" dirty="0">
                <a:latin typeface="Sitka Text"/>
              </a:rPr>
              <a:t> </a:t>
            </a:r>
            <a:r>
              <a:rPr lang="en-US" sz="1800" err="1">
                <a:latin typeface="Sitka Text"/>
              </a:rPr>
              <a:t>φάσμ</a:t>
            </a:r>
            <a:r>
              <a:rPr lang="en-US" sz="1800" dirty="0">
                <a:latin typeface="Sitka Text"/>
              </a:rPr>
              <a:t>α </a:t>
            </a:r>
            <a:r>
              <a:rPr lang="en-US" sz="1800" err="1">
                <a:latin typeface="Sitka Text"/>
              </a:rPr>
              <a:t>εφ</a:t>
            </a:r>
            <a:r>
              <a:rPr lang="en-US" sz="1800" dirty="0">
                <a:latin typeface="Sitka Text"/>
              </a:rPr>
              <a:t>α</a:t>
            </a:r>
            <a:r>
              <a:rPr lang="en-US" sz="1800" err="1">
                <a:latin typeface="Sitka Text"/>
              </a:rPr>
              <a:t>ρμογών</a:t>
            </a:r>
            <a:r>
              <a:rPr lang="en-US" sz="1800" dirty="0">
                <a:latin typeface="Sitka Text"/>
              </a:rPr>
              <a:t> π</a:t>
            </a:r>
            <a:r>
              <a:rPr lang="en-US" sz="1800" err="1">
                <a:latin typeface="Sitka Text"/>
              </a:rPr>
              <a:t>ου</a:t>
            </a:r>
            <a:r>
              <a:rPr lang="en-US" sz="1800" dirty="0">
                <a:latin typeface="Sitka Text"/>
              </a:rPr>
              <a:t> απα</a:t>
            </a:r>
            <a:r>
              <a:rPr lang="en-US" sz="1800" err="1">
                <a:latin typeface="Sitka Text"/>
              </a:rPr>
              <a:t>ιτούν</a:t>
            </a:r>
            <a:r>
              <a:rPr lang="en-US" sz="1800" dirty="0">
                <a:latin typeface="Sitka Text"/>
              </a:rPr>
              <a:t> </a:t>
            </a:r>
            <a:r>
              <a:rPr lang="en-US" sz="1800" err="1">
                <a:latin typeface="Sitka Text"/>
              </a:rPr>
              <a:t>συντονισμό</a:t>
            </a:r>
            <a:r>
              <a:rPr lang="en-US" sz="1800" dirty="0">
                <a:latin typeface="Sitka Text"/>
              </a:rPr>
              <a:t> </a:t>
            </a:r>
            <a:r>
              <a:rPr lang="en-US" sz="1800" err="1">
                <a:latin typeface="Sitka Text"/>
              </a:rPr>
              <a:t>συχνότητ</a:t>
            </a:r>
            <a:r>
              <a:rPr lang="en-US" sz="1800" dirty="0">
                <a:latin typeface="Sitka Text"/>
              </a:rPr>
              <a:t>ας.</a:t>
            </a:r>
            <a:endParaRPr lang="en-US" sz="1800" dirty="0">
              <a:latin typeface="Sitka Text"/>
              <a:ea typeface="Calibri"/>
              <a:cs typeface="Calibri"/>
            </a:endParaRPr>
          </a:p>
          <a:p>
            <a:pPr marL="0"/>
            <a:endParaRPr lang="en-US" sz="2200"/>
          </a:p>
        </p:txBody>
      </p:sp>
    </p:spTree>
    <p:extLst>
      <p:ext uri="{BB962C8B-B14F-4D97-AF65-F5344CB8AC3E}">
        <p14:creationId xmlns:p14="http://schemas.microsoft.com/office/powerpoint/2010/main" val="4244143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234BAC6B-82AA-9376-C9C3-583EB1B79543}"/>
              </a:ext>
            </a:extLst>
          </p:cNvPr>
          <p:cNvSpPr>
            <a:spLocks noGrp="1"/>
          </p:cNvSpPr>
          <p:nvPr>
            <p:ph type="title"/>
          </p:nvPr>
        </p:nvSpPr>
        <p:spPr>
          <a:xfrm>
            <a:off x="838200" y="365125"/>
            <a:ext cx="10515600" cy="1325563"/>
          </a:xfrm>
        </p:spPr>
        <p:txBody>
          <a:bodyPr vert="horz" lIns="91440" tIns="45720" rIns="91440" bIns="45720" rtlCol="0" anchor="ctr">
            <a:normAutofit fontScale="90000"/>
          </a:bodyPr>
          <a:lstStyle/>
          <a:p>
            <a:r>
              <a:rPr lang="en-US" sz="5400" dirty="0">
                <a:latin typeface="Georgia Pro"/>
              </a:rPr>
              <a:t>ΜΕΙΟΝΕΚΤΗΜΑΤΑ </a:t>
            </a:r>
            <a:r>
              <a:rPr lang="en-US" sz="5400" dirty="0">
                <a:latin typeface="Georgia Pro"/>
                <a:ea typeface="+mj-lt"/>
                <a:cs typeface="+mj-lt"/>
              </a:rPr>
              <a:t>ΤΩΝ ΤΑΛΑΝΤΩΤΩΝ LC OSCILLATOR</a:t>
            </a:r>
            <a:r>
              <a:rPr lang="en-US" sz="5400" dirty="0">
                <a:latin typeface="Georgia Pro"/>
              </a:rPr>
              <a:t> </a:t>
            </a:r>
            <a:endParaRPr lang="en-US" sz="5400" kern="1200" dirty="0">
              <a:latin typeface="Georgia Pro"/>
              <a:ea typeface="Calibri Light"/>
              <a:cs typeface="Calibri Light"/>
            </a:endParaRP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Θέση περιεχομένου 2">
            <a:extLst>
              <a:ext uri="{FF2B5EF4-FFF2-40B4-BE49-F238E27FC236}">
                <a16:creationId xmlns:a16="http://schemas.microsoft.com/office/drawing/2014/main" id="{5DF31543-846A-9F40-A8C7-BCA3E7AE3D69}"/>
              </a:ext>
            </a:extLst>
          </p:cNvPr>
          <p:cNvSpPr>
            <a:spLocks noGrp="1"/>
          </p:cNvSpPr>
          <p:nvPr>
            <p:ph sz="half" idx="1"/>
          </p:nvPr>
        </p:nvSpPr>
        <p:spPr>
          <a:xfrm>
            <a:off x="838200" y="1929384"/>
            <a:ext cx="10515600" cy="4251960"/>
          </a:xfrm>
        </p:spPr>
        <p:txBody>
          <a:bodyPr vert="horz" lIns="91440" tIns="45720" rIns="91440" bIns="45720" rtlCol="0" anchor="t">
            <a:normAutofit lnSpcReduction="10000"/>
          </a:bodyPr>
          <a:lstStyle/>
          <a:p>
            <a:r>
              <a:rPr lang="en-US" sz="1600" b="1" err="1">
                <a:latin typeface="Sitka Text"/>
              </a:rPr>
              <a:t>Ευ</a:t>
            </a:r>
            <a:r>
              <a:rPr lang="en-US" sz="1600" b="1" dirty="0">
                <a:latin typeface="Sitka Text"/>
              </a:rPr>
              <a:t>α</a:t>
            </a:r>
            <a:r>
              <a:rPr lang="en-US" sz="1600" b="1" err="1">
                <a:latin typeface="Sitka Text"/>
              </a:rPr>
              <a:t>ισθησί</a:t>
            </a:r>
            <a:r>
              <a:rPr lang="en-US" sz="1600" b="1" dirty="0">
                <a:latin typeface="Sitka Text"/>
              </a:rPr>
              <a:t>α </a:t>
            </a:r>
            <a:r>
              <a:rPr lang="en-US" sz="1600" b="1" err="1">
                <a:latin typeface="Sitka Text"/>
              </a:rPr>
              <a:t>θερμοκρ</a:t>
            </a:r>
            <a:r>
              <a:rPr lang="en-US" sz="1600" b="1" dirty="0">
                <a:latin typeface="Sitka Text"/>
              </a:rPr>
              <a:t>α</a:t>
            </a:r>
            <a:r>
              <a:rPr lang="en-US" sz="1600" b="1" err="1">
                <a:latin typeface="Sitka Text"/>
              </a:rPr>
              <a:t>σί</a:t>
            </a:r>
            <a:r>
              <a:rPr lang="en-US" sz="1600" b="1" dirty="0">
                <a:latin typeface="Sitka Text"/>
              </a:rPr>
              <a:t>ας</a:t>
            </a:r>
            <a:r>
              <a:rPr lang="en-US" sz="1600" dirty="0">
                <a:latin typeface="Sitka Text"/>
              </a:rPr>
              <a:t>: </a:t>
            </a:r>
            <a:r>
              <a:rPr lang="en-US" sz="1600" err="1">
                <a:latin typeface="Sitka Text"/>
              </a:rPr>
              <a:t>Οι</a:t>
            </a:r>
            <a:r>
              <a:rPr lang="en-US" sz="1600" dirty="0">
                <a:latin typeface="Sitka Text"/>
              </a:rPr>
              <a:t> ταλα</a:t>
            </a:r>
            <a:r>
              <a:rPr lang="en-US" sz="1600" err="1">
                <a:latin typeface="Sitka Text"/>
              </a:rPr>
              <a:t>ντωτές</a:t>
            </a:r>
            <a:r>
              <a:rPr lang="en-US" sz="1600" dirty="0">
                <a:latin typeface="Sitka Text"/>
              </a:rPr>
              <a:t> LC μπ</a:t>
            </a:r>
            <a:r>
              <a:rPr lang="en-US" sz="1600" err="1">
                <a:latin typeface="Sitka Text"/>
              </a:rPr>
              <a:t>ορεί</a:t>
            </a:r>
            <a:r>
              <a:rPr lang="en-US" sz="1600" dirty="0">
                <a:latin typeface="Sitka Text"/>
              </a:rPr>
              <a:t> να </a:t>
            </a:r>
            <a:r>
              <a:rPr lang="en-US" sz="1600" err="1">
                <a:latin typeface="Sitka Text"/>
              </a:rPr>
              <a:t>είν</a:t>
            </a:r>
            <a:r>
              <a:rPr lang="en-US" sz="1600" dirty="0">
                <a:latin typeface="Sitka Text"/>
              </a:rPr>
              <a:t>αι </a:t>
            </a:r>
            <a:r>
              <a:rPr lang="en-US" sz="1600" err="1">
                <a:latin typeface="Sitka Text"/>
              </a:rPr>
              <a:t>ευ</a:t>
            </a:r>
            <a:r>
              <a:rPr lang="en-US" sz="1600" dirty="0">
                <a:latin typeface="Sitka Text"/>
              </a:rPr>
              <a:t>α</a:t>
            </a:r>
            <a:r>
              <a:rPr lang="en-US" sz="1600" err="1">
                <a:latin typeface="Sitka Text"/>
              </a:rPr>
              <a:t>ίσθητοι</a:t>
            </a:r>
            <a:r>
              <a:rPr lang="en-US" sz="1600" dirty="0">
                <a:latin typeface="Sitka Text"/>
              </a:rPr>
              <a:t> </a:t>
            </a:r>
            <a:r>
              <a:rPr lang="en-US" sz="1600" err="1">
                <a:latin typeface="Sitka Text"/>
              </a:rPr>
              <a:t>σε</a:t>
            </a:r>
            <a:r>
              <a:rPr lang="en-US" sz="1600" dirty="0">
                <a:latin typeface="Sitka Text"/>
              </a:rPr>
              <a:t> α</a:t>
            </a:r>
            <a:r>
              <a:rPr lang="en-US" sz="1600" err="1">
                <a:latin typeface="Sitka Text"/>
              </a:rPr>
              <a:t>λλ</a:t>
            </a:r>
            <a:r>
              <a:rPr lang="en-US" sz="1600" dirty="0">
                <a:latin typeface="Sitka Text"/>
              </a:rPr>
              <a:t>α</a:t>
            </a:r>
            <a:r>
              <a:rPr lang="en-US" sz="1600" err="1">
                <a:latin typeface="Sitka Text"/>
              </a:rPr>
              <a:t>γές</a:t>
            </a:r>
            <a:r>
              <a:rPr lang="en-US" sz="1600" dirty="0">
                <a:latin typeface="Sitka Text"/>
              </a:rPr>
              <a:t> </a:t>
            </a:r>
            <a:r>
              <a:rPr lang="en-US" sz="1600" err="1">
                <a:latin typeface="Sitka Text"/>
              </a:rPr>
              <a:t>θερμοκρ</a:t>
            </a:r>
            <a:r>
              <a:rPr lang="en-US" sz="1600" dirty="0">
                <a:latin typeface="Sitka Text"/>
              </a:rPr>
              <a:t>α</a:t>
            </a:r>
            <a:r>
              <a:rPr lang="en-US" sz="1600" err="1">
                <a:latin typeface="Sitka Text"/>
              </a:rPr>
              <a:t>σί</a:t>
            </a:r>
            <a:r>
              <a:rPr lang="en-US" sz="1600" dirty="0">
                <a:latin typeface="Sitka Text"/>
              </a:rPr>
              <a:t>ας, </a:t>
            </a:r>
            <a:r>
              <a:rPr lang="en-US" sz="1600" err="1">
                <a:latin typeface="Sitka Text"/>
              </a:rPr>
              <a:t>οι</a:t>
            </a:r>
            <a:r>
              <a:rPr lang="en-US" sz="1600" dirty="0">
                <a:latin typeface="Sitka Text"/>
              </a:rPr>
              <a:t> οπ</a:t>
            </a:r>
            <a:r>
              <a:rPr lang="en-US" sz="1600" err="1">
                <a:latin typeface="Sitka Text"/>
              </a:rPr>
              <a:t>οίες</a:t>
            </a:r>
            <a:r>
              <a:rPr lang="en-US" sz="1600" dirty="0">
                <a:latin typeface="Sitka Text"/>
              </a:rPr>
              <a:t> μπ</a:t>
            </a:r>
            <a:r>
              <a:rPr lang="en-US" sz="1600" err="1">
                <a:latin typeface="Sitka Text"/>
              </a:rPr>
              <a:t>ορεί</a:t>
            </a:r>
            <a:r>
              <a:rPr lang="en-US" sz="1600" dirty="0">
                <a:latin typeface="Sitka Text"/>
              </a:rPr>
              <a:t> να επ</a:t>
            </a:r>
            <a:r>
              <a:rPr lang="en-US" sz="1600" err="1">
                <a:latin typeface="Sitka Text"/>
              </a:rPr>
              <a:t>ηρεάσουν</a:t>
            </a:r>
            <a:r>
              <a:rPr lang="en-US" sz="1600" dirty="0">
                <a:latin typeface="Sitka Text"/>
              </a:rPr>
              <a:t> </a:t>
            </a:r>
            <a:r>
              <a:rPr lang="en-US" sz="1600" err="1">
                <a:latin typeface="Sitka Text"/>
              </a:rPr>
              <a:t>τη</a:t>
            </a:r>
            <a:r>
              <a:rPr lang="en-US" sz="1600" dirty="0">
                <a:latin typeface="Sitka Text"/>
              </a:rPr>
              <a:t> </a:t>
            </a:r>
            <a:r>
              <a:rPr lang="en-US" sz="1600" err="1">
                <a:latin typeface="Sitka Text"/>
              </a:rPr>
              <a:t>στ</a:t>
            </a:r>
            <a:r>
              <a:rPr lang="en-US" sz="1600" dirty="0">
                <a:latin typeface="Sitka Text"/>
              </a:rPr>
              <a:t>α</a:t>
            </a:r>
            <a:r>
              <a:rPr lang="en-US" sz="1600" err="1">
                <a:latin typeface="Sitka Text"/>
              </a:rPr>
              <a:t>θερότητ</a:t>
            </a:r>
            <a:r>
              <a:rPr lang="en-US" sz="1600" dirty="0">
                <a:latin typeface="Sitka Text"/>
              </a:rPr>
              <a:t>α </a:t>
            </a:r>
            <a:r>
              <a:rPr lang="en-US" sz="1600" err="1">
                <a:latin typeface="Sitka Text"/>
              </a:rPr>
              <a:t>της</a:t>
            </a:r>
            <a:r>
              <a:rPr lang="en-US" sz="1600" dirty="0">
                <a:latin typeface="Sitka Text"/>
              </a:rPr>
              <a:t> </a:t>
            </a:r>
            <a:r>
              <a:rPr lang="en-US" sz="1600" err="1">
                <a:latin typeface="Sitka Text"/>
              </a:rPr>
              <a:t>συχνότητάς</a:t>
            </a:r>
            <a:r>
              <a:rPr lang="en-US" sz="1600" dirty="0">
                <a:latin typeface="Sitka Text"/>
              </a:rPr>
              <a:t> </a:t>
            </a:r>
            <a:r>
              <a:rPr lang="en-US" sz="1600" err="1">
                <a:latin typeface="Sitka Text"/>
              </a:rPr>
              <a:t>τους</a:t>
            </a:r>
            <a:r>
              <a:rPr lang="en-US" sz="1600" dirty="0">
                <a:latin typeface="Sitka Text"/>
              </a:rPr>
              <a:t>. </a:t>
            </a:r>
            <a:r>
              <a:rPr lang="en-US" sz="1600" err="1">
                <a:latin typeface="Sitka Text"/>
              </a:rPr>
              <a:t>Αυτό</a:t>
            </a:r>
            <a:r>
              <a:rPr lang="en-US" sz="1600" dirty="0">
                <a:latin typeface="Sitka Text"/>
              </a:rPr>
              <a:t> απ</a:t>
            </a:r>
            <a:r>
              <a:rPr lang="en-US" sz="1600" err="1">
                <a:latin typeface="Sitka Text"/>
              </a:rPr>
              <a:t>οτελεί</a:t>
            </a:r>
            <a:r>
              <a:rPr lang="en-US" sz="1600" dirty="0">
                <a:latin typeface="Sitka Text"/>
              </a:rPr>
              <a:t> </a:t>
            </a:r>
            <a:r>
              <a:rPr lang="en-US" sz="1600" err="1">
                <a:latin typeface="Sitka Text"/>
              </a:rPr>
              <a:t>έν</a:t>
            </a:r>
            <a:r>
              <a:rPr lang="en-US" sz="1600" dirty="0">
                <a:latin typeface="Sitka Text"/>
              </a:rPr>
              <a:t>α </a:t>
            </a:r>
            <a:r>
              <a:rPr lang="en-US" sz="1600" err="1">
                <a:latin typeface="Sitka Text"/>
              </a:rPr>
              <a:t>σημ</a:t>
            </a:r>
            <a:r>
              <a:rPr lang="en-US" sz="1600" dirty="0">
                <a:latin typeface="Sitka Text"/>
              </a:rPr>
              <a:t>α</a:t>
            </a:r>
            <a:r>
              <a:rPr lang="en-US" sz="1600" err="1">
                <a:latin typeface="Sitka Text"/>
              </a:rPr>
              <a:t>ντικό</a:t>
            </a:r>
            <a:r>
              <a:rPr lang="en-US" sz="1600" dirty="0">
                <a:latin typeface="Sitka Text"/>
              </a:rPr>
              <a:t> </a:t>
            </a:r>
            <a:r>
              <a:rPr lang="en-US" sz="1600" err="1">
                <a:latin typeface="Sitka Text"/>
              </a:rPr>
              <a:t>ζήτημ</a:t>
            </a:r>
            <a:r>
              <a:rPr lang="en-US" sz="1600" dirty="0">
                <a:latin typeface="Sitka Text"/>
              </a:rPr>
              <a:t>α </a:t>
            </a:r>
            <a:r>
              <a:rPr lang="en-US" sz="1600" err="1">
                <a:latin typeface="Sitka Text"/>
              </a:rPr>
              <a:t>σε</a:t>
            </a:r>
            <a:r>
              <a:rPr lang="en-US" sz="1600" dirty="0">
                <a:latin typeface="Sitka Text"/>
              </a:rPr>
              <a:t> </a:t>
            </a:r>
            <a:r>
              <a:rPr lang="en-US" sz="1600" err="1">
                <a:latin typeface="Sitka Text"/>
              </a:rPr>
              <a:t>εφ</a:t>
            </a:r>
            <a:r>
              <a:rPr lang="en-US" sz="1600" dirty="0">
                <a:latin typeface="Sitka Text"/>
              </a:rPr>
              <a:t>α</a:t>
            </a:r>
            <a:r>
              <a:rPr lang="en-US" sz="1600" err="1">
                <a:latin typeface="Sitka Text"/>
              </a:rPr>
              <a:t>ρμογές</a:t>
            </a:r>
            <a:r>
              <a:rPr lang="en-US" sz="1600" dirty="0">
                <a:latin typeface="Sitka Text"/>
              </a:rPr>
              <a:t> π</a:t>
            </a:r>
            <a:r>
              <a:rPr lang="en-US" sz="1600" err="1">
                <a:latin typeface="Sitka Text"/>
              </a:rPr>
              <a:t>ου</a:t>
            </a:r>
            <a:r>
              <a:rPr lang="en-US" sz="1600" dirty="0">
                <a:latin typeface="Sitka Text"/>
              </a:rPr>
              <a:t> απα</a:t>
            </a:r>
            <a:r>
              <a:rPr lang="en-US" sz="1600" err="1">
                <a:latin typeface="Sitka Text"/>
              </a:rPr>
              <a:t>ιτούν</a:t>
            </a:r>
            <a:r>
              <a:rPr lang="en-US" sz="1600" dirty="0">
                <a:latin typeface="Sitka Text"/>
              </a:rPr>
              <a:t> </a:t>
            </a:r>
            <a:r>
              <a:rPr lang="en-US" sz="1600" err="1">
                <a:latin typeface="Sitka Text"/>
              </a:rPr>
              <a:t>στ</a:t>
            </a:r>
            <a:r>
              <a:rPr lang="en-US" sz="1600" dirty="0">
                <a:latin typeface="Sitka Text"/>
              </a:rPr>
              <a:t>α</a:t>
            </a:r>
            <a:r>
              <a:rPr lang="en-US" sz="1600" err="1">
                <a:latin typeface="Sitka Text"/>
              </a:rPr>
              <a:t>θερότητ</a:t>
            </a:r>
            <a:r>
              <a:rPr lang="en-US" sz="1600" dirty="0">
                <a:latin typeface="Sitka Text"/>
              </a:rPr>
              <a:t>α </a:t>
            </a:r>
            <a:r>
              <a:rPr lang="en-US" sz="1600" err="1">
                <a:latin typeface="Sitka Text"/>
              </a:rPr>
              <a:t>σε</a:t>
            </a:r>
            <a:r>
              <a:rPr lang="en-US" sz="1600" dirty="0">
                <a:latin typeface="Sitka Text"/>
              </a:rPr>
              <a:t> </a:t>
            </a:r>
            <a:r>
              <a:rPr lang="en-US" sz="1600" err="1">
                <a:latin typeface="Sitka Text"/>
              </a:rPr>
              <a:t>υψηλές</a:t>
            </a:r>
            <a:r>
              <a:rPr lang="en-US" sz="1600" dirty="0">
                <a:latin typeface="Sitka Text"/>
              </a:rPr>
              <a:t> </a:t>
            </a:r>
            <a:r>
              <a:rPr lang="en-US" sz="1600" err="1">
                <a:latin typeface="Sitka Text"/>
              </a:rPr>
              <a:t>συχνότητες</a:t>
            </a:r>
            <a:r>
              <a:rPr lang="en-US" sz="1600" dirty="0">
                <a:latin typeface="Sitka Text"/>
              </a:rPr>
              <a:t>.</a:t>
            </a:r>
            <a:endParaRPr lang="en-US" sz="1600">
              <a:latin typeface="Sitka Text"/>
              <a:ea typeface="Calibri"/>
              <a:cs typeface="Calibri"/>
            </a:endParaRPr>
          </a:p>
          <a:p>
            <a:endParaRPr lang="en-US" sz="1600" dirty="0">
              <a:latin typeface="Sitka Text"/>
              <a:ea typeface="Calibri"/>
              <a:cs typeface="Calibri"/>
            </a:endParaRPr>
          </a:p>
          <a:p>
            <a:r>
              <a:rPr lang="en-US" sz="1600" b="1" err="1">
                <a:latin typeface="Sitka Text"/>
              </a:rPr>
              <a:t>Εξωτερικές</a:t>
            </a:r>
            <a:r>
              <a:rPr lang="en-US" sz="1600" b="1" dirty="0">
                <a:latin typeface="Sitka Text"/>
              </a:rPr>
              <a:t> πα</a:t>
            </a:r>
            <a:r>
              <a:rPr lang="en-US" sz="1600" b="1" err="1">
                <a:latin typeface="Sitka Text"/>
              </a:rPr>
              <a:t>ρεμ</a:t>
            </a:r>
            <a:r>
              <a:rPr lang="en-US" sz="1600" b="1" dirty="0">
                <a:latin typeface="Sitka Text"/>
              </a:rPr>
              <a:t>β</a:t>
            </a:r>
            <a:r>
              <a:rPr lang="en-US" sz="1600" b="1" err="1">
                <a:latin typeface="Sitka Text"/>
              </a:rPr>
              <a:t>ολές</a:t>
            </a:r>
            <a:r>
              <a:rPr lang="en-US" sz="1600" dirty="0">
                <a:latin typeface="Sitka Text"/>
              </a:rPr>
              <a:t>: </a:t>
            </a:r>
            <a:r>
              <a:rPr lang="en-US" sz="1600" err="1">
                <a:latin typeface="Sitka Text"/>
              </a:rPr>
              <a:t>Οι</a:t>
            </a:r>
            <a:r>
              <a:rPr lang="en-US" sz="1600" dirty="0">
                <a:latin typeface="Sitka Text"/>
              </a:rPr>
              <a:t> ταλα</a:t>
            </a:r>
            <a:r>
              <a:rPr lang="en-US" sz="1600" err="1">
                <a:latin typeface="Sitka Text"/>
              </a:rPr>
              <a:t>ντωτές</a:t>
            </a:r>
            <a:r>
              <a:rPr lang="en-US" sz="1600" dirty="0">
                <a:latin typeface="Sitka Text"/>
              </a:rPr>
              <a:t> LC μπ</a:t>
            </a:r>
            <a:r>
              <a:rPr lang="en-US" sz="1600" err="1">
                <a:latin typeface="Sitka Text"/>
              </a:rPr>
              <a:t>ορούν</a:t>
            </a:r>
            <a:r>
              <a:rPr lang="en-US" sz="1600" dirty="0">
                <a:latin typeface="Sitka Text"/>
              </a:rPr>
              <a:t> επ</a:t>
            </a:r>
            <a:r>
              <a:rPr lang="en-US" sz="1600" err="1">
                <a:latin typeface="Sitka Text"/>
              </a:rPr>
              <a:t>ίσης</a:t>
            </a:r>
            <a:r>
              <a:rPr lang="en-US" sz="1600" dirty="0">
                <a:latin typeface="Sitka Text"/>
              </a:rPr>
              <a:t> να επ</a:t>
            </a:r>
            <a:r>
              <a:rPr lang="en-US" sz="1600" err="1">
                <a:latin typeface="Sitka Text"/>
              </a:rPr>
              <a:t>ηρε</a:t>
            </a:r>
            <a:r>
              <a:rPr lang="en-US" sz="1600" dirty="0">
                <a:latin typeface="Sitka Text"/>
              </a:rPr>
              <a:t>α</a:t>
            </a:r>
            <a:r>
              <a:rPr lang="en-US" sz="1600" err="1">
                <a:latin typeface="Sitka Text"/>
              </a:rPr>
              <a:t>στούν</a:t>
            </a:r>
            <a:r>
              <a:rPr lang="en-US" sz="1600" dirty="0">
                <a:latin typeface="Sitka Text"/>
              </a:rPr>
              <a:t> από </a:t>
            </a:r>
            <a:r>
              <a:rPr lang="en-US" sz="1600" err="1">
                <a:latin typeface="Sitka Text"/>
              </a:rPr>
              <a:t>εξωτερικές</a:t>
            </a:r>
            <a:r>
              <a:rPr lang="en-US" sz="1600" dirty="0">
                <a:latin typeface="Sitka Text"/>
              </a:rPr>
              <a:t> πα</a:t>
            </a:r>
            <a:r>
              <a:rPr lang="en-US" sz="1600" err="1">
                <a:latin typeface="Sitka Text"/>
              </a:rPr>
              <a:t>ρεμ</a:t>
            </a:r>
            <a:r>
              <a:rPr lang="en-US" sz="1600" dirty="0">
                <a:latin typeface="Sitka Text"/>
              </a:rPr>
              <a:t>β</a:t>
            </a:r>
            <a:r>
              <a:rPr lang="en-US" sz="1600" err="1">
                <a:latin typeface="Sitka Text"/>
              </a:rPr>
              <a:t>ολές</a:t>
            </a:r>
            <a:r>
              <a:rPr lang="en-US" sz="1600" dirty="0">
                <a:latin typeface="Sitka Text"/>
              </a:rPr>
              <a:t>, </a:t>
            </a:r>
            <a:r>
              <a:rPr lang="en-US" sz="1600" err="1">
                <a:latin typeface="Sitka Text"/>
              </a:rPr>
              <a:t>οι</a:t>
            </a:r>
            <a:r>
              <a:rPr lang="en-US" sz="1600" dirty="0">
                <a:latin typeface="Sitka Text"/>
              </a:rPr>
              <a:t> οπ</a:t>
            </a:r>
            <a:r>
              <a:rPr lang="en-US" sz="1600" err="1">
                <a:latin typeface="Sitka Text"/>
              </a:rPr>
              <a:t>οίες</a:t>
            </a:r>
            <a:r>
              <a:rPr lang="en-US" sz="1600" dirty="0">
                <a:latin typeface="Sitka Text"/>
              </a:rPr>
              <a:t> μπ</a:t>
            </a:r>
            <a:r>
              <a:rPr lang="en-US" sz="1600" err="1">
                <a:latin typeface="Sitka Text"/>
              </a:rPr>
              <a:t>ορεί</a:t>
            </a:r>
            <a:r>
              <a:rPr lang="en-US" sz="1600" dirty="0">
                <a:latin typeface="Sitka Text"/>
              </a:rPr>
              <a:t> να π</a:t>
            </a:r>
            <a:r>
              <a:rPr lang="en-US" sz="1600" err="1">
                <a:latin typeface="Sitka Text"/>
              </a:rPr>
              <a:t>ροκ</a:t>
            </a:r>
            <a:r>
              <a:rPr lang="en-US" sz="1600" dirty="0">
                <a:latin typeface="Sitka Text"/>
              </a:rPr>
              <a:t>α</a:t>
            </a:r>
            <a:r>
              <a:rPr lang="en-US" sz="1600" err="1">
                <a:latin typeface="Sitka Text"/>
              </a:rPr>
              <a:t>λέσουν</a:t>
            </a:r>
            <a:r>
              <a:rPr lang="en-US" sz="1600" dirty="0">
                <a:latin typeface="Sitka Text"/>
              </a:rPr>
              <a:t> </a:t>
            </a:r>
            <a:r>
              <a:rPr lang="en-US" sz="1600" err="1">
                <a:latin typeface="Sitka Text"/>
              </a:rPr>
              <a:t>μετ</a:t>
            </a:r>
            <a:r>
              <a:rPr lang="en-US" sz="1600" dirty="0">
                <a:latin typeface="Sitka Text"/>
              </a:rPr>
              <a:t>α</a:t>
            </a:r>
            <a:r>
              <a:rPr lang="en-US" sz="1600" err="1">
                <a:latin typeface="Sitka Text"/>
              </a:rPr>
              <a:t>τό</a:t>
            </a:r>
            <a:r>
              <a:rPr lang="en-US" sz="1600" dirty="0">
                <a:latin typeface="Sitka Text"/>
              </a:rPr>
              <a:t>π</a:t>
            </a:r>
            <a:r>
              <a:rPr lang="en-US" sz="1600" err="1">
                <a:latin typeface="Sitka Text"/>
              </a:rPr>
              <a:t>ιση</a:t>
            </a:r>
            <a:r>
              <a:rPr lang="en-US" sz="1600" dirty="0">
                <a:latin typeface="Sitka Text"/>
              </a:rPr>
              <a:t> </a:t>
            </a:r>
            <a:r>
              <a:rPr lang="en-US" sz="1600" err="1">
                <a:latin typeface="Sitka Text"/>
              </a:rPr>
              <a:t>συχνότητ</a:t>
            </a:r>
            <a:r>
              <a:rPr lang="en-US" sz="1600" dirty="0">
                <a:latin typeface="Sitka Text"/>
              </a:rPr>
              <a:t>ας και να επ</a:t>
            </a:r>
            <a:r>
              <a:rPr lang="en-US" sz="1600" err="1">
                <a:latin typeface="Sitka Text"/>
              </a:rPr>
              <a:t>ηρεάσουν</a:t>
            </a:r>
            <a:r>
              <a:rPr lang="en-US" sz="1600" dirty="0">
                <a:latin typeface="Sitka Text"/>
              </a:rPr>
              <a:t> </a:t>
            </a:r>
            <a:r>
              <a:rPr lang="en-US" sz="1600" err="1">
                <a:latin typeface="Sitka Text"/>
              </a:rPr>
              <a:t>την</a:t>
            </a:r>
            <a:r>
              <a:rPr lang="en-US" sz="1600" dirty="0">
                <a:latin typeface="Sitka Text"/>
              </a:rPr>
              <a:t> απ</a:t>
            </a:r>
            <a:r>
              <a:rPr lang="en-US" sz="1600" err="1">
                <a:latin typeface="Sitka Text"/>
              </a:rPr>
              <a:t>όδοσή</a:t>
            </a:r>
            <a:r>
              <a:rPr lang="en-US" sz="1600" dirty="0">
                <a:latin typeface="Sitka Text"/>
              </a:rPr>
              <a:t> </a:t>
            </a:r>
            <a:r>
              <a:rPr lang="en-US" sz="1600" err="1">
                <a:latin typeface="Sitka Text"/>
              </a:rPr>
              <a:t>τους</a:t>
            </a:r>
            <a:r>
              <a:rPr lang="en-US" sz="1600" dirty="0">
                <a:latin typeface="Sitka Text"/>
              </a:rPr>
              <a:t>.</a:t>
            </a:r>
            <a:endParaRPr lang="en-US" sz="1600">
              <a:latin typeface="Sitka Text"/>
              <a:ea typeface="Calibri"/>
              <a:cs typeface="Calibri"/>
            </a:endParaRPr>
          </a:p>
          <a:p>
            <a:endParaRPr lang="en-US" sz="1600" dirty="0">
              <a:latin typeface="Sitka Text"/>
              <a:ea typeface="Calibri"/>
              <a:cs typeface="Calibri"/>
            </a:endParaRPr>
          </a:p>
          <a:p>
            <a:r>
              <a:rPr lang="en-US" sz="1600" b="1" err="1">
                <a:latin typeface="Sitka Text"/>
              </a:rPr>
              <a:t>Όχι</a:t>
            </a:r>
            <a:r>
              <a:rPr lang="en-US" sz="1600" b="1" dirty="0">
                <a:latin typeface="Sitka Text"/>
              </a:rPr>
              <a:t> κα</a:t>
            </a:r>
            <a:r>
              <a:rPr lang="en-US" sz="1600" b="1" err="1">
                <a:latin typeface="Sitka Text"/>
              </a:rPr>
              <a:t>τάλληλο</a:t>
            </a:r>
            <a:r>
              <a:rPr lang="en-US" sz="1600" b="1" dirty="0">
                <a:latin typeface="Sitka Text"/>
              </a:rPr>
              <a:t> </a:t>
            </a:r>
            <a:r>
              <a:rPr lang="en-US" sz="1600" b="1" err="1">
                <a:latin typeface="Sitka Text"/>
              </a:rPr>
              <a:t>σε</a:t>
            </a:r>
            <a:r>
              <a:rPr lang="en-US" sz="1600" b="1" dirty="0">
                <a:latin typeface="Sitka Text"/>
              </a:rPr>
              <a:t> χα</a:t>
            </a:r>
            <a:r>
              <a:rPr lang="en-US" sz="1600" b="1" err="1">
                <a:latin typeface="Sitka Text"/>
              </a:rPr>
              <a:t>μηλές</a:t>
            </a:r>
            <a:r>
              <a:rPr lang="en-US" sz="1600" b="1" dirty="0">
                <a:latin typeface="Sitka Text"/>
              </a:rPr>
              <a:t> </a:t>
            </a:r>
            <a:r>
              <a:rPr lang="en-US" sz="1600" b="1" err="1">
                <a:latin typeface="Sitka Text"/>
              </a:rPr>
              <a:t>συχνότητες</a:t>
            </a:r>
            <a:r>
              <a:rPr lang="en-US" sz="1600" dirty="0">
                <a:latin typeface="Sitka Text"/>
              </a:rPr>
              <a:t>: ο π</a:t>
            </a:r>
            <a:r>
              <a:rPr lang="en-US" sz="1600" err="1">
                <a:latin typeface="Sitka Text"/>
              </a:rPr>
              <a:t>υκνωτής</a:t>
            </a:r>
            <a:r>
              <a:rPr lang="en-US" sz="1600" dirty="0">
                <a:latin typeface="Sitka Text"/>
              </a:rPr>
              <a:t> και </a:t>
            </a:r>
            <a:r>
              <a:rPr lang="en-US" sz="1600" err="1">
                <a:latin typeface="Sitka Text"/>
              </a:rPr>
              <a:t>το</a:t>
            </a:r>
            <a:r>
              <a:rPr lang="en-US" sz="1600" dirty="0">
                <a:latin typeface="Sitka Text"/>
              </a:rPr>
              <a:t> π</a:t>
            </a:r>
            <a:r>
              <a:rPr lang="en-US" sz="1600" err="1">
                <a:latin typeface="Sitka Text"/>
              </a:rPr>
              <a:t>ηνίο</a:t>
            </a:r>
            <a:r>
              <a:rPr lang="en-US" sz="1600" dirty="0">
                <a:latin typeface="Sitka Text"/>
              </a:rPr>
              <a:t> </a:t>
            </a:r>
            <a:r>
              <a:rPr lang="en-US" sz="1600" err="1">
                <a:latin typeface="Sitka Text"/>
              </a:rPr>
              <a:t>δεν</a:t>
            </a:r>
            <a:r>
              <a:rPr lang="en-US" sz="1600" dirty="0">
                <a:latin typeface="Sitka Text"/>
              </a:rPr>
              <a:t> </a:t>
            </a:r>
            <a:r>
              <a:rPr lang="en-US" sz="1600" err="1">
                <a:latin typeface="Sitka Text"/>
              </a:rPr>
              <a:t>λειτουργούν</a:t>
            </a:r>
            <a:r>
              <a:rPr lang="en-US" sz="1600" dirty="0">
                <a:latin typeface="Sitka Text"/>
              </a:rPr>
              <a:t> κα</a:t>
            </a:r>
            <a:r>
              <a:rPr lang="en-US" sz="1600" err="1">
                <a:latin typeface="Sitka Text"/>
              </a:rPr>
              <a:t>λά</a:t>
            </a:r>
            <a:r>
              <a:rPr lang="en-US" sz="1600" dirty="0">
                <a:latin typeface="Sitka Text"/>
              </a:rPr>
              <a:t> και </a:t>
            </a:r>
            <a:r>
              <a:rPr lang="en-US" sz="1600" err="1">
                <a:latin typeface="Sitka Text"/>
              </a:rPr>
              <a:t>το</a:t>
            </a:r>
            <a:r>
              <a:rPr lang="en-US" sz="1600" dirty="0">
                <a:latin typeface="Sitka Text"/>
              </a:rPr>
              <a:t> </a:t>
            </a:r>
            <a:r>
              <a:rPr lang="en-US" sz="1600" err="1">
                <a:latin typeface="Sitka Text"/>
              </a:rPr>
              <a:t>κύκλωμ</a:t>
            </a:r>
            <a:r>
              <a:rPr lang="en-US" sz="1600" dirty="0">
                <a:latin typeface="Sitka Text"/>
              </a:rPr>
              <a:t>α </a:t>
            </a:r>
            <a:r>
              <a:rPr lang="en-US" sz="1600" err="1">
                <a:latin typeface="Sitka Text"/>
              </a:rPr>
              <a:t>γίνετ</a:t>
            </a:r>
            <a:r>
              <a:rPr lang="en-US" sz="1600" dirty="0">
                <a:latin typeface="Sitka Text"/>
              </a:rPr>
              <a:t>αι α</a:t>
            </a:r>
            <a:r>
              <a:rPr lang="en-US" sz="1600" err="1">
                <a:latin typeface="Sitka Text"/>
              </a:rPr>
              <a:t>στ</a:t>
            </a:r>
            <a:r>
              <a:rPr lang="en-US" sz="1600" dirty="0">
                <a:latin typeface="Sitka Text"/>
              </a:rPr>
              <a:t>α</a:t>
            </a:r>
            <a:r>
              <a:rPr lang="en-US" sz="1600" err="1">
                <a:latin typeface="Sitka Text"/>
              </a:rPr>
              <a:t>θές</a:t>
            </a:r>
            <a:r>
              <a:rPr lang="en-US" sz="1600" dirty="0">
                <a:latin typeface="Sitka Text"/>
              </a:rPr>
              <a:t>, </a:t>
            </a:r>
            <a:r>
              <a:rPr lang="en-US" sz="1600" err="1">
                <a:latin typeface="Sitka Text"/>
              </a:rPr>
              <a:t>ότ</a:t>
            </a:r>
            <a:r>
              <a:rPr lang="en-US" sz="1600" dirty="0">
                <a:latin typeface="Sitka Text"/>
              </a:rPr>
              <a:t>αν β</a:t>
            </a:r>
            <a:r>
              <a:rPr lang="en-US" sz="1600" err="1">
                <a:latin typeface="Sitka Text"/>
              </a:rPr>
              <a:t>ρίσκοντ</a:t>
            </a:r>
            <a:r>
              <a:rPr lang="en-US" sz="1600" dirty="0">
                <a:latin typeface="Sitka Text"/>
              </a:rPr>
              <a:t>αι </a:t>
            </a:r>
            <a:r>
              <a:rPr lang="en-US" sz="1600" err="1">
                <a:latin typeface="Sitka Text"/>
              </a:rPr>
              <a:t>σε</a:t>
            </a:r>
            <a:r>
              <a:rPr lang="en-US" sz="1600" dirty="0">
                <a:latin typeface="Sitka Text"/>
              </a:rPr>
              <a:t> χα</a:t>
            </a:r>
            <a:r>
              <a:rPr lang="en-US" sz="1600" err="1">
                <a:latin typeface="Sitka Text"/>
              </a:rPr>
              <a:t>μηλές</a:t>
            </a:r>
            <a:r>
              <a:rPr lang="en-US" sz="1600" dirty="0">
                <a:latin typeface="Sitka Text"/>
              </a:rPr>
              <a:t> </a:t>
            </a:r>
            <a:r>
              <a:rPr lang="en-US" sz="1600" err="1">
                <a:latin typeface="Sitka Text"/>
              </a:rPr>
              <a:t>συχνότητες</a:t>
            </a:r>
            <a:r>
              <a:rPr lang="en-US" sz="1600" dirty="0">
                <a:latin typeface="Sitka Text"/>
              </a:rPr>
              <a:t>.</a:t>
            </a:r>
            <a:endParaRPr lang="en-US" sz="1600">
              <a:latin typeface="Sitka Text"/>
              <a:ea typeface="Calibri"/>
              <a:cs typeface="Calibri"/>
            </a:endParaRPr>
          </a:p>
          <a:p>
            <a:endParaRPr lang="en-US" sz="1600" dirty="0">
              <a:latin typeface="Sitka Text"/>
              <a:ea typeface="Calibri"/>
              <a:cs typeface="Calibri"/>
            </a:endParaRPr>
          </a:p>
          <a:p>
            <a:r>
              <a:rPr lang="en-US" sz="1600" b="1" dirty="0">
                <a:latin typeface="Sitka Text"/>
              </a:rPr>
              <a:t>Κατα</a:t>
            </a:r>
            <a:r>
              <a:rPr lang="en-US" sz="1600" b="1" err="1">
                <a:latin typeface="Sitka Text"/>
              </a:rPr>
              <a:t>νάλωση</a:t>
            </a:r>
            <a:r>
              <a:rPr lang="en-US" sz="1600" dirty="0">
                <a:latin typeface="Sitka Text"/>
              </a:rPr>
              <a:t> </a:t>
            </a:r>
            <a:r>
              <a:rPr lang="en-US" sz="1600" b="1" err="1">
                <a:latin typeface="Sitka Text"/>
              </a:rPr>
              <a:t>ενέργει</a:t>
            </a:r>
            <a:r>
              <a:rPr lang="en-US" sz="1600" b="1" dirty="0">
                <a:latin typeface="Sitka Text"/>
              </a:rPr>
              <a:t>ας</a:t>
            </a:r>
            <a:r>
              <a:rPr lang="en-US" sz="1600" dirty="0">
                <a:latin typeface="Sitka Text"/>
              </a:rPr>
              <a:t>: </a:t>
            </a:r>
            <a:r>
              <a:rPr lang="en-US" sz="1600" err="1">
                <a:latin typeface="Sitka Text"/>
              </a:rPr>
              <a:t>Οι</a:t>
            </a:r>
            <a:r>
              <a:rPr lang="en-US" sz="1600" dirty="0">
                <a:latin typeface="Sitka Text"/>
              </a:rPr>
              <a:t> ταλα</a:t>
            </a:r>
            <a:r>
              <a:rPr lang="en-US" sz="1600" err="1">
                <a:latin typeface="Sitka Text"/>
              </a:rPr>
              <a:t>ντωτές</a:t>
            </a:r>
            <a:r>
              <a:rPr lang="en-US" sz="1600" dirty="0">
                <a:latin typeface="Sitka Text"/>
              </a:rPr>
              <a:t> LC μπ</a:t>
            </a:r>
            <a:r>
              <a:rPr lang="en-US" sz="1600" err="1">
                <a:latin typeface="Sitka Text"/>
              </a:rPr>
              <a:t>ορούν</a:t>
            </a:r>
            <a:r>
              <a:rPr lang="en-US" sz="1600" dirty="0">
                <a:latin typeface="Sitka Text"/>
              </a:rPr>
              <a:t> να </a:t>
            </a:r>
            <a:r>
              <a:rPr lang="en-US" sz="1600" err="1">
                <a:latin typeface="Sitka Text"/>
              </a:rPr>
              <a:t>έχουν</a:t>
            </a:r>
            <a:r>
              <a:rPr lang="en-US" sz="1600" dirty="0">
                <a:latin typeface="Sitka Text"/>
              </a:rPr>
              <a:t> </a:t>
            </a:r>
            <a:r>
              <a:rPr lang="en-US" sz="1600" err="1">
                <a:latin typeface="Sitka Text"/>
              </a:rPr>
              <a:t>σχετικά</a:t>
            </a:r>
            <a:r>
              <a:rPr lang="en-US" sz="1600" dirty="0">
                <a:latin typeface="Sitka Text"/>
              </a:rPr>
              <a:t> </a:t>
            </a:r>
            <a:r>
              <a:rPr lang="en-US" sz="1600" err="1">
                <a:latin typeface="Sitka Text"/>
              </a:rPr>
              <a:t>υψηλή</a:t>
            </a:r>
            <a:r>
              <a:rPr lang="en-US" sz="1600" dirty="0">
                <a:latin typeface="Sitka Text"/>
              </a:rPr>
              <a:t> κατα</a:t>
            </a:r>
            <a:r>
              <a:rPr lang="en-US" sz="1600" err="1">
                <a:latin typeface="Sitka Text"/>
              </a:rPr>
              <a:t>νάλωση</a:t>
            </a:r>
            <a:r>
              <a:rPr lang="en-US" sz="1600" dirty="0">
                <a:latin typeface="Sitka Text"/>
              </a:rPr>
              <a:t> </a:t>
            </a:r>
            <a:r>
              <a:rPr lang="en-US" sz="1600" err="1">
                <a:latin typeface="Sitka Text"/>
              </a:rPr>
              <a:t>ενέργει</a:t>
            </a:r>
            <a:r>
              <a:rPr lang="en-US" sz="1600" dirty="0">
                <a:latin typeface="Sitka Text"/>
              </a:rPr>
              <a:t>ας, η οπ</a:t>
            </a:r>
            <a:r>
              <a:rPr lang="en-US" sz="1600" err="1">
                <a:latin typeface="Sitka Text"/>
              </a:rPr>
              <a:t>οί</a:t>
            </a:r>
            <a:r>
              <a:rPr lang="en-US" sz="1600" dirty="0">
                <a:latin typeface="Sitka Text"/>
              </a:rPr>
              <a:t>α π</a:t>
            </a:r>
            <a:r>
              <a:rPr lang="en-US" sz="1600" err="1">
                <a:latin typeface="Sitka Text"/>
              </a:rPr>
              <a:t>ιθ</a:t>
            </a:r>
            <a:r>
              <a:rPr lang="en-US" sz="1600" dirty="0">
                <a:latin typeface="Sitka Text"/>
              </a:rPr>
              <a:t>α</a:t>
            </a:r>
            <a:r>
              <a:rPr lang="en-US" sz="1600" err="1">
                <a:latin typeface="Sitka Text"/>
              </a:rPr>
              <a:t>νόν</a:t>
            </a:r>
            <a:r>
              <a:rPr lang="en-US" sz="1600" dirty="0">
                <a:latin typeface="Sitka Text"/>
              </a:rPr>
              <a:t>  απ</a:t>
            </a:r>
            <a:r>
              <a:rPr lang="en-US" sz="1600" err="1">
                <a:latin typeface="Sitka Text"/>
              </a:rPr>
              <a:t>οτελεί</a:t>
            </a:r>
            <a:r>
              <a:rPr lang="en-US" sz="1600" dirty="0">
                <a:latin typeface="Sitka Text"/>
              </a:rPr>
              <a:t> π</a:t>
            </a:r>
            <a:r>
              <a:rPr lang="en-US" sz="1600" err="1">
                <a:latin typeface="Sitka Text"/>
              </a:rPr>
              <a:t>εριοριστικό</a:t>
            </a:r>
            <a:r>
              <a:rPr lang="en-US" sz="1600" dirty="0">
                <a:latin typeface="Sitka Text"/>
              </a:rPr>
              <a:t> πα</a:t>
            </a:r>
            <a:r>
              <a:rPr lang="en-US" sz="1600" err="1">
                <a:latin typeface="Sitka Text"/>
              </a:rPr>
              <a:t>ράγοντ</a:t>
            </a:r>
            <a:r>
              <a:rPr lang="en-US" sz="1600" dirty="0">
                <a:latin typeface="Sitka Text"/>
              </a:rPr>
              <a:t>α </a:t>
            </a:r>
            <a:r>
              <a:rPr lang="en-US" sz="1600" err="1">
                <a:latin typeface="Sitka Text"/>
              </a:rPr>
              <a:t>σε</a:t>
            </a:r>
            <a:r>
              <a:rPr lang="en-US" sz="1600" dirty="0">
                <a:latin typeface="Sitka Text"/>
              </a:rPr>
              <a:t> </a:t>
            </a:r>
            <a:r>
              <a:rPr lang="en-US" sz="1600" err="1">
                <a:latin typeface="Sitka Text"/>
              </a:rPr>
              <a:t>συσκευές</a:t>
            </a:r>
            <a:r>
              <a:rPr lang="en-US" sz="1600" dirty="0">
                <a:latin typeface="Sitka Text"/>
              </a:rPr>
              <a:t> π</a:t>
            </a:r>
            <a:r>
              <a:rPr lang="en-US" sz="1600" err="1">
                <a:latin typeface="Sitka Text"/>
              </a:rPr>
              <a:t>ου</a:t>
            </a:r>
            <a:r>
              <a:rPr lang="en-US" sz="1600" dirty="0">
                <a:latin typeface="Sitka Text"/>
              </a:rPr>
              <a:t> </a:t>
            </a:r>
            <a:r>
              <a:rPr lang="en-US" sz="1600" err="1">
                <a:latin typeface="Sitka Text"/>
              </a:rPr>
              <a:t>τροφοδοτούντ</a:t>
            </a:r>
            <a:r>
              <a:rPr lang="en-US" sz="1600" dirty="0">
                <a:latin typeface="Sitka Text"/>
              </a:rPr>
              <a:t>αι από μπατα</a:t>
            </a:r>
            <a:r>
              <a:rPr lang="en-US" sz="1600" err="1">
                <a:latin typeface="Sitka Text"/>
              </a:rPr>
              <a:t>ρίες</a:t>
            </a:r>
            <a:r>
              <a:rPr lang="en-US" sz="1600" dirty="0">
                <a:latin typeface="Sitka Text"/>
              </a:rPr>
              <a:t>.</a:t>
            </a:r>
            <a:endParaRPr lang="en-US" sz="1600">
              <a:latin typeface="Sitka Text"/>
              <a:ea typeface="Calibri"/>
              <a:cs typeface="Calibri"/>
            </a:endParaRPr>
          </a:p>
          <a:p>
            <a:endParaRPr lang="en-US" sz="1600" dirty="0">
              <a:latin typeface="Sitka Text"/>
              <a:ea typeface="Calibri"/>
              <a:cs typeface="Calibri"/>
            </a:endParaRPr>
          </a:p>
          <a:p>
            <a:r>
              <a:rPr lang="en-US" sz="1600" b="1" err="1">
                <a:latin typeface="Sitka Text"/>
              </a:rPr>
              <a:t>Αστ</a:t>
            </a:r>
            <a:r>
              <a:rPr lang="en-US" sz="1600" b="1" dirty="0">
                <a:latin typeface="Sitka Text"/>
              </a:rPr>
              <a:t>α</a:t>
            </a:r>
            <a:r>
              <a:rPr lang="en-US" sz="1600" b="1" err="1">
                <a:latin typeface="Sitka Text"/>
              </a:rPr>
              <a:t>θής</a:t>
            </a:r>
            <a:r>
              <a:rPr lang="en-US" sz="1600" b="1" dirty="0">
                <a:latin typeface="Sitka Text"/>
              </a:rPr>
              <a:t> </a:t>
            </a:r>
            <a:r>
              <a:rPr lang="en-US" sz="1600" b="1" err="1">
                <a:latin typeface="Sitka Text"/>
              </a:rPr>
              <a:t>συχνότητ</a:t>
            </a:r>
            <a:r>
              <a:rPr lang="en-US" sz="1600" b="1" dirty="0">
                <a:latin typeface="Sitka Text"/>
              </a:rPr>
              <a:t>α </a:t>
            </a:r>
            <a:r>
              <a:rPr lang="en-US" sz="1600" b="1" err="1">
                <a:latin typeface="Sitka Text"/>
              </a:rPr>
              <a:t>λειτουργί</a:t>
            </a:r>
            <a:r>
              <a:rPr lang="en-US" sz="1600" b="1" dirty="0">
                <a:latin typeface="Sitka Text"/>
              </a:rPr>
              <a:t>ας ταλα</a:t>
            </a:r>
            <a:r>
              <a:rPr lang="en-US" sz="1600" b="1" err="1">
                <a:latin typeface="Sitka Text"/>
              </a:rPr>
              <a:t>ντωτή</a:t>
            </a:r>
            <a:r>
              <a:rPr lang="en-US" sz="1600" b="1" dirty="0">
                <a:latin typeface="Sitka Text"/>
              </a:rPr>
              <a:t>:</a:t>
            </a:r>
            <a:r>
              <a:rPr lang="en-US" sz="1600" dirty="0">
                <a:latin typeface="Sitka Text"/>
              </a:rPr>
              <a:t> </a:t>
            </a:r>
            <a:r>
              <a:rPr lang="en-US" sz="1600" err="1">
                <a:latin typeface="Sitka Text"/>
              </a:rPr>
              <a:t>Οφείλετ</a:t>
            </a:r>
            <a:r>
              <a:rPr lang="en-US" sz="1600" dirty="0">
                <a:latin typeface="Sitka Text"/>
              </a:rPr>
              <a:t>αι </a:t>
            </a:r>
            <a:r>
              <a:rPr lang="en-US" sz="1600" err="1">
                <a:latin typeface="Sitka Text"/>
              </a:rPr>
              <a:t>στ</a:t>
            </a:r>
            <a:r>
              <a:rPr lang="en-US" sz="1600" dirty="0">
                <a:latin typeface="Sitka Text"/>
              </a:rPr>
              <a:t>α </a:t>
            </a:r>
            <a:r>
              <a:rPr lang="en-US" sz="1600" err="1">
                <a:latin typeface="Sitka Text"/>
              </a:rPr>
              <a:t>διάφορ</a:t>
            </a:r>
            <a:r>
              <a:rPr lang="en-US" sz="1600" dirty="0">
                <a:latin typeface="Sitka Text"/>
              </a:rPr>
              <a:t>α </a:t>
            </a:r>
            <a:r>
              <a:rPr lang="en-US" sz="1600" err="1">
                <a:latin typeface="Sitka Text"/>
              </a:rPr>
              <a:t>εξ</a:t>
            </a:r>
            <a:r>
              <a:rPr lang="en-US" sz="1600" dirty="0">
                <a:latin typeface="Sitka Text"/>
              </a:rPr>
              <a:t>α</a:t>
            </a:r>
            <a:r>
              <a:rPr lang="en-US" sz="1600" err="1">
                <a:latin typeface="Sitka Text"/>
              </a:rPr>
              <a:t>ρτήμ</a:t>
            </a:r>
            <a:r>
              <a:rPr lang="en-US" sz="1600" dirty="0">
                <a:latin typeface="Sitka Text"/>
              </a:rPr>
              <a:t>ατα π</a:t>
            </a:r>
            <a:r>
              <a:rPr lang="en-US" sz="1600" err="1">
                <a:latin typeface="Sitka Text"/>
              </a:rPr>
              <a:t>ου</a:t>
            </a:r>
            <a:r>
              <a:rPr lang="en-US" sz="1600" dirty="0">
                <a:latin typeface="Sitka Text"/>
              </a:rPr>
              <a:t> </a:t>
            </a:r>
            <a:r>
              <a:rPr lang="en-US" sz="1600" err="1">
                <a:latin typeface="Sitka Text"/>
              </a:rPr>
              <a:t>εμ</a:t>
            </a:r>
            <a:r>
              <a:rPr lang="en-US" sz="1600" dirty="0">
                <a:latin typeface="Sitka Text"/>
              </a:rPr>
              <a:t>π</a:t>
            </a:r>
            <a:r>
              <a:rPr lang="en-US" sz="1600" err="1">
                <a:latin typeface="Sitka Text"/>
              </a:rPr>
              <a:t>λέκοντ</a:t>
            </a:r>
            <a:r>
              <a:rPr lang="en-US" sz="1600" dirty="0">
                <a:latin typeface="Sitka Text"/>
              </a:rPr>
              <a:t>αι </a:t>
            </a:r>
            <a:r>
              <a:rPr lang="en-US" sz="1600" err="1">
                <a:latin typeface="Sitka Text"/>
              </a:rPr>
              <a:t>στο</a:t>
            </a:r>
            <a:r>
              <a:rPr lang="en-US" sz="1600" dirty="0">
                <a:latin typeface="Sitka Text"/>
              </a:rPr>
              <a:t> </a:t>
            </a:r>
            <a:r>
              <a:rPr lang="en-US" sz="1600" err="1">
                <a:latin typeface="Sitka Text"/>
              </a:rPr>
              <a:t>κύκλωμ</a:t>
            </a:r>
            <a:r>
              <a:rPr lang="en-US" sz="1600" dirty="0">
                <a:latin typeface="Sitka Text"/>
              </a:rPr>
              <a:t>α.</a:t>
            </a:r>
            <a:endParaRPr lang="en-US" sz="1600" dirty="0">
              <a:latin typeface="Sitka Text"/>
              <a:ea typeface="Calibri"/>
              <a:cs typeface="Calibri"/>
            </a:endParaRPr>
          </a:p>
          <a:p>
            <a:endParaRPr lang="en-US" sz="1500"/>
          </a:p>
        </p:txBody>
      </p:sp>
    </p:spTree>
    <p:extLst>
      <p:ext uri="{BB962C8B-B14F-4D97-AF65-F5344CB8AC3E}">
        <p14:creationId xmlns:p14="http://schemas.microsoft.com/office/powerpoint/2010/main" val="1080743211"/>
      </p:ext>
    </p:extLst>
  </p:cSld>
  <p:clrMapOvr>
    <a:masterClrMapping/>
  </p:clrMapOvr>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Ευρεία οθόνη</PresentationFormat>
  <Paragraphs>0</Paragraphs>
  <Slides>10</Slides>
  <Notes>0</Notes>
  <HiddenSlides>0</HiddenSlides>
  <MMClips>0</MMClips>
  <ScaleCrop>false</ScaleCrop>
  <HeadingPairs>
    <vt:vector size="4" baseType="variant">
      <vt:variant>
        <vt:lpstr>Θέμα</vt:lpstr>
      </vt:variant>
      <vt:variant>
        <vt:i4>1</vt:i4>
      </vt:variant>
      <vt:variant>
        <vt:lpstr>Τίτλοι διαφανειών</vt:lpstr>
      </vt:variant>
      <vt:variant>
        <vt:i4>10</vt:i4>
      </vt:variant>
    </vt:vector>
  </HeadingPairs>
  <TitlesOfParts>
    <vt:vector size="11" baseType="lpstr">
      <vt:lpstr>Θέμα του Office</vt:lpstr>
      <vt:lpstr>LC OSCILLATOR</vt:lpstr>
      <vt:lpstr>ΕΙΣΑΓΩΓΗ</vt:lpstr>
      <vt:lpstr>ΤΑ ΕΙΔΗ ΤΩΝ LC OSCILLATOR </vt:lpstr>
      <vt:lpstr>Η ΛΕΙΤΟΥΡΓΙΑ ΤΩΝ LC OSCILLATOR </vt:lpstr>
      <vt:lpstr>ΣΥΧΝOΤΗΤΑ LC OSCILLATOR</vt:lpstr>
      <vt:lpstr>ΣΥΝΤΟΝΙΣΜΟΣ</vt:lpstr>
      <vt:lpstr>Παράγοντας Ποιότητας Q</vt:lpstr>
      <vt:lpstr>ΠΛΕΟΝΕΚΤΗΜΑΤΑ ΤΩΝ ΤΑΛΑΝΤΩΤΩΝ LC OSCILLATOR</vt:lpstr>
      <vt:lpstr>ΜΕΙΟΝΕΚΤΗΜΑΤΑ ΤΩΝ ΤΑΛΑΝΤΩΤΩΝ LC OSCILLATOR </vt:lpstr>
      <vt:lpstr>ΣΥΝΟΨΗ</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Παρουσίαση του PowerPoint</dc:title>
  <dc:creator/>
  <cp:lastModifiedBy/>
  <cp:revision>299</cp:revision>
  <dcterms:created xsi:type="dcterms:W3CDTF">2023-05-31T11:21:43Z</dcterms:created>
  <dcterms:modified xsi:type="dcterms:W3CDTF">2023-05-31T12:45:15Z</dcterms:modified>
</cp:coreProperties>
</file>