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p:scale>
          <a:sx n="50" d="100"/>
          <a:sy n="50" d="100"/>
        </p:scale>
        <p:origin x="1704"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68DD3-426B-4B84-BE28-73895F5E2889}" type="datetimeFigureOut">
              <a:rPr lang="en-GB" smtClean="0"/>
              <a:t>15/04/2024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6C0CD-BB5F-49E6-AE59-0C2A0DB88C8A}" type="slidenum">
              <a:rPr lang="en-GB" smtClean="0"/>
              <a:t>‹#›</a:t>
            </a:fld>
            <a:endParaRPr lang="en-GB"/>
          </a:p>
        </p:txBody>
      </p:sp>
    </p:spTree>
    <p:extLst>
      <p:ext uri="{BB962C8B-B14F-4D97-AF65-F5344CB8AC3E}">
        <p14:creationId xmlns:p14="http://schemas.microsoft.com/office/powerpoint/2010/main" val="33355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942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299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276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46023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47919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45725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10268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67550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22183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3602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2663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5072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1490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79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4957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2741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058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356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4455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44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890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248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49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196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0484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0898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735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C24E137-15F3-4C93-85A2-BCA6F9339BDF}"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197139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24E137-15F3-4C93-85A2-BCA6F9339BDF}"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261182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24E137-15F3-4C93-85A2-BCA6F9339BDF}"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136317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70067" y="385705"/>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70067" y="1149300"/>
            <a:ext cx="11506400" cy="4942400"/>
          </a:xfrm>
          <a:prstGeom prst="rect">
            <a:avLst/>
          </a:prstGeom>
          <a:noFill/>
          <a:ln>
            <a:noFill/>
          </a:ln>
        </p:spPr>
        <p:txBody>
          <a:bodyPr spcFirstLastPara="1" wrap="square" lIns="91425" tIns="91425" rIns="91425" bIns="91425" anchor="t" anchorCtr="0">
            <a:noAutofit/>
          </a:bodyPr>
          <a:lstStyle>
            <a:lvl1pPr marL="609585" lvl="0" indent="-431789" algn="l">
              <a:lnSpc>
                <a:spcPct val="115000"/>
              </a:lnSpc>
              <a:spcBef>
                <a:spcPts val="0"/>
              </a:spcBef>
              <a:spcAft>
                <a:spcPts val="0"/>
              </a:spcAft>
              <a:buSzPts val="1500"/>
              <a:buFont typeface="Nunito"/>
              <a:buChar char="●"/>
              <a:defRPr>
                <a:latin typeface="Nunito"/>
                <a:ea typeface="Nunito"/>
                <a:cs typeface="Nunito"/>
                <a:sym typeface="Nunito"/>
              </a:defRPr>
            </a:lvl1pPr>
            <a:lvl2pPr marL="1219170" lvl="1" indent="-414856" algn="l">
              <a:lnSpc>
                <a:spcPct val="115000"/>
              </a:lnSpc>
              <a:spcBef>
                <a:spcPts val="2133"/>
              </a:spcBef>
              <a:spcAft>
                <a:spcPts val="0"/>
              </a:spcAft>
              <a:buSzPts val="1300"/>
              <a:buFont typeface="Nunito"/>
              <a:buChar char="○"/>
              <a:defRPr>
                <a:latin typeface="Nunito"/>
                <a:ea typeface="Nunito"/>
                <a:cs typeface="Nunito"/>
                <a:sym typeface="Nunito"/>
              </a:defRPr>
            </a:lvl2pPr>
            <a:lvl3pPr marL="1828754" lvl="2" indent="-406390" algn="l">
              <a:lnSpc>
                <a:spcPct val="115000"/>
              </a:lnSpc>
              <a:spcBef>
                <a:spcPts val="2133"/>
              </a:spcBef>
              <a:spcAft>
                <a:spcPts val="0"/>
              </a:spcAft>
              <a:buSzPts val="1200"/>
              <a:buFont typeface="Nunito"/>
              <a:buChar char="■"/>
              <a:defRPr>
                <a:latin typeface="Nunito"/>
                <a:ea typeface="Nunito"/>
                <a:cs typeface="Nunito"/>
                <a:sym typeface="Nunito"/>
              </a:defRPr>
            </a:lvl3pPr>
            <a:lvl4pPr marL="2438339" lvl="3" indent="-397923" algn="l">
              <a:lnSpc>
                <a:spcPct val="115000"/>
              </a:lnSpc>
              <a:spcBef>
                <a:spcPts val="2133"/>
              </a:spcBef>
              <a:spcAft>
                <a:spcPts val="0"/>
              </a:spcAft>
              <a:buSzPts val="1100"/>
              <a:buFont typeface="Nunito"/>
              <a:buChar char="●"/>
              <a:defRPr>
                <a:latin typeface="Nunito"/>
                <a:ea typeface="Nunito"/>
                <a:cs typeface="Nunito"/>
                <a:sym typeface="Nunito"/>
              </a:defRPr>
            </a:lvl4pPr>
            <a:lvl5pPr marL="3047924" lvl="4" indent="-389457" algn="l">
              <a:lnSpc>
                <a:spcPct val="115000"/>
              </a:lnSpc>
              <a:spcBef>
                <a:spcPts val="2133"/>
              </a:spcBef>
              <a:spcAft>
                <a:spcPts val="0"/>
              </a:spcAft>
              <a:buSzPts val="1000"/>
              <a:buFont typeface="Nunito"/>
              <a:buChar char="○"/>
              <a:defRPr>
                <a:latin typeface="Nunito"/>
                <a:ea typeface="Nunito"/>
                <a:cs typeface="Nunito"/>
                <a:sym typeface="Nunito"/>
              </a:defRPr>
            </a:lvl5pPr>
            <a:lvl6pPr marL="3657509" lvl="5" indent="-380990" algn="l">
              <a:lnSpc>
                <a:spcPct val="115000"/>
              </a:lnSpc>
              <a:spcBef>
                <a:spcPts val="2133"/>
              </a:spcBef>
              <a:spcAft>
                <a:spcPts val="0"/>
              </a:spcAft>
              <a:buSzPts val="900"/>
              <a:buFont typeface="Nunito"/>
              <a:buChar char="■"/>
              <a:defRPr>
                <a:latin typeface="Nunito"/>
                <a:ea typeface="Nunito"/>
                <a:cs typeface="Nunito"/>
                <a:sym typeface="Nunito"/>
              </a:defRPr>
            </a:lvl6pPr>
            <a:lvl7pPr marL="4267093" lvl="6" indent="-372524" algn="l">
              <a:lnSpc>
                <a:spcPct val="115000"/>
              </a:lnSpc>
              <a:spcBef>
                <a:spcPts val="2133"/>
              </a:spcBef>
              <a:spcAft>
                <a:spcPts val="0"/>
              </a:spcAft>
              <a:buSzPts val="800"/>
              <a:buFont typeface="Nunito"/>
              <a:buChar char="●"/>
              <a:defRPr>
                <a:latin typeface="Nunito"/>
                <a:ea typeface="Nunito"/>
                <a:cs typeface="Nunito"/>
                <a:sym typeface="Nunito"/>
              </a:defRPr>
            </a:lvl7pPr>
            <a:lvl8pPr marL="4876678" lvl="7" indent="-364058" algn="l">
              <a:lnSpc>
                <a:spcPct val="115000"/>
              </a:lnSpc>
              <a:spcBef>
                <a:spcPts val="2133"/>
              </a:spcBef>
              <a:spcAft>
                <a:spcPts val="0"/>
              </a:spcAft>
              <a:buSzPts val="700"/>
              <a:buFont typeface="Nunito"/>
              <a:buChar char="○"/>
              <a:defRPr>
                <a:latin typeface="Nunito"/>
                <a:ea typeface="Nunito"/>
                <a:cs typeface="Nunito"/>
                <a:sym typeface="Nunito"/>
              </a:defRPr>
            </a:lvl8pPr>
            <a:lvl9pPr marL="5486263" lvl="8" indent="-355591" algn="l">
              <a:lnSpc>
                <a:spcPct val="115000"/>
              </a:lnSpc>
              <a:spcBef>
                <a:spcPts val="2133"/>
              </a:spcBef>
              <a:spcAft>
                <a:spcPts val="2133"/>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11776399" y="6595876"/>
            <a:ext cx="487200" cy="289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634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C24E137-15F3-4C93-85A2-BCA6F9339BDF}"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363906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24E137-15F3-4C93-85A2-BCA6F9339BDF}" type="datetimeFigureOut">
              <a:rPr lang="en-GB" smtClean="0"/>
              <a:t>15/04/2024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310491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C24E137-15F3-4C93-85A2-BCA6F9339BDF}"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147969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C24E137-15F3-4C93-85A2-BCA6F9339BDF}" type="datetimeFigureOut">
              <a:rPr lang="en-GB" smtClean="0"/>
              <a:t>15/04/2024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167399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C24E137-15F3-4C93-85A2-BCA6F9339BDF}" type="datetimeFigureOut">
              <a:rPr lang="en-GB" smtClean="0"/>
              <a:t>15/04/2024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326516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4E137-15F3-4C93-85A2-BCA6F9339BDF}" type="datetimeFigureOut">
              <a:rPr lang="en-GB" smtClean="0"/>
              <a:t>15/04/2024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413312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24E137-15F3-4C93-85A2-BCA6F9339BDF}"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76410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24E137-15F3-4C93-85A2-BCA6F9339BDF}" type="datetimeFigureOut">
              <a:rPr lang="en-GB" smtClean="0"/>
              <a:t>15/04/2024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85663A-5D74-4589-8425-589F738757FC}" type="slidenum">
              <a:rPr lang="en-GB" smtClean="0"/>
              <a:t>‹#›</a:t>
            </a:fld>
            <a:endParaRPr lang="en-GB"/>
          </a:p>
        </p:txBody>
      </p:sp>
    </p:spTree>
    <p:extLst>
      <p:ext uri="{BB962C8B-B14F-4D97-AF65-F5344CB8AC3E}">
        <p14:creationId xmlns:p14="http://schemas.microsoft.com/office/powerpoint/2010/main" val="394958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4E137-15F3-4C93-85A2-BCA6F9339BDF}" type="datetimeFigureOut">
              <a:rPr lang="en-GB" smtClean="0"/>
              <a:t>15/04/2024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5663A-5D74-4589-8425-589F738757FC}" type="slidenum">
              <a:rPr lang="en-GB" smtClean="0"/>
              <a:t>‹#›</a:t>
            </a:fld>
            <a:endParaRPr lang="en-GB"/>
          </a:p>
        </p:txBody>
      </p:sp>
    </p:spTree>
    <p:extLst>
      <p:ext uri="{BB962C8B-B14F-4D97-AF65-F5344CB8AC3E}">
        <p14:creationId xmlns:p14="http://schemas.microsoft.com/office/powerpoint/2010/main" val="2915981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537333" y="1611709"/>
            <a:ext cx="9103600" cy="7756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5333" b="1" dirty="0"/>
              <a:t>Enews Express</a:t>
            </a:r>
            <a:endParaRPr sz="5333" b="1" dirty="0"/>
          </a:p>
        </p:txBody>
      </p:sp>
      <p:sp>
        <p:nvSpPr>
          <p:cNvPr id="106" name="Google Shape;106;p1"/>
          <p:cNvSpPr txBox="1">
            <a:spLocks noGrp="1"/>
          </p:cNvSpPr>
          <p:nvPr>
            <p:ph type="ctrTitle"/>
          </p:nvPr>
        </p:nvSpPr>
        <p:spPr>
          <a:xfrm>
            <a:off x="1537333" y="3029991"/>
            <a:ext cx="5012323" cy="664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4267" b="1" dirty="0"/>
              <a:t>Business Statistics</a:t>
            </a:r>
            <a:endParaRPr sz="4267" b="1" dirty="0"/>
          </a:p>
        </p:txBody>
      </p:sp>
      <p:sp>
        <p:nvSpPr>
          <p:cNvPr id="107" name="Google Shape;107;p1"/>
          <p:cNvSpPr txBox="1">
            <a:spLocks noGrp="1"/>
          </p:cNvSpPr>
          <p:nvPr>
            <p:ph type="ctrTitle"/>
          </p:nvPr>
        </p:nvSpPr>
        <p:spPr>
          <a:xfrm>
            <a:off x="1537334" y="4119691"/>
            <a:ext cx="3471783" cy="664400"/>
          </a:xfrm>
          <a:prstGeom prst="rect">
            <a:avLst/>
          </a:prstGeom>
          <a:no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2933" b="1" dirty="0" smtClean="0"/>
              <a:t/>
            </a:r>
            <a:br>
              <a:rPr lang="en" sz="2933" b="1" dirty="0" smtClean="0"/>
            </a:br>
            <a:r>
              <a:rPr lang="en" sz="2933" b="1" dirty="0" smtClean="0"/>
              <a:t>19</a:t>
            </a:r>
            <a:r>
              <a:rPr lang="en" sz="2933" b="1" baseline="30000" dirty="0" smtClean="0"/>
              <a:t>th</a:t>
            </a:r>
            <a:r>
              <a:rPr lang="en" sz="2933" b="1" dirty="0" smtClean="0"/>
              <a:t> </a:t>
            </a:r>
            <a:r>
              <a:rPr lang="en" sz="2933" b="1" dirty="0"/>
              <a:t>August 2022</a:t>
            </a:r>
            <a:endParaRPr sz="2933" b="1" dirty="0"/>
          </a:p>
        </p:txBody>
      </p:sp>
    </p:spTree>
    <p:extLst>
      <p:ext uri="{BB962C8B-B14F-4D97-AF65-F5344CB8AC3E}">
        <p14:creationId xmlns:p14="http://schemas.microsoft.com/office/powerpoint/2010/main" val="418463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Univariate Analysis-  Group</a:t>
            </a:r>
          </a:p>
          <a:p>
            <a:pPr marL="186262" indent="0">
              <a:buClr>
                <a:srgbClr val="000000"/>
              </a:buClr>
              <a:buSzPts val="1400"/>
              <a:buNone/>
            </a:pPr>
            <a:endParaRPr sz="2133" b="1" dirty="0">
              <a:solidFill>
                <a:srgbClr val="000000"/>
              </a:solidFill>
            </a:endParaRPr>
          </a:p>
        </p:txBody>
      </p:sp>
      <p:sp>
        <p:nvSpPr>
          <p:cNvPr id="132" name="Google Shape;132;g10e9006cb6c_1_7"/>
          <p:cNvSpPr txBox="1"/>
          <p:nvPr/>
        </p:nvSpPr>
        <p:spPr>
          <a:xfrm>
            <a:off x="5436467" y="6091701"/>
            <a:ext cx="6680800" cy="492402"/>
          </a:xfrm>
          <a:prstGeom prst="rect">
            <a:avLst/>
          </a:prstGeom>
          <a:noFill/>
          <a:ln>
            <a:noFill/>
          </a:ln>
        </p:spPr>
        <p:txBody>
          <a:bodyPr spcFirstLastPara="1" wrap="square" lIns="121900" tIns="121900" rIns="121900" bIns="121900" anchor="t" anchorCtr="0">
            <a:spAutoFit/>
          </a:bodyPr>
          <a:lstStyle/>
          <a:p>
            <a:pPr algn="r">
              <a:buClr>
                <a:srgbClr val="000000"/>
              </a:buClr>
              <a:buSzPts val="1200"/>
            </a:pPr>
            <a:r>
              <a:rPr lang="en" sz="1600" i="1" u="sng" dirty="0">
                <a:solidFill>
                  <a:schemeClr val="hlink"/>
                </a:solidFill>
                <a:latin typeface="Nunito"/>
                <a:ea typeface="Nunito"/>
                <a:cs typeface="Nunito"/>
                <a:sym typeface="Nunito"/>
                <a:hlinkClick r:id="rId3" action="ppaction://hlinksldjump"/>
              </a:rPr>
              <a:t>Link to Appendix </a:t>
            </a:r>
            <a:r>
              <a:rPr lang="en" sz="1600" i="1" u="sng" dirty="0">
                <a:solidFill>
                  <a:schemeClr val="hlink"/>
                </a:solidFill>
                <a:latin typeface="Nunito"/>
                <a:ea typeface="Nunito"/>
                <a:cs typeface="Nunito"/>
                <a:sym typeface="Nunito"/>
                <a:hlinkClick r:id="rId3" action="ppaction://hlinksldjump"/>
              </a:rPr>
              <a:t>slid </a:t>
            </a:r>
            <a:r>
              <a:rPr lang="en" sz="1600" i="1" u="sng" dirty="0">
                <a:solidFill>
                  <a:schemeClr val="hlink"/>
                </a:solidFill>
                <a:latin typeface="Nunito"/>
                <a:ea typeface="Nunito"/>
                <a:cs typeface="Nunito"/>
                <a:sym typeface="Nunito"/>
                <a:hlinkClick r:id="rId3" action="ppaction://hlinksldjump"/>
              </a:rPr>
              <a:t>on data background check</a:t>
            </a:r>
            <a:endParaRPr sz="1600" i="1" dirty="0">
              <a:solidFill>
                <a:srgbClr val="666666"/>
              </a:solidFill>
              <a:latin typeface="Nunito"/>
              <a:ea typeface="Nunito"/>
              <a:cs typeface="Nunito"/>
              <a:sym typeface="Nunito"/>
            </a:endParaRPr>
          </a:p>
        </p:txBody>
      </p:sp>
      <p:pic>
        <p:nvPicPr>
          <p:cNvPr id="2" name="Picture 1"/>
          <p:cNvPicPr>
            <a:picLocks noChangeAspect="1"/>
          </p:cNvPicPr>
          <p:nvPr/>
        </p:nvPicPr>
        <p:blipFill>
          <a:blip r:embed="rId4"/>
          <a:stretch>
            <a:fillRect/>
          </a:stretch>
        </p:blipFill>
        <p:spPr>
          <a:xfrm>
            <a:off x="270067" y="1561629"/>
            <a:ext cx="6809952" cy="4609983"/>
          </a:xfrm>
          <a:prstGeom prst="rect">
            <a:avLst/>
          </a:prstGeom>
        </p:spPr>
      </p:pic>
      <p:sp>
        <p:nvSpPr>
          <p:cNvPr id="5" name="TextBox 4"/>
          <p:cNvSpPr txBox="1"/>
          <p:nvPr/>
        </p:nvSpPr>
        <p:spPr>
          <a:xfrm>
            <a:off x="7035793" y="4927243"/>
            <a:ext cx="4310795" cy="1200329"/>
          </a:xfrm>
          <a:prstGeom prst="rect">
            <a:avLst/>
          </a:prstGeom>
          <a:noFill/>
        </p:spPr>
        <p:txBody>
          <a:bodyPr wrap="none" rtlCol="0">
            <a:spAutoFit/>
          </a:bodyPr>
          <a:lstStyle/>
          <a:p>
            <a:r>
              <a:rPr lang="en-GB" sz="2400" dirty="0">
                <a:latin typeface="Nunito" panose="020B0604020202020204" charset="0"/>
              </a:rPr>
              <a:t>The user group is divided into </a:t>
            </a:r>
          </a:p>
          <a:p>
            <a:pPr marL="380990" indent="-380990">
              <a:buFont typeface="Arial" panose="020B0604020202020204" pitchFamily="34" charset="0"/>
              <a:buChar char="•"/>
            </a:pPr>
            <a:r>
              <a:rPr lang="en-GB" sz="2400" dirty="0">
                <a:latin typeface="Nunito" panose="020B0604020202020204" charset="0"/>
              </a:rPr>
              <a:t>Control </a:t>
            </a:r>
            <a:endParaRPr lang="en-GB" sz="2400" dirty="0">
              <a:latin typeface="Nunito" panose="020B0604020202020204" charset="0"/>
            </a:endParaRPr>
          </a:p>
          <a:p>
            <a:pPr marL="380990" indent="-380990">
              <a:buFont typeface="Arial" panose="020B0604020202020204" pitchFamily="34" charset="0"/>
              <a:buChar char="•"/>
            </a:pPr>
            <a:r>
              <a:rPr lang="en-GB" sz="2400" dirty="0">
                <a:latin typeface="Nunito" panose="020B0604020202020204" charset="0"/>
              </a:rPr>
              <a:t>Treatment </a:t>
            </a:r>
            <a:endParaRPr lang="en-GB" sz="2400" dirty="0">
              <a:latin typeface="Nunito" panose="020B0604020202020204" charset="0"/>
            </a:endParaRPr>
          </a:p>
        </p:txBody>
      </p:sp>
    </p:spTree>
    <p:extLst>
      <p:ext uri="{BB962C8B-B14F-4D97-AF65-F5344CB8AC3E}">
        <p14:creationId xmlns:p14="http://schemas.microsoft.com/office/powerpoint/2010/main" val="3496970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Univariate Analysis-  Conversion status</a:t>
            </a:r>
          </a:p>
          <a:p>
            <a:pPr marL="186262" indent="0">
              <a:buClr>
                <a:srgbClr val="000000"/>
              </a:buClr>
              <a:buSzPts val="1400"/>
              <a:buNone/>
            </a:pPr>
            <a:endParaRPr sz="2133" b="1" dirty="0">
              <a:solidFill>
                <a:srgbClr val="000000"/>
              </a:solidFill>
            </a:endParaRPr>
          </a:p>
        </p:txBody>
      </p:sp>
      <p:sp>
        <p:nvSpPr>
          <p:cNvPr id="5" name="TextBox 4"/>
          <p:cNvSpPr txBox="1"/>
          <p:nvPr/>
        </p:nvSpPr>
        <p:spPr>
          <a:xfrm>
            <a:off x="6997027" y="4700415"/>
            <a:ext cx="5179623" cy="1077026"/>
          </a:xfrm>
          <a:prstGeom prst="rect">
            <a:avLst/>
          </a:prstGeom>
          <a:noFill/>
        </p:spPr>
        <p:txBody>
          <a:bodyPr wrap="none" rtlCol="0">
            <a:spAutoFit/>
          </a:bodyPr>
          <a:lstStyle/>
          <a:p>
            <a:r>
              <a:rPr lang="en-GB" sz="2133" dirty="0">
                <a:latin typeface="Nunito" panose="020B0604020202020204" charset="0"/>
              </a:rPr>
              <a:t>The users who converted to subscribers: </a:t>
            </a:r>
          </a:p>
          <a:p>
            <a:pPr marL="380990" indent="-380990">
              <a:buFont typeface="Arial" panose="020B0604020202020204" pitchFamily="34" charset="0"/>
              <a:buChar char="•"/>
            </a:pPr>
            <a:r>
              <a:rPr lang="en-GB" sz="2133" dirty="0">
                <a:latin typeface="Nunito" panose="020B0604020202020204" charset="0"/>
              </a:rPr>
              <a:t>No (did not convert)</a:t>
            </a:r>
            <a:endParaRPr lang="en-GB" sz="2133" dirty="0">
              <a:latin typeface="Nunito" panose="020B0604020202020204" charset="0"/>
            </a:endParaRPr>
          </a:p>
          <a:p>
            <a:pPr marL="380990" indent="-380990">
              <a:buFont typeface="Arial" panose="020B0604020202020204" pitchFamily="34" charset="0"/>
              <a:buChar char="•"/>
            </a:pPr>
            <a:r>
              <a:rPr lang="en-GB" sz="2133" dirty="0">
                <a:latin typeface="Nunito" panose="020B0604020202020204" charset="0"/>
              </a:rPr>
              <a:t>Yes (converted)</a:t>
            </a:r>
            <a:endParaRPr lang="en-GB" sz="2133" dirty="0">
              <a:latin typeface="Nunito" panose="020B0604020202020204" charset="0"/>
            </a:endParaRPr>
          </a:p>
        </p:txBody>
      </p:sp>
      <p:pic>
        <p:nvPicPr>
          <p:cNvPr id="3" name="Picture 2"/>
          <p:cNvPicPr>
            <a:picLocks noChangeAspect="1"/>
          </p:cNvPicPr>
          <p:nvPr/>
        </p:nvPicPr>
        <p:blipFill>
          <a:blip r:embed="rId3"/>
          <a:stretch>
            <a:fillRect/>
          </a:stretch>
        </p:blipFill>
        <p:spPr>
          <a:xfrm>
            <a:off x="1" y="1733329"/>
            <a:ext cx="7091537" cy="4863415"/>
          </a:xfrm>
          <a:prstGeom prst="rect">
            <a:avLst/>
          </a:prstGeom>
        </p:spPr>
      </p:pic>
    </p:spTree>
    <p:extLst>
      <p:ext uri="{BB962C8B-B14F-4D97-AF65-F5344CB8AC3E}">
        <p14:creationId xmlns:p14="http://schemas.microsoft.com/office/powerpoint/2010/main" val="287205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Univariate Analysis-  Language preferred by users</a:t>
            </a:r>
          </a:p>
          <a:p>
            <a:pPr marL="186262" indent="0">
              <a:buClr>
                <a:srgbClr val="000000"/>
              </a:buClr>
              <a:buSzPts val="1400"/>
              <a:buNone/>
            </a:pPr>
            <a:endParaRPr sz="2133" b="1" dirty="0">
              <a:solidFill>
                <a:srgbClr val="000000"/>
              </a:solidFill>
            </a:endParaRPr>
          </a:p>
        </p:txBody>
      </p:sp>
      <p:pic>
        <p:nvPicPr>
          <p:cNvPr id="2" name="Picture 1"/>
          <p:cNvPicPr>
            <a:picLocks noChangeAspect="1"/>
          </p:cNvPicPr>
          <p:nvPr/>
        </p:nvPicPr>
        <p:blipFill>
          <a:blip r:embed="rId3"/>
          <a:stretch>
            <a:fillRect/>
          </a:stretch>
        </p:blipFill>
        <p:spPr>
          <a:xfrm>
            <a:off x="124467" y="1763998"/>
            <a:ext cx="7460099" cy="4732153"/>
          </a:xfrm>
          <a:prstGeom prst="rect">
            <a:avLst/>
          </a:prstGeom>
        </p:spPr>
      </p:pic>
      <p:sp>
        <p:nvSpPr>
          <p:cNvPr id="4" name="TextBox 3"/>
          <p:cNvSpPr txBox="1"/>
          <p:nvPr/>
        </p:nvSpPr>
        <p:spPr>
          <a:xfrm>
            <a:off x="7235475" y="4804132"/>
            <a:ext cx="4744483" cy="1077026"/>
          </a:xfrm>
          <a:prstGeom prst="rect">
            <a:avLst/>
          </a:prstGeom>
          <a:noFill/>
        </p:spPr>
        <p:txBody>
          <a:bodyPr wrap="square" rtlCol="0">
            <a:spAutoFit/>
          </a:bodyPr>
          <a:lstStyle/>
          <a:p>
            <a:pPr marL="380990" indent="-380990">
              <a:buFont typeface="Arial" panose="020B0604020202020204" pitchFamily="34" charset="0"/>
              <a:buChar char="•"/>
            </a:pPr>
            <a:r>
              <a:rPr lang="en-GB" sz="2133" dirty="0">
                <a:latin typeface="Nunito" panose="020B0604020202020204" charset="0"/>
              </a:rPr>
              <a:t>The distribution shows that French and Spanish are the more preferred languages.</a:t>
            </a:r>
            <a:endParaRPr lang="en-GB" sz="2133" dirty="0">
              <a:latin typeface="Nunito" panose="020B0604020202020204" charset="0"/>
            </a:endParaRPr>
          </a:p>
        </p:txBody>
      </p:sp>
    </p:spTree>
    <p:extLst>
      <p:ext uri="{BB962C8B-B14F-4D97-AF65-F5344CB8AC3E}">
        <p14:creationId xmlns:p14="http://schemas.microsoft.com/office/powerpoint/2010/main" val="368482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Bivariate Analysis-  Time spent on the page vs. Landing page</a:t>
            </a:r>
            <a:endParaRPr sz="2133" b="1" dirty="0">
              <a:solidFill>
                <a:srgbClr val="000000"/>
              </a:solidFill>
            </a:endParaRPr>
          </a:p>
        </p:txBody>
      </p:sp>
      <p:sp>
        <p:nvSpPr>
          <p:cNvPr id="4" name="TextBox 3"/>
          <p:cNvSpPr txBox="1"/>
          <p:nvPr/>
        </p:nvSpPr>
        <p:spPr>
          <a:xfrm>
            <a:off x="7719585" y="3032738"/>
            <a:ext cx="4369353" cy="3046411"/>
          </a:xfrm>
          <a:prstGeom prst="rect">
            <a:avLst/>
          </a:prstGeom>
          <a:noFill/>
        </p:spPr>
        <p:txBody>
          <a:bodyPr wrap="square" rtlCol="0">
            <a:spAutoFit/>
          </a:bodyPr>
          <a:lstStyle/>
          <a:p>
            <a:pPr marL="380990" indent="-380990" algn="just">
              <a:buFont typeface="Arial" panose="020B0604020202020204" pitchFamily="34" charset="0"/>
              <a:buChar char="•"/>
            </a:pPr>
            <a:r>
              <a:rPr lang="en-GB" sz="2133" dirty="0">
                <a:latin typeface="Nunito" panose="020B0604020202020204" charset="0"/>
              </a:rPr>
              <a:t>The plot shows that the </a:t>
            </a:r>
            <a:r>
              <a:rPr lang="en-GB" sz="2133" dirty="0">
                <a:latin typeface="Nunito" panose="020B0604020202020204" charset="0"/>
              </a:rPr>
              <a:t>new landing page has some outliers on both </a:t>
            </a:r>
            <a:r>
              <a:rPr lang="en-GB" sz="2133" dirty="0">
                <a:latin typeface="Nunito" panose="020B0604020202020204" charset="0"/>
              </a:rPr>
              <a:t>sides.</a:t>
            </a:r>
          </a:p>
          <a:p>
            <a:pPr algn="just"/>
            <a:endParaRPr lang="en-GB" sz="2133" dirty="0">
              <a:latin typeface="Nunito" panose="020B0604020202020204" charset="0"/>
            </a:endParaRPr>
          </a:p>
          <a:p>
            <a:pPr marL="380990" indent="-380990" algn="just">
              <a:buFont typeface="Arial" panose="020B0604020202020204" pitchFamily="34" charset="0"/>
              <a:buChar char="•"/>
            </a:pPr>
            <a:r>
              <a:rPr lang="en-GB" sz="2133" dirty="0">
                <a:latin typeface="Nunito" panose="020B0604020202020204" charset="0"/>
              </a:rPr>
              <a:t> </a:t>
            </a:r>
            <a:r>
              <a:rPr lang="en-GB" sz="2133" dirty="0">
                <a:latin typeface="Nunito" panose="020B0604020202020204" charset="0"/>
              </a:rPr>
              <a:t>T</a:t>
            </a:r>
            <a:r>
              <a:rPr lang="en-GB" sz="2133" dirty="0">
                <a:latin typeface="Nunito" panose="020B0604020202020204" charset="0"/>
              </a:rPr>
              <a:t>he </a:t>
            </a:r>
            <a:r>
              <a:rPr lang="en-GB" sz="2133" dirty="0">
                <a:latin typeface="Nunito" panose="020B0604020202020204" charset="0"/>
              </a:rPr>
              <a:t>average time spent on </a:t>
            </a:r>
            <a:r>
              <a:rPr lang="en-GB" sz="2133" dirty="0">
                <a:latin typeface="Nunito" panose="020B0604020202020204" charset="0"/>
              </a:rPr>
              <a:t>the new landing page </a:t>
            </a:r>
            <a:r>
              <a:rPr lang="en-GB" sz="2133" dirty="0">
                <a:latin typeface="Nunito" panose="020B0604020202020204" charset="0"/>
              </a:rPr>
              <a:t>is about 6 minutes </a:t>
            </a:r>
            <a:r>
              <a:rPr lang="en-GB" sz="2133" dirty="0">
                <a:latin typeface="Nunito" panose="020B0604020202020204" charset="0"/>
              </a:rPr>
              <a:t>while average time spent on old landing page is around 4.5 minutes.</a:t>
            </a:r>
            <a:endParaRPr lang="en-GB" sz="2133" dirty="0">
              <a:latin typeface="Nunito" panose="020B0604020202020204" charset="0"/>
            </a:endParaRPr>
          </a:p>
        </p:txBody>
      </p:sp>
      <p:pic>
        <p:nvPicPr>
          <p:cNvPr id="3" name="Picture 2"/>
          <p:cNvPicPr>
            <a:picLocks noChangeAspect="1"/>
          </p:cNvPicPr>
          <p:nvPr/>
        </p:nvPicPr>
        <p:blipFill>
          <a:blip r:embed="rId3"/>
          <a:stretch>
            <a:fillRect/>
          </a:stretch>
        </p:blipFill>
        <p:spPr>
          <a:xfrm>
            <a:off x="1" y="1648337"/>
            <a:ext cx="7793551" cy="4939123"/>
          </a:xfrm>
          <a:prstGeom prst="rect">
            <a:avLst/>
          </a:prstGeom>
        </p:spPr>
      </p:pic>
    </p:spTree>
    <p:extLst>
      <p:ext uri="{BB962C8B-B14F-4D97-AF65-F5344CB8AC3E}">
        <p14:creationId xmlns:p14="http://schemas.microsoft.com/office/powerpoint/2010/main" val="343889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Bivariate Analysis-  Conversion status vs. Time spent on page </a:t>
            </a:r>
            <a:endParaRPr sz="2133" b="1" dirty="0">
              <a:solidFill>
                <a:srgbClr val="000000"/>
              </a:solidFill>
            </a:endParaRPr>
          </a:p>
        </p:txBody>
      </p:sp>
      <p:sp>
        <p:nvSpPr>
          <p:cNvPr id="4" name="TextBox 3"/>
          <p:cNvSpPr txBox="1"/>
          <p:nvPr/>
        </p:nvSpPr>
        <p:spPr>
          <a:xfrm>
            <a:off x="7277395" y="2720431"/>
            <a:ext cx="4914605" cy="3374642"/>
          </a:xfrm>
          <a:prstGeom prst="rect">
            <a:avLst/>
          </a:prstGeom>
          <a:noFill/>
        </p:spPr>
        <p:txBody>
          <a:bodyPr wrap="square" rtlCol="0">
            <a:spAutoFit/>
          </a:bodyPr>
          <a:lstStyle/>
          <a:p>
            <a:pPr marL="380990" indent="-380990">
              <a:buFont typeface="Arial" panose="020B0604020202020204" pitchFamily="34" charset="0"/>
              <a:buChar char="•"/>
            </a:pPr>
            <a:r>
              <a:rPr lang="en-GB" sz="2133" dirty="0">
                <a:latin typeface="Nunito" panose="020B0604020202020204" charset="0"/>
              </a:rPr>
              <a:t>The users that converted to subscribers (yes) spent an average of </a:t>
            </a:r>
            <a:r>
              <a:rPr lang="en-GB" sz="2133" dirty="0">
                <a:latin typeface="Nunito" panose="020B0604020202020204" charset="0"/>
              </a:rPr>
              <a:t>about 6.2 </a:t>
            </a:r>
            <a:r>
              <a:rPr lang="en-GB" sz="2133" dirty="0">
                <a:latin typeface="Nunito" panose="020B0604020202020204" charset="0"/>
              </a:rPr>
              <a:t>minutes on the page while the users who didn't convert spent an average of </a:t>
            </a:r>
            <a:r>
              <a:rPr lang="en-GB" sz="2133" dirty="0">
                <a:latin typeface="Nunito" panose="020B0604020202020204" charset="0"/>
              </a:rPr>
              <a:t>around 4 </a:t>
            </a:r>
            <a:r>
              <a:rPr lang="en-GB" sz="2133" dirty="0">
                <a:latin typeface="Nunito" panose="020B0604020202020204" charset="0"/>
              </a:rPr>
              <a:t>minutes. </a:t>
            </a:r>
            <a:endParaRPr lang="en-GB" sz="2133" dirty="0">
              <a:latin typeface="Nunito" panose="020B0604020202020204" charset="0"/>
            </a:endParaRPr>
          </a:p>
          <a:p>
            <a:endParaRPr lang="en-GB" sz="2133" dirty="0">
              <a:latin typeface="Nunito" panose="020B0604020202020204" charset="0"/>
            </a:endParaRPr>
          </a:p>
          <a:p>
            <a:pPr marL="380990" indent="-380990">
              <a:buFont typeface="Arial" panose="020B0604020202020204" pitchFamily="34" charset="0"/>
              <a:buChar char="•"/>
            </a:pPr>
            <a:r>
              <a:rPr lang="en-GB" sz="2133" dirty="0">
                <a:latin typeface="Nunito" panose="020B0604020202020204" charset="0"/>
              </a:rPr>
              <a:t>The </a:t>
            </a:r>
            <a:r>
              <a:rPr lang="en-GB" sz="2133" dirty="0">
                <a:latin typeface="Nunito" panose="020B0604020202020204" charset="0"/>
              </a:rPr>
              <a:t>distribution shows that converted new subscribers spent a longer time than old subscribers.</a:t>
            </a:r>
          </a:p>
        </p:txBody>
      </p:sp>
      <p:pic>
        <p:nvPicPr>
          <p:cNvPr id="2" name="Picture 1"/>
          <p:cNvPicPr>
            <a:picLocks noChangeAspect="1"/>
          </p:cNvPicPr>
          <p:nvPr/>
        </p:nvPicPr>
        <p:blipFill rotWithShape="1">
          <a:blip r:embed="rId3"/>
          <a:srcRect l="3879" r="2782"/>
          <a:stretch/>
        </p:blipFill>
        <p:spPr>
          <a:xfrm>
            <a:off x="1" y="1808470"/>
            <a:ext cx="7353004" cy="4532385"/>
          </a:xfrm>
          <a:prstGeom prst="rect">
            <a:avLst/>
          </a:prstGeom>
        </p:spPr>
      </p:pic>
    </p:spTree>
    <p:extLst>
      <p:ext uri="{BB962C8B-B14F-4D97-AF65-F5344CB8AC3E}">
        <p14:creationId xmlns:p14="http://schemas.microsoft.com/office/powerpoint/2010/main" val="1005861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Bivariate Analysis-  Preferred Language vs. Time spent on page </a:t>
            </a:r>
            <a:endParaRPr sz="2133" b="1" dirty="0">
              <a:solidFill>
                <a:srgbClr val="000000"/>
              </a:solidFill>
            </a:endParaRPr>
          </a:p>
        </p:txBody>
      </p:sp>
      <p:sp>
        <p:nvSpPr>
          <p:cNvPr id="4" name="TextBox 3"/>
          <p:cNvSpPr txBox="1"/>
          <p:nvPr/>
        </p:nvSpPr>
        <p:spPr>
          <a:xfrm>
            <a:off x="7157239" y="2674738"/>
            <a:ext cx="4866241" cy="2718180"/>
          </a:xfrm>
          <a:prstGeom prst="rect">
            <a:avLst/>
          </a:prstGeom>
          <a:noFill/>
        </p:spPr>
        <p:txBody>
          <a:bodyPr wrap="square" rtlCol="0">
            <a:spAutoFit/>
          </a:bodyPr>
          <a:lstStyle/>
          <a:p>
            <a:pPr marL="380990" indent="-380990" algn="just">
              <a:buFont typeface="Arial" panose="020B0604020202020204" pitchFamily="34" charset="0"/>
              <a:buChar char="•"/>
            </a:pPr>
            <a:r>
              <a:rPr lang="en-GB" sz="2133" dirty="0">
                <a:latin typeface="Nunito" panose="020B0604020202020204" charset="0"/>
              </a:rPr>
              <a:t>From our </a:t>
            </a:r>
            <a:r>
              <a:rPr lang="en-GB" sz="2133" dirty="0">
                <a:latin typeface="Nunito" panose="020B0604020202020204" charset="0"/>
              </a:rPr>
              <a:t>distribution </a:t>
            </a:r>
            <a:r>
              <a:rPr lang="en-GB" sz="2133" dirty="0">
                <a:latin typeface="Nunito" panose="020B0604020202020204" charset="0"/>
              </a:rPr>
              <a:t>it seems that the users who prefer English language  </a:t>
            </a:r>
            <a:r>
              <a:rPr lang="en-GB" sz="2133" dirty="0">
                <a:latin typeface="Nunito" panose="020B0604020202020204" charset="0"/>
              </a:rPr>
              <a:t>spent longer average time than both </a:t>
            </a:r>
            <a:r>
              <a:rPr lang="en-GB" sz="2133" dirty="0">
                <a:latin typeface="Nunito" panose="020B0604020202020204" charset="0"/>
              </a:rPr>
              <a:t>users who prefer French </a:t>
            </a:r>
            <a:r>
              <a:rPr lang="en-GB" sz="2133" dirty="0">
                <a:latin typeface="Nunito" panose="020B0604020202020204" charset="0"/>
              </a:rPr>
              <a:t>and Spanish </a:t>
            </a:r>
            <a:r>
              <a:rPr lang="en-GB" sz="2133" dirty="0">
                <a:latin typeface="Nunito" panose="020B0604020202020204" charset="0"/>
              </a:rPr>
              <a:t>languages.</a:t>
            </a:r>
          </a:p>
          <a:p>
            <a:pPr algn="just"/>
            <a:endParaRPr lang="en-GB" sz="2133" dirty="0">
              <a:latin typeface="Nunito" panose="020B0604020202020204" charset="0"/>
            </a:endParaRPr>
          </a:p>
          <a:p>
            <a:pPr marL="380990" indent="-380990" algn="just">
              <a:buFont typeface="Arial" panose="020B0604020202020204" pitchFamily="34" charset="0"/>
              <a:buChar char="•"/>
            </a:pPr>
            <a:r>
              <a:rPr lang="en-GB" sz="2133" dirty="0">
                <a:latin typeface="Nunito" panose="020B0604020202020204" charset="0"/>
              </a:rPr>
              <a:t>Users who prefer Spanish data has some outliers.</a:t>
            </a:r>
            <a:endParaRPr lang="en-GB" sz="2133" dirty="0">
              <a:latin typeface="Nunito" panose="020B0604020202020204" charset="0"/>
            </a:endParaRPr>
          </a:p>
        </p:txBody>
      </p:sp>
      <p:pic>
        <p:nvPicPr>
          <p:cNvPr id="3" name="Picture 2"/>
          <p:cNvPicPr>
            <a:picLocks noChangeAspect="1"/>
          </p:cNvPicPr>
          <p:nvPr/>
        </p:nvPicPr>
        <p:blipFill rotWithShape="1">
          <a:blip r:embed="rId3"/>
          <a:srcRect l="2359" r="1315" b="2409"/>
          <a:stretch/>
        </p:blipFill>
        <p:spPr>
          <a:xfrm>
            <a:off x="1" y="1489647"/>
            <a:ext cx="7032772" cy="5088363"/>
          </a:xfrm>
          <a:prstGeom prst="rect">
            <a:avLst/>
          </a:prstGeom>
        </p:spPr>
      </p:pic>
    </p:spTree>
    <p:extLst>
      <p:ext uri="{BB962C8B-B14F-4D97-AF65-F5344CB8AC3E}">
        <p14:creationId xmlns:p14="http://schemas.microsoft.com/office/powerpoint/2010/main" val="2363073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lvl="0"/>
            <a:r>
              <a:rPr lang="en" dirty="0">
                <a:solidFill>
                  <a:srgbClr val="000000"/>
                </a:solidFill>
              </a:rPr>
              <a:t>Hypotheses Tested and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2D3B45"/>
              </a:buClr>
              <a:buSzPts val="1400"/>
              <a:buNone/>
            </a:pPr>
            <a:r>
              <a:rPr lang="en-GB" sz="1867" b="1" dirty="0"/>
              <a:t>Do the users spend more time on the new landing page than the existing landing page</a:t>
            </a:r>
            <a:r>
              <a:rPr lang="en-GB" sz="1867" b="1" dirty="0"/>
              <a:t>?</a:t>
            </a:r>
            <a:endParaRPr lang="en" sz="1867" dirty="0">
              <a:solidFill>
                <a:srgbClr val="2D3B45"/>
              </a:solidFill>
              <a:highlight>
                <a:srgbClr val="FFFFFF"/>
              </a:highlight>
            </a:endParaRPr>
          </a:p>
          <a:p>
            <a:pPr marL="186262" indent="0">
              <a:buClr>
                <a:srgbClr val="2D3B45"/>
              </a:buClr>
              <a:buSzPts val="1400"/>
              <a:buNone/>
            </a:pPr>
            <a:endParaRPr lang="en" sz="2133" dirty="0">
              <a:solidFill>
                <a:srgbClr val="2D3B45"/>
              </a:solidFill>
              <a:highlight>
                <a:srgbClr val="FFFFFF"/>
              </a:highlight>
            </a:endParaRPr>
          </a:p>
          <a:p>
            <a:pPr marL="186262" indent="0">
              <a:buClr>
                <a:srgbClr val="2D3B45"/>
              </a:buClr>
              <a:buSzPts val="1400"/>
              <a:buNone/>
            </a:pPr>
            <a:r>
              <a:rPr lang="en" sz="1867" b="1" i="1" dirty="0">
                <a:solidFill>
                  <a:srgbClr val="2D3B45"/>
                </a:solidFill>
                <a:highlight>
                  <a:srgbClr val="FFFFFF"/>
                </a:highlight>
              </a:rPr>
              <a:t>Time spent on the page vs. Landing page</a:t>
            </a:r>
            <a:endParaRPr lang="en" sz="1867" b="1" i="1" dirty="0">
              <a:solidFill>
                <a:srgbClr val="2D3B45"/>
              </a:solidFill>
              <a:highlight>
                <a:srgbClr val="FFFFFF"/>
              </a:highlight>
            </a:endParaRPr>
          </a:p>
        </p:txBody>
      </p:sp>
      <p:sp>
        <p:nvSpPr>
          <p:cNvPr id="4" name="TextBox 3"/>
          <p:cNvSpPr txBox="1"/>
          <p:nvPr/>
        </p:nvSpPr>
        <p:spPr>
          <a:xfrm>
            <a:off x="5566731" y="1707349"/>
            <a:ext cx="6492951" cy="1938992"/>
          </a:xfrm>
          <a:prstGeom prst="rect">
            <a:avLst/>
          </a:prstGeom>
          <a:noFill/>
        </p:spPr>
        <p:txBody>
          <a:bodyPr wrap="square" rtlCol="0">
            <a:spAutoFit/>
          </a:bodyPr>
          <a:lstStyle/>
          <a:p>
            <a:pPr marL="380990" indent="-380990" algn="just">
              <a:buFont typeface="Arial" panose="020B0604020202020204" pitchFamily="34" charset="0"/>
              <a:buChar char="•"/>
            </a:pPr>
            <a:r>
              <a:rPr lang="en-GB" sz="2400" dirty="0">
                <a:latin typeface="Nunito" panose="020B0604020202020204" charset="0"/>
              </a:rPr>
              <a:t>Hypothesis Tested</a:t>
            </a:r>
            <a:r>
              <a:rPr lang="en-GB" sz="2400" b="1" dirty="0">
                <a:latin typeface="Nunito" panose="020B0604020202020204" charset="0"/>
              </a:rPr>
              <a:t>: </a:t>
            </a:r>
            <a:r>
              <a:rPr lang="en-GB" sz="2400" dirty="0">
                <a:latin typeface="Nunito" panose="020B0604020202020204" charset="0"/>
              </a:rPr>
              <a:t>Test to  compare two sample means from two independent populations when standard deviation is unknown-</a:t>
            </a:r>
            <a:r>
              <a:rPr lang="en-GB" sz="2400" b="1" dirty="0">
                <a:latin typeface="Nunito" panose="020B0604020202020204" charset="0"/>
              </a:rPr>
              <a:t> 2 </a:t>
            </a:r>
            <a:r>
              <a:rPr lang="en-GB" sz="2400" b="1" dirty="0">
                <a:latin typeface="Nunito" panose="020B0604020202020204" charset="0"/>
              </a:rPr>
              <a:t>Sample Independent </a:t>
            </a:r>
            <a:r>
              <a:rPr lang="en-GB" sz="2400" b="1" dirty="0">
                <a:latin typeface="Nunito" panose="020B0604020202020204" charset="0"/>
              </a:rPr>
              <a:t>t-test.</a:t>
            </a:r>
            <a:endParaRPr lang="en-GB" sz="2400" b="1" dirty="0">
              <a:latin typeface="Nunito" panose="020B0604020202020204" charset="0"/>
            </a:endParaRPr>
          </a:p>
          <a:p>
            <a:endParaRPr lang="en-GB" sz="2400" b="1" dirty="0">
              <a:latin typeface="Nunito" panose="020B0604020202020204" charset="0"/>
            </a:endParaRPr>
          </a:p>
        </p:txBody>
      </p:sp>
      <p:pic>
        <p:nvPicPr>
          <p:cNvPr id="2" name="Picture 1"/>
          <p:cNvPicPr>
            <a:picLocks noChangeAspect="1"/>
          </p:cNvPicPr>
          <p:nvPr/>
        </p:nvPicPr>
        <p:blipFill>
          <a:blip r:embed="rId3"/>
          <a:stretch>
            <a:fillRect/>
          </a:stretch>
        </p:blipFill>
        <p:spPr>
          <a:xfrm>
            <a:off x="0" y="2392485"/>
            <a:ext cx="5674661" cy="4097871"/>
          </a:xfrm>
          <a:prstGeom prst="rect">
            <a:avLst/>
          </a:prstGeom>
        </p:spPr>
      </p:pic>
      <p:sp>
        <p:nvSpPr>
          <p:cNvPr id="5" name="TextBox 4"/>
          <p:cNvSpPr txBox="1"/>
          <p:nvPr/>
        </p:nvSpPr>
        <p:spPr>
          <a:xfrm>
            <a:off x="5500094" y="2651177"/>
            <a:ext cx="6626223" cy="4524315"/>
          </a:xfrm>
          <a:prstGeom prst="rect">
            <a:avLst/>
          </a:prstGeom>
          <a:noFill/>
        </p:spPr>
        <p:txBody>
          <a:bodyPr wrap="square" rtlCol="0">
            <a:spAutoFit/>
          </a:bodyPr>
          <a:lstStyle/>
          <a:p>
            <a:pPr algn="just"/>
            <a:endParaRPr lang="en-GB" sz="2400" dirty="0">
              <a:latin typeface="Nunito" panose="020B0604020202020204" charset="0"/>
            </a:endParaRPr>
          </a:p>
          <a:p>
            <a:pPr algn="just"/>
            <a:endParaRPr lang="en-GB" sz="2400" dirty="0">
              <a:latin typeface="Nunito" panose="020B0604020202020204" charset="0"/>
            </a:endParaRPr>
          </a:p>
          <a:p>
            <a:pPr marL="380990" indent="-380990" algn="just">
              <a:buFont typeface="Arial" panose="020B0604020202020204" pitchFamily="34" charset="0"/>
              <a:buChar char="•"/>
            </a:pPr>
            <a:r>
              <a:rPr lang="en-GB" sz="2400" dirty="0">
                <a:latin typeface="Nunito" panose="020B0604020202020204" charset="0"/>
              </a:rPr>
              <a:t>The </a:t>
            </a:r>
            <a:r>
              <a:rPr lang="en-GB" sz="2400" dirty="0">
                <a:latin typeface="Nunito" panose="020B0604020202020204" charset="0"/>
              </a:rPr>
              <a:t>p-value is </a:t>
            </a:r>
            <a:r>
              <a:rPr lang="en-GB" sz="2400" b="1" dirty="0">
                <a:latin typeface="Nunito" panose="020B0604020202020204" charset="0"/>
              </a:rPr>
              <a:t>0.0001392381225166549 </a:t>
            </a:r>
            <a:r>
              <a:rPr lang="en-GB" sz="2400" dirty="0">
                <a:latin typeface="Nunito" panose="020B0604020202020204" charset="0"/>
              </a:rPr>
              <a:t>and is less than the level of significance </a:t>
            </a:r>
            <a:r>
              <a:rPr lang="en-GB" sz="2400" dirty="0">
                <a:latin typeface="Nunito" panose="020B0604020202020204" charset="0"/>
              </a:rPr>
              <a:t>(</a:t>
            </a:r>
            <a:r>
              <a:rPr lang="el-GR" sz="2400" dirty="0">
                <a:latin typeface="Nunito" panose="020B0604020202020204" charset="0"/>
              </a:rPr>
              <a:t>α</a:t>
            </a:r>
            <a:r>
              <a:rPr lang="en-GB" sz="2400" dirty="0">
                <a:latin typeface="Nunito" panose="020B0604020202020204" charset="0"/>
              </a:rPr>
              <a:t>),</a:t>
            </a:r>
          </a:p>
          <a:p>
            <a:pPr algn="just"/>
            <a:endParaRPr lang="en-GB" sz="2400" dirty="0">
              <a:latin typeface="Nunito" panose="020B0604020202020204" charset="0"/>
            </a:endParaRPr>
          </a:p>
          <a:p>
            <a:pPr algn="just"/>
            <a:r>
              <a:rPr lang="en-GB" sz="2400" dirty="0">
                <a:latin typeface="Nunito" panose="020B0604020202020204" charset="0"/>
              </a:rPr>
              <a:t>      </a:t>
            </a:r>
            <a:r>
              <a:rPr lang="en-GB" sz="2400" b="1" dirty="0">
                <a:latin typeface="Nunito" panose="020B0604020202020204" charset="0"/>
              </a:rPr>
              <a:t>Inference</a:t>
            </a:r>
          </a:p>
          <a:p>
            <a:pPr marL="380990" lvl="3" indent="-380990" algn="just">
              <a:buFont typeface="Arial" panose="020B0604020202020204" pitchFamily="34" charset="0"/>
              <a:buChar char="•"/>
            </a:pPr>
            <a:r>
              <a:rPr lang="en-GB" sz="2400" dirty="0">
                <a:latin typeface="Nunito" panose="020B0604020202020204" charset="0"/>
              </a:rPr>
              <a:t>Therefore, I have enough statistical evidence to reject the null hypothesis and support the claim that users spend more time on the new landing page than the old existing landing page.</a:t>
            </a:r>
          </a:p>
          <a:p>
            <a:pPr algn="just"/>
            <a:endParaRPr lang="en-GB" sz="2400" dirty="0">
              <a:latin typeface="Nunito" panose="020B0604020202020204" charset="0"/>
            </a:endParaRPr>
          </a:p>
        </p:txBody>
      </p:sp>
    </p:spTree>
    <p:extLst>
      <p:ext uri="{BB962C8B-B14F-4D97-AF65-F5344CB8AC3E}">
        <p14:creationId xmlns:p14="http://schemas.microsoft.com/office/powerpoint/2010/main" val="723039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lvl="0"/>
            <a:r>
              <a:rPr lang="en" dirty="0">
                <a:solidFill>
                  <a:srgbClr val="000000"/>
                </a:solidFill>
              </a:rPr>
              <a:t>Hypotheses Tested and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2D3B45"/>
              </a:buClr>
              <a:buSzPts val="1400"/>
              <a:buNone/>
            </a:pPr>
            <a:r>
              <a:rPr lang="en-GB" sz="2200" b="1" dirty="0"/>
              <a:t>I</a:t>
            </a:r>
            <a:r>
              <a:rPr lang="en-GB" sz="2200" b="1" dirty="0" smtClean="0"/>
              <a:t>s </a:t>
            </a:r>
            <a:r>
              <a:rPr lang="en-GB" sz="2200" b="1" dirty="0"/>
              <a:t>the conversion rate (the proportion of users who visit the landing page and get converted) for the new page greater than the conversion rate for the old page</a:t>
            </a:r>
            <a:r>
              <a:rPr lang="en-GB" sz="2200" dirty="0"/>
              <a:t>?</a:t>
            </a:r>
          </a:p>
          <a:p>
            <a:pPr marL="186262" indent="0">
              <a:buClr>
                <a:srgbClr val="2D3B45"/>
              </a:buClr>
              <a:buSzPts val="1400"/>
              <a:buNone/>
            </a:pPr>
            <a:endParaRPr lang="en" sz="1867" b="1" i="1" dirty="0">
              <a:solidFill>
                <a:srgbClr val="2D3B45"/>
              </a:solidFill>
              <a:highlight>
                <a:srgbClr val="FFFFFF"/>
              </a:highlight>
            </a:endParaRPr>
          </a:p>
        </p:txBody>
      </p:sp>
      <p:pic>
        <p:nvPicPr>
          <p:cNvPr id="3" name="Picture 2"/>
          <p:cNvPicPr>
            <a:picLocks noChangeAspect="1"/>
          </p:cNvPicPr>
          <p:nvPr/>
        </p:nvPicPr>
        <p:blipFill rotWithShape="1">
          <a:blip r:embed="rId3"/>
          <a:srcRect l="6500" r="2098"/>
          <a:stretch/>
        </p:blipFill>
        <p:spPr>
          <a:xfrm>
            <a:off x="242269" y="1941660"/>
            <a:ext cx="4370824" cy="4680643"/>
          </a:xfrm>
          <a:prstGeom prst="rect">
            <a:avLst/>
          </a:prstGeom>
        </p:spPr>
      </p:pic>
      <p:sp>
        <p:nvSpPr>
          <p:cNvPr id="6" name="TextBox 5"/>
          <p:cNvSpPr txBox="1"/>
          <p:nvPr/>
        </p:nvSpPr>
        <p:spPr>
          <a:xfrm>
            <a:off x="4730895" y="1941660"/>
            <a:ext cx="7318967" cy="5139869"/>
          </a:xfrm>
          <a:prstGeom prst="rect">
            <a:avLst/>
          </a:prstGeom>
          <a:noFill/>
        </p:spPr>
        <p:txBody>
          <a:bodyPr wrap="square" rtlCol="0">
            <a:spAutoFit/>
          </a:bodyPr>
          <a:lstStyle/>
          <a:p>
            <a:pPr marL="380990" indent="-380990">
              <a:buFont typeface="Arial" panose="020B0604020202020204" pitchFamily="34" charset="0"/>
              <a:buChar char="•"/>
            </a:pPr>
            <a:r>
              <a:rPr lang="en-GB" sz="1900" dirty="0">
                <a:latin typeface="Nunito" panose="020B0604020202020204" charset="0"/>
              </a:rPr>
              <a:t>Visually comparing the conversion rate for the new page and the conversion rate for the old page. </a:t>
            </a:r>
          </a:p>
          <a:p>
            <a:pPr marL="380990" indent="-380990">
              <a:buFont typeface="Arial" panose="020B0604020202020204" pitchFamily="34" charset="0"/>
              <a:buChar char="•"/>
            </a:pPr>
            <a:endParaRPr lang="en-GB" sz="1900" dirty="0">
              <a:latin typeface="Nunito" panose="020B0604020202020204" charset="0"/>
            </a:endParaRPr>
          </a:p>
          <a:p>
            <a:pPr marL="380990" indent="-380990">
              <a:buFont typeface="Arial" panose="020B0604020202020204" pitchFamily="34" charset="0"/>
              <a:buChar char="•"/>
            </a:pPr>
            <a:r>
              <a:rPr lang="en-GB" sz="1900" dirty="0">
                <a:latin typeface="Nunito" panose="020B0604020202020204" charset="0"/>
              </a:rPr>
              <a:t>Hypothesis Tested: Test to compare two sample proportions from two populations-</a:t>
            </a:r>
            <a:r>
              <a:rPr lang="en-GB" sz="1900" b="1" dirty="0">
                <a:latin typeface="Nunito" panose="020B0604020202020204" charset="0"/>
              </a:rPr>
              <a:t>2 </a:t>
            </a:r>
            <a:r>
              <a:rPr lang="en-GB" sz="1900" b="1" dirty="0">
                <a:latin typeface="Nunito" panose="020B0604020202020204" charset="0"/>
              </a:rPr>
              <a:t>Sample Proportion Z </a:t>
            </a:r>
            <a:r>
              <a:rPr lang="en-GB" sz="1900" b="1" dirty="0">
                <a:latin typeface="Nunito" panose="020B0604020202020204" charset="0"/>
              </a:rPr>
              <a:t>test</a:t>
            </a:r>
          </a:p>
          <a:p>
            <a:endParaRPr lang="en-GB" sz="1900" b="1" dirty="0">
              <a:latin typeface="Nunito" panose="020B0604020202020204" charset="0"/>
            </a:endParaRPr>
          </a:p>
          <a:p>
            <a:pPr marL="380990" indent="-380990">
              <a:buFont typeface="Arial" panose="020B0604020202020204" pitchFamily="34" charset="0"/>
              <a:buChar char="•"/>
            </a:pPr>
            <a:r>
              <a:rPr lang="en-GB" sz="1900" dirty="0">
                <a:latin typeface="Nunito" panose="020B0604020202020204" charset="0"/>
              </a:rPr>
              <a:t>The numbers of users served the new and old pages are 50 and 50 </a:t>
            </a:r>
            <a:r>
              <a:rPr lang="en-GB" sz="1900" dirty="0">
                <a:latin typeface="Nunito" panose="020B0604020202020204" charset="0"/>
              </a:rPr>
              <a:t>respectively.</a:t>
            </a:r>
          </a:p>
          <a:p>
            <a:endParaRPr lang="en-GB" sz="1900" dirty="0">
              <a:latin typeface="Nunito" panose="020B0604020202020204" charset="0"/>
            </a:endParaRPr>
          </a:p>
          <a:p>
            <a:pPr marL="380990" indent="-380990">
              <a:buFont typeface="Arial" panose="020B0604020202020204" pitchFamily="34" charset="0"/>
              <a:buChar char="•"/>
            </a:pPr>
            <a:r>
              <a:rPr lang="en-GB" sz="1900" dirty="0">
                <a:latin typeface="Nunito" panose="020B0604020202020204" charset="0"/>
              </a:rPr>
              <a:t>The p-value is </a:t>
            </a:r>
            <a:r>
              <a:rPr lang="en-GB" sz="1900" b="1" dirty="0">
                <a:latin typeface="Nunito" panose="020B0604020202020204" charset="0"/>
              </a:rPr>
              <a:t>0.008026308204056278 </a:t>
            </a:r>
            <a:r>
              <a:rPr lang="en-GB" sz="1900" dirty="0">
                <a:latin typeface="Nunito" panose="020B0604020202020204" charset="0"/>
              </a:rPr>
              <a:t>and is less than level of significance (</a:t>
            </a:r>
            <a:r>
              <a:rPr lang="el-GR" sz="1900" dirty="0">
                <a:latin typeface="Nunito" panose="020B0604020202020204" charset="0"/>
              </a:rPr>
              <a:t>α</a:t>
            </a:r>
            <a:r>
              <a:rPr lang="en-GB" sz="1900" dirty="0">
                <a:latin typeface="Nunito" panose="020B0604020202020204" charset="0"/>
              </a:rPr>
              <a:t>).</a:t>
            </a:r>
          </a:p>
          <a:p>
            <a:pPr marL="380990" indent="-380990">
              <a:buFont typeface="Arial" panose="020B0604020202020204" pitchFamily="34" charset="0"/>
              <a:buChar char="•"/>
            </a:pPr>
            <a:endParaRPr lang="en-GB" sz="1900" dirty="0">
              <a:latin typeface="Nunito" panose="020B0604020202020204" charset="0"/>
            </a:endParaRPr>
          </a:p>
          <a:p>
            <a:r>
              <a:rPr lang="en-GB" sz="1900" b="1" dirty="0">
                <a:latin typeface="Nunito" panose="020B0604020202020204" charset="0"/>
              </a:rPr>
              <a:t>      Inference</a:t>
            </a:r>
            <a:endParaRPr lang="en-GB" sz="1900" dirty="0">
              <a:latin typeface="Nunito" panose="020B0604020202020204" charset="0"/>
            </a:endParaRPr>
          </a:p>
          <a:p>
            <a:pPr marL="380990" indent="-380990">
              <a:buFont typeface="Arial" panose="020B0604020202020204" pitchFamily="34" charset="0"/>
              <a:buChar char="•"/>
            </a:pPr>
            <a:r>
              <a:rPr lang="en-GB" sz="1900" dirty="0">
                <a:latin typeface="Nunito" panose="020B0604020202020204" charset="0"/>
              </a:rPr>
              <a:t>Therefore, I </a:t>
            </a:r>
            <a:r>
              <a:rPr lang="en-GB" sz="1900" dirty="0">
                <a:latin typeface="Nunito" panose="020B0604020202020204" charset="0"/>
              </a:rPr>
              <a:t>have enough statistical evidence to reject the null hypothesis and support the claim that </a:t>
            </a:r>
            <a:r>
              <a:rPr lang="en-GB" sz="1900" dirty="0">
                <a:latin typeface="Nunito" panose="020B0604020202020204" charset="0"/>
              </a:rPr>
              <a:t>conversion rate for the new page is greater than conversion rate for the old page.</a:t>
            </a:r>
            <a:endParaRPr lang="en-GB" sz="1900" b="1" dirty="0">
              <a:latin typeface="Nunito" panose="020B0604020202020204" charset="0"/>
            </a:endParaRPr>
          </a:p>
          <a:p>
            <a:pPr marL="380990" indent="-380990">
              <a:buFont typeface="Arial" panose="020B0604020202020204" pitchFamily="34" charset="0"/>
              <a:buChar char="•"/>
            </a:pPr>
            <a:endParaRPr lang="en-GB" sz="2400" b="1" dirty="0">
              <a:latin typeface="Nunito" panose="020B0604020202020204" charset="0"/>
            </a:endParaRPr>
          </a:p>
        </p:txBody>
      </p:sp>
    </p:spTree>
    <p:extLst>
      <p:ext uri="{BB962C8B-B14F-4D97-AF65-F5344CB8AC3E}">
        <p14:creationId xmlns:p14="http://schemas.microsoft.com/office/powerpoint/2010/main" val="1712818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lvl="0"/>
            <a:r>
              <a:rPr lang="en" dirty="0">
                <a:solidFill>
                  <a:srgbClr val="000000"/>
                </a:solidFill>
              </a:rPr>
              <a:t>Hypotheses Tested and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2D3B45"/>
              </a:buClr>
              <a:buSzPts val="1400"/>
              <a:buNone/>
            </a:pPr>
            <a:r>
              <a:rPr lang="en-GB" sz="2400" b="1" dirty="0" smtClean="0"/>
              <a:t>Does </a:t>
            </a:r>
            <a:r>
              <a:rPr lang="en-GB" sz="2400" b="1" dirty="0"/>
              <a:t>the converted status depend on the preferred language?</a:t>
            </a:r>
          </a:p>
          <a:p>
            <a:pPr marL="186262" indent="0">
              <a:buClr>
                <a:srgbClr val="2D3B45"/>
              </a:buClr>
              <a:buSzPts val="1400"/>
              <a:buNone/>
            </a:pPr>
            <a:endParaRPr lang="en" sz="1867" b="1" i="1" dirty="0">
              <a:solidFill>
                <a:srgbClr val="2D3B45"/>
              </a:solidFill>
              <a:highlight>
                <a:srgbClr val="FFFFFF"/>
              </a:highlight>
            </a:endParaRPr>
          </a:p>
        </p:txBody>
      </p:sp>
      <p:sp>
        <p:nvSpPr>
          <p:cNvPr id="6" name="TextBox 5"/>
          <p:cNvSpPr txBox="1"/>
          <p:nvPr/>
        </p:nvSpPr>
        <p:spPr>
          <a:xfrm>
            <a:off x="4616231" y="1444309"/>
            <a:ext cx="7455203" cy="6463308"/>
          </a:xfrm>
          <a:prstGeom prst="rect">
            <a:avLst/>
          </a:prstGeom>
          <a:noFill/>
        </p:spPr>
        <p:txBody>
          <a:bodyPr wrap="square" rtlCol="0">
            <a:spAutoFit/>
          </a:bodyPr>
          <a:lstStyle/>
          <a:p>
            <a:pPr marL="380990" indent="-380990" algn="just">
              <a:buFont typeface="Arial" panose="020B0604020202020204" pitchFamily="34" charset="0"/>
              <a:buChar char="•"/>
            </a:pPr>
            <a:r>
              <a:rPr lang="en-GB" sz="1900" dirty="0">
                <a:latin typeface="Nunito" panose="020B0604020202020204" charset="0"/>
              </a:rPr>
              <a:t>View of the plot which shows the dependency between conversion status and preferred language. </a:t>
            </a:r>
          </a:p>
          <a:p>
            <a:pPr algn="just"/>
            <a:endParaRPr lang="en-GB" sz="1900" dirty="0">
              <a:latin typeface="Nunito" panose="020B0604020202020204" charset="0"/>
            </a:endParaRPr>
          </a:p>
          <a:p>
            <a:pPr marL="380990" indent="-380990" algn="just">
              <a:buFont typeface="Arial" panose="020B0604020202020204" pitchFamily="34" charset="0"/>
              <a:buChar char="•"/>
            </a:pPr>
            <a:r>
              <a:rPr lang="en-GB" sz="1900" dirty="0">
                <a:latin typeface="Nunito" panose="020B0604020202020204" charset="0"/>
              </a:rPr>
              <a:t>Visually it seems that about 40% of users who speak French did not convert (no category), while 40% of users who speak English converted (yes category).</a:t>
            </a:r>
            <a:endParaRPr lang="en-GB" sz="1900" dirty="0">
              <a:latin typeface="Nunito" panose="020B0604020202020204" charset="0"/>
            </a:endParaRPr>
          </a:p>
          <a:p>
            <a:pPr marL="380990" indent="-380990" algn="just">
              <a:buFont typeface="Arial" panose="020B0604020202020204" pitchFamily="34" charset="0"/>
              <a:buChar char="•"/>
            </a:pPr>
            <a:endParaRPr lang="en-GB" sz="1900" dirty="0">
              <a:latin typeface="Nunito" panose="020B0604020202020204" charset="0"/>
            </a:endParaRPr>
          </a:p>
          <a:p>
            <a:pPr marL="380990" indent="-380990" algn="just">
              <a:buFont typeface="Arial" panose="020B0604020202020204" pitchFamily="34" charset="0"/>
              <a:buChar char="•"/>
            </a:pPr>
            <a:r>
              <a:rPr lang="en-GB" sz="1900" dirty="0">
                <a:latin typeface="Nunito" panose="020B0604020202020204" charset="0"/>
              </a:rPr>
              <a:t>Hypothesis Tested: Test to check dependence relationship between two categorical variables - </a:t>
            </a:r>
            <a:r>
              <a:rPr lang="en-GB" sz="1900" b="1" dirty="0">
                <a:latin typeface="Nunito" panose="020B0604020202020204" charset="0"/>
              </a:rPr>
              <a:t>Chi-square </a:t>
            </a:r>
            <a:r>
              <a:rPr lang="en-GB" sz="1900" b="1" dirty="0">
                <a:latin typeface="Nunito" panose="020B0604020202020204" charset="0"/>
              </a:rPr>
              <a:t>T</a:t>
            </a:r>
            <a:r>
              <a:rPr lang="en-GB" sz="1900" b="1" dirty="0">
                <a:latin typeface="Nunito" panose="020B0604020202020204" charset="0"/>
              </a:rPr>
              <a:t>est </a:t>
            </a:r>
            <a:r>
              <a:rPr lang="en-GB" sz="1900" b="1" dirty="0">
                <a:latin typeface="Nunito" panose="020B0604020202020204" charset="0"/>
              </a:rPr>
              <a:t>for I</a:t>
            </a:r>
            <a:r>
              <a:rPr lang="en-GB" sz="1900" b="1" dirty="0">
                <a:latin typeface="Nunito" panose="020B0604020202020204" charset="0"/>
              </a:rPr>
              <a:t>ndependence</a:t>
            </a:r>
          </a:p>
          <a:p>
            <a:pPr marL="380990" indent="-380990" algn="just">
              <a:buFont typeface="Arial" panose="020B0604020202020204" pitchFamily="34" charset="0"/>
              <a:buChar char="•"/>
            </a:pPr>
            <a:endParaRPr lang="en-GB" sz="1900" dirty="0">
              <a:latin typeface="Nunito" panose="020B0604020202020204" charset="0"/>
            </a:endParaRPr>
          </a:p>
          <a:p>
            <a:pPr marL="380990" indent="-380990" algn="just">
              <a:buFont typeface="Arial" panose="020B0604020202020204" pitchFamily="34" charset="0"/>
              <a:buChar char="•"/>
            </a:pPr>
            <a:r>
              <a:rPr lang="en-GB" sz="1900" dirty="0">
                <a:latin typeface="Nunito" panose="020B0604020202020204" charset="0"/>
              </a:rPr>
              <a:t>The </a:t>
            </a:r>
            <a:r>
              <a:rPr lang="en-GB" sz="1900" dirty="0">
                <a:latin typeface="Nunito" panose="020B0604020202020204" charset="0"/>
              </a:rPr>
              <a:t>p-value is </a:t>
            </a:r>
            <a:r>
              <a:rPr lang="en-GB" sz="1900" b="1" dirty="0">
                <a:latin typeface="Nunito" panose="020B0604020202020204" charset="0"/>
              </a:rPr>
              <a:t>0.21298887487543447</a:t>
            </a:r>
          </a:p>
          <a:p>
            <a:pPr algn="just"/>
            <a:endParaRPr lang="en-GB" sz="1900" b="1" dirty="0">
              <a:latin typeface="Nunito" panose="020B0604020202020204" charset="0"/>
            </a:endParaRPr>
          </a:p>
          <a:p>
            <a:pPr algn="just"/>
            <a:r>
              <a:rPr lang="en-GB" sz="1900" b="1" dirty="0">
                <a:latin typeface="Nunito" panose="020B0604020202020204" charset="0"/>
              </a:rPr>
              <a:t>      Inference</a:t>
            </a:r>
            <a:r>
              <a:rPr lang="en-GB" sz="1900" dirty="0">
                <a:latin typeface="Nunito" panose="020B0604020202020204" charset="0"/>
              </a:rPr>
              <a:t>: </a:t>
            </a:r>
          </a:p>
          <a:p>
            <a:pPr marL="380990" indent="-380990" algn="just">
              <a:buFont typeface="Arial" panose="020B0604020202020204" pitchFamily="34" charset="0"/>
              <a:buChar char="•"/>
            </a:pPr>
            <a:r>
              <a:rPr lang="en-GB" sz="1900" dirty="0">
                <a:latin typeface="Nunito" panose="020B0604020202020204" charset="0"/>
              </a:rPr>
              <a:t>Since p-value </a:t>
            </a:r>
            <a:r>
              <a:rPr lang="en-GB" sz="1900" dirty="0">
                <a:latin typeface="Nunito" panose="020B0604020202020204" charset="0"/>
              </a:rPr>
              <a:t>is greater than the level of </a:t>
            </a:r>
            <a:r>
              <a:rPr lang="en-GB" sz="1900" dirty="0">
                <a:latin typeface="Nunito" panose="020B0604020202020204" charset="0"/>
              </a:rPr>
              <a:t>significance </a:t>
            </a:r>
            <a:r>
              <a:rPr lang="en-GB" sz="1900" dirty="0"/>
              <a:t>(</a:t>
            </a:r>
            <a:r>
              <a:rPr lang="el-GR" sz="1900" dirty="0"/>
              <a:t>α</a:t>
            </a:r>
            <a:r>
              <a:rPr lang="en-GB" sz="1900" dirty="0"/>
              <a:t>)</a:t>
            </a:r>
            <a:r>
              <a:rPr lang="en-GB" sz="1900" dirty="0">
                <a:latin typeface="Nunito" panose="020B0604020202020204" charset="0"/>
              </a:rPr>
              <a:t>, I fail </a:t>
            </a:r>
            <a:r>
              <a:rPr lang="en-GB" sz="1900" dirty="0">
                <a:latin typeface="Nunito" panose="020B0604020202020204" charset="0"/>
              </a:rPr>
              <a:t>to reject the null </a:t>
            </a:r>
            <a:r>
              <a:rPr lang="en-GB" sz="1900" dirty="0">
                <a:latin typeface="Nunito" panose="020B0604020202020204" charset="0"/>
              </a:rPr>
              <a:t>hypothesis because I don’t have enough statistical evidence to say that converted </a:t>
            </a:r>
            <a:r>
              <a:rPr lang="en-GB" sz="1900" dirty="0">
                <a:latin typeface="Nunito" panose="020B0604020202020204" charset="0"/>
              </a:rPr>
              <a:t>status is dependent </a:t>
            </a:r>
            <a:r>
              <a:rPr lang="en-GB" sz="1900" dirty="0">
                <a:latin typeface="Nunito" panose="020B0604020202020204" charset="0"/>
              </a:rPr>
              <a:t>on </a:t>
            </a:r>
            <a:r>
              <a:rPr lang="en-GB" sz="1900" dirty="0">
                <a:latin typeface="Nunito" panose="020B0604020202020204" charset="0"/>
              </a:rPr>
              <a:t>the preferred </a:t>
            </a:r>
            <a:r>
              <a:rPr lang="en-GB" sz="1900" dirty="0">
                <a:latin typeface="Nunito" panose="020B0604020202020204" charset="0"/>
              </a:rPr>
              <a:t>language.</a:t>
            </a:r>
            <a:endParaRPr lang="en-GB" sz="1900" b="1"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p:txBody>
      </p:sp>
      <p:pic>
        <p:nvPicPr>
          <p:cNvPr id="2" name="Picture 1"/>
          <p:cNvPicPr>
            <a:picLocks noChangeAspect="1"/>
          </p:cNvPicPr>
          <p:nvPr/>
        </p:nvPicPr>
        <p:blipFill rotWithShape="1">
          <a:blip r:embed="rId3"/>
          <a:srcRect l="5200" r="2521"/>
          <a:stretch/>
        </p:blipFill>
        <p:spPr>
          <a:xfrm>
            <a:off x="88063" y="1465290"/>
            <a:ext cx="4636337" cy="5109956"/>
          </a:xfrm>
          <a:prstGeom prst="rect">
            <a:avLst/>
          </a:prstGeom>
        </p:spPr>
      </p:pic>
    </p:spTree>
    <p:extLst>
      <p:ext uri="{BB962C8B-B14F-4D97-AF65-F5344CB8AC3E}">
        <p14:creationId xmlns:p14="http://schemas.microsoft.com/office/powerpoint/2010/main" val="748869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lvl="0"/>
            <a:r>
              <a:rPr lang="en" dirty="0">
                <a:solidFill>
                  <a:srgbClr val="000000"/>
                </a:solidFill>
              </a:rPr>
              <a:t>Hypotheses Tested and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2D3B45"/>
              </a:buClr>
              <a:buSzPts val="1400"/>
              <a:buNone/>
            </a:pPr>
            <a:r>
              <a:rPr lang="en-GB" b="1" dirty="0"/>
              <a:t>Is the time spent on the new page same for the different language users</a:t>
            </a:r>
            <a:r>
              <a:rPr lang="en-GB" dirty="0"/>
              <a:t>?</a:t>
            </a:r>
          </a:p>
          <a:p>
            <a:pPr marL="186262" indent="0">
              <a:buClr>
                <a:srgbClr val="2D3B45"/>
              </a:buClr>
              <a:buSzPts val="1400"/>
              <a:buNone/>
            </a:pPr>
            <a:endParaRPr lang="en-GB" sz="1867" b="1" dirty="0"/>
          </a:p>
          <a:p>
            <a:pPr marL="186262" indent="0">
              <a:buClr>
                <a:srgbClr val="2D3B45"/>
              </a:buClr>
              <a:buSzPts val="1400"/>
              <a:buNone/>
            </a:pPr>
            <a:endParaRPr lang="en" sz="1867" b="1" i="1" dirty="0">
              <a:solidFill>
                <a:srgbClr val="2D3B45"/>
              </a:solidFill>
              <a:highlight>
                <a:srgbClr val="FFFFFF"/>
              </a:highlight>
            </a:endParaRPr>
          </a:p>
        </p:txBody>
      </p:sp>
      <p:sp>
        <p:nvSpPr>
          <p:cNvPr id="6" name="TextBox 5"/>
          <p:cNvSpPr txBox="1"/>
          <p:nvPr/>
        </p:nvSpPr>
        <p:spPr>
          <a:xfrm>
            <a:off x="5950467" y="1572865"/>
            <a:ext cx="6162159" cy="8340745"/>
          </a:xfrm>
          <a:prstGeom prst="rect">
            <a:avLst/>
          </a:prstGeom>
          <a:noFill/>
        </p:spPr>
        <p:txBody>
          <a:bodyPr wrap="square" rtlCol="0">
            <a:spAutoFit/>
          </a:bodyPr>
          <a:lstStyle/>
          <a:p>
            <a:pPr marL="380990" indent="-380990" algn="just">
              <a:buFont typeface="Arial" panose="020B0604020202020204" pitchFamily="34" charset="0"/>
              <a:buChar char="•"/>
            </a:pPr>
            <a:r>
              <a:rPr lang="en-GB" sz="2000" dirty="0">
                <a:latin typeface="Nunito" panose="020B0604020202020204" charset="0"/>
              </a:rPr>
              <a:t>View of the plot which shows time spent on the new page by different language users. </a:t>
            </a:r>
          </a:p>
          <a:p>
            <a:pPr marL="380990" indent="-380990" algn="just">
              <a:buFont typeface="Arial" panose="020B0604020202020204" pitchFamily="34" charset="0"/>
              <a:buChar char="•"/>
            </a:pPr>
            <a:endParaRPr lang="en-GB" sz="2000" dirty="0">
              <a:latin typeface="Nunito" panose="020B0604020202020204" charset="0"/>
            </a:endParaRPr>
          </a:p>
          <a:p>
            <a:pPr marL="380990" indent="-380990" algn="just">
              <a:buFont typeface="Arial" panose="020B0604020202020204" pitchFamily="34" charset="0"/>
              <a:buChar char="•"/>
            </a:pPr>
            <a:r>
              <a:rPr lang="en-GB" sz="2000" dirty="0">
                <a:latin typeface="Nunito" panose="020B0604020202020204" charset="0"/>
              </a:rPr>
              <a:t>Hypothesis tested- Test to compare sample means from more than two independent populations-</a:t>
            </a:r>
            <a:r>
              <a:rPr lang="en-GB" sz="2000" b="1" dirty="0">
                <a:latin typeface="Nunito" panose="020B0604020202020204" charset="0"/>
              </a:rPr>
              <a:t>One way </a:t>
            </a:r>
            <a:r>
              <a:rPr lang="en-GB" sz="2000" b="1" dirty="0" err="1">
                <a:latin typeface="Nunito" panose="020B0604020202020204" charset="0"/>
              </a:rPr>
              <a:t>Anova</a:t>
            </a:r>
            <a:r>
              <a:rPr lang="en-GB" sz="2000" b="1" dirty="0">
                <a:latin typeface="Nunito" panose="020B0604020202020204" charset="0"/>
              </a:rPr>
              <a:t> Test</a:t>
            </a:r>
          </a:p>
          <a:p>
            <a:pPr marL="380990" indent="-380990" algn="just">
              <a:buFont typeface="Arial" panose="020B0604020202020204" pitchFamily="34" charset="0"/>
              <a:buChar char="•"/>
            </a:pPr>
            <a:endParaRPr lang="en-GB" sz="2000" dirty="0">
              <a:latin typeface="Nunito" panose="020B0604020202020204" charset="0"/>
            </a:endParaRPr>
          </a:p>
          <a:p>
            <a:pPr marL="380990" indent="-380990" algn="just">
              <a:buFont typeface="Arial" panose="020B0604020202020204" pitchFamily="34" charset="0"/>
              <a:buChar char="•"/>
            </a:pPr>
            <a:r>
              <a:rPr lang="en-GB" sz="2000" dirty="0">
                <a:latin typeface="Nunito" panose="020B0604020202020204" charset="0"/>
              </a:rPr>
              <a:t>The p-value is </a:t>
            </a:r>
            <a:r>
              <a:rPr lang="en-GB" sz="2000" b="1" dirty="0">
                <a:latin typeface="Nunito" panose="020B0604020202020204" charset="0"/>
              </a:rPr>
              <a:t>0.43204138694325955</a:t>
            </a:r>
          </a:p>
          <a:p>
            <a:pPr marL="380990" indent="-380990" algn="just">
              <a:buFont typeface="Arial" panose="020B0604020202020204" pitchFamily="34" charset="0"/>
              <a:buChar char="•"/>
            </a:pPr>
            <a:endParaRPr lang="en-GB" sz="2000" dirty="0">
              <a:latin typeface="Nunito" panose="020B0604020202020204" charset="0"/>
            </a:endParaRPr>
          </a:p>
          <a:p>
            <a:pPr algn="just"/>
            <a:r>
              <a:rPr lang="en-GB" sz="2000" b="1" dirty="0">
                <a:latin typeface="Nunito" panose="020B0604020202020204" charset="0"/>
              </a:rPr>
              <a:t>      Inference</a:t>
            </a:r>
            <a:endParaRPr lang="en-GB" sz="2000" dirty="0">
              <a:latin typeface="Nunito" panose="020B0604020202020204" charset="0"/>
            </a:endParaRPr>
          </a:p>
          <a:p>
            <a:pPr marL="380990" indent="-380990" algn="just">
              <a:buFont typeface="Arial" panose="020B0604020202020204" pitchFamily="34" charset="0"/>
              <a:buChar char="•"/>
            </a:pPr>
            <a:r>
              <a:rPr lang="en-GB" sz="2000" dirty="0">
                <a:latin typeface="Nunito" panose="020B0604020202020204" charset="0"/>
              </a:rPr>
              <a:t>P-value is greater than our level of significance </a:t>
            </a:r>
            <a:r>
              <a:rPr lang="en-GB" sz="2000" dirty="0">
                <a:latin typeface="Nunito" panose="020B0604020202020204" charset="0"/>
              </a:rPr>
              <a:t>(</a:t>
            </a:r>
            <a:r>
              <a:rPr lang="el-GR" sz="2000" dirty="0">
                <a:latin typeface="Nunito" panose="020B0604020202020204" charset="0"/>
              </a:rPr>
              <a:t>α</a:t>
            </a:r>
            <a:r>
              <a:rPr lang="en-GB" sz="2000" dirty="0">
                <a:latin typeface="Nunito" panose="020B0604020202020204" charset="0"/>
              </a:rPr>
              <a:t>), I </a:t>
            </a:r>
            <a:r>
              <a:rPr lang="en-GB" sz="2000" dirty="0">
                <a:latin typeface="Nunito" panose="020B0604020202020204" charset="0"/>
              </a:rPr>
              <a:t>fail to reject the null </a:t>
            </a:r>
            <a:r>
              <a:rPr lang="en-GB" sz="2000" dirty="0">
                <a:latin typeface="Nunito" panose="020B0604020202020204" charset="0"/>
              </a:rPr>
              <a:t>hypothesis because I do not have enough statistical evidence to conclude otherwise, therefore we accept that the </a:t>
            </a:r>
            <a:r>
              <a:rPr lang="en-GB" sz="2000" dirty="0">
                <a:latin typeface="Nunito" panose="020B0604020202020204" charset="0"/>
              </a:rPr>
              <a:t>mean time spent on the new landing page is the same for all three preferred language users</a:t>
            </a:r>
            <a:r>
              <a:rPr lang="en-GB" sz="2000" dirty="0">
                <a:latin typeface="Nunito" panose="020B0604020202020204" charset="0"/>
              </a:rPr>
              <a:t>.</a:t>
            </a:r>
          </a:p>
          <a:p>
            <a:pPr marL="380990" indent="-380990" algn="just">
              <a:buFont typeface="Arial" panose="020B0604020202020204" pitchFamily="34" charset="0"/>
              <a:buChar char="•"/>
            </a:pPr>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a:p>
            <a:pPr algn="just"/>
            <a:endParaRPr lang="en-GB" sz="2400" dirty="0">
              <a:latin typeface="Nunito" panose="020B0604020202020204" charset="0"/>
            </a:endParaRPr>
          </a:p>
        </p:txBody>
      </p:sp>
      <p:pic>
        <p:nvPicPr>
          <p:cNvPr id="3" name="Picture 2"/>
          <p:cNvPicPr>
            <a:picLocks noChangeAspect="1"/>
          </p:cNvPicPr>
          <p:nvPr/>
        </p:nvPicPr>
        <p:blipFill rotWithShape="1">
          <a:blip r:embed="rId3"/>
          <a:srcRect l="3290" r="1409"/>
          <a:stretch/>
        </p:blipFill>
        <p:spPr>
          <a:xfrm>
            <a:off x="0" y="1572865"/>
            <a:ext cx="6046635" cy="5011748"/>
          </a:xfrm>
          <a:prstGeom prst="rect">
            <a:avLst/>
          </a:prstGeom>
        </p:spPr>
      </p:pic>
    </p:spTree>
    <p:extLst>
      <p:ext uri="{BB962C8B-B14F-4D97-AF65-F5344CB8AC3E}">
        <p14:creationId xmlns:p14="http://schemas.microsoft.com/office/powerpoint/2010/main" val="1310495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rgbClr val="000000"/>
                </a:solidFill>
              </a:rPr>
              <a:t>Contents / Agenda</a:t>
            </a:r>
            <a:endParaRPr>
              <a:solidFill>
                <a:srgbClr val="000000"/>
              </a:solidFill>
            </a:endParaRPr>
          </a:p>
        </p:txBody>
      </p:sp>
      <p:sp>
        <p:nvSpPr>
          <p:cNvPr id="113" name="Google Shape;113;p2"/>
          <p:cNvSpPr txBox="1">
            <a:spLocks noGrp="1"/>
          </p:cNvSpPr>
          <p:nvPr>
            <p:ph type="body" idx="1"/>
          </p:nvPr>
        </p:nvSpPr>
        <p:spPr>
          <a:xfrm>
            <a:off x="270067" y="1149300"/>
            <a:ext cx="11506400" cy="4942400"/>
          </a:xfrm>
          <a:prstGeom prst="rect">
            <a:avLst/>
          </a:prstGeom>
          <a:noFill/>
          <a:ln>
            <a:noFill/>
          </a:ln>
        </p:spPr>
        <p:txBody>
          <a:bodyPr spcFirstLastPara="1" vert="horz" wrap="square" lIns="121900" tIns="121900" rIns="121900" bIns="121900" rtlCol="0" anchor="t" anchorCtr="0">
            <a:noAutofit/>
          </a:bodyPr>
          <a:lstStyle/>
          <a:p>
            <a:pPr indent="-423323">
              <a:spcBef>
                <a:spcPts val="1333"/>
              </a:spcBef>
              <a:buClr>
                <a:srgbClr val="000000"/>
              </a:buClr>
              <a:buSzPts val="1400"/>
            </a:pPr>
            <a:r>
              <a:rPr lang="en" dirty="0">
                <a:solidFill>
                  <a:srgbClr val="000000"/>
                </a:solidFill>
              </a:rPr>
              <a:t>Executive Summary </a:t>
            </a:r>
            <a:endParaRPr dirty="0">
              <a:solidFill>
                <a:srgbClr val="000000"/>
              </a:solidFill>
            </a:endParaRPr>
          </a:p>
          <a:p>
            <a:pPr indent="-423323">
              <a:spcBef>
                <a:spcPts val="1333"/>
              </a:spcBef>
              <a:buClr>
                <a:srgbClr val="000000"/>
              </a:buClr>
              <a:buSzPts val="1400"/>
            </a:pPr>
            <a:r>
              <a:rPr lang="en" dirty="0">
                <a:solidFill>
                  <a:srgbClr val="000000"/>
                </a:solidFill>
              </a:rPr>
              <a:t>Business Problem Overview and Solution Approach</a:t>
            </a:r>
            <a:endParaRPr dirty="0">
              <a:solidFill>
                <a:srgbClr val="000000"/>
              </a:solidFill>
            </a:endParaRPr>
          </a:p>
          <a:p>
            <a:pPr indent="-423323">
              <a:spcBef>
                <a:spcPts val="1333"/>
              </a:spcBef>
              <a:buClr>
                <a:srgbClr val="000000"/>
              </a:buClr>
              <a:buSzPts val="1400"/>
            </a:pPr>
            <a:r>
              <a:rPr lang="en" dirty="0">
                <a:solidFill>
                  <a:srgbClr val="000000"/>
                </a:solidFill>
              </a:rPr>
              <a:t>EDA Results</a:t>
            </a:r>
            <a:endParaRPr dirty="0">
              <a:solidFill>
                <a:srgbClr val="000000"/>
              </a:solidFill>
            </a:endParaRPr>
          </a:p>
          <a:p>
            <a:pPr indent="-423323">
              <a:spcBef>
                <a:spcPts val="1333"/>
              </a:spcBef>
              <a:buClr>
                <a:srgbClr val="000000"/>
              </a:buClr>
              <a:buSzPts val="1400"/>
            </a:pPr>
            <a:r>
              <a:rPr lang="en" dirty="0">
                <a:solidFill>
                  <a:srgbClr val="000000"/>
                </a:solidFill>
              </a:rPr>
              <a:t>Hypotheses Tested and Results</a:t>
            </a:r>
            <a:endParaRPr dirty="0">
              <a:solidFill>
                <a:srgbClr val="000000"/>
              </a:solidFill>
            </a:endParaRPr>
          </a:p>
          <a:p>
            <a:pPr indent="-423323">
              <a:spcBef>
                <a:spcPts val="1333"/>
              </a:spcBef>
              <a:spcAft>
                <a:spcPts val="1333"/>
              </a:spcAft>
              <a:buClr>
                <a:srgbClr val="000000"/>
              </a:buClr>
              <a:buSzPts val="1400"/>
            </a:pPr>
            <a:r>
              <a:rPr lang="en" dirty="0">
                <a:solidFill>
                  <a:srgbClr val="000000"/>
                </a:solidFill>
              </a:rPr>
              <a:t>Appendix</a:t>
            </a:r>
            <a:endParaRPr dirty="0">
              <a:solidFill>
                <a:srgbClr val="000000"/>
              </a:solidFill>
            </a:endParaRPr>
          </a:p>
        </p:txBody>
      </p:sp>
    </p:spTree>
    <p:extLst>
      <p:ext uri="{BB962C8B-B14F-4D97-AF65-F5344CB8AC3E}">
        <p14:creationId xmlns:p14="http://schemas.microsoft.com/office/powerpoint/2010/main" val="262505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0e9006cb6c_1_20"/>
          <p:cNvSpPr txBox="1">
            <a:spLocks noGrp="1"/>
          </p:cNvSpPr>
          <p:nvPr>
            <p:ph type="ctrTitle"/>
          </p:nvPr>
        </p:nvSpPr>
        <p:spPr>
          <a:xfrm>
            <a:off x="0" y="3760567"/>
            <a:ext cx="12192000" cy="775600"/>
          </a:xfrm>
          <a:prstGeom prst="rect">
            <a:avLst/>
          </a:prstGeom>
          <a:solidFill>
            <a:srgbClr val="0000FF"/>
          </a:solidFill>
          <a:ln>
            <a:noFill/>
          </a:ln>
        </p:spPr>
        <p:txBody>
          <a:bodyPr spcFirstLastPara="1" vert="horz" wrap="square" lIns="121900" tIns="121900" rIns="121900" bIns="121900" rtlCol="0" anchor="b" anchorCtr="0">
            <a:noAutofit/>
          </a:bodyPr>
          <a:lstStyle/>
          <a:p>
            <a:pPr algn="l">
              <a:lnSpc>
                <a:spcPct val="100000"/>
              </a:lnSpc>
              <a:spcBef>
                <a:spcPts val="0"/>
              </a:spcBef>
              <a:buSzPts val="4800"/>
            </a:pPr>
            <a:r>
              <a:rPr lang="en" sz="4400">
                <a:solidFill>
                  <a:schemeClr val="lt1"/>
                </a:solidFill>
              </a:rPr>
              <a:t>APPENDIX</a:t>
            </a:r>
            <a:endParaRPr sz="4400">
              <a:solidFill>
                <a:schemeClr val="lt1"/>
              </a:solidFill>
            </a:endParaRPr>
          </a:p>
        </p:txBody>
      </p:sp>
    </p:spTree>
    <p:extLst>
      <p:ext uri="{BB962C8B-B14F-4D97-AF65-F5344CB8AC3E}">
        <p14:creationId xmlns:p14="http://schemas.microsoft.com/office/powerpoint/2010/main" val="265798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0ae355dec7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a:solidFill>
                  <a:srgbClr val="000000"/>
                </a:solidFill>
              </a:rPr>
              <a:t>Data Background and Contents</a:t>
            </a:r>
            <a:endParaRPr>
              <a:solidFill>
                <a:srgbClr val="000000"/>
              </a:solidFill>
            </a:endParaRPr>
          </a:p>
        </p:txBody>
      </p:sp>
      <p:pic>
        <p:nvPicPr>
          <p:cNvPr id="2" name="Picture 1"/>
          <p:cNvPicPr>
            <a:picLocks noChangeAspect="1"/>
          </p:cNvPicPr>
          <p:nvPr/>
        </p:nvPicPr>
        <p:blipFill>
          <a:blip r:embed="rId3"/>
          <a:stretch>
            <a:fillRect/>
          </a:stretch>
        </p:blipFill>
        <p:spPr>
          <a:xfrm>
            <a:off x="141768" y="1361635"/>
            <a:ext cx="4142819" cy="2700284"/>
          </a:xfrm>
          <a:prstGeom prst="rect">
            <a:avLst/>
          </a:prstGeom>
          <a:ln w="12700">
            <a:solidFill>
              <a:schemeClr val="tx1"/>
            </a:solidFill>
          </a:ln>
        </p:spPr>
      </p:pic>
      <p:pic>
        <p:nvPicPr>
          <p:cNvPr id="3" name="Picture 2"/>
          <p:cNvPicPr>
            <a:picLocks noChangeAspect="1"/>
          </p:cNvPicPr>
          <p:nvPr/>
        </p:nvPicPr>
        <p:blipFill>
          <a:blip r:embed="rId4"/>
          <a:stretch>
            <a:fillRect/>
          </a:stretch>
        </p:blipFill>
        <p:spPr>
          <a:xfrm>
            <a:off x="4460975" y="1361635"/>
            <a:ext cx="7169892" cy="2513343"/>
          </a:xfrm>
          <a:prstGeom prst="rect">
            <a:avLst/>
          </a:prstGeom>
          <a:ln w="12700">
            <a:solidFill>
              <a:schemeClr val="tx1"/>
            </a:solidFill>
          </a:ln>
        </p:spPr>
      </p:pic>
      <p:pic>
        <p:nvPicPr>
          <p:cNvPr id="4" name="Picture 3"/>
          <p:cNvPicPr>
            <a:picLocks noChangeAspect="1"/>
          </p:cNvPicPr>
          <p:nvPr/>
        </p:nvPicPr>
        <p:blipFill>
          <a:blip r:embed="rId5"/>
          <a:stretch>
            <a:fillRect/>
          </a:stretch>
        </p:blipFill>
        <p:spPr>
          <a:xfrm>
            <a:off x="201686" y="4803512"/>
            <a:ext cx="9374045" cy="1509865"/>
          </a:xfrm>
          <a:prstGeom prst="rect">
            <a:avLst/>
          </a:prstGeom>
          <a:ln w="12700">
            <a:solidFill>
              <a:schemeClr val="tx1"/>
            </a:solidFill>
          </a:ln>
        </p:spPr>
      </p:pic>
      <p:sp>
        <p:nvSpPr>
          <p:cNvPr id="5" name="TextBox 4"/>
          <p:cNvSpPr txBox="1"/>
          <p:nvPr/>
        </p:nvSpPr>
        <p:spPr>
          <a:xfrm>
            <a:off x="141768" y="4434181"/>
            <a:ext cx="3257440" cy="338554"/>
          </a:xfrm>
          <a:prstGeom prst="rect">
            <a:avLst/>
          </a:prstGeom>
          <a:noFill/>
        </p:spPr>
        <p:txBody>
          <a:bodyPr wrap="square" rtlCol="0">
            <a:spAutoFit/>
          </a:bodyPr>
          <a:lstStyle/>
          <a:p>
            <a:r>
              <a:rPr lang="en-GB" sz="1600" b="1" dirty="0">
                <a:latin typeface="Nunito" panose="020B0604020202020204" charset="0"/>
              </a:rPr>
              <a:t>Numerical Statistical Summary</a:t>
            </a:r>
            <a:endParaRPr lang="en-GB" sz="1600" b="1" dirty="0">
              <a:latin typeface="Nunito" panose="020B0604020202020204" charset="0"/>
            </a:endParaRPr>
          </a:p>
        </p:txBody>
      </p:sp>
    </p:spTree>
    <p:extLst>
      <p:ext uri="{BB962C8B-B14F-4D97-AF65-F5344CB8AC3E}">
        <p14:creationId xmlns:p14="http://schemas.microsoft.com/office/powerpoint/2010/main" val="1859638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0ae355dec7_0_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Data Background and Contents</a:t>
            </a:r>
            <a:endParaRPr dirty="0">
              <a:solidFill>
                <a:srgbClr val="000000"/>
              </a:solidFill>
            </a:endParaRPr>
          </a:p>
        </p:txBody>
      </p:sp>
      <p:pic>
        <p:nvPicPr>
          <p:cNvPr id="10" name="Picture 9"/>
          <p:cNvPicPr>
            <a:picLocks noChangeAspect="1"/>
          </p:cNvPicPr>
          <p:nvPr/>
        </p:nvPicPr>
        <p:blipFill>
          <a:blip r:embed="rId3"/>
          <a:stretch>
            <a:fillRect/>
          </a:stretch>
        </p:blipFill>
        <p:spPr>
          <a:xfrm>
            <a:off x="270067" y="1039630"/>
            <a:ext cx="5028439" cy="5424151"/>
          </a:xfrm>
          <a:prstGeom prst="rect">
            <a:avLst/>
          </a:prstGeom>
        </p:spPr>
      </p:pic>
      <p:pic>
        <p:nvPicPr>
          <p:cNvPr id="13" name="Picture 12"/>
          <p:cNvPicPr>
            <a:picLocks noChangeAspect="1"/>
          </p:cNvPicPr>
          <p:nvPr/>
        </p:nvPicPr>
        <p:blipFill>
          <a:blip r:embed="rId4"/>
          <a:stretch>
            <a:fillRect/>
          </a:stretch>
        </p:blipFill>
        <p:spPr>
          <a:xfrm>
            <a:off x="5298506" y="1142052"/>
            <a:ext cx="4152657" cy="1680329"/>
          </a:xfrm>
          <a:prstGeom prst="rect">
            <a:avLst/>
          </a:prstGeom>
          <a:ln w="9525">
            <a:solidFill>
              <a:schemeClr val="tx1"/>
            </a:solidFill>
          </a:ln>
        </p:spPr>
      </p:pic>
      <p:pic>
        <p:nvPicPr>
          <p:cNvPr id="14" name="Picture 13"/>
          <p:cNvPicPr>
            <a:picLocks noChangeAspect="1"/>
          </p:cNvPicPr>
          <p:nvPr/>
        </p:nvPicPr>
        <p:blipFill>
          <a:blip r:embed="rId5"/>
          <a:stretch>
            <a:fillRect/>
          </a:stretch>
        </p:blipFill>
        <p:spPr>
          <a:xfrm>
            <a:off x="5406037" y="3871111"/>
            <a:ext cx="3377903" cy="2535555"/>
          </a:xfrm>
          <a:prstGeom prst="rect">
            <a:avLst/>
          </a:prstGeom>
          <a:ln w="9525">
            <a:solidFill>
              <a:schemeClr val="tx1"/>
            </a:solidFill>
          </a:ln>
        </p:spPr>
      </p:pic>
      <p:pic>
        <p:nvPicPr>
          <p:cNvPr id="15" name="Picture 14"/>
          <p:cNvPicPr>
            <a:picLocks noChangeAspect="1"/>
          </p:cNvPicPr>
          <p:nvPr/>
        </p:nvPicPr>
        <p:blipFill>
          <a:blip r:embed="rId6"/>
          <a:stretch>
            <a:fillRect/>
          </a:stretch>
        </p:blipFill>
        <p:spPr>
          <a:xfrm>
            <a:off x="8891471" y="3740164"/>
            <a:ext cx="2620044" cy="2693381"/>
          </a:xfrm>
          <a:prstGeom prst="rect">
            <a:avLst/>
          </a:prstGeom>
          <a:ln w="9525">
            <a:solidFill>
              <a:schemeClr val="tx1"/>
            </a:solidFill>
          </a:ln>
        </p:spPr>
      </p:pic>
      <p:sp>
        <p:nvSpPr>
          <p:cNvPr id="16" name="TextBox 15"/>
          <p:cNvSpPr txBox="1"/>
          <p:nvPr/>
        </p:nvSpPr>
        <p:spPr>
          <a:xfrm>
            <a:off x="5406037" y="3501779"/>
            <a:ext cx="2517607" cy="338554"/>
          </a:xfrm>
          <a:prstGeom prst="rect">
            <a:avLst/>
          </a:prstGeom>
          <a:noFill/>
        </p:spPr>
        <p:txBody>
          <a:bodyPr wrap="square" rtlCol="0">
            <a:spAutoFit/>
          </a:bodyPr>
          <a:lstStyle/>
          <a:p>
            <a:r>
              <a:rPr lang="en-GB" sz="1600" b="1" dirty="0">
                <a:latin typeface="Nunito" panose="020B0604020202020204" charset="0"/>
              </a:rPr>
              <a:t>To find missing values</a:t>
            </a:r>
            <a:endParaRPr lang="en-GB" sz="1600" b="1" dirty="0">
              <a:latin typeface="Nunito" panose="020B0604020202020204" charset="0"/>
            </a:endParaRPr>
          </a:p>
        </p:txBody>
      </p:sp>
      <p:sp>
        <p:nvSpPr>
          <p:cNvPr id="18" name="TextBox 17"/>
          <p:cNvSpPr txBox="1"/>
          <p:nvPr/>
        </p:nvSpPr>
        <p:spPr>
          <a:xfrm>
            <a:off x="8783939" y="3354011"/>
            <a:ext cx="2727576" cy="338554"/>
          </a:xfrm>
          <a:prstGeom prst="rect">
            <a:avLst/>
          </a:prstGeom>
          <a:noFill/>
        </p:spPr>
        <p:txBody>
          <a:bodyPr wrap="square" rtlCol="0">
            <a:spAutoFit/>
          </a:bodyPr>
          <a:lstStyle/>
          <a:p>
            <a:r>
              <a:rPr lang="en-GB" sz="1600" b="1" dirty="0">
                <a:latin typeface="Nunito" panose="020B0604020202020204" charset="0"/>
              </a:rPr>
              <a:t>To find duplicated values</a:t>
            </a:r>
            <a:endParaRPr lang="en-GB" sz="1600" b="1" dirty="0">
              <a:latin typeface="Nunito" panose="020B0604020202020204" charset="0"/>
            </a:endParaRPr>
          </a:p>
        </p:txBody>
      </p:sp>
    </p:spTree>
    <p:extLst>
      <p:ext uri="{BB962C8B-B14F-4D97-AF65-F5344CB8AC3E}">
        <p14:creationId xmlns:p14="http://schemas.microsoft.com/office/powerpoint/2010/main" val="202259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Hypothesis Testing Details</a:t>
            </a:r>
            <a:endParaRPr dirty="0">
              <a:solidFill>
                <a:srgbClr val="000000"/>
              </a:solidFill>
            </a:endParaRPr>
          </a:p>
        </p:txBody>
      </p:sp>
      <p:sp>
        <p:nvSpPr>
          <p:cNvPr id="156" name="Google Shape;156;g1209deb045d_0_1"/>
          <p:cNvSpPr txBox="1">
            <a:spLocks noGrp="1"/>
          </p:cNvSpPr>
          <p:nvPr>
            <p:ph type="body" idx="1"/>
          </p:nvPr>
        </p:nvSpPr>
        <p:spPr>
          <a:xfrm>
            <a:off x="197267" y="1149306"/>
            <a:ext cx="11506400" cy="5529935"/>
          </a:xfrm>
          <a:prstGeom prst="rect">
            <a:avLst/>
          </a:prstGeom>
          <a:noFill/>
          <a:ln>
            <a:noFill/>
          </a:ln>
        </p:spPr>
        <p:txBody>
          <a:bodyPr spcFirstLastPara="1" vert="horz" wrap="square" lIns="121900" tIns="121900" rIns="121900" bIns="121900" rtlCol="0" anchor="t" anchorCtr="0">
            <a:spAutoFit/>
          </a:bodyPr>
          <a:lstStyle/>
          <a:p>
            <a:pPr marL="186262" indent="0">
              <a:spcBef>
                <a:spcPts val="1333"/>
              </a:spcBef>
              <a:buClr>
                <a:srgbClr val="000000"/>
              </a:buClr>
              <a:buSzPts val="1400"/>
              <a:buNone/>
            </a:pPr>
            <a:r>
              <a:rPr lang="en-GB" sz="1867" i="1" dirty="0"/>
              <a:t>Do </a:t>
            </a:r>
            <a:r>
              <a:rPr lang="en-GB" sz="1867" i="1" dirty="0"/>
              <a:t>the users spend more time on the new landing page than the existing landing page</a:t>
            </a:r>
            <a:r>
              <a:rPr lang="en-GB" sz="1867" i="1" dirty="0"/>
              <a:t>?</a:t>
            </a:r>
            <a:endParaRPr lang="en" sz="1867" i="1" dirty="0">
              <a:solidFill>
                <a:schemeClr val="dk1"/>
              </a:solidFill>
            </a:endParaRPr>
          </a:p>
          <a:p>
            <a:pPr marL="567252" indent="-380990">
              <a:spcBef>
                <a:spcPts val="1333"/>
              </a:spcBef>
              <a:buClr>
                <a:srgbClr val="000000"/>
              </a:buClr>
              <a:buSzPts val="1400"/>
            </a:pPr>
            <a:r>
              <a:rPr lang="en" sz="1867" dirty="0">
                <a:solidFill>
                  <a:schemeClr val="dk1"/>
                </a:solidFill>
              </a:rPr>
              <a:t>Hypothesis Test: </a:t>
            </a:r>
            <a:r>
              <a:rPr lang="en-GB" b="1" dirty="0"/>
              <a:t>2 Sample Independent t-test</a:t>
            </a:r>
            <a:endParaRPr lang="en" sz="1867" b="1" dirty="0">
              <a:solidFill>
                <a:schemeClr val="dk1"/>
              </a:solidFill>
            </a:endParaRPr>
          </a:p>
          <a:p>
            <a:pPr marL="567252" indent="-380990">
              <a:spcBef>
                <a:spcPts val="1333"/>
              </a:spcBef>
              <a:buClr>
                <a:srgbClr val="000000"/>
              </a:buClr>
              <a:buSzPts val="1400"/>
            </a:pPr>
            <a:r>
              <a:rPr lang="en" sz="1867" dirty="0">
                <a:solidFill>
                  <a:schemeClr val="dk1"/>
                </a:solidFill>
              </a:rPr>
              <a:t>Null </a:t>
            </a:r>
            <a:r>
              <a:rPr lang="en" sz="1867" dirty="0">
                <a:solidFill>
                  <a:schemeClr val="dk1"/>
                </a:solidFill>
              </a:rPr>
              <a:t>and </a:t>
            </a:r>
            <a:r>
              <a:rPr lang="en" sz="1867" dirty="0">
                <a:solidFill>
                  <a:schemeClr val="dk1"/>
                </a:solidFill>
              </a:rPr>
              <a:t>Alternative Hypotheses:</a:t>
            </a:r>
          </a:p>
          <a:p>
            <a:pPr marL="186262" indent="0">
              <a:lnSpc>
                <a:spcPct val="100000"/>
              </a:lnSpc>
              <a:spcBef>
                <a:spcPts val="800"/>
              </a:spcBef>
              <a:buClr>
                <a:srgbClr val="000000"/>
              </a:buClr>
              <a:buSzPts val="1400"/>
              <a:buNone/>
            </a:pPr>
            <a:r>
              <a:rPr lang="en-GB" sz="2133" dirty="0">
                <a:solidFill>
                  <a:schemeClr val="dk1"/>
                </a:solidFill>
              </a:rPr>
              <a:t>𝝁</a:t>
            </a:r>
            <a:r>
              <a:rPr lang="en-GB" sz="1333" dirty="0">
                <a:solidFill>
                  <a:schemeClr val="dk1"/>
                </a:solidFill>
              </a:rPr>
              <a:t>1</a:t>
            </a:r>
            <a:r>
              <a:rPr lang="en-GB" sz="1867" dirty="0">
                <a:solidFill>
                  <a:schemeClr val="dk1"/>
                </a:solidFill>
              </a:rPr>
              <a:t>:average time spent on new landing </a:t>
            </a:r>
            <a:r>
              <a:rPr lang="en-GB" sz="1867" dirty="0">
                <a:solidFill>
                  <a:schemeClr val="dk1"/>
                </a:solidFill>
              </a:rPr>
              <a:t>page</a:t>
            </a:r>
            <a:endParaRPr lang="en-GB" sz="1867" dirty="0">
              <a:solidFill>
                <a:schemeClr val="dk1"/>
              </a:solidFill>
            </a:endParaRPr>
          </a:p>
          <a:p>
            <a:pPr marL="186262" indent="0">
              <a:lnSpc>
                <a:spcPct val="100000"/>
              </a:lnSpc>
              <a:spcBef>
                <a:spcPts val="800"/>
              </a:spcBef>
              <a:buClr>
                <a:srgbClr val="000000"/>
              </a:buClr>
              <a:buSzPts val="1400"/>
              <a:buNone/>
            </a:pPr>
            <a:r>
              <a:rPr lang="en-GB" sz="2133" dirty="0">
                <a:solidFill>
                  <a:schemeClr val="dk1"/>
                </a:solidFill>
              </a:rPr>
              <a:t>𝝁</a:t>
            </a:r>
            <a:r>
              <a:rPr lang="en-GB" sz="1400" dirty="0">
                <a:solidFill>
                  <a:schemeClr val="dk1"/>
                </a:solidFill>
              </a:rPr>
              <a:t>2</a:t>
            </a:r>
            <a:r>
              <a:rPr lang="en-GB" sz="1867" dirty="0">
                <a:solidFill>
                  <a:schemeClr val="dk1"/>
                </a:solidFill>
              </a:rPr>
              <a:t>: average time spent on old landing </a:t>
            </a:r>
            <a:r>
              <a:rPr lang="en-GB" sz="1867" dirty="0">
                <a:solidFill>
                  <a:schemeClr val="dk1"/>
                </a:solidFill>
              </a:rPr>
              <a:t>page</a:t>
            </a:r>
            <a:endParaRPr lang="en-GB" sz="1867" dirty="0">
              <a:solidFill>
                <a:schemeClr val="dk1"/>
              </a:solidFill>
            </a:endParaRPr>
          </a:p>
          <a:p>
            <a:pPr marL="186262" indent="0">
              <a:lnSpc>
                <a:spcPct val="100000"/>
              </a:lnSpc>
              <a:spcBef>
                <a:spcPts val="800"/>
              </a:spcBef>
              <a:buClr>
                <a:srgbClr val="000000"/>
              </a:buClr>
              <a:buSzPts val="1400"/>
              <a:buNone/>
            </a:pPr>
            <a:r>
              <a:rPr lang="en-GB" sz="1867" b="1" dirty="0">
                <a:solidFill>
                  <a:schemeClr val="dk1"/>
                </a:solidFill>
              </a:rPr>
              <a:t>H</a:t>
            </a:r>
            <a:r>
              <a:rPr lang="en-GB" sz="1333" b="1" dirty="0">
                <a:solidFill>
                  <a:schemeClr val="dk1"/>
                </a:solidFill>
              </a:rPr>
              <a:t>0</a:t>
            </a:r>
            <a:r>
              <a:rPr lang="en-GB" sz="1867" b="1" dirty="0">
                <a:solidFill>
                  <a:schemeClr val="dk1"/>
                </a:solidFill>
              </a:rPr>
              <a:t> </a:t>
            </a:r>
            <a:r>
              <a:rPr lang="en-GB" sz="1867" b="1" dirty="0">
                <a:solidFill>
                  <a:schemeClr val="dk1"/>
                </a:solidFill>
              </a:rPr>
              <a:t>: </a:t>
            </a:r>
            <a:r>
              <a:rPr lang="en-GB" sz="2400" dirty="0">
                <a:solidFill>
                  <a:schemeClr val="dk1"/>
                </a:solidFill>
              </a:rPr>
              <a:t>𝝁</a:t>
            </a:r>
            <a:r>
              <a:rPr lang="en-GB" sz="1400" dirty="0">
                <a:solidFill>
                  <a:schemeClr val="dk1"/>
                </a:solidFill>
              </a:rPr>
              <a:t>1</a:t>
            </a:r>
            <a:r>
              <a:rPr lang="en-GB" sz="1867" dirty="0">
                <a:solidFill>
                  <a:schemeClr val="dk1"/>
                </a:solidFill>
              </a:rPr>
              <a:t> </a:t>
            </a:r>
            <a:r>
              <a:rPr lang="en-GB" sz="1867" dirty="0">
                <a:solidFill>
                  <a:schemeClr val="dk1"/>
                </a:solidFill>
              </a:rPr>
              <a:t>= </a:t>
            </a:r>
            <a:r>
              <a:rPr lang="en-GB" sz="2400" dirty="0">
                <a:solidFill>
                  <a:schemeClr val="dk1"/>
                </a:solidFill>
              </a:rPr>
              <a:t>𝝁</a:t>
            </a:r>
            <a:r>
              <a:rPr lang="en-GB" sz="1400" dirty="0">
                <a:solidFill>
                  <a:schemeClr val="dk1"/>
                </a:solidFill>
              </a:rPr>
              <a:t>2</a:t>
            </a:r>
            <a:endParaRPr lang="en-GB" sz="1400" dirty="0">
              <a:solidFill>
                <a:schemeClr val="dk1"/>
              </a:solidFill>
            </a:endParaRPr>
          </a:p>
          <a:p>
            <a:pPr marL="186262" indent="0">
              <a:lnSpc>
                <a:spcPct val="100000"/>
              </a:lnSpc>
              <a:spcBef>
                <a:spcPts val="800"/>
              </a:spcBef>
              <a:buClr>
                <a:srgbClr val="000000"/>
              </a:buClr>
              <a:buSzPts val="1400"/>
              <a:buNone/>
            </a:pPr>
            <a:r>
              <a:rPr lang="en-GB" sz="1867" b="1" dirty="0">
                <a:solidFill>
                  <a:schemeClr val="dk1"/>
                </a:solidFill>
              </a:rPr>
              <a:t>Ha</a:t>
            </a:r>
            <a:r>
              <a:rPr lang="en-GB" sz="1867" dirty="0">
                <a:solidFill>
                  <a:schemeClr val="dk1"/>
                </a:solidFill>
              </a:rPr>
              <a:t> : </a:t>
            </a:r>
            <a:r>
              <a:rPr lang="en-GB" sz="2400" dirty="0">
                <a:solidFill>
                  <a:schemeClr val="dk1"/>
                </a:solidFill>
              </a:rPr>
              <a:t>𝝁</a:t>
            </a:r>
            <a:r>
              <a:rPr lang="en-GB" sz="1400" dirty="0">
                <a:solidFill>
                  <a:schemeClr val="dk1"/>
                </a:solidFill>
              </a:rPr>
              <a:t>1</a:t>
            </a:r>
            <a:r>
              <a:rPr lang="en-GB" sz="1867" dirty="0">
                <a:solidFill>
                  <a:schemeClr val="dk1"/>
                </a:solidFill>
              </a:rPr>
              <a:t> &gt; </a:t>
            </a:r>
            <a:r>
              <a:rPr lang="en-GB" sz="2400" dirty="0">
                <a:solidFill>
                  <a:schemeClr val="dk1"/>
                </a:solidFill>
              </a:rPr>
              <a:t>𝝁</a:t>
            </a:r>
            <a:r>
              <a:rPr lang="en-GB" sz="1333" dirty="0">
                <a:solidFill>
                  <a:schemeClr val="dk1"/>
                </a:solidFill>
              </a:rPr>
              <a:t>2</a:t>
            </a:r>
            <a:endParaRPr sz="1333" dirty="0">
              <a:solidFill>
                <a:schemeClr val="dk1"/>
              </a:solidFill>
            </a:endParaRPr>
          </a:p>
          <a:p>
            <a:pPr indent="-423323">
              <a:spcBef>
                <a:spcPts val="1333"/>
              </a:spcBef>
              <a:buClr>
                <a:schemeClr val="dk1"/>
              </a:buClr>
              <a:buSzPts val="1400"/>
            </a:pPr>
            <a:r>
              <a:rPr lang="en" sz="1867" dirty="0">
                <a:solidFill>
                  <a:schemeClr val="dk1"/>
                </a:solidFill>
              </a:rPr>
              <a:t>p-value obtained: </a:t>
            </a:r>
            <a:r>
              <a:rPr lang="en-GB" sz="1867" b="1" dirty="0"/>
              <a:t>0.0001392381225166549</a:t>
            </a:r>
          </a:p>
          <a:p>
            <a:pPr indent="-423323">
              <a:spcBef>
                <a:spcPts val="1333"/>
              </a:spcBef>
              <a:buClr>
                <a:schemeClr val="dk1"/>
              </a:buClr>
              <a:buSzPts val="1400"/>
            </a:pPr>
            <a:r>
              <a:rPr lang="en-GB" sz="1867" dirty="0"/>
              <a:t>The sample standard deviation of the time spent on the new page is: 1.82 </a:t>
            </a:r>
            <a:r>
              <a:rPr lang="en-GB" sz="1867" dirty="0"/>
              <a:t>,The </a:t>
            </a:r>
            <a:r>
              <a:rPr lang="en-GB" sz="1867" dirty="0"/>
              <a:t>sample standard deviation of the time spent on the new page is: 2.58</a:t>
            </a:r>
            <a:endParaRPr sz="1867" dirty="0">
              <a:solidFill>
                <a:schemeClr val="dk1"/>
              </a:solidFill>
            </a:endParaRPr>
          </a:p>
          <a:p>
            <a:pPr marL="0" indent="0">
              <a:spcBef>
                <a:spcPts val="1333"/>
              </a:spcBef>
              <a:buNone/>
            </a:pPr>
            <a:endParaRPr sz="1867" dirty="0">
              <a:solidFill>
                <a:schemeClr val="dk1"/>
              </a:solidFill>
            </a:endParaRPr>
          </a:p>
        </p:txBody>
      </p:sp>
    </p:spTree>
    <p:extLst>
      <p:ext uri="{BB962C8B-B14F-4D97-AF65-F5344CB8AC3E}">
        <p14:creationId xmlns:p14="http://schemas.microsoft.com/office/powerpoint/2010/main" val="482723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Hypothesis Testing Details</a:t>
            </a:r>
            <a:endParaRPr dirty="0">
              <a:solidFill>
                <a:srgbClr val="000000"/>
              </a:solidFill>
            </a:endParaRPr>
          </a:p>
        </p:txBody>
      </p:sp>
      <p:sp>
        <p:nvSpPr>
          <p:cNvPr id="156" name="Google Shape;156;g1209deb045d_0_1"/>
          <p:cNvSpPr txBox="1">
            <a:spLocks noGrp="1"/>
          </p:cNvSpPr>
          <p:nvPr>
            <p:ph type="body" idx="1"/>
          </p:nvPr>
        </p:nvSpPr>
        <p:spPr>
          <a:xfrm>
            <a:off x="124467" y="1044074"/>
            <a:ext cx="11506400" cy="5916516"/>
          </a:xfrm>
          <a:prstGeom prst="rect">
            <a:avLst/>
          </a:prstGeom>
          <a:noFill/>
          <a:ln>
            <a:noFill/>
          </a:ln>
        </p:spPr>
        <p:txBody>
          <a:bodyPr spcFirstLastPara="1" vert="horz" wrap="square" lIns="121900" tIns="121900" rIns="121900" bIns="121900" rtlCol="0" anchor="t" anchorCtr="0">
            <a:spAutoFit/>
          </a:bodyPr>
          <a:lstStyle/>
          <a:p>
            <a:pPr marL="186262" indent="0">
              <a:spcBef>
                <a:spcPts val="1333"/>
              </a:spcBef>
              <a:buClr>
                <a:srgbClr val="000000"/>
              </a:buClr>
              <a:buSzPts val="1400"/>
              <a:buNone/>
            </a:pPr>
            <a:r>
              <a:rPr lang="en-GB" sz="2000" i="1" dirty="0"/>
              <a:t>Is the conversion rate (the proportion of users who visit the landing page and get converted) for the new page greater than the conversion rate for the old page?</a:t>
            </a:r>
          </a:p>
          <a:p>
            <a:pPr marL="567252" indent="-380990">
              <a:spcBef>
                <a:spcPts val="1333"/>
              </a:spcBef>
              <a:buClr>
                <a:srgbClr val="000000"/>
              </a:buClr>
              <a:buSzPts val="1400"/>
            </a:pPr>
            <a:r>
              <a:rPr lang="en" sz="2000" dirty="0">
                <a:solidFill>
                  <a:schemeClr val="dk1"/>
                </a:solidFill>
              </a:rPr>
              <a:t>Hypothesis Test: </a:t>
            </a:r>
            <a:r>
              <a:rPr lang="en-GB" sz="2000" dirty="0"/>
              <a:t> </a:t>
            </a:r>
            <a:r>
              <a:rPr lang="en-GB" sz="2000" b="1" dirty="0"/>
              <a:t>2 Sample Proportion Z test</a:t>
            </a:r>
            <a:endParaRPr lang="en" sz="2000" b="1" dirty="0">
              <a:solidFill>
                <a:schemeClr val="dk1"/>
              </a:solidFill>
            </a:endParaRPr>
          </a:p>
          <a:p>
            <a:pPr marL="567252" indent="-380990">
              <a:spcBef>
                <a:spcPts val="1333"/>
              </a:spcBef>
              <a:buClr>
                <a:srgbClr val="000000"/>
              </a:buClr>
              <a:buSzPts val="1400"/>
            </a:pPr>
            <a:r>
              <a:rPr lang="en" sz="2000" dirty="0">
                <a:solidFill>
                  <a:schemeClr val="dk1"/>
                </a:solidFill>
              </a:rPr>
              <a:t>Null and Alternative Hypotheses:</a:t>
            </a:r>
          </a:p>
          <a:p>
            <a:pPr marL="186262" indent="0">
              <a:spcBef>
                <a:spcPts val="1333"/>
              </a:spcBef>
              <a:buClr>
                <a:srgbClr val="000000"/>
              </a:buClr>
              <a:buSzPts val="1400"/>
              <a:buNone/>
            </a:pPr>
            <a:r>
              <a:rPr lang="en-GB" sz="2000" dirty="0">
                <a:solidFill>
                  <a:schemeClr val="dk1"/>
                </a:solidFill>
              </a:rPr>
              <a:t>p1:  proportion </a:t>
            </a:r>
            <a:r>
              <a:rPr lang="en-GB" sz="2000" dirty="0">
                <a:solidFill>
                  <a:schemeClr val="dk1"/>
                </a:solidFill>
              </a:rPr>
              <a:t>of </a:t>
            </a:r>
            <a:r>
              <a:rPr lang="en-GB" sz="2000" dirty="0">
                <a:solidFill>
                  <a:schemeClr val="dk1"/>
                </a:solidFill>
              </a:rPr>
              <a:t>users who visit the landing page and get converted (conversion rate) for new page</a:t>
            </a:r>
          </a:p>
          <a:p>
            <a:pPr marL="186262" indent="0">
              <a:spcBef>
                <a:spcPts val="1333"/>
              </a:spcBef>
              <a:buClr>
                <a:srgbClr val="000000"/>
              </a:buClr>
              <a:buSzPts val="1400"/>
              <a:buNone/>
            </a:pPr>
            <a:r>
              <a:rPr lang="en-GB" sz="2000" dirty="0">
                <a:solidFill>
                  <a:schemeClr val="dk1"/>
                </a:solidFill>
              </a:rPr>
              <a:t>p2: </a:t>
            </a:r>
            <a:r>
              <a:rPr lang="en-GB" sz="2000" dirty="0">
                <a:solidFill>
                  <a:schemeClr val="dk1"/>
                </a:solidFill>
              </a:rPr>
              <a:t>proportion of users who visit the landing page and get converted (conversion rate) for </a:t>
            </a:r>
            <a:r>
              <a:rPr lang="en-GB" sz="2000" dirty="0">
                <a:solidFill>
                  <a:schemeClr val="dk1"/>
                </a:solidFill>
              </a:rPr>
              <a:t>old page</a:t>
            </a:r>
            <a:endParaRPr lang="en" sz="2000" dirty="0">
              <a:solidFill>
                <a:schemeClr val="dk1"/>
              </a:solidFill>
            </a:endParaRPr>
          </a:p>
          <a:p>
            <a:pPr marL="186262" indent="0">
              <a:lnSpc>
                <a:spcPct val="100000"/>
              </a:lnSpc>
              <a:spcBef>
                <a:spcPts val="800"/>
              </a:spcBef>
              <a:buClr>
                <a:srgbClr val="000000"/>
              </a:buClr>
              <a:buSzPts val="1400"/>
              <a:buNone/>
            </a:pPr>
            <a:r>
              <a:rPr lang="en-GB" sz="2000" b="1" dirty="0">
                <a:solidFill>
                  <a:schemeClr val="dk1"/>
                </a:solidFill>
              </a:rPr>
              <a:t>H0</a:t>
            </a:r>
            <a:r>
              <a:rPr lang="en-GB" sz="2000" b="1" dirty="0">
                <a:solidFill>
                  <a:schemeClr val="dk1"/>
                </a:solidFill>
              </a:rPr>
              <a:t> </a:t>
            </a:r>
            <a:r>
              <a:rPr lang="en-GB" sz="2000" b="1" dirty="0">
                <a:solidFill>
                  <a:schemeClr val="dk1"/>
                </a:solidFill>
              </a:rPr>
              <a:t>: </a:t>
            </a:r>
            <a:r>
              <a:rPr lang="en-GB" sz="2000" b="1" dirty="0">
                <a:solidFill>
                  <a:schemeClr val="dk1"/>
                </a:solidFill>
              </a:rPr>
              <a:t>p</a:t>
            </a:r>
            <a:r>
              <a:rPr lang="en-GB" sz="2000" dirty="0">
                <a:solidFill>
                  <a:schemeClr val="dk1"/>
                </a:solidFill>
              </a:rPr>
              <a:t>1 </a:t>
            </a:r>
            <a:r>
              <a:rPr lang="en-GB" sz="2000" dirty="0">
                <a:solidFill>
                  <a:schemeClr val="dk1"/>
                </a:solidFill>
              </a:rPr>
              <a:t>= </a:t>
            </a:r>
            <a:r>
              <a:rPr lang="en-GB" sz="2000" dirty="0">
                <a:solidFill>
                  <a:schemeClr val="dk1"/>
                </a:solidFill>
              </a:rPr>
              <a:t>p2</a:t>
            </a:r>
            <a:endParaRPr lang="en-GB" sz="2000" dirty="0">
              <a:solidFill>
                <a:schemeClr val="dk1"/>
              </a:solidFill>
            </a:endParaRPr>
          </a:p>
          <a:p>
            <a:pPr marL="186262" indent="0">
              <a:lnSpc>
                <a:spcPct val="100000"/>
              </a:lnSpc>
              <a:spcBef>
                <a:spcPts val="800"/>
              </a:spcBef>
              <a:buClr>
                <a:srgbClr val="000000"/>
              </a:buClr>
              <a:buSzPts val="1400"/>
              <a:buNone/>
            </a:pPr>
            <a:r>
              <a:rPr lang="en-GB" sz="2000" b="1" dirty="0">
                <a:solidFill>
                  <a:schemeClr val="dk1"/>
                </a:solidFill>
              </a:rPr>
              <a:t>Ha</a:t>
            </a:r>
            <a:r>
              <a:rPr lang="en-GB" sz="2000" dirty="0">
                <a:solidFill>
                  <a:schemeClr val="dk1"/>
                </a:solidFill>
              </a:rPr>
              <a:t> : 𝝁1 &gt; 𝝁2</a:t>
            </a:r>
            <a:endParaRPr sz="2000" dirty="0">
              <a:solidFill>
                <a:schemeClr val="dk1"/>
              </a:solidFill>
            </a:endParaRPr>
          </a:p>
          <a:p>
            <a:pPr indent="-423323">
              <a:spcBef>
                <a:spcPts val="1333"/>
              </a:spcBef>
              <a:buClr>
                <a:schemeClr val="dk1"/>
              </a:buClr>
              <a:buSzPts val="1400"/>
            </a:pPr>
            <a:r>
              <a:rPr lang="en" sz="2000" dirty="0">
                <a:solidFill>
                  <a:schemeClr val="dk1"/>
                </a:solidFill>
              </a:rPr>
              <a:t>p-value obtained: </a:t>
            </a:r>
            <a:r>
              <a:rPr lang="en-GB" sz="2000" b="1" dirty="0"/>
              <a:t>0.008026308204056278</a:t>
            </a:r>
          </a:p>
          <a:p>
            <a:pPr indent="-423323">
              <a:spcBef>
                <a:spcPts val="1333"/>
              </a:spcBef>
              <a:buClr>
                <a:schemeClr val="dk1"/>
              </a:buClr>
              <a:buSzPts val="1400"/>
            </a:pPr>
            <a:r>
              <a:rPr lang="en-GB" sz="2000" dirty="0"/>
              <a:t>The numbers of users served the new and old pages are 50 and 50 respectively</a:t>
            </a:r>
            <a:endParaRPr lang="en-GB" sz="2000" dirty="0"/>
          </a:p>
          <a:p>
            <a:pPr marL="0" indent="0">
              <a:spcBef>
                <a:spcPts val="1333"/>
              </a:spcBef>
              <a:buNone/>
            </a:pPr>
            <a:endParaRPr sz="1867" dirty="0">
              <a:solidFill>
                <a:schemeClr val="dk1"/>
              </a:solidFill>
            </a:endParaRPr>
          </a:p>
        </p:txBody>
      </p:sp>
    </p:spTree>
    <p:extLst>
      <p:ext uri="{BB962C8B-B14F-4D97-AF65-F5344CB8AC3E}">
        <p14:creationId xmlns:p14="http://schemas.microsoft.com/office/powerpoint/2010/main" val="2040333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Hypothesis Testing Details</a:t>
            </a:r>
            <a:endParaRPr dirty="0">
              <a:solidFill>
                <a:srgbClr val="000000"/>
              </a:solidFill>
            </a:endParaRPr>
          </a:p>
        </p:txBody>
      </p:sp>
      <p:sp>
        <p:nvSpPr>
          <p:cNvPr id="156" name="Google Shape;156;g1209deb045d_0_1"/>
          <p:cNvSpPr txBox="1">
            <a:spLocks noGrp="1"/>
          </p:cNvSpPr>
          <p:nvPr>
            <p:ph type="body" idx="1"/>
          </p:nvPr>
        </p:nvSpPr>
        <p:spPr>
          <a:xfrm>
            <a:off x="0" y="767505"/>
            <a:ext cx="11506400" cy="3676735"/>
          </a:xfrm>
          <a:prstGeom prst="rect">
            <a:avLst/>
          </a:prstGeom>
          <a:noFill/>
          <a:ln>
            <a:noFill/>
          </a:ln>
        </p:spPr>
        <p:txBody>
          <a:bodyPr spcFirstLastPara="1" vert="horz" wrap="square" lIns="121900" tIns="121900" rIns="121900" bIns="121900" rtlCol="0" anchor="t" anchorCtr="0">
            <a:spAutoFit/>
          </a:bodyPr>
          <a:lstStyle/>
          <a:p>
            <a:pPr marL="186262" indent="0">
              <a:spcBef>
                <a:spcPts val="1333"/>
              </a:spcBef>
              <a:buClr>
                <a:srgbClr val="000000"/>
              </a:buClr>
              <a:buSzPts val="1400"/>
              <a:buNone/>
            </a:pPr>
            <a:r>
              <a:rPr lang="en-GB" sz="2000" i="1" dirty="0"/>
              <a:t>Does the converted status depend on the preferred language</a:t>
            </a:r>
            <a:r>
              <a:rPr lang="en-GB" sz="2000" dirty="0"/>
              <a:t>?</a:t>
            </a:r>
          </a:p>
          <a:p>
            <a:pPr marL="567252" indent="-380990">
              <a:spcBef>
                <a:spcPts val="1333"/>
              </a:spcBef>
              <a:buClr>
                <a:srgbClr val="000000"/>
              </a:buClr>
              <a:buSzPts val="1400"/>
            </a:pPr>
            <a:r>
              <a:rPr lang="en" sz="2000" dirty="0">
                <a:solidFill>
                  <a:schemeClr val="dk1"/>
                </a:solidFill>
              </a:rPr>
              <a:t>Hypothesis Test: </a:t>
            </a:r>
            <a:r>
              <a:rPr lang="en-GB" sz="2000" dirty="0"/>
              <a:t> </a:t>
            </a:r>
            <a:r>
              <a:rPr lang="en-GB" sz="2000" b="1" dirty="0" smtClean="0"/>
              <a:t>Chi Square </a:t>
            </a:r>
            <a:r>
              <a:rPr lang="en-GB" sz="2000" b="1" dirty="0"/>
              <a:t>T</a:t>
            </a:r>
            <a:r>
              <a:rPr lang="en-GB" sz="2000" b="1" dirty="0" smtClean="0"/>
              <a:t>est of independence</a:t>
            </a:r>
          </a:p>
          <a:p>
            <a:pPr marL="567252" indent="-380990">
              <a:spcBef>
                <a:spcPts val="1333"/>
              </a:spcBef>
              <a:buClr>
                <a:srgbClr val="000000"/>
              </a:buClr>
              <a:buSzPts val="1400"/>
            </a:pPr>
            <a:r>
              <a:rPr lang="en" sz="2000" dirty="0">
                <a:solidFill>
                  <a:schemeClr val="dk1"/>
                </a:solidFill>
              </a:rPr>
              <a:t>Null and Alternative Hypotheses:</a:t>
            </a:r>
            <a:endParaRPr lang="en-GB" sz="2000" b="1" dirty="0">
              <a:solidFill>
                <a:schemeClr val="dk1"/>
              </a:solidFill>
            </a:endParaRPr>
          </a:p>
          <a:p>
            <a:pPr marL="186262" indent="0">
              <a:lnSpc>
                <a:spcPct val="100000"/>
              </a:lnSpc>
              <a:spcBef>
                <a:spcPts val="800"/>
              </a:spcBef>
              <a:buClr>
                <a:srgbClr val="000000"/>
              </a:buClr>
              <a:buSzPts val="1400"/>
              <a:buNone/>
            </a:pPr>
            <a:r>
              <a:rPr lang="en-GB" sz="2000" b="1" dirty="0">
                <a:solidFill>
                  <a:schemeClr val="dk1"/>
                </a:solidFill>
              </a:rPr>
              <a:t>H0</a:t>
            </a:r>
            <a:r>
              <a:rPr lang="en-GB" sz="2000" dirty="0">
                <a:solidFill>
                  <a:schemeClr val="dk1"/>
                </a:solidFill>
              </a:rPr>
              <a:t>:  </a:t>
            </a:r>
            <a:r>
              <a:rPr lang="en-GB" sz="2000" dirty="0">
                <a:solidFill>
                  <a:schemeClr val="dk1"/>
                </a:solidFill>
              </a:rPr>
              <a:t>Converted status is independent of the preferred </a:t>
            </a:r>
            <a:r>
              <a:rPr lang="en-GB" sz="2000" dirty="0">
                <a:solidFill>
                  <a:schemeClr val="dk1"/>
                </a:solidFill>
              </a:rPr>
              <a:t>language</a:t>
            </a:r>
            <a:endParaRPr lang="en-GB" sz="2000" dirty="0">
              <a:solidFill>
                <a:schemeClr val="dk1"/>
              </a:solidFill>
            </a:endParaRPr>
          </a:p>
          <a:p>
            <a:pPr marL="186262" indent="0">
              <a:lnSpc>
                <a:spcPct val="100000"/>
              </a:lnSpc>
              <a:spcBef>
                <a:spcPts val="800"/>
              </a:spcBef>
              <a:buClr>
                <a:srgbClr val="000000"/>
              </a:buClr>
              <a:buSzPts val="1400"/>
              <a:buNone/>
            </a:pPr>
            <a:r>
              <a:rPr lang="en-GB" sz="2000" b="1" dirty="0">
                <a:solidFill>
                  <a:schemeClr val="dk1"/>
                </a:solidFill>
              </a:rPr>
              <a:t>Ha</a:t>
            </a:r>
            <a:r>
              <a:rPr lang="en-GB" sz="2000" dirty="0">
                <a:solidFill>
                  <a:schemeClr val="dk1"/>
                </a:solidFill>
              </a:rPr>
              <a:t>:  </a:t>
            </a:r>
            <a:r>
              <a:rPr lang="en-GB" sz="2000" dirty="0">
                <a:solidFill>
                  <a:schemeClr val="dk1"/>
                </a:solidFill>
              </a:rPr>
              <a:t>Converted </a:t>
            </a:r>
            <a:r>
              <a:rPr lang="en-GB" sz="2000" dirty="0">
                <a:solidFill>
                  <a:schemeClr val="dk1"/>
                </a:solidFill>
              </a:rPr>
              <a:t>status is dependent of the preferred language</a:t>
            </a:r>
            <a:endParaRPr lang="en-GB" sz="2000" dirty="0">
              <a:solidFill>
                <a:schemeClr val="dk1"/>
              </a:solidFill>
            </a:endParaRPr>
          </a:p>
          <a:p>
            <a:pPr indent="-423323">
              <a:spcBef>
                <a:spcPts val="1333"/>
              </a:spcBef>
              <a:buClr>
                <a:schemeClr val="dk1"/>
              </a:buClr>
              <a:buSzPts val="1400"/>
            </a:pPr>
            <a:r>
              <a:rPr lang="en" sz="2000" dirty="0">
                <a:solidFill>
                  <a:schemeClr val="dk1"/>
                </a:solidFill>
              </a:rPr>
              <a:t>p-value obtained: </a:t>
            </a:r>
            <a:r>
              <a:rPr lang="en-GB" sz="2000" b="1" dirty="0">
                <a:latin typeface="Nunito" panose="020B0604020202020204" charset="0"/>
              </a:rPr>
              <a:t>0.21298887487543447</a:t>
            </a:r>
            <a:endParaRPr lang="en-GB" sz="2000" dirty="0"/>
          </a:p>
          <a:p>
            <a:pPr marL="186262" indent="0">
              <a:spcBef>
                <a:spcPts val="1333"/>
              </a:spcBef>
              <a:buClr>
                <a:schemeClr val="dk1"/>
              </a:buClr>
              <a:buSzPts val="1400"/>
              <a:buNone/>
            </a:pPr>
            <a:endParaRPr sz="2000" dirty="0">
              <a:solidFill>
                <a:schemeClr val="dk1"/>
              </a:solidFill>
            </a:endParaRPr>
          </a:p>
        </p:txBody>
      </p:sp>
      <p:pic>
        <p:nvPicPr>
          <p:cNvPr id="5" name="Picture 4"/>
          <p:cNvPicPr>
            <a:picLocks noChangeAspect="1"/>
          </p:cNvPicPr>
          <p:nvPr/>
        </p:nvPicPr>
        <p:blipFill>
          <a:blip r:embed="rId3"/>
          <a:stretch>
            <a:fillRect/>
          </a:stretch>
        </p:blipFill>
        <p:spPr>
          <a:xfrm>
            <a:off x="533231" y="4056950"/>
            <a:ext cx="5219969" cy="2497325"/>
          </a:xfrm>
          <a:prstGeom prst="rect">
            <a:avLst/>
          </a:prstGeom>
          <a:ln w="12700">
            <a:solidFill>
              <a:schemeClr val="bg2"/>
            </a:solidFill>
          </a:ln>
        </p:spPr>
      </p:pic>
    </p:spTree>
    <p:extLst>
      <p:ext uri="{BB962C8B-B14F-4D97-AF65-F5344CB8AC3E}">
        <p14:creationId xmlns:p14="http://schemas.microsoft.com/office/powerpoint/2010/main" val="4017329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Hypothesis Testing Details</a:t>
            </a:r>
            <a:endParaRPr dirty="0">
              <a:solidFill>
                <a:srgbClr val="000000"/>
              </a:solidFill>
            </a:endParaRPr>
          </a:p>
        </p:txBody>
      </p:sp>
      <p:sp>
        <p:nvSpPr>
          <p:cNvPr id="156" name="Google Shape;156;g1209deb045d_0_1"/>
          <p:cNvSpPr txBox="1">
            <a:spLocks noGrp="1"/>
          </p:cNvSpPr>
          <p:nvPr>
            <p:ph type="body" idx="1"/>
          </p:nvPr>
        </p:nvSpPr>
        <p:spPr>
          <a:xfrm>
            <a:off x="0" y="957441"/>
            <a:ext cx="11506400" cy="3942001"/>
          </a:xfrm>
          <a:prstGeom prst="rect">
            <a:avLst/>
          </a:prstGeom>
          <a:noFill/>
          <a:ln>
            <a:noFill/>
          </a:ln>
        </p:spPr>
        <p:txBody>
          <a:bodyPr spcFirstLastPara="1" vert="horz" wrap="square" lIns="121900" tIns="121900" rIns="121900" bIns="121900" rtlCol="0" anchor="t" anchorCtr="0">
            <a:spAutoFit/>
          </a:bodyPr>
          <a:lstStyle/>
          <a:p>
            <a:pPr marL="186262" indent="0">
              <a:spcBef>
                <a:spcPts val="1333"/>
              </a:spcBef>
              <a:buClr>
                <a:srgbClr val="000000"/>
              </a:buClr>
              <a:buSzPts val="1400"/>
              <a:buNone/>
            </a:pPr>
            <a:r>
              <a:rPr lang="en-GB" sz="1867" i="1" dirty="0"/>
              <a:t>Does the converted status depend on the preferred language</a:t>
            </a:r>
            <a:r>
              <a:rPr lang="en-GB" sz="1867" dirty="0"/>
              <a:t>?</a:t>
            </a:r>
          </a:p>
          <a:p>
            <a:pPr marL="567252" indent="-380990">
              <a:spcBef>
                <a:spcPts val="1333"/>
              </a:spcBef>
              <a:buClr>
                <a:srgbClr val="000000"/>
              </a:buClr>
              <a:buSzPts val="1400"/>
            </a:pPr>
            <a:r>
              <a:rPr lang="en" sz="1867" dirty="0">
                <a:solidFill>
                  <a:schemeClr val="dk1"/>
                </a:solidFill>
              </a:rPr>
              <a:t>Hypothesis Test: </a:t>
            </a:r>
            <a:r>
              <a:rPr lang="en-GB" dirty="0"/>
              <a:t> </a:t>
            </a:r>
            <a:r>
              <a:rPr lang="en-GB" b="1" dirty="0" smtClean="0"/>
              <a:t>One way </a:t>
            </a:r>
            <a:r>
              <a:rPr lang="en-GB" b="1" dirty="0" err="1" smtClean="0"/>
              <a:t>Anova</a:t>
            </a:r>
            <a:r>
              <a:rPr lang="en-GB" b="1" dirty="0" smtClean="0"/>
              <a:t> Test</a:t>
            </a:r>
          </a:p>
          <a:p>
            <a:pPr marL="567252" indent="-380990">
              <a:spcBef>
                <a:spcPts val="1333"/>
              </a:spcBef>
              <a:buClr>
                <a:srgbClr val="000000"/>
              </a:buClr>
              <a:buSzPts val="1400"/>
            </a:pPr>
            <a:r>
              <a:rPr lang="en" sz="1867" dirty="0">
                <a:solidFill>
                  <a:schemeClr val="dk1"/>
                </a:solidFill>
              </a:rPr>
              <a:t>Null and Alternative Hypotheses:</a:t>
            </a:r>
          </a:p>
          <a:p>
            <a:pPr marL="186262" indent="0">
              <a:lnSpc>
                <a:spcPct val="100000"/>
              </a:lnSpc>
              <a:spcBef>
                <a:spcPts val="1333"/>
              </a:spcBef>
              <a:buClr>
                <a:srgbClr val="000000"/>
              </a:buClr>
              <a:buSzPts val="1400"/>
              <a:buNone/>
            </a:pPr>
            <a:r>
              <a:rPr lang="en-GB" sz="1867" dirty="0">
                <a:solidFill>
                  <a:schemeClr val="dk1"/>
                </a:solidFill>
              </a:rPr>
              <a:t>Let  μ  be the mean time spent on the new landing </a:t>
            </a:r>
            <a:r>
              <a:rPr lang="en-GB" sz="1867" dirty="0">
                <a:solidFill>
                  <a:schemeClr val="dk1"/>
                </a:solidFill>
              </a:rPr>
              <a:t>page</a:t>
            </a:r>
            <a:endParaRPr lang="en-GB" sz="1867" dirty="0">
              <a:solidFill>
                <a:schemeClr val="dk1"/>
              </a:solidFill>
            </a:endParaRPr>
          </a:p>
          <a:p>
            <a:pPr marL="186262" indent="0">
              <a:lnSpc>
                <a:spcPct val="100000"/>
              </a:lnSpc>
              <a:spcBef>
                <a:spcPts val="1333"/>
              </a:spcBef>
              <a:buClr>
                <a:srgbClr val="000000"/>
              </a:buClr>
              <a:buSzPts val="1400"/>
              <a:buNone/>
            </a:pPr>
            <a:r>
              <a:rPr lang="en-GB" sz="1867" dirty="0">
                <a:solidFill>
                  <a:schemeClr val="dk1"/>
                </a:solidFill>
              </a:rPr>
              <a:t>H</a:t>
            </a:r>
            <a:r>
              <a:rPr lang="en-GB" sz="1400" dirty="0">
                <a:solidFill>
                  <a:schemeClr val="dk1"/>
                </a:solidFill>
              </a:rPr>
              <a:t>0</a:t>
            </a:r>
            <a:r>
              <a:rPr lang="en-GB" sz="1867" dirty="0">
                <a:solidFill>
                  <a:schemeClr val="dk1"/>
                </a:solidFill>
              </a:rPr>
              <a:t>:  The mean time spent on the new landing page is the same for all three preferred language users</a:t>
            </a:r>
            <a:r>
              <a:rPr lang="en-GB" sz="1867" dirty="0">
                <a:solidFill>
                  <a:schemeClr val="dk1"/>
                </a:solidFill>
              </a:rPr>
              <a:t>.</a:t>
            </a:r>
            <a:endParaRPr lang="en-GB" sz="1867" dirty="0">
              <a:solidFill>
                <a:schemeClr val="dk1"/>
              </a:solidFill>
            </a:endParaRPr>
          </a:p>
          <a:p>
            <a:pPr marL="186262" indent="0">
              <a:lnSpc>
                <a:spcPct val="100000"/>
              </a:lnSpc>
              <a:spcBef>
                <a:spcPts val="1333"/>
              </a:spcBef>
              <a:buClr>
                <a:srgbClr val="000000"/>
              </a:buClr>
              <a:buSzPts val="1400"/>
              <a:buNone/>
            </a:pPr>
            <a:r>
              <a:rPr lang="en-GB" sz="1867" dirty="0">
                <a:solidFill>
                  <a:schemeClr val="dk1"/>
                </a:solidFill>
              </a:rPr>
              <a:t>Ha:  At least one of the mean time spent on the new landing page differs from the other two </a:t>
            </a:r>
            <a:r>
              <a:rPr lang="en-GB" sz="1867" dirty="0">
                <a:solidFill>
                  <a:schemeClr val="dk1"/>
                </a:solidFill>
              </a:rPr>
              <a:t>preferred </a:t>
            </a:r>
            <a:r>
              <a:rPr lang="en-GB" sz="1867" dirty="0">
                <a:solidFill>
                  <a:schemeClr val="dk1"/>
                </a:solidFill>
              </a:rPr>
              <a:t>language users.</a:t>
            </a:r>
            <a:endParaRPr lang="en" sz="1867" dirty="0">
              <a:solidFill>
                <a:schemeClr val="dk1"/>
              </a:solidFill>
            </a:endParaRPr>
          </a:p>
          <a:p>
            <a:pPr marL="567252" indent="-380990">
              <a:lnSpc>
                <a:spcPct val="100000"/>
              </a:lnSpc>
              <a:spcBef>
                <a:spcPts val="800"/>
              </a:spcBef>
              <a:buClr>
                <a:srgbClr val="000000"/>
              </a:buClr>
              <a:buSzPts val="1400"/>
            </a:pPr>
            <a:r>
              <a:rPr lang="en" sz="1867" dirty="0">
                <a:solidFill>
                  <a:schemeClr val="dk1"/>
                </a:solidFill>
              </a:rPr>
              <a:t>p-value obtained: </a:t>
            </a:r>
            <a:r>
              <a:rPr lang="en-GB" sz="1867" b="1" dirty="0"/>
              <a:t>0.43204138694325955</a:t>
            </a:r>
            <a:endParaRPr sz="1867" b="1" dirty="0">
              <a:solidFill>
                <a:schemeClr val="dk1"/>
              </a:solidFill>
            </a:endParaRPr>
          </a:p>
        </p:txBody>
      </p:sp>
      <p:pic>
        <p:nvPicPr>
          <p:cNvPr id="2" name="Picture 1"/>
          <p:cNvPicPr>
            <a:picLocks noChangeAspect="1"/>
          </p:cNvPicPr>
          <p:nvPr/>
        </p:nvPicPr>
        <p:blipFill>
          <a:blip r:embed="rId3"/>
          <a:stretch>
            <a:fillRect/>
          </a:stretch>
        </p:blipFill>
        <p:spPr>
          <a:xfrm>
            <a:off x="356993" y="4972167"/>
            <a:ext cx="6015241" cy="1625741"/>
          </a:xfrm>
          <a:prstGeom prst="rect">
            <a:avLst/>
          </a:prstGeom>
          <a:ln w="19050">
            <a:solidFill>
              <a:schemeClr val="tx1"/>
            </a:solidFill>
          </a:ln>
        </p:spPr>
      </p:pic>
    </p:spTree>
    <p:extLst>
      <p:ext uri="{BB962C8B-B14F-4D97-AF65-F5344CB8AC3E}">
        <p14:creationId xmlns:p14="http://schemas.microsoft.com/office/powerpoint/2010/main" val="1451766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Hypothesis Testing Details</a:t>
            </a:r>
            <a:endParaRPr dirty="0">
              <a:solidFill>
                <a:srgbClr val="000000"/>
              </a:solidFill>
            </a:endParaRPr>
          </a:p>
        </p:txBody>
      </p:sp>
      <p:sp>
        <p:nvSpPr>
          <p:cNvPr id="156" name="Google Shape;156;g1209deb045d_0_1"/>
          <p:cNvSpPr txBox="1">
            <a:spLocks noGrp="1"/>
          </p:cNvSpPr>
          <p:nvPr>
            <p:ph type="body" idx="1"/>
          </p:nvPr>
        </p:nvSpPr>
        <p:spPr>
          <a:xfrm>
            <a:off x="1" y="710224"/>
            <a:ext cx="11282439" cy="1073715"/>
          </a:xfrm>
          <a:prstGeom prst="rect">
            <a:avLst/>
          </a:prstGeom>
          <a:noFill/>
          <a:ln>
            <a:noFill/>
          </a:ln>
        </p:spPr>
        <p:txBody>
          <a:bodyPr spcFirstLastPara="1" vert="horz" wrap="square" lIns="121900" tIns="121900" rIns="121900" bIns="121900" rtlCol="0" anchor="t" anchorCtr="0">
            <a:spAutoFit/>
          </a:bodyPr>
          <a:lstStyle/>
          <a:p>
            <a:pPr marL="186262" indent="0">
              <a:spcBef>
                <a:spcPts val="1333"/>
              </a:spcBef>
              <a:buClr>
                <a:srgbClr val="000000"/>
              </a:buClr>
              <a:buSzPts val="1400"/>
              <a:buNone/>
            </a:pPr>
            <a:r>
              <a:rPr lang="en-GB" sz="1867" dirty="0">
                <a:solidFill>
                  <a:schemeClr val="dk1"/>
                </a:solidFill>
              </a:rPr>
              <a:t>I carried out </a:t>
            </a:r>
            <a:r>
              <a:rPr lang="en-GB" sz="1867" b="1" dirty="0">
                <a:solidFill>
                  <a:schemeClr val="dk1"/>
                </a:solidFill>
              </a:rPr>
              <a:t>Shapiro Wilk </a:t>
            </a:r>
            <a:r>
              <a:rPr lang="en-GB" sz="1867" dirty="0">
                <a:solidFill>
                  <a:schemeClr val="dk1"/>
                </a:solidFill>
              </a:rPr>
              <a:t>and </a:t>
            </a:r>
            <a:r>
              <a:rPr lang="en-GB" sz="1867" b="1" dirty="0" err="1">
                <a:solidFill>
                  <a:schemeClr val="dk1"/>
                </a:solidFill>
              </a:rPr>
              <a:t>Levene</a:t>
            </a:r>
            <a:r>
              <a:rPr lang="en-GB" sz="1867" b="1" dirty="0">
                <a:solidFill>
                  <a:schemeClr val="dk1"/>
                </a:solidFill>
              </a:rPr>
              <a:t> tests </a:t>
            </a:r>
            <a:r>
              <a:rPr lang="en-GB" sz="1867" dirty="0">
                <a:solidFill>
                  <a:schemeClr val="dk1"/>
                </a:solidFill>
              </a:rPr>
              <a:t>to be absolutely sure that our distribution was normal and variance was homogenous.</a:t>
            </a:r>
            <a:endParaRPr sz="1867" dirty="0">
              <a:solidFill>
                <a:schemeClr val="dk1"/>
              </a:solidFill>
            </a:endParaRPr>
          </a:p>
        </p:txBody>
      </p:sp>
      <p:pic>
        <p:nvPicPr>
          <p:cNvPr id="4" name="Picture 3"/>
          <p:cNvPicPr>
            <a:picLocks noChangeAspect="1"/>
          </p:cNvPicPr>
          <p:nvPr/>
        </p:nvPicPr>
        <p:blipFill>
          <a:blip r:embed="rId3"/>
          <a:stretch>
            <a:fillRect/>
          </a:stretch>
        </p:blipFill>
        <p:spPr>
          <a:xfrm>
            <a:off x="270067" y="1708105"/>
            <a:ext cx="8333187" cy="2272111"/>
          </a:xfrm>
          <a:prstGeom prst="rect">
            <a:avLst/>
          </a:prstGeom>
          <a:ln w="9525">
            <a:solidFill>
              <a:schemeClr val="tx1"/>
            </a:solidFill>
          </a:ln>
        </p:spPr>
      </p:pic>
      <p:pic>
        <p:nvPicPr>
          <p:cNvPr id="5" name="Picture 4"/>
          <p:cNvPicPr>
            <a:picLocks noChangeAspect="1"/>
          </p:cNvPicPr>
          <p:nvPr/>
        </p:nvPicPr>
        <p:blipFill>
          <a:blip r:embed="rId4"/>
          <a:stretch>
            <a:fillRect/>
          </a:stretch>
        </p:blipFill>
        <p:spPr>
          <a:xfrm>
            <a:off x="270067" y="4154387"/>
            <a:ext cx="8358956" cy="2522099"/>
          </a:xfrm>
          <a:prstGeom prst="rect">
            <a:avLst/>
          </a:prstGeom>
          <a:ln w="9525">
            <a:solidFill>
              <a:schemeClr val="tx1"/>
            </a:solidFill>
          </a:ln>
        </p:spPr>
      </p:pic>
    </p:spTree>
    <p:extLst>
      <p:ext uri="{BB962C8B-B14F-4D97-AF65-F5344CB8AC3E}">
        <p14:creationId xmlns:p14="http://schemas.microsoft.com/office/powerpoint/2010/main" val="3019106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124467" y="1149305"/>
            <a:ext cx="11506400" cy="5571603"/>
          </a:xfrm>
          <a:prstGeom prst="rect">
            <a:avLst/>
          </a:prstGeom>
          <a:noFill/>
          <a:ln>
            <a:noFill/>
          </a:ln>
        </p:spPr>
        <p:txBody>
          <a:bodyPr spcFirstLastPara="1" vert="horz" wrap="square" lIns="121900" tIns="121900" rIns="121900" bIns="121900" rtlCol="0" anchor="t" anchorCtr="0">
            <a:noAutofit/>
          </a:bodyPr>
          <a:lstStyle/>
          <a:p>
            <a:pPr marL="186262" indent="0" algn="just">
              <a:spcBef>
                <a:spcPts val="1333"/>
              </a:spcBef>
              <a:spcAft>
                <a:spcPts val="1333"/>
              </a:spcAft>
              <a:buClr>
                <a:srgbClr val="000000"/>
              </a:buClr>
              <a:buSzPts val="1400"/>
              <a:buNone/>
            </a:pPr>
            <a:r>
              <a:rPr lang="en-GB" sz="2000" dirty="0" smtClean="0"/>
              <a:t>E-news Express, an online news portal wants to </a:t>
            </a:r>
            <a:r>
              <a:rPr lang="en-GB" sz="2000" dirty="0"/>
              <a:t>expand its business by acquiring new </a:t>
            </a:r>
            <a:r>
              <a:rPr lang="en-GB" sz="2000" dirty="0" smtClean="0"/>
              <a:t>subscribers and their design team has researched </a:t>
            </a:r>
            <a:r>
              <a:rPr lang="en-GB" sz="2000" dirty="0"/>
              <a:t>and created a new landing page </a:t>
            </a:r>
            <a:r>
              <a:rPr lang="en-GB" sz="2000" dirty="0" smtClean="0"/>
              <a:t>which has </a:t>
            </a:r>
            <a:r>
              <a:rPr lang="en-GB" sz="2000" dirty="0"/>
              <a:t>a new </a:t>
            </a:r>
            <a:r>
              <a:rPr lang="en-GB" sz="2000" dirty="0" smtClean="0"/>
              <a:t>outline and more </a:t>
            </a:r>
            <a:r>
              <a:rPr lang="en-GB" sz="2000" dirty="0"/>
              <a:t>relevant content shown compared to the old </a:t>
            </a:r>
            <a:r>
              <a:rPr lang="en-GB" sz="2000" dirty="0" smtClean="0"/>
              <a:t>page. An experiment was further conducted on two randomly selected groups to monitor the interaction of these users with the new landing page and old existing landing page. I have been provided with data and after thorough exploration and statistical analysis of the data, the following are my deductions: </a:t>
            </a:r>
          </a:p>
          <a:p>
            <a:pPr marL="567252" indent="-380990">
              <a:spcBef>
                <a:spcPts val="1333"/>
              </a:spcBef>
              <a:spcAft>
                <a:spcPts val="1333"/>
              </a:spcAft>
              <a:buClr>
                <a:srgbClr val="000000"/>
              </a:buClr>
              <a:buSzPts val="1400"/>
              <a:buFont typeface="Arial" panose="020B0604020202020204" pitchFamily="34" charset="0"/>
              <a:buChar char="•"/>
            </a:pPr>
            <a:r>
              <a:rPr lang="en-GB" sz="2000" dirty="0" smtClean="0"/>
              <a:t>From the sample data which contains 100 observations made by the control group (old page users) and treatment group (new page users) we observed that the users spent more time on the new landing page than the old landing page.</a:t>
            </a:r>
          </a:p>
          <a:p>
            <a:pPr marL="567252" indent="-380990">
              <a:spcBef>
                <a:spcPts val="1333"/>
              </a:spcBef>
              <a:spcAft>
                <a:spcPts val="1333"/>
              </a:spcAft>
              <a:buClr>
                <a:srgbClr val="000000"/>
              </a:buClr>
              <a:buSzPts val="1400"/>
              <a:buFont typeface="Arial" panose="020B0604020202020204" pitchFamily="34" charset="0"/>
              <a:buChar char="•"/>
            </a:pPr>
            <a:r>
              <a:rPr lang="en-GB" sz="2000" dirty="0" smtClean="0"/>
              <a:t>We observed that from our 100 users that 54 users converted to subscribers and 46 did not.</a:t>
            </a:r>
          </a:p>
          <a:p>
            <a:pPr marL="567252" indent="-380990">
              <a:spcBef>
                <a:spcPts val="1333"/>
              </a:spcBef>
              <a:spcAft>
                <a:spcPts val="1333"/>
              </a:spcAft>
              <a:buClr>
                <a:srgbClr val="000000"/>
              </a:buClr>
              <a:buSzPts val="1400"/>
              <a:buFont typeface="Arial" panose="020B0604020202020204" pitchFamily="34" charset="0"/>
              <a:buChar char="•"/>
            </a:pPr>
            <a:r>
              <a:rPr lang="en-GB" sz="2000" dirty="0">
                <a:latin typeface="Nunito" panose="020B0604020202020204" charset="0"/>
              </a:rPr>
              <a:t>The users that converted to subscribers (yes) spent an average of about 6.2 minutes on the page while the users who didn't convert spent an average of around 4 minutes. </a:t>
            </a:r>
          </a:p>
          <a:p>
            <a:pPr marL="567252" indent="-380990">
              <a:spcBef>
                <a:spcPts val="1333"/>
              </a:spcBef>
              <a:spcAft>
                <a:spcPts val="1333"/>
              </a:spcAft>
              <a:buClr>
                <a:srgbClr val="000000"/>
              </a:buClr>
              <a:buSzPts val="1400"/>
              <a:buFont typeface="Arial" panose="020B0604020202020204" pitchFamily="34" charset="0"/>
              <a:buChar char="•"/>
            </a:pPr>
            <a:endParaRPr lang="en-GB" sz="2000" dirty="0" smtClean="0"/>
          </a:p>
        </p:txBody>
      </p:sp>
    </p:spTree>
    <p:extLst>
      <p:ext uri="{BB962C8B-B14F-4D97-AF65-F5344CB8AC3E}">
        <p14:creationId xmlns:p14="http://schemas.microsoft.com/office/powerpoint/2010/main" val="91480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0" y="1149305"/>
            <a:ext cx="11506400" cy="4942400"/>
          </a:xfrm>
          <a:prstGeom prst="rect">
            <a:avLst/>
          </a:prstGeom>
          <a:noFill/>
          <a:ln>
            <a:noFill/>
          </a:ln>
        </p:spPr>
        <p:txBody>
          <a:bodyPr spcFirstLastPara="1" vert="horz" wrap="square" lIns="121900" tIns="121900" rIns="121900" bIns="121900" rtlCol="0" anchor="t" anchorCtr="0">
            <a:noAutofit/>
          </a:bodyPr>
          <a:lstStyle/>
          <a:p>
            <a:pPr marL="567252" indent="-380990" algn="just">
              <a:spcBef>
                <a:spcPts val="1333"/>
              </a:spcBef>
              <a:spcAft>
                <a:spcPts val="1333"/>
              </a:spcAft>
              <a:buClr>
                <a:srgbClr val="000000"/>
              </a:buClr>
              <a:buSzPts val="1400"/>
              <a:buFont typeface="Arial" panose="020B0604020202020204" pitchFamily="34" charset="0"/>
              <a:buChar char="•"/>
            </a:pPr>
            <a:r>
              <a:rPr lang="en-GB" sz="2000" dirty="0" smtClean="0"/>
              <a:t>The conversion rate for users on the new landing page is greater than conversion rate of users to subscribers the old landing page.</a:t>
            </a:r>
          </a:p>
          <a:p>
            <a:pPr marL="567252" indent="-380990" algn="just">
              <a:spcBef>
                <a:spcPts val="1333"/>
              </a:spcBef>
              <a:spcAft>
                <a:spcPts val="1333"/>
              </a:spcAft>
              <a:buClr>
                <a:srgbClr val="000000"/>
              </a:buClr>
              <a:buSzPts val="1400"/>
              <a:buFont typeface="Arial" panose="020B0604020202020204" pitchFamily="34" charset="0"/>
              <a:buChar char="•"/>
            </a:pPr>
            <a:r>
              <a:rPr lang="en-GB" sz="2000" dirty="0" smtClean="0"/>
              <a:t>The conversion status from users to subscribers was not dependent on any preferred language. </a:t>
            </a:r>
          </a:p>
          <a:p>
            <a:pPr marL="567252" indent="-380990" algn="just">
              <a:spcBef>
                <a:spcPts val="1333"/>
              </a:spcBef>
              <a:spcAft>
                <a:spcPts val="1333"/>
              </a:spcAft>
              <a:buClr>
                <a:srgbClr val="000000"/>
              </a:buClr>
              <a:buSzPts val="1400"/>
              <a:buFont typeface="Arial" panose="020B0604020202020204" pitchFamily="34" charset="0"/>
              <a:buChar char="•"/>
            </a:pPr>
            <a:r>
              <a:rPr lang="en-GB" sz="2000" dirty="0" smtClean="0"/>
              <a:t>From our visual analysis it seems that users who preferred English language spent a longer time than users who preferred French and Spanish languages, however after carrying out the analysis of variance test, I had to conclude that the same average time was spent by all users regardless of language preferred, bearing in mind that the difference in time spent was not more than a minute difference.</a:t>
            </a:r>
          </a:p>
          <a:p>
            <a:pPr marL="795847" lvl="1" indent="0">
              <a:spcBef>
                <a:spcPts val="1333"/>
              </a:spcBef>
              <a:spcAft>
                <a:spcPts val="1333"/>
              </a:spcAft>
              <a:buClr>
                <a:srgbClr val="000000"/>
              </a:buClr>
              <a:buSzPts val="1400"/>
              <a:buNone/>
            </a:pPr>
            <a:endParaRPr lang="en-GB" sz="2000" dirty="0"/>
          </a:p>
          <a:p>
            <a:pPr marL="186262" indent="0">
              <a:spcBef>
                <a:spcPts val="1333"/>
              </a:spcBef>
              <a:spcAft>
                <a:spcPts val="1333"/>
              </a:spcAft>
              <a:buClr>
                <a:srgbClr val="000000"/>
              </a:buClr>
              <a:buSzPts val="1400"/>
              <a:buNone/>
            </a:pPr>
            <a:endParaRPr sz="2000" dirty="0">
              <a:solidFill>
                <a:srgbClr val="000000"/>
              </a:solidFill>
            </a:endParaRPr>
          </a:p>
        </p:txBody>
      </p:sp>
    </p:spTree>
    <p:extLst>
      <p:ext uri="{BB962C8B-B14F-4D97-AF65-F5344CB8AC3E}">
        <p14:creationId xmlns:p14="http://schemas.microsoft.com/office/powerpoint/2010/main" val="199885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124467" y="1328919"/>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lgn="just">
              <a:spcBef>
                <a:spcPts val="1333"/>
              </a:spcBef>
              <a:spcAft>
                <a:spcPts val="1333"/>
              </a:spcAft>
              <a:buClr>
                <a:srgbClr val="000000"/>
              </a:buClr>
              <a:buSzPts val="1400"/>
              <a:buNone/>
            </a:pPr>
            <a:r>
              <a:rPr lang="en-GB" sz="2000" b="1" dirty="0"/>
              <a:t>Conclusions and Recommendations</a:t>
            </a:r>
          </a:p>
          <a:p>
            <a:pPr marL="567252" indent="-380990" algn="just">
              <a:spcBef>
                <a:spcPts val="1333"/>
              </a:spcBef>
              <a:spcAft>
                <a:spcPts val="1333"/>
              </a:spcAft>
              <a:buClr>
                <a:srgbClr val="000000"/>
              </a:buClr>
              <a:buSzPts val="1400"/>
              <a:buFont typeface="Arial" panose="020B0604020202020204" pitchFamily="34" charset="0"/>
              <a:buChar char="•"/>
            </a:pPr>
            <a:r>
              <a:rPr lang="en-GB" sz="2000" dirty="0" smtClean="0"/>
              <a:t>It is glaring that the A/B technique experiment conducted by the Data Science team was quite successful. They have been able to test the effectiveness of the new landing page by seeing how their online users have responded to it, this is evidenced by the longer period spent on the new landing page and the rate at which users subscribed when compared to the old existing page.</a:t>
            </a:r>
          </a:p>
          <a:p>
            <a:pPr marL="567252" indent="-380990" algn="just">
              <a:spcBef>
                <a:spcPts val="1333"/>
              </a:spcBef>
              <a:spcAft>
                <a:spcPts val="1333"/>
              </a:spcAft>
              <a:buClr>
                <a:srgbClr val="000000"/>
              </a:buClr>
              <a:buSzPts val="1400"/>
              <a:buFont typeface="Arial" panose="020B0604020202020204" pitchFamily="34" charset="0"/>
              <a:buChar char="•"/>
            </a:pPr>
            <a:r>
              <a:rPr lang="en-GB" sz="2000" dirty="0" smtClean="0"/>
              <a:t>As this experiment has proved to be successful on a sample size, E-news Express can take bolder steps in designing a more improved and engaging landing page to </a:t>
            </a:r>
            <a:r>
              <a:rPr lang="en-GB" sz="2000" dirty="0"/>
              <a:t>drive better </a:t>
            </a:r>
            <a:r>
              <a:rPr lang="en-GB" sz="2000" dirty="0" smtClean="0"/>
              <a:t>engagement amongst users such that more users will convert to subscribers and boost the business further.</a:t>
            </a:r>
          </a:p>
        </p:txBody>
      </p:sp>
    </p:spTree>
    <p:extLst>
      <p:ext uri="{BB962C8B-B14F-4D97-AF65-F5344CB8AC3E}">
        <p14:creationId xmlns:p14="http://schemas.microsoft.com/office/powerpoint/2010/main" val="6811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gn="just"/>
            <a:r>
              <a:rPr lang="en" sz="3800" dirty="0">
                <a:solidFill>
                  <a:srgbClr val="000000"/>
                </a:solidFill>
              </a:rPr>
              <a:t>Business Problem Overview and Solution </a:t>
            </a:r>
            <a:r>
              <a:rPr lang="en" sz="3800" dirty="0" smtClean="0">
                <a:solidFill>
                  <a:srgbClr val="000000"/>
                </a:solidFill>
              </a:rPr>
              <a:t>Approach</a:t>
            </a:r>
            <a:endParaRPr dirty="0">
              <a:solidFill>
                <a:srgbClr val="000000"/>
              </a:solidFill>
            </a:endParaRPr>
          </a:p>
        </p:txBody>
      </p:sp>
      <p:sp>
        <p:nvSpPr>
          <p:cNvPr id="125" name="Google Shape;125;p3"/>
          <p:cNvSpPr txBox="1">
            <a:spLocks noGrp="1"/>
          </p:cNvSpPr>
          <p:nvPr>
            <p:ph type="body" idx="1"/>
          </p:nvPr>
        </p:nvSpPr>
        <p:spPr>
          <a:xfrm>
            <a:off x="156300" y="1149305"/>
            <a:ext cx="12035700" cy="5494868"/>
          </a:xfrm>
          <a:prstGeom prst="rect">
            <a:avLst/>
          </a:prstGeom>
          <a:noFill/>
          <a:ln>
            <a:noFill/>
          </a:ln>
        </p:spPr>
        <p:txBody>
          <a:bodyPr spcFirstLastPara="1" vert="horz" wrap="square" lIns="121900" tIns="121900" rIns="121900" bIns="121900" rtlCol="0" anchor="t" anchorCtr="0">
            <a:noAutofit/>
          </a:bodyPr>
          <a:lstStyle/>
          <a:p>
            <a:pPr marL="186262" indent="0" algn="just">
              <a:spcBef>
                <a:spcPts val="1333"/>
              </a:spcBef>
              <a:buClr>
                <a:srgbClr val="000000"/>
              </a:buClr>
              <a:buSzPts val="1400"/>
              <a:buNone/>
            </a:pPr>
            <a:r>
              <a:rPr lang="en-GB" sz="2000" b="1" dirty="0"/>
              <a:t>Objectives</a:t>
            </a:r>
          </a:p>
          <a:p>
            <a:pPr marL="186262" indent="0" algn="just">
              <a:spcBef>
                <a:spcPts val="1333"/>
              </a:spcBef>
              <a:buClr>
                <a:srgbClr val="000000"/>
              </a:buClr>
              <a:buSzPts val="1400"/>
              <a:buNone/>
            </a:pPr>
            <a:r>
              <a:rPr lang="en-GB" sz="2000" dirty="0" err="1" smtClean="0"/>
              <a:t>Enews</a:t>
            </a:r>
            <a:r>
              <a:rPr lang="en-GB" sz="2000" dirty="0" smtClean="0"/>
              <a:t> Express wants to expand </a:t>
            </a:r>
            <a:r>
              <a:rPr lang="en-GB" sz="2000" dirty="0"/>
              <a:t>its business by acquiring new </a:t>
            </a:r>
            <a:r>
              <a:rPr lang="en-GB" sz="2000" dirty="0" smtClean="0"/>
              <a:t>subscribers and to achieve this they have successfully carried out an experiment on their users’ interaction on both their old landing page and their new landing page. As a data analyst, my responsibility is to explore the dataset, analyse it and address the following questions below:</a:t>
            </a:r>
          </a:p>
          <a:p>
            <a:pPr algn="just">
              <a:buFont typeface="Arial" panose="020B0604020202020204" pitchFamily="34" charset="0"/>
              <a:buChar char="•"/>
            </a:pPr>
            <a:r>
              <a:rPr lang="en-GB" sz="2000" dirty="0" smtClean="0"/>
              <a:t>Whether </a:t>
            </a:r>
            <a:r>
              <a:rPr lang="en-GB" sz="2000" dirty="0"/>
              <a:t>users spend more time on the new landing page than on the </a:t>
            </a:r>
            <a:r>
              <a:rPr lang="en-GB" sz="2000" dirty="0" smtClean="0"/>
              <a:t>old </a:t>
            </a:r>
            <a:r>
              <a:rPr lang="en-GB" sz="2000" dirty="0"/>
              <a:t>landing page?</a:t>
            </a:r>
          </a:p>
          <a:p>
            <a:pPr algn="just">
              <a:buFont typeface="Arial" panose="020B0604020202020204" pitchFamily="34" charset="0"/>
              <a:buChar char="•"/>
            </a:pPr>
            <a:r>
              <a:rPr lang="en-GB" sz="2000" dirty="0" smtClean="0"/>
              <a:t>Comparing if conversion </a:t>
            </a:r>
            <a:r>
              <a:rPr lang="en-GB" sz="2000" dirty="0"/>
              <a:t>rate </a:t>
            </a:r>
            <a:r>
              <a:rPr lang="en-GB" sz="2000" dirty="0" smtClean="0"/>
              <a:t>for </a:t>
            </a:r>
            <a:r>
              <a:rPr lang="en-GB" sz="2000" dirty="0"/>
              <a:t>the new page </a:t>
            </a:r>
            <a:r>
              <a:rPr lang="en-GB" sz="2000" dirty="0" smtClean="0"/>
              <a:t>is greater </a:t>
            </a:r>
            <a:r>
              <a:rPr lang="en-GB" sz="2000" dirty="0"/>
              <a:t>than </a:t>
            </a:r>
            <a:r>
              <a:rPr lang="en-GB" sz="2000" dirty="0" smtClean="0"/>
              <a:t>that </a:t>
            </a:r>
            <a:r>
              <a:rPr lang="en-GB" sz="2000" dirty="0"/>
              <a:t>for the old page?</a:t>
            </a:r>
          </a:p>
          <a:p>
            <a:pPr algn="just">
              <a:buFont typeface="Arial" panose="020B0604020202020204" pitchFamily="34" charset="0"/>
              <a:buChar char="•"/>
            </a:pPr>
            <a:r>
              <a:rPr lang="en-GB" sz="2000" dirty="0" smtClean="0"/>
              <a:t>To ascertain the relationship between converted </a:t>
            </a:r>
            <a:r>
              <a:rPr lang="en-GB" sz="2000" dirty="0"/>
              <a:t>status </a:t>
            </a:r>
            <a:r>
              <a:rPr lang="en-GB" sz="2000" dirty="0" smtClean="0"/>
              <a:t>and the </a:t>
            </a:r>
            <a:r>
              <a:rPr lang="en-GB" sz="2000" dirty="0"/>
              <a:t>preferred language? </a:t>
            </a:r>
          </a:p>
          <a:p>
            <a:pPr algn="just">
              <a:buFont typeface="Arial" panose="020B0604020202020204" pitchFamily="34" charset="0"/>
              <a:buChar char="•"/>
            </a:pPr>
            <a:r>
              <a:rPr lang="en-GB" sz="2000" dirty="0" smtClean="0"/>
              <a:t>Analyse if time </a:t>
            </a:r>
            <a:r>
              <a:rPr lang="en-GB" sz="2000" dirty="0"/>
              <a:t>spent on the new </a:t>
            </a:r>
            <a:r>
              <a:rPr lang="en-GB" sz="2000" dirty="0" smtClean="0"/>
              <a:t>page is same </a:t>
            </a:r>
            <a:r>
              <a:rPr lang="en-GB" sz="2000" dirty="0"/>
              <a:t>for the different language </a:t>
            </a:r>
            <a:r>
              <a:rPr lang="en-GB" sz="2000" dirty="0" smtClean="0"/>
              <a:t>users?</a:t>
            </a:r>
          </a:p>
          <a:p>
            <a:pPr marL="177796" indent="0" algn="just">
              <a:buNone/>
            </a:pPr>
            <a:endParaRPr lang="en-GB" sz="2000" dirty="0" smtClean="0"/>
          </a:p>
          <a:p>
            <a:pPr marL="177796" indent="0" algn="just">
              <a:buNone/>
            </a:pPr>
            <a:r>
              <a:rPr lang="en-GB" sz="2000" dirty="0" smtClean="0"/>
              <a:t>After exploring, analysing the dataset and providing answers to the concerns raised by </a:t>
            </a:r>
            <a:r>
              <a:rPr lang="en-GB" sz="2000" dirty="0" err="1" smtClean="0"/>
              <a:t>Enews</a:t>
            </a:r>
            <a:r>
              <a:rPr lang="en-GB" sz="2000" dirty="0" smtClean="0"/>
              <a:t> Express. The company </a:t>
            </a:r>
            <a:r>
              <a:rPr lang="en-GB" sz="2000" dirty="0"/>
              <a:t>plans </a:t>
            </a:r>
            <a:r>
              <a:rPr lang="en-GB" sz="2000" dirty="0" smtClean="0"/>
              <a:t>to act on my actionable insights and conclusion to further </a:t>
            </a:r>
            <a:r>
              <a:rPr lang="en-GB" sz="2000" dirty="0"/>
              <a:t>understand </a:t>
            </a:r>
            <a:r>
              <a:rPr lang="en-GB" sz="2000" dirty="0" smtClean="0"/>
              <a:t>their user </a:t>
            </a:r>
            <a:r>
              <a:rPr lang="en-GB" sz="2000" dirty="0"/>
              <a:t>interests and determine how to drive </a:t>
            </a:r>
            <a:r>
              <a:rPr lang="en-GB" sz="2000" dirty="0" smtClean="0"/>
              <a:t>a better engagement and expand their business successfully</a:t>
            </a:r>
            <a:r>
              <a:rPr lang="en-GB" dirty="0" smtClean="0"/>
              <a:t>.</a:t>
            </a:r>
            <a:endParaRPr lang="en-GB" sz="1867" dirty="0">
              <a:solidFill>
                <a:srgbClr val="000000"/>
              </a:solidFill>
            </a:endParaRPr>
          </a:p>
          <a:p>
            <a:pPr marL="177796" indent="0" algn="just">
              <a:buNone/>
            </a:pPr>
            <a:endParaRPr lang="en-GB" sz="1867" dirty="0">
              <a:solidFill>
                <a:srgbClr val="000000"/>
              </a:solidFill>
            </a:endParaRPr>
          </a:p>
          <a:p>
            <a:pPr marL="177796" indent="0" algn="just">
              <a:buNone/>
            </a:pPr>
            <a:endParaRPr sz="1867" dirty="0">
              <a:solidFill>
                <a:srgbClr val="000000"/>
              </a:solidFill>
            </a:endParaRPr>
          </a:p>
        </p:txBody>
      </p:sp>
    </p:spTree>
    <p:extLst>
      <p:ext uri="{BB962C8B-B14F-4D97-AF65-F5344CB8AC3E}">
        <p14:creationId xmlns:p14="http://schemas.microsoft.com/office/powerpoint/2010/main" val="358951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gn="just"/>
            <a:r>
              <a:rPr lang="en" sz="3800" dirty="0">
                <a:solidFill>
                  <a:srgbClr val="000000"/>
                </a:solidFill>
              </a:rPr>
              <a:t>Business </a:t>
            </a:r>
            <a:r>
              <a:rPr lang="en" sz="3800" dirty="0" smtClean="0">
                <a:solidFill>
                  <a:srgbClr val="000000"/>
                </a:solidFill>
              </a:rPr>
              <a:t>Problem Overview </a:t>
            </a:r>
            <a:r>
              <a:rPr lang="en" sz="3800" dirty="0">
                <a:solidFill>
                  <a:srgbClr val="000000"/>
                </a:solidFill>
              </a:rPr>
              <a:t>and Solution Approach</a:t>
            </a:r>
            <a:endParaRPr sz="3800" dirty="0">
              <a:solidFill>
                <a:srgbClr val="000000"/>
              </a:solidFill>
            </a:endParaRPr>
          </a:p>
        </p:txBody>
      </p:sp>
      <p:sp>
        <p:nvSpPr>
          <p:cNvPr id="125" name="Google Shape;125;p3"/>
          <p:cNvSpPr txBox="1">
            <a:spLocks noGrp="1"/>
          </p:cNvSpPr>
          <p:nvPr>
            <p:ph type="body" idx="1"/>
          </p:nvPr>
        </p:nvSpPr>
        <p:spPr>
          <a:xfrm>
            <a:off x="197266" y="1201330"/>
            <a:ext cx="11750893" cy="5199470"/>
          </a:xfrm>
          <a:prstGeom prst="rect">
            <a:avLst/>
          </a:prstGeom>
          <a:noFill/>
          <a:ln>
            <a:noFill/>
          </a:ln>
        </p:spPr>
        <p:txBody>
          <a:bodyPr spcFirstLastPara="1" vert="horz" wrap="square" lIns="121900" tIns="121900" rIns="121900" bIns="121900" rtlCol="0" anchor="t" anchorCtr="0">
            <a:noAutofit/>
          </a:bodyPr>
          <a:lstStyle/>
          <a:p>
            <a:pPr marL="177796" indent="0" algn="just">
              <a:buNone/>
            </a:pPr>
            <a:r>
              <a:rPr lang="en-GB" sz="2000" b="1" dirty="0">
                <a:solidFill>
                  <a:srgbClr val="000000"/>
                </a:solidFill>
              </a:rPr>
              <a:t>Methodology</a:t>
            </a:r>
            <a:endParaRPr lang="en-GB" sz="2000" b="1" dirty="0">
              <a:solidFill>
                <a:srgbClr val="000000"/>
              </a:solidFill>
            </a:endParaRPr>
          </a:p>
          <a:p>
            <a:pPr marL="177796" indent="0">
              <a:lnSpc>
                <a:spcPct val="150000"/>
              </a:lnSpc>
              <a:buNone/>
            </a:pPr>
            <a:r>
              <a:rPr lang="en-GB" sz="2000" dirty="0"/>
              <a:t>To </a:t>
            </a:r>
            <a:r>
              <a:rPr lang="en-GB" sz="2000" dirty="0"/>
              <a:t>e</a:t>
            </a:r>
            <a:r>
              <a:rPr lang="en-GB" sz="2000" dirty="0" smtClean="0"/>
              <a:t>xplore </a:t>
            </a:r>
            <a:r>
              <a:rPr lang="en-GB" sz="2000" dirty="0"/>
              <a:t>the dataset and extract insights using Exploratory Data </a:t>
            </a:r>
            <a:r>
              <a:rPr lang="en-GB" sz="2000" dirty="0" smtClean="0"/>
              <a:t>Analysis, we carried out the following steps:</a:t>
            </a:r>
            <a:endParaRPr lang="en-GB" sz="2000" dirty="0"/>
          </a:p>
          <a:p>
            <a:pPr>
              <a:lnSpc>
                <a:spcPct val="150000"/>
              </a:lnSpc>
              <a:buFont typeface="Arial" panose="020B0604020202020204" pitchFamily="34" charset="0"/>
              <a:buChar char="•"/>
            </a:pPr>
            <a:r>
              <a:rPr lang="en-GB" sz="2000" dirty="0"/>
              <a:t>Imported the necessary </a:t>
            </a:r>
            <a:r>
              <a:rPr lang="en-GB" sz="2000" dirty="0"/>
              <a:t>libraries into our Google </a:t>
            </a:r>
            <a:r>
              <a:rPr lang="en-GB" sz="2000" dirty="0" err="1"/>
              <a:t>Colab</a:t>
            </a:r>
            <a:endParaRPr lang="en-GB" sz="2000" dirty="0"/>
          </a:p>
          <a:p>
            <a:pPr>
              <a:lnSpc>
                <a:spcPct val="150000"/>
              </a:lnSpc>
              <a:buFont typeface="Arial" panose="020B0604020202020204" pitchFamily="34" charset="0"/>
              <a:buChar char="•"/>
            </a:pPr>
            <a:r>
              <a:rPr lang="en-GB" sz="2000" dirty="0"/>
              <a:t>Uploaded the E-news Express </a:t>
            </a:r>
            <a:r>
              <a:rPr lang="en-GB" sz="2000" dirty="0"/>
              <a:t>dataset.</a:t>
            </a:r>
          </a:p>
          <a:p>
            <a:pPr>
              <a:lnSpc>
                <a:spcPct val="150000"/>
              </a:lnSpc>
              <a:buFont typeface="Arial" panose="020B0604020202020204" pitchFamily="34" charset="0"/>
              <a:buChar char="•"/>
            </a:pPr>
            <a:r>
              <a:rPr lang="en-GB" sz="2000" dirty="0"/>
              <a:t>Carried </a:t>
            </a:r>
            <a:r>
              <a:rPr lang="en-GB" sz="2000" dirty="0"/>
              <a:t>out sanity checks on our dataset to ensure data was loaded properly.</a:t>
            </a:r>
          </a:p>
          <a:p>
            <a:pPr>
              <a:lnSpc>
                <a:spcPct val="150000"/>
              </a:lnSpc>
              <a:buFont typeface="Arial" panose="020B0604020202020204" pitchFamily="34" charset="0"/>
              <a:buChar char="•"/>
            </a:pPr>
            <a:r>
              <a:rPr lang="en-GB" sz="2000" dirty="0"/>
              <a:t>Confirmed the </a:t>
            </a:r>
            <a:r>
              <a:rPr lang="en-GB" sz="2000" dirty="0"/>
              <a:t>absence of missing values</a:t>
            </a:r>
            <a:r>
              <a:rPr lang="en-GB" sz="2000" dirty="0"/>
              <a:t>.</a:t>
            </a:r>
          </a:p>
          <a:p>
            <a:pPr>
              <a:lnSpc>
                <a:spcPct val="150000"/>
              </a:lnSpc>
              <a:buFont typeface="Arial" panose="020B0604020202020204" pitchFamily="34" charset="0"/>
              <a:buChar char="•"/>
            </a:pPr>
            <a:r>
              <a:rPr lang="en-GB" sz="2000" dirty="0"/>
              <a:t>Confirmed the absence of duplicated values.</a:t>
            </a:r>
            <a:endParaRPr lang="en-GB" sz="2000" dirty="0"/>
          </a:p>
          <a:p>
            <a:pPr>
              <a:lnSpc>
                <a:spcPct val="150000"/>
              </a:lnSpc>
              <a:buFont typeface="Arial" panose="020B0604020202020204" pitchFamily="34" charset="0"/>
              <a:buChar char="•"/>
            </a:pPr>
            <a:r>
              <a:rPr lang="en-GB" sz="2000" dirty="0"/>
              <a:t>Carried out </a:t>
            </a:r>
            <a:r>
              <a:rPr lang="en-GB" sz="2000" dirty="0"/>
              <a:t>Exploratory Data </a:t>
            </a:r>
            <a:r>
              <a:rPr lang="en-GB" sz="2000" dirty="0"/>
              <a:t>Analysis.</a:t>
            </a:r>
          </a:p>
          <a:p>
            <a:pPr>
              <a:lnSpc>
                <a:spcPct val="150000"/>
              </a:lnSpc>
              <a:buFont typeface="Arial" panose="020B0604020202020204" pitchFamily="34" charset="0"/>
              <a:buChar char="•"/>
            </a:pPr>
            <a:r>
              <a:rPr lang="en-GB" sz="2000" dirty="0"/>
              <a:t>Carried out hypothesis testing. </a:t>
            </a:r>
          </a:p>
          <a:p>
            <a:pPr>
              <a:lnSpc>
                <a:spcPct val="150000"/>
              </a:lnSpc>
              <a:buFont typeface="Arial" panose="020B0604020202020204" pitchFamily="34" charset="0"/>
              <a:buChar char="•"/>
            </a:pPr>
            <a:r>
              <a:rPr lang="en-GB" sz="2000" dirty="0"/>
              <a:t>Made inferences based on our hypothesis result.</a:t>
            </a:r>
          </a:p>
          <a:p>
            <a:pPr>
              <a:lnSpc>
                <a:spcPct val="150000"/>
              </a:lnSpc>
              <a:buFont typeface="Arial" panose="020B0604020202020204" pitchFamily="34" charset="0"/>
              <a:buChar char="•"/>
            </a:pPr>
            <a:endParaRPr lang="en-GB" sz="2000" dirty="0"/>
          </a:p>
          <a:p>
            <a:pPr marL="177796" indent="0">
              <a:lnSpc>
                <a:spcPct val="150000"/>
              </a:lnSpc>
              <a:buNone/>
            </a:pPr>
            <a:r>
              <a:rPr lang="en-GB" sz="2000" dirty="0"/>
              <a:t>	</a:t>
            </a:r>
            <a:endParaRPr sz="2000" dirty="0">
              <a:solidFill>
                <a:srgbClr val="000000"/>
              </a:solidFill>
            </a:endParaRPr>
          </a:p>
        </p:txBody>
      </p:sp>
    </p:spTree>
    <p:extLst>
      <p:ext uri="{BB962C8B-B14F-4D97-AF65-F5344CB8AC3E}">
        <p14:creationId xmlns:p14="http://schemas.microsoft.com/office/powerpoint/2010/main" val="3114958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pPr algn="just"/>
            <a:r>
              <a:rPr lang="en" dirty="0" smtClean="0">
                <a:solidFill>
                  <a:srgbClr val="000000"/>
                </a:solidFill>
              </a:rPr>
              <a:t>EDA Results</a:t>
            </a:r>
            <a:endParaRPr dirty="0">
              <a:solidFill>
                <a:srgbClr val="000000"/>
              </a:solidFill>
            </a:endParaRPr>
          </a:p>
        </p:txBody>
      </p:sp>
      <p:sp>
        <p:nvSpPr>
          <p:cNvPr id="125" name="Google Shape;125;p3"/>
          <p:cNvSpPr txBox="1">
            <a:spLocks noGrp="1"/>
          </p:cNvSpPr>
          <p:nvPr>
            <p:ph type="body" idx="1"/>
          </p:nvPr>
        </p:nvSpPr>
        <p:spPr>
          <a:xfrm>
            <a:off x="0" y="576681"/>
            <a:ext cx="11506400" cy="4942400"/>
          </a:xfrm>
          <a:prstGeom prst="rect">
            <a:avLst/>
          </a:prstGeom>
          <a:noFill/>
          <a:ln>
            <a:noFill/>
          </a:ln>
        </p:spPr>
        <p:txBody>
          <a:bodyPr spcFirstLastPara="1" vert="horz" wrap="square" lIns="121900" tIns="121900" rIns="121900" bIns="121900" rtlCol="0" anchor="t" anchorCtr="0">
            <a:noAutofit/>
          </a:bodyPr>
          <a:lstStyle/>
          <a:p>
            <a:pPr marL="177796" indent="0" algn="just">
              <a:buNone/>
            </a:pPr>
            <a:endParaRPr lang="en-GB" sz="1867" dirty="0">
              <a:solidFill>
                <a:srgbClr val="000000"/>
              </a:solidFill>
            </a:endParaRPr>
          </a:p>
          <a:p>
            <a:pPr algn="just">
              <a:lnSpc>
                <a:spcPct val="150000"/>
              </a:lnSpc>
            </a:pPr>
            <a:r>
              <a:rPr lang="en-GB" sz="1867" dirty="0">
                <a:solidFill>
                  <a:srgbClr val="000000"/>
                </a:solidFill>
              </a:rPr>
              <a:t> Display data head to view </a:t>
            </a:r>
            <a:r>
              <a:rPr lang="en-GB" sz="1867" dirty="0"/>
              <a:t>the </a:t>
            </a:r>
            <a:r>
              <a:rPr lang="en-GB" sz="1867" dirty="0"/>
              <a:t>first few rows </a:t>
            </a:r>
            <a:r>
              <a:rPr lang="en-GB" sz="1867" dirty="0"/>
              <a:t>to ascertain if data has </a:t>
            </a:r>
            <a:r>
              <a:rPr lang="en-GB" sz="1867" dirty="0"/>
              <a:t>been loaded properly or </a:t>
            </a:r>
            <a:r>
              <a:rPr lang="en-GB" sz="1867" dirty="0"/>
              <a:t>not.</a:t>
            </a:r>
            <a:endParaRPr lang="en-GB" sz="1867" dirty="0">
              <a:solidFill>
                <a:srgbClr val="000000"/>
              </a:solidFill>
            </a:endParaRPr>
          </a:p>
          <a:p>
            <a:pPr algn="just">
              <a:lnSpc>
                <a:spcPct val="150000"/>
              </a:lnSpc>
            </a:pPr>
            <a:r>
              <a:rPr lang="en-GB" sz="1867" dirty="0">
                <a:solidFill>
                  <a:srgbClr val="000000"/>
                </a:solidFill>
              </a:rPr>
              <a:t>The dataset has 100 rows and 6 columns (4 categorical and 2 numerical variables).</a:t>
            </a:r>
          </a:p>
          <a:p>
            <a:pPr algn="just">
              <a:lnSpc>
                <a:spcPct val="150000"/>
              </a:lnSpc>
            </a:pPr>
            <a:r>
              <a:rPr lang="en-GB" sz="1867" dirty="0">
                <a:solidFill>
                  <a:srgbClr val="000000"/>
                </a:solidFill>
              </a:rPr>
              <a:t> There are no </a:t>
            </a:r>
            <a:r>
              <a:rPr lang="en-GB" sz="1867" dirty="0">
                <a:solidFill>
                  <a:srgbClr val="000000"/>
                </a:solidFill>
              </a:rPr>
              <a:t>missing </a:t>
            </a:r>
            <a:r>
              <a:rPr lang="en-GB" sz="1867" dirty="0">
                <a:solidFill>
                  <a:srgbClr val="000000"/>
                </a:solidFill>
              </a:rPr>
              <a:t>values</a:t>
            </a:r>
            <a:r>
              <a:rPr lang="en-GB" sz="1867" dirty="0">
                <a:solidFill>
                  <a:srgbClr val="000000"/>
                </a:solidFill>
              </a:rPr>
              <a:t> </a:t>
            </a:r>
            <a:r>
              <a:rPr lang="en-GB" sz="1867" dirty="0">
                <a:solidFill>
                  <a:srgbClr val="000000"/>
                </a:solidFill>
              </a:rPr>
              <a:t>evidenced by presence of only non-null counts.</a:t>
            </a:r>
          </a:p>
          <a:p>
            <a:pPr algn="just">
              <a:lnSpc>
                <a:spcPct val="150000"/>
              </a:lnSpc>
            </a:pPr>
            <a:r>
              <a:rPr lang="en-GB" sz="1867" dirty="0">
                <a:solidFill>
                  <a:srgbClr val="000000"/>
                </a:solidFill>
              </a:rPr>
              <a:t>There are no duplicates.</a:t>
            </a:r>
          </a:p>
          <a:p>
            <a:pPr algn="just">
              <a:lnSpc>
                <a:spcPct val="150000"/>
              </a:lnSpc>
            </a:pPr>
            <a:r>
              <a:rPr lang="en-GB" sz="1867" dirty="0">
                <a:solidFill>
                  <a:srgbClr val="000000"/>
                </a:solidFill>
              </a:rPr>
              <a:t>The </a:t>
            </a:r>
            <a:r>
              <a:rPr lang="en-GB" sz="1867" dirty="0">
                <a:solidFill>
                  <a:srgbClr val="000000"/>
                </a:solidFill>
              </a:rPr>
              <a:t>dataset set comprises 1 float, 1 integer and 4 object data types</a:t>
            </a:r>
            <a:r>
              <a:rPr lang="en-GB" sz="1867" dirty="0">
                <a:solidFill>
                  <a:srgbClr val="000000"/>
                </a:solidFill>
              </a:rPr>
              <a:t>.</a:t>
            </a:r>
          </a:p>
          <a:p>
            <a:pPr algn="just">
              <a:lnSpc>
                <a:spcPct val="150000"/>
              </a:lnSpc>
            </a:pPr>
            <a:r>
              <a:rPr lang="en-GB" sz="1867" dirty="0">
                <a:solidFill>
                  <a:srgbClr val="000000"/>
                </a:solidFill>
              </a:rPr>
              <a:t>Memory </a:t>
            </a:r>
            <a:r>
              <a:rPr lang="en-GB" sz="1867" dirty="0">
                <a:solidFill>
                  <a:srgbClr val="000000"/>
                </a:solidFill>
              </a:rPr>
              <a:t>usage is at 4.8+ </a:t>
            </a:r>
            <a:r>
              <a:rPr lang="en-GB" sz="1867" dirty="0">
                <a:solidFill>
                  <a:srgbClr val="000000"/>
                </a:solidFill>
              </a:rPr>
              <a:t>KB.</a:t>
            </a:r>
          </a:p>
          <a:p>
            <a:pPr algn="just">
              <a:lnSpc>
                <a:spcPct val="150000"/>
              </a:lnSpc>
            </a:pPr>
            <a:r>
              <a:rPr lang="en-GB" sz="1867" dirty="0">
                <a:solidFill>
                  <a:srgbClr val="000000"/>
                </a:solidFill>
              </a:rPr>
              <a:t>Statistical summary of numerical variables shows that mean time spent on the webpage is about 5.4 minutes, maximum time spent at 10.71 minutes while least time spent was 0.2 minutes.</a:t>
            </a:r>
          </a:p>
          <a:p>
            <a:pPr algn="just">
              <a:lnSpc>
                <a:spcPct val="150000"/>
              </a:lnSpc>
            </a:pPr>
            <a:r>
              <a:rPr lang="en-GB" sz="1867" dirty="0">
                <a:solidFill>
                  <a:srgbClr val="000000"/>
                </a:solidFill>
              </a:rPr>
              <a:t>Value counts of the categorical variable show:</a:t>
            </a:r>
          </a:p>
          <a:p>
            <a:pPr marL="1015975" lvl="1" indent="-228594" algn="just">
              <a:lnSpc>
                <a:spcPct val="100000"/>
              </a:lnSpc>
              <a:spcBef>
                <a:spcPts val="800"/>
              </a:spcBef>
            </a:pPr>
            <a:r>
              <a:rPr lang="en-GB" sz="1867" dirty="0">
                <a:solidFill>
                  <a:srgbClr val="000000"/>
                </a:solidFill>
              </a:rPr>
              <a:t> Landing page is divided equally into old (50%) and </a:t>
            </a:r>
            <a:r>
              <a:rPr lang="en-GB" sz="1867" dirty="0">
                <a:solidFill>
                  <a:srgbClr val="000000"/>
                </a:solidFill>
              </a:rPr>
              <a:t>n</a:t>
            </a:r>
            <a:r>
              <a:rPr lang="en-GB" sz="1867" dirty="0">
                <a:solidFill>
                  <a:srgbClr val="000000"/>
                </a:solidFill>
              </a:rPr>
              <a:t>ew(50%) landing pages.  </a:t>
            </a:r>
          </a:p>
          <a:p>
            <a:pPr marL="1015975" lvl="1" indent="-228594" algn="just">
              <a:lnSpc>
                <a:spcPct val="100000"/>
              </a:lnSpc>
              <a:spcBef>
                <a:spcPts val="800"/>
              </a:spcBef>
            </a:pPr>
            <a:r>
              <a:rPr lang="en-GB" sz="1867" dirty="0">
                <a:solidFill>
                  <a:srgbClr val="000000"/>
                </a:solidFill>
              </a:rPr>
              <a:t>The user group is divided equally into Control (50%) and Treatment (50%)</a:t>
            </a:r>
          </a:p>
          <a:p>
            <a:pPr marL="1015975" lvl="1" indent="-228594" algn="just">
              <a:lnSpc>
                <a:spcPct val="100000"/>
              </a:lnSpc>
              <a:spcBef>
                <a:spcPts val="800"/>
              </a:spcBef>
            </a:pPr>
            <a:r>
              <a:rPr lang="en-GB" sz="1867" dirty="0">
                <a:solidFill>
                  <a:srgbClr val="000000"/>
                </a:solidFill>
              </a:rPr>
              <a:t>Language preferred shows the following: Spanish-34 users, French-34 users and 32 users.</a:t>
            </a:r>
          </a:p>
          <a:p>
            <a:pPr marL="1015975" lvl="1" indent="-228594" algn="just">
              <a:lnSpc>
                <a:spcPct val="100000"/>
              </a:lnSpc>
              <a:spcBef>
                <a:spcPts val="800"/>
              </a:spcBef>
            </a:pPr>
            <a:r>
              <a:rPr lang="en-GB" sz="1867" dirty="0">
                <a:solidFill>
                  <a:srgbClr val="000000"/>
                </a:solidFill>
              </a:rPr>
              <a:t>Users who converted to subscribers are 54 (Yes) and 46(No).</a:t>
            </a:r>
            <a:endParaRPr sz="1867" dirty="0">
              <a:solidFill>
                <a:srgbClr val="000000"/>
              </a:solidFill>
            </a:endParaRPr>
          </a:p>
        </p:txBody>
      </p:sp>
    </p:spTree>
    <p:extLst>
      <p:ext uri="{BB962C8B-B14F-4D97-AF65-F5344CB8AC3E}">
        <p14:creationId xmlns:p14="http://schemas.microsoft.com/office/powerpoint/2010/main" val="221245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dirty="0">
                <a:solidFill>
                  <a:srgbClr val="000000"/>
                </a:solidFill>
              </a:rPr>
              <a:t>EDA Results</a:t>
            </a:r>
            <a:endParaRPr dirty="0">
              <a:solidFill>
                <a:srgbClr val="000000"/>
              </a:solidFill>
            </a:endParaRPr>
          </a:p>
        </p:txBody>
      </p:sp>
      <p:sp>
        <p:nvSpPr>
          <p:cNvPr id="131" name="Google Shape;131;g10e9006cb6c_1_7"/>
          <p:cNvSpPr txBox="1">
            <a:spLocks noGrp="1"/>
          </p:cNvSpPr>
          <p:nvPr>
            <p:ph type="body" idx="1"/>
          </p:nvPr>
        </p:nvSpPr>
        <p:spPr>
          <a:xfrm>
            <a:off x="124467" y="969728"/>
            <a:ext cx="11506400" cy="4942400"/>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GB" sz="2133" b="1" dirty="0">
                <a:solidFill>
                  <a:srgbClr val="000000"/>
                </a:solidFill>
              </a:rPr>
              <a:t>Univariate Analysis - </a:t>
            </a:r>
            <a:r>
              <a:rPr lang="en-GB" b="1" dirty="0"/>
              <a:t>Time spent on the page</a:t>
            </a:r>
          </a:p>
          <a:p>
            <a:pPr marL="186262" indent="0">
              <a:buClr>
                <a:srgbClr val="000000"/>
              </a:buClr>
              <a:buSzPts val="1400"/>
              <a:buNone/>
            </a:pPr>
            <a:endParaRPr lang="en-GB" sz="2133" b="1" dirty="0">
              <a:solidFill>
                <a:srgbClr val="000000"/>
              </a:solidFill>
            </a:endParaRPr>
          </a:p>
          <a:p>
            <a:pPr marL="186262" indent="0">
              <a:buClr>
                <a:srgbClr val="000000"/>
              </a:buClr>
              <a:buSzPts val="1400"/>
              <a:buNone/>
            </a:pPr>
            <a:endParaRPr sz="2133" b="1" dirty="0">
              <a:solidFill>
                <a:srgbClr val="000000"/>
              </a:solidFill>
            </a:endParaRPr>
          </a:p>
        </p:txBody>
      </p:sp>
      <p:pic>
        <p:nvPicPr>
          <p:cNvPr id="3" name="Picture 2"/>
          <p:cNvPicPr>
            <a:picLocks noChangeAspect="1"/>
          </p:cNvPicPr>
          <p:nvPr/>
        </p:nvPicPr>
        <p:blipFill>
          <a:blip r:embed="rId3"/>
          <a:stretch>
            <a:fillRect/>
          </a:stretch>
        </p:blipFill>
        <p:spPr>
          <a:xfrm>
            <a:off x="6062635" y="1620222"/>
            <a:ext cx="5496363" cy="4059927"/>
          </a:xfrm>
          <a:prstGeom prst="rect">
            <a:avLst/>
          </a:prstGeom>
        </p:spPr>
      </p:pic>
      <p:pic>
        <p:nvPicPr>
          <p:cNvPr id="4" name="Picture 3"/>
          <p:cNvPicPr>
            <a:picLocks noChangeAspect="1"/>
          </p:cNvPicPr>
          <p:nvPr/>
        </p:nvPicPr>
        <p:blipFill>
          <a:blip r:embed="rId4"/>
          <a:stretch>
            <a:fillRect/>
          </a:stretch>
        </p:blipFill>
        <p:spPr>
          <a:xfrm>
            <a:off x="11965" y="1490417"/>
            <a:ext cx="6178121" cy="4108799"/>
          </a:xfrm>
          <a:prstGeom prst="rect">
            <a:avLst/>
          </a:prstGeom>
        </p:spPr>
      </p:pic>
      <p:sp>
        <p:nvSpPr>
          <p:cNvPr id="2" name="TextBox 1"/>
          <p:cNvSpPr txBox="1"/>
          <p:nvPr/>
        </p:nvSpPr>
        <p:spPr>
          <a:xfrm>
            <a:off x="270067" y="5658622"/>
            <a:ext cx="10916093" cy="1200329"/>
          </a:xfrm>
          <a:prstGeom prst="rect">
            <a:avLst/>
          </a:prstGeom>
          <a:noFill/>
        </p:spPr>
        <p:txBody>
          <a:bodyPr wrap="square" rtlCol="0">
            <a:spAutoFit/>
          </a:bodyPr>
          <a:lstStyle/>
          <a:p>
            <a:pPr marL="380990" indent="-380990">
              <a:buFont typeface="Arial" panose="020B0604020202020204" pitchFamily="34" charset="0"/>
              <a:buChar char="•"/>
            </a:pPr>
            <a:r>
              <a:rPr lang="en-GB" sz="2400" dirty="0">
                <a:latin typeface="Nunito" panose="020B0604020202020204" charset="0"/>
              </a:rPr>
              <a:t>This is a normal distribution with no evidence of outliers</a:t>
            </a:r>
            <a:r>
              <a:rPr lang="en-GB" sz="2400" dirty="0">
                <a:latin typeface="Nunito" panose="020B0604020202020204" charset="0"/>
              </a:rPr>
              <a:t>,</a:t>
            </a:r>
          </a:p>
          <a:p>
            <a:pPr marL="380990" indent="-380990">
              <a:buFont typeface="Arial" panose="020B0604020202020204" pitchFamily="34" charset="0"/>
              <a:buChar char="•"/>
            </a:pPr>
            <a:r>
              <a:rPr lang="en-GB" sz="2400" dirty="0">
                <a:latin typeface="Nunito" panose="020B0604020202020204" charset="0"/>
              </a:rPr>
              <a:t>The </a:t>
            </a:r>
            <a:r>
              <a:rPr lang="en-GB" sz="2400" dirty="0">
                <a:latin typeface="Nunito" panose="020B0604020202020204" charset="0"/>
              </a:rPr>
              <a:t>longest time </a:t>
            </a:r>
            <a:r>
              <a:rPr lang="en-GB" sz="2400" dirty="0">
                <a:latin typeface="Nunito" panose="020B0604020202020204" charset="0"/>
              </a:rPr>
              <a:t>spent on </a:t>
            </a:r>
            <a:r>
              <a:rPr lang="en-GB" sz="2400" dirty="0">
                <a:latin typeface="Nunito" panose="020B0604020202020204" charset="0"/>
              </a:rPr>
              <a:t>the page is around 10.7 minutes while shortest time spent is around 0.2 </a:t>
            </a:r>
            <a:r>
              <a:rPr lang="en-GB" sz="2400" dirty="0">
                <a:latin typeface="Nunito" panose="020B0604020202020204" charset="0"/>
              </a:rPr>
              <a:t>minutes</a:t>
            </a:r>
            <a:r>
              <a:rPr lang="en-GB" sz="2400" dirty="0">
                <a:latin typeface="Nunito" panose="020B0604020202020204" charset="0"/>
              </a:rPr>
              <a:t>.</a:t>
            </a:r>
          </a:p>
        </p:txBody>
      </p:sp>
    </p:spTree>
    <p:extLst>
      <p:ext uri="{BB962C8B-B14F-4D97-AF65-F5344CB8AC3E}">
        <p14:creationId xmlns:p14="http://schemas.microsoft.com/office/powerpoint/2010/main" val="1291019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1851</Words>
  <Application>Microsoft Office PowerPoint</Application>
  <PresentationFormat>Widescreen</PresentationFormat>
  <Paragraphs>187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Nunito</vt:lpstr>
      <vt:lpstr>Office Theme</vt:lpstr>
      <vt:lpstr>Enews Express</vt:lpstr>
      <vt:lpstr>Contents / Agenda</vt:lpstr>
      <vt:lpstr>Executive Summary </vt:lpstr>
      <vt:lpstr>Executive Summary </vt:lpstr>
      <vt:lpstr>Executive Summary </vt:lpstr>
      <vt:lpstr>Business Problem Overview and Solution Approach</vt:lpstr>
      <vt:lpstr>Business Problem Overview and Solution Approach</vt:lpstr>
      <vt:lpstr>EDA Results</vt:lpstr>
      <vt:lpstr>EDA Results</vt:lpstr>
      <vt:lpstr>EDA Results</vt:lpstr>
      <vt:lpstr>EDA Results</vt:lpstr>
      <vt:lpstr>EDA Results</vt:lpstr>
      <vt:lpstr>EDA Results</vt:lpstr>
      <vt:lpstr>EDA Results</vt:lpstr>
      <vt:lpstr>EDA Results</vt:lpstr>
      <vt:lpstr>Hypotheses Tested and Results</vt:lpstr>
      <vt:lpstr>Hypotheses Tested and Results</vt:lpstr>
      <vt:lpstr>Hypotheses Tested and Results</vt:lpstr>
      <vt:lpstr>Hypotheses Tested and Results</vt:lpstr>
      <vt:lpstr>APPENDIX</vt:lpstr>
      <vt:lpstr>Data Background and Contents</vt:lpstr>
      <vt:lpstr>Data Background and Contents</vt:lpstr>
      <vt:lpstr>Hypothesis Testing Details</vt:lpstr>
      <vt:lpstr>Hypothesis Testing Details</vt:lpstr>
      <vt:lpstr>Hypothesis Testing Details</vt:lpstr>
      <vt:lpstr>Hypothesis Testing Details</vt:lpstr>
      <vt:lpstr>Hypothesis Testing Details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Odynaca</dc:creator>
  <cp:lastModifiedBy>Odynaca</cp:lastModifiedBy>
  <cp:revision>3</cp:revision>
  <dcterms:created xsi:type="dcterms:W3CDTF">2024-04-15T13:07:55Z</dcterms:created>
  <dcterms:modified xsi:type="dcterms:W3CDTF">2024-04-15T13:34:58Z</dcterms:modified>
</cp:coreProperties>
</file>