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F3AC8-1C22-40A4-A4AA-5CF4B144667F}" type="datetimeFigureOut">
              <a:rPr lang="en-GB" smtClean="0"/>
              <a:t>06/05/2024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C675D-37E0-4963-B576-7B428D34DF66}" type="slidenum">
              <a:rPr lang="en-GB" smtClean="0"/>
              <a:t>‹#›</a:t>
            </a:fld>
            <a:endParaRPr lang="en-GB"/>
          </a:p>
        </p:txBody>
      </p:sp>
    </p:spTree>
    <p:extLst>
      <p:ext uri="{BB962C8B-B14F-4D97-AF65-F5344CB8AC3E}">
        <p14:creationId xmlns:p14="http://schemas.microsoft.com/office/powerpoint/2010/main" val="3859364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0796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5394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576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489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0430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003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2163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97940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0392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0276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34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7603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599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5845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9133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443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734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8142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6537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3666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455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322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9439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9107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4801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1578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0264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2287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8049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698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1723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811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4323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9977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049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9670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40950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76263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6743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8616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3260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5869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95611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971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4648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9864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1796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565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437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97DD652-95FE-41C8-8D74-3FAD3A57F31C}"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225157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7DD652-95FE-41C8-8D74-3FAD3A57F31C}"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256850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7DD652-95FE-41C8-8D74-3FAD3A57F31C}"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294121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70067" y="385705"/>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70067" y="1149300"/>
            <a:ext cx="11506400" cy="4942400"/>
          </a:xfrm>
          <a:prstGeom prst="rect">
            <a:avLst/>
          </a:prstGeom>
          <a:noFill/>
          <a:ln>
            <a:noFill/>
          </a:ln>
        </p:spPr>
        <p:txBody>
          <a:bodyPr spcFirstLastPara="1" wrap="square" lIns="91425" tIns="91425" rIns="91425" bIns="91425" anchor="t" anchorCtr="0">
            <a:noAutofit/>
          </a:bodyPr>
          <a:lstStyle>
            <a:lvl1pPr marL="609585" lvl="0" indent="-431789" algn="l">
              <a:lnSpc>
                <a:spcPct val="115000"/>
              </a:lnSpc>
              <a:spcBef>
                <a:spcPts val="0"/>
              </a:spcBef>
              <a:spcAft>
                <a:spcPts val="0"/>
              </a:spcAft>
              <a:buSzPts val="1500"/>
              <a:buFont typeface="Nunito"/>
              <a:buChar char="●"/>
              <a:defRPr>
                <a:latin typeface="Nunito"/>
                <a:ea typeface="Nunito"/>
                <a:cs typeface="Nunito"/>
                <a:sym typeface="Nunito"/>
              </a:defRPr>
            </a:lvl1pPr>
            <a:lvl2pPr marL="1219170" lvl="1" indent="-414856" algn="l">
              <a:lnSpc>
                <a:spcPct val="115000"/>
              </a:lnSpc>
              <a:spcBef>
                <a:spcPts val="2133"/>
              </a:spcBef>
              <a:spcAft>
                <a:spcPts val="0"/>
              </a:spcAft>
              <a:buSzPts val="1300"/>
              <a:buFont typeface="Nunito"/>
              <a:buChar char="○"/>
              <a:defRPr>
                <a:latin typeface="Nunito"/>
                <a:ea typeface="Nunito"/>
                <a:cs typeface="Nunito"/>
                <a:sym typeface="Nunito"/>
              </a:defRPr>
            </a:lvl2pPr>
            <a:lvl3pPr marL="1828754" lvl="2" indent="-406390" algn="l">
              <a:lnSpc>
                <a:spcPct val="115000"/>
              </a:lnSpc>
              <a:spcBef>
                <a:spcPts val="2133"/>
              </a:spcBef>
              <a:spcAft>
                <a:spcPts val="0"/>
              </a:spcAft>
              <a:buSzPts val="1200"/>
              <a:buFont typeface="Nunito"/>
              <a:buChar char="■"/>
              <a:defRPr>
                <a:latin typeface="Nunito"/>
                <a:ea typeface="Nunito"/>
                <a:cs typeface="Nunito"/>
                <a:sym typeface="Nunito"/>
              </a:defRPr>
            </a:lvl3pPr>
            <a:lvl4pPr marL="2438339" lvl="3" indent="-397923" algn="l">
              <a:lnSpc>
                <a:spcPct val="115000"/>
              </a:lnSpc>
              <a:spcBef>
                <a:spcPts val="2133"/>
              </a:spcBef>
              <a:spcAft>
                <a:spcPts val="0"/>
              </a:spcAft>
              <a:buSzPts val="1100"/>
              <a:buFont typeface="Nunito"/>
              <a:buChar char="●"/>
              <a:defRPr>
                <a:latin typeface="Nunito"/>
                <a:ea typeface="Nunito"/>
                <a:cs typeface="Nunito"/>
                <a:sym typeface="Nunito"/>
              </a:defRPr>
            </a:lvl4pPr>
            <a:lvl5pPr marL="3047924" lvl="4" indent="-389457" algn="l">
              <a:lnSpc>
                <a:spcPct val="115000"/>
              </a:lnSpc>
              <a:spcBef>
                <a:spcPts val="2133"/>
              </a:spcBef>
              <a:spcAft>
                <a:spcPts val="0"/>
              </a:spcAft>
              <a:buSzPts val="1000"/>
              <a:buFont typeface="Nunito"/>
              <a:buChar char="○"/>
              <a:defRPr>
                <a:latin typeface="Nunito"/>
                <a:ea typeface="Nunito"/>
                <a:cs typeface="Nunito"/>
                <a:sym typeface="Nunito"/>
              </a:defRPr>
            </a:lvl5pPr>
            <a:lvl6pPr marL="3657509" lvl="5" indent="-380990" algn="l">
              <a:lnSpc>
                <a:spcPct val="115000"/>
              </a:lnSpc>
              <a:spcBef>
                <a:spcPts val="2133"/>
              </a:spcBef>
              <a:spcAft>
                <a:spcPts val="0"/>
              </a:spcAft>
              <a:buSzPts val="900"/>
              <a:buFont typeface="Nunito"/>
              <a:buChar char="■"/>
              <a:defRPr>
                <a:latin typeface="Nunito"/>
                <a:ea typeface="Nunito"/>
                <a:cs typeface="Nunito"/>
                <a:sym typeface="Nunito"/>
              </a:defRPr>
            </a:lvl6pPr>
            <a:lvl7pPr marL="4267093" lvl="6" indent="-372524" algn="l">
              <a:lnSpc>
                <a:spcPct val="115000"/>
              </a:lnSpc>
              <a:spcBef>
                <a:spcPts val="2133"/>
              </a:spcBef>
              <a:spcAft>
                <a:spcPts val="0"/>
              </a:spcAft>
              <a:buSzPts val="800"/>
              <a:buFont typeface="Nunito"/>
              <a:buChar char="●"/>
              <a:defRPr>
                <a:latin typeface="Nunito"/>
                <a:ea typeface="Nunito"/>
                <a:cs typeface="Nunito"/>
                <a:sym typeface="Nunito"/>
              </a:defRPr>
            </a:lvl7pPr>
            <a:lvl8pPr marL="4876678" lvl="7" indent="-364058" algn="l">
              <a:lnSpc>
                <a:spcPct val="115000"/>
              </a:lnSpc>
              <a:spcBef>
                <a:spcPts val="2133"/>
              </a:spcBef>
              <a:spcAft>
                <a:spcPts val="0"/>
              </a:spcAft>
              <a:buSzPts val="700"/>
              <a:buFont typeface="Nunito"/>
              <a:buChar char="○"/>
              <a:defRPr>
                <a:latin typeface="Nunito"/>
                <a:ea typeface="Nunito"/>
                <a:cs typeface="Nunito"/>
                <a:sym typeface="Nunito"/>
              </a:defRPr>
            </a:lvl8pPr>
            <a:lvl9pPr marL="5486263" lvl="8" indent="-355591" algn="l">
              <a:lnSpc>
                <a:spcPct val="115000"/>
              </a:lnSpc>
              <a:spcBef>
                <a:spcPts val="2133"/>
              </a:spcBef>
              <a:spcAft>
                <a:spcPts val="2133"/>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11776399" y="6595876"/>
            <a:ext cx="487200" cy="289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9320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7DD652-95FE-41C8-8D74-3FAD3A57F31C}"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90452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7DD652-95FE-41C8-8D74-3FAD3A57F31C}"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379378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97DD652-95FE-41C8-8D74-3FAD3A57F31C}"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159281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97DD652-95FE-41C8-8D74-3FAD3A57F31C}" type="datetimeFigureOut">
              <a:rPr lang="en-GB" smtClean="0"/>
              <a:t>06/05/2024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246587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97DD652-95FE-41C8-8D74-3FAD3A57F31C}" type="datetimeFigureOut">
              <a:rPr lang="en-GB" smtClean="0"/>
              <a:t>06/05/2024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366449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DD652-95FE-41C8-8D74-3FAD3A57F31C}" type="datetimeFigureOut">
              <a:rPr lang="en-GB" smtClean="0"/>
              <a:t>06/05/2024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7815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7DD652-95FE-41C8-8D74-3FAD3A57F31C}"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218447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7DD652-95FE-41C8-8D74-3FAD3A57F31C}"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E07B15-0C8F-40F2-A7D2-54F84F7DC8A1}" type="slidenum">
              <a:rPr lang="en-GB" smtClean="0"/>
              <a:t>‹#›</a:t>
            </a:fld>
            <a:endParaRPr lang="en-GB"/>
          </a:p>
        </p:txBody>
      </p:sp>
    </p:spTree>
    <p:extLst>
      <p:ext uri="{BB962C8B-B14F-4D97-AF65-F5344CB8AC3E}">
        <p14:creationId xmlns:p14="http://schemas.microsoft.com/office/powerpoint/2010/main" val="68381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DD652-95FE-41C8-8D74-3FAD3A57F31C}" type="datetimeFigureOut">
              <a:rPr lang="en-GB" smtClean="0"/>
              <a:t>06/05/2024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07B15-0C8F-40F2-A7D2-54F84F7DC8A1}" type="slidenum">
              <a:rPr lang="en-GB" smtClean="0"/>
              <a:t>‹#›</a:t>
            </a:fld>
            <a:endParaRPr lang="en-GB"/>
          </a:p>
        </p:txBody>
      </p:sp>
    </p:spTree>
    <p:extLst>
      <p:ext uri="{BB962C8B-B14F-4D97-AF65-F5344CB8AC3E}">
        <p14:creationId xmlns:p14="http://schemas.microsoft.com/office/powerpoint/2010/main" val="3347016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814437" y="1798833"/>
            <a:ext cx="10404547" cy="775600"/>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SzPts val="4800"/>
            </a:pPr>
            <a:r>
              <a:rPr lang="en" sz="4500" b="1" dirty="0"/>
              <a:t>Recell- Predicting prices for used </a:t>
            </a:r>
            <a:r>
              <a:rPr lang="en" sz="4500" b="1" dirty="0" smtClean="0"/>
              <a:t>phones</a:t>
            </a:r>
            <a:endParaRPr sz="4500" b="1" dirty="0"/>
          </a:p>
        </p:txBody>
      </p:sp>
      <p:sp>
        <p:nvSpPr>
          <p:cNvPr id="106" name="Google Shape;106;p1"/>
          <p:cNvSpPr txBox="1">
            <a:spLocks noGrp="1"/>
          </p:cNvSpPr>
          <p:nvPr>
            <p:ph type="ctrTitle"/>
          </p:nvPr>
        </p:nvSpPr>
        <p:spPr>
          <a:xfrm>
            <a:off x="1377146" y="2955912"/>
            <a:ext cx="9103600" cy="664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3200" b="1" dirty="0"/>
              <a:t>Supervised Learning Foundations</a:t>
            </a:r>
            <a:endParaRPr sz="3200" b="1" dirty="0"/>
          </a:p>
        </p:txBody>
      </p:sp>
      <p:sp>
        <p:nvSpPr>
          <p:cNvPr id="107" name="Google Shape;107;p1"/>
          <p:cNvSpPr txBox="1">
            <a:spLocks noGrp="1"/>
          </p:cNvSpPr>
          <p:nvPr>
            <p:ph type="ctrTitle"/>
          </p:nvPr>
        </p:nvSpPr>
        <p:spPr>
          <a:xfrm>
            <a:off x="1574910" y="4252953"/>
            <a:ext cx="9103600" cy="664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2400" dirty="0"/>
              <a:t>22</a:t>
            </a:r>
            <a:r>
              <a:rPr lang="en" sz="2400" baseline="30000" dirty="0"/>
              <a:t>nd</a:t>
            </a:r>
            <a:r>
              <a:rPr lang="en" sz="2400" dirty="0"/>
              <a:t> September 2022</a:t>
            </a:r>
            <a:endParaRPr sz="2400" dirty="0"/>
          </a:p>
        </p:txBody>
      </p:sp>
    </p:spTree>
    <p:extLst>
      <p:ext uri="{BB962C8B-B14F-4D97-AF65-F5344CB8AC3E}">
        <p14:creationId xmlns:p14="http://schemas.microsoft.com/office/powerpoint/2010/main" val="223449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7025053" y="3453611"/>
            <a:ext cx="4668716" cy="2683420"/>
          </a:xfrm>
          <a:prstGeom prst="rect">
            <a:avLst/>
          </a:prstGeom>
          <a:noFill/>
          <a:ln>
            <a:noFill/>
          </a:ln>
        </p:spPr>
        <p:txBody>
          <a:bodyPr spcFirstLastPara="1" vert="horz" wrap="square" lIns="121900" tIns="121900" rIns="121900" bIns="121900" rtlCol="0" anchor="t" anchorCtr="0">
            <a:noAutofit/>
          </a:bodyPr>
          <a:lstStyle/>
          <a:p>
            <a:pPr indent="-423323" algn="just">
              <a:buClr>
                <a:srgbClr val="000000"/>
              </a:buClr>
              <a:buSzPts val="1400"/>
            </a:pPr>
            <a:r>
              <a:rPr lang="en-GB" sz="1800" dirty="0"/>
              <a:t>The </a:t>
            </a:r>
            <a:r>
              <a:rPr lang="en-GB" sz="1800" dirty="0" smtClean="0"/>
              <a:t>normalised used price </a:t>
            </a:r>
            <a:r>
              <a:rPr lang="en-GB" sz="1800" dirty="0"/>
              <a:t>plot looks close to being a fairly normal </a:t>
            </a:r>
            <a:r>
              <a:rPr lang="en-GB" sz="1800" dirty="0" smtClean="0"/>
              <a:t>distribution and shows that average price for used phone to be </a:t>
            </a:r>
            <a:r>
              <a:rPr lang="en-GB" sz="1800" dirty="0"/>
              <a:t>at around </a:t>
            </a:r>
            <a:r>
              <a:rPr lang="en-GB" sz="1800" dirty="0" smtClean="0"/>
              <a:t>4.4 euros</a:t>
            </a:r>
            <a:r>
              <a:rPr lang="en-GB" sz="1800" i="1" dirty="0">
                <a:solidFill>
                  <a:srgbClr val="000000"/>
                </a:solidFill>
              </a:rPr>
              <a:t>.</a:t>
            </a:r>
            <a:endParaRPr lang="en-GB" sz="1800" dirty="0" smtClean="0"/>
          </a:p>
          <a:p>
            <a:pPr marL="186262" indent="0" algn="just">
              <a:buClr>
                <a:srgbClr val="000000"/>
              </a:buClr>
              <a:buSzPts val="1400"/>
              <a:buNone/>
            </a:pPr>
            <a:endParaRPr lang="en-GB" sz="1800" dirty="0" smtClean="0"/>
          </a:p>
          <a:p>
            <a:pPr indent="-423323" algn="just">
              <a:buClr>
                <a:srgbClr val="000000"/>
              </a:buClr>
              <a:buSzPts val="1400"/>
            </a:pPr>
            <a:r>
              <a:rPr lang="en-GB" sz="1800" dirty="0" smtClean="0"/>
              <a:t>It </a:t>
            </a:r>
            <a:r>
              <a:rPr lang="en-GB" sz="1800" dirty="0"/>
              <a:t>however has a lot of outliers on both </a:t>
            </a:r>
            <a:r>
              <a:rPr lang="en-GB" sz="1800" dirty="0" smtClean="0"/>
              <a:t>sides </a:t>
            </a:r>
            <a:r>
              <a:rPr lang="en-GB" sz="1800" dirty="0"/>
              <a:t>of the </a:t>
            </a:r>
            <a:r>
              <a:rPr lang="en-GB" sz="1800" dirty="0" smtClean="0"/>
              <a:t>tail.</a:t>
            </a:r>
            <a:endParaRPr sz="1800" i="1" dirty="0">
              <a:solidFill>
                <a:srgbClr val="000000"/>
              </a:solidFill>
            </a:endParaRPr>
          </a:p>
        </p:txBody>
      </p:sp>
      <p:pic>
        <p:nvPicPr>
          <p:cNvPr id="2" name="Picture 1"/>
          <p:cNvPicPr>
            <a:picLocks noChangeAspect="1"/>
          </p:cNvPicPr>
          <p:nvPr/>
        </p:nvPicPr>
        <p:blipFill>
          <a:blip r:embed="rId3"/>
          <a:stretch>
            <a:fillRect/>
          </a:stretch>
        </p:blipFill>
        <p:spPr>
          <a:xfrm>
            <a:off x="467639" y="1712618"/>
            <a:ext cx="6424525" cy="1394701"/>
          </a:xfrm>
          <a:prstGeom prst="rect">
            <a:avLst/>
          </a:prstGeom>
        </p:spPr>
      </p:pic>
      <p:sp>
        <p:nvSpPr>
          <p:cNvPr id="4" name="TextBox 3"/>
          <p:cNvSpPr txBox="1"/>
          <p:nvPr/>
        </p:nvSpPr>
        <p:spPr>
          <a:xfrm>
            <a:off x="270065" y="893958"/>
            <a:ext cx="5630196" cy="400110"/>
          </a:xfrm>
          <a:prstGeom prst="rect">
            <a:avLst/>
          </a:prstGeom>
          <a:noFill/>
        </p:spPr>
        <p:txBody>
          <a:bodyPr wrap="none" rtlCol="0">
            <a:spAutoFit/>
          </a:bodyPr>
          <a:lstStyle/>
          <a:p>
            <a:r>
              <a:rPr lang="en-GB" sz="2000" b="1" dirty="0">
                <a:latin typeface="Nunito" panose="020B0604020202020204" charset="0"/>
              </a:rPr>
              <a:t>Univariate Analysis- Normalised Used Prices</a:t>
            </a:r>
          </a:p>
        </p:txBody>
      </p:sp>
      <p:pic>
        <p:nvPicPr>
          <p:cNvPr id="5" name="Picture 4"/>
          <p:cNvPicPr>
            <a:picLocks noChangeAspect="1"/>
          </p:cNvPicPr>
          <p:nvPr/>
        </p:nvPicPr>
        <p:blipFill>
          <a:blip r:embed="rId4"/>
          <a:stretch>
            <a:fillRect/>
          </a:stretch>
        </p:blipFill>
        <p:spPr>
          <a:xfrm>
            <a:off x="0" y="3277765"/>
            <a:ext cx="6892164" cy="3247693"/>
          </a:xfrm>
          <a:prstGeom prst="rect">
            <a:avLst/>
          </a:prstGeom>
        </p:spPr>
      </p:pic>
    </p:spTree>
    <p:extLst>
      <p:ext uri="{BB962C8B-B14F-4D97-AF65-F5344CB8AC3E}">
        <p14:creationId xmlns:p14="http://schemas.microsoft.com/office/powerpoint/2010/main" val="256442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1974D2"/>
                </a:solidFill>
              </a:rPr>
              <a:t>EDA Results</a:t>
            </a:r>
            <a:endParaRPr dirty="0">
              <a:solidFill>
                <a:srgbClr val="1974D2"/>
              </a:solidFill>
            </a:endParaRPr>
          </a:p>
        </p:txBody>
      </p:sp>
      <p:sp>
        <p:nvSpPr>
          <p:cNvPr id="131" name="Google Shape;131;g10e9006cb6c_1_7"/>
          <p:cNvSpPr txBox="1">
            <a:spLocks noGrp="1"/>
          </p:cNvSpPr>
          <p:nvPr>
            <p:ph type="body" idx="1"/>
          </p:nvPr>
        </p:nvSpPr>
        <p:spPr>
          <a:xfrm>
            <a:off x="7465934" y="3261594"/>
            <a:ext cx="4433079" cy="3011247"/>
          </a:xfrm>
          <a:prstGeom prst="rect">
            <a:avLst/>
          </a:prstGeom>
          <a:noFill/>
          <a:ln>
            <a:noFill/>
          </a:ln>
        </p:spPr>
        <p:txBody>
          <a:bodyPr spcFirstLastPara="1" vert="horz" wrap="square" lIns="121900" tIns="121900" rIns="121900" bIns="121900" rtlCol="0" anchor="t" anchorCtr="0">
            <a:noAutofit/>
          </a:bodyPr>
          <a:lstStyle/>
          <a:p>
            <a:pPr algn="just"/>
            <a:endParaRPr lang="en-GB" sz="1800" dirty="0" smtClean="0"/>
          </a:p>
          <a:p>
            <a:pPr marL="177796" indent="0" algn="just">
              <a:buNone/>
            </a:pPr>
            <a:endParaRPr lang="en-GB" sz="1800" dirty="0"/>
          </a:p>
          <a:p>
            <a:pPr algn="just"/>
            <a:r>
              <a:rPr lang="en-GB" sz="1800" dirty="0" smtClean="0"/>
              <a:t>The normalized new price plot looks </a:t>
            </a:r>
            <a:r>
              <a:rPr lang="en-GB" sz="1800" dirty="0"/>
              <a:t>like a fairly normal </a:t>
            </a:r>
            <a:r>
              <a:rPr lang="en-GB" sz="1800" dirty="0" smtClean="0"/>
              <a:t>distribution </a:t>
            </a:r>
            <a:r>
              <a:rPr lang="en-GB" sz="1800" dirty="0"/>
              <a:t>with outliers on both sides</a:t>
            </a:r>
            <a:r>
              <a:rPr lang="en-GB" sz="1800" dirty="0" smtClean="0"/>
              <a:t>.</a:t>
            </a:r>
          </a:p>
          <a:p>
            <a:pPr marL="177796" indent="0" algn="just">
              <a:buNone/>
            </a:pPr>
            <a:endParaRPr lang="en-GB" sz="1800" dirty="0"/>
          </a:p>
          <a:p>
            <a:pPr algn="just"/>
            <a:r>
              <a:rPr lang="en-GB" sz="1800" dirty="0"/>
              <a:t>The median and mean are </a:t>
            </a:r>
            <a:r>
              <a:rPr lang="en-GB" sz="1800" dirty="0" smtClean="0"/>
              <a:t>closely </a:t>
            </a:r>
            <a:r>
              <a:rPr lang="en-GB" sz="1800" dirty="0"/>
              <a:t>spaced </a:t>
            </a:r>
            <a:r>
              <a:rPr lang="en-GB" sz="1800" dirty="0" smtClean="0"/>
              <a:t>together.</a:t>
            </a:r>
            <a:endParaRPr lang="en-GB" sz="1800" dirty="0"/>
          </a:p>
          <a:p>
            <a:pPr marL="186262" indent="0" algn="just">
              <a:buClr>
                <a:srgbClr val="000000"/>
              </a:buClr>
              <a:buSzPts val="1400"/>
              <a:buNone/>
            </a:pPr>
            <a:endParaRPr sz="1800" i="1" dirty="0">
              <a:solidFill>
                <a:srgbClr val="000000"/>
              </a:solidFill>
            </a:endParaRPr>
          </a:p>
        </p:txBody>
      </p:sp>
      <p:sp>
        <p:nvSpPr>
          <p:cNvPr id="2" name="TextBox 1"/>
          <p:cNvSpPr txBox="1"/>
          <p:nvPr/>
        </p:nvSpPr>
        <p:spPr>
          <a:xfrm>
            <a:off x="270067" y="1149305"/>
            <a:ext cx="5981264" cy="400110"/>
          </a:xfrm>
          <a:prstGeom prst="rect">
            <a:avLst/>
          </a:prstGeom>
          <a:noFill/>
        </p:spPr>
        <p:txBody>
          <a:bodyPr wrap="square" rtlCol="0">
            <a:spAutoFit/>
          </a:bodyPr>
          <a:lstStyle/>
          <a:p>
            <a:r>
              <a:rPr lang="en-GB" sz="2000" b="1" dirty="0">
                <a:latin typeface="Nunito" panose="020B0604020202020204" charset="0"/>
              </a:rPr>
              <a:t>Univariate Analysis- Normalised New Price</a:t>
            </a:r>
          </a:p>
        </p:txBody>
      </p:sp>
      <p:pic>
        <p:nvPicPr>
          <p:cNvPr id="3" name="Picture 2"/>
          <p:cNvPicPr>
            <a:picLocks noChangeAspect="1"/>
          </p:cNvPicPr>
          <p:nvPr/>
        </p:nvPicPr>
        <p:blipFill>
          <a:blip r:embed="rId3"/>
          <a:stretch>
            <a:fillRect/>
          </a:stretch>
        </p:blipFill>
        <p:spPr>
          <a:xfrm>
            <a:off x="349691" y="1912905"/>
            <a:ext cx="7116243" cy="1242776"/>
          </a:xfrm>
          <a:prstGeom prst="rect">
            <a:avLst/>
          </a:prstGeom>
        </p:spPr>
      </p:pic>
      <p:pic>
        <p:nvPicPr>
          <p:cNvPr id="4" name="Picture 3"/>
          <p:cNvPicPr>
            <a:picLocks noChangeAspect="1"/>
          </p:cNvPicPr>
          <p:nvPr/>
        </p:nvPicPr>
        <p:blipFill rotWithShape="1">
          <a:blip r:embed="rId4"/>
          <a:srcRect l="2123" r="2268" b="807"/>
          <a:stretch/>
        </p:blipFill>
        <p:spPr>
          <a:xfrm>
            <a:off x="0" y="3160952"/>
            <a:ext cx="7465935" cy="3490052"/>
          </a:xfrm>
          <a:prstGeom prst="rect">
            <a:avLst/>
          </a:prstGeom>
        </p:spPr>
      </p:pic>
    </p:spTree>
    <p:extLst>
      <p:ext uri="{BB962C8B-B14F-4D97-AF65-F5344CB8AC3E}">
        <p14:creationId xmlns:p14="http://schemas.microsoft.com/office/powerpoint/2010/main" val="354403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1974D2"/>
                </a:solidFill>
              </a:rPr>
              <a:t>EDA Results</a:t>
            </a:r>
            <a:endParaRPr dirty="0">
              <a:solidFill>
                <a:srgbClr val="1974D2"/>
              </a:solidFill>
            </a:endParaRPr>
          </a:p>
        </p:txBody>
      </p:sp>
      <p:sp>
        <p:nvSpPr>
          <p:cNvPr id="131" name="Google Shape;131;g10e9006cb6c_1_7"/>
          <p:cNvSpPr txBox="1">
            <a:spLocks noGrp="1"/>
          </p:cNvSpPr>
          <p:nvPr>
            <p:ph type="body" idx="1"/>
          </p:nvPr>
        </p:nvSpPr>
        <p:spPr>
          <a:xfrm>
            <a:off x="7197432" y="3213396"/>
            <a:ext cx="4433435" cy="3024371"/>
          </a:xfrm>
          <a:prstGeom prst="rect">
            <a:avLst/>
          </a:prstGeom>
          <a:noFill/>
          <a:ln>
            <a:noFill/>
          </a:ln>
        </p:spPr>
        <p:txBody>
          <a:bodyPr spcFirstLastPara="1" vert="horz" wrap="square" lIns="121900" tIns="121900" rIns="121900" bIns="121900" rtlCol="0" anchor="t" anchorCtr="0">
            <a:noAutofit/>
          </a:bodyPr>
          <a:lstStyle/>
          <a:p>
            <a:pPr marL="177796" indent="0" algn="just">
              <a:buNone/>
            </a:pPr>
            <a:endParaRPr lang="en-GB" sz="1800" dirty="0"/>
          </a:p>
          <a:p>
            <a:pPr algn="just"/>
            <a:endParaRPr lang="en-GB" sz="1800" dirty="0" smtClean="0"/>
          </a:p>
          <a:p>
            <a:pPr algn="just"/>
            <a:r>
              <a:rPr lang="en-GB" sz="1800" dirty="0" smtClean="0"/>
              <a:t>The distribution for screen size plot has outliers on both sides and appears to be slightly right skewed. </a:t>
            </a:r>
          </a:p>
          <a:p>
            <a:pPr marL="177796" indent="0" algn="just">
              <a:buNone/>
            </a:pPr>
            <a:endParaRPr lang="en-GB" sz="1800" dirty="0" smtClean="0"/>
          </a:p>
          <a:p>
            <a:pPr algn="just"/>
            <a:r>
              <a:rPr lang="en-GB" sz="1800" dirty="0" smtClean="0"/>
              <a:t>The plot shows an average screen size of 13.7cm while the median is at 12cm.</a:t>
            </a:r>
            <a:endParaRPr lang="en-GB" sz="1800" dirty="0"/>
          </a:p>
        </p:txBody>
      </p:sp>
      <p:sp>
        <p:nvSpPr>
          <p:cNvPr id="2" name="TextBox 1"/>
          <p:cNvSpPr txBox="1"/>
          <p:nvPr/>
        </p:nvSpPr>
        <p:spPr>
          <a:xfrm>
            <a:off x="270067" y="1022693"/>
            <a:ext cx="4710696" cy="400110"/>
          </a:xfrm>
          <a:prstGeom prst="rect">
            <a:avLst/>
          </a:prstGeom>
          <a:noFill/>
        </p:spPr>
        <p:txBody>
          <a:bodyPr wrap="square" rtlCol="0">
            <a:spAutoFit/>
          </a:bodyPr>
          <a:lstStyle/>
          <a:p>
            <a:r>
              <a:rPr lang="en-GB" sz="2000" b="1" dirty="0">
                <a:latin typeface="Nunito" panose="020B0604020202020204" charset="0"/>
              </a:rPr>
              <a:t>Univariate Analysis- Screen size</a:t>
            </a:r>
          </a:p>
        </p:txBody>
      </p:sp>
      <p:pic>
        <p:nvPicPr>
          <p:cNvPr id="3" name="Picture 2"/>
          <p:cNvPicPr>
            <a:picLocks noChangeAspect="1"/>
          </p:cNvPicPr>
          <p:nvPr/>
        </p:nvPicPr>
        <p:blipFill>
          <a:blip r:embed="rId3"/>
          <a:stretch>
            <a:fillRect/>
          </a:stretch>
        </p:blipFill>
        <p:spPr>
          <a:xfrm>
            <a:off x="482009" y="1617785"/>
            <a:ext cx="6912781" cy="1595611"/>
          </a:xfrm>
          <a:prstGeom prst="rect">
            <a:avLst/>
          </a:prstGeom>
        </p:spPr>
      </p:pic>
      <p:pic>
        <p:nvPicPr>
          <p:cNvPr id="4" name="Picture 3"/>
          <p:cNvPicPr>
            <a:picLocks noChangeAspect="1"/>
          </p:cNvPicPr>
          <p:nvPr/>
        </p:nvPicPr>
        <p:blipFill>
          <a:blip r:embed="rId4"/>
          <a:stretch>
            <a:fillRect/>
          </a:stretch>
        </p:blipFill>
        <p:spPr>
          <a:xfrm>
            <a:off x="1" y="3250424"/>
            <a:ext cx="7394789" cy="3412174"/>
          </a:xfrm>
          <a:prstGeom prst="rect">
            <a:avLst/>
          </a:prstGeom>
        </p:spPr>
      </p:pic>
    </p:spTree>
    <p:extLst>
      <p:ext uri="{BB962C8B-B14F-4D97-AF65-F5344CB8AC3E}">
        <p14:creationId xmlns:p14="http://schemas.microsoft.com/office/powerpoint/2010/main" val="236953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171751" y="2370896"/>
            <a:ext cx="4863101" cy="4942400"/>
          </a:xfrm>
          <a:prstGeom prst="rect">
            <a:avLst/>
          </a:prstGeom>
          <a:noFill/>
          <a:ln>
            <a:noFill/>
          </a:ln>
        </p:spPr>
        <p:txBody>
          <a:bodyPr spcFirstLastPara="1" vert="horz" wrap="square" lIns="121900" tIns="121900" rIns="121900" bIns="121900" rtlCol="0" anchor="t" anchorCtr="0">
            <a:noAutofit/>
          </a:bodyPr>
          <a:lstStyle/>
          <a:p>
            <a:pPr marL="414856" indent="-228594" algn="just">
              <a:buClr>
                <a:srgbClr val="000000"/>
              </a:buClr>
              <a:buSzPts val="1400"/>
            </a:pPr>
            <a:endParaRPr lang="en-GB" sz="1800" dirty="0">
              <a:solidFill>
                <a:srgbClr val="000000"/>
              </a:solidFill>
            </a:endParaRPr>
          </a:p>
          <a:p>
            <a:pPr marL="186262" indent="0" algn="just">
              <a:buClr>
                <a:srgbClr val="000000"/>
              </a:buClr>
              <a:buSzPts val="1400"/>
              <a:buNone/>
            </a:pPr>
            <a:endParaRPr lang="en-GB" sz="1800" dirty="0">
              <a:solidFill>
                <a:srgbClr val="000000"/>
              </a:solidFill>
            </a:endParaRPr>
          </a:p>
          <a:p>
            <a:pPr marL="186262" indent="0" algn="just">
              <a:buClr>
                <a:srgbClr val="000000"/>
              </a:buClr>
              <a:buSzPts val="1400"/>
              <a:buNone/>
            </a:pPr>
            <a:endParaRPr lang="en-GB" sz="1800" dirty="0" smtClean="0">
              <a:solidFill>
                <a:srgbClr val="000000"/>
              </a:solidFill>
            </a:endParaRPr>
          </a:p>
          <a:p>
            <a:pPr marL="186262" indent="0" algn="just">
              <a:buClr>
                <a:srgbClr val="000000"/>
              </a:buClr>
              <a:buSzPts val="1400"/>
              <a:buNone/>
            </a:pPr>
            <a:endParaRPr lang="en-GB" sz="1800" dirty="0">
              <a:solidFill>
                <a:srgbClr val="000000"/>
              </a:solidFill>
            </a:endParaRPr>
          </a:p>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endParaRPr lang="en-GB" sz="1800" dirty="0">
              <a:solidFill>
                <a:srgbClr val="000000"/>
              </a:solidFill>
            </a:endParaRPr>
          </a:p>
          <a:p>
            <a:pPr marL="414856" indent="-228594">
              <a:buClr>
                <a:srgbClr val="000000"/>
              </a:buClr>
              <a:buSzPts val="1400"/>
            </a:pPr>
            <a:r>
              <a:rPr lang="en-GB" sz="1800" dirty="0" smtClean="0">
                <a:solidFill>
                  <a:srgbClr val="000000"/>
                </a:solidFill>
              </a:rPr>
              <a:t>This histogram-</a:t>
            </a:r>
            <a:r>
              <a:rPr lang="en-GB" sz="1800" dirty="0" err="1" smtClean="0">
                <a:solidFill>
                  <a:srgbClr val="000000"/>
                </a:solidFill>
              </a:rPr>
              <a:t>barplot</a:t>
            </a:r>
            <a:r>
              <a:rPr lang="en-GB" sz="1800" dirty="0" smtClean="0">
                <a:solidFill>
                  <a:srgbClr val="000000"/>
                </a:solidFill>
              </a:rPr>
              <a:t> for Main Camera </a:t>
            </a:r>
            <a:r>
              <a:rPr lang="en-GB" sz="1800" dirty="0" err="1" smtClean="0">
                <a:solidFill>
                  <a:srgbClr val="000000"/>
                </a:solidFill>
              </a:rPr>
              <a:t>mp</a:t>
            </a:r>
            <a:r>
              <a:rPr lang="en-GB" sz="1800" dirty="0" smtClean="0">
                <a:solidFill>
                  <a:srgbClr val="000000"/>
                </a:solidFill>
              </a:rPr>
              <a:t> is right skewed and contains a couple of outliers at the far end of the right tail.</a:t>
            </a:r>
          </a:p>
          <a:p>
            <a:pPr marL="186262" indent="0">
              <a:buClr>
                <a:srgbClr val="000000"/>
              </a:buClr>
              <a:buSzPts val="1400"/>
              <a:buNone/>
            </a:pPr>
            <a:endParaRPr lang="en-GB" sz="1800" dirty="0" smtClean="0">
              <a:solidFill>
                <a:srgbClr val="000000"/>
              </a:solidFill>
            </a:endParaRPr>
          </a:p>
          <a:p>
            <a:pPr marL="414856" indent="-228594">
              <a:buClr>
                <a:srgbClr val="000000"/>
              </a:buClr>
              <a:buSzPts val="1400"/>
            </a:pPr>
            <a:r>
              <a:rPr lang="en-GB" sz="1800" dirty="0">
                <a:solidFill>
                  <a:srgbClr val="000000"/>
                </a:solidFill>
              </a:rPr>
              <a:t>T</a:t>
            </a:r>
            <a:r>
              <a:rPr lang="en-GB" sz="1800" dirty="0" smtClean="0">
                <a:solidFill>
                  <a:srgbClr val="000000"/>
                </a:solidFill>
              </a:rPr>
              <a:t>he average value of the main camera is at about 9.6 megapixels.</a:t>
            </a:r>
            <a:endParaRPr sz="1800" dirty="0">
              <a:solidFill>
                <a:srgbClr val="000000"/>
              </a:solidFill>
            </a:endParaRPr>
          </a:p>
        </p:txBody>
      </p:sp>
      <p:sp>
        <p:nvSpPr>
          <p:cNvPr id="2" name="TextBox 1"/>
          <p:cNvSpPr txBox="1"/>
          <p:nvPr/>
        </p:nvSpPr>
        <p:spPr>
          <a:xfrm>
            <a:off x="270066" y="1022693"/>
            <a:ext cx="5700143" cy="461665"/>
          </a:xfrm>
          <a:prstGeom prst="rect">
            <a:avLst/>
          </a:prstGeom>
          <a:noFill/>
        </p:spPr>
        <p:txBody>
          <a:bodyPr wrap="square" rtlCol="0">
            <a:spAutoFit/>
          </a:bodyPr>
          <a:lstStyle/>
          <a:p>
            <a:r>
              <a:rPr lang="en-GB" sz="2400" b="1" dirty="0">
                <a:latin typeface="Nunito" panose="020B0604020202020204" charset="0"/>
              </a:rPr>
              <a:t>Univariate Analysis- Main Camera </a:t>
            </a:r>
            <a:r>
              <a:rPr lang="en-GB" sz="2400" b="1" dirty="0" err="1">
                <a:latin typeface="Nunito" panose="020B0604020202020204" charset="0"/>
              </a:rPr>
              <a:t>m</a:t>
            </a:r>
            <a:r>
              <a:rPr lang="en-GB" sz="2400" b="1" dirty="0" err="1" smtClean="0">
                <a:latin typeface="Nunito" panose="020B0604020202020204" charset="0"/>
              </a:rPr>
              <a:t>p</a:t>
            </a:r>
            <a:endParaRPr lang="en-GB" sz="2400" b="1" dirty="0">
              <a:latin typeface="Nunito" panose="020B0604020202020204" charset="0"/>
            </a:endParaRPr>
          </a:p>
        </p:txBody>
      </p:sp>
      <p:pic>
        <p:nvPicPr>
          <p:cNvPr id="3" name="Picture 2"/>
          <p:cNvPicPr>
            <a:picLocks noChangeAspect="1"/>
          </p:cNvPicPr>
          <p:nvPr/>
        </p:nvPicPr>
        <p:blipFill>
          <a:blip r:embed="rId3"/>
          <a:stretch>
            <a:fillRect/>
          </a:stretch>
        </p:blipFill>
        <p:spPr>
          <a:xfrm>
            <a:off x="71902" y="1624061"/>
            <a:ext cx="7286620" cy="1299457"/>
          </a:xfrm>
          <a:prstGeom prst="rect">
            <a:avLst/>
          </a:prstGeom>
        </p:spPr>
      </p:pic>
      <p:pic>
        <p:nvPicPr>
          <p:cNvPr id="4" name="Picture 3"/>
          <p:cNvPicPr>
            <a:picLocks noChangeAspect="1"/>
          </p:cNvPicPr>
          <p:nvPr/>
        </p:nvPicPr>
        <p:blipFill rotWithShape="1">
          <a:blip r:embed="rId4"/>
          <a:srcRect l="1445" t="1416" r="166"/>
          <a:stretch/>
        </p:blipFill>
        <p:spPr>
          <a:xfrm>
            <a:off x="1" y="3128560"/>
            <a:ext cx="7358521" cy="3427072"/>
          </a:xfrm>
          <a:prstGeom prst="rect">
            <a:avLst/>
          </a:prstGeom>
        </p:spPr>
      </p:pic>
    </p:spTree>
    <p:extLst>
      <p:ext uri="{BB962C8B-B14F-4D97-AF65-F5344CB8AC3E}">
        <p14:creationId xmlns:p14="http://schemas.microsoft.com/office/powerpoint/2010/main" val="363392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212316"/>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367953" y="2865490"/>
            <a:ext cx="4753503" cy="3579246"/>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endParaRPr lang="en-GB" sz="1800" dirty="0">
              <a:solidFill>
                <a:srgbClr val="000000"/>
              </a:solidFill>
            </a:endParaRPr>
          </a:p>
          <a:p>
            <a:pPr marL="414856" indent="-228594">
              <a:buClr>
                <a:srgbClr val="000000"/>
              </a:buClr>
              <a:buSzPts val="1400"/>
            </a:pPr>
            <a:r>
              <a:rPr lang="en-GB" sz="1800" dirty="0" smtClean="0">
                <a:solidFill>
                  <a:srgbClr val="000000"/>
                </a:solidFill>
              </a:rPr>
              <a:t>This histogram-</a:t>
            </a:r>
            <a:r>
              <a:rPr lang="en-GB" sz="1800" dirty="0" err="1" smtClean="0">
                <a:solidFill>
                  <a:srgbClr val="000000"/>
                </a:solidFill>
              </a:rPr>
              <a:t>barplot</a:t>
            </a:r>
            <a:r>
              <a:rPr lang="en-GB" sz="1800" dirty="0" smtClean="0">
                <a:solidFill>
                  <a:srgbClr val="000000"/>
                </a:solidFill>
              </a:rPr>
              <a:t> for selfie camera </a:t>
            </a:r>
            <a:r>
              <a:rPr lang="en-GB" sz="1800" dirty="0" err="1" smtClean="0">
                <a:solidFill>
                  <a:srgbClr val="000000"/>
                </a:solidFill>
              </a:rPr>
              <a:t>Mp</a:t>
            </a:r>
            <a:r>
              <a:rPr lang="en-GB" sz="1800" dirty="0" smtClean="0">
                <a:solidFill>
                  <a:srgbClr val="000000"/>
                </a:solidFill>
              </a:rPr>
              <a:t> is right skewed and contains some outliers </a:t>
            </a:r>
            <a:r>
              <a:rPr lang="en-GB" sz="1800" dirty="0">
                <a:solidFill>
                  <a:srgbClr val="000000"/>
                </a:solidFill>
              </a:rPr>
              <a:t>at the far end of the right </a:t>
            </a:r>
            <a:r>
              <a:rPr lang="en-GB" sz="1800" dirty="0" smtClean="0">
                <a:solidFill>
                  <a:srgbClr val="000000"/>
                </a:solidFill>
              </a:rPr>
              <a:t>tail. </a:t>
            </a:r>
            <a:endParaRPr lang="en-GB" sz="1800" dirty="0">
              <a:solidFill>
                <a:srgbClr val="000000"/>
              </a:solidFill>
            </a:endParaRPr>
          </a:p>
          <a:p>
            <a:pPr marL="414856" indent="-228594">
              <a:buClr>
                <a:srgbClr val="000000"/>
              </a:buClr>
              <a:buSzPts val="1400"/>
            </a:pPr>
            <a:endParaRPr lang="en-GB" sz="1800" dirty="0" smtClean="0">
              <a:solidFill>
                <a:srgbClr val="000000"/>
              </a:solidFill>
            </a:endParaRPr>
          </a:p>
          <a:p>
            <a:pPr marL="414856" indent="-228594">
              <a:buClr>
                <a:srgbClr val="000000"/>
              </a:buClr>
              <a:buSzPts val="1400"/>
            </a:pPr>
            <a:r>
              <a:rPr lang="en-GB" sz="1800" dirty="0" smtClean="0">
                <a:solidFill>
                  <a:srgbClr val="000000"/>
                </a:solidFill>
              </a:rPr>
              <a:t>The median resolution is at 5megapixels</a:t>
            </a:r>
          </a:p>
          <a:p>
            <a:pPr marL="414856" indent="-228594">
              <a:buClr>
                <a:srgbClr val="000000"/>
              </a:buClr>
              <a:buSzPts val="1400"/>
            </a:pPr>
            <a:endParaRPr lang="en-GB" sz="1800" dirty="0" smtClean="0">
              <a:solidFill>
                <a:srgbClr val="000000"/>
              </a:solidFill>
            </a:endParaRPr>
          </a:p>
          <a:p>
            <a:pPr marL="414856" indent="-228594" algn="just">
              <a:buClr>
                <a:srgbClr val="000000"/>
              </a:buClr>
              <a:buSzPts val="1400"/>
            </a:pPr>
            <a:r>
              <a:rPr lang="en-GB" sz="1800" dirty="0">
                <a:solidFill>
                  <a:srgbClr val="000000"/>
                </a:solidFill>
              </a:rPr>
              <a:t>T</a:t>
            </a:r>
            <a:r>
              <a:rPr lang="en-GB" sz="1800" dirty="0" smtClean="0">
                <a:solidFill>
                  <a:srgbClr val="000000"/>
                </a:solidFill>
              </a:rPr>
              <a:t>he </a:t>
            </a:r>
            <a:r>
              <a:rPr lang="en-GB" sz="1800" dirty="0">
                <a:solidFill>
                  <a:srgbClr val="000000"/>
                </a:solidFill>
              </a:rPr>
              <a:t>average value of the </a:t>
            </a:r>
            <a:r>
              <a:rPr lang="en-GB" sz="1800" dirty="0" smtClean="0">
                <a:solidFill>
                  <a:srgbClr val="000000"/>
                </a:solidFill>
              </a:rPr>
              <a:t>selfie/face camera resolution is </a:t>
            </a:r>
            <a:r>
              <a:rPr lang="en-GB" sz="1800" dirty="0">
                <a:solidFill>
                  <a:srgbClr val="000000"/>
                </a:solidFill>
              </a:rPr>
              <a:t>at about </a:t>
            </a:r>
            <a:r>
              <a:rPr lang="en-GB" sz="1800" dirty="0" smtClean="0">
                <a:solidFill>
                  <a:srgbClr val="000000"/>
                </a:solidFill>
              </a:rPr>
              <a:t>6.6 </a:t>
            </a:r>
            <a:r>
              <a:rPr lang="en-GB" sz="1800" dirty="0">
                <a:solidFill>
                  <a:srgbClr val="000000"/>
                </a:solidFill>
              </a:rPr>
              <a:t>megapixels.</a:t>
            </a:r>
          </a:p>
          <a:p>
            <a:pPr marL="186262" indent="0">
              <a:buClr>
                <a:srgbClr val="000000"/>
              </a:buClr>
              <a:buSzPts val="1400"/>
              <a:buNone/>
            </a:pPr>
            <a:endParaRPr sz="1800" i="1" dirty="0">
              <a:solidFill>
                <a:srgbClr val="000000"/>
              </a:solidFill>
            </a:endParaRPr>
          </a:p>
        </p:txBody>
      </p:sp>
      <p:sp>
        <p:nvSpPr>
          <p:cNvPr id="2" name="TextBox 1"/>
          <p:cNvSpPr txBox="1"/>
          <p:nvPr/>
        </p:nvSpPr>
        <p:spPr>
          <a:xfrm>
            <a:off x="270067" y="1022693"/>
            <a:ext cx="4956427" cy="400110"/>
          </a:xfrm>
          <a:prstGeom prst="rect">
            <a:avLst/>
          </a:prstGeom>
          <a:noFill/>
        </p:spPr>
        <p:txBody>
          <a:bodyPr wrap="square" rtlCol="0">
            <a:spAutoFit/>
          </a:bodyPr>
          <a:lstStyle/>
          <a:p>
            <a:r>
              <a:rPr lang="en-GB" sz="2000" b="1" dirty="0">
                <a:latin typeface="Nunito" panose="020B0604020202020204" charset="0"/>
              </a:rPr>
              <a:t>Univariate Analysis- Selfie Camera </a:t>
            </a:r>
            <a:r>
              <a:rPr lang="en-GB" sz="2000" b="1" dirty="0" err="1">
                <a:latin typeface="Nunito" panose="020B0604020202020204" charset="0"/>
              </a:rPr>
              <a:t>m</a:t>
            </a:r>
            <a:r>
              <a:rPr lang="en-GB" sz="2000" b="1" dirty="0" err="1" smtClean="0">
                <a:latin typeface="Nunito" panose="020B0604020202020204" charset="0"/>
              </a:rPr>
              <a:t>p</a:t>
            </a:r>
            <a:endParaRPr lang="en-GB" sz="2000" b="1" dirty="0">
              <a:latin typeface="Nunito" panose="020B0604020202020204" charset="0"/>
            </a:endParaRPr>
          </a:p>
        </p:txBody>
      </p:sp>
      <p:pic>
        <p:nvPicPr>
          <p:cNvPr id="3" name="Picture 2"/>
          <p:cNvPicPr>
            <a:picLocks noChangeAspect="1"/>
          </p:cNvPicPr>
          <p:nvPr/>
        </p:nvPicPr>
        <p:blipFill>
          <a:blip r:embed="rId3"/>
          <a:stretch>
            <a:fillRect/>
          </a:stretch>
        </p:blipFill>
        <p:spPr>
          <a:xfrm>
            <a:off x="270067" y="1636123"/>
            <a:ext cx="7190712" cy="1322920"/>
          </a:xfrm>
          <a:prstGeom prst="rect">
            <a:avLst/>
          </a:prstGeom>
        </p:spPr>
      </p:pic>
      <p:pic>
        <p:nvPicPr>
          <p:cNvPr id="4" name="Picture 3"/>
          <p:cNvPicPr>
            <a:picLocks noChangeAspect="1"/>
          </p:cNvPicPr>
          <p:nvPr/>
        </p:nvPicPr>
        <p:blipFill rotWithShape="1">
          <a:blip r:embed="rId4"/>
          <a:srcRect r="1415" b="3920"/>
          <a:stretch/>
        </p:blipFill>
        <p:spPr>
          <a:xfrm>
            <a:off x="99717" y="2959044"/>
            <a:ext cx="7376153" cy="3392139"/>
          </a:xfrm>
          <a:prstGeom prst="rect">
            <a:avLst/>
          </a:prstGeom>
        </p:spPr>
      </p:pic>
    </p:spTree>
    <p:extLst>
      <p:ext uri="{BB962C8B-B14F-4D97-AF65-F5344CB8AC3E}">
        <p14:creationId xmlns:p14="http://schemas.microsoft.com/office/powerpoint/2010/main" val="162833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452738" y="3211978"/>
            <a:ext cx="4631072" cy="4942400"/>
          </a:xfrm>
          <a:prstGeom prst="rect">
            <a:avLst/>
          </a:prstGeom>
          <a:noFill/>
          <a:ln>
            <a:noFill/>
          </a:ln>
        </p:spPr>
        <p:txBody>
          <a:bodyPr spcFirstLastPara="1" vert="horz" wrap="square" lIns="121900" tIns="121900" rIns="121900" bIns="121900" rtlCol="0" anchor="t" anchorCtr="0">
            <a:noAutofit/>
          </a:bodyPr>
          <a:lstStyle/>
          <a:p>
            <a:pPr marL="414856" indent="-228594">
              <a:buClr>
                <a:srgbClr val="000000"/>
              </a:buClr>
              <a:buSzPts val="1400"/>
            </a:pPr>
            <a:endParaRPr lang="en-GB" sz="1800" dirty="0">
              <a:solidFill>
                <a:srgbClr val="000000"/>
              </a:solidFill>
            </a:endParaRPr>
          </a:p>
          <a:p>
            <a:pPr marL="414856" indent="-228594">
              <a:buClr>
                <a:srgbClr val="000000"/>
              </a:buClr>
              <a:buSzPts val="1400"/>
            </a:pPr>
            <a:r>
              <a:rPr lang="en-GB" sz="1800" dirty="0" smtClean="0">
                <a:solidFill>
                  <a:srgbClr val="000000"/>
                </a:solidFill>
              </a:rPr>
              <a:t>The distribution for ram is completely filled with outliers on both sides.</a:t>
            </a:r>
          </a:p>
          <a:p>
            <a:pPr marL="414856" indent="-228594">
              <a:buClr>
                <a:srgbClr val="000000"/>
              </a:buClr>
              <a:buSzPts val="1400"/>
            </a:pPr>
            <a:endParaRPr lang="en-GB" sz="1800" dirty="0">
              <a:solidFill>
                <a:srgbClr val="000000"/>
              </a:solidFill>
            </a:endParaRPr>
          </a:p>
          <a:p>
            <a:pPr marL="414856" indent="-228594">
              <a:buClr>
                <a:srgbClr val="000000"/>
              </a:buClr>
              <a:buSzPts val="1400"/>
            </a:pPr>
            <a:r>
              <a:rPr lang="en-GB" sz="1800" dirty="0">
                <a:solidFill>
                  <a:srgbClr val="000000"/>
                </a:solidFill>
              </a:rPr>
              <a:t>T</a:t>
            </a:r>
            <a:r>
              <a:rPr lang="en-GB" sz="1800" dirty="0" smtClean="0">
                <a:solidFill>
                  <a:srgbClr val="000000"/>
                </a:solidFill>
              </a:rPr>
              <a:t>here is a visibly huge spike of used phones which have 4GB ram.</a:t>
            </a:r>
          </a:p>
          <a:p>
            <a:pPr marL="414856" indent="-228594">
              <a:buClr>
                <a:srgbClr val="000000"/>
              </a:buClr>
              <a:buSzPts val="1400"/>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The median and mean are both on 4GB  and we have used phones exceeding more than 2500</a:t>
            </a:r>
            <a:r>
              <a:rPr lang="en-GB" sz="1800" dirty="0">
                <a:solidFill>
                  <a:srgbClr val="000000"/>
                </a:solidFill>
              </a:rPr>
              <a:t> </a:t>
            </a:r>
            <a:r>
              <a:rPr lang="en-GB" sz="1800" dirty="0" smtClean="0">
                <a:solidFill>
                  <a:srgbClr val="000000"/>
                </a:solidFill>
              </a:rPr>
              <a:t>counts.</a:t>
            </a:r>
            <a:endParaRPr sz="1800" dirty="0">
              <a:solidFill>
                <a:srgbClr val="000000"/>
              </a:solidFill>
            </a:endParaRPr>
          </a:p>
        </p:txBody>
      </p:sp>
      <p:sp>
        <p:nvSpPr>
          <p:cNvPr id="2" name="TextBox 1"/>
          <p:cNvSpPr txBox="1"/>
          <p:nvPr/>
        </p:nvSpPr>
        <p:spPr>
          <a:xfrm>
            <a:off x="270067" y="1022693"/>
            <a:ext cx="4225733" cy="830997"/>
          </a:xfrm>
          <a:prstGeom prst="rect">
            <a:avLst/>
          </a:prstGeom>
          <a:noFill/>
        </p:spPr>
        <p:txBody>
          <a:bodyPr wrap="square" rtlCol="0">
            <a:spAutoFit/>
          </a:bodyPr>
          <a:lstStyle/>
          <a:p>
            <a:r>
              <a:rPr lang="en-GB" sz="2400" b="1" dirty="0">
                <a:latin typeface="Nunito" panose="020B0604020202020204" charset="0"/>
              </a:rPr>
              <a:t>Univariate </a:t>
            </a:r>
            <a:r>
              <a:rPr lang="en-GB" sz="2400" b="1" dirty="0" smtClean="0">
                <a:latin typeface="Nunito" panose="020B0604020202020204" charset="0"/>
              </a:rPr>
              <a:t>Analysis- ram </a:t>
            </a:r>
            <a:r>
              <a:rPr lang="en-GB" sz="2400" b="1" dirty="0">
                <a:latin typeface="Nunito" panose="020B0604020202020204" charset="0"/>
              </a:rPr>
              <a:t>ram</a:t>
            </a:r>
          </a:p>
        </p:txBody>
      </p:sp>
      <p:pic>
        <p:nvPicPr>
          <p:cNvPr id="4" name="Picture 3"/>
          <p:cNvPicPr>
            <a:picLocks noChangeAspect="1"/>
          </p:cNvPicPr>
          <p:nvPr/>
        </p:nvPicPr>
        <p:blipFill>
          <a:blip r:embed="rId3"/>
          <a:stretch>
            <a:fillRect/>
          </a:stretch>
        </p:blipFill>
        <p:spPr>
          <a:xfrm>
            <a:off x="270067" y="1433061"/>
            <a:ext cx="7345117" cy="1383385"/>
          </a:xfrm>
          <a:prstGeom prst="rect">
            <a:avLst/>
          </a:prstGeom>
        </p:spPr>
      </p:pic>
      <p:pic>
        <p:nvPicPr>
          <p:cNvPr id="5" name="Picture 4"/>
          <p:cNvPicPr>
            <a:picLocks noChangeAspect="1"/>
          </p:cNvPicPr>
          <p:nvPr/>
        </p:nvPicPr>
        <p:blipFill rotWithShape="1">
          <a:blip r:embed="rId4"/>
          <a:srcRect l="1584"/>
          <a:stretch/>
        </p:blipFill>
        <p:spPr>
          <a:xfrm>
            <a:off x="1" y="2831521"/>
            <a:ext cx="7452737" cy="3506380"/>
          </a:xfrm>
          <a:prstGeom prst="rect">
            <a:avLst/>
          </a:prstGeom>
        </p:spPr>
      </p:pic>
    </p:spTree>
    <p:extLst>
      <p:ext uri="{BB962C8B-B14F-4D97-AF65-F5344CB8AC3E}">
        <p14:creationId xmlns:p14="http://schemas.microsoft.com/office/powerpoint/2010/main" val="166288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689013" y="3807070"/>
            <a:ext cx="4157437" cy="2602523"/>
          </a:xfrm>
          <a:prstGeom prst="rect">
            <a:avLst/>
          </a:prstGeom>
          <a:noFill/>
          <a:ln>
            <a:noFill/>
          </a:ln>
        </p:spPr>
        <p:txBody>
          <a:bodyPr spcFirstLastPara="1" vert="horz" wrap="square" lIns="121900" tIns="121900" rIns="121900" bIns="121900" rtlCol="0" anchor="t" anchorCtr="0">
            <a:noAutofit/>
          </a:bodyPr>
          <a:lstStyle/>
          <a:p>
            <a:pPr marL="186262" indent="0" algn="just">
              <a:buClr>
                <a:srgbClr val="000000"/>
              </a:buClr>
              <a:buSzPts val="1400"/>
              <a:buNone/>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The distribution for weight is  heavily filled with outliers on the right side of the tail </a:t>
            </a:r>
          </a:p>
          <a:p>
            <a:pPr marL="414856" indent="-228594" algn="just">
              <a:buClr>
                <a:srgbClr val="000000"/>
              </a:buClr>
              <a:buSzPts val="1400"/>
            </a:pPr>
            <a:endParaRPr lang="en-GB" sz="1800" i="1" dirty="0">
              <a:solidFill>
                <a:srgbClr val="000000"/>
              </a:solidFill>
            </a:endParaRPr>
          </a:p>
          <a:p>
            <a:pPr marL="414856" indent="-228594" algn="just">
              <a:buClr>
                <a:srgbClr val="000000"/>
              </a:buClr>
              <a:buSzPts val="1400"/>
            </a:pPr>
            <a:r>
              <a:rPr lang="en-GB" sz="1800" i="1" dirty="0" smtClean="0">
                <a:solidFill>
                  <a:srgbClr val="000000"/>
                </a:solidFill>
              </a:rPr>
              <a:t>The average weight of the used phones are at about 183grams</a:t>
            </a:r>
            <a:endParaRPr sz="1800" i="1" dirty="0">
              <a:solidFill>
                <a:srgbClr val="000000"/>
              </a:solidFill>
            </a:endParaRPr>
          </a:p>
        </p:txBody>
      </p:sp>
      <p:sp>
        <p:nvSpPr>
          <p:cNvPr id="2" name="TextBox 1"/>
          <p:cNvSpPr txBox="1"/>
          <p:nvPr/>
        </p:nvSpPr>
        <p:spPr>
          <a:xfrm>
            <a:off x="270067" y="1022693"/>
            <a:ext cx="4530533" cy="830997"/>
          </a:xfrm>
          <a:prstGeom prst="rect">
            <a:avLst/>
          </a:prstGeom>
          <a:noFill/>
        </p:spPr>
        <p:txBody>
          <a:bodyPr wrap="square" rtlCol="0">
            <a:spAutoFit/>
          </a:bodyPr>
          <a:lstStyle/>
          <a:p>
            <a:r>
              <a:rPr lang="en-GB" sz="2400" b="1" dirty="0">
                <a:latin typeface="Nunito" panose="020B0604020202020204" charset="0"/>
              </a:rPr>
              <a:t>Univariate </a:t>
            </a:r>
            <a:r>
              <a:rPr lang="en-GB" sz="2400" b="1" dirty="0" smtClean="0">
                <a:latin typeface="Nunito" panose="020B0604020202020204" charset="0"/>
              </a:rPr>
              <a:t>Analysis- Weight </a:t>
            </a:r>
            <a:r>
              <a:rPr lang="en-GB" sz="2400" b="1" dirty="0">
                <a:latin typeface="Nunito" panose="020B0604020202020204" charset="0"/>
              </a:rPr>
              <a:t>Weight</a:t>
            </a:r>
          </a:p>
        </p:txBody>
      </p:sp>
      <p:pic>
        <p:nvPicPr>
          <p:cNvPr id="3" name="Picture 2"/>
          <p:cNvPicPr>
            <a:picLocks noChangeAspect="1"/>
          </p:cNvPicPr>
          <p:nvPr/>
        </p:nvPicPr>
        <p:blipFill>
          <a:blip r:embed="rId3"/>
          <a:stretch>
            <a:fillRect/>
          </a:stretch>
        </p:blipFill>
        <p:spPr>
          <a:xfrm>
            <a:off x="106010" y="1433061"/>
            <a:ext cx="7583004" cy="1383385"/>
          </a:xfrm>
          <a:prstGeom prst="rect">
            <a:avLst/>
          </a:prstGeom>
        </p:spPr>
      </p:pic>
      <p:pic>
        <p:nvPicPr>
          <p:cNvPr id="4" name="Picture 3"/>
          <p:cNvPicPr>
            <a:picLocks noChangeAspect="1"/>
          </p:cNvPicPr>
          <p:nvPr/>
        </p:nvPicPr>
        <p:blipFill>
          <a:blip r:embed="rId4"/>
          <a:stretch>
            <a:fillRect/>
          </a:stretch>
        </p:blipFill>
        <p:spPr>
          <a:xfrm>
            <a:off x="0" y="2860960"/>
            <a:ext cx="7689013" cy="3646449"/>
          </a:xfrm>
          <a:prstGeom prst="rect">
            <a:avLst/>
          </a:prstGeom>
        </p:spPr>
      </p:pic>
    </p:spTree>
    <p:extLst>
      <p:ext uri="{BB962C8B-B14F-4D97-AF65-F5344CB8AC3E}">
        <p14:creationId xmlns:p14="http://schemas.microsoft.com/office/powerpoint/2010/main" val="266288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6" y="259093"/>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449313" y="4042618"/>
            <a:ext cx="4481849" cy="2595575"/>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endParaRPr lang="en-GB" sz="1800" dirty="0">
              <a:solidFill>
                <a:srgbClr val="000000"/>
              </a:solidFill>
            </a:endParaRPr>
          </a:p>
          <a:p>
            <a:pPr marL="414856" indent="-228594">
              <a:buClr>
                <a:srgbClr val="000000"/>
              </a:buClr>
              <a:buSzPts val="1400"/>
            </a:pPr>
            <a:r>
              <a:rPr lang="en-GB" sz="1800" dirty="0" smtClean="0">
                <a:solidFill>
                  <a:srgbClr val="000000"/>
                </a:solidFill>
              </a:rPr>
              <a:t>The </a:t>
            </a:r>
            <a:r>
              <a:rPr lang="en-GB" sz="1800" dirty="0">
                <a:solidFill>
                  <a:srgbClr val="000000"/>
                </a:solidFill>
              </a:rPr>
              <a:t>distribution for </a:t>
            </a:r>
            <a:r>
              <a:rPr lang="en-GB" sz="1800" dirty="0" smtClean="0">
                <a:solidFill>
                  <a:srgbClr val="000000"/>
                </a:solidFill>
              </a:rPr>
              <a:t>battery </a:t>
            </a:r>
            <a:r>
              <a:rPr lang="en-GB" sz="1800" dirty="0">
                <a:solidFill>
                  <a:srgbClr val="000000"/>
                </a:solidFill>
              </a:rPr>
              <a:t>is </a:t>
            </a:r>
            <a:r>
              <a:rPr lang="en-GB" sz="1800" dirty="0" smtClean="0">
                <a:solidFill>
                  <a:srgbClr val="000000"/>
                </a:solidFill>
              </a:rPr>
              <a:t>heavily </a:t>
            </a:r>
            <a:r>
              <a:rPr lang="en-GB" sz="1800" dirty="0">
                <a:solidFill>
                  <a:srgbClr val="000000"/>
                </a:solidFill>
              </a:rPr>
              <a:t>filled with outliers on </a:t>
            </a:r>
            <a:r>
              <a:rPr lang="en-GB" sz="1800" dirty="0" smtClean="0">
                <a:solidFill>
                  <a:srgbClr val="000000"/>
                </a:solidFill>
              </a:rPr>
              <a:t>the right tail.</a:t>
            </a:r>
          </a:p>
          <a:p>
            <a:pPr marL="414856" indent="-228594">
              <a:buClr>
                <a:srgbClr val="000000"/>
              </a:buClr>
              <a:buSzPts val="1400"/>
            </a:pPr>
            <a:endParaRPr lang="en-GB" sz="1800" dirty="0" smtClean="0">
              <a:solidFill>
                <a:srgbClr val="000000"/>
              </a:solidFill>
            </a:endParaRPr>
          </a:p>
          <a:p>
            <a:pPr marL="414856" indent="-228594">
              <a:buClr>
                <a:srgbClr val="000000"/>
              </a:buClr>
              <a:buSzPts val="1400"/>
            </a:pPr>
            <a:r>
              <a:rPr lang="en-GB" sz="1800" dirty="0">
                <a:solidFill>
                  <a:srgbClr val="000000"/>
                </a:solidFill>
              </a:rPr>
              <a:t>A</a:t>
            </a:r>
            <a:r>
              <a:rPr lang="en-GB" sz="1800" dirty="0" smtClean="0">
                <a:solidFill>
                  <a:srgbClr val="000000"/>
                </a:solidFill>
              </a:rPr>
              <a:t>lso the plot appears to be skewed on the right .</a:t>
            </a:r>
            <a:endParaRPr lang="en-GB" sz="1800" dirty="0">
              <a:solidFill>
                <a:srgbClr val="000000"/>
              </a:solidFill>
            </a:endParaRPr>
          </a:p>
        </p:txBody>
      </p:sp>
      <p:sp>
        <p:nvSpPr>
          <p:cNvPr id="2" name="TextBox 1"/>
          <p:cNvSpPr txBox="1"/>
          <p:nvPr/>
        </p:nvSpPr>
        <p:spPr>
          <a:xfrm>
            <a:off x="270066" y="1022693"/>
            <a:ext cx="5383388" cy="461665"/>
          </a:xfrm>
          <a:prstGeom prst="rect">
            <a:avLst/>
          </a:prstGeom>
          <a:noFill/>
        </p:spPr>
        <p:txBody>
          <a:bodyPr wrap="square" rtlCol="0">
            <a:spAutoFit/>
          </a:bodyPr>
          <a:lstStyle/>
          <a:p>
            <a:r>
              <a:rPr lang="en-GB" sz="2400" b="1" dirty="0">
                <a:latin typeface="Nunito" panose="020B0604020202020204" charset="0"/>
              </a:rPr>
              <a:t>Univariate </a:t>
            </a:r>
            <a:r>
              <a:rPr lang="en-GB" sz="2400" b="1" dirty="0" smtClean="0">
                <a:latin typeface="Nunito" panose="020B0604020202020204" charset="0"/>
              </a:rPr>
              <a:t>Analysis- </a:t>
            </a:r>
            <a:r>
              <a:rPr lang="en-GB" sz="2400" b="1" dirty="0">
                <a:latin typeface="Nunito" panose="020B0604020202020204" charset="0"/>
              </a:rPr>
              <a:t>Battery</a:t>
            </a:r>
          </a:p>
        </p:txBody>
      </p:sp>
      <p:pic>
        <p:nvPicPr>
          <p:cNvPr id="3" name="Picture 2"/>
          <p:cNvPicPr>
            <a:picLocks noChangeAspect="1"/>
          </p:cNvPicPr>
          <p:nvPr/>
        </p:nvPicPr>
        <p:blipFill rotWithShape="1">
          <a:blip r:embed="rId3"/>
          <a:srcRect l="1878" r="1258"/>
          <a:stretch/>
        </p:blipFill>
        <p:spPr>
          <a:xfrm>
            <a:off x="45274" y="1681252"/>
            <a:ext cx="7550348" cy="1430641"/>
          </a:xfrm>
          <a:prstGeom prst="rect">
            <a:avLst/>
          </a:prstGeom>
        </p:spPr>
      </p:pic>
      <p:pic>
        <p:nvPicPr>
          <p:cNvPr id="4" name="Picture 3"/>
          <p:cNvPicPr>
            <a:picLocks noChangeAspect="1"/>
          </p:cNvPicPr>
          <p:nvPr/>
        </p:nvPicPr>
        <p:blipFill rotWithShape="1">
          <a:blip r:embed="rId4"/>
          <a:srcRect l="3028" r="1450" b="3994"/>
          <a:stretch/>
        </p:blipFill>
        <p:spPr>
          <a:xfrm>
            <a:off x="24414" y="3006201"/>
            <a:ext cx="7525935" cy="3631992"/>
          </a:xfrm>
          <a:prstGeom prst="rect">
            <a:avLst/>
          </a:prstGeom>
        </p:spPr>
      </p:pic>
    </p:spTree>
    <p:extLst>
      <p:ext uri="{BB962C8B-B14F-4D97-AF65-F5344CB8AC3E}">
        <p14:creationId xmlns:p14="http://schemas.microsoft.com/office/powerpoint/2010/main" val="394468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6" y="242721"/>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455078" y="3168328"/>
            <a:ext cx="4600653"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endParaRPr lang="en-GB" sz="1800" dirty="0">
              <a:solidFill>
                <a:srgbClr val="000000"/>
              </a:solidFill>
            </a:endParaRPr>
          </a:p>
          <a:p>
            <a:pPr marL="186262" indent="0">
              <a:buClr>
                <a:srgbClr val="000000"/>
              </a:buClr>
              <a:buSzPts val="1400"/>
              <a:buNone/>
            </a:pPr>
            <a:endParaRPr lang="en-GB" sz="1800" dirty="0" smtClean="0">
              <a:solidFill>
                <a:srgbClr val="000000"/>
              </a:solidFill>
            </a:endParaRPr>
          </a:p>
          <a:p>
            <a:pPr marL="414856" indent="-228594">
              <a:buClr>
                <a:srgbClr val="000000"/>
              </a:buClr>
              <a:buSzPts val="1400"/>
            </a:pPr>
            <a:r>
              <a:rPr lang="en-GB" sz="1800" dirty="0" smtClean="0">
                <a:solidFill>
                  <a:srgbClr val="000000"/>
                </a:solidFill>
              </a:rPr>
              <a:t>The distribution for </a:t>
            </a:r>
            <a:r>
              <a:rPr lang="en-GB" sz="1800" dirty="0">
                <a:solidFill>
                  <a:srgbClr val="000000"/>
                </a:solidFill>
              </a:rPr>
              <a:t>d</a:t>
            </a:r>
            <a:r>
              <a:rPr lang="en-GB" sz="1800" dirty="0" smtClean="0">
                <a:solidFill>
                  <a:srgbClr val="000000"/>
                </a:solidFill>
              </a:rPr>
              <a:t>ays </a:t>
            </a:r>
            <a:r>
              <a:rPr lang="en-GB" sz="1800" dirty="0">
                <a:solidFill>
                  <a:srgbClr val="000000"/>
                </a:solidFill>
              </a:rPr>
              <a:t>used</a:t>
            </a:r>
            <a:r>
              <a:rPr lang="en-GB" sz="1800" dirty="0" smtClean="0">
                <a:solidFill>
                  <a:srgbClr val="000000"/>
                </a:solidFill>
              </a:rPr>
              <a:t> is devoid of outliers</a:t>
            </a:r>
          </a:p>
          <a:p>
            <a:pPr marL="414856" indent="-228594">
              <a:buClr>
                <a:srgbClr val="000000"/>
              </a:buClr>
              <a:buSzPts val="1400"/>
            </a:pPr>
            <a:endParaRPr lang="en-GB" sz="1800" dirty="0" smtClean="0">
              <a:solidFill>
                <a:srgbClr val="000000"/>
              </a:solidFill>
            </a:endParaRPr>
          </a:p>
          <a:p>
            <a:pPr marL="414856" indent="-228594">
              <a:buClr>
                <a:srgbClr val="000000"/>
              </a:buClr>
              <a:buSzPts val="1400"/>
            </a:pPr>
            <a:r>
              <a:rPr lang="en-GB" sz="1800" dirty="0" smtClean="0">
                <a:solidFill>
                  <a:srgbClr val="000000"/>
                </a:solidFill>
              </a:rPr>
              <a:t>The plot is skewed to the left</a:t>
            </a:r>
          </a:p>
          <a:p>
            <a:pPr marL="414856" indent="-228594">
              <a:buClr>
                <a:srgbClr val="000000"/>
              </a:buClr>
              <a:buSzPts val="1400"/>
            </a:pPr>
            <a:endParaRPr lang="en-GB" sz="1800" dirty="0" smtClean="0">
              <a:solidFill>
                <a:srgbClr val="000000"/>
              </a:solidFill>
            </a:endParaRPr>
          </a:p>
          <a:p>
            <a:pPr marL="414856" indent="-228594">
              <a:buClr>
                <a:srgbClr val="000000"/>
              </a:buClr>
              <a:buSzPts val="1400"/>
            </a:pPr>
            <a:r>
              <a:rPr lang="en-GB" sz="1800" dirty="0" smtClean="0">
                <a:solidFill>
                  <a:srgbClr val="000000"/>
                </a:solidFill>
              </a:rPr>
              <a:t>The average number of days which refurbished devices were used was for about 675 days.</a:t>
            </a:r>
          </a:p>
        </p:txBody>
      </p:sp>
      <p:sp>
        <p:nvSpPr>
          <p:cNvPr id="2" name="TextBox 1"/>
          <p:cNvSpPr txBox="1"/>
          <p:nvPr/>
        </p:nvSpPr>
        <p:spPr>
          <a:xfrm>
            <a:off x="270066" y="1022693"/>
            <a:ext cx="5049280" cy="461665"/>
          </a:xfrm>
          <a:prstGeom prst="rect">
            <a:avLst/>
          </a:prstGeom>
          <a:noFill/>
        </p:spPr>
        <p:txBody>
          <a:bodyPr wrap="square" rtlCol="0">
            <a:spAutoFit/>
          </a:bodyPr>
          <a:lstStyle/>
          <a:p>
            <a:r>
              <a:rPr lang="en-GB" sz="2400" b="1" dirty="0">
                <a:latin typeface="Nunito" panose="020B0604020202020204" charset="0"/>
              </a:rPr>
              <a:t>Univariate Analysis- Days Used</a:t>
            </a:r>
          </a:p>
        </p:txBody>
      </p:sp>
      <p:pic>
        <p:nvPicPr>
          <p:cNvPr id="3" name="Picture 2"/>
          <p:cNvPicPr>
            <a:picLocks noChangeAspect="1"/>
          </p:cNvPicPr>
          <p:nvPr/>
        </p:nvPicPr>
        <p:blipFill>
          <a:blip r:embed="rId3"/>
          <a:stretch>
            <a:fillRect/>
          </a:stretch>
        </p:blipFill>
        <p:spPr>
          <a:xfrm>
            <a:off x="39476" y="1778355"/>
            <a:ext cx="7580224" cy="1324256"/>
          </a:xfrm>
          <a:prstGeom prst="rect">
            <a:avLst/>
          </a:prstGeom>
        </p:spPr>
      </p:pic>
      <p:pic>
        <p:nvPicPr>
          <p:cNvPr id="4" name="Picture 3"/>
          <p:cNvPicPr>
            <a:picLocks noChangeAspect="1"/>
          </p:cNvPicPr>
          <p:nvPr/>
        </p:nvPicPr>
        <p:blipFill rotWithShape="1">
          <a:blip r:embed="rId4"/>
          <a:srcRect l="1252"/>
          <a:stretch/>
        </p:blipFill>
        <p:spPr>
          <a:xfrm>
            <a:off x="39476" y="3168328"/>
            <a:ext cx="7580224" cy="3540855"/>
          </a:xfrm>
          <a:prstGeom prst="rect">
            <a:avLst/>
          </a:prstGeom>
        </p:spPr>
      </p:pic>
    </p:spTree>
    <p:extLst>
      <p:ext uri="{BB962C8B-B14F-4D97-AF65-F5344CB8AC3E}">
        <p14:creationId xmlns:p14="http://schemas.microsoft.com/office/powerpoint/2010/main" val="84397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403759" y="3238144"/>
            <a:ext cx="4309732" cy="3162657"/>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endParaRPr lang="en-GB" sz="1800" dirty="0">
              <a:solidFill>
                <a:srgbClr val="000000"/>
              </a:solidFill>
            </a:endParaRPr>
          </a:p>
          <a:p>
            <a:pPr marL="414856" indent="-228594">
              <a:buClr>
                <a:srgbClr val="000000"/>
              </a:buClr>
              <a:buSzPts val="1400"/>
            </a:pPr>
            <a:r>
              <a:rPr lang="en-GB" sz="1800" dirty="0">
                <a:solidFill>
                  <a:srgbClr val="000000"/>
                </a:solidFill>
              </a:rPr>
              <a:t>Others are brand names which make up 14.5% of the refurbished devices followed by Samsung at 9.9%.</a:t>
            </a:r>
          </a:p>
          <a:p>
            <a:pPr marL="414856" indent="-228594">
              <a:buClr>
                <a:srgbClr val="000000"/>
              </a:buClr>
              <a:buSzPts val="1400"/>
            </a:pPr>
            <a:endParaRPr lang="en-GB" sz="1800" dirty="0">
              <a:solidFill>
                <a:srgbClr val="000000"/>
              </a:solidFill>
            </a:endParaRPr>
          </a:p>
          <a:p>
            <a:pPr marL="414856" indent="-228594">
              <a:buClr>
                <a:srgbClr val="000000"/>
              </a:buClr>
              <a:buSzPts val="1400"/>
            </a:pPr>
            <a:r>
              <a:rPr lang="en-GB" sz="1800" dirty="0">
                <a:solidFill>
                  <a:srgbClr val="000000"/>
                </a:solidFill>
              </a:rPr>
              <a:t>Alcatel and Asus make up 3.5% of the refurbished or used devices.</a:t>
            </a:r>
            <a:endParaRPr sz="1800" dirty="0">
              <a:solidFill>
                <a:srgbClr val="000000"/>
              </a:solidFill>
            </a:endParaRPr>
          </a:p>
        </p:txBody>
      </p:sp>
      <p:sp>
        <p:nvSpPr>
          <p:cNvPr id="2" name="TextBox 1"/>
          <p:cNvSpPr txBox="1"/>
          <p:nvPr/>
        </p:nvSpPr>
        <p:spPr>
          <a:xfrm>
            <a:off x="270066" y="1329093"/>
            <a:ext cx="5532857" cy="461665"/>
          </a:xfrm>
          <a:prstGeom prst="rect">
            <a:avLst/>
          </a:prstGeom>
          <a:noFill/>
        </p:spPr>
        <p:txBody>
          <a:bodyPr wrap="square" rtlCol="0">
            <a:spAutoFit/>
          </a:bodyPr>
          <a:lstStyle/>
          <a:p>
            <a:r>
              <a:rPr lang="en-GB" sz="2400" b="1" dirty="0">
                <a:latin typeface="Nunito" panose="020B0604020202020204" charset="0"/>
              </a:rPr>
              <a:t>Univariate Analysis-Brand name</a:t>
            </a:r>
          </a:p>
        </p:txBody>
      </p:sp>
      <p:pic>
        <p:nvPicPr>
          <p:cNvPr id="3" name="Picture 2"/>
          <p:cNvPicPr>
            <a:picLocks noChangeAspect="1"/>
          </p:cNvPicPr>
          <p:nvPr/>
        </p:nvPicPr>
        <p:blipFill>
          <a:blip r:embed="rId3"/>
          <a:stretch>
            <a:fillRect/>
          </a:stretch>
        </p:blipFill>
        <p:spPr>
          <a:xfrm>
            <a:off x="270066" y="2432212"/>
            <a:ext cx="7029691" cy="4249519"/>
          </a:xfrm>
          <a:prstGeom prst="rect">
            <a:avLst/>
          </a:prstGeom>
        </p:spPr>
      </p:pic>
    </p:spTree>
    <p:extLst>
      <p:ext uri="{BB962C8B-B14F-4D97-AF65-F5344CB8AC3E}">
        <p14:creationId xmlns:p14="http://schemas.microsoft.com/office/powerpoint/2010/main" val="231407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70067" y="746189"/>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Contents / Agenda</a:t>
            </a:r>
            <a:endParaRPr sz="4000" dirty="0">
              <a:solidFill>
                <a:srgbClr val="1974D2"/>
              </a:solidFill>
            </a:endParaRPr>
          </a:p>
        </p:txBody>
      </p:sp>
      <p:sp>
        <p:nvSpPr>
          <p:cNvPr id="113" name="Google Shape;113;p2"/>
          <p:cNvSpPr txBox="1">
            <a:spLocks noGrp="1"/>
          </p:cNvSpPr>
          <p:nvPr>
            <p:ph type="body" idx="1"/>
          </p:nvPr>
        </p:nvSpPr>
        <p:spPr>
          <a:xfrm>
            <a:off x="270067" y="1650462"/>
            <a:ext cx="11506400" cy="4942400"/>
          </a:xfrm>
          <a:prstGeom prst="rect">
            <a:avLst/>
          </a:prstGeom>
          <a:noFill/>
          <a:ln>
            <a:noFill/>
          </a:ln>
        </p:spPr>
        <p:txBody>
          <a:bodyPr spcFirstLastPara="1" vert="horz" wrap="square" lIns="121900" tIns="121900" rIns="121900" bIns="121900" rtlCol="0" anchor="t" anchorCtr="0">
            <a:noAutofit/>
          </a:bodyPr>
          <a:lstStyle/>
          <a:p>
            <a:pPr indent="-423323">
              <a:spcBef>
                <a:spcPts val="1333"/>
              </a:spcBef>
              <a:buClr>
                <a:srgbClr val="000000"/>
              </a:buClr>
              <a:buSzPts val="1400"/>
            </a:pPr>
            <a:r>
              <a:rPr lang="en" sz="1867" dirty="0">
                <a:solidFill>
                  <a:srgbClr val="000000"/>
                </a:solidFill>
              </a:rPr>
              <a:t>Executive Summary </a:t>
            </a:r>
            <a:endParaRPr sz="1867" dirty="0">
              <a:solidFill>
                <a:srgbClr val="000000"/>
              </a:solidFill>
            </a:endParaRPr>
          </a:p>
          <a:p>
            <a:pPr indent="-423323">
              <a:spcBef>
                <a:spcPts val="1333"/>
              </a:spcBef>
              <a:buClr>
                <a:srgbClr val="000000"/>
              </a:buClr>
              <a:buSzPts val="1400"/>
            </a:pPr>
            <a:r>
              <a:rPr lang="en" sz="1867" dirty="0">
                <a:solidFill>
                  <a:srgbClr val="000000"/>
                </a:solidFill>
              </a:rPr>
              <a:t>Business Problem Overview and Solution Approach</a:t>
            </a:r>
            <a:endParaRPr sz="1867" dirty="0">
              <a:solidFill>
                <a:srgbClr val="000000"/>
              </a:solidFill>
            </a:endParaRPr>
          </a:p>
          <a:p>
            <a:pPr indent="-423323">
              <a:spcBef>
                <a:spcPts val="1333"/>
              </a:spcBef>
              <a:buClr>
                <a:srgbClr val="000000"/>
              </a:buClr>
              <a:buSzPts val="1400"/>
            </a:pPr>
            <a:r>
              <a:rPr lang="en" sz="1867" dirty="0">
                <a:solidFill>
                  <a:srgbClr val="000000"/>
                </a:solidFill>
              </a:rPr>
              <a:t>EDA Results</a:t>
            </a:r>
            <a:endParaRPr sz="1867" dirty="0">
              <a:solidFill>
                <a:srgbClr val="000000"/>
              </a:solidFill>
            </a:endParaRPr>
          </a:p>
          <a:p>
            <a:pPr indent="-423323">
              <a:spcBef>
                <a:spcPts val="1333"/>
              </a:spcBef>
              <a:buClr>
                <a:srgbClr val="000000"/>
              </a:buClr>
              <a:buSzPts val="1400"/>
            </a:pPr>
            <a:r>
              <a:rPr lang="en" sz="1867" dirty="0">
                <a:solidFill>
                  <a:srgbClr val="000000"/>
                </a:solidFill>
              </a:rPr>
              <a:t>Data Preprocessing </a:t>
            </a:r>
            <a:endParaRPr sz="1867" dirty="0">
              <a:solidFill>
                <a:srgbClr val="000000"/>
              </a:solidFill>
            </a:endParaRPr>
          </a:p>
          <a:p>
            <a:pPr indent="-423323">
              <a:spcBef>
                <a:spcPts val="1333"/>
              </a:spcBef>
              <a:buClr>
                <a:srgbClr val="000000"/>
              </a:buClr>
              <a:buSzPts val="1400"/>
            </a:pPr>
            <a:r>
              <a:rPr lang="en" sz="1867" dirty="0">
                <a:solidFill>
                  <a:srgbClr val="000000"/>
                </a:solidFill>
              </a:rPr>
              <a:t>Model Performance Summary</a:t>
            </a:r>
            <a:endParaRPr sz="1867" dirty="0">
              <a:solidFill>
                <a:srgbClr val="000000"/>
              </a:solidFill>
            </a:endParaRPr>
          </a:p>
          <a:p>
            <a:pPr indent="-423323">
              <a:spcBef>
                <a:spcPts val="1333"/>
              </a:spcBef>
              <a:spcAft>
                <a:spcPts val="1333"/>
              </a:spcAft>
              <a:buClr>
                <a:srgbClr val="000000"/>
              </a:buClr>
              <a:buSzPts val="1400"/>
            </a:pPr>
            <a:r>
              <a:rPr lang="en" sz="1867" dirty="0">
                <a:solidFill>
                  <a:srgbClr val="000000"/>
                </a:solidFill>
              </a:rPr>
              <a:t>Appendix</a:t>
            </a:r>
            <a:endParaRPr sz="1867" dirty="0">
              <a:solidFill>
                <a:srgbClr val="000000"/>
              </a:solidFill>
            </a:endParaRPr>
          </a:p>
        </p:txBody>
      </p:sp>
    </p:spTree>
    <p:extLst>
      <p:ext uri="{BB962C8B-B14F-4D97-AF65-F5344CB8AC3E}">
        <p14:creationId xmlns:p14="http://schemas.microsoft.com/office/powerpoint/2010/main" val="3188336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514550" y="1149303"/>
            <a:ext cx="4602717" cy="4942400"/>
          </a:xfrm>
          <a:prstGeom prst="rect">
            <a:avLst/>
          </a:prstGeom>
          <a:noFill/>
          <a:ln>
            <a:noFill/>
          </a:ln>
        </p:spPr>
        <p:txBody>
          <a:bodyPr spcFirstLastPara="1" vert="horz" wrap="square" lIns="121900" tIns="121900" rIns="121900" bIns="121900" rtlCol="0" anchor="t" anchorCtr="0">
            <a:noAutofit/>
          </a:bodyPr>
          <a:lstStyle/>
          <a:p>
            <a:pPr marL="414856" indent="-228594">
              <a:buClr>
                <a:srgbClr val="000000"/>
              </a:buClr>
              <a:buSzPts val="1400"/>
            </a:pPr>
            <a:endParaRPr lang="en-GB" sz="1867" dirty="0">
              <a:solidFill>
                <a:srgbClr val="000000"/>
              </a:solidFill>
            </a:endParaRPr>
          </a:p>
          <a:p>
            <a:pPr marL="414856" indent="-228594">
              <a:buClr>
                <a:srgbClr val="000000"/>
              </a:buClr>
              <a:buSzPts val="1400"/>
            </a:pPr>
            <a:endParaRPr lang="en-GB" sz="1867" dirty="0">
              <a:solidFill>
                <a:srgbClr val="000000"/>
              </a:solidFill>
            </a:endParaRPr>
          </a:p>
          <a:p>
            <a:pPr marL="414856" indent="-228594">
              <a:buClr>
                <a:srgbClr val="000000"/>
              </a:buClr>
              <a:buSzPts val="1400"/>
            </a:pPr>
            <a:endParaRPr lang="en-GB" sz="1867" dirty="0">
              <a:solidFill>
                <a:srgbClr val="000000"/>
              </a:solidFill>
            </a:endParaRPr>
          </a:p>
          <a:p>
            <a:pPr marL="186262" indent="0">
              <a:buClr>
                <a:srgbClr val="000000"/>
              </a:buClr>
              <a:buSzPts val="1400"/>
              <a:buNone/>
            </a:pPr>
            <a:endParaRPr lang="en-GB" sz="1867" dirty="0">
              <a:solidFill>
                <a:srgbClr val="000000"/>
              </a:solidFill>
            </a:endParaRPr>
          </a:p>
          <a:p>
            <a:pPr marL="186262" indent="0">
              <a:buClr>
                <a:srgbClr val="000000"/>
              </a:buClr>
              <a:buSzPts val="1400"/>
              <a:buNone/>
            </a:pPr>
            <a:endParaRPr lang="en-GB" sz="1867" dirty="0">
              <a:solidFill>
                <a:srgbClr val="000000"/>
              </a:solidFill>
            </a:endParaRPr>
          </a:p>
          <a:p>
            <a:pPr marL="186262" indent="0">
              <a:buClr>
                <a:srgbClr val="000000"/>
              </a:buClr>
              <a:buSzPts val="1400"/>
              <a:buNone/>
            </a:pPr>
            <a:endParaRPr lang="en-GB" sz="1867" dirty="0">
              <a:solidFill>
                <a:srgbClr val="000000"/>
              </a:solidFill>
            </a:endParaRPr>
          </a:p>
          <a:p>
            <a:pPr marL="414856" indent="-228594">
              <a:buClr>
                <a:srgbClr val="000000"/>
              </a:buClr>
              <a:buSzPts val="1400"/>
            </a:pPr>
            <a:endParaRPr lang="en-GB" sz="1867" dirty="0">
              <a:solidFill>
                <a:srgbClr val="000000"/>
              </a:solidFill>
            </a:endParaRPr>
          </a:p>
          <a:p>
            <a:pPr marL="414856" indent="-228594">
              <a:buClr>
                <a:srgbClr val="000000"/>
              </a:buClr>
              <a:buSzPts val="1400"/>
            </a:pPr>
            <a:endParaRPr lang="en-GB" sz="1867" dirty="0">
              <a:solidFill>
                <a:srgbClr val="000000"/>
              </a:solidFill>
            </a:endParaRPr>
          </a:p>
          <a:p>
            <a:pPr marL="414856" indent="-228594">
              <a:buClr>
                <a:srgbClr val="000000"/>
              </a:buClr>
              <a:buSzPts val="1400"/>
            </a:pPr>
            <a:endParaRPr lang="en-GB" sz="1867" dirty="0">
              <a:solidFill>
                <a:srgbClr val="000000"/>
              </a:solidFill>
            </a:endParaRPr>
          </a:p>
          <a:p>
            <a:pPr marL="414856" indent="-228594">
              <a:buClr>
                <a:srgbClr val="000000"/>
              </a:buClr>
              <a:buSzPts val="1400"/>
            </a:pPr>
            <a:r>
              <a:rPr lang="en-GB" sz="1867" dirty="0">
                <a:solidFill>
                  <a:srgbClr val="000000"/>
                </a:solidFill>
              </a:rPr>
              <a:t>93.1% of the refurbished/used phone use Android OS while just 1% of the refurbished phones use IOS </a:t>
            </a:r>
            <a:r>
              <a:rPr lang="en-GB" sz="1867" dirty="0" smtClean="0">
                <a:solidFill>
                  <a:srgbClr val="000000"/>
                </a:solidFill>
              </a:rPr>
              <a:t>Operating </a:t>
            </a:r>
            <a:r>
              <a:rPr lang="en-GB" sz="1867" dirty="0">
                <a:solidFill>
                  <a:srgbClr val="000000"/>
                </a:solidFill>
              </a:rPr>
              <a:t>system</a:t>
            </a:r>
            <a:endParaRPr sz="1867" dirty="0">
              <a:solidFill>
                <a:srgbClr val="000000"/>
              </a:solidFill>
            </a:endParaRPr>
          </a:p>
        </p:txBody>
      </p:sp>
      <p:sp>
        <p:nvSpPr>
          <p:cNvPr id="2" name="TextBox 1"/>
          <p:cNvSpPr txBox="1"/>
          <p:nvPr/>
        </p:nvSpPr>
        <p:spPr>
          <a:xfrm>
            <a:off x="349198" y="1418347"/>
            <a:ext cx="3871110" cy="461665"/>
          </a:xfrm>
          <a:prstGeom prst="rect">
            <a:avLst/>
          </a:prstGeom>
          <a:noFill/>
        </p:spPr>
        <p:txBody>
          <a:bodyPr wrap="square" rtlCol="0">
            <a:spAutoFit/>
          </a:bodyPr>
          <a:lstStyle/>
          <a:p>
            <a:r>
              <a:rPr lang="en-GB" sz="2400" b="1" dirty="0">
                <a:latin typeface="Nunito" panose="020B0604020202020204" charset="0"/>
              </a:rPr>
              <a:t>Univariate Analysis- </a:t>
            </a:r>
            <a:r>
              <a:rPr lang="en-GB" sz="2400" b="1" dirty="0" err="1">
                <a:latin typeface="Nunito" panose="020B0604020202020204" charset="0"/>
              </a:rPr>
              <a:t>os</a:t>
            </a:r>
            <a:endParaRPr lang="en-GB" sz="2400" b="1" dirty="0">
              <a:latin typeface="Nunito" panose="020B0604020202020204" charset="0"/>
            </a:endParaRPr>
          </a:p>
        </p:txBody>
      </p:sp>
      <p:pic>
        <p:nvPicPr>
          <p:cNvPr id="3" name="Picture 2"/>
          <p:cNvPicPr>
            <a:picLocks noChangeAspect="1"/>
          </p:cNvPicPr>
          <p:nvPr/>
        </p:nvPicPr>
        <p:blipFill>
          <a:blip r:embed="rId3"/>
          <a:stretch>
            <a:fillRect/>
          </a:stretch>
        </p:blipFill>
        <p:spPr>
          <a:xfrm>
            <a:off x="150646" y="2401129"/>
            <a:ext cx="7499297" cy="4326019"/>
          </a:xfrm>
          <a:prstGeom prst="rect">
            <a:avLst/>
          </a:prstGeom>
        </p:spPr>
      </p:pic>
    </p:spTree>
    <p:extLst>
      <p:ext uri="{BB962C8B-B14F-4D97-AF65-F5344CB8AC3E}">
        <p14:creationId xmlns:p14="http://schemas.microsoft.com/office/powerpoint/2010/main" val="48092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702696" y="4143099"/>
            <a:ext cx="4489304" cy="2407170"/>
          </a:xfrm>
          <a:prstGeom prst="rect">
            <a:avLst/>
          </a:prstGeom>
          <a:noFill/>
          <a:ln>
            <a:noFill/>
          </a:ln>
        </p:spPr>
        <p:txBody>
          <a:bodyPr spcFirstLastPara="1" vert="horz" wrap="square" lIns="121900" tIns="121900" rIns="121900" bIns="121900" rtlCol="0" anchor="t" anchorCtr="0">
            <a:noAutofit/>
          </a:bodyPr>
          <a:lstStyle/>
          <a:p>
            <a:pPr marL="186262" indent="0" algn="just">
              <a:buClr>
                <a:srgbClr val="000000"/>
              </a:buClr>
              <a:buSzPts val="1400"/>
              <a:buNone/>
            </a:pPr>
            <a:endParaRPr lang="en-GB" sz="1800" dirty="0" smtClean="0">
              <a:solidFill>
                <a:srgbClr val="000000"/>
              </a:solidFill>
            </a:endParaRPr>
          </a:p>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In this distribution for 4g we can see that 67.6% of the refurbished devices have 4g network while the remaining 32.4% do not have 4g network.</a:t>
            </a:r>
            <a:endParaRPr sz="1800" dirty="0">
              <a:solidFill>
                <a:srgbClr val="000000"/>
              </a:solidFill>
            </a:endParaRPr>
          </a:p>
        </p:txBody>
      </p:sp>
      <p:sp>
        <p:nvSpPr>
          <p:cNvPr id="2" name="TextBox 1"/>
          <p:cNvSpPr txBox="1"/>
          <p:nvPr/>
        </p:nvSpPr>
        <p:spPr>
          <a:xfrm>
            <a:off x="270067" y="1130223"/>
            <a:ext cx="4178841" cy="461665"/>
          </a:xfrm>
          <a:prstGeom prst="rect">
            <a:avLst/>
          </a:prstGeom>
          <a:noFill/>
        </p:spPr>
        <p:txBody>
          <a:bodyPr wrap="square" rtlCol="0">
            <a:spAutoFit/>
          </a:bodyPr>
          <a:lstStyle/>
          <a:p>
            <a:r>
              <a:rPr lang="en-GB" sz="2400" b="1" dirty="0">
                <a:latin typeface="Nunito" panose="020B0604020202020204" charset="0"/>
              </a:rPr>
              <a:t>Univariate Analysis- 4g</a:t>
            </a:r>
          </a:p>
        </p:txBody>
      </p:sp>
      <p:pic>
        <p:nvPicPr>
          <p:cNvPr id="3" name="Picture 2"/>
          <p:cNvPicPr>
            <a:picLocks noChangeAspect="1"/>
          </p:cNvPicPr>
          <p:nvPr/>
        </p:nvPicPr>
        <p:blipFill rotWithShape="1">
          <a:blip r:embed="rId3"/>
          <a:srcRect l="1750" r="1327"/>
          <a:stretch/>
        </p:blipFill>
        <p:spPr>
          <a:xfrm>
            <a:off x="131884" y="2503460"/>
            <a:ext cx="7789986" cy="4198119"/>
          </a:xfrm>
          <a:prstGeom prst="rect">
            <a:avLst/>
          </a:prstGeom>
        </p:spPr>
      </p:pic>
    </p:spTree>
    <p:extLst>
      <p:ext uri="{BB962C8B-B14F-4D97-AF65-F5344CB8AC3E}">
        <p14:creationId xmlns:p14="http://schemas.microsoft.com/office/powerpoint/2010/main" val="7099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442242" y="3246271"/>
            <a:ext cx="4640523" cy="3013852"/>
          </a:xfrm>
          <a:prstGeom prst="rect">
            <a:avLst/>
          </a:prstGeom>
          <a:noFill/>
          <a:ln>
            <a:noFill/>
          </a:ln>
        </p:spPr>
        <p:txBody>
          <a:bodyPr spcFirstLastPara="1" vert="horz" wrap="square" lIns="121900" tIns="121900" rIns="121900" bIns="121900" rtlCol="0" anchor="t" anchorCtr="0">
            <a:noAutofit/>
          </a:bodyPr>
          <a:lstStyle/>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endParaRPr lang="en-GB" sz="1800" dirty="0" smtClean="0">
              <a:solidFill>
                <a:srgbClr val="000000"/>
              </a:solidFill>
            </a:endParaRPr>
          </a:p>
          <a:p>
            <a:pPr marL="414856" indent="-228594" algn="just">
              <a:buClr>
                <a:srgbClr val="000000"/>
              </a:buClr>
              <a:buSzPts val="1400"/>
            </a:pPr>
            <a:r>
              <a:rPr lang="en-GB" sz="1800" dirty="0" smtClean="0">
                <a:solidFill>
                  <a:srgbClr val="000000"/>
                </a:solidFill>
              </a:rPr>
              <a:t>In </a:t>
            </a:r>
            <a:r>
              <a:rPr lang="en-GB" sz="1800" dirty="0">
                <a:solidFill>
                  <a:srgbClr val="000000"/>
                </a:solidFill>
              </a:rPr>
              <a:t>this </a:t>
            </a:r>
            <a:r>
              <a:rPr lang="en-GB" sz="1800" dirty="0" smtClean="0">
                <a:solidFill>
                  <a:srgbClr val="000000"/>
                </a:solidFill>
              </a:rPr>
              <a:t>distribution we </a:t>
            </a:r>
            <a:r>
              <a:rPr lang="en-GB" sz="1800" dirty="0">
                <a:solidFill>
                  <a:srgbClr val="000000"/>
                </a:solidFill>
              </a:rPr>
              <a:t>can see that </a:t>
            </a:r>
            <a:r>
              <a:rPr lang="en-GB" sz="1800" dirty="0" smtClean="0">
                <a:solidFill>
                  <a:srgbClr val="000000"/>
                </a:solidFill>
              </a:rPr>
              <a:t>95.6</a:t>
            </a:r>
            <a:r>
              <a:rPr lang="en-GB" sz="1800" dirty="0">
                <a:solidFill>
                  <a:srgbClr val="000000"/>
                </a:solidFill>
              </a:rPr>
              <a:t>% of the refurbished devices have </a:t>
            </a:r>
            <a:r>
              <a:rPr lang="en-GB" sz="1800" dirty="0" smtClean="0">
                <a:solidFill>
                  <a:srgbClr val="000000"/>
                </a:solidFill>
              </a:rPr>
              <a:t>5g </a:t>
            </a:r>
            <a:r>
              <a:rPr lang="en-GB" sz="1800" dirty="0">
                <a:solidFill>
                  <a:srgbClr val="000000"/>
                </a:solidFill>
              </a:rPr>
              <a:t>network while the remaining 4</a:t>
            </a:r>
            <a:r>
              <a:rPr lang="en-GB" sz="1800" dirty="0" smtClean="0">
                <a:solidFill>
                  <a:srgbClr val="000000"/>
                </a:solidFill>
              </a:rPr>
              <a:t>.4</a:t>
            </a:r>
            <a:r>
              <a:rPr lang="en-GB" sz="1800" dirty="0">
                <a:solidFill>
                  <a:srgbClr val="000000"/>
                </a:solidFill>
              </a:rPr>
              <a:t>% do not have </a:t>
            </a:r>
            <a:r>
              <a:rPr lang="en-GB" sz="1800" dirty="0" smtClean="0">
                <a:solidFill>
                  <a:srgbClr val="000000"/>
                </a:solidFill>
              </a:rPr>
              <a:t>5g </a:t>
            </a:r>
            <a:r>
              <a:rPr lang="en-GB" sz="1800" dirty="0">
                <a:solidFill>
                  <a:srgbClr val="000000"/>
                </a:solidFill>
              </a:rPr>
              <a:t>network</a:t>
            </a:r>
            <a:r>
              <a:rPr lang="en-GB" sz="1800" dirty="0" smtClean="0">
                <a:solidFill>
                  <a:srgbClr val="000000"/>
                </a:solidFill>
              </a:rPr>
              <a:t>. This means that a good number of the refurbished phones have very good network .</a:t>
            </a:r>
            <a:endParaRPr lang="en-GB" sz="1800" dirty="0">
              <a:solidFill>
                <a:srgbClr val="000000"/>
              </a:solidFill>
            </a:endParaRPr>
          </a:p>
          <a:p>
            <a:pPr marL="186262" indent="0" algn="just">
              <a:buClr>
                <a:srgbClr val="000000"/>
              </a:buClr>
              <a:buSzPts val="1400"/>
              <a:buNone/>
            </a:pPr>
            <a:endParaRPr sz="1800" dirty="0">
              <a:solidFill>
                <a:srgbClr val="000000"/>
              </a:solidFill>
            </a:endParaRPr>
          </a:p>
        </p:txBody>
      </p:sp>
      <p:sp>
        <p:nvSpPr>
          <p:cNvPr id="2" name="TextBox 1"/>
          <p:cNvSpPr txBox="1"/>
          <p:nvPr/>
        </p:nvSpPr>
        <p:spPr>
          <a:xfrm>
            <a:off x="270067" y="1283441"/>
            <a:ext cx="3888695" cy="461665"/>
          </a:xfrm>
          <a:prstGeom prst="rect">
            <a:avLst/>
          </a:prstGeom>
          <a:noFill/>
        </p:spPr>
        <p:txBody>
          <a:bodyPr wrap="square" rtlCol="0">
            <a:spAutoFit/>
          </a:bodyPr>
          <a:lstStyle/>
          <a:p>
            <a:r>
              <a:rPr lang="en-GB" sz="2400" b="1" dirty="0">
                <a:latin typeface="Nunito" panose="020B0604020202020204" charset="0"/>
              </a:rPr>
              <a:t>Univariate </a:t>
            </a:r>
            <a:r>
              <a:rPr lang="en-GB" sz="2400" b="1" dirty="0" smtClean="0">
                <a:latin typeface="Nunito" panose="020B0604020202020204" charset="0"/>
              </a:rPr>
              <a:t>Analysis- 5g</a:t>
            </a:r>
            <a:endParaRPr lang="en-GB" sz="2400" b="1" dirty="0">
              <a:latin typeface="Nunito" panose="020B0604020202020204" charset="0"/>
            </a:endParaRPr>
          </a:p>
        </p:txBody>
      </p:sp>
      <p:pic>
        <p:nvPicPr>
          <p:cNvPr id="3" name="Picture 2"/>
          <p:cNvPicPr>
            <a:picLocks noChangeAspect="1"/>
          </p:cNvPicPr>
          <p:nvPr/>
        </p:nvPicPr>
        <p:blipFill rotWithShape="1">
          <a:blip r:embed="rId3"/>
          <a:srcRect l="2179" r="1250" b="2237"/>
          <a:stretch/>
        </p:blipFill>
        <p:spPr>
          <a:xfrm>
            <a:off x="0" y="2340908"/>
            <a:ext cx="7508685" cy="4038627"/>
          </a:xfrm>
          <a:prstGeom prst="rect">
            <a:avLst/>
          </a:prstGeom>
        </p:spPr>
      </p:pic>
    </p:spTree>
    <p:extLst>
      <p:ext uri="{BB962C8B-B14F-4D97-AF65-F5344CB8AC3E}">
        <p14:creationId xmlns:p14="http://schemas.microsoft.com/office/powerpoint/2010/main" val="330952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7683802" y="4236088"/>
            <a:ext cx="4289765" cy="2173978"/>
          </a:xfrm>
          <a:prstGeom prst="rect">
            <a:avLst/>
          </a:prstGeom>
          <a:noFill/>
          <a:ln>
            <a:noFill/>
          </a:ln>
        </p:spPr>
        <p:txBody>
          <a:bodyPr spcFirstLastPara="1" vert="horz" wrap="square" lIns="121900" tIns="121900" rIns="121900" bIns="121900" rtlCol="0" anchor="t" anchorCtr="0">
            <a:noAutofit/>
          </a:bodyPr>
          <a:lstStyle/>
          <a:p>
            <a:pPr marL="186262" indent="0" algn="just">
              <a:buClr>
                <a:srgbClr val="000000"/>
              </a:buClr>
              <a:buSzPts val="1400"/>
              <a:buNone/>
            </a:pPr>
            <a:endParaRPr lang="en-GB" sz="1800" dirty="0" smtClean="0">
              <a:solidFill>
                <a:srgbClr val="000000"/>
              </a:solidFill>
            </a:endParaRPr>
          </a:p>
          <a:p>
            <a:pPr marL="414856" indent="-228594" algn="just">
              <a:buClr>
                <a:srgbClr val="000000"/>
              </a:buClr>
              <a:buSzPts val="1400"/>
            </a:pPr>
            <a:r>
              <a:rPr lang="en-GB" sz="1800" dirty="0" smtClean="0">
                <a:solidFill>
                  <a:srgbClr val="000000"/>
                </a:solidFill>
              </a:rPr>
              <a:t>In 2014, 18.6% of the model devices were released while 8% of the model devices were released in 2020. The earliest release year was in 2013.</a:t>
            </a:r>
            <a:endParaRPr sz="1800" dirty="0">
              <a:solidFill>
                <a:srgbClr val="000000"/>
              </a:solidFill>
            </a:endParaRPr>
          </a:p>
        </p:txBody>
      </p:sp>
      <p:sp>
        <p:nvSpPr>
          <p:cNvPr id="2" name="TextBox 1"/>
          <p:cNvSpPr txBox="1"/>
          <p:nvPr/>
        </p:nvSpPr>
        <p:spPr>
          <a:xfrm>
            <a:off x="270067" y="1304736"/>
            <a:ext cx="5119619" cy="461665"/>
          </a:xfrm>
          <a:prstGeom prst="rect">
            <a:avLst/>
          </a:prstGeom>
          <a:noFill/>
        </p:spPr>
        <p:txBody>
          <a:bodyPr wrap="square" rtlCol="0">
            <a:spAutoFit/>
          </a:bodyPr>
          <a:lstStyle/>
          <a:p>
            <a:r>
              <a:rPr lang="en-GB" sz="2400" b="1" dirty="0">
                <a:latin typeface="Nunito" panose="020B0604020202020204" charset="0"/>
              </a:rPr>
              <a:t>Univariate Analysis- release year</a:t>
            </a:r>
          </a:p>
        </p:txBody>
      </p:sp>
      <p:pic>
        <p:nvPicPr>
          <p:cNvPr id="3" name="Picture 2"/>
          <p:cNvPicPr>
            <a:picLocks noChangeAspect="1"/>
          </p:cNvPicPr>
          <p:nvPr/>
        </p:nvPicPr>
        <p:blipFill>
          <a:blip r:embed="rId3"/>
          <a:stretch>
            <a:fillRect/>
          </a:stretch>
        </p:blipFill>
        <p:spPr>
          <a:xfrm>
            <a:off x="149837" y="2383499"/>
            <a:ext cx="7642495" cy="4267887"/>
          </a:xfrm>
          <a:prstGeom prst="rect">
            <a:avLst/>
          </a:prstGeom>
        </p:spPr>
      </p:pic>
    </p:spTree>
    <p:extLst>
      <p:ext uri="{BB962C8B-B14F-4D97-AF65-F5344CB8AC3E}">
        <p14:creationId xmlns:p14="http://schemas.microsoft.com/office/powerpoint/2010/main" val="181768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7321414" y="3768617"/>
            <a:ext cx="4738701" cy="3552104"/>
          </a:xfrm>
          <a:prstGeom prst="rect">
            <a:avLst/>
          </a:prstGeom>
          <a:noFill/>
          <a:ln>
            <a:noFill/>
          </a:ln>
        </p:spPr>
        <p:txBody>
          <a:bodyPr spcFirstLastPara="1" vert="horz" wrap="square" lIns="121900" tIns="121900" rIns="121900" bIns="121900" rtlCol="0" anchor="t" anchorCtr="0">
            <a:noAutofit/>
          </a:bodyPr>
          <a:lstStyle/>
          <a:p>
            <a:pPr indent="-423323" algn="just">
              <a:buClr>
                <a:srgbClr val="000000"/>
              </a:buClr>
              <a:buSzPts val="1400"/>
            </a:pPr>
            <a:r>
              <a:rPr lang="en-GB" sz="1800" dirty="0" smtClean="0"/>
              <a:t>It is good sign when the dependent variables have good correlation with independent variables. </a:t>
            </a:r>
          </a:p>
          <a:p>
            <a:pPr indent="-423323" algn="just">
              <a:buClr>
                <a:srgbClr val="000000"/>
              </a:buClr>
              <a:buSzPts val="1400"/>
            </a:pPr>
            <a:r>
              <a:rPr lang="en-GB" sz="1800" dirty="0" smtClean="0"/>
              <a:t>We can see some high positive correlation between normalised used price and normalised new price and a very low negative correlation between normalised used price vs. days used.</a:t>
            </a:r>
            <a:endParaRPr sz="1800" i="1" dirty="0">
              <a:solidFill>
                <a:srgbClr val="000000"/>
              </a:solidFill>
            </a:endParaRPr>
          </a:p>
        </p:txBody>
      </p:sp>
      <p:sp>
        <p:nvSpPr>
          <p:cNvPr id="4" name="TextBox 3"/>
          <p:cNvSpPr txBox="1"/>
          <p:nvPr/>
        </p:nvSpPr>
        <p:spPr>
          <a:xfrm>
            <a:off x="270065" y="1022309"/>
            <a:ext cx="8350171" cy="461665"/>
          </a:xfrm>
          <a:prstGeom prst="rect">
            <a:avLst/>
          </a:prstGeom>
          <a:noFill/>
        </p:spPr>
        <p:txBody>
          <a:bodyPr wrap="none" rtlCol="0">
            <a:spAutoFit/>
          </a:bodyPr>
          <a:lstStyle/>
          <a:p>
            <a:r>
              <a:rPr lang="en-GB" sz="2400" b="1" dirty="0">
                <a:latin typeface="Nunito" panose="020B0604020202020204" charset="0"/>
              </a:rPr>
              <a:t>Bivariate Analysis- Correlation check between variables</a:t>
            </a:r>
          </a:p>
        </p:txBody>
      </p:sp>
      <p:pic>
        <p:nvPicPr>
          <p:cNvPr id="3" name="Picture 2"/>
          <p:cNvPicPr>
            <a:picLocks noChangeAspect="1"/>
          </p:cNvPicPr>
          <p:nvPr/>
        </p:nvPicPr>
        <p:blipFill rotWithShape="1">
          <a:blip r:embed="rId3"/>
          <a:srcRect l="2241"/>
          <a:stretch/>
        </p:blipFill>
        <p:spPr>
          <a:xfrm>
            <a:off x="270065" y="2184602"/>
            <a:ext cx="7289890" cy="4453590"/>
          </a:xfrm>
          <a:prstGeom prst="rect">
            <a:avLst/>
          </a:prstGeom>
        </p:spPr>
      </p:pic>
    </p:spTree>
    <p:extLst>
      <p:ext uri="{BB962C8B-B14F-4D97-AF65-F5344CB8AC3E}">
        <p14:creationId xmlns:p14="http://schemas.microsoft.com/office/powerpoint/2010/main" val="1673419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171880" y="5019226"/>
            <a:ext cx="11153251" cy="1598156"/>
          </a:xfrm>
          <a:prstGeom prst="rect">
            <a:avLst/>
          </a:prstGeom>
          <a:noFill/>
          <a:ln>
            <a:noFill/>
          </a:ln>
        </p:spPr>
        <p:txBody>
          <a:bodyPr spcFirstLastPara="1" vert="horz" wrap="square" lIns="121900" tIns="121900" rIns="121900" bIns="121900" rtlCol="0" anchor="t" anchorCtr="0">
            <a:noAutofit/>
          </a:bodyPr>
          <a:lstStyle/>
          <a:p>
            <a:pPr marL="414856" indent="-228594" algn="just">
              <a:buClr>
                <a:srgbClr val="000000"/>
              </a:buClr>
              <a:buSzPts val="1400"/>
            </a:pPr>
            <a:endParaRPr lang="en-GB" sz="1800" dirty="0" smtClean="0">
              <a:solidFill>
                <a:srgbClr val="000000"/>
              </a:solidFill>
            </a:endParaRPr>
          </a:p>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One plus device has the largest ram size while Nokia and </a:t>
            </a:r>
            <a:r>
              <a:rPr lang="en-GB" sz="1800" dirty="0" err="1" smtClean="0">
                <a:solidFill>
                  <a:srgbClr val="000000"/>
                </a:solidFill>
              </a:rPr>
              <a:t>Celkon</a:t>
            </a:r>
            <a:r>
              <a:rPr lang="en-GB" sz="1800" dirty="0" smtClean="0">
                <a:solidFill>
                  <a:srgbClr val="000000"/>
                </a:solidFill>
              </a:rPr>
              <a:t> have the lowest ram</a:t>
            </a:r>
          </a:p>
          <a:p>
            <a:pPr marL="414856" indent="-228594" algn="just">
              <a:buClr>
                <a:srgbClr val="000000"/>
              </a:buClr>
              <a:buSzPts val="1400"/>
            </a:pPr>
            <a:r>
              <a:rPr lang="en-GB" sz="1800" dirty="0" smtClean="0">
                <a:solidFill>
                  <a:srgbClr val="000000"/>
                </a:solidFill>
              </a:rPr>
              <a:t>There are many outliers present in this distribution</a:t>
            </a:r>
            <a:endParaRPr sz="1800" dirty="0">
              <a:solidFill>
                <a:srgbClr val="000000"/>
              </a:solidFill>
            </a:endParaRPr>
          </a:p>
        </p:txBody>
      </p:sp>
      <p:sp>
        <p:nvSpPr>
          <p:cNvPr id="4" name="TextBox 3"/>
          <p:cNvSpPr txBox="1"/>
          <p:nvPr/>
        </p:nvSpPr>
        <p:spPr>
          <a:xfrm>
            <a:off x="357989" y="1032329"/>
            <a:ext cx="5921621" cy="461665"/>
          </a:xfrm>
          <a:prstGeom prst="rect">
            <a:avLst/>
          </a:prstGeom>
          <a:noFill/>
        </p:spPr>
        <p:txBody>
          <a:bodyPr wrap="none" rtlCol="0">
            <a:spAutoFit/>
          </a:bodyPr>
          <a:lstStyle/>
          <a:p>
            <a:r>
              <a:rPr lang="en-GB" sz="2400" b="1" dirty="0">
                <a:latin typeface="Nunito" panose="020B0604020202020204" charset="0"/>
              </a:rPr>
              <a:t>Bivariate Analysis- ram vs. brand name</a:t>
            </a:r>
          </a:p>
        </p:txBody>
      </p:sp>
      <p:pic>
        <p:nvPicPr>
          <p:cNvPr id="2" name="Picture 1"/>
          <p:cNvPicPr>
            <a:picLocks noChangeAspect="1"/>
          </p:cNvPicPr>
          <p:nvPr/>
        </p:nvPicPr>
        <p:blipFill>
          <a:blip r:embed="rId3"/>
          <a:stretch>
            <a:fillRect/>
          </a:stretch>
        </p:blipFill>
        <p:spPr>
          <a:xfrm>
            <a:off x="265372" y="1558329"/>
            <a:ext cx="9654245" cy="4048333"/>
          </a:xfrm>
          <a:prstGeom prst="rect">
            <a:avLst/>
          </a:prstGeom>
        </p:spPr>
      </p:pic>
    </p:spTree>
    <p:extLst>
      <p:ext uri="{BB962C8B-B14F-4D97-AF65-F5344CB8AC3E}">
        <p14:creationId xmlns:p14="http://schemas.microsoft.com/office/powerpoint/2010/main" val="2881587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373839" y="4943943"/>
            <a:ext cx="11153251" cy="1598156"/>
          </a:xfrm>
          <a:prstGeom prst="rect">
            <a:avLst/>
          </a:prstGeom>
          <a:noFill/>
          <a:ln>
            <a:noFill/>
          </a:ln>
        </p:spPr>
        <p:txBody>
          <a:bodyPr spcFirstLastPara="1" vert="horz" wrap="square" lIns="121900" tIns="121900" rIns="121900" bIns="121900" rtlCol="0" anchor="t" anchorCtr="0">
            <a:noAutofit/>
          </a:bodyPr>
          <a:lstStyle/>
          <a:p>
            <a:pPr marL="414856" indent="-228594" algn="just">
              <a:buClr>
                <a:srgbClr val="000000"/>
              </a:buClr>
              <a:buSzPts val="1400"/>
            </a:pPr>
            <a:endParaRPr lang="en-GB" sz="1800" dirty="0" smtClean="0">
              <a:solidFill>
                <a:srgbClr val="000000"/>
              </a:solidFill>
            </a:endParaRPr>
          </a:p>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Samsung device weighs the heaviest, followed closely by Others, Lenovo, Apple while </a:t>
            </a:r>
            <a:r>
              <a:rPr lang="en-GB" sz="1800" dirty="0" err="1" smtClean="0">
                <a:solidFill>
                  <a:srgbClr val="000000"/>
                </a:solidFill>
              </a:rPr>
              <a:t>Infinix</a:t>
            </a:r>
            <a:r>
              <a:rPr lang="en-GB" sz="1800" dirty="0" smtClean="0">
                <a:solidFill>
                  <a:srgbClr val="000000"/>
                </a:solidFill>
              </a:rPr>
              <a:t>, ZTE and </a:t>
            </a:r>
            <a:r>
              <a:rPr lang="en-GB" sz="1800" dirty="0" err="1" smtClean="0">
                <a:solidFill>
                  <a:srgbClr val="000000"/>
                </a:solidFill>
              </a:rPr>
              <a:t>Gionee</a:t>
            </a:r>
            <a:r>
              <a:rPr lang="en-GB" sz="1800" dirty="0" smtClean="0">
                <a:solidFill>
                  <a:srgbClr val="000000"/>
                </a:solidFill>
              </a:rPr>
              <a:t> weigh about 200 grams. </a:t>
            </a:r>
          </a:p>
          <a:p>
            <a:pPr marL="414856" indent="-228594" algn="just">
              <a:buClr>
                <a:srgbClr val="000000"/>
              </a:buClr>
              <a:buSzPts val="1400"/>
            </a:pPr>
            <a:r>
              <a:rPr lang="en-GB" sz="1800" dirty="0" smtClean="0">
                <a:solidFill>
                  <a:srgbClr val="000000"/>
                </a:solidFill>
              </a:rPr>
              <a:t>Some outliers can be seen on </a:t>
            </a:r>
            <a:r>
              <a:rPr lang="en-GB" sz="1800" dirty="0" err="1" smtClean="0">
                <a:solidFill>
                  <a:srgbClr val="000000"/>
                </a:solidFill>
              </a:rPr>
              <a:t>Xiamoi</a:t>
            </a:r>
            <a:r>
              <a:rPr lang="en-GB" sz="1800" dirty="0" smtClean="0">
                <a:solidFill>
                  <a:srgbClr val="000000"/>
                </a:solidFill>
              </a:rPr>
              <a:t> device.</a:t>
            </a:r>
            <a:endParaRPr sz="1800" dirty="0">
              <a:solidFill>
                <a:srgbClr val="000000"/>
              </a:solidFill>
            </a:endParaRPr>
          </a:p>
        </p:txBody>
      </p:sp>
      <p:sp>
        <p:nvSpPr>
          <p:cNvPr id="4" name="TextBox 3"/>
          <p:cNvSpPr txBox="1"/>
          <p:nvPr/>
        </p:nvSpPr>
        <p:spPr>
          <a:xfrm>
            <a:off x="331611" y="984551"/>
            <a:ext cx="6328784" cy="461665"/>
          </a:xfrm>
          <a:prstGeom prst="rect">
            <a:avLst/>
          </a:prstGeom>
          <a:noFill/>
        </p:spPr>
        <p:txBody>
          <a:bodyPr wrap="none" rtlCol="0">
            <a:spAutoFit/>
          </a:bodyPr>
          <a:lstStyle/>
          <a:p>
            <a:r>
              <a:rPr lang="en-GB" sz="2400" b="1" dirty="0">
                <a:latin typeface="Nunito" panose="020B0604020202020204" charset="0"/>
              </a:rPr>
              <a:t>Bivariate Analysis- weight vs. brand name</a:t>
            </a:r>
          </a:p>
        </p:txBody>
      </p:sp>
      <p:pic>
        <p:nvPicPr>
          <p:cNvPr id="3" name="Picture 2"/>
          <p:cNvPicPr>
            <a:picLocks noChangeAspect="1"/>
          </p:cNvPicPr>
          <p:nvPr/>
        </p:nvPicPr>
        <p:blipFill>
          <a:blip r:embed="rId3"/>
          <a:stretch>
            <a:fillRect/>
          </a:stretch>
        </p:blipFill>
        <p:spPr>
          <a:xfrm>
            <a:off x="270065" y="1550680"/>
            <a:ext cx="10358397" cy="4192341"/>
          </a:xfrm>
          <a:prstGeom prst="rect">
            <a:avLst/>
          </a:prstGeom>
        </p:spPr>
      </p:pic>
    </p:spTree>
    <p:extLst>
      <p:ext uri="{BB962C8B-B14F-4D97-AF65-F5344CB8AC3E}">
        <p14:creationId xmlns:p14="http://schemas.microsoft.com/office/powerpoint/2010/main" val="1112853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373839" y="5138848"/>
            <a:ext cx="11153251" cy="1598156"/>
          </a:xfrm>
          <a:prstGeom prst="rect">
            <a:avLst/>
          </a:prstGeom>
          <a:noFill/>
          <a:ln>
            <a:noFill/>
          </a:ln>
        </p:spPr>
        <p:txBody>
          <a:bodyPr spcFirstLastPara="1" vert="horz" wrap="square" lIns="121900" tIns="121900" rIns="121900" bIns="121900" rtlCol="0" anchor="t" anchorCtr="0">
            <a:noAutofit/>
          </a:bodyPr>
          <a:lstStyle/>
          <a:p>
            <a:pPr marL="414856" indent="-228594" algn="just">
              <a:buClr>
                <a:srgbClr val="000000"/>
              </a:buClr>
              <a:buSzPts val="1400"/>
            </a:pPr>
            <a:endParaRPr lang="en-GB" sz="1800" dirty="0" smtClean="0">
              <a:solidFill>
                <a:srgbClr val="000000"/>
              </a:solidFill>
            </a:endParaRPr>
          </a:p>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Huawei device has the largest screen size followed closely by Samsung while Motorola makes up 3.8% of devices with large screen.</a:t>
            </a:r>
            <a:endParaRPr sz="1800" dirty="0">
              <a:solidFill>
                <a:srgbClr val="000000"/>
              </a:solidFill>
            </a:endParaRPr>
          </a:p>
        </p:txBody>
      </p:sp>
      <p:sp>
        <p:nvSpPr>
          <p:cNvPr id="132" name="Google Shape;132;g10e9006cb6c_1_7"/>
          <p:cNvSpPr txBox="1"/>
          <p:nvPr/>
        </p:nvSpPr>
        <p:spPr>
          <a:xfrm>
            <a:off x="5511200" y="6490803"/>
            <a:ext cx="6680800" cy="492402"/>
          </a:xfrm>
          <a:prstGeom prst="rect">
            <a:avLst/>
          </a:prstGeom>
          <a:noFill/>
          <a:ln>
            <a:noFill/>
          </a:ln>
        </p:spPr>
        <p:txBody>
          <a:bodyPr spcFirstLastPara="1" wrap="square" lIns="121900" tIns="121900" rIns="121900" bIns="121900" anchor="t" anchorCtr="0">
            <a:spAutoFit/>
          </a:bodyPr>
          <a:lstStyle/>
          <a:p>
            <a:pPr algn="r">
              <a:buClr>
                <a:srgbClr val="000000"/>
              </a:buClr>
              <a:buSzPts val="1200"/>
            </a:pPr>
            <a:r>
              <a:rPr lang="en" sz="1600" i="1" u="sng" dirty="0">
                <a:solidFill>
                  <a:schemeClr val="hlink"/>
                </a:solidFill>
                <a:latin typeface="Nunito"/>
                <a:ea typeface="Nunito"/>
                <a:cs typeface="Nunito"/>
                <a:sym typeface="Nunito"/>
                <a:hlinkClick r:id="rId3" action="ppaction://hlinksldjump"/>
              </a:rPr>
              <a:t>Link to Appendix slide on data background check</a:t>
            </a:r>
            <a:endParaRPr sz="1600" i="1" dirty="0">
              <a:solidFill>
                <a:srgbClr val="666666"/>
              </a:solidFill>
              <a:latin typeface="Nunito"/>
              <a:ea typeface="Nunito"/>
              <a:cs typeface="Nunito"/>
              <a:sym typeface="Nunito"/>
            </a:endParaRPr>
          </a:p>
        </p:txBody>
      </p:sp>
      <p:sp>
        <p:nvSpPr>
          <p:cNvPr id="4" name="TextBox 3"/>
          <p:cNvSpPr txBox="1"/>
          <p:nvPr/>
        </p:nvSpPr>
        <p:spPr>
          <a:xfrm>
            <a:off x="270065" y="794729"/>
            <a:ext cx="7236405" cy="400110"/>
          </a:xfrm>
          <a:prstGeom prst="rect">
            <a:avLst/>
          </a:prstGeom>
          <a:noFill/>
        </p:spPr>
        <p:txBody>
          <a:bodyPr wrap="none" rtlCol="0">
            <a:spAutoFit/>
          </a:bodyPr>
          <a:lstStyle/>
          <a:p>
            <a:r>
              <a:rPr lang="en-GB" sz="2000" b="1" dirty="0">
                <a:latin typeface="Nunito" panose="020B0604020202020204" charset="0"/>
              </a:rPr>
              <a:t>Bivariate Analysis-  brand name in large screen </a:t>
            </a:r>
            <a:r>
              <a:rPr lang="en-GB" sz="2000" b="1" dirty="0" err="1">
                <a:latin typeface="Nunito" panose="020B0604020202020204" charset="0"/>
              </a:rPr>
              <a:t>dataframe</a:t>
            </a:r>
            <a:endParaRPr lang="en-GB" sz="2000" b="1" dirty="0">
              <a:latin typeface="Nunito" panose="020B0604020202020204" charset="0"/>
            </a:endParaRPr>
          </a:p>
        </p:txBody>
      </p:sp>
      <p:pic>
        <p:nvPicPr>
          <p:cNvPr id="3" name="Picture 2"/>
          <p:cNvPicPr>
            <a:picLocks noChangeAspect="1"/>
          </p:cNvPicPr>
          <p:nvPr/>
        </p:nvPicPr>
        <p:blipFill>
          <a:blip r:embed="rId4"/>
          <a:stretch>
            <a:fillRect/>
          </a:stretch>
        </p:blipFill>
        <p:spPr>
          <a:xfrm>
            <a:off x="444204" y="1289534"/>
            <a:ext cx="7865291" cy="4410204"/>
          </a:xfrm>
          <a:prstGeom prst="rect">
            <a:avLst/>
          </a:prstGeom>
        </p:spPr>
      </p:pic>
    </p:spTree>
    <p:extLst>
      <p:ext uri="{BB962C8B-B14F-4D97-AF65-F5344CB8AC3E}">
        <p14:creationId xmlns:p14="http://schemas.microsoft.com/office/powerpoint/2010/main" val="3718875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270065" y="5156416"/>
            <a:ext cx="11153251" cy="1598156"/>
          </a:xfrm>
          <a:prstGeom prst="rect">
            <a:avLst/>
          </a:prstGeom>
          <a:noFill/>
          <a:ln>
            <a:noFill/>
          </a:ln>
        </p:spPr>
        <p:txBody>
          <a:bodyPr spcFirstLastPara="1" vert="horz" wrap="square" lIns="121900" tIns="121900" rIns="121900" bIns="121900" rtlCol="0" anchor="t" anchorCtr="0">
            <a:noAutofit/>
          </a:bodyPr>
          <a:lstStyle/>
          <a:p>
            <a:pPr marL="414856" indent="-228594" algn="just">
              <a:buClr>
                <a:srgbClr val="000000"/>
              </a:buClr>
              <a:buSzPts val="1400"/>
            </a:pPr>
            <a:endParaRPr lang="en-GB" sz="1800" dirty="0" smtClean="0">
              <a:solidFill>
                <a:srgbClr val="000000"/>
              </a:solidFill>
            </a:endParaRPr>
          </a:p>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Huawei makes up 13% of devices with good front camera for taking selfies while </a:t>
            </a:r>
            <a:r>
              <a:rPr lang="en-GB" sz="1800" dirty="0" err="1" smtClean="0">
                <a:solidFill>
                  <a:srgbClr val="000000"/>
                </a:solidFill>
              </a:rPr>
              <a:t>Meizu</a:t>
            </a:r>
            <a:r>
              <a:rPr lang="en-GB" sz="1800" dirty="0" smtClean="0">
                <a:solidFill>
                  <a:srgbClr val="000000"/>
                </a:solidFill>
              </a:rPr>
              <a:t> makes just 3.7% of devices with good selfie camera.</a:t>
            </a:r>
            <a:endParaRPr sz="1800" dirty="0">
              <a:solidFill>
                <a:srgbClr val="000000"/>
              </a:solidFill>
            </a:endParaRPr>
          </a:p>
        </p:txBody>
      </p:sp>
      <p:sp>
        <p:nvSpPr>
          <p:cNvPr id="4" name="TextBox 3"/>
          <p:cNvSpPr txBox="1"/>
          <p:nvPr/>
        </p:nvSpPr>
        <p:spPr>
          <a:xfrm>
            <a:off x="270065" y="988635"/>
            <a:ext cx="7278083" cy="400110"/>
          </a:xfrm>
          <a:prstGeom prst="rect">
            <a:avLst/>
          </a:prstGeom>
          <a:noFill/>
        </p:spPr>
        <p:txBody>
          <a:bodyPr wrap="none" rtlCol="0">
            <a:spAutoFit/>
          </a:bodyPr>
          <a:lstStyle/>
          <a:p>
            <a:r>
              <a:rPr lang="en-GB" sz="2000" b="1" dirty="0">
                <a:latin typeface="Nunito" panose="020B0604020202020204" charset="0"/>
              </a:rPr>
              <a:t>Bivariate Analysis- brand name in selfie camera </a:t>
            </a:r>
            <a:r>
              <a:rPr lang="en-GB" sz="2000" b="1" dirty="0" err="1">
                <a:latin typeface="Nunito" panose="020B0604020202020204" charset="0"/>
              </a:rPr>
              <a:t>dataframe</a:t>
            </a:r>
            <a:endParaRPr lang="en-GB" sz="2000" b="1" dirty="0">
              <a:latin typeface="Nunito" panose="020B0604020202020204" charset="0"/>
            </a:endParaRPr>
          </a:p>
        </p:txBody>
      </p:sp>
      <p:pic>
        <p:nvPicPr>
          <p:cNvPr id="3" name="Picture 2"/>
          <p:cNvPicPr>
            <a:picLocks noChangeAspect="1"/>
          </p:cNvPicPr>
          <p:nvPr/>
        </p:nvPicPr>
        <p:blipFill>
          <a:blip r:embed="rId3"/>
          <a:stretch>
            <a:fillRect/>
          </a:stretch>
        </p:blipFill>
        <p:spPr>
          <a:xfrm>
            <a:off x="270065" y="1391488"/>
            <a:ext cx="7069141" cy="4300237"/>
          </a:xfrm>
          <a:prstGeom prst="rect">
            <a:avLst/>
          </a:prstGeom>
        </p:spPr>
      </p:pic>
    </p:spTree>
    <p:extLst>
      <p:ext uri="{BB962C8B-B14F-4D97-AF65-F5344CB8AC3E}">
        <p14:creationId xmlns:p14="http://schemas.microsoft.com/office/powerpoint/2010/main" val="659878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16986" y="5113340"/>
            <a:ext cx="11647851" cy="1598156"/>
          </a:xfrm>
          <a:prstGeom prst="rect">
            <a:avLst/>
          </a:prstGeom>
          <a:noFill/>
          <a:ln>
            <a:noFill/>
          </a:ln>
        </p:spPr>
        <p:txBody>
          <a:bodyPr spcFirstLastPara="1" vert="horz" wrap="square" lIns="121900" tIns="121900" rIns="121900" bIns="121900" rtlCol="0" anchor="t" anchorCtr="0">
            <a:noAutofit/>
          </a:bodyPr>
          <a:lstStyle/>
          <a:p>
            <a:pPr marL="414856" indent="-228594" algn="just">
              <a:buClr>
                <a:srgbClr val="000000"/>
              </a:buClr>
              <a:buSzPts val="1400"/>
            </a:pPr>
            <a:endParaRPr lang="en-GB" sz="1800" dirty="0" smtClean="0">
              <a:solidFill>
                <a:srgbClr val="000000"/>
              </a:solidFill>
            </a:endParaRPr>
          </a:p>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Sony device stands out as the device with the best resolution for its rear camera while Blackberry has the lowest resolution. This can actually be one of the reasons Blackberry is hardly used as compared to Sony and </a:t>
            </a:r>
            <a:r>
              <a:rPr lang="en-GB" sz="1800" dirty="0" err="1" smtClean="0">
                <a:solidFill>
                  <a:srgbClr val="000000"/>
                </a:solidFill>
              </a:rPr>
              <a:t>Motorolla</a:t>
            </a:r>
            <a:r>
              <a:rPr lang="en-GB" sz="1800" dirty="0" smtClean="0">
                <a:solidFill>
                  <a:srgbClr val="000000"/>
                </a:solidFill>
              </a:rPr>
              <a:t>.</a:t>
            </a:r>
            <a:endParaRPr sz="1800" dirty="0">
              <a:solidFill>
                <a:srgbClr val="000000"/>
              </a:solidFill>
            </a:endParaRPr>
          </a:p>
        </p:txBody>
      </p:sp>
      <p:sp>
        <p:nvSpPr>
          <p:cNvPr id="4" name="TextBox 3"/>
          <p:cNvSpPr txBox="1"/>
          <p:nvPr/>
        </p:nvSpPr>
        <p:spPr>
          <a:xfrm>
            <a:off x="270066" y="794729"/>
            <a:ext cx="7221977" cy="400110"/>
          </a:xfrm>
          <a:prstGeom prst="rect">
            <a:avLst/>
          </a:prstGeom>
          <a:noFill/>
        </p:spPr>
        <p:txBody>
          <a:bodyPr wrap="none" rtlCol="0">
            <a:spAutoFit/>
          </a:bodyPr>
          <a:lstStyle/>
          <a:p>
            <a:r>
              <a:rPr lang="en-GB" sz="2000" b="1" dirty="0">
                <a:latin typeface="Nunito" panose="020B0604020202020204" charset="0"/>
              </a:rPr>
              <a:t>Bivariate Analysis- brand name in main camera </a:t>
            </a:r>
            <a:r>
              <a:rPr lang="en-GB" sz="2000" b="1" dirty="0" err="1">
                <a:latin typeface="Nunito" panose="020B0604020202020204" charset="0"/>
              </a:rPr>
              <a:t>dataframe</a:t>
            </a:r>
            <a:endParaRPr lang="en-GB" sz="2000" b="1" dirty="0">
              <a:latin typeface="Nunito" panose="020B0604020202020204" charset="0"/>
            </a:endParaRPr>
          </a:p>
        </p:txBody>
      </p:sp>
      <p:pic>
        <p:nvPicPr>
          <p:cNvPr id="2" name="Picture 1"/>
          <p:cNvPicPr>
            <a:picLocks noChangeAspect="1"/>
          </p:cNvPicPr>
          <p:nvPr/>
        </p:nvPicPr>
        <p:blipFill>
          <a:blip r:embed="rId3"/>
          <a:stretch>
            <a:fillRect/>
          </a:stretch>
        </p:blipFill>
        <p:spPr>
          <a:xfrm>
            <a:off x="633046" y="1376504"/>
            <a:ext cx="6993445" cy="4185382"/>
          </a:xfrm>
          <a:prstGeom prst="rect">
            <a:avLst/>
          </a:prstGeom>
        </p:spPr>
      </p:pic>
    </p:spTree>
    <p:extLst>
      <p:ext uri="{BB962C8B-B14F-4D97-AF65-F5344CB8AC3E}">
        <p14:creationId xmlns:p14="http://schemas.microsoft.com/office/powerpoint/2010/main" val="376106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Executive Summary </a:t>
            </a:r>
            <a:endParaRPr sz="4000" dirty="0">
              <a:solidFill>
                <a:srgbClr val="1974D2"/>
              </a:solidFill>
            </a:endParaRPr>
          </a:p>
        </p:txBody>
      </p:sp>
      <p:sp>
        <p:nvSpPr>
          <p:cNvPr id="119" name="Google Shape;119;g10e9006cb6c_1_2"/>
          <p:cNvSpPr txBox="1">
            <a:spLocks noGrp="1"/>
          </p:cNvSpPr>
          <p:nvPr>
            <p:ph type="body" idx="1"/>
          </p:nvPr>
        </p:nvSpPr>
        <p:spPr>
          <a:xfrm>
            <a:off x="270067" y="979180"/>
            <a:ext cx="11279256" cy="5513769"/>
          </a:xfrm>
          <a:prstGeom prst="rect">
            <a:avLst/>
          </a:prstGeom>
          <a:noFill/>
          <a:ln>
            <a:noFill/>
          </a:ln>
        </p:spPr>
        <p:txBody>
          <a:bodyPr spcFirstLastPara="1" vert="horz" wrap="square" lIns="121900" tIns="121900" rIns="121900" bIns="121900" rtlCol="0" anchor="t" anchorCtr="0">
            <a:noAutofit/>
          </a:bodyPr>
          <a:lstStyle/>
          <a:p>
            <a:pPr marL="186262" indent="0" algn="just">
              <a:spcBef>
                <a:spcPts val="1333"/>
              </a:spcBef>
              <a:spcAft>
                <a:spcPts val="1333"/>
              </a:spcAft>
              <a:buClr>
                <a:srgbClr val="000000"/>
              </a:buClr>
              <a:buSzPts val="1400"/>
              <a:buNone/>
            </a:pPr>
            <a:r>
              <a:rPr lang="en-GB" sz="1800" dirty="0"/>
              <a:t>T</a:t>
            </a:r>
            <a:r>
              <a:rPr lang="en-GB" sz="1800" dirty="0" smtClean="0"/>
              <a:t>he novelty of buying </a:t>
            </a:r>
            <a:r>
              <a:rPr lang="en-GB" sz="1800" dirty="0"/>
              <a:t>and selling </a:t>
            </a:r>
            <a:r>
              <a:rPr lang="en-GB" sz="1800" dirty="0" smtClean="0"/>
              <a:t>refurbished/used </a:t>
            </a:r>
            <a:r>
              <a:rPr lang="en-GB" sz="1800" dirty="0"/>
              <a:t>phones and tablets </a:t>
            </a:r>
            <a:r>
              <a:rPr lang="en-GB" sz="1800" dirty="0" smtClean="0"/>
              <a:t>has worn off over the years leading to an uptick in the growth of market for these devices. This is largely because of the many cost-effective alternatives which refurbished and </a:t>
            </a:r>
            <a:r>
              <a:rPr lang="en-GB" sz="1800" dirty="0"/>
              <a:t>used </a:t>
            </a:r>
            <a:r>
              <a:rPr lang="en-GB" sz="1800" dirty="0" smtClean="0"/>
              <a:t>devices provide as when compared to buying new devices. </a:t>
            </a:r>
            <a:r>
              <a:rPr lang="en-GB" sz="1800" dirty="0" err="1" smtClean="0"/>
              <a:t>Recell</a:t>
            </a:r>
            <a:r>
              <a:rPr lang="en-GB" sz="1800" dirty="0" smtClean="0"/>
              <a:t>, a start-up company has provided recent 2021 data to analyse and establish dynamic pricing strategy for these refurbished/used devices and also identify factors that influence it. </a:t>
            </a:r>
          </a:p>
          <a:p>
            <a:pPr marL="186262" indent="0" algn="just">
              <a:spcBef>
                <a:spcPts val="1333"/>
              </a:spcBef>
              <a:spcAft>
                <a:spcPts val="1333"/>
              </a:spcAft>
              <a:buClr>
                <a:srgbClr val="000000"/>
              </a:buClr>
              <a:buSzPts val="1400"/>
              <a:buNone/>
            </a:pPr>
            <a:r>
              <a:rPr lang="en-GB" sz="1800" dirty="0" smtClean="0"/>
              <a:t>The analysis was carried out and the following deductions were made:</a:t>
            </a:r>
          </a:p>
          <a:p>
            <a:pPr marL="567252" indent="-380990">
              <a:spcBef>
                <a:spcPts val="1333"/>
              </a:spcBef>
              <a:spcAft>
                <a:spcPts val="1333"/>
              </a:spcAft>
              <a:buClr>
                <a:srgbClr val="000000"/>
              </a:buClr>
              <a:buSzPts val="1400"/>
            </a:pPr>
            <a:r>
              <a:rPr lang="en-GB" sz="1800" dirty="0" smtClean="0"/>
              <a:t>Our linear assumptions were met</a:t>
            </a:r>
          </a:p>
          <a:p>
            <a:pPr marL="567252" indent="-380990">
              <a:spcBef>
                <a:spcPts val="1333"/>
              </a:spcBef>
              <a:spcAft>
                <a:spcPts val="1333"/>
              </a:spcAft>
              <a:buClr>
                <a:srgbClr val="000000"/>
              </a:buClr>
              <a:buSzPts val="1400"/>
            </a:pPr>
            <a:r>
              <a:rPr lang="en-GB" sz="1800" dirty="0" smtClean="0"/>
              <a:t>Our </a:t>
            </a:r>
            <a:r>
              <a:rPr lang="en-GB" sz="1800" dirty="0"/>
              <a:t>model is able to explain 84% of the variation in the </a:t>
            </a:r>
            <a:r>
              <a:rPr lang="en-GB" sz="1800" dirty="0" smtClean="0"/>
              <a:t>data.</a:t>
            </a:r>
          </a:p>
          <a:p>
            <a:pPr marL="567252" indent="-380990">
              <a:spcBef>
                <a:spcPts val="1333"/>
              </a:spcBef>
              <a:spcAft>
                <a:spcPts val="1333"/>
              </a:spcAft>
              <a:buClr>
                <a:srgbClr val="000000"/>
              </a:buClr>
              <a:buSzPts val="1400"/>
            </a:pPr>
            <a:r>
              <a:rPr lang="en-GB" sz="1800" dirty="0" smtClean="0"/>
              <a:t>The </a:t>
            </a:r>
            <a:r>
              <a:rPr lang="en-GB" sz="1800" dirty="0"/>
              <a:t>train and test </a:t>
            </a:r>
            <a:r>
              <a:rPr lang="en-GB" sz="1800" dirty="0" smtClean="0"/>
              <a:t> RMSE </a:t>
            </a:r>
            <a:r>
              <a:rPr lang="en-GB" sz="1800" dirty="0"/>
              <a:t>and MAE are low and closely comparable which signifies that our model is not suffering from overfitting</a:t>
            </a:r>
            <a:r>
              <a:rPr lang="en-GB" sz="1800" dirty="0" smtClean="0"/>
              <a:t>. </a:t>
            </a:r>
          </a:p>
          <a:p>
            <a:pPr marL="186262" indent="0">
              <a:spcBef>
                <a:spcPts val="1333"/>
              </a:spcBef>
              <a:spcAft>
                <a:spcPts val="1333"/>
              </a:spcAft>
              <a:buClr>
                <a:srgbClr val="000000"/>
              </a:buClr>
              <a:buSzPts val="1400"/>
              <a:buNone/>
            </a:pPr>
            <a:endParaRPr lang="en-GB" sz="1800" dirty="0" smtClean="0"/>
          </a:p>
          <a:p>
            <a:pPr marL="567252" indent="-380990">
              <a:spcBef>
                <a:spcPts val="1333"/>
              </a:spcBef>
              <a:spcAft>
                <a:spcPts val="1333"/>
              </a:spcAft>
              <a:buClr>
                <a:srgbClr val="000000"/>
              </a:buClr>
              <a:buSzPts val="1400"/>
            </a:pPr>
            <a:endParaRPr lang="en-GB" sz="1800" dirty="0"/>
          </a:p>
          <a:p>
            <a:pPr marL="567252" indent="-380990">
              <a:spcBef>
                <a:spcPts val="1333"/>
              </a:spcBef>
              <a:spcAft>
                <a:spcPts val="1333"/>
              </a:spcAft>
              <a:buClr>
                <a:srgbClr val="000000"/>
              </a:buClr>
              <a:buSzPts val="1400"/>
              <a:buFont typeface="Arial" panose="020B0604020202020204" pitchFamily="34" charset="0"/>
              <a:buChar char="•"/>
            </a:pPr>
            <a:endParaRPr lang="en-GB" sz="1800" dirty="0" smtClean="0"/>
          </a:p>
          <a:p>
            <a:pPr marL="567252" indent="-380990">
              <a:spcBef>
                <a:spcPts val="1333"/>
              </a:spcBef>
              <a:spcAft>
                <a:spcPts val="1333"/>
              </a:spcAft>
              <a:buClr>
                <a:srgbClr val="000000"/>
              </a:buClr>
              <a:buSzPts val="1400"/>
              <a:buFont typeface="Arial" panose="020B0604020202020204" pitchFamily="34" charset="0"/>
              <a:buChar char="•"/>
            </a:pPr>
            <a:endParaRPr lang="en-GB" sz="1800" dirty="0" smtClean="0"/>
          </a:p>
          <a:p>
            <a:pPr marL="567252" indent="-380990">
              <a:spcBef>
                <a:spcPts val="1333"/>
              </a:spcBef>
              <a:spcAft>
                <a:spcPts val="1333"/>
              </a:spcAft>
              <a:buClr>
                <a:srgbClr val="000000"/>
              </a:buClr>
              <a:buSzPts val="1400"/>
              <a:buFont typeface="Arial" panose="020B0604020202020204" pitchFamily="34" charset="0"/>
              <a:buChar char="•"/>
            </a:pPr>
            <a:endParaRPr lang="en" sz="1800" dirty="0">
              <a:solidFill>
                <a:srgbClr val="000000"/>
              </a:solidFill>
            </a:endParaRPr>
          </a:p>
          <a:p>
            <a:pPr indent="-423323">
              <a:spcBef>
                <a:spcPts val="1333"/>
              </a:spcBef>
              <a:spcAft>
                <a:spcPts val="1333"/>
              </a:spcAft>
              <a:buClr>
                <a:srgbClr val="000000"/>
              </a:buClr>
              <a:buSzPts val="1400"/>
            </a:pPr>
            <a:endParaRPr lang="en" sz="1800" dirty="0">
              <a:solidFill>
                <a:srgbClr val="000000"/>
              </a:solidFill>
            </a:endParaRPr>
          </a:p>
          <a:p>
            <a:pPr indent="-423323">
              <a:spcBef>
                <a:spcPts val="1333"/>
              </a:spcBef>
              <a:spcAft>
                <a:spcPts val="1333"/>
              </a:spcAft>
              <a:buClr>
                <a:srgbClr val="000000"/>
              </a:buClr>
              <a:buSzPts val="1400"/>
            </a:pPr>
            <a:endParaRPr lang="en" sz="1800" dirty="0">
              <a:solidFill>
                <a:srgbClr val="000000"/>
              </a:solidFill>
            </a:endParaRPr>
          </a:p>
          <a:p>
            <a:pPr indent="-423323">
              <a:spcBef>
                <a:spcPts val="1333"/>
              </a:spcBef>
              <a:spcAft>
                <a:spcPts val="1333"/>
              </a:spcAft>
              <a:buClr>
                <a:srgbClr val="000000"/>
              </a:buClr>
              <a:buSzPts val="1400"/>
            </a:pPr>
            <a:endParaRPr lang="en" sz="1800" dirty="0">
              <a:solidFill>
                <a:srgbClr val="000000"/>
              </a:solidFill>
            </a:endParaRPr>
          </a:p>
          <a:p>
            <a:pPr indent="-423323">
              <a:spcBef>
                <a:spcPts val="1333"/>
              </a:spcBef>
              <a:spcAft>
                <a:spcPts val="1333"/>
              </a:spcAft>
              <a:buClr>
                <a:srgbClr val="000000"/>
              </a:buClr>
              <a:buSzPts val="1400"/>
            </a:pPr>
            <a:r>
              <a:rPr lang="en" sz="1800" dirty="0">
                <a:solidFill>
                  <a:srgbClr val="000000"/>
                </a:solidFill>
              </a:rPr>
              <a:t>Please mention actionable insights &amp; recommendations</a:t>
            </a:r>
            <a:endParaRPr sz="1800" dirty="0">
              <a:solidFill>
                <a:srgbClr val="000000"/>
              </a:solidFill>
            </a:endParaRPr>
          </a:p>
        </p:txBody>
      </p:sp>
    </p:spTree>
    <p:extLst>
      <p:ext uri="{BB962C8B-B14F-4D97-AF65-F5344CB8AC3E}">
        <p14:creationId xmlns:p14="http://schemas.microsoft.com/office/powerpoint/2010/main" val="112440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126539" y="5462406"/>
            <a:ext cx="11647851" cy="1598156"/>
          </a:xfrm>
          <a:prstGeom prst="rect">
            <a:avLst/>
          </a:prstGeom>
          <a:noFill/>
          <a:ln>
            <a:noFill/>
          </a:ln>
        </p:spPr>
        <p:txBody>
          <a:bodyPr spcFirstLastPara="1" vert="horz" wrap="square" lIns="121900" tIns="121900" rIns="121900" bIns="121900" rtlCol="0" anchor="t" anchorCtr="0">
            <a:noAutofit/>
          </a:bodyPr>
          <a:lstStyle/>
          <a:p>
            <a:pPr marL="414856" indent="-228594" algn="just">
              <a:buClr>
                <a:srgbClr val="000000"/>
              </a:buClr>
              <a:buSzPts val="1400"/>
            </a:pPr>
            <a:endParaRPr lang="en-GB" sz="1800" dirty="0" smtClean="0">
              <a:solidFill>
                <a:srgbClr val="000000"/>
              </a:solidFill>
            </a:endParaRPr>
          </a:p>
          <a:p>
            <a:pPr marL="414856" indent="-228594" algn="just">
              <a:buClr>
                <a:srgbClr val="000000"/>
              </a:buClr>
              <a:buSzPts val="1400"/>
            </a:pPr>
            <a:endParaRPr lang="en-GB" sz="1800" dirty="0">
              <a:solidFill>
                <a:srgbClr val="000000"/>
              </a:solidFill>
            </a:endParaRPr>
          </a:p>
          <a:p>
            <a:pPr marL="414856" indent="-228594" algn="just">
              <a:buClr>
                <a:srgbClr val="000000"/>
              </a:buClr>
              <a:buSzPts val="1400"/>
            </a:pPr>
            <a:r>
              <a:rPr lang="en-GB" sz="1800" dirty="0" smtClean="0">
                <a:solidFill>
                  <a:srgbClr val="000000"/>
                </a:solidFill>
              </a:rPr>
              <a:t>Over the years there has been a steady upward trend on the prices of used or refurbished mobile devices</a:t>
            </a:r>
            <a:endParaRPr sz="1800" dirty="0">
              <a:solidFill>
                <a:srgbClr val="000000"/>
              </a:solidFill>
            </a:endParaRPr>
          </a:p>
        </p:txBody>
      </p:sp>
      <p:sp>
        <p:nvSpPr>
          <p:cNvPr id="4" name="TextBox 3"/>
          <p:cNvSpPr txBox="1"/>
          <p:nvPr/>
        </p:nvSpPr>
        <p:spPr>
          <a:xfrm>
            <a:off x="270065" y="943332"/>
            <a:ext cx="8262326" cy="400110"/>
          </a:xfrm>
          <a:prstGeom prst="rect">
            <a:avLst/>
          </a:prstGeom>
          <a:noFill/>
        </p:spPr>
        <p:txBody>
          <a:bodyPr wrap="none" rtlCol="0">
            <a:spAutoFit/>
          </a:bodyPr>
          <a:lstStyle/>
          <a:p>
            <a:r>
              <a:rPr lang="en-GB" sz="2000" b="1" dirty="0">
                <a:latin typeface="Nunito" panose="020B0604020202020204" charset="0"/>
              </a:rPr>
              <a:t>Bivariate Analysis- Normalised used prices over the release years </a:t>
            </a:r>
          </a:p>
        </p:txBody>
      </p:sp>
      <p:pic>
        <p:nvPicPr>
          <p:cNvPr id="3" name="Picture 2"/>
          <p:cNvPicPr>
            <a:picLocks noChangeAspect="1"/>
          </p:cNvPicPr>
          <p:nvPr/>
        </p:nvPicPr>
        <p:blipFill>
          <a:blip r:embed="rId3"/>
          <a:stretch>
            <a:fillRect/>
          </a:stretch>
        </p:blipFill>
        <p:spPr>
          <a:xfrm>
            <a:off x="270065" y="1496485"/>
            <a:ext cx="9837833" cy="4378138"/>
          </a:xfrm>
          <a:prstGeom prst="rect">
            <a:avLst/>
          </a:prstGeom>
        </p:spPr>
      </p:pic>
    </p:spTree>
    <p:extLst>
      <p:ext uri="{BB962C8B-B14F-4D97-AF65-F5344CB8AC3E}">
        <p14:creationId xmlns:p14="http://schemas.microsoft.com/office/powerpoint/2010/main" val="3276405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5" y="22503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a:t>
            </a:r>
            <a:r>
              <a:rPr lang="en" sz="4000" dirty="0" smtClean="0">
                <a:solidFill>
                  <a:srgbClr val="1974D2"/>
                </a:solidFill>
              </a:rPr>
              <a:t>Results</a:t>
            </a:r>
            <a:br>
              <a:rPr lang="en" sz="4000" dirty="0" smtClean="0">
                <a:solidFill>
                  <a:srgbClr val="1974D2"/>
                </a:solidFill>
              </a:rPr>
            </a:br>
            <a:endParaRPr sz="4000" dirty="0">
              <a:solidFill>
                <a:srgbClr val="1974D2"/>
              </a:solidFill>
            </a:endParaRPr>
          </a:p>
        </p:txBody>
      </p:sp>
      <p:sp>
        <p:nvSpPr>
          <p:cNvPr id="131" name="Google Shape;131;g10e9006cb6c_1_7"/>
          <p:cNvSpPr txBox="1">
            <a:spLocks noGrp="1"/>
          </p:cNvSpPr>
          <p:nvPr>
            <p:ph type="body" idx="1"/>
          </p:nvPr>
        </p:nvSpPr>
        <p:spPr>
          <a:xfrm>
            <a:off x="164558" y="5592407"/>
            <a:ext cx="11647851" cy="1265593"/>
          </a:xfrm>
          <a:prstGeom prst="rect">
            <a:avLst/>
          </a:prstGeom>
          <a:noFill/>
          <a:ln>
            <a:noFill/>
          </a:ln>
        </p:spPr>
        <p:txBody>
          <a:bodyPr spcFirstLastPara="1" vert="horz" wrap="square" lIns="121900" tIns="121900" rIns="121900" bIns="121900" rtlCol="0" anchor="t" anchorCtr="0">
            <a:noAutofit/>
          </a:bodyPr>
          <a:lstStyle/>
          <a:p>
            <a:pPr marL="567252" indent="-380990" algn="just">
              <a:buClr>
                <a:srgbClr val="000000"/>
              </a:buClr>
              <a:buSzPts val="1400"/>
            </a:pPr>
            <a:r>
              <a:rPr lang="en-GB" sz="1800" dirty="0">
                <a:solidFill>
                  <a:srgbClr val="000000"/>
                </a:solidFill>
              </a:rPr>
              <a:t>Devices which have 4g available are priced higher than those who don’t have.</a:t>
            </a:r>
          </a:p>
          <a:p>
            <a:pPr marL="567252" indent="-380990" algn="just">
              <a:buClr>
                <a:srgbClr val="000000"/>
              </a:buClr>
              <a:buSzPts val="1400"/>
            </a:pPr>
            <a:r>
              <a:rPr lang="en-GB" sz="1800" dirty="0">
                <a:solidFill>
                  <a:srgbClr val="000000"/>
                </a:solidFill>
              </a:rPr>
              <a:t>Devices which have 5g available are also priced higher than those don’t have the 5g network.</a:t>
            </a:r>
          </a:p>
          <a:p>
            <a:pPr marL="567252" indent="-380990" algn="just">
              <a:buClr>
                <a:srgbClr val="000000"/>
              </a:buClr>
              <a:buSzPts val="1400"/>
            </a:pPr>
            <a:r>
              <a:rPr lang="en-GB" sz="1800" dirty="0">
                <a:solidFill>
                  <a:srgbClr val="000000"/>
                </a:solidFill>
              </a:rPr>
              <a:t>Between 5g and 4g, devices with 5g network are priced higher than those with 4g network.</a:t>
            </a:r>
          </a:p>
        </p:txBody>
      </p:sp>
      <p:sp>
        <p:nvSpPr>
          <p:cNvPr id="4" name="TextBox 3"/>
          <p:cNvSpPr txBox="1"/>
          <p:nvPr/>
        </p:nvSpPr>
        <p:spPr>
          <a:xfrm>
            <a:off x="350117" y="988635"/>
            <a:ext cx="9876165" cy="400110"/>
          </a:xfrm>
          <a:prstGeom prst="rect">
            <a:avLst/>
          </a:prstGeom>
          <a:noFill/>
        </p:spPr>
        <p:txBody>
          <a:bodyPr wrap="none" rtlCol="0">
            <a:spAutoFit/>
          </a:bodyPr>
          <a:lstStyle/>
          <a:p>
            <a:r>
              <a:rPr lang="en-GB" sz="2000" b="1" dirty="0">
                <a:latin typeface="Nunito" panose="020B0604020202020204" charset="0"/>
              </a:rPr>
              <a:t>Bivariate Analysis-</a:t>
            </a:r>
            <a:r>
              <a:rPr lang="en-GB" sz="2000" b="1" dirty="0"/>
              <a:t> Prices vary for used phones and tablets offering 4G and 5G networks.</a:t>
            </a:r>
            <a:endParaRPr lang="en-GB" sz="2000" b="1" dirty="0">
              <a:latin typeface="Nunito" panose="020B0604020202020204" charset="0"/>
            </a:endParaRPr>
          </a:p>
        </p:txBody>
      </p:sp>
      <p:pic>
        <p:nvPicPr>
          <p:cNvPr id="2" name="Picture 1"/>
          <p:cNvPicPr>
            <a:picLocks noChangeAspect="1"/>
          </p:cNvPicPr>
          <p:nvPr/>
        </p:nvPicPr>
        <p:blipFill>
          <a:blip r:embed="rId3"/>
          <a:stretch>
            <a:fillRect/>
          </a:stretch>
        </p:blipFill>
        <p:spPr>
          <a:xfrm>
            <a:off x="536331" y="1618391"/>
            <a:ext cx="9129754" cy="3974016"/>
          </a:xfrm>
          <a:prstGeom prst="rect">
            <a:avLst/>
          </a:prstGeom>
        </p:spPr>
      </p:pic>
    </p:spTree>
    <p:extLst>
      <p:ext uri="{BB962C8B-B14F-4D97-AF65-F5344CB8AC3E}">
        <p14:creationId xmlns:p14="http://schemas.microsoft.com/office/powerpoint/2010/main" val="1064816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Data Preprocessing </a:t>
            </a:r>
            <a:endParaRPr sz="4000" dirty="0">
              <a:solidFill>
                <a:srgbClr val="1974D2"/>
              </a:solidFill>
            </a:endParaRPr>
          </a:p>
        </p:txBody>
      </p:sp>
      <p:sp>
        <p:nvSpPr>
          <p:cNvPr id="138" name="Google Shape;138;p4"/>
          <p:cNvSpPr txBox="1">
            <a:spLocks noGrp="1"/>
          </p:cNvSpPr>
          <p:nvPr>
            <p:ph type="body" idx="1"/>
          </p:nvPr>
        </p:nvSpPr>
        <p:spPr>
          <a:xfrm>
            <a:off x="270067" y="1149300"/>
            <a:ext cx="11506400" cy="4942400"/>
          </a:xfrm>
          <a:prstGeom prst="rect">
            <a:avLst/>
          </a:prstGeom>
          <a:noFill/>
          <a:ln>
            <a:noFill/>
          </a:ln>
        </p:spPr>
        <p:txBody>
          <a:bodyPr spcFirstLastPara="1" vert="horz" wrap="square" lIns="121900" tIns="121900" rIns="121900" bIns="121900" rtlCol="0" anchor="t" anchorCtr="0">
            <a:noAutofit/>
          </a:bodyPr>
          <a:lstStyle/>
          <a:p>
            <a:pPr indent="-423323">
              <a:buClr>
                <a:srgbClr val="2D3B45"/>
              </a:buClr>
              <a:buSzPts val="1400"/>
            </a:pPr>
            <a:r>
              <a:rPr lang="en" sz="1800" b="1" dirty="0">
                <a:solidFill>
                  <a:srgbClr val="2D3B45"/>
                </a:solidFill>
                <a:highlight>
                  <a:srgbClr val="FFFFFF"/>
                </a:highlight>
              </a:rPr>
              <a:t>Duplicate value check- </a:t>
            </a:r>
            <a:r>
              <a:rPr lang="en" sz="1800" dirty="0">
                <a:solidFill>
                  <a:srgbClr val="2D3B45"/>
                </a:solidFill>
                <a:highlight>
                  <a:srgbClr val="FFFFFF"/>
                </a:highlight>
              </a:rPr>
              <a:t>The dataset was checked for duplicates but none was found</a:t>
            </a:r>
            <a:endParaRPr sz="1800" dirty="0">
              <a:solidFill>
                <a:srgbClr val="2D3B45"/>
              </a:solidFill>
              <a:highlight>
                <a:srgbClr val="FFFFFF"/>
              </a:highlight>
            </a:endParaRPr>
          </a:p>
          <a:p>
            <a:pPr indent="-423323" algn="just">
              <a:spcBef>
                <a:spcPts val="1333"/>
              </a:spcBef>
              <a:buClr>
                <a:srgbClr val="2D3B45"/>
              </a:buClr>
              <a:buSzPts val="1400"/>
            </a:pPr>
            <a:r>
              <a:rPr lang="en" sz="1800" b="1" dirty="0">
                <a:solidFill>
                  <a:srgbClr val="2D3B45"/>
                </a:solidFill>
                <a:highlight>
                  <a:srgbClr val="FFFFFF"/>
                </a:highlight>
              </a:rPr>
              <a:t>Missing value treatment- </a:t>
            </a:r>
            <a:r>
              <a:rPr lang="en" sz="1800" dirty="0">
                <a:solidFill>
                  <a:srgbClr val="2D3B45"/>
                </a:solidFill>
                <a:highlight>
                  <a:srgbClr val="FFFFFF"/>
                </a:highlight>
              </a:rPr>
              <a:t>A number of missing values were found in our dataset, the variables with missing values are six in total. All missing values were treated accordingly by grouping the variables accordingly, using fillna and transform median method, (please see in appendix)</a:t>
            </a:r>
          </a:p>
          <a:p>
            <a:pPr indent="-423323">
              <a:spcBef>
                <a:spcPts val="1333"/>
              </a:spcBef>
              <a:buClr>
                <a:srgbClr val="2D3B45"/>
              </a:buClr>
              <a:buSzPts val="1400"/>
            </a:pPr>
            <a:r>
              <a:rPr lang="en-GB" sz="1800" b="1" dirty="0">
                <a:solidFill>
                  <a:srgbClr val="2D3B45"/>
                </a:solidFill>
                <a:highlight>
                  <a:srgbClr val="FFFFFF"/>
                </a:highlight>
              </a:rPr>
              <a:t>Feature engineering</a:t>
            </a:r>
            <a:r>
              <a:rPr lang="en-GB" sz="1800" dirty="0">
                <a:solidFill>
                  <a:srgbClr val="2D3B45"/>
                </a:solidFill>
                <a:highlight>
                  <a:srgbClr val="FFFFFF"/>
                </a:highlight>
              </a:rPr>
              <a:t>: We created years since release column and described it, see output below:</a:t>
            </a:r>
          </a:p>
          <a:p>
            <a:pPr marL="186262" indent="0">
              <a:spcBef>
                <a:spcPts val="1333"/>
              </a:spcBef>
              <a:buClr>
                <a:srgbClr val="2D3B45"/>
              </a:buClr>
              <a:buSzPts val="1400"/>
              <a:buNone/>
            </a:pPr>
            <a:r>
              <a:rPr lang="en-GB" sz="1800" b="1" dirty="0">
                <a:solidFill>
                  <a:srgbClr val="2D3B45"/>
                </a:solidFill>
                <a:highlight>
                  <a:srgbClr val="FFFFFF"/>
                </a:highlight>
                <a:latin typeface="Nunito" panose="020B0604020202020204" charset="0"/>
              </a:rPr>
              <a:t>Years Since Release</a:t>
            </a:r>
          </a:p>
          <a:p>
            <a:pPr indent="-423323">
              <a:spcBef>
                <a:spcPts val="1333"/>
              </a:spcBef>
              <a:buClr>
                <a:srgbClr val="2D3B45"/>
              </a:buClr>
              <a:buSzPts val="1400"/>
            </a:pPr>
            <a:endParaRPr lang="en-GB" sz="1800" dirty="0">
              <a:solidFill>
                <a:srgbClr val="2D3B45"/>
              </a:solidFill>
              <a:highlight>
                <a:srgbClr val="FFFFFF"/>
              </a:highlight>
            </a:endParaRPr>
          </a:p>
          <a:p>
            <a:pPr indent="-423323">
              <a:spcBef>
                <a:spcPts val="1333"/>
              </a:spcBef>
              <a:buClr>
                <a:srgbClr val="2D3B45"/>
              </a:buClr>
              <a:buSzPts val="1400"/>
            </a:pPr>
            <a:endParaRPr sz="1800" dirty="0">
              <a:solidFill>
                <a:srgbClr val="2D3B45"/>
              </a:solidFill>
              <a:highlight>
                <a:srgbClr val="FFFFFF"/>
              </a:highlight>
            </a:endParaRPr>
          </a:p>
          <a:p>
            <a:pPr marL="0" indent="0">
              <a:spcBef>
                <a:spcPts val="1333"/>
              </a:spcBef>
              <a:buNone/>
            </a:pPr>
            <a:endParaRPr sz="1800" dirty="0">
              <a:solidFill>
                <a:srgbClr val="2D3B45"/>
              </a:solidFill>
              <a:highlight>
                <a:srgbClr val="FFFFFF"/>
              </a:highlight>
            </a:endParaRPr>
          </a:p>
          <a:p>
            <a:pPr marL="0" indent="0">
              <a:spcBef>
                <a:spcPts val="1333"/>
              </a:spcBef>
              <a:spcAft>
                <a:spcPts val="1333"/>
              </a:spcAft>
              <a:buNone/>
            </a:pPr>
            <a:endParaRPr sz="1800" dirty="0">
              <a:solidFill>
                <a:srgbClr val="2D3B45"/>
              </a:solidFill>
              <a:highlight>
                <a:srgbClr val="FFFFFF"/>
              </a:highlight>
            </a:endParaRPr>
          </a:p>
        </p:txBody>
      </p:sp>
      <p:grpSp>
        <p:nvGrpSpPr>
          <p:cNvPr id="6" name="Group 5"/>
          <p:cNvGrpSpPr/>
          <p:nvPr/>
        </p:nvGrpSpPr>
        <p:grpSpPr>
          <a:xfrm>
            <a:off x="444204" y="3799368"/>
            <a:ext cx="3079576" cy="2561265"/>
            <a:chOff x="793899" y="2908918"/>
            <a:chExt cx="2098158" cy="1746445"/>
          </a:xfrm>
        </p:grpSpPr>
        <p:pic>
          <p:nvPicPr>
            <p:cNvPr id="2" name="Picture 1"/>
            <p:cNvPicPr>
              <a:picLocks noChangeAspect="1"/>
            </p:cNvPicPr>
            <p:nvPr/>
          </p:nvPicPr>
          <p:blipFill rotWithShape="1">
            <a:blip r:embed="rId3"/>
            <a:srcRect r="43418"/>
            <a:stretch/>
          </p:blipFill>
          <p:spPr>
            <a:xfrm>
              <a:off x="793899" y="2908918"/>
              <a:ext cx="2098158" cy="1746445"/>
            </a:xfrm>
            <a:prstGeom prst="rect">
              <a:avLst/>
            </a:prstGeom>
            <a:ln>
              <a:solidFill>
                <a:schemeClr val="tx1"/>
              </a:solidFill>
            </a:ln>
          </p:spPr>
        </p:pic>
        <p:cxnSp>
          <p:nvCxnSpPr>
            <p:cNvPr id="4" name="Straight Connector 3"/>
            <p:cNvCxnSpPr/>
            <p:nvPr/>
          </p:nvCxnSpPr>
          <p:spPr>
            <a:xfrm>
              <a:off x="1545265" y="2908918"/>
              <a:ext cx="0" cy="1746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3678524" y="4379507"/>
            <a:ext cx="7943200" cy="1754326"/>
          </a:xfrm>
          <a:prstGeom prst="rect">
            <a:avLst/>
          </a:prstGeom>
          <a:noFill/>
        </p:spPr>
        <p:txBody>
          <a:bodyPr wrap="none" rtlCol="0">
            <a:spAutoFit/>
          </a:bodyPr>
          <a:lstStyle/>
          <a:p>
            <a:pPr algn="just"/>
            <a:endParaRPr lang="en-GB" b="1" dirty="0">
              <a:solidFill>
                <a:srgbClr val="2D3B45"/>
              </a:solidFill>
              <a:highlight>
                <a:srgbClr val="FFFFFF"/>
              </a:highlight>
              <a:latin typeface="Nunito" panose="020B0604020202020204" charset="0"/>
            </a:endParaRPr>
          </a:p>
          <a:p>
            <a:pPr marL="380990" indent="-380990" algn="just">
              <a:buFont typeface="Arial" panose="020B0604020202020204" pitchFamily="34" charset="0"/>
              <a:buChar char="•"/>
            </a:pPr>
            <a:r>
              <a:rPr lang="en-GB" dirty="0">
                <a:solidFill>
                  <a:srgbClr val="2D3B45"/>
                </a:solidFill>
                <a:highlight>
                  <a:srgbClr val="FFFFFF"/>
                </a:highlight>
                <a:latin typeface="Nunito" panose="020B0604020202020204" charset="0"/>
              </a:rPr>
              <a:t>The mobile devices have average number of 5 years since release date.</a:t>
            </a:r>
          </a:p>
          <a:p>
            <a:pPr algn="just"/>
            <a:endParaRPr lang="en-GB" dirty="0">
              <a:solidFill>
                <a:srgbClr val="2D3B45"/>
              </a:solidFill>
              <a:highlight>
                <a:srgbClr val="FFFFFF"/>
              </a:highlight>
              <a:latin typeface="Nunito" panose="020B0604020202020204" charset="0"/>
            </a:endParaRPr>
          </a:p>
          <a:p>
            <a:pPr marL="380990" indent="-380990" algn="just">
              <a:buFont typeface="Arial" panose="020B0604020202020204" pitchFamily="34" charset="0"/>
              <a:buChar char="•"/>
            </a:pPr>
            <a:r>
              <a:rPr lang="en-GB" dirty="0">
                <a:solidFill>
                  <a:srgbClr val="2D3B45"/>
                </a:solidFill>
                <a:highlight>
                  <a:srgbClr val="FFFFFF"/>
                </a:highlight>
                <a:latin typeface="Nunito" panose="020B0604020202020204" charset="0"/>
              </a:rPr>
              <a:t>The longest period since release of the mobile devices is 8 years.</a:t>
            </a:r>
          </a:p>
          <a:p>
            <a:pPr marL="380990" indent="-380990" algn="just">
              <a:buFont typeface="Arial" panose="020B0604020202020204" pitchFamily="34" charset="0"/>
              <a:buChar char="•"/>
            </a:pPr>
            <a:endParaRPr lang="en-GB" dirty="0">
              <a:solidFill>
                <a:srgbClr val="2D3B45"/>
              </a:solidFill>
              <a:highlight>
                <a:srgbClr val="FFFFFF"/>
              </a:highlight>
              <a:latin typeface="Nunito" panose="020B0604020202020204" charset="0"/>
            </a:endParaRPr>
          </a:p>
          <a:p>
            <a:pPr marL="380990" indent="-380990" algn="just">
              <a:buFont typeface="Arial" panose="020B0604020202020204" pitchFamily="34" charset="0"/>
              <a:buChar char="•"/>
            </a:pPr>
            <a:r>
              <a:rPr lang="en-GB" dirty="0">
                <a:solidFill>
                  <a:srgbClr val="2D3B45"/>
                </a:solidFill>
                <a:highlight>
                  <a:srgbClr val="FFFFFF"/>
                </a:highlight>
                <a:latin typeface="Nunito" panose="020B0604020202020204" charset="0"/>
              </a:rPr>
              <a:t>The shortest period for year since release is 1 year.</a:t>
            </a:r>
            <a:endParaRPr lang="en-GB" dirty="0">
              <a:latin typeface="Nunito" panose="020B0604020202020204" charset="0"/>
            </a:endParaRPr>
          </a:p>
        </p:txBody>
      </p:sp>
    </p:spTree>
    <p:extLst>
      <p:ext uri="{BB962C8B-B14F-4D97-AF65-F5344CB8AC3E}">
        <p14:creationId xmlns:p14="http://schemas.microsoft.com/office/powerpoint/2010/main" val="1200067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78859" y="354482"/>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Data Preprocessing </a:t>
            </a:r>
            <a:endParaRPr sz="4000" dirty="0">
              <a:solidFill>
                <a:srgbClr val="1974D2"/>
              </a:solidFill>
            </a:endParaRPr>
          </a:p>
        </p:txBody>
      </p:sp>
      <p:sp>
        <p:nvSpPr>
          <p:cNvPr id="138" name="Google Shape;138;p4"/>
          <p:cNvSpPr txBox="1">
            <a:spLocks noGrp="1"/>
          </p:cNvSpPr>
          <p:nvPr>
            <p:ph type="body" idx="1"/>
          </p:nvPr>
        </p:nvSpPr>
        <p:spPr>
          <a:xfrm>
            <a:off x="386861" y="1409405"/>
            <a:ext cx="10644754" cy="749839"/>
          </a:xfrm>
          <a:prstGeom prst="rect">
            <a:avLst/>
          </a:prstGeom>
          <a:noFill/>
          <a:ln>
            <a:noFill/>
          </a:ln>
        </p:spPr>
        <p:txBody>
          <a:bodyPr spcFirstLastPara="1" vert="horz" wrap="square" lIns="121900" tIns="121900" rIns="121900" bIns="121900" rtlCol="0" anchor="t" anchorCtr="0">
            <a:noAutofit/>
          </a:bodyPr>
          <a:lstStyle/>
          <a:p>
            <a:pPr indent="-423323">
              <a:spcBef>
                <a:spcPts val="1333"/>
              </a:spcBef>
              <a:buClr>
                <a:srgbClr val="2D3B45"/>
              </a:buClr>
              <a:buSzPts val="1400"/>
            </a:pPr>
            <a:r>
              <a:rPr lang="en-GB" sz="1800" dirty="0">
                <a:solidFill>
                  <a:srgbClr val="2D3B45"/>
                </a:solidFill>
                <a:highlight>
                  <a:srgbClr val="FFFFFF"/>
                </a:highlight>
              </a:rPr>
              <a:t>There were presence of outliers detected on boxplots, however they were not treated.</a:t>
            </a:r>
          </a:p>
          <a:p>
            <a:pPr marL="186262" indent="0">
              <a:spcBef>
                <a:spcPts val="1333"/>
              </a:spcBef>
              <a:buClr>
                <a:srgbClr val="2D3B45"/>
              </a:buClr>
              <a:buSzPts val="1400"/>
              <a:buNone/>
            </a:pPr>
            <a:endParaRPr lang="en-GB" sz="1800" dirty="0">
              <a:solidFill>
                <a:srgbClr val="2D3B45"/>
              </a:solidFill>
              <a:highlight>
                <a:srgbClr val="FFFFFF"/>
              </a:highlight>
            </a:endParaRPr>
          </a:p>
          <a:p>
            <a:pPr marL="0" indent="0">
              <a:spcBef>
                <a:spcPts val="1333"/>
              </a:spcBef>
              <a:spcAft>
                <a:spcPts val="1333"/>
              </a:spcAft>
              <a:buNone/>
            </a:pPr>
            <a:endParaRPr sz="1800" dirty="0">
              <a:solidFill>
                <a:srgbClr val="2D3B45"/>
              </a:solidFill>
              <a:highlight>
                <a:srgbClr val="FFFFFF"/>
              </a:highlight>
            </a:endParaRPr>
          </a:p>
        </p:txBody>
      </p:sp>
      <p:sp>
        <p:nvSpPr>
          <p:cNvPr id="2" name="TextBox 1"/>
          <p:cNvSpPr txBox="1"/>
          <p:nvPr/>
        </p:nvSpPr>
        <p:spPr>
          <a:xfrm>
            <a:off x="507460" y="1209350"/>
            <a:ext cx="3506381" cy="400110"/>
          </a:xfrm>
          <a:prstGeom prst="rect">
            <a:avLst/>
          </a:prstGeom>
          <a:noFill/>
        </p:spPr>
        <p:txBody>
          <a:bodyPr wrap="square" rtlCol="0">
            <a:spAutoFit/>
          </a:bodyPr>
          <a:lstStyle/>
          <a:p>
            <a:r>
              <a:rPr lang="en-GB" sz="2000" b="1" dirty="0">
                <a:latin typeface="Nunito" panose="020B0604020202020204" charset="0"/>
              </a:rPr>
              <a:t>Outlier Check</a:t>
            </a:r>
          </a:p>
        </p:txBody>
      </p:sp>
      <p:pic>
        <p:nvPicPr>
          <p:cNvPr id="3" name="Picture 2"/>
          <p:cNvPicPr>
            <a:picLocks noChangeAspect="1"/>
          </p:cNvPicPr>
          <p:nvPr/>
        </p:nvPicPr>
        <p:blipFill>
          <a:blip r:embed="rId3"/>
          <a:stretch>
            <a:fillRect/>
          </a:stretch>
        </p:blipFill>
        <p:spPr>
          <a:xfrm>
            <a:off x="606669" y="2250512"/>
            <a:ext cx="9321447" cy="2259744"/>
          </a:xfrm>
          <a:prstGeom prst="rect">
            <a:avLst/>
          </a:prstGeom>
        </p:spPr>
      </p:pic>
      <p:pic>
        <p:nvPicPr>
          <p:cNvPr id="4" name="Picture 3"/>
          <p:cNvPicPr>
            <a:picLocks noChangeAspect="1"/>
          </p:cNvPicPr>
          <p:nvPr/>
        </p:nvPicPr>
        <p:blipFill>
          <a:blip r:embed="rId4"/>
          <a:stretch>
            <a:fillRect/>
          </a:stretch>
        </p:blipFill>
        <p:spPr>
          <a:xfrm>
            <a:off x="677008" y="4601524"/>
            <a:ext cx="9321448" cy="2225418"/>
          </a:xfrm>
          <a:prstGeom prst="rect">
            <a:avLst/>
          </a:prstGeom>
        </p:spPr>
      </p:pic>
    </p:spTree>
    <p:extLst>
      <p:ext uri="{BB962C8B-B14F-4D97-AF65-F5344CB8AC3E}">
        <p14:creationId xmlns:p14="http://schemas.microsoft.com/office/powerpoint/2010/main" val="264679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Data Preprocessing </a:t>
            </a:r>
            <a:endParaRPr sz="4000" dirty="0">
              <a:solidFill>
                <a:srgbClr val="1974D2"/>
              </a:solidFill>
            </a:endParaRPr>
          </a:p>
        </p:txBody>
      </p:sp>
      <p:sp>
        <p:nvSpPr>
          <p:cNvPr id="138" name="Google Shape;138;p4"/>
          <p:cNvSpPr txBox="1">
            <a:spLocks noGrp="1"/>
          </p:cNvSpPr>
          <p:nvPr>
            <p:ph type="body" idx="1"/>
          </p:nvPr>
        </p:nvSpPr>
        <p:spPr>
          <a:xfrm>
            <a:off x="270067" y="1149300"/>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spcBef>
                <a:spcPts val="1333"/>
              </a:spcBef>
              <a:buClr>
                <a:srgbClr val="2D3B45"/>
              </a:buClr>
              <a:buSzPts val="1400"/>
              <a:buNone/>
            </a:pPr>
            <a:endParaRPr lang="en-GB" sz="1867" dirty="0">
              <a:solidFill>
                <a:srgbClr val="2D3B45"/>
              </a:solidFill>
              <a:highlight>
                <a:srgbClr val="FFFFFF"/>
              </a:highlight>
            </a:endParaRPr>
          </a:p>
          <a:p>
            <a:pPr marL="0" indent="0">
              <a:spcBef>
                <a:spcPts val="1333"/>
              </a:spcBef>
              <a:spcAft>
                <a:spcPts val="1333"/>
              </a:spcAft>
              <a:buNone/>
            </a:pPr>
            <a:endParaRPr sz="1867" dirty="0">
              <a:solidFill>
                <a:srgbClr val="2D3B45"/>
              </a:solidFill>
              <a:highlight>
                <a:srgbClr val="FFFFFF"/>
              </a:highlight>
            </a:endParaRPr>
          </a:p>
        </p:txBody>
      </p:sp>
      <p:sp>
        <p:nvSpPr>
          <p:cNvPr id="2" name="TextBox 1"/>
          <p:cNvSpPr txBox="1"/>
          <p:nvPr/>
        </p:nvSpPr>
        <p:spPr>
          <a:xfrm>
            <a:off x="387500" y="1195450"/>
            <a:ext cx="3506381" cy="400110"/>
          </a:xfrm>
          <a:prstGeom prst="rect">
            <a:avLst/>
          </a:prstGeom>
          <a:noFill/>
        </p:spPr>
        <p:txBody>
          <a:bodyPr wrap="square" rtlCol="0">
            <a:spAutoFit/>
          </a:bodyPr>
          <a:lstStyle/>
          <a:p>
            <a:r>
              <a:rPr lang="en-GB" sz="2000" b="1" dirty="0">
                <a:latin typeface="Nunito" panose="020B0604020202020204" charset="0"/>
              </a:rPr>
              <a:t>Outlier Check</a:t>
            </a:r>
          </a:p>
        </p:txBody>
      </p:sp>
      <p:pic>
        <p:nvPicPr>
          <p:cNvPr id="5" name="Picture 4"/>
          <p:cNvPicPr>
            <a:picLocks noChangeAspect="1"/>
          </p:cNvPicPr>
          <p:nvPr/>
        </p:nvPicPr>
        <p:blipFill>
          <a:blip r:embed="rId3"/>
          <a:stretch>
            <a:fillRect/>
          </a:stretch>
        </p:blipFill>
        <p:spPr>
          <a:xfrm>
            <a:off x="387500" y="1783622"/>
            <a:ext cx="9142541" cy="2242834"/>
          </a:xfrm>
          <a:prstGeom prst="rect">
            <a:avLst/>
          </a:prstGeom>
        </p:spPr>
      </p:pic>
      <p:pic>
        <p:nvPicPr>
          <p:cNvPr id="6" name="Picture 5"/>
          <p:cNvPicPr>
            <a:picLocks noChangeAspect="1"/>
          </p:cNvPicPr>
          <p:nvPr/>
        </p:nvPicPr>
        <p:blipFill>
          <a:blip r:embed="rId4"/>
          <a:stretch>
            <a:fillRect/>
          </a:stretch>
        </p:blipFill>
        <p:spPr>
          <a:xfrm>
            <a:off x="493717" y="4135452"/>
            <a:ext cx="6762739" cy="2517241"/>
          </a:xfrm>
          <a:prstGeom prst="rect">
            <a:avLst/>
          </a:prstGeom>
        </p:spPr>
      </p:pic>
      <p:sp>
        <p:nvSpPr>
          <p:cNvPr id="7" name="TextBox 6"/>
          <p:cNvSpPr txBox="1"/>
          <p:nvPr/>
        </p:nvSpPr>
        <p:spPr>
          <a:xfrm>
            <a:off x="7480106" y="5394073"/>
            <a:ext cx="4413793" cy="646331"/>
          </a:xfrm>
          <a:prstGeom prst="rect">
            <a:avLst/>
          </a:prstGeom>
          <a:noFill/>
        </p:spPr>
        <p:txBody>
          <a:bodyPr wrap="square" rtlCol="0">
            <a:spAutoFit/>
          </a:bodyPr>
          <a:lstStyle/>
          <a:p>
            <a:pPr marL="380990" indent="-380990">
              <a:buFont typeface="Arial" panose="020B0604020202020204" pitchFamily="34" charset="0"/>
              <a:buChar char="•"/>
            </a:pPr>
            <a:r>
              <a:rPr lang="en-GB" dirty="0">
                <a:latin typeface="Nunito" panose="020B0604020202020204" charset="0"/>
              </a:rPr>
              <a:t>Days used and years since release columns do not have outliers</a:t>
            </a:r>
          </a:p>
        </p:txBody>
      </p:sp>
    </p:spTree>
    <p:extLst>
      <p:ext uri="{BB962C8B-B14F-4D97-AF65-F5344CB8AC3E}">
        <p14:creationId xmlns:p14="http://schemas.microsoft.com/office/powerpoint/2010/main" val="4123909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Data Preprocessing </a:t>
            </a:r>
            <a:endParaRPr sz="4000" dirty="0">
              <a:solidFill>
                <a:srgbClr val="1974D2"/>
              </a:solidFill>
            </a:endParaRPr>
          </a:p>
        </p:txBody>
      </p:sp>
      <p:sp>
        <p:nvSpPr>
          <p:cNvPr id="138" name="Google Shape;138;p4"/>
          <p:cNvSpPr txBox="1">
            <a:spLocks noGrp="1"/>
          </p:cNvSpPr>
          <p:nvPr>
            <p:ph type="body" idx="1"/>
          </p:nvPr>
        </p:nvSpPr>
        <p:spPr>
          <a:xfrm>
            <a:off x="406400" y="1611105"/>
            <a:ext cx="10786208" cy="4674025"/>
          </a:xfrm>
          <a:prstGeom prst="rect">
            <a:avLst/>
          </a:prstGeom>
          <a:noFill/>
          <a:ln>
            <a:noFill/>
          </a:ln>
        </p:spPr>
        <p:txBody>
          <a:bodyPr spcFirstLastPara="1" vert="horz" wrap="square" lIns="121900" tIns="121900" rIns="121900" bIns="121900" rtlCol="0" anchor="t" anchorCtr="0">
            <a:noAutofit/>
          </a:bodyPr>
          <a:lstStyle/>
          <a:p>
            <a:pPr marL="380990" indent="-380990">
              <a:spcBef>
                <a:spcPts val="1333"/>
              </a:spcBef>
              <a:spcAft>
                <a:spcPts val="1333"/>
              </a:spcAft>
            </a:pPr>
            <a:r>
              <a:rPr lang="en-GB" sz="1800" dirty="0">
                <a:solidFill>
                  <a:srgbClr val="2D3B45"/>
                </a:solidFill>
                <a:highlight>
                  <a:srgbClr val="FFFFFF"/>
                </a:highlight>
              </a:rPr>
              <a:t>I want to predict normalised price of used devices, therefore this is our dependent variable or target variable while the rest of the variables are predictors or independent variables. </a:t>
            </a:r>
          </a:p>
          <a:p>
            <a:pPr marL="380990" indent="-380990">
              <a:spcBef>
                <a:spcPts val="1333"/>
              </a:spcBef>
              <a:spcAft>
                <a:spcPts val="1333"/>
              </a:spcAft>
            </a:pPr>
            <a:r>
              <a:rPr lang="en-GB" sz="1800" dirty="0">
                <a:solidFill>
                  <a:srgbClr val="2D3B45"/>
                </a:solidFill>
                <a:highlight>
                  <a:srgbClr val="FFFFFF"/>
                </a:highlight>
              </a:rPr>
              <a:t>So I defined my dependent variable and independent variable (see in appendix).</a:t>
            </a:r>
          </a:p>
          <a:p>
            <a:pPr marL="380990" indent="-380990">
              <a:spcBef>
                <a:spcPts val="1333"/>
              </a:spcBef>
              <a:spcAft>
                <a:spcPts val="1333"/>
              </a:spcAft>
            </a:pPr>
            <a:r>
              <a:rPr lang="en-GB" sz="1800" dirty="0">
                <a:solidFill>
                  <a:srgbClr val="2D3B45"/>
                </a:solidFill>
                <a:highlight>
                  <a:srgbClr val="FFFFFF"/>
                </a:highlight>
              </a:rPr>
              <a:t>I added intercept to data.</a:t>
            </a:r>
          </a:p>
          <a:p>
            <a:pPr marL="380990" indent="-380990">
              <a:spcBef>
                <a:spcPts val="1333"/>
              </a:spcBef>
              <a:spcAft>
                <a:spcPts val="1333"/>
              </a:spcAft>
            </a:pPr>
            <a:r>
              <a:rPr lang="en-GB" sz="1800" dirty="0">
                <a:solidFill>
                  <a:srgbClr val="2D3B45"/>
                </a:solidFill>
                <a:highlight>
                  <a:srgbClr val="FFFFFF"/>
                </a:highlight>
              </a:rPr>
              <a:t>All categorical variables were hot encoded, they include; brand names,4g, 5g and OS (operating system). I created dummy variables for them.</a:t>
            </a:r>
          </a:p>
          <a:p>
            <a:pPr marL="380990" indent="-380990">
              <a:spcBef>
                <a:spcPts val="1333"/>
              </a:spcBef>
              <a:spcAft>
                <a:spcPts val="1333"/>
              </a:spcAft>
            </a:pPr>
            <a:r>
              <a:rPr lang="en-GB" sz="1800" dirty="0">
                <a:solidFill>
                  <a:srgbClr val="2D3B45"/>
                </a:solidFill>
                <a:highlight>
                  <a:srgbClr val="FFFFFF"/>
                </a:highlight>
              </a:rPr>
              <a:t>We split the dataset into test and train sets for model evaluation.</a:t>
            </a:r>
          </a:p>
          <a:p>
            <a:pPr marL="380990" indent="-380990">
              <a:spcBef>
                <a:spcPts val="1333"/>
              </a:spcBef>
              <a:spcAft>
                <a:spcPts val="1333"/>
              </a:spcAft>
            </a:pPr>
            <a:r>
              <a:rPr lang="en-GB" sz="1800" dirty="0">
                <a:solidFill>
                  <a:srgbClr val="2D3B45"/>
                </a:solidFill>
                <a:highlight>
                  <a:srgbClr val="FFFFFF"/>
                </a:highlight>
              </a:rPr>
              <a:t>I then built a linear regression model using the train data</a:t>
            </a:r>
          </a:p>
          <a:p>
            <a:pPr marL="380990" indent="-380990">
              <a:spcBef>
                <a:spcPts val="1333"/>
              </a:spcBef>
              <a:spcAft>
                <a:spcPts val="1333"/>
              </a:spcAft>
            </a:pPr>
            <a:endParaRPr sz="1800" dirty="0">
              <a:solidFill>
                <a:srgbClr val="2D3B45"/>
              </a:solidFill>
              <a:highlight>
                <a:srgbClr val="FFFFFF"/>
              </a:highlight>
            </a:endParaRPr>
          </a:p>
        </p:txBody>
      </p:sp>
      <p:sp>
        <p:nvSpPr>
          <p:cNvPr id="3" name="TextBox 2"/>
          <p:cNvSpPr txBox="1"/>
          <p:nvPr/>
        </p:nvSpPr>
        <p:spPr>
          <a:xfrm>
            <a:off x="406400" y="1149305"/>
            <a:ext cx="3914854" cy="400110"/>
          </a:xfrm>
          <a:prstGeom prst="rect">
            <a:avLst/>
          </a:prstGeom>
          <a:noFill/>
        </p:spPr>
        <p:txBody>
          <a:bodyPr wrap="none" rtlCol="0">
            <a:spAutoFit/>
          </a:bodyPr>
          <a:lstStyle/>
          <a:p>
            <a:r>
              <a:rPr lang="en-GB" sz="2000" b="1" dirty="0">
                <a:latin typeface="Nunito" panose="020B0604020202020204" charset="0"/>
              </a:rPr>
              <a:t>Data Preparation for Modelling</a:t>
            </a:r>
          </a:p>
        </p:txBody>
      </p:sp>
    </p:spTree>
    <p:extLst>
      <p:ext uri="{BB962C8B-B14F-4D97-AF65-F5344CB8AC3E}">
        <p14:creationId xmlns:p14="http://schemas.microsoft.com/office/powerpoint/2010/main" val="122607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Performance Summary</a:t>
            </a:r>
            <a:endParaRPr sz="4000" dirty="0">
              <a:solidFill>
                <a:srgbClr val="1974D2"/>
              </a:solidFill>
            </a:endParaRPr>
          </a:p>
        </p:txBody>
      </p:sp>
      <p:sp>
        <p:nvSpPr>
          <p:cNvPr id="144" name="Google Shape;144;p6"/>
          <p:cNvSpPr txBox="1">
            <a:spLocks noGrp="1"/>
          </p:cNvSpPr>
          <p:nvPr>
            <p:ph type="body" idx="1"/>
          </p:nvPr>
        </p:nvSpPr>
        <p:spPr>
          <a:xfrm>
            <a:off x="270067" y="1228430"/>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 sz="1800" b="1" dirty="0">
                <a:solidFill>
                  <a:schemeClr val="dk1"/>
                </a:solidFill>
              </a:rPr>
              <a:t>Overview of ML model and its parameters:</a:t>
            </a:r>
            <a:endParaRPr lang="en" sz="1800" dirty="0">
              <a:solidFill>
                <a:schemeClr val="dk1"/>
              </a:solidFill>
            </a:endParaRPr>
          </a:p>
          <a:p>
            <a:pPr indent="-423323">
              <a:buClr>
                <a:srgbClr val="000000"/>
              </a:buClr>
              <a:buSzPts val="1400"/>
            </a:pPr>
            <a:r>
              <a:rPr lang="en" sz="1800" dirty="0">
                <a:solidFill>
                  <a:schemeClr val="dk1"/>
                </a:solidFill>
              </a:rPr>
              <a:t>Machine Learner makes no assumption where data is gotten from so we split our dataset in 70:30 ratio for train to test data and carry our model evaluation. </a:t>
            </a:r>
          </a:p>
          <a:p>
            <a:pPr marL="567252" indent="-380990">
              <a:buClr>
                <a:srgbClr val="000000"/>
              </a:buClr>
              <a:buSzPts val="1400"/>
            </a:pPr>
            <a:r>
              <a:rPr lang="en" sz="1800" dirty="0">
                <a:solidFill>
                  <a:schemeClr val="dk1"/>
                </a:solidFill>
              </a:rPr>
              <a:t>We will look at the following parameters:</a:t>
            </a:r>
          </a:p>
          <a:p>
            <a:pPr marL="186262" indent="0">
              <a:buClr>
                <a:srgbClr val="000000"/>
              </a:buClr>
              <a:buSzPts val="1400"/>
              <a:buNone/>
            </a:pPr>
            <a:r>
              <a:rPr lang="en" sz="1800" dirty="0">
                <a:solidFill>
                  <a:schemeClr val="dk1"/>
                </a:solidFill>
              </a:rPr>
              <a:t>        -R squared and Adjusted R squared</a:t>
            </a:r>
          </a:p>
          <a:p>
            <a:pPr marL="186262" indent="0">
              <a:buClr>
                <a:srgbClr val="000000"/>
              </a:buClr>
              <a:buSzPts val="1400"/>
              <a:buNone/>
            </a:pPr>
            <a:r>
              <a:rPr lang="en" sz="1800" dirty="0">
                <a:solidFill>
                  <a:schemeClr val="dk1"/>
                </a:solidFill>
              </a:rPr>
              <a:t>        -Constant cofficient</a:t>
            </a:r>
          </a:p>
          <a:p>
            <a:pPr marL="186262" indent="0">
              <a:buClr>
                <a:srgbClr val="000000"/>
              </a:buClr>
              <a:buSzPts val="1400"/>
              <a:buNone/>
            </a:pPr>
            <a:r>
              <a:rPr lang="en" sz="1800" dirty="0">
                <a:solidFill>
                  <a:schemeClr val="dk1"/>
                </a:solidFill>
              </a:rPr>
              <a:t>        -Cofficients of all the predictor variables</a:t>
            </a:r>
          </a:p>
          <a:p>
            <a:pPr marL="186262" indent="0">
              <a:buClr>
                <a:srgbClr val="000000"/>
              </a:buClr>
              <a:buSzPts val="1400"/>
              <a:buNone/>
            </a:pPr>
            <a:endParaRPr lang="en" sz="1800" dirty="0">
              <a:solidFill>
                <a:schemeClr val="dk1"/>
              </a:solidFill>
            </a:endParaRPr>
          </a:p>
          <a:p>
            <a:pPr marL="186262" indent="0">
              <a:buClr>
                <a:srgbClr val="000000"/>
              </a:buClr>
              <a:buSzPts val="1400"/>
              <a:buNone/>
            </a:pPr>
            <a:r>
              <a:rPr lang="en-GB" sz="1800" b="1" dirty="0">
                <a:solidFill>
                  <a:schemeClr val="dk1"/>
                </a:solidFill>
              </a:rPr>
              <a:t>Summary of most important factors used by the ML model for prediction</a:t>
            </a:r>
          </a:p>
          <a:p>
            <a:pPr marL="567252" indent="-380990">
              <a:buClr>
                <a:srgbClr val="000000"/>
              </a:buClr>
              <a:buSzPts val="1400"/>
            </a:pPr>
            <a:r>
              <a:rPr lang="en-GB" sz="1800" dirty="0">
                <a:solidFill>
                  <a:schemeClr val="dk1"/>
                </a:solidFill>
              </a:rPr>
              <a:t>We will use the functions  defined in </a:t>
            </a:r>
            <a:r>
              <a:rPr lang="en-GB" sz="1800" dirty="0" err="1">
                <a:solidFill>
                  <a:schemeClr val="dk1"/>
                </a:solidFill>
              </a:rPr>
              <a:t>sklearn</a:t>
            </a:r>
            <a:r>
              <a:rPr lang="en-GB" sz="1800" dirty="0">
                <a:solidFill>
                  <a:schemeClr val="dk1"/>
                </a:solidFill>
              </a:rPr>
              <a:t> for </a:t>
            </a:r>
            <a:r>
              <a:rPr lang="en-GB" sz="1800" b="1" dirty="0">
                <a:solidFill>
                  <a:schemeClr val="dk1"/>
                </a:solidFill>
              </a:rPr>
              <a:t>RMSE, MAE and R squared</a:t>
            </a:r>
          </a:p>
          <a:p>
            <a:pPr marL="567252" indent="-380990">
              <a:buClr>
                <a:srgbClr val="000000"/>
              </a:buClr>
              <a:buSzPts val="1400"/>
            </a:pPr>
            <a:r>
              <a:rPr lang="en-GB" sz="1800" dirty="0">
                <a:solidFill>
                  <a:schemeClr val="dk1"/>
                </a:solidFill>
              </a:rPr>
              <a:t>Then define functions to calculate </a:t>
            </a:r>
            <a:r>
              <a:rPr lang="en-GB" sz="1800" b="1" dirty="0">
                <a:solidFill>
                  <a:schemeClr val="dk1"/>
                </a:solidFill>
              </a:rPr>
              <a:t>MAPE and adjusted R squared </a:t>
            </a:r>
          </a:p>
          <a:p>
            <a:pPr marL="567252" indent="-380990">
              <a:buClr>
                <a:srgbClr val="000000"/>
              </a:buClr>
              <a:buSzPts val="1400"/>
            </a:pPr>
            <a:r>
              <a:rPr lang="en-GB" sz="1800" dirty="0">
                <a:solidFill>
                  <a:schemeClr val="dk1"/>
                </a:solidFill>
              </a:rPr>
              <a:t>To define function to compute metrics to check our performance of the regression, we define:</a:t>
            </a:r>
          </a:p>
          <a:p>
            <a:pPr marL="186262" indent="0">
              <a:buClr>
                <a:srgbClr val="000000"/>
              </a:buClr>
              <a:buSzPts val="1400"/>
              <a:buNone/>
            </a:pPr>
            <a:r>
              <a:rPr lang="en-GB" sz="1800" dirty="0">
                <a:solidFill>
                  <a:schemeClr val="dk1"/>
                </a:solidFill>
              </a:rPr>
              <a:t>model: </a:t>
            </a:r>
            <a:r>
              <a:rPr lang="en-GB" sz="1800" dirty="0" err="1">
                <a:solidFill>
                  <a:schemeClr val="dk1"/>
                </a:solidFill>
              </a:rPr>
              <a:t>regressor</a:t>
            </a:r>
            <a:endParaRPr lang="en-GB" sz="1800" dirty="0">
              <a:solidFill>
                <a:schemeClr val="dk1"/>
              </a:solidFill>
            </a:endParaRPr>
          </a:p>
          <a:p>
            <a:pPr marL="186262" indent="0">
              <a:buClr>
                <a:srgbClr val="000000"/>
              </a:buClr>
              <a:buSzPts val="1400"/>
              <a:buNone/>
            </a:pPr>
            <a:r>
              <a:rPr lang="en-GB" sz="1800" dirty="0">
                <a:solidFill>
                  <a:schemeClr val="dk1"/>
                </a:solidFill>
              </a:rPr>
              <a:t>predictor: independent variable </a:t>
            </a:r>
          </a:p>
          <a:p>
            <a:pPr marL="186262" indent="0">
              <a:buClr>
                <a:srgbClr val="000000"/>
              </a:buClr>
              <a:buSzPts val="1400"/>
              <a:buNone/>
            </a:pPr>
            <a:r>
              <a:rPr lang="en-GB" sz="1800" dirty="0">
                <a:solidFill>
                  <a:schemeClr val="dk1"/>
                </a:solidFill>
              </a:rPr>
              <a:t>target.: dependent variable</a:t>
            </a:r>
          </a:p>
          <a:p>
            <a:pPr marL="186262" indent="0">
              <a:buClr>
                <a:srgbClr val="000000"/>
              </a:buClr>
              <a:buSzPts val="1400"/>
              <a:buNone/>
            </a:pPr>
            <a:endParaRPr lang="en-GB" sz="1800" dirty="0">
              <a:solidFill>
                <a:schemeClr val="dk1"/>
              </a:solidFill>
            </a:endParaRPr>
          </a:p>
          <a:p>
            <a:pPr marL="186262" indent="0">
              <a:buClr>
                <a:srgbClr val="000000"/>
              </a:buClr>
              <a:buSzPts val="1400"/>
              <a:buNone/>
            </a:pPr>
            <a:endParaRPr lang="en" sz="1800" dirty="0">
              <a:solidFill>
                <a:schemeClr val="dk1"/>
              </a:solidFill>
            </a:endParaRPr>
          </a:p>
          <a:p>
            <a:pPr marL="186262" indent="0">
              <a:buClr>
                <a:srgbClr val="000000"/>
              </a:buClr>
              <a:buSzPts val="1400"/>
              <a:buNone/>
            </a:pPr>
            <a:endParaRPr sz="1800" dirty="0">
              <a:solidFill>
                <a:schemeClr val="dk1"/>
              </a:solidFill>
            </a:endParaRPr>
          </a:p>
          <a:p>
            <a:pPr marL="0" indent="0">
              <a:spcBef>
                <a:spcPts val="1333"/>
              </a:spcBef>
              <a:spcAft>
                <a:spcPts val="1333"/>
              </a:spcAft>
              <a:buNone/>
            </a:pPr>
            <a:endParaRPr sz="1800" dirty="0">
              <a:solidFill>
                <a:srgbClr val="000000"/>
              </a:solidFill>
            </a:endParaRPr>
          </a:p>
        </p:txBody>
      </p:sp>
    </p:spTree>
    <p:extLst>
      <p:ext uri="{BB962C8B-B14F-4D97-AF65-F5344CB8AC3E}">
        <p14:creationId xmlns:p14="http://schemas.microsoft.com/office/powerpoint/2010/main" val="3427413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86785" y="272137"/>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Performance Summary</a:t>
            </a:r>
            <a:endParaRPr sz="4000" dirty="0">
              <a:solidFill>
                <a:srgbClr val="1974D2"/>
              </a:solidFill>
            </a:endParaRPr>
          </a:p>
        </p:txBody>
      </p:sp>
      <p:sp>
        <p:nvSpPr>
          <p:cNvPr id="144" name="Google Shape;144;p6"/>
          <p:cNvSpPr txBox="1">
            <a:spLocks noGrp="1"/>
          </p:cNvSpPr>
          <p:nvPr>
            <p:ph type="body" idx="1"/>
          </p:nvPr>
        </p:nvSpPr>
        <p:spPr>
          <a:xfrm>
            <a:off x="157903" y="1035737"/>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GB" sz="1800" b="1" dirty="0">
                <a:solidFill>
                  <a:srgbClr val="000000"/>
                </a:solidFill>
              </a:rPr>
              <a:t>Summary</a:t>
            </a:r>
            <a:r>
              <a:rPr lang="en-GB" sz="1867" b="1" dirty="0">
                <a:solidFill>
                  <a:srgbClr val="000000"/>
                </a:solidFill>
              </a:rPr>
              <a:t> of key performance metrics for training and test data in tabular format for comparison</a:t>
            </a:r>
          </a:p>
          <a:p>
            <a:pPr marL="186262" indent="0">
              <a:buClr>
                <a:srgbClr val="000000"/>
              </a:buClr>
              <a:buSzPts val="1400"/>
              <a:buNone/>
            </a:pPr>
            <a:endParaRPr lang="en-GB" sz="1867" b="1" dirty="0">
              <a:solidFill>
                <a:srgbClr val="000000"/>
              </a:solidFill>
            </a:endParaRPr>
          </a:p>
          <a:p>
            <a:pPr marL="186262" indent="0">
              <a:buClr>
                <a:srgbClr val="000000"/>
              </a:buClr>
              <a:buSzPts val="1400"/>
              <a:buNone/>
            </a:pPr>
            <a:endParaRPr lang="en-GB" sz="1867" dirty="0">
              <a:solidFill>
                <a:schemeClr val="dk1"/>
              </a:solidFill>
            </a:endParaRPr>
          </a:p>
          <a:p>
            <a:pPr marL="186262" indent="0">
              <a:buClr>
                <a:srgbClr val="000000"/>
              </a:buClr>
              <a:buSzPts val="1400"/>
              <a:buNone/>
            </a:pPr>
            <a:endParaRPr lang="en-GB" sz="1867" dirty="0">
              <a:solidFill>
                <a:schemeClr val="dk1"/>
              </a:solidFill>
            </a:endParaRPr>
          </a:p>
          <a:p>
            <a:pPr marL="186262" indent="0">
              <a:buClr>
                <a:srgbClr val="000000"/>
              </a:buClr>
              <a:buSzPts val="1400"/>
              <a:buNone/>
            </a:pPr>
            <a:endParaRPr lang="en" sz="1867" dirty="0">
              <a:solidFill>
                <a:schemeClr val="dk1"/>
              </a:solidFill>
            </a:endParaRPr>
          </a:p>
          <a:p>
            <a:pPr marL="186262" indent="0">
              <a:buClr>
                <a:srgbClr val="000000"/>
              </a:buClr>
              <a:buSzPts val="1400"/>
              <a:buNone/>
            </a:pPr>
            <a:endParaRPr sz="1867" dirty="0">
              <a:solidFill>
                <a:schemeClr val="dk1"/>
              </a:solidFill>
            </a:endParaRPr>
          </a:p>
          <a:p>
            <a:pPr marL="0" indent="0">
              <a:spcBef>
                <a:spcPts val="1333"/>
              </a:spcBef>
              <a:spcAft>
                <a:spcPts val="1333"/>
              </a:spcAft>
              <a:buNone/>
            </a:pPr>
            <a:endParaRPr sz="1867"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21498861"/>
              </p:ext>
            </p:extLst>
          </p:nvPr>
        </p:nvGraphicFramePr>
        <p:xfrm>
          <a:off x="532139" y="1731801"/>
          <a:ext cx="9895538" cy="3298613"/>
        </p:xfrm>
        <a:graphic>
          <a:graphicData uri="http://schemas.openxmlformats.org/drawingml/2006/table">
            <a:tbl>
              <a:tblPr firstRow="1" bandRow="1">
                <a:tableStyleId>{616DA210-FB5B-4158-B5E0-FEB733F419BA}</a:tableStyleId>
              </a:tblPr>
              <a:tblGrid>
                <a:gridCol w="4927884">
                  <a:extLst>
                    <a:ext uri="{9D8B030D-6E8A-4147-A177-3AD203B41FA5}">
                      <a16:colId xmlns:a16="http://schemas.microsoft.com/office/drawing/2014/main" val="1933487263"/>
                    </a:ext>
                  </a:extLst>
                </a:gridCol>
                <a:gridCol w="4967654">
                  <a:extLst>
                    <a:ext uri="{9D8B030D-6E8A-4147-A177-3AD203B41FA5}">
                      <a16:colId xmlns:a16="http://schemas.microsoft.com/office/drawing/2014/main" val="3182783310"/>
                    </a:ext>
                  </a:extLst>
                </a:gridCol>
              </a:tblGrid>
              <a:tr h="853440">
                <a:tc>
                  <a:txBody>
                    <a:bodyPr/>
                    <a:lstStyle/>
                    <a:p>
                      <a:r>
                        <a:rPr lang="en-GB" sz="2400" dirty="0" smtClean="0"/>
                        <a:t>Performance</a:t>
                      </a:r>
                      <a:r>
                        <a:rPr lang="en-GB" sz="2400" baseline="0" dirty="0" smtClean="0"/>
                        <a:t> m</a:t>
                      </a:r>
                      <a:r>
                        <a:rPr lang="en-GB" sz="2400" dirty="0" smtClean="0"/>
                        <a:t>etrics for training data </a:t>
                      </a:r>
                      <a:endParaRPr lang="en-GB" sz="2400" dirty="0"/>
                    </a:p>
                  </a:txBody>
                  <a:tcPr marL="121920" marR="121920" marT="60960" marB="60960"/>
                </a:tc>
                <a:tc>
                  <a:txBody>
                    <a:bodyPr/>
                    <a:lstStyle/>
                    <a:p>
                      <a:r>
                        <a:rPr lang="en-GB" sz="2400" dirty="0" smtClean="0"/>
                        <a:t>Performance</a:t>
                      </a:r>
                      <a:r>
                        <a:rPr lang="en-GB" sz="2400" baseline="0" dirty="0" smtClean="0"/>
                        <a:t> m</a:t>
                      </a:r>
                      <a:r>
                        <a:rPr lang="en-GB" sz="2400" dirty="0" smtClean="0"/>
                        <a:t>etrics for testing data </a:t>
                      </a:r>
                      <a:endParaRPr lang="en-GB" sz="2400" dirty="0"/>
                    </a:p>
                  </a:txBody>
                  <a:tcPr marL="121920" marR="121920" marT="60960" marB="60960"/>
                </a:tc>
                <a:extLst>
                  <a:ext uri="{0D108BD9-81ED-4DB2-BD59-A6C34878D82A}">
                    <a16:rowId xmlns:a16="http://schemas.microsoft.com/office/drawing/2014/main" val="933183783"/>
                  </a:ext>
                </a:extLst>
              </a:tr>
              <a:tr h="487680">
                <a:tc>
                  <a:txBody>
                    <a:bodyPr/>
                    <a:lstStyle/>
                    <a:p>
                      <a:r>
                        <a:rPr lang="en-GB" sz="2400" dirty="0" err="1" smtClean="0"/>
                        <a:t>olsmodel_train_perf</a:t>
                      </a:r>
                      <a:endParaRPr lang="en-GB" sz="2400" dirty="0"/>
                    </a:p>
                  </a:txBody>
                  <a:tcPr marL="121920" marR="121920" marT="60960" marB="60960"/>
                </a:tc>
                <a:tc>
                  <a:txBody>
                    <a:bodyPr/>
                    <a:lstStyle/>
                    <a:p>
                      <a:r>
                        <a:rPr lang="en-GB" sz="2400" dirty="0" err="1" smtClean="0"/>
                        <a:t>olsmodel_test_perf</a:t>
                      </a:r>
                      <a:endParaRPr lang="en-GB" sz="2400" dirty="0"/>
                    </a:p>
                  </a:txBody>
                  <a:tcPr marL="121920" marR="121920" marT="60960" marB="60960"/>
                </a:tc>
                <a:extLst>
                  <a:ext uri="{0D108BD9-81ED-4DB2-BD59-A6C34878D82A}">
                    <a16:rowId xmlns:a16="http://schemas.microsoft.com/office/drawing/2014/main" val="3706965130"/>
                  </a:ext>
                </a:extLst>
              </a:tr>
              <a:tr h="487680">
                <a:tc>
                  <a:txBody>
                    <a:bodyPr/>
                    <a:lstStyle/>
                    <a:p>
                      <a:r>
                        <a:rPr lang="en-GB" sz="2400" dirty="0" err="1" smtClean="0"/>
                        <a:t>model_performance_regression</a:t>
                      </a:r>
                      <a:endParaRPr lang="en-GB" sz="2400" dirty="0"/>
                    </a:p>
                  </a:txBody>
                  <a:tcPr marL="121920" marR="121920" marT="60960" marB="60960"/>
                </a:tc>
                <a:tc>
                  <a:txBody>
                    <a:bodyPr/>
                    <a:lstStyle/>
                    <a:p>
                      <a:r>
                        <a:rPr lang="en-GB" sz="2400" dirty="0" err="1" smtClean="0"/>
                        <a:t>model_performance_regression</a:t>
                      </a:r>
                      <a:endParaRPr lang="en-GB" sz="2400" dirty="0"/>
                    </a:p>
                  </a:txBody>
                  <a:tcPr marL="121920" marR="121920" marT="60960" marB="60960"/>
                </a:tc>
                <a:extLst>
                  <a:ext uri="{0D108BD9-81ED-4DB2-BD59-A6C34878D82A}">
                    <a16:rowId xmlns:a16="http://schemas.microsoft.com/office/drawing/2014/main" val="1743887661"/>
                  </a:ext>
                </a:extLst>
              </a:tr>
              <a:tr h="487680">
                <a:tc>
                  <a:txBody>
                    <a:bodyPr/>
                    <a:lstStyle/>
                    <a:p>
                      <a:r>
                        <a:rPr lang="en-GB" sz="2400" dirty="0" err="1" smtClean="0"/>
                        <a:t>olsmodel</a:t>
                      </a:r>
                      <a:endParaRPr lang="en-GB" sz="2400" dirty="0"/>
                    </a:p>
                  </a:txBody>
                  <a:tcPr marL="121920" marR="121920" marT="60960" marB="60960"/>
                </a:tc>
                <a:tc>
                  <a:txBody>
                    <a:bodyPr/>
                    <a:lstStyle/>
                    <a:p>
                      <a:r>
                        <a:rPr lang="en-GB" sz="2400" dirty="0" err="1" smtClean="0"/>
                        <a:t>olsmodel</a:t>
                      </a:r>
                      <a:endParaRPr lang="en-GB" sz="2400" dirty="0"/>
                    </a:p>
                  </a:txBody>
                  <a:tcPr marL="121920" marR="121920" marT="60960" marB="60960"/>
                </a:tc>
                <a:extLst>
                  <a:ext uri="{0D108BD9-81ED-4DB2-BD59-A6C34878D82A}">
                    <a16:rowId xmlns:a16="http://schemas.microsoft.com/office/drawing/2014/main" val="2391560202"/>
                  </a:ext>
                </a:extLst>
              </a:tr>
              <a:tr h="487680">
                <a:tc>
                  <a:txBody>
                    <a:bodyPr/>
                    <a:lstStyle/>
                    <a:p>
                      <a:r>
                        <a:rPr lang="en-GB" sz="2400" dirty="0" err="1" smtClean="0"/>
                        <a:t>x_train</a:t>
                      </a:r>
                      <a:endParaRPr lang="en-GB" sz="2400" dirty="0"/>
                    </a:p>
                  </a:txBody>
                  <a:tcPr marL="121920" marR="121920" marT="60960" marB="60960"/>
                </a:tc>
                <a:tc>
                  <a:txBody>
                    <a:bodyPr/>
                    <a:lstStyle/>
                    <a:p>
                      <a:r>
                        <a:rPr lang="en-GB" sz="2400" dirty="0" err="1" smtClean="0"/>
                        <a:t>x_test</a:t>
                      </a:r>
                      <a:endParaRPr lang="en-GB" sz="2400" dirty="0"/>
                    </a:p>
                  </a:txBody>
                  <a:tcPr marL="121920" marR="121920" marT="60960" marB="60960"/>
                </a:tc>
                <a:extLst>
                  <a:ext uri="{0D108BD9-81ED-4DB2-BD59-A6C34878D82A}">
                    <a16:rowId xmlns:a16="http://schemas.microsoft.com/office/drawing/2014/main" val="2186210115"/>
                  </a:ext>
                </a:extLst>
              </a:tr>
              <a:tr h="494453">
                <a:tc>
                  <a:txBody>
                    <a:bodyPr/>
                    <a:lstStyle/>
                    <a:p>
                      <a:r>
                        <a:rPr lang="en-GB" sz="2400" dirty="0" err="1" smtClean="0"/>
                        <a:t>y_train</a:t>
                      </a:r>
                      <a:endParaRPr lang="en-GB" sz="2400" dirty="0"/>
                    </a:p>
                  </a:txBody>
                  <a:tcPr marL="121920" marR="121920" marT="60960" marB="60960"/>
                </a:tc>
                <a:tc>
                  <a:txBody>
                    <a:bodyPr/>
                    <a:lstStyle/>
                    <a:p>
                      <a:r>
                        <a:rPr lang="en-GB" sz="2400" dirty="0" err="1" smtClean="0"/>
                        <a:t>y_test</a:t>
                      </a:r>
                      <a:endParaRPr lang="en-GB" sz="2400" dirty="0"/>
                    </a:p>
                  </a:txBody>
                  <a:tcPr marL="121920" marR="121920" marT="60960" marB="60960"/>
                </a:tc>
                <a:extLst>
                  <a:ext uri="{0D108BD9-81ED-4DB2-BD59-A6C34878D82A}">
                    <a16:rowId xmlns:a16="http://schemas.microsoft.com/office/drawing/2014/main" val="1359015090"/>
                  </a:ext>
                </a:extLst>
              </a:tr>
            </a:tbl>
          </a:graphicData>
        </a:graphic>
      </p:graphicFrame>
      <p:sp>
        <p:nvSpPr>
          <p:cNvPr id="3" name="TextBox 2"/>
          <p:cNvSpPr txBox="1"/>
          <p:nvPr/>
        </p:nvSpPr>
        <p:spPr>
          <a:xfrm>
            <a:off x="157903" y="5214537"/>
            <a:ext cx="11618564" cy="1754326"/>
          </a:xfrm>
          <a:prstGeom prst="rect">
            <a:avLst/>
          </a:prstGeom>
          <a:noFill/>
        </p:spPr>
        <p:txBody>
          <a:bodyPr wrap="square" rtlCol="0">
            <a:spAutoFit/>
          </a:bodyPr>
          <a:lstStyle/>
          <a:p>
            <a:pPr marL="380990" indent="-380990">
              <a:buFont typeface="Arial" panose="020B0604020202020204" pitchFamily="34" charset="0"/>
              <a:buChar char="•"/>
            </a:pPr>
            <a:r>
              <a:rPr lang="en-GB" dirty="0">
                <a:latin typeface="Nunito" panose="020B0604020202020204" charset="0"/>
              </a:rPr>
              <a:t>Then take note of </a:t>
            </a:r>
            <a:r>
              <a:rPr lang="en-GB" dirty="0" err="1">
                <a:latin typeface="Nunito" panose="020B0604020202020204" charset="0"/>
              </a:rPr>
              <a:t>Rsquared</a:t>
            </a:r>
            <a:r>
              <a:rPr lang="en-GB" dirty="0">
                <a:latin typeface="Nunito" panose="020B0604020202020204" charset="0"/>
              </a:rPr>
              <a:t> to ensure model is not </a:t>
            </a:r>
            <a:r>
              <a:rPr lang="en-GB" dirty="0" err="1">
                <a:latin typeface="Nunito" panose="020B0604020202020204" charset="0"/>
              </a:rPr>
              <a:t>underfitting</a:t>
            </a:r>
            <a:endParaRPr lang="en-GB" dirty="0">
              <a:latin typeface="Nunito" panose="020B0604020202020204" charset="0"/>
            </a:endParaRPr>
          </a:p>
          <a:p>
            <a:pPr marL="380990" indent="-380990">
              <a:buFont typeface="Arial" panose="020B0604020202020204" pitchFamily="34" charset="0"/>
              <a:buChar char="•"/>
            </a:pPr>
            <a:r>
              <a:rPr lang="en-GB" dirty="0">
                <a:latin typeface="Nunito" panose="020B0604020202020204" charset="0"/>
              </a:rPr>
              <a:t>Compare the test and train  RMSE and MAE to check if model is overfitting</a:t>
            </a:r>
          </a:p>
          <a:p>
            <a:pPr marL="380990" indent="-380990">
              <a:buFont typeface="Arial" panose="020B0604020202020204" pitchFamily="34" charset="0"/>
              <a:buChar char="•"/>
            </a:pPr>
            <a:r>
              <a:rPr lang="en-GB" dirty="0">
                <a:latin typeface="Nunito" panose="020B0604020202020204" charset="0"/>
              </a:rPr>
              <a:t>Check that the model is predicting the normalised used price with the right mean error on the test data</a:t>
            </a:r>
          </a:p>
          <a:p>
            <a:pPr marL="380990" indent="-380990">
              <a:buFont typeface="Arial" panose="020B0604020202020204" pitchFamily="34" charset="0"/>
              <a:buChar char="•"/>
            </a:pPr>
            <a:r>
              <a:rPr lang="en-GB" dirty="0">
                <a:latin typeface="Nunito" panose="020B0604020202020204" charset="0"/>
              </a:rPr>
              <a:t>The MAPE value on the test data ensures that we are predicting within the value of our normalised used price.</a:t>
            </a:r>
          </a:p>
          <a:p>
            <a:endParaRPr lang="en-GB" dirty="0">
              <a:latin typeface="Nunito" panose="020B0604020202020204" charset="0"/>
            </a:endParaRPr>
          </a:p>
        </p:txBody>
      </p:sp>
    </p:spTree>
    <p:extLst>
      <p:ext uri="{BB962C8B-B14F-4D97-AF65-F5344CB8AC3E}">
        <p14:creationId xmlns:p14="http://schemas.microsoft.com/office/powerpoint/2010/main" val="2958119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Performance Summary</a:t>
            </a:r>
            <a:endParaRPr sz="4000" dirty="0">
              <a:solidFill>
                <a:srgbClr val="1974D2"/>
              </a:solidFill>
            </a:endParaRPr>
          </a:p>
        </p:txBody>
      </p:sp>
      <p:sp>
        <p:nvSpPr>
          <p:cNvPr id="144" name="Google Shape;144;p6"/>
          <p:cNvSpPr txBox="1">
            <a:spLocks noGrp="1"/>
          </p:cNvSpPr>
          <p:nvPr>
            <p:ph type="body" idx="1"/>
          </p:nvPr>
        </p:nvSpPr>
        <p:spPr>
          <a:xfrm>
            <a:off x="270067" y="1066857"/>
            <a:ext cx="11506400" cy="4133900"/>
          </a:xfrm>
          <a:prstGeom prst="rect">
            <a:avLst/>
          </a:prstGeom>
          <a:noFill/>
          <a:ln>
            <a:noFill/>
          </a:ln>
        </p:spPr>
        <p:txBody>
          <a:bodyPr spcFirstLastPara="1" vert="horz" wrap="square" lIns="121900" tIns="121900" rIns="121900" bIns="121900" rtlCol="0" anchor="t" anchorCtr="0">
            <a:noAutofit/>
          </a:bodyPr>
          <a:lstStyle/>
          <a:p>
            <a:pPr indent="-423323">
              <a:buClr>
                <a:srgbClr val="000000"/>
              </a:buClr>
              <a:buSzPts val="1400"/>
            </a:pPr>
            <a:r>
              <a:rPr lang="en" sz="1867" b="1" dirty="0">
                <a:solidFill>
                  <a:schemeClr val="dk1"/>
                </a:solidFill>
              </a:rPr>
              <a:t>Model 1- </a:t>
            </a:r>
            <a:r>
              <a:rPr lang="en" sz="1867" b="1" dirty="0" smtClean="0">
                <a:solidFill>
                  <a:schemeClr val="dk1"/>
                </a:solidFill>
              </a:rPr>
              <a:t>olsmodel1</a:t>
            </a:r>
          </a:p>
          <a:p>
            <a:pPr indent="-423323">
              <a:buClr>
                <a:srgbClr val="000000"/>
              </a:buClr>
              <a:buSzPts val="1400"/>
            </a:pPr>
            <a:endParaRPr lang="en" sz="1867" b="1" dirty="0">
              <a:solidFill>
                <a:schemeClr val="dk1"/>
              </a:solidFill>
            </a:endParaRPr>
          </a:p>
          <a:p>
            <a:pPr marL="186262" indent="0">
              <a:buClr>
                <a:srgbClr val="000000"/>
              </a:buClr>
              <a:buSzPts val="1400"/>
              <a:buNone/>
            </a:pPr>
            <a:r>
              <a:rPr lang="en" sz="1867" dirty="0">
                <a:solidFill>
                  <a:schemeClr val="dk1"/>
                </a:solidFill>
              </a:rPr>
              <a:t>R-square - </a:t>
            </a:r>
            <a:r>
              <a:rPr lang="en" sz="1867" b="1" dirty="0" smtClean="0">
                <a:solidFill>
                  <a:schemeClr val="dk1"/>
                </a:solidFill>
              </a:rPr>
              <a:t>0.845</a:t>
            </a:r>
          </a:p>
          <a:p>
            <a:pPr marL="186262" indent="0">
              <a:buClr>
                <a:srgbClr val="000000"/>
              </a:buClr>
              <a:buSzPts val="1400"/>
              <a:buNone/>
            </a:pPr>
            <a:endParaRPr lang="en" sz="1867" b="1" dirty="0">
              <a:solidFill>
                <a:schemeClr val="dk1"/>
              </a:solidFill>
            </a:endParaRPr>
          </a:p>
          <a:p>
            <a:pPr marL="186262" indent="0">
              <a:buClr>
                <a:srgbClr val="000000"/>
              </a:buClr>
              <a:buSzPts val="1400"/>
              <a:buNone/>
            </a:pPr>
            <a:r>
              <a:rPr lang="en" sz="1867" dirty="0">
                <a:solidFill>
                  <a:schemeClr val="dk1"/>
                </a:solidFill>
              </a:rPr>
              <a:t>Adjusted R-square-</a:t>
            </a:r>
            <a:r>
              <a:rPr lang="en" sz="1867" b="1" dirty="0">
                <a:solidFill>
                  <a:schemeClr val="dk1"/>
                </a:solidFill>
              </a:rPr>
              <a:t>0.842</a:t>
            </a:r>
          </a:p>
        </p:txBody>
      </p:sp>
      <p:pic>
        <p:nvPicPr>
          <p:cNvPr id="2" name="Picture 1"/>
          <p:cNvPicPr>
            <a:picLocks noChangeAspect="1"/>
          </p:cNvPicPr>
          <p:nvPr/>
        </p:nvPicPr>
        <p:blipFill>
          <a:blip r:embed="rId3"/>
          <a:stretch>
            <a:fillRect/>
          </a:stretch>
        </p:blipFill>
        <p:spPr>
          <a:xfrm>
            <a:off x="459683" y="3133807"/>
            <a:ext cx="7832520" cy="2323524"/>
          </a:xfrm>
          <a:prstGeom prst="rect">
            <a:avLst/>
          </a:prstGeom>
          <a:solidFill>
            <a:schemeClr val="tx1"/>
          </a:solidFill>
          <a:ln>
            <a:solidFill>
              <a:schemeClr val="tx1"/>
            </a:solidFill>
          </a:ln>
        </p:spPr>
      </p:pic>
      <p:sp>
        <p:nvSpPr>
          <p:cNvPr id="3" name="TextBox 2"/>
          <p:cNvSpPr txBox="1"/>
          <p:nvPr/>
        </p:nvSpPr>
        <p:spPr>
          <a:xfrm>
            <a:off x="337475" y="5881909"/>
            <a:ext cx="10739287" cy="369332"/>
          </a:xfrm>
          <a:prstGeom prst="rect">
            <a:avLst/>
          </a:prstGeom>
          <a:noFill/>
        </p:spPr>
        <p:txBody>
          <a:bodyPr wrap="square" rtlCol="0">
            <a:spAutoFit/>
          </a:bodyPr>
          <a:lstStyle/>
          <a:p>
            <a:r>
              <a:rPr lang="en-GB" dirty="0">
                <a:latin typeface="Nunito" panose="020B0604020202020204" charset="0"/>
              </a:rPr>
              <a:t>The R-squared value tells us that our model can explain 84.5% of the variance in the training set.</a:t>
            </a:r>
          </a:p>
        </p:txBody>
      </p:sp>
    </p:spTree>
    <p:extLst>
      <p:ext uri="{BB962C8B-B14F-4D97-AF65-F5344CB8AC3E}">
        <p14:creationId xmlns:p14="http://schemas.microsoft.com/office/powerpoint/2010/main" val="2467217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Performance Summary</a:t>
            </a:r>
            <a:endParaRPr sz="4000" dirty="0">
              <a:solidFill>
                <a:srgbClr val="1974D2"/>
              </a:solidFill>
            </a:endParaRPr>
          </a:p>
        </p:txBody>
      </p:sp>
      <p:sp>
        <p:nvSpPr>
          <p:cNvPr id="144" name="Google Shape;144;p6"/>
          <p:cNvSpPr txBox="1">
            <a:spLocks noGrp="1"/>
          </p:cNvSpPr>
          <p:nvPr>
            <p:ph type="body" idx="1"/>
          </p:nvPr>
        </p:nvSpPr>
        <p:spPr>
          <a:xfrm>
            <a:off x="270067" y="1149300"/>
            <a:ext cx="11506400" cy="4942400"/>
          </a:xfrm>
          <a:prstGeom prst="rect">
            <a:avLst/>
          </a:prstGeom>
          <a:noFill/>
          <a:ln>
            <a:noFill/>
          </a:ln>
        </p:spPr>
        <p:txBody>
          <a:bodyPr spcFirstLastPara="1" vert="horz" wrap="square" lIns="121900" tIns="121900" rIns="121900" bIns="121900" rtlCol="0" anchor="t" anchorCtr="0">
            <a:noAutofit/>
          </a:bodyPr>
          <a:lstStyle/>
          <a:p>
            <a:pPr marL="380990" indent="-380990">
              <a:spcBef>
                <a:spcPts val="1333"/>
              </a:spcBef>
              <a:spcAft>
                <a:spcPts val="1333"/>
              </a:spcAft>
            </a:pPr>
            <a:r>
              <a:rPr lang="en-GB" sz="1800" dirty="0">
                <a:solidFill>
                  <a:srgbClr val="000000"/>
                </a:solidFill>
              </a:rPr>
              <a:t>Checked our model performance on train set (70% data) and performance on test data(30%)</a:t>
            </a:r>
            <a:endParaRPr sz="1800" dirty="0">
              <a:solidFill>
                <a:srgbClr val="000000"/>
              </a:solidFill>
            </a:endParaRPr>
          </a:p>
        </p:txBody>
      </p:sp>
      <p:pic>
        <p:nvPicPr>
          <p:cNvPr id="2" name="Picture 1"/>
          <p:cNvPicPr>
            <a:picLocks noChangeAspect="1"/>
          </p:cNvPicPr>
          <p:nvPr/>
        </p:nvPicPr>
        <p:blipFill>
          <a:blip r:embed="rId3"/>
          <a:stretch>
            <a:fillRect/>
          </a:stretch>
        </p:blipFill>
        <p:spPr>
          <a:xfrm>
            <a:off x="424965" y="2294697"/>
            <a:ext cx="5096604" cy="1242328"/>
          </a:xfrm>
          <a:prstGeom prst="rect">
            <a:avLst/>
          </a:prstGeom>
          <a:ln w="6350">
            <a:solidFill>
              <a:schemeClr val="tx1"/>
            </a:solidFill>
          </a:ln>
        </p:spPr>
      </p:pic>
      <p:pic>
        <p:nvPicPr>
          <p:cNvPr id="3" name="Picture 2"/>
          <p:cNvPicPr>
            <a:picLocks noChangeAspect="1"/>
          </p:cNvPicPr>
          <p:nvPr/>
        </p:nvPicPr>
        <p:blipFill>
          <a:blip r:embed="rId4"/>
          <a:stretch>
            <a:fillRect/>
          </a:stretch>
        </p:blipFill>
        <p:spPr>
          <a:xfrm>
            <a:off x="5630885" y="2294697"/>
            <a:ext cx="5016825" cy="1242328"/>
          </a:xfrm>
          <a:prstGeom prst="rect">
            <a:avLst/>
          </a:prstGeom>
          <a:ln w="9525">
            <a:solidFill>
              <a:schemeClr val="tx1"/>
            </a:solidFill>
          </a:ln>
        </p:spPr>
      </p:pic>
      <p:sp>
        <p:nvSpPr>
          <p:cNvPr id="4" name="TextBox 3"/>
          <p:cNvSpPr txBox="1"/>
          <p:nvPr/>
        </p:nvSpPr>
        <p:spPr>
          <a:xfrm>
            <a:off x="270067" y="3918824"/>
            <a:ext cx="10721636" cy="2585323"/>
          </a:xfrm>
          <a:prstGeom prst="rect">
            <a:avLst/>
          </a:prstGeom>
          <a:noFill/>
        </p:spPr>
        <p:txBody>
          <a:bodyPr wrap="square" rtlCol="0">
            <a:spAutoFit/>
          </a:bodyPr>
          <a:lstStyle/>
          <a:p>
            <a:pPr marL="380990" indent="-380990">
              <a:buFont typeface="Arial" panose="020B0604020202020204" pitchFamily="34" charset="0"/>
              <a:buChar char="•"/>
            </a:pPr>
            <a:r>
              <a:rPr lang="en-GB" dirty="0">
                <a:latin typeface="Nunito" panose="020B0604020202020204" charset="0"/>
              </a:rPr>
              <a:t>Judging by how closely comparable our training and testing performance data values are, I can say that our data is  neither overfitting nor </a:t>
            </a:r>
            <a:r>
              <a:rPr lang="en-GB" dirty="0" err="1">
                <a:latin typeface="Nunito" panose="020B0604020202020204" charset="0"/>
              </a:rPr>
              <a:t>underfitting</a:t>
            </a:r>
            <a:r>
              <a:rPr lang="en-GB" dirty="0">
                <a:latin typeface="Nunito" panose="020B0604020202020204" charset="0"/>
              </a:rPr>
              <a:t>. It is doing great</a:t>
            </a:r>
            <a:r>
              <a:rPr lang="en-GB" dirty="0" smtClean="0">
                <a:latin typeface="Nunito" panose="020B0604020202020204" charset="0"/>
              </a:rPr>
              <a:t>.</a:t>
            </a:r>
          </a:p>
          <a:p>
            <a:endParaRPr lang="en-GB" dirty="0">
              <a:latin typeface="Nunito" panose="020B0604020202020204" charset="0"/>
            </a:endParaRPr>
          </a:p>
          <a:p>
            <a:pPr marL="380990" indent="-380990">
              <a:buFont typeface="Arial" panose="020B0604020202020204" pitchFamily="34" charset="0"/>
              <a:buChar char="•"/>
            </a:pPr>
            <a:r>
              <a:rPr lang="en-GB" dirty="0">
                <a:latin typeface="Nunito" panose="020B0604020202020204" charset="0"/>
              </a:rPr>
              <a:t>Our training R-squared is </a:t>
            </a:r>
            <a:r>
              <a:rPr lang="en-GB" dirty="0" smtClean="0">
                <a:latin typeface="Nunito" panose="020B0604020202020204" charset="0"/>
              </a:rPr>
              <a:t>0.84.</a:t>
            </a:r>
          </a:p>
          <a:p>
            <a:endParaRPr lang="en-GB" dirty="0">
              <a:latin typeface="Nunito" panose="020B0604020202020204" charset="0"/>
            </a:endParaRPr>
          </a:p>
          <a:p>
            <a:pPr marL="380990" indent="-380990">
              <a:buFont typeface="Arial" panose="020B0604020202020204" pitchFamily="34" charset="0"/>
              <a:buChar char="•"/>
            </a:pPr>
            <a:r>
              <a:rPr lang="en-GB" dirty="0">
                <a:latin typeface="Nunito" panose="020B0604020202020204" charset="0"/>
              </a:rPr>
              <a:t>Our MAE is 0.18 so our model can predict normalised prices for used phones with a mean error of 0.18 on our test </a:t>
            </a:r>
            <a:r>
              <a:rPr lang="en-GB" dirty="0" smtClean="0">
                <a:latin typeface="Nunito" panose="020B0604020202020204" charset="0"/>
              </a:rPr>
              <a:t>data.</a:t>
            </a:r>
          </a:p>
          <a:p>
            <a:endParaRPr lang="en-GB" dirty="0">
              <a:latin typeface="Nunito" panose="020B0604020202020204" charset="0"/>
            </a:endParaRPr>
          </a:p>
          <a:p>
            <a:pPr marL="380990" indent="-380990">
              <a:buFont typeface="Arial" panose="020B0604020202020204" pitchFamily="34" charset="0"/>
              <a:buChar char="•"/>
            </a:pPr>
            <a:r>
              <a:rPr lang="en-GB" dirty="0">
                <a:latin typeface="Nunito" panose="020B0604020202020204" charset="0"/>
              </a:rPr>
              <a:t>MAPE on the test data is 4.5, therefore we can predict with 4.5% of the used prices </a:t>
            </a:r>
          </a:p>
        </p:txBody>
      </p:sp>
    </p:spTree>
    <p:extLst>
      <p:ext uri="{BB962C8B-B14F-4D97-AF65-F5344CB8AC3E}">
        <p14:creationId xmlns:p14="http://schemas.microsoft.com/office/powerpoint/2010/main" val="94332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70067" y="245028"/>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Executive Summary </a:t>
            </a:r>
            <a:endParaRPr sz="4000" dirty="0">
              <a:solidFill>
                <a:srgbClr val="1974D2"/>
              </a:solidFill>
            </a:endParaRPr>
          </a:p>
        </p:txBody>
      </p:sp>
      <p:sp>
        <p:nvSpPr>
          <p:cNvPr id="119" name="Google Shape;119;g10e9006cb6c_1_2"/>
          <p:cNvSpPr txBox="1">
            <a:spLocks noGrp="1"/>
          </p:cNvSpPr>
          <p:nvPr>
            <p:ph type="body" idx="1"/>
          </p:nvPr>
        </p:nvSpPr>
        <p:spPr>
          <a:xfrm>
            <a:off x="270067" y="1149300"/>
            <a:ext cx="11360800" cy="5357008"/>
          </a:xfrm>
          <a:prstGeom prst="rect">
            <a:avLst/>
          </a:prstGeom>
          <a:noFill/>
          <a:ln>
            <a:noFill/>
          </a:ln>
        </p:spPr>
        <p:txBody>
          <a:bodyPr spcFirstLastPara="1" vert="horz" wrap="square" lIns="121900" tIns="121900" rIns="121900" bIns="121900" rtlCol="0" anchor="t" anchorCtr="0">
            <a:noAutofit/>
          </a:bodyPr>
          <a:lstStyle/>
          <a:p>
            <a:pPr marL="380990" indent="-380990" algn="just"/>
            <a:r>
              <a:rPr lang="en-GB" sz="1800" dirty="0" smtClean="0"/>
              <a:t>The </a:t>
            </a:r>
            <a:r>
              <a:rPr lang="en-GB" sz="1800" dirty="0"/>
              <a:t>MAPE on the test set suggests </a:t>
            </a:r>
            <a:r>
              <a:rPr lang="en-GB" sz="1800" dirty="0" smtClean="0"/>
              <a:t>that we </a:t>
            </a:r>
            <a:r>
              <a:rPr lang="en-GB" sz="1800" dirty="0"/>
              <a:t>can predict within 4.5% of the </a:t>
            </a:r>
            <a:r>
              <a:rPr lang="en-GB" sz="1800" dirty="0" smtClean="0"/>
              <a:t>normalised price of used devices.</a:t>
            </a:r>
          </a:p>
          <a:p>
            <a:pPr marL="380990" indent="-380990" algn="just"/>
            <a:endParaRPr lang="en-GB" sz="1800" dirty="0" smtClean="0"/>
          </a:p>
          <a:p>
            <a:pPr marL="380990" indent="-380990" algn="just"/>
            <a:r>
              <a:rPr lang="en-GB" sz="1800" dirty="0"/>
              <a:t>The MAE is 0.18 which means that our model can predict normalised prices for used phones with a mean error of 0.18 on our test data</a:t>
            </a:r>
            <a:r>
              <a:rPr lang="en-GB" sz="1800" dirty="0" smtClean="0"/>
              <a:t>.</a:t>
            </a:r>
          </a:p>
          <a:p>
            <a:pPr marL="0" indent="0" algn="just">
              <a:buNone/>
            </a:pPr>
            <a:endParaRPr lang="en-GB" sz="1800" dirty="0" smtClean="0"/>
          </a:p>
          <a:p>
            <a:pPr marL="380990" indent="-380990" algn="just"/>
            <a:r>
              <a:rPr lang="en-GB" sz="1800" dirty="0">
                <a:latin typeface="Nunito" panose="020B0604020202020204" charset="0"/>
              </a:rPr>
              <a:t>Our training R-squared </a:t>
            </a:r>
            <a:r>
              <a:rPr lang="en-GB" sz="1800" dirty="0" smtClean="0">
                <a:latin typeface="Nunito" panose="020B0604020202020204" charset="0"/>
              </a:rPr>
              <a:t>and Adjusted R-squared are 0.84.</a:t>
            </a:r>
          </a:p>
          <a:p>
            <a:pPr marL="0" indent="0" algn="just">
              <a:buNone/>
            </a:pPr>
            <a:endParaRPr lang="en-GB" sz="1800" dirty="0" smtClean="0">
              <a:latin typeface="Nunito" panose="020B0604020202020204" charset="0"/>
            </a:endParaRPr>
          </a:p>
          <a:p>
            <a:pPr marL="0" indent="0" algn="just">
              <a:buNone/>
            </a:pPr>
            <a:r>
              <a:rPr lang="en-GB" sz="1800" b="1" dirty="0">
                <a:latin typeface="Nunito" panose="020B0604020202020204" charset="0"/>
              </a:rPr>
              <a:t>Conclusions and Recommendation</a:t>
            </a:r>
            <a:endParaRPr lang="en-GB" sz="1800" dirty="0">
              <a:latin typeface="Nunito" panose="020B0604020202020204" charset="0"/>
            </a:endParaRPr>
          </a:p>
          <a:p>
            <a:pPr marL="380990" indent="-380990" algn="just"/>
            <a:r>
              <a:rPr lang="en-GB" sz="1800" dirty="0"/>
              <a:t>Based on the successful satisfaction of our assumptions, we can conclude that the model is good for both prediction and also inference purposes.</a:t>
            </a:r>
          </a:p>
          <a:p>
            <a:pPr marL="0" indent="0" algn="just">
              <a:buNone/>
            </a:pPr>
            <a:endParaRPr lang="en-GB" sz="1800" dirty="0"/>
          </a:p>
          <a:p>
            <a:pPr marL="380990" indent="-380990" algn="just"/>
            <a:r>
              <a:rPr lang="en-GB" sz="1800" dirty="0"/>
              <a:t>Holding every other variable constant, a unit increase in the screen size of the refurbished device will increase the normalised price for used device by 0.0433 units.</a:t>
            </a:r>
          </a:p>
          <a:p>
            <a:pPr marL="380990" indent="-380990" algn="just"/>
            <a:endParaRPr lang="en-GB" sz="1800" dirty="0"/>
          </a:p>
          <a:p>
            <a:pPr marL="380990" indent="-380990" algn="just"/>
            <a:r>
              <a:rPr lang="en-GB" sz="1800" dirty="0"/>
              <a:t>If the main camera </a:t>
            </a:r>
            <a:r>
              <a:rPr lang="en-GB" sz="1800" dirty="0" err="1"/>
              <a:t>mp</a:t>
            </a:r>
            <a:r>
              <a:rPr lang="en-GB" sz="1800" dirty="0"/>
              <a:t> of the used/refurbished devices increases by one unit, then the normalized price for the used device will increase by 0.0189 units, all other variables held constant.</a:t>
            </a:r>
          </a:p>
          <a:p>
            <a:pPr marL="0" indent="0" algn="just">
              <a:buNone/>
            </a:pPr>
            <a:endParaRPr lang="en-GB" sz="1800" dirty="0" smtClean="0">
              <a:latin typeface="Nunito" panose="020B0604020202020204" charset="0"/>
            </a:endParaRPr>
          </a:p>
        </p:txBody>
      </p:sp>
    </p:spTree>
    <p:extLst>
      <p:ext uri="{BB962C8B-B14F-4D97-AF65-F5344CB8AC3E}">
        <p14:creationId xmlns:p14="http://schemas.microsoft.com/office/powerpoint/2010/main" val="28011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3760567"/>
            <a:ext cx="12192000" cy="775600"/>
          </a:xfrm>
          <a:prstGeom prst="rect">
            <a:avLst/>
          </a:prstGeom>
          <a:solidFill>
            <a:srgbClr val="0000FF"/>
          </a:solid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4400">
                <a:solidFill>
                  <a:schemeClr val="lt1"/>
                </a:solidFill>
              </a:rPr>
              <a:t>APPENDIX</a:t>
            </a:r>
            <a:endParaRPr sz="4400">
              <a:solidFill>
                <a:schemeClr val="lt1"/>
              </a:solidFill>
            </a:endParaRPr>
          </a:p>
        </p:txBody>
      </p:sp>
    </p:spTree>
    <p:extLst>
      <p:ext uri="{BB962C8B-B14F-4D97-AF65-F5344CB8AC3E}">
        <p14:creationId xmlns:p14="http://schemas.microsoft.com/office/powerpoint/2010/main" val="240928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Data Background and Contents</a:t>
            </a:r>
            <a:endParaRPr sz="4000" dirty="0">
              <a:solidFill>
                <a:srgbClr val="1974D2"/>
              </a:solidFill>
            </a:endParaRPr>
          </a:p>
        </p:txBody>
      </p:sp>
      <p:sp>
        <p:nvSpPr>
          <p:cNvPr id="156" name="Google Shape;156;g10ae355dec7_0_0"/>
          <p:cNvSpPr txBox="1">
            <a:spLocks noGrp="1"/>
          </p:cNvSpPr>
          <p:nvPr>
            <p:ph type="body" idx="1"/>
          </p:nvPr>
        </p:nvSpPr>
        <p:spPr>
          <a:xfrm>
            <a:off x="270067" y="931923"/>
            <a:ext cx="11506400" cy="3963780"/>
          </a:xfrm>
          <a:prstGeom prst="rect">
            <a:avLst/>
          </a:prstGeom>
          <a:noFill/>
          <a:ln>
            <a:noFill/>
          </a:ln>
        </p:spPr>
        <p:txBody>
          <a:bodyPr spcFirstLastPara="1" vert="horz" wrap="square" lIns="121900" tIns="121900" rIns="121900" bIns="121900" rtlCol="0" anchor="t" anchorCtr="0">
            <a:noAutofit/>
          </a:bodyPr>
          <a:lstStyle/>
          <a:p>
            <a:pPr marL="186262" indent="0">
              <a:spcBef>
                <a:spcPts val="1333"/>
              </a:spcBef>
              <a:spcAft>
                <a:spcPts val="1333"/>
              </a:spcAft>
              <a:buClr>
                <a:srgbClr val="000000"/>
              </a:buClr>
              <a:buSzPts val="1400"/>
              <a:buNone/>
            </a:pPr>
            <a:r>
              <a:rPr lang="en" sz="1600" b="1" dirty="0">
                <a:solidFill>
                  <a:schemeClr val="dk1"/>
                </a:solidFill>
              </a:rPr>
              <a:t>Missing value treatment</a:t>
            </a:r>
          </a:p>
          <a:p>
            <a:pPr indent="-423323">
              <a:spcBef>
                <a:spcPts val="1333"/>
              </a:spcBef>
              <a:spcAft>
                <a:spcPts val="1333"/>
              </a:spcAft>
              <a:buClr>
                <a:srgbClr val="000000"/>
              </a:buClr>
              <a:buSzPts val="1400"/>
            </a:pPr>
            <a:endParaRPr sz="1867" dirty="0">
              <a:solidFill>
                <a:schemeClr val="dk1"/>
              </a:solidFill>
            </a:endParaRPr>
          </a:p>
        </p:txBody>
      </p:sp>
      <p:pic>
        <p:nvPicPr>
          <p:cNvPr id="2" name="Picture 1"/>
          <p:cNvPicPr>
            <a:picLocks noChangeAspect="1"/>
          </p:cNvPicPr>
          <p:nvPr/>
        </p:nvPicPr>
        <p:blipFill rotWithShape="1">
          <a:blip r:embed="rId3"/>
          <a:srcRect r="31827"/>
          <a:stretch/>
        </p:blipFill>
        <p:spPr>
          <a:xfrm>
            <a:off x="468540" y="1695523"/>
            <a:ext cx="3340277" cy="2987509"/>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007291" y="1368832"/>
            <a:ext cx="5721475" cy="3314200"/>
          </a:xfrm>
          <a:prstGeom prst="rect">
            <a:avLst/>
          </a:prstGeom>
        </p:spPr>
      </p:pic>
      <p:pic>
        <p:nvPicPr>
          <p:cNvPr id="4" name="Picture 3"/>
          <p:cNvPicPr>
            <a:picLocks noChangeAspect="1"/>
          </p:cNvPicPr>
          <p:nvPr/>
        </p:nvPicPr>
        <p:blipFill>
          <a:blip r:embed="rId5"/>
          <a:stretch>
            <a:fillRect/>
          </a:stretch>
        </p:blipFill>
        <p:spPr>
          <a:xfrm>
            <a:off x="270067" y="5391133"/>
            <a:ext cx="8799323" cy="1097375"/>
          </a:xfrm>
          <a:prstGeom prst="rect">
            <a:avLst/>
          </a:prstGeom>
        </p:spPr>
      </p:pic>
      <p:sp>
        <p:nvSpPr>
          <p:cNvPr id="6" name="TextBox 5"/>
          <p:cNvSpPr txBox="1"/>
          <p:nvPr/>
        </p:nvSpPr>
        <p:spPr>
          <a:xfrm>
            <a:off x="468541" y="4952410"/>
            <a:ext cx="2735404" cy="338554"/>
          </a:xfrm>
          <a:prstGeom prst="rect">
            <a:avLst/>
          </a:prstGeom>
          <a:noFill/>
        </p:spPr>
        <p:txBody>
          <a:bodyPr wrap="square" rtlCol="0">
            <a:spAutoFit/>
          </a:bodyPr>
          <a:lstStyle/>
          <a:p>
            <a:r>
              <a:rPr lang="en-GB" sz="1600" b="1" dirty="0">
                <a:latin typeface="Nunito" panose="020B0604020202020204" charset="0"/>
              </a:rPr>
              <a:t>Define our variables</a:t>
            </a:r>
          </a:p>
        </p:txBody>
      </p:sp>
    </p:spTree>
    <p:extLst>
      <p:ext uri="{BB962C8B-B14F-4D97-AF65-F5344CB8AC3E}">
        <p14:creationId xmlns:p14="http://schemas.microsoft.com/office/powerpoint/2010/main" val="2113081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rgbClr val="1974D2"/>
                </a:solidFill>
              </a:rPr>
              <a:t>Data Background and Contents</a:t>
            </a:r>
            <a:endParaRPr>
              <a:solidFill>
                <a:srgbClr val="1974D2"/>
              </a:solidFill>
            </a:endParaRPr>
          </a:p>
        </p:txBody>
      </p:sp>
      <p:sp>
        <p:nvSpPr>
          <p:cNvPr id="156" name="Google Shape;156;g10ae355dec7_0_0"/>
          <p:cNvSpPr txBox="1">
            <a:spLocks noGrp="1"/>
          </p:cNvSpPr>
          <p:nvPr>
            <p:ph type="body" idx="1"/>
          </p:nvPr>
        </p:nvSpPr>
        <p:spPr>
          <a:xfrm>
            <a:off x="270067" y="931923"/>
            <a:ext cx="11506400" cy="3963780"/>
          </a:xfrm>
          <a:prstGeom prst="rect">
            <a:avLst/>
          </a:prstGeom>
          <a:noFill/>
          <a:ln>
            <a:noFill/>
          </a:ln>
        </p:spPr>
        <p:txBody>
          <a:bodyPr spcFirstLastPara="1" vert="horz" wrap="square" lIns="121900" tIns="121900" rIns="121900" bIns="121900" rtlCol="0" anchor="t" anchorCtr="0">
            <a:noAutofit/>
          </a:bodyPr>
          <a:lstStyle/>
          <a:p>
            <a:pPr marL="186262" indent="0">
              <a:spcBef>
                <a:spcPts val="1333"/>
              </a:spcBef>
              <a:spcAft>
                <a:spcPts val="1333"/>
              </a:spcAft>
              <a:buClr>
                <a:srgbClr val="000000"/>
              </a:buClr>
              <a:buSzPts val="1400"/>
              <a:buNone/>
            </a:pPr>
            <a:r>
              <a:rPr lang="en-GB" sz="1600" b="1" dirty="0">
                <a:solidFill>
                  <a:schemeClr val="dk1"/>
                </a:solidFill>
              </a:rPr>
              <a:t>V</a:t>
            </a:r>
            <a:r>
              <a:rPr lang="en" sz="1600" b="1" dirty="0">
                <a:solidFill>
                  <a:schemeClr val="dk1"/>
                </a:solidFill>
              </a:rPr>
              <a:t>if table</a:t>
            </a:r>
            <a:endParaRPr sz="1867" dirty="0">
              <a:solidFill>
                <a:schemeClr val="dk1"/>
              </a:solidFill>
            </a:endParaRPr>
          </a:p>
        </p:txBody>
      </p:sp>
      <p:pic>
        <p:nvPicPr>
          <p:cNvPr id="5" name="Picture 4"/>
          <p:cNvPicPr>
            <a:picLocks noChangeAspect="1"/>
          </p:cNvPicPr>
          <p:nvPr/>
        </p:nvPicPr>
        <p:blipFill>
          <a:blip r:embed="rId3"/>
          <a:stretch>
            <a:fillRect/>
          </a:stretch>
        </p:blipFill>
        <p:spPr>
          <a:xfrm>
            <a:off x="270067" y="1508067"/>
            <a:ext cx="2895164" cy="4497957"/>
          </a:xfrm>
          <a:prstGeom prst="rect">
            <a:avLst/>
          </a:prstGeom>
        </p:spPr>
      </p:pic>
      <p:pic>
        <p:nvPicPr>
          <p:cNvPr id="7" name="Picture 6"/>
          <p:cNvPicPr>
            <a:picLocks noChangeAspect="1"/>
          </p:cNvPicPr>
          <p:nvPr/>
        </p:nvPicPr>
        <p:blipFill>
          <a:blip r:embed="rId4"/>
          <a:stretch>
            <a:fillRect/>
          </a:stretch>
        </p:blipFill>
        <p:spPr>
          <a:xfrm>
            <a:off x="3569677" y="1508067"/>
            <a:ext cx="3088826" cy="4716273"/>
          </a:xfrm>
          <a:prstGeom prst="rect">
            <a:avLst/>
          </a:prstGeom>
        </p:spPr>
      </p:pic>
    </p:spTree>
    <p:extLst>
      <p:ext uri="{BB962C8B-B14F-4D97-AF65-F5344CB8AC3E}">
        <p14:creationId xmlns:p14="http://schemas.microsoft.com/office/powerpoint/2010/main" val="2018271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3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Assumptions</a:t>
            </a:r>
            <a:endParaRPr sz="4000" dirty="0">
              <a:solidFill>
                <a:srgbClr val="1974D2"/>
              </a:solidFill>
            </a:endParaRPr>
          </a:p>
        </p:txBody>
      </p:sp>
      <p:sp>
        <p:nvSpPr>
          <p:cNvPr id="162" name="Google Shape;162;g10e9006cb6c_1_33"/>
          <p:cNvSpPr txBox="1">
            <a:spLocks noGrp="1"/>
          </p:cNvSpPr>
          <p:nvPr>
            <p:ph type="body" idx="1"/>
          </p:nvPr>
        </p:nvSpPr>
        <p:spPr>
          <a:xfrm>
            <a:off x="197267" y="1334060"/>
            <a:ext cx="11506400" cy="4942400"/>
          </a:xfrm>
          <a:prstGeom prst="rect">
            <a:avLst/>
          </a:prstGeom>
          <a:noFill/>
          <a:ln>
            <a:noFill/>
          </a:ln>
        </p:spPr>
        <p:txBody>
          <a:bodyPr spcFirstLastPara="1" vert="horz" wrap="square" lIns="121900" tIns="121900" rIns="121900" bIns="121900" rtlCol="0" anchor="t" anchorCtr="0">
            <a:noAutofit/>
          </a:bodyPr>
          <a:lstStyle/>
          <a:p>
            <a:pPr marL="567252" indent="-380990">
              <a:spcBef>
                <a:spcPts val="1333"/>
              </a:spcBef>
              <a:buClr>
                <a:srgbClr val="000000"/>
              </a:buClr>
              <a:buSzPts val="1400"/>
            </a:pPr>
            <a:r>
              <a:rPr lang="en-GB" sz="1800" dirty="0">
                <a:solidFill>
                  <a:schemeClr val="dk1"/>
                </a:solidFill>
              </a:rPr>
              <a:t>Defined function to check VIF and check my VIF on train data (see appendix)</a:t>
            </a:r>
          </a:p>
          <a:p>
            <a:pPr marL="567252" indent="-380990">
              <a:spcBef>
                <a:spcPts val="1333"/>
              </a:spcBef>
              <a:buClr>
                <a:srgbClr val="000000"/>
              </a:buClr>
              <a:buSzPts val="1400"/>
            </a:pPr>
            <a:r>
              <a:rPr lang="en-GB" sz="1800" dirty="0">
                <a:solidFill>
                  <a:schemeClr val="dk1"/>
                </a:solidFill>
              </a:rPr>
              <a:t>Results: Presence of collinearity in </a:t>
            </a:r>
            <a:r>
              <a:rPr lang="en-GB" sz="1800" b="1" dirty="0">
                <a:solidFill>
                  <a:schemeClr val="dk1"/>
                </a:solidFill>
              </a:rPr>
              <a:t>screen size (VIF=7.67) </a:t>
            </a:r>
            <a:r>
              <a:rPr lang="en-GB" sz="1800" dirty="0">
                <a:solidFill>
                  <a:schemeClr val="dk1"/>
                </a:solidFill>
              </a:rPr>
              <a:t>and </a:t>
            </a:r>
            <a:r>
              <a:rPr lang="en-GB" sz="1800" b="1" dirty="0">
                <a:solidFill>
                  <a:schemeClr val="dk1"/>
                </a:solidFill>
              </a:rPr>
              <a:t>weight (VIF=6.40) </a:t>
            </a:r>
            <a:endParaRPr lang="en-GB" sz="1800" dirty="0">
              <a:solidFill>
                <a:schemeClr val="dk1"/>
              </a:solidFill>
            </a:endParaRPr>
          </a:p>
          <a:p>
            <a:pPr marL="567252" indent="-380990">
              <a:spcBef>
                <a:spcPts val="1333"/>
              </a:spcBef>
              <a:buClr>
                <a:srgbClr val="000000"/>
              </a:buClr>
              <a:buSzPts val="1400"/>
            </a:pPr>
            <a:r>
              <a:rPr lang="en-GB" sz="1800" dirty="0">
                <a:solidFill>
                  <a:schemeClr val="dk1"/>
                </a:solidFill>
              </a:rPr>
              <a:t>I ignored other variables with VIF&gt;5 because they are dummy variables and categorical variables</a:t>
            </a:r>
          </a:p>
          <a:p>
            <a:pPr marL="567252" indent="-380990">
              <a:spcBef>
                <a:spcPts val="1333"/>
              </a:spcBef>
              <a:buClr>
                <a:srgbClr val="000000"/>
              </a:buClr>
              <a:buSzPts val="1400"/>
            </a:pPr>
            <a:r>
              <a:rPr lang="en-GB" sz="1800" dirty="0">
                <a:solidFill>
                  <a:schemeClr val="dk1"/>
                </a:solidFill>
              </a:rPr>
              <a:t>Defined function for treating </a:t>
            </a:r>
            <a:r>
              <a:rPr lang="en-GB" sz="1800" dirty="0" err="1">
                <a:solidFill>
                  <a:schemeClr val="dk1"/>
                </a:solidFill>
              </a:rPr>
              <a:t>multicollinearity</a:t>
            </a:r>
            <a:r>
              <a:rPr lang="en-GB" sz="1800" dirty="0">
                <a:solidFill>
                  <a:schemeClr val="dk1"/>
                </a:solidFill>
              </a:rPr>
              <a:t> and treated it</a:t>
            </a:r>
          </a:p>
          <a:p>
            <a:pPr marL="186262" indent="0">
              <a:spcBef>
                <a:spcPts val="1333"/>
              </a:spcBef>
              <a:buClr>
                <a:srgbClr val="000000"/>
              </a:buClr>
              <a:buSzPts val="1400"/>
              <a:buNone/>
            </a:pPr>
            <a:r>
              <a:rPr lang="en-GB" sz="1800" b="1" dirty="0">
                <a:solidFill>
                  <a:schemeClr val="dk1"/>
                </a:solidFill>
              </a:rPr>
              <a:t>Result:</a:t>
            </a:r>
          </a:p>
          <a:p>
            <a:pPr marL="186262" indent="0">
              <a:spcBef>
                <a:spcPts val="1333"/>
              </a:spcBef>
              <a:buClr>
                <a:srgbClr val="000000"/>
              </a:buClr>
              <a:buSzPts val="1400"/>
              <a:buNone/>
            </a:pPr>
            <a:endParaRPr lang="en-GB" sz="1800" dirty="0">
              <a:solidFill>
                <a:schemeClr val="dk1"/>
              </a:solidFill>
            </a:endParaRPr>
          </a:p>
          <a:p>
            <a:pPr marL="567252" indent="-380990">
              <a:spcBef>
                <a:spcPts val="1333"/>
              </a:spcBef>
              <a:buClr>
                <a:srgbClr val="000000"/>
              </a:buClr>
              <a:buSzPts val="1400"/>
            </a:pPr>
            <a:endParaRPr lang="en-GB" sz="1800" b="1" dirty="0">
              <a:solidFill>
                <a:schemeClr val="dk1"/>
              </a:solidFill>
            </a:endParaRPr>
          </a:p>
        </p:txBody>
      </p:sp>
      <p:sp>
        <p:nvSpPr>
          <p:cNvPr id="2" name="TextBox 1"/>
          <p:cNvSpPr txBox="1"/>
          <p:nvPr/>
        </p:nvSpPr>
        <p:spPr>
          <a:xfrm>
            <a:off x="397772" y="1123778"/>
            <a:ext cx="3553637" cy="400110"/>
          </a:xfrm>
          <a:prstGeom prst="rect">
            <a:avLst/>
          </a:prstGeom>
          <a:noFill/>
        </p:spPr>
        <p:txBody>
          <a:bodyPr wrap="square" rtlCol="0">
            <a:spAutoFit/>
          </a:bodyPr>
          <a:lstStyle/>
          <a:p>
            <a:r>
              <a:rPr lang="en-GB" sz="2000" b="1" dirty="0" err="1">
                <a:latin typeface="Nunito" panose="020B0604020202020204" charset="0"/>
              </a:rPr>
              <a:t>Multicolinearity</a:t>
            </a:r>
            <a:r>
              <a:rPr lang="en-GB" sz="2000" b="1" dirty="0">
                <a:latin typeface="Nunito" panose="020B0604020202020204" charset="0"/>
              </a:rPr>
              <a:t> Test </a:t>
            </a:r>
          </a:p>
        </p:txBody>
      </p:sp>
      <p:pic>
        <p:nvPicPr>
          <p:cNvPr id="3" name="Picture 2"/>
          <p:cNvPicPr>
            <a:picLocks noChangeAspect="1"/>
          </p:cNvPicPr>
          <p:nvPr/>
        </p:nvPicPr>
        <p:blipFill>
          <a:blip r:embed="rId3"/>
          <a:stretch>
            <a:fillRect/>
          </a:stretch>
        </p:blipFill>
        <p:spPr>
          <a:xfrm>
            <a:off x="472558" y="3971582"/>
            <a:ext cx="8439666" cy="1381548"/>
          </a:xfrm>
          <a:prstGeom prst="rect">
            <a:avLst/>
          </a:prstGeom>
          <a:ln w="9525">
            <a:solidFill>
              <a:schemeClr val="tx1"/>
            </a:solidFill>
          </a:ln>
        </p:spPr>
      </p:pic>
      <p:sp>
        <p:nvSpPr>
          <p:cNvPr id="4" name="TextBox 3"/>
          <p:cNvSpPr txBox="1"/>
          <p:nvPr/>
        </p:nvSpPr>
        <p:spPr>
          <a:xfrm>
            <a:off x="397772" y="5625790"/>
            <a:ext cx="10056711" cy="923330"/>
          </a:xfrm>
          <a:prstGeom prst="rect">
            <a:avLst/>
          </a:prstGeom>
          <a:noFill/>
        </p:spPr>
        <p:txBody>
          <a:bodyPr wrap="square" rtlCol="0">
            <a:spAutoFit/>
          </a:bodyPr>
          <a:lstStyle/>
          <a:p>
            <a:pPr marL="380990" indent="-380990">
              <a:buFont typeface="Arial" panose="020B0604020202020204" pitchFamily="34" charset="0"/>
              <a:buChar char="•"/>
            </a:pPr>
            <a:r>
              <a:rPr lang="en-GB" dirty="0">
                <a:latin typeface="Nunito" panose="020B0604020202020204" charset="0"/>
              </a:rPr>
              <a:t>I dropped weight because it makes the least change in adjusted R-squared.</a:t>
            </a:r>
          </a:p>
          <a:p>
            <a:pPr marL="380990" indent="-380990">
              <a:buFont typeface="Arial" panose="020B0604020202020204" pitchFamily="34" charset="0"/>
              <a:buChar char="•"/>
            </a:pPr>
            <a:r>
              <a:rPr lang="en-GB" dirty="0">
                <a:latin typeface="Nunito" panose="020B0604020202020204" charset="0"/>
              </a:rPr>
              <a:t>I checked VIF again to confirm and no numerical value of interest has VIF&gt;5</a:t>
            </a:r>
          </a:p>
          <a:p>
            <a:pPr marL="380990" indent="-380990">
              <a:buFont typeface="Arial" panose="020B0604020202020204" pitchFamily="34" charset="0"/>
              <a:buChar char="•"/>
            </a:pPr>
            <a:r>
              <a:rPr lang="en-GB" dirty="0" err="1">
                <a:latin typeface="Nunito" panose="020B0604020202020204" charset="0"/>
              </a:rPr>
              <a:t>Multicolinearity</a:t>
            </a:r>
            <a:r>
              <a:rPr lang="en-GB" dirty="0">
                <a:latin typeface="Nunito" panose="020B0604020202020204" charset="0"/>
              </a:rPr>
              <a:t> has been dealt with.</a:t>
            </a:r>
          </a:p>
        </p:txBody>
      </p:sp>
    </p:spTree>
    <p:extLst>
      <p:ext uri="{BB962C8B-B14F-4D97-AF65-F5344CB8AC3E}">
        <p14:creationId xmlns:p14="http://schemas.microsoft.com/office/powerpoint/2010/main" val="4024720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3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rgbClr val="1974D2"/>
                </a:solidFill>
              </a:rPr>
              <a:t>Model Assumptions</a:t>
            </a:r>
            <a:endParaRPr>
              <a:solidFill>
                <a:srgbClr val="1974D2"/>
              </a:solidFill>
            </a:endParaRPr>
          </a:p>
        </p:txBody>
      </p:sp>
      <p:sp>
        <p:nvSpPr>
          <p:cNvPr id="162" name="Google Shape;162;g10e9006cb6c_1_33"/>
          <p:cNvSpPr txBox="1">
            <a:spLocks noGrp="1"/>
          </p:cNvSpPr>
          <p:nvPr>
            <p:ph type="body" idx="1"/>
          </p:nvPr>
        </p:nvSpPr>
        <p:spPr>
          <a:xfrm>
            <a:off x="197267" y="1334060"/>
            <a:ext cx="11506400" cy="4942400"/>
          </a:xfrm>
          <a:prstGeom prst="rect">
            <a:avLst/>
          </a:prstGeom>
          <a:noFill/>
          <a:ln>
            <a:noFill/>
          </a:ln>
        </p:spPr>
        <p:txBody>
          <a:bodyPr spcFirstLastPara="1" vert="horz" wrap="square" lIns="121900" tIns="121900" rIns="121900" bIns="121900" rtlCol="0" anchor="t" anchorCtr="0">
            <a:noAutofit/>
          </a:bodyPr>
          <a:lstStyle/>
          <a:p>
            <a:pPr marL="567252" indent="-380990">
              <a:spcBef>
                <a:spcPts val="1333"/>
              </a:spcBef>
              <a:buClr>
                <a:srgbClr val="000000"/>
              </a:buClr>
              <a:buSzPts val="1400"/>
            </a:pPr>
            <a:r>
              <a:rPr lang="en-GB" sz="1867" dirty="0">
                <a:solidFill>
                  <a:schemeClr val="dk1"/>
                </a:solidFill>
              </a:rPr>
              <a:t>P-value&gt;5 is dropped just to ensure so we created a new model olsmodel2 (without dropped feature-weight) to check if there’s any high p-value encountered.</a:t>
            </a:r>
          </a:p>
          <a:p>
            <a:pPr marL="567252" indent="-380990">
              <a:spcBef>
                <a:spcPts val="1333"/>
              </a:spcBef>
              <a:buClr>
                <a:srgbClr val="000000"/>
              </a:buClr>
              <a:buSzPts val="1400"/>
            </a:pPr>
            <a:r>
              <a:rPr lang="en-GB" sz="1867" dirty="0">
                <a:solidFill>
                  <a:schemeClr val="dk1"/>
                </a:solidFill>
              </a:rPr>
              <a:t>I checked model performance on training and test sets.</a:t>
            </a:r>
          </a:p>
          <a:p>
            <a:pPr marL="186262" indent="0">
              <a:spcBef>
                <a:spcPts val="1333"/>
              </a:spcBef>
              <a:buClr>
                <a:srgbClr val="000000"/>
              </a:buClr>
              <a:buSzPts val="1400"/>
              <a:buNone/>
            </a:pPr>
            <a:endParaRPr lang="en-GB" sz="1867" dirty="0">
              <a:solidFill>
                <a:schemeClr val="dk1"/>
              </a:solidFill>
            </a:endParaRPr>
          </a:p>
          <a:p>
            <a:pPr marL="567252" indent="-380990">
              <a:spcBef>
                <a:spcPts val="1333"/>
              </a:spcBef>
              <a:buClr>
                <a:srgbClr val="000000"/>
              </a:buClr>
              <a:buSzPts val="1400"/>
            </a:pPr>
            <a:endParaRPr lang="en-GB" sz="1867" b="1" dirty="0">
              <a:solidFill>
                <a:schemeClr val="dk1"/>
              </a:solidFill>
            </a:endParaRPr>
          </a:p>
        </p:txBody>
      </p:sp>
      <p:sp>
        <p:nvSpPr>
          <p:cNvPr id="2" name="TextBox 1"/>
          <p:cNvSpPr txBox="1"/>
          <p:nvPr/>
        </p:nvSpPr>
        <p:spPr>
          <a:xfrm>
            <a:off x="336225" y="1108358"/>
            <a:ext cx="6024407" cy="420564"/>
          </a:xfrm>
          <a:prstGeom prst="rect">
            <a:avLst/>
          </a:prstGeom>
          <a:noFill/>
        </p:spPr>
        <p:txBody>
          <a:bodyPr wrap="square" rtlCol="0">
            <a:spAutoFit/>
          </a:bodyPr>
          <a:lstStyle/>
          <a:p>
            <a:r>
              <a:rPr lang="en-GB" sz="2133" b="1" dirty="0">
                <a:latin typeface="Nunito" panose="020B0604020202020204" charset="0"/>
              </a:rPr>
              <a:t>High p-value check – Creating olsmodel2</a:t>
            </a:r>
          </a:p>
        </p:txBody>
      </p:sp>
      <p:sp>
        <p:nvSpPr>
          <p:cNvPr id="4" name="TextBox 3"/>
          <p:cNvSpPr txBox="1"/>
          <p:nvPr/>
        </p:nvSpPr>
        <p:spPr>
          <a:xfrm>
            <a:off x="36757" y="4286172"/>
            <a:ext cx="12155244" cy="2225738"/>
          </a:xfrm>
          <a:prstGeom prst="rect">
            <a:avLst/>
          </a:prstGeom>
          <a:noFill/>
        </p:spPr>
        <p:txBody>
          <a:bodyPr wrap="square" rtlCol="0">
            <a:spAutoFit/>
          </a:bodyPr>
          <a:lstStyle/>
          <a:p>
            <a:r>
              <a:rPr lang="en-GB" sz="1733" b="1" dirty="0">
                <a:latin typeface="Nunito" panose="020B0604020202020204" charset="0"/>
              </a:rPr>
              <a:t>Observations</a:t>
            </a:r>
          </a:p>
          <a:p>
            <a:endParaRPr lang="en-GB" sz="1733" b="1" dirty="0">
              <a:latin typeface="Nunito" panose="020B0604020202020204" charset="0"/>
            </a:endParaRPr>
          </a:p>
          <a:p>
            <a:pPr marL="380990" indent="-380990">
              <a:buFont typeface="Arial" panose="020B0604020202020204" pitchFamily="34" charset="0"/>
              <a:buChar char="•"/>
            </a:pPr>
            <a:r>
              <a:rPr lang="en-GB" sz="1733" dirty="0">
                <a:latin typeface="Nunito" panose="020B0604020202020204" charset="0"/>
              </a:rPr>
              <a:t>None of the features has </a:t>
            </a:r>
            <a:r>
              <a:rPr lang="en-GB" sz="1733" dirty="0" err="1">
                <a:latin typeface="Nunito" panose="020B0604020202020204" charset="0"/>
              </a:rPr>
              <a:t>pvalues</a:t>
            </a:r>
            <a:r>
              <a:rPr lang="en-GB" sz="1733" dirty="0">
                <a:latin typeface="Nunito" panose="020B0604020202020204" charset="0"/>
              </a:rPr>
              <a:t>&gt; 0.05, therefore, the features in x_train3 is considered as the final set of predictor  variables while olsmodel2 becomes the final model to move forward with.</a:t>
            </a:r>
          </a:p>
          <a:p>
            <a:pPr marL="380990" indent="-380990">
              <a:buFont typeface="Arial" panose="020B0604020202020204" pitchFamily="34" charset="0"/>
              <a:buChar char="•"/>
            </a:pPr>
            <a:r>
              <a:rPr lang="en-GB" sz="1733" dirty="0">
                <a:latin typeface="Nunito" panose="020B0604020202020204" charset="0"/>
              </a:rPr>
              <a:t>The adjusted R-squared is 0.839, which makes our model able to explain 84% of the variance.</a:t>
            </a:r>
          </a:p>
          <a:p>
            <a:pPr marL="380990" indent="-380990">
              <a:buFont typeface="Arial" panose="020B0604020202020204" pitchFamily="34" charset="0"/>
              <a:buChar char="•"/>
            </a:pPr>
            <a:r>
              <a:rPr lang="en-GB" sz="1733" dirty="0">
                <a:latin typeface="Nunito" panose="020B0604020202020204" charset="0"/>
              </a:rPr>
              <a:t>The adjusted </a:t>
            </a:r>
            <a:r>
              <a:rPr lang="en-GB" sz="1733" dirty="0" err="1">
                <a:latin typeface="Nunito" panose="020B0604020202020204" charset="0"/>
              </a:rPr>
              <a:t>Rsquared</a:t>
            </a:r>
            <a:r>
              <a:rPr lang="en-GB" sz="1733" dirty="0">
                <a:latin typeface="Nunito" panose="020B0604020202020204" charset="0"/>
              </a:rPr>
              <a:t> in olsmodel1 (where we considered the variables without </a:t>
            </a:r>
            <a:r>
              <a:rPr lang="en-GB" sz="1733" dirty="0" err="1">
                <a:latin typeface="Nunito" panose="020B0604020202020204" charset="0"/>
              </a:rPr>
              <a:t>multicollinearity</a:t>
            </a:r>
            <a:r>
              <a:rPr lang="en-GB" sz="1733" dirty="0">
                <a:latin typeface="Nunito" panose="020B0604020202020204" charset="0"/>
              </a:rPr>
              <a:t>) was 0.842, which confirms that the weight variable dropped is not affecting the model</a:t>
            </a:r>
          </a:p>
          <a:p>
            <a:pPr marL="380990" indent="-380990">
              <a:buFont typeface="Arial" panose="020B0604020202020204" pitchFamily="34" charset="0"/>
              <a:buChar char="•"/>
            </a:pPr>
            <a:r>
              <a:rPr lang="en-GB" sz="1733" dirty="0">
                <a:latin typeface="Nunito" panose="020B0604020202020204" charset="0"/>
              </a:rPr>
              <a:t>RMSE and MAE values are comparable for train and test sets, indicating that the model is not overfitting.</a:t>
            </a:r>
          </a:p>
        </p:txBody>
      </p:sp>
      <p:pic>
        <p:nvPicPr>
          <p:cNvPr id="5" name="Picture 4"/>
          <p:cNvPicPr>
            <a:picLocks noChangeAspect="1"/>
          </p:cNvPicPr>
          <p:nvPr/>
        </p:nvPicPr>
        <p:blipFill>
          <a:blip r:embed="rId3"/>
          <a:stretch>
            <a:fillRect/>
          </a:stretch>
        </p:blipFill>
        <p:spPr>
          <a:xfrm>
            <a:off x="491460" y="2895355"/>
            <a:ext cx="5248048" cy="1183827"/>
          </a:xfrm>
          <a:prstGeom prst="rect">
            <a:avLst/>
          </a:prstGeom>
          <a:ln w="9525">
            <a:solidFill>
              <a:schemeClr val="tx1"/>
            </a:solidFill>
          </a:ln>
        </p:spPr>
      </p:pic>
      <p:pic>
        <p:nvPicPr>
          <p:cNvPr id="6" name="Picture 5"/>
          <p:cNvPicPr>
            <a:picLocks noChangeAspect="1"/>
          </p:cNvPicPr>
          <p:nvPr/>
        </p:nvPicPr>
        <p:blipFill>
          <a:blip r:embed="rId4"/>
          <a:stretch>
            <a:fillRect/>
          </a:stretch>
        </p:blipFill>
        <p:spPr>
          <a:xfrm>
            <a:off x="6033702" y="2895355"/>
            <a:ext cx="5113221" cy="1222076"/>
          </a:xfrm>
          <a:prstGeom prst="rect">
            <a:avLst/>
          </a:prstGeom>
          <a:ln w="9525">
            <a:solidFill>
              <a:schemeClr val="tx1"/>
            </a:solidFill>
          </a:ln>
        </p:spPr>
      </p:pic>
    </p:spTree>
    <p:extLst>
      <p:ext uri="{BB962C8B-B14F-4D97-AF65-F5344CB8AC3E}">
        <p14:creationId xmlns:p14="http://schemas.microsoft.com/office/powerpoint/2010/main" val="4051611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3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Assumptions</a:t>
            </a:r>
            <a:endParaRPr sz="4000" dirty="0">
              <a:solidFill>
                <a:srgbClr val="1974D2"/>
              </a:solidFill>
            </a:endParaRPr>
          </a:p>
        </p:txBody>
      </p:sp>
      <p:sp>
        <p:nvSpPr>
          <p:cNvPr id="162" name="Google Shape;162;g10e9006cb6c_1_33"/>
          <p:cNvSpPr txBox="1">
            <a:spLocks noGrp="1"/>
          </p:cNvSpPr>
          <p:nvPr>
            <p:ph type="body" idx="1"/>
          </p:nvPr>
        </p:nvSpPr>
        <p:spPr>
          <a:xfrm>
            <a:off x="0" y="1343512"/>
            <a:ext cx="11842307" cy="5262851"/>
          </a:xfrm>
          <a:prstGeom prst="rect">
            <a:avLst/>
          </a:prstGeom>
          <a:noFill/>
          <a:ln>
            <a:noFill/>
          </a:ln>
        </p:spPr>
        <p:txBody>
          <a:bodyPr spcFirstLastPara="1" vert="horz" wrap="square" lIns="121900" tIns="121900" rIns="121900" bIns="121900" rtlCol="0" anchor="t" anchorCtr="0">
            <a:noAutofit/>
          </a:bodyPr>
          <a:lstStyle/>
          <a:p>
            <a:pPr>
              <a:buFont typeface="Arial" panose="020B0604020202020204" pitchFamily="34" charset="0"/>
              <a:buChar char="•"/>
            </a:pPr>
            <a:r>
              <a:rPr lang="en-GB" sz="1800" dirty="0"/>
              <a:t>I tested for linearity and independence by making a plot of fitted values (predicted values) vs residuals (errors) and checking for patterns.</a:t>
            </a:r>
          </a:p>
          <a:p>
            <a:pPr marL="186262" indent="0">
              <a:spcBef>
                <a:spcPts val="1333"/>
              </a:spcBef>
              <a:buClr>
                <a:srgbClr val="000000"/>
              </a:buClr>
              <a:buSzPts val="1400"/>
              <a:buNone/>
            </a:pPr>
            <a:endParaRPr lang="en-GB" sz="1800" dirty="0">
              <a:solidFill>
                <a:schemeClr val="dk1"/>
              </a:solidFill>
            </a:endParaRPr>
          </a:p>
          <a:p>
            <a:pPr marL="567252" indent="-380990">
              <a:spcBef>
                <a:spcPts val="1333"/>
              </a:spcBef>
              <a:buClr>
                <a:srgbClr val="000000"/>
              </a:buClr>
              <a:buSzPts val="1400"/>
            </a:pPr>
            <a:endParaRPr lang="en-GB" sz="1800" b="1" dirty="0">
              <a:solidFill>
                <a:schemeClr val="dk1"/>
              </a:solidFill>
            </a:endParaRPr>
          </a:p>
        </p:txBody>
      </p:sp>
      <p:sp>
        <p:nvSpPr>
          <p:cNvPr id="2" name="TextBox 1"/>
          <p:cNvSpPr txBox="1"/>
          <p:nvPr/>
        </p:nvSpPr>
        <p:spPr>
          <a:xfrm>
            <a:off x="336226" y="992285"/>
            <a:ext cx="3553637" cy="420564"/>
          </a:xfrm>
          <a:prstGeom prst="rect">
            <a:avLst/>
          </a:prstGeom>
          <a:noFill/>
        </p:spPr>
        <p:txBody>
          <a:bodyPr wrap="square" rtlCol="0">
            <a:spAutoFit/>
          </a:bodyPr>
          <a:lstStyle/>
          <a:p>
            <a:r>
              <a:rPr lang="en-GB" sz="2133" b="1" dirty="0">
                <a:latin typeface="Nunito" panose="020B0604020202020204" charset="0"/>
              </a:rPr>
              <a:t>Linearity Test </a:t>
            </a:r>
          </a:p>
        </p:txBody>
      </p:sp>
      <p:sp>
        <p:nvSpPr>
          <p:cNvPr id="4" name="TextBox 3"/>
          <p:cNvSpPr txBox="1"/>
          <p:nvPr/>
        </p:nvSpPr>
        <p:spPr>
          <a:xfrm>
            <a:off x="336226" y="5815343"/>
            <a:ext cx="11294641" cy="1015663"/>
          </a:xfrm>
          <a:prstGeom prst="rect">
            <a:avLst/>
          </a:prstGeom>
          <a:noFill/>
        </p:spPr>
        <p:txBody>
          <a:bodyPr wrap="square" rtlCol="0">
            <a:spAutoFit/>
          </a:bodyPr>
          <a:lstStyle/>
          <a:p>
            <a:pPr marL="380990" indent="-380990">
              <a:buFont typeface="Arial" panose="020B0604020202020204" pitchFamily="34" charset="0"/>
              <a:buChar char="•"/>
            </a:pPr>
            <a:r>
              <a:rPr lang="en-GB" sz="2000" dirty="0">
                <a:latin typeface="Nunito" panose="020B0604020202020204" charset="0"/>
              </a:rPr>
              <a:t>There is no pattern, therefore I can say that the model is linear and residuals are independent, therefore my assumption has been met. </a:t>
            </a:r>
          </a:p>
          <a:p>
            <a:pPr marL="380990" indent="-380990">
              <a:buFont typeface="Arial" panose="020B0604020202020204" pitchFamily="34" charset="0"/>
              <a:buChar char="•"/>
            </a:pP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5396553" y="2268667"/>
            <a:ext cx="5014966" cy="2558310"/>
          </a:xfrm>
          <a:prstGeom prst="rect">
            <a:avLst/>
          </a:prstGeom>
          <a:ln w="9525">
            <a:solidFill>
              <a:schemeClr val="tx1"/>
            </a:solidFill>
          </a:ln>
        </p:spPr>
      </p:pic>
      <p:pic>
        <p:nvPicPr>
          <p:cNvPr id="6" name="Picture 5"/>
          <p:cNvPicPr>
            <a:picLocks noChangeAspect="1"/>
          </p:cNvPicPr>
          <p:nvPr/>
        </p:nvPicPr>
        <p:blipFill>
          <a:blip r:embed="rId4"/>
          <a:stretch>
            <a:fillRect/>
          </a:stretch>
        </p:blipFill>
        <p:spPr>
          <a:xfrm>
            <a:off x="637246" y="2268667"/>
            <a:ext cx="4675977" cy="3283132"/>
          </a:xfrm>
          <a:prstGeom prst="rect">
            <a:avLst/>
          </a:prstGeom>
          <a:ln w="9525">
            <a:solidFill>
              <a:schemeClr val="tx1"/>
            </a:solidFill>
          </a:ln>
        </p:spPr>
      </p:pic>
    </p:spTree>
    <p:extLst>
      <p:ext uri="{BB962C8B-B14F-4D97-AF65-F5344CB8AC3E}">
        <p14:creationId xmlns:p14="http://schemas.microsoft.com/office/powerpoint/2010/main" val="2325430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3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Assumptions</a:t>
            </a:r>
            <a:endParaRPr sz="4000" dirty="0">
              <a:solidFill>
                <a:srgbClr val="1974D2"/>
              </a:solidFill>
            </a:endParaRPr>
          </a:p>
        </p:txBody>
      </p:sp>
      <p:sp>
        <p:nvSpPr>
          <p:cNvPr id="162" name="Google Shape;162;g10e9006cb6c_1_33"/>
          <p:cNvSpPr txBox="1">
            <a:spLocks noGrp="1"/>
          </p:cNvSpPr>
          <p:nvPr>
            <p:ph type="body" idx="1"/>
          </p:nvPr>
        </p:nvSpPr>
        <p:spPr>
          <a:xfrm>
            <a:off x="0" y="1343512"/>
            <a:ext cx="11842307" cy="5262851"/>
          </a:xfrm>
          <a:prstGeom prst="rect">
            <a:avLst/>
          </a:prstGeom>
          <a:noFill/>
          <a:ln>
            <a:noFill/>
          </a:ln>
        </p:spPr>
        <p:txBody>
          <a:bodyPr spcFirstLastPara="1" vert="horz" wrap="square" lIns="121900" tIns="121900" rIns="121900" bIns="121900" rtlCol="0" anchor="t" anchorCtr="0">
            <a:noAutofit/>
          </a:bodyPr>
          <a:lstStyle/>
          <a:p>
            <a:pPr>
              <a:buFont typeface="Arial" panose="020B0604020202020204" pitchFamily="34" charset="0"/>
              <a:buChar char="•"/>
            </a:pPr>
            <a:r>
              <a:rPr lang="en-GB" sz="1800" dirty="0"/>
              <a:t>I carried out all the 3 tests which include distribution of residuals, Q-Q plot of residuals and Shapiro Wilk test.</a:t>
            </a:r>
          </a:p>
          <a:p>
            <a:pPr marL="177796" indent="0">
              <a:buNone/>
            </a:pPr>
            <a:endParaRPr lang="en-GB" sz="1800" b="1" dirty="0" smtClean="0"/>
          </a:p>
          <a:p>
            <a:pPr marL="177796" indent="0">
              <a:buNone/>
            </a:pPr>
            <a:r>
              <a:rPr lang="en-GB" sz="1800" b="1" dirty="0" smtClean="0"/>
              <a:t>Distribution </a:t>
            </a:r>
            <a:r>
              <a:rPr lang="en-GB" sz="1800" b="1" dirty="0"/>
              <a:t>of residual plot</a:t>
            </a:r>
          </a:p>
          <a:p>
            <a:pPr>
              <a:buFont typeface="Arial" panose="020B0604020202020204" pitchFamily="34" charset="0"/>
              <a:buChar char="•"/>
            </a:pPr>
            <a:endParaRPr lang="en-GB" sz="1800" dirty="0">
              <a:solidFill>
                <a:schemeClr val="dk1"/>
              </a:solidFill>
            </a:endParaRPr>
          </a:p>
          <a:p>
            <a:pPr marL="567252" indent="-380990">
              <a:spcBef>
                <a:spcPts val="1333"/>
              </a:spcBef>
              <a:buClr>
                <a:srgbClr val="000000"/>
              </a:buClr>
              <a:buSzPts val="1400"/>
            </a:pPr>
            <a:endParaRPr lang="en-GB" sz="1800" b="1" dirty="0">
              <a:solidFill>
                <a:schemeClr val="dk1"/>
              </a:solidFill>
            </a:endParaRPr>
          </a:p>
        </p:txBody>
      </p:sp>
      <p:sp>
        <p:nvSpPr>
          <p:cNvPr id="2" name="TextBox 1"/>
          <p:cNvSpPr txBox="1"/>
          <p:nvPr/>
        </p:nvSpPr>
        <p:spPr>
          <a:xfrm>
            <a:off x="336226" y="992285"/>
            <a:ext cx="3553637" cy="400110"/>
          </a:xfrm>
          <a:prstGeom prst="rect">
            <a:avLst/>
          </a:prstGeom>
          <a:noFill/>
        </p:spPr>
        <p:txBody>
          <a:bodyPr wrap="square" rtlCol="0">
            <a:spAutoFit/>
          </a:bodyPr>
          <a:lstStyle/>
          <a:p>
            <a:r>
              <a:rPr lang="en-GB" sz="2000" b="1" dirty="0">
                <a:latin typeface="Nunito" panose="020B0604020202020204" charset="0"/>
              </a:rPr>
              <a:t>Normality Test </a:t>
            </a:r>
          </a:p>
        </p:txBody>
      </p:sp>
      <p:sp>
        <p:nvSpPr>
          <p:cNvPr id="4" name="TextBox 3"/>
          <p:cNvSpPr txBox="1"/>
          <p:nvPr/>
        </p:nvSpPr>
        <p:spPr>
          <a:xfrm>
            <a:off x="6477121" y="3871516"/>
            <a:ext cx="4864956" cy="2308324"/>
          </a:xfrm>
          <a:prstGeom prst="rect">
            <a:avLst/>
          </a:prstGeom>
          <a:noFill/>
        </p:spPr>
        <p:txBody>
          <a:bodyPr wrap="square" rtlCol="0">
            <a:spAutoFit/>
          </a:bodyPr>
          <a:lstStyle/>
          <a:p>
            <a:r>
              <a:rPr lang="en-GB" b="1" dirty="0">
                <a:latin typeface="Nunito" panose="020B0604020202020204" charset="0"/>
              </a:rPr>
              <a:t>Observation</a:t>
            </a:r>
            <a:r>
              <a:rPr lang="en-GB" dirty="0">
                <a:latin typeface="Nunito" panose="020B0604020202020204" charset="0"/>
              </a:rPr>
              <a:t>:</a:t>
            </a:r>
          </a:p>
          <a:p>
            <a:pPr marL="380990" indent="-380990">
              <a:buFont typeface="Arial" panose="020B0604020202020204" pitchFamily="34" charset="0"/>
              <a:buChar char="•"/>
            </a:pPr>
            <a:r>
              <a:rPr lang="en-GB" dirty="0">
                <a:latin typeface="Nunito" panose="020B0604020202020204" charset="0"/>
              </a:rPr>
              <a:t>The histogram of residuals does not have a fully bell shape but is tending towards the bell shape and therefore can be said to have attained normality, therefore assumption is satisfied</a:t>
            </a:r>
            <a:r>
              <a:rPr lang="en-GB" dirty="0" smtClean="0">
                <a:latin typeface="Nunito" panose="020B0604020202020204" charset="0"/>
              </a:rPr>
              <a:t>.</a:t>
            </a:r>
          </a:p>
          <a:p>
            <a:endParaRPr lang="en-GB" dirty="0">
              <a:latin typeface="Nunito" panose="020B0604020202020204" charset="0"/>
            </a:endParaRPr>
          </a:p>
          <a:p>
            <a:pPr marL="380990" indent="-380990">
              <a:buFont typeface="Arial" panose="020B0604020202020204" pitchFamily="34" charset="0"/>
              <a:buChar char="•"/>
            </a:pPr>
            <a:r>
              <a:rPr lang="en-GB" dirty="0">
                <a:latin typeface="Nunito" panose="020B0604020202020204" charset="0"/>
              </a:rPr>
              <a:t>Let's check the Q-Q plot.</a:t>
            </a:r>
          </a:p>
        </p:txBody>
      </p:sp>
      <p:pic>
        <p:nvPicPr>
          <p:cNvPr id="3" name="Picture 2"/>
          <p:cNvPicPr>
            <a:picLocks noChangeAspect="1"/>
          </p:cNvPicPr>
          <p:nvPr/>
        </p:nvPicPr>
        <p:blipFill rotWithShape="1">
          <a:blip r:embed="rId3"/>
          <a:srcRect l="4455" r="8579"/>
          <a:stretch/>
        </p:blipFill>
        <p:spPr>
          <a:xfrm>
            <a:off x="270067" y="2508270"/>
            <a:ext cx="5706824" cy="4140214"/>
          </a:xfrm>
          <a:prstGeom prst="rect">
            <a:avLst/>
          </a:prstGeom>
        </p:spPr>
      </p:pic>
    </p:spTree>
    <p:extLst>
      <p:ext uri="{BB962C8B-B14F-4D97-AF65-F5344CB8AC3E}">
        <p14:creationId xmlns:p14="http://schemas.microsoft.com/office/powerpoint/2010/main" val="2506471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33"/>
          <p:cNvSpPr txBox="1">
            <a:spLocks noGrp="1"/>
          </p:cNvSpPr>
          <p:nvPr>
            <p:ph type="title"/>
          </p:nvPr>
        </p:nvSpPr>
        <p:spPr>
          <a:xfrm>
            <a:off x="270067" y="305229"/>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Assumptions</a:t>
            </a:r>
            <a:endParaRPr sz="4000" dirty="0">
              <a:solidFill>
                <a:srgbClr val="1974D2"/>
              </a:solidFill>
            </a:endParaRPr>
          </a:p>
        </p:txBody>
      </p:sp>
      <p:sp>
        <p:nvSpPr>
          <p:cNvPr id="162" name="Google Shape;162;g10e9006cb6c_1_33"/>
          <p:cNvSpPr txBox="1">
            <a:spLocks noGrp="1"/>
          </p:cNvSpPr>
          <p:nvPr>
            <p:ph type="body" idx="1"/>
          </p:nvPr>
        </p:nvSpPr>
        <p:spPr>
          <a:xfrm>
            <a:off x="0" y="1343512"/>
            <a:ext cx="11842307" cy="5262851"/>
          </a:xfrm>
          <a:prstGeom prst="rect">
            <a:avLst/>
          </a:prstGeom>
          <a:noFill/>
          <a:ln>
            <a:noFill/>
          </a:ln>
        </p:spPr>
        <p:txBody>
          <a:bodyPr spcFirstLastPara="1" vert="horz" wrap="square" lIns="121900" tIns="121900" rIns="121900" bIns="121900" rtlCol="0" anchor="t" anchorCtr="0">
            <a:noAutofit/>
          </a:bodyPr>
          <a:lstStyle/>
          <a:p>
            <a:pPr marL="177796" indent="0">
              <a:buNone/>
            </a:pPr>
            <a:endParaRPr lang="en-GB" sz="1867" b="1" dirty="0"/>
          </a:p>
          <a:p>
            <a:pPr marL="177796" indent="0">
              <a:buNone/>
            </a:pPr>
            <a:r>
              <a:rPr lang="en-GB" sz="1867" b="1" dirty="0"/>
              <a:t>Q-Q plot</a:t>
            </a:r>
          </a:p>
          <a:p>
            <a:pPr>
              <a:buFont typeface="Arial" panose="020B0604020202020204" pitchFamily="34" charset="0"/>
              <a:buChar char="•"/>
            </a:pPr>
            <a:endParaRPr lang="en-GB" sz="1867" dirty="0">
              <a:solidFill>
                <a:schemeClr val="dk1"/>
              </a:solidFill>
            </a:endParaRPr>
          </a:p>
        </p:txBody>
      </p:sp>
      <p:sp>
        <p:nvSpPr>
          <p:cNvPr id="2" name="TextBox 1"/>
          <p:cNvSpPr txBox="1"/>
          <p:nvPr/>
        </p:nvSpPr>
        <p:spPr>
          <a:xfrm>
            <a:off x="238305" y="1212634"/>
            <a:ext cx="3553637" cy="400110"/>
          </a:xfrm>
          <a:prstGeom prst="rect">
            <a:avLst/>
          </a:prstGeom>
          <a:noFill/>
        </p:spPr>
        <p:txBody>
          <a:bodyPr wrap="square" rtlCol="0">
            <a:spAutoFit/>
          </a:bodyPr>
          <a:lstStyle/>
          <a:p>
            <a:r>
              <a:rPr lang="en-GB" sz="2000" b="1" dirty="0">
                <a:latin typeface="Nunito" panose="020B0604020202020204" charset="0"/>
              </a:rPr>
              <a:t>Normality Test </a:t>
            </a:r>
          </a:p>
        </p:txBody>
      </p:sp>
      <p:pic>
        <p:nvPicPr>
          <p:cNvPr id="5" name="Picture 4"/>
          <p:cNvPicPr>
            <a:picLocks noChangeAspect="1"/>
          </p:cNvPicPr>
          <p:nvPr/>
        </p:nvPicPr>
        <p:blipFill rotWithShape="1">
          <a:blip r:embed="rId3"/>
          <a:srcRect l="5103" r="5684" b="8847"/>
          <a:stretch/>
        </p:blipFill>
        <p:spPr>
          <a:xfrm>
            <a:off x="270067" y="2248215"/>
            <a:ext cx="5202156" cy="3621481"/>
          </a:xfrm>
          <a:prstGeom prst="rect">
            <a:avLst/>
          </a:prstGeom>
        </p:spPr>
      </p:pic>
      <p:sp>
        <p:nvSpPr>
          <p:cNvPr id="6" name="TextBox 5"/>
          <p:cNvSpPr txBox="1"/>
          <p:nvPr/>
        </p:nvSpPr>
        <p:spPr>
          <a:xfrm>
            <a:off x="6571012" y="3464726"/>
            <a:ext cx="5122757" cy="3416320"/>
          </a:xfrm>
          <a:prstGeom prst="rect">
            <a:avLst/>
          </a:prstGeom>
          <a:noFill/>
        </p:spPr>
        <p:txBody>
          <a:bodyPr wrap="square" rtlCol="0">
            <a:spAutoFit/>
          </a:bodyPr>
          <a:lstStyle/>
          <a:p>
            <a:r>
              <a:rPr lang="en-GB" b="1" dirty="0">
                <a:latin typeface="Nunito" panose="020B0604020202020204" charset="0"/>
              </a:rPr>
              <a:t>Shapiro Wilk test </a:t>
            </a:r>
          </a:p>
          <a:p>
            <a:endParaRPr lang="en-GB" b="1" dirty="0">
              <a:latin typeface="Nunito" panose="020B0604020202020204" charset="0"/>
            </a:endParaRPr>
          </a:p>
          <a:p>
            <a:r>
              <a:rPr lang="en-GB" dirty="0">
                <a:latin typeface="Nunito" panose="020B0604020202020204" charset="0"/>
              </a:rPr>
              <a:t>Since the p-value &lt; 0.05, the residuals are not normal. </a:t>
            </a:r>
          </a:p>
          <a:p>
            <a:endParaRPr lang="en-GB" dirty="0">
              <a:latin typeface="Nunito" panose="020B0604020202020204" charset="0"/>
            </a:endParaRPr>
          </a:p>
          <a:p>
            <a:r>
              <a:rPr lang="en-GB" b="1" dirty="0">
                <a:latin typeface="Nunito" panose="020B0604020202020204" charset="0"/>
              </a:rPr>
              <a:t>Result</a:t>
            </a:r>
            <a:endParaRPr lang="en-GB" dirty="0">
              <a:latin typeface="Nunito" panose="020B0604020202020204" charset="0"/>
            </a:endParaRPr>
          </a:p>
          <a:p>
            <a:r>
              <a:rPr lang="en-GB" dirty="0">
                <a:latin typeface="Nunito" panose="020B0604020202020204" charset="0"/>
              </a:rPr>
              <a:t>We can approximate and accept Q-Q plot, distribution and Shapiro as close to being normal.</a:t>
            </a:r>
          </a:p>
          <a:p>
            <a:endParaRPr lang="en-GB" b="1" dirty="0">
              <a:latin typeface="Nunito" panose="020B0604020202020204" charset="0"/>
            </a:endParaRPr>
          </a:p>
          <a:p>
            <a:r>
              <a:rPr lang="en-GB" b="1" dirty="0">
                <a:latin typeface="Nunito" panose="020B0604020202020204" charset="0"/>
              </a:rPr>
              <a:t>Therefore the assumption is satisfied</a:t>
            </a:r>
            <a:endParaRPr lang="en-GB" dirty="0">
              <a:latin typeface="Nunito" panose="020B0604020202020204" charset="0"/>
            </a:endParaRPr>
          </a:p>
          <a:p>
            <a:endParaRPr lang="en-GB" b="1" dirty="0">
              <a:latin typeface="Nunito" panose="020B0604020202020204" charset="0"/>
            </a:endParaRPr>
          </a:p>
        </p:txBody>
      </p:sp>
      <p:sp>
        <p:nvSpPr>
          <p:cNvPr id="7" name="TextBox 6"/>
          <p:cNvSpPr txBox="1"/>
          <p:nvPr/>
        </p:nvSpPr>
        <p:spPr>
          <a:xfrm>
            <a:off x="238305" y="5978633"/>
            <a:ext cx="5792164" cy="707886"/>
          </a:xfrm>
          <a:prstGeom prst="rect">
            <a:avLst/>
          </a:prstGeom>
          <a:noFill/>
        </p:spPr>
        <p:txBody>
          <a:bodyPr wrap="square" rtlCol="0">
            <a:spAutoFit/>
          </a:bodyPr>
          <a:lstStyle/>
          <a:p>
            <a:r>
              <a:rPr lang="en-GB" sz="2000" dirty="0">
                <a:latin typeface="Nunito" panose="020B0604020202020204" charset="0"/>
              </a:rPr>
              <a:t>Most of the residuals appear to be on the straight line except the tails which are dipping away.</a:t>
            </a:r>
          </a:p>
        </p:txBody>
      </p:sp>
    </p:spTree>
    <p:extLst>
      <p:ext uri="{BB962C8B-B14F-4D97-AF65-F5344CB8AC3E}">
        <p14:creationId xmlns:p14="http://schemas.microsoft.com/office/powerpoint/2010/main" val="2128298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33"/>
          <p:cNvSpPr txBox="1">
            <a:spLocks noGrp="1"/>
          </p:cNvSpPr>
          <p:nvPr>
            <p:ph type="title"/>
          </p:nvPr>
        </p:nvSpPr>
        <p:spPr>
          <a:xfrm>
            <a:off x="240753" y="27585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Model Assumptions</a:t>
            </a:r>
            <a:endParaRPr sz="4000" dirty="0">
              <a:solidFill>
                <a:srgbClr val="1974D2"/>
              </a:solidFill>
            </a:endParaRPr>
          </a:p>
        </p:txBody>
      </p:sp>
      <p:sp>
        <p:nvSpPr>
          <p:cNvPr id="162" name="Google Shape;162;g10e9006cb6c_1_33"/>
          <p:cNvSpPr txBox="1">
            <a:spLocks noGrp="1"/>
          </p:cNvSpPr>
          <p:nvPr>
            <p:ph type="body" idx="1"/>
          </p:nvPr>
        </p:nvSpPr>
        <p:spPr>
          <a:xfrm>
            <a:off x="0" y="1343512"/>
            <a:ext cx="11842307" cy="5262851"/>
          </a:xfrm>
          <a:prstGeom prst="rect">
            <a:avLst/>
          </a:prstGeom>
          <a:noFill/>
          <a:ln>
            <a:noFill/>
          </a:ln>
        </p:spPr>
        <p:txBody>
          <a:bodyPr spcFirstLastPara="1" vert="horz" wrap="square" lIns="121900" tIns="121900" rIns="121900" bIns="121900" rtlCol="0" anchor="t" anchorCtr="0">
            <a:noAutofit/>
          </a:bodyPr>
          <a:lstStyle/>
          <a:p>
            <a:pPr>
              <a:buFont typeface="Arial" panose="020B0604020202020204" pitchFamily="34" charset="0"/>
              <a:buChar char="•"/>
            </a:pPr>
            <a:r>
              <a:rPr lang="en-GB" sz="1800" dirty="0">
                <a:solidFill>
                  <a:schemeClr val="dk1"/>
                </a:solidFill>
              </a:rPr>
              <a:t>I carried out this test using the </a:t>
            </a:r>
            <a:r>
              <a:rPr lang="en-GB" sz="1800" dirty="0" err="1">
                <a:solidFill>
                  <a:schemeClr val="dk1"/>
                </a:solidFill>
              </a:rPr>
              <a:t>goldfeldquant</a:t>
            </a:r>
            <a:r>
              <a:rPr lang="en-GB" sz="1800" dirty="0">
                <a:solidFill>
                  <a:schemeClr val="dk1"/>
                </a:solidFill>
              </a:rPr>
              <a:t> test to ascertain that we get a </a:t>
            </a:r>
            <a:r>
              <a:rPr lang="en-GB" sz="1800" dirty="0" err="1">
                <a:solidFill>
                  <a:schemeClr val="dk1"/>
                </a:solidFill>
              </a:rPr>
              <a:t>pvalue</a:t>
            </a:r>
            <a:r>
              <a:rPr lang="en-GB" sz="1800" dirty="0">
                <a:solidFill>
                  <a:schemeClr val="dk1"/>
                </a:solidFill>
              </a:rPr>
              <a:t>&gt;0.05.</a:t>
            </a:r>
          </a:p>
          <a:p>
            <a:pPr>
              <a:buFont typeface="Arial" panose="020B0604020202020204" pitchFamily="34" charset="0"/>
              <a:buChar char="•"/>
            </a:pPr>
            <a:r>
              <a:rPr lang="en-GB" sz="1800" dirty="0"/>
              <a:t>Since p-value was 0.1752 and &gt; 0.05, we can say that the residuals are homoscedastic. So, this assumption is satisfied. </a:t>
            </a:r>
          </a:p>
          <a:p>
            <a:pPr>
              <a:buFont typeface="Arial" panose="020B0604020202020204" pitchFamily="34" charset="0"/>
              <a:buChar char="•"/>
            </a:pPr>
            <a:r>
              <a:rPr lang="en-GB" sz="1800" dirty="0"/>
              <a:t>So I moved on to predictions</a:t>
            </a:r>
          </a:p>
          <a:p>
            <a:pPr>
              <a:buFont typeface="Arial" panose="020B0604020202020204" pitchFamily="34" charset="0"/>
              <a:buChar char="•"/>
            </a:pPr>
            <a:endParaRPr lang="en-GB" sz="1800" dirty="0">
              <a:solidFill>
                <a:schemeClr val="dk1"/>
              </a:solidFill>
            </a:endParaRPr>
          </a:p>
        </p:txBody>
      </p:sp>
      <p:sp>
        <p:nvSpPr>
          <p:cNvPr id="2" name="TextBox 1"/>
          <p:cNvSpPr txBox="1"/>
          <p:nvPr/>
        </p:nvSpPr>
        <p:spPr>
          <a:xfrm>
            <a:off x="336226" y="992286"/>
            <a:ext cx="3553637" cy="400110"/>
          </a:xfrm>
          <a:prstGeom prst="rect">
            <a:avLst/>
          </a:prstGeom>
          <a:noFill/>
        </p:spPr>
        <p:txBody>
          <a:bodyPr wrap="square" rtlCol="0">
            <a:spAutoFit/>
          </a:bodyPr>
          <a:lstStyle/>
          <a:p>
            <a:r>
              <a:rPr lang="en-GB" sz="2000" b="1" dirty="0">
                <a:latin typeface="Nunito" panose="020B0604020202020204" charset="0"/>
              </a:rPr>
              <a:t>Homoscedasticity Test </a:t>
            </a:r>
          </a:p>
        </p:txBody>
      </p:sp>
      <p:pic>
        <p:nvPicPr>
          <p:cNvPr id="8" name="Picture 7"/>
          <p:cNvPicPr>
            <a:picLocks noChangeAspect="1"/>
          </p:cNvPicPr>
          <p:nvPr/>
        </p:nvPicPr>
        <p:blipFill>
          <a:blip r:embed="rId3"/>
          <a:stretch>
            <a:fillRect/>
          </a:stretch>
        </p:blipFill>
        <p:spPr>
          <a:xfrm>
            <a:off x="393980" y="3317701"/>
            <a:ext cx="2214541" cy="3399969"/>
          </a:xfrm>
          <a:prstGeom prst="rect">
            <a:avLst/>
          </a:prstGeom>
          <a:ln w="9525">
            <a:solidFill>
              <a:schemeClr val="tx1"/>
            </a:solidFill>
          </a:ln>
        </p:spPr>
      </p:pic>
      <p:sp>
        <p:nvSpPr>
          <p:cNvPr id="9" name="TextBox 8"/>
          <p:cNvSpPr txBox="1"/>
          <p:nvPr/>
        </p:nvSpPr>
        <p:spPr>
          <a:xfrm>
            <a:off x="240753" y="2862582"/>
            <a:ext cx="4937916" cy="400110"/>
          </a:xfrm>
          <a:prstGeom prst="rect">
            <a:avLst/>
          </a:prstGeom>
          <a:noFill/>
        </p:spPr>
        <p:txBody>
          <a:bodyPr wrap="square" rtlCol="0">
            <a:spAutoFit/>
          </a:bodyPr>
          <a:lstStyle/>
          <a:p>
            <a:r>
              <a:rPr lang="en-GB" sz="2000" b="1" dirty="0">
                <a:latin typeface="Nunito" panose="020B0604020202020204" charset="0"/>
              </a:rPr>
              <a:t>Result of prediction on test set</a:t>
            </a:r>
          </a:p>
        </p:txBody>
      </p:sp>
      <p:sp>
        <p:nvSpPr>
          <p:cNvPr id="10" name="TextBox 9"/>
          <p:cNvSpPr txBox="1"/>
          <p:nvPr/>
        </p:nvSpPr>
        <p:spPr>
          <a:xfrm>
            <a:off x="2946775" y="5406034"/>
            <a:ext cx="8557277" cy="1200329"/>
          </a:xfrm>
          <a:prstGeom prst="rect">
            <a:avLst/>
          </a:prstGeom>
          <a:noFill/>
        </p:spPr>
        <p:txBody>
          <a:bodyPr wrap="square" rtlCol="0">
            <a:spAutoFit/>
          </a:bodyPr>
          <a:lstStyle/>
          <a:p>
            <a:pPr algn="just"/>
            <a:r>
              <a:rPr lang="en-GB" b="1" dirty="0">
                <a:latin typeface="Nunito" panose="020B0604020202020204"/>
              </a:rPr>
              <a:t>Observations</a:t>
            </a:r>
          </a:p>
          <a:p>
            <a:pPr marL="380990" indent="-380990" algn="just">
              <a:buFont typeface="Arial" panose="020B0604020202020204" pitchFamily="34" charset="0"/>
              <a:buChar char="•"/>
            </a:pPr>
            <a:r>
              <a:rPr lang="en-GB" dirty="0">
                <a:latin typeface="Nunito" panose="020B0604020202020204"/>
              </a:rPr>
              <a:t>Here we can see that our model has returned some  good prediction results, where the actual and predicted values are comparable.</a:t>
            </a:r>
          </a:p>
          <a:p>
            <a:pPr marL="380990" indent="-380990" algn="just">
              <a:buFont typeface="Arial" panose="020B0604020202020204" pitchFamily="34" charset="0"/>
              <a:buChar char="•"/>
            </a:pPr>
            <a:r>
              <a:rPr lang="en-GB" dirty="0">
                <a:latin typeface="Nunito" panose="020B0604020202020204"/>
              </a:rPr>
              <a:t>I moved on to the final model </a:t>
            </a:r>
          </a:p>
        </p:txBody>
      </p:sp>
    </p:spTree>
    <p:extLst>
      <p:ext uri="{BB962C8B-B14F-4D97-AF65-F5344CB8AC3E}">
        <p14:creationId xmlns:p14="http://schemas.microsoft.com/office/powerpoint/2010/main" val="2503370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33"/>
          <p:cNvSpPr txBox="1">
            <a:spLocks noGrp="1"/>
          </p:cNvSpPr>
          <p:nvPr>
            <p:ph type="title"/>
          </p:nvPr>
        </p:nvSpPr>
        <p:spPr>
          <a:xfrm>
            <a:off x="270067" y="228686"/>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smtClean="0">
                <a:solidFill>
                  <a:srgbClr val="1974D2"/>
                </a:solidFill>
              </a:rPr>
              <a:t>Final Model</a:t>
            </a:r>
            <a:endParaRPr sz="4000" dirty="0">
              <a:solidFill>
                <a:srgbClr val="1974D2"/>
              </a:solidFill>
            </a:endParaRPr>
          </a:p>
        </p:txBody>
      </p:sp>
      <p:sp>
        <p:nvSpPr>
          <p:cNvPr id="2" name="TextBox 1"/>
          <p:cNvSpPr txBox="1"/>
          <p:nvPr/>
        </p:nvSpPr>
        <p:spPr>
          <a:xfrm>
            <a:off x="345676" y="992286"/>
            <a:ext cx="4446064" cy="400110"/>
          </a:xfrm>
          <a:prstGeom prst="rect">
            <a:avLst/>
          </a:prstGeom>
          <a:noFill/>
        </p:spPr>
        <p:txBody>
          <a:bodyPr wrap="square" rtlCol="0">
            <a:spAutoFit/>
          </a:bodyPr>
          <a:lstStyle/>
          <a:p>
            <a:r>
              <a:rPr lang="en-GB" sz="2000" b="1" dirty="0">
                <a:latin typeface="Nunito" panose="020B0604020202020204" charset="0"/>
              </a:rPr>
              <a:t>Final model- </a:t>
            </a:r>
            <a:r>
              <a:rPr lang="en-GB" sz="2000" b="1" dirty="0" err="1">
                <a:latin typeface="Nunito" panose="020B0604020202020204" charset="0"/>
              </a:rPr>
              <a:t>olsmodelfinal</a:t>
            </a:r>
            <a:endParaRPr lang="en-GB" sz="2000" b="1" dirty="0">
              <a:latin typeface="Nunito" panose="020B0604020202020204" charset="0"/>
            </a:endParaRPr>
          </a:p>
        </p:txBody>
      </p:sp>
      <p:pic>
        <p:nvPicPr>
          <p:cNvPr id="5" name="Picture 4"/>
          <p:cNvPicPr>
            <a:picLocks noChangeAspect="1"/>
          </p:cNvPicPr>
          <p:nvPr/>
        </p:nvPicPr>
        <p:blipFill>
          <a:blip r:embed="rId3"/>
          <a:stretch>
            <a:fillRect/>
          </a:stretch>
        </p:blipFill>
        <p:spPr>
          <a:xfrm>
            <a:off x="270067" y="1559719"/>
            <a:ext cx="5375725" cy="1717246"/>
          </a:xfrm>
          <a:prstGeom prst="rect">
            <a:avLst/>
          </a:prstGeom>
          <a:ln w="6350">
            <a:solidFill>
              <a:schemeClr val="tx1"/>
            </a:solidFill>
          </a:ln>
        </p:spPr>
      </p:pic>
      <p:pic>
        <p:nvPicPr>
          <p:cNvPr id="6" name="Picture 5"/>
          <p:cNvPicPr>
            <a:picLocks noChangeAspect="1"/>
          </p:cNvPicPr>
          <p:nvPr/>
        </p:nvPicPr>
        <p:blipFill>
          <a:blip r:embed="rId4"/>
          <a:stretch>
            <a:fillRect/>
          </a:stretch>
        </p:blipFill>
        <p:spPr>
          <a:xfrm>
            <a:off x="270066" y="3531000"/>
            <a:ext cx="5375725" cy="1308808"/>
          </a:xfrm>
          <a:prstGeom prst="rect">
            <a:avLst/>
          </a:prstGeom>
          <a:ln w="9525">
            <a:solidFill>
              <a:schemeClr val="tx1"/>
            </a:solidFill>
          </a:ln>
        </p:spPr>
      </p:pic>
      <p:pic>
        <p:nvPicPr>
          <p:cNvPr id="7" name="Picture 6"/>
          <p:cNvPicPr>
            <a:picLocks noChangeAspect="1"/>
          </p:cNvPicPr>
          <p:nvPr/>
        </p:nvPicPr>
        <p:blipFill>
          <a:blip r:embed="rId5"/>
          <a:stretch>
            <a:fillRect/>
          </a:stretch>
        </p:blipFill>
        <p:spPr>
          <a:xfrm>
            <a:off x="270066" y="5173025"/>
            <a:ext cx="5298933" cy="1285308"/>
          </a:xfrm>
          <a:prstGeom prst="rect">
            <a:avLst/>
          </a:prstGeom>
          <a:ln w="9525">
            <a:solidFill>
              <a:schemeClr val="tx1"/>
            </a:solidFill>
          </a:ln>
        </p:spPr>
      </p:pic>
      <p:sp>
        <p:nvSpPr>
          <p:cNvPr id="8" name="TextBox 7"/>
          <p:cNvSpPr txBox="1"/>
          <p:nvPr/>
        </p:nvSpPr>
        <p:spPr>
          <a:xfrm>
            <a:off x="5950467" y="2143644"/>
            <a:ext cx="5784112" cy="4247317"/>
          </a:xfrm>
          <a:prstGeom prst="rect">
            <a:avLst/>
          </a:prstGeom>
          <a:noFill/>
        </p:spPr>
        <p:txBody>
          <a:bodyPr wrap="square" rtlCol="0">
            <a:spAutoFit/>
          </a:bodyPr>
          <a:lstStyle/>
          <a:p>
            <a:pPr algn="just"/>
            <a:r>
              <a:rPr lang="en-GB" dirty="0">
                <a:latin typeface="Nunito" panose="020B0604020202020204" charset="0"/>
              </a:rPr>
              <a:t>Result interpretation:</a:t>
            </a:r>
          </a:p>
          <a:p>
            <a:pPr algn="just"/>
            <a:endParaRPr lang="en-GB" dirty="0">
              <a:latin typeface="Nunito" panose="020B0604020202020204" charset="0"/>
            </a:endParaRPr>
          </a:p>
          <a:p>
            <a:pPr marL="380990" indent="-380990" algn="just">
              <a:buFont typeface="Arial" panose="020B0604020202020204" pitchFamily="34" charset="0"/>
              <a:buChar char="•"/>
            </a:pPr>
            <a:r>
              <a:rPr lang="en-GB" dirty="0">
                <a:latin typeface="Nunito" panose="020B0604020202020204" charset="0"/>
              </a:rPr>
              <a:t>Our model is able to explain 84% of the variation in the data.</a:t>
            </a:r>
          </a:p>
          <a:p>
            <a:pPr algn="just"/>
            <a:endParaRPr lang="en-GB" dirty="0">
              <a:latin typeface="Nunito" panose="020B0604020202020204" charset="0"/>
            </a:endParaRPr>
          </a:p>
          <a:p>
            <a:pPr marL="380990" indent="-380990" algn="just">
              <a:buFont typeface="Arial" panose="020B0604020202020204" pitchFamily="34" charset="0"/>
              <a:buChar char="•"/>
            </a:pPr>
            <a:r>
              <a:rPr lang="en-GB" dirty="0">
                <a:latin typeface="Nunito" panose="020B0604020202020204" charset="0"/>
              </a:rPr>
              <a:t>The train and test RMSE and MAE are low and comparable which signifies that our model is not suffering from overfitting.</a:t>
            </a:r>
          </a:p>
          <a:p>
            <a:pPr algn="just"/>
            <a:endParaRPr lang="en-GB" dirty="0">
              <a:latin typeface="Nunito" panose="020B0604020202020204" charset="0"/>
            </a:endParaRPr>
          </a:p>
          <a:p>
            <a:pPr marL="380990" indent="-380990" algn="just">
              <a:buFont typeface="Arial" panose="020B0604020202020204" pitchFamily="34" charset="0"/>
              <a:buChar char="•"/>
            </a:pPr>
            <a:r>
              <a:rPr lang="en-GB" dirty="0">
                <a:latin typeface="Nunito" panose="020B0604020202020204" charset="0"/>
              </a:rPr>
              <a:t>The MAPE on the test set suggests we can predict within 4.5% of the normalised used price.</a:t>
            </a:r>
          </a:p>
          <a:p>
            <a:pPr algn="just"/>
            <a:endParaRPr lang="en-GB" dirty="0">
              <a:latin typeface="Nunito" panose="020B0604020202020204" charset="0"/>
            </a:endParaRPr>
          </a:p>
          <a:p>
            <a:pPr marL="380990" indent="-380990" algn="just">
              <a:buFont typeface="Arial" panose="020B0604020202020204" pitchFamily="34" charset="0"/>
              <a:buChar char="•"/>
            </a:pPr>
            <a:r>
              <a:rPr lang="en-GB" dirty="0">
                <a:latin typeface="Nunito" panose="020B0604020202020204" charset="0"/>
              </a:rPr>
              <a:t>Hence, we can conclude the model </a:t>
            </a:r>
            <a:r>
              <a:rPr lang="en-GB" dirty="0" err="1">
                <a:latin typeface="Nunito" panose="020B0604020202020204" charset="0"/>
              </a:rPr>
              <a:t>olsmodel_final</a:t>
            </a:r>
            <a:r>
              <a:rPr lang="en-GB" dirty="0">
                <a:latin typeface="Nunito" panose="020B0604020202020204" charset="0"/>
              </a:rPr>
              <a:t> is good for both prediction and also inference purposes.</a:t>
            </a:r>
          </a:p>
        </p:txBody>
      </p:sp>
    </p:spTree>
    <p:extLst>
      <p:ext uri="{BB962C8B-B14F-4D97-AF65-F5344CB8AC3E}">
        <p14:creationId xmlns:p14="http://schemas.microsoft.com/office/powerpoint/2010/main" val="24508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Executive Summary </a:t>
            </a:r>
            <a:endParaRPr sz="4000" dirty="0">
              <a:solidFill>
                <a:srgbClr val="1974D2"/>
              </a:solidFill>
            </a:endParaRPr>
          </a:p>
        </p:txBody>
      </p:sp>
      <p:sp>
        <p:nvSpPr>
          <p:cNvPr id="119" name="Google Shape;119;g10e9006cb6c_1_2"/>
          <p:cNvSpPr txBox="1">
            <a:spLocks noGrp="1"/>
          </p:cNvSpPr>
          <p:nvPr>
            <p:ph type="body" idx="1"/>
          </p:nvPr>
        </p:nvSpPr>
        <p:spPr>
          <a:xfrm>
            <a:off x="270068" y="1149305"/>
            <a:ext cx="10835049" cy="4942400"/>
          </a:xfrm>
          <a:prstGeom prst="rect">
            <a:avLst/>
          </a:prstGeom>
          <a:noFill/>
          <a:ln>
            <a:noFill/>
          </a:ln>
        </p:spPr>
        <p:txBody>
          <a:bodyPr spcFirstLastPara="1" vert="horz" wrap="square" lIns="121900" tIns="121900" rIns="121900" bIns="121900" rtlCol="0" anchor="t" anchorCtr="0">
            <a:noAutofit/>
          </a:bodyPr>
          <a:lstStyle/>
          <a:p>
            <a:pPr marL="380990" indent="-380990" algn="just"/>
            <a:endParaRPr lang="en-GB" sz="1800" dirty="0"/>
          </a:p>
          <a:p>
            <a:pPr marL="380990" indent="-380990" algn="just"/>
            <a:r>
              <a:rPr lang="en-GB" sz="1800" dirty="0" smtClean="0"/>
              <a:t>If the selfie camera </a:t>
            </a:r>
            <a:r>
              <a:rPr lang="en-GB" sz="1800" dirty="0" err="1" smtClean="0"/>
              <a:t>mp</a:t>
            </a:r>
            <a:r>
              <a:rPr lang="en-GB" sz="1800" dirty="0" smtClean="0"/>
              <a:t> of the refurbished/used device increases by one unit, the normalised  price for the refurbished device will increase by 0.0131 units, all other variables held constant.</a:t>
            </a:r>
          </a:p>
          <a:p>
            <a:pPr marL="380990" indent="-380990" algn="just"/>
            <a:endParaRPr lang="en-GB" sz="1800" dirty="0" smtClean="0"/>
          </a:p>
          <a:p>
            <a:pPr marL="380990" indent="-380990" algn="just"/>
            <a:r>
              <a:rPr lang="en-GB" sz="1800" dirty="0"/>
              <a:t>If the ram of the devices increases by one unit, the normalised price for the used device will increase by 0.0172 units, all other variables held constant.</a:t>
            </a:r>
          </a:p>
          <a:p>
            <a:pPr marL="380990" indent="-380990" algn="just"/>
            <a:endParaRPr lang="en-GB" sz="1800" dirty="0"/>
          </a:p>
          <a:p>
            <a:pPr marL="380990" indent="-380990" algn="just"/>
            <a:r>
              <a:rPr lang="en-GB" sz="1800" dirty="0"/>
              <a:t>Holding every other variable constant, a one unit increase in days used will increase our normalized price for used devices by 6.226e-05 units.</a:t>
            </a:r>
          </a:p>
          <a:p>
            <a:pPr marL="380990" indent="-380990" algn="just"/>
            <a:endParaRPr lang="en-GB" sz="1800" dirty="0"/>
          </a:p>
          <a:p>
            <a:pPr marL="380990" indent="-380990" algn="just"/>
            <a:r>
              <a:rPr lang="en-GB" sz="1800" dirty="0"/>
              <a:t>Holding every other feature constant a one unit increase in normalised price of a new device of the same model will increase the normalized price for used devices by 0.428 units.</a:t>
            </a:r>
          </a:p>
          <a:p>
            <a:pPr marL="380990" indent="-380990" algn="just"/>
            <a:endParaRPr lang="en-GB" sz="1800" dirty="0"/>
          </a:p>
          <a:p>
            <a:pPr marL="380990" indent="-380990" algn="just"/>
            <a:r>
              <a:rPr lang="en-GB" sz="1800" dirty="0"/>
              <a:t>Holding every other feature constant, a one unit increase in years since released will reduce our  normalised used price  by 0.0181 units. </a:t>
            </a:r>
            <a:r>
              <a:rPr lang="en-GB" sz="1800" dirty="0" err="1"/>
              <a:t>Recell</a:t>
            </a:r>
            <a:r>
              <a:rPr lang="en-GB" sz="1800" dirty="0"/>
              <a:t> should note that the longer the devices stay, their prices reduce as the years go by.</a:t>
            </a:r>
          </a:p>
          <a:p>
            <a:pPr marL="380990" indent="-380990" algn="just"/>
            <a:endParaRPr lang="en-GB" sz="1800" dirty="0" smtClean="0"/>
          </a:p>
          <a:p>
            <a:pPr marL="380990" indent="-380990" algn="just"/>
            <a:endParaRPr lang="en-GB" sz="1800" dirty="0"/>
          </a:p>
          <a:p>
            <a:pPr marL="0" indent="0" algn="just">
              <a:buNone/>
            </a:pPr>
            <a:endParaRPr lang="en-GB" sz="1800" dirty="0"/>
          </a:p>
          <a:p>
            <a:pPr marL="380990" indent="-380990" algn="just"/>
            <a:endParaRPr lang="en-GB" sz="1800" dirty="0"/>
          </a:p>
        </p:txBody>
      </p:sp>
    </p:spTree>
    <p:extLst>
      <p:ext uri="{BB962C8B-B14F-4D97-AF65-F5344CB8AC3E}">
        <p14:creationId xmlns:p14="http://schemas.microsoft.com/office/powerpoint/2010/main" val="191930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Executive Summary </a:t>
            </a:r>
            <a:endParaRPr sz="4000" dirty="0">
              <a:solidFill>
                <a:srgbClr val="1974D2"/>
              </a:solidFill>
            </a:endParaRPr>
          </a:p>
        </p:txBody>
      </p:sp>
      <p:sp>
        <p:nvSpPr>
          <p:cNvPr id="119" name="Google Shape;119;g10e9006cb6c_1_2"/>
          <p:cNvSpPr txBox="1">
            <a:spLocks noGrp="1"/>
          </p:cNvSpPr>
          <p:nvPr>
            <p:ph type="body" idx="1"/>
          </p:nvPr>
        </p:nvSpPr>
        <p:spPr>
          <a:xfrm>
            <a:off x="270067" y="1149305"/>
            <a:ext cx="10674380" cy="4942400"/>
          </a:xfrm>
          <a:prstGeom prst="rect">
            <a:avLst/>
          </a:prstGeom>
          <a:noFill/>
          <a:ln>
            <a:noFill/>
          </a:ln>
        </p:spPr>
        <p:txBody>
          <a:bodyPr spcFirstLastPara="1" vert="horz" wrap="square" lIns="121900" tIns="121900" rIns="121900" bIns="121900" rtlCol="0" anchor="t" anchorCtr="0">
            <a:noAutofit/>
          </a:bodyPr>
          <a:lstStyle/>
          <a:p>
            <a:pPr marL="0" indent="0" algn="just">
              <a:buNone/>
            </a:pPr>
            <a:r>
              <a:rPr lang="en-GB" sz="1800" b="1" dirty="0">
                <a:latin typeface="Nunito" panose="020B0604020202020204" charset="0"/>
              </a:rPr>
              <a:t>Conclusions and Recommendations</a:t>
            </a:r>
            <a:endParaRPr lang="en-GB" sz="1800" dirty="0"/>
          </a:p>
          <a:p>
            <a:pPr marL="380990" indent="-380990" algn="just"/>
            <a:r>
              <a:rPr lang="en-GB" sz="1800" dirty="0" smtClean="0"/>
              <a:t>Any </a:t>
            </a:r>
            <a:r>
              <a:rPr lang="en-GB" sz="1800" dirty="0"/>
              <a:t>device having 4g yes will increase the normalised price by 0.0369 more than device having 4g no</a:t>
            </a:r>
            <a:r>
              <a:rPr lang="en-GB" sz="1800" dirty="0" smtClean="0"/>
              <a:t>.</a:t>
            </a:r>
          </a:p>
          <a:p>
            <a:pPr marL="380990" indent="-380990" algn="just"/>
            <a:endParaRPr lang="en-GB" sz="1800" dirty="0"/>
          </a:p>
          <a:p>
            <a:pPr marL="380990" indent="-380990" algn="just"/>
            <a:r>
              <a:rPr lang="en-GB" sz="1800" dirty="0" err="1" smtClean="0"/>
              <a:t>Recell</a:t>
            </a:r>
            <a:r>
              <a:rPr lang="en-GB" sz="1800" dirty="0" smtClean="0"/>
              <a:t> is advised to look into factors that influence the increase in our normalised used prices, such as the increase in normalised price of a new device of the same model  leads to an increase in normalised price of refurbished device. Therefore, they can take advantage of this situation such that every time a company like Samsung starts marketing a particular model of phone, </a:t>
            </a:r>
            <a:r>
              <a:rPr lang="en-GB" sz="1800" dirty="0" err="1" smtClean="0"/>
              <a:t>Recell</a:t>
            </a:r>
            <a:r>
              <a:rPr lang="en-GB" sz="1800" dirty="0" smtClean="0"/>
              <a:t> can fill the markets with refurbished products of the same model and watch how customers will buy more of the used products.</a:t>
            </a:r>
          </a:p>
          <a:p>
            <a:pPr marL="380990" indent="-380990" algn="just"/>
            <a:endParaRPr lang="en-GB" sz="1800" dirty="0"/>
          </a:p>
          <a:p>
            <a:pPr marL="380990" indent="-380990" algn="just"/>
            <a:r>
              <a:rPr lang="en-GB" sz="1800" dirty="0" err="1" smtClean="0"/>
              <a:t>Recell</a:t>
            </a:r>
            <a:r>
              <a:rPr lang="en-GB" sz="1800" dirty="0" smtClean="0"/>
              <a:t> should market more devices with big screens, good camera resolution (front and rear) and RAM space as these factors affect prices of used devices positively.</a:t>
            </a:r>
            <a:endParaRPr lang="en-GB" sz="1800" dirty="0"/>
          </a:p>
        </p:txBody>
      </p:sp>
    </p:spTree>
    <p:extLst>
      <p:ext uri="{BB962C8B-B14F-4D97-AF65-F5344CB8AC3E}">
        <p14:creationId xmlns:p14="http://schemas.microsoft.com/office/powerpoint/2010/main" val="428944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Business Problem Overview and Solution Approach</a:t>
            </a:r>
            <a:endParaRPr sz="4000" dirty="0">
              <a:solidFill>
                <a:srgbClr val="1974D2"/>
              </a:solidFill>
            </a:endParaRPr>
          </a:p>
        </p:txBody>
      </p:sp>
      <p:sp>
        <p:nvSpPr>
          <p:cNvPr id="125" name="Google Shape;125;p3"/>
          <p:cNvSpPr txBox="1">
            <a:spLocks noGrp="1"/>
          </p:cNvSpPr>
          <p:nvPr>
            <p:ph type="body" idx="1"/>
          </p:nvPr>
        </p:nvSpPr>
        <p:spPr>
          <a:xfrm>
            <a:off x="164128" y="1149305"/>
            <a:ext cx="11397757" cy="4942400"/>
          </a:xfrm>
          <a:prstGeom prst="rect">
            <a:avLst/>
          </a:prstGeom>
          <a:noFill/>
          <a:ln>
            <a:noFill/>
          </a:ln>
        </p:spPr>
        <p:txBody>
          <a:bodyPr spcFirstLastPara="1" vert="horz" wrap="square" lIns="121900" tIns="121900" rIns="121900" bIns="121900" rtlCol="0" anchor="t" anchorCtr="0">
            <a:noAutofit/>
          </a:bodyPr>
          <a:lstStyle/>
          <a:p>
            <a:pPr marL="186262" indent="0">
              <a:spcBef>
                <a:spcPts val="1333"/>
              </a:spcBef>
              <a:spcAft>
                <a:spcPts val="1333"/>
              </a:spcAft>
              <a:buClr>
                <a:srgbClr val="000000"/>
              </a:buClr>
              <a:buSzPts val="1400"/>
              <a:buNone/>
            </a:pPr>
            <a:r>
              <a:rPr lang="en-GB" sz="1800" dirty="0" err="1"/>
              <a:t>ReCell</a:t>
            </a:r>
            <a:r>
              <a:rPr lang="en-GB" sz="1800" dirty="0"/>
              <a:t>, a </a:t>
            </a:r>
            <a:r>
              <a:rPr lang="en-GB" sz="1800" dirty="0" err="1"/>
              <a:t>startup</a:t>
            </a:r>
            <a:r>
              <a:rPr lang="en-GB" sz="1800" dirty="0"/>
              <a:t> company is taking advantage of the rising prices of refurbished or used mobile devices and has requested for the services of a data scientist to  </a:t>
            </a:r>
            <a:r>
              <a:rPr lang="en-GB" sz="1800" dirty="0" err="1"/>
              <a:t>analyze</a:t>
            </a:r>
            <a:r>
              <a:rPr lang="en-GB" sz="1800" dirty="0"/>
              <a:t> the data provided, build a linear regression model to predict the price of a used phone/tablet then identify factors that significantly influence it.</a:t>
            </a:r>
            <a:endParaRPr lang="en" sz="1800" dirty="0">
              <a:solidFill>
                <a:srgbClr val="000000"/>
              </a:solidFill>
            </a:endParaRPr>
          </a:p>
          <a:p>
            <a:pPr marL="177796" indent="0" algn="just">
              <a:buNone/>
            </a:pPr>
            <a:r>
              <a:rPr lang="en-GB" sz="1800" b="1" dirty="0">
                <a:solidFill>
                  <a:srgbClr val="000000"/>
                </a:solidFill>
              </a:rPr>
              <a:t>Methodology</a:t>
            </a:r>
          </a:p>
          <a:p>
            <a:pPr marL="177796" indent="0">
              <a:lnSpc>
                <a:spcPct val="150000"/>
              </a:lnSpc>
              <a:buNone/>
            </a:pPr>
            <a:r>
              <a:rPr lang="en-GB" sz="1800" dirty="0"/>
              <a:t>To explore the dataset and extract insights the following steps were carried out:</a:t>
            </a:r>
          </a:p>
          <a:p>
            <a:pPr>
              <a:lnSpc>
                <a:spcPct val="150000"/>
              </a:lnSpc>
              <a:buFont typeface="Arial" panose="020B0604020202020204" pitchFamily="34" charset="0"/>
              <a:buChar char="•"/>
            </a:pPr>
            <a:r>
              <a:rPr lang="en-GB" sz="1800" dirty="0"/>
              <a:t>Imported the necessary libraries into our Google </a:t>
            </a:r>
            <a:r>
              <a:rPr lang="en-GB" sz="1800" dirty="0" err="1" smtClean="0"/>
              <a:t>Colab</a:t>
            </a:r>
            <a:r>
              <a:rPr lang="en-GB" sz="1800" dirty="0" smtClean="0"/>
              <a:t>.</a:t>
            </a:r>
            <a:endParaRPr lang="en-GB" sz="1800" dirty="0"/>
          </a:p>
          <a:p>
            <a:pPr>
              <a:lnSpc>
                <a:spcPct val="150000"/>
              </a:lnSpc>
              <a:buFont typeface="Arial" panose="020B0604020202020204" pitchFamily="34" charset="0"/>
              <a:buChar char="•"/>
            </a:pPr>
            <a:r>
              <a:rPr lang="en-GB" sz="1800" dirty="0"/>
              <a:t>Uploaded our dataset.</a:t>
            </a:r>
          </a:p>
          <a:p>
            <a:pPr>
              <a:lnSpc>
                <a:spcPct val="150000"/>
              </a:lnSpc>
              <a:buFont typeface="Arial" panose="020B0604020202020204" pitchFamily="34" charset="0"/>
              <a:buChar char="•"/>
            </a:pPr>
            <a:r>
              <a:rPr lang="en-GB" sz="1800" dirty="0"/>
              <a:t>Carried out some sanity checks on our dataset to ensure the data was loaded properly.</a:t>
            </a:r>
          </a:p>
          <a:p>
            <a:pPr>
              <a:lnSpc>
                <a:spcPct val="150000"/>
              </a:lnSpc>
              <a:buFont typeface="Arial" panose="020B0604020202020204" pitchFamily="34" charset="0"/>
              <a:buChar char="•"/>
            </a:pPr>
            <a:r>
              <a:rPr lang="en-GB" sz="1800" dirty="0"/>
              <a:t>Confirmed the presence of missing values and treated them accordingly.</a:t>
            </a:r>
          </a:p>
          <a:p>
            <a:pPr>
              <a:lnSpc>
                <a:spcPct val="150000"/>
              </a:lnSpc>
              <a:buFont typeface="Arial" panose="020B0604020202020204" pitchFamily="34" charset="0"/>
              <a:buChar char="•"/>
            </a:pPr>
            <a:r>
              <a:rPr lang="en-GB" sz="1800" dirty="0"/>
              <a:t>Confirmed the absence of duplicated values.</a:t>
            </a:r>
          </a:p>
          <a:p>
            <a:pPr>
              <a:lnSpc>
                <a:spcPct val="150000"/>
              </a:lnSpc>
              <a:buFont typeface="Arial" panose="020B0604020202020204" pitchFamily="34" charset="0"/>
              <a:buChar char="•"/>
            </a:pPr>
            <a:r>
              <a:rPr lang="en-GB" sz="1800" dirty="0"/>
              <a:t>Carried out Exploratory Data Analysis.</a:t>
            </a:r>
          </a:p>
          <a:p>
            <a:pPr>
              <a:lnSpc>
                <a:spcPct val="150000"/>
              </a:lnSpc>
              <a:buFont typeface="Arial" panose="020B0604020202020204" pitchFamily="34" charset="0"/>
              <a:buChar char="•"/>
            </a:pPr>
            <a:r>
              <a:rPr lang="en-GB" sz="1800" dirty="0"/>
              <a:t>Carried out Outlier check using box plots </a:t>
            </a:r>
          </a:p>
          <a:p>
            <a:pPr marL="186262" indent="0">
              <a:spcBef>
                <a:spcPts val="1333"/>
              </a:spcBef>
              <a:spcAft>
                <a:spcPts val="1333"/>
              </a:spcAft>
              <a:buClr>
                <a:srgbClr val="000000"/>
              </a:buClr>
              <a:buSzPts val="1400"/>
              <a:buNone/>
            </a:pPr>
            <a:endParaRPr lang="en" sz="1800" dirty="0">
              <a:solidFill>
                <a:srgbClr val="000000"/>
              </a:solidFill>
            </a:endParaRPr>
          </a:p>
        </p:txBody>
      </p:sp>
    </p:spTree>
    <p:extLst>
      <p:ext uri="{BB962C8B-B14F-4D97-AF65-F5344CB8AC3E}">
        <p14:creationId xmlns:p14="http://schemas.microsoft.com/office/powerpoint/2010/main" val="200451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Business Problem Overview and Solution Approach</a:t>
            </a:r>
            <a:endParaRPr sz="4000" dirty="0">
              <a:solidFill>
                <a:srgbClr val="1974D2"/>
              </a:solidFill>
            </a:endParaRPr>
          </a:p>
        </p:txBody>
      </p:sp>
      <p:sp>
        <p:nvSpPr>
          <p:cNvPr id="125" name="Google Shape;125;p3"/>
          <p:cNvSpPr txBox="1">
            <a:spLocks noGrp="1"/>
          </p:cNvSpPr>
          <p:nvPr>
            <p:ph type="body" idx="1"/>
          </p:nvPr>
        </p:nvSpPr>
        <p:spPr>
          <a:xfrm>
            <a:off x="181712" y="1364063"/>
            <a:ext cx="11817971" cy="4942400"/>
          </a:xfrm>
          <a:prstGeom prst="rect">
            <a:avLst/>
          </a:prstGeom>
          <a:noFill/>
          <a:ln>
            <a:noFill/>
          </a:ln>
        </p:spPr>
        <p:txBody>
          <a:bodyPr spcFirstLastPara="1" vert="horz" wrap="square" lIns="121900" tIns="121900" rIns="121900" bIns="121900" rtlCol="0" anchor="t" anchorCtr="0">
            <a:noAutofit/>
          </a:bodyPr>
          <a:lstStyle/>
          <a:p>
            <a:pPr marL="177796" indent="0" algn="just">
              <a:buNone/>
            </a:pPr>
            <a:r>
              <a:rPr lang="en-GB" sz="2400" b="1" dirty="0">
                <a:solidFill>
                  <a:srgbClr val="000000"/>
                </a:solidFill>
              </a:rPr>
              <a:t>Methodology</a:t>
            </a:r>
          </a:p>
          <a:p>
            <a:pPr>
              <a:lnSpc>
                <a:spcPct val="150000"/>
              </a:lnSpc>
              <a:buFont typeface="Arial" panose="020B0604020202020204" pitchFamily="34" charset="0"/>
              <a:buChar char="•"/>
            </a:pPr>
            <a:r>
              <a:rPr lang="en-GB" sz="1867" dirty="0"/>
              <a:t>Feature Engineering</a:t>
            </a:r>
          </a:p>
          <a:p>
            <a:pPr>
              <a:lnSpc>
                <a:spcPct val="150000"/>
              </a:lnSpc>
              <a:buFont typeface="Arial" panose="020B0604020202020204" pitchFamily="34" charset="0"/>
              <a:buChar char="•"/>
            </a:pPr>
            <a:r>
              <a:rPr lang="en-GB" sz="1867" dirty="0"/>
              <a:t>Data preparation for modelling</a:t>
            </a:r>
          </a:p>
          <a:p>
            <a:pPr>
              <a:lnSpc>
                <a:spcPct val="150000"/>
              </a:lnSpc>
              <a:buFont typeface="Arial" panose="020B0604020202020204" pitchFamily="34" charset="0"/>
              <a:buChar char="•"/>
            </a:pPr>
            <a:r>
              <a:rPr lang="en-GB" sz="1867" dirty="0">
                <a:solidFill>
                  <a:srgbClr val="000000"/>
                </a:solidFill>
              </a:rPr>
              <a:t>Model building-Linear regression</a:t>
            </a:r>
          </a:p>
          <a:p>
            <a:pPr>
              <a:lnSpc>
                <a:spcPct val="150000"/>
              </a:lnSpc>
              <a:buFont typeface="Arial" panose="020B0604020202020204" pitchFamily="34" charset="0"/>
              <a:buChar char="•"/>
            </a:pPr>
            <a:r>
              <a:rPr lang="en-GB" sz="1867" dirty="0">
                <a:solidFill>
                  <a:srgbClr val="000000"/>
                </a:solidFill>
              </a:rPr>
              <a:t>Model performance check</a:t>
            </a:r>
          </a:p>
          <a:p>
            <a:pPr>
              <a:lnSpc>
                <a:spcPct val="150000"/>
              </a:lnSpc>
              <a:buFont typeface="Arial" panose="020B0604020202020204" pitchFamily="34" charset="0"/>
              <a:buChar char="•"/>
            </a:pPr>
            <a:r>
              <a:rPr lang="en-GB" sz="1867" dirty="0">
                <a:solidFill>
                  <a:srgbClr val="000000"/>
                </a:solidFill>
              </a:rPr>
              <a:t>Checking linear regression assumption and carrying out all appropriate test.</a:t>
            </a:r>
          </a:p>
          <a:p>
            <a:pPr>
              <a:lnSpc>
                <a:spcPct val="150000"/>
              </a:lnSpc>
              <a:buFont typeface="Arial" panose="020B0604020202020204" pitchFamily="34" charset="0"/>
              <a:buChar char="•"/>
            </a:pPr>
            <a:r>
              <a:rPr lang="en-GB" sz="1867" dirty="0">
                <a:solidFill>
                  <a:srgbClr val="000000"/>
                </a:solidFill>
              </a:rPr>
              <a:t>Final model summary </a:t>
            </a:r>
          </a:p>
          <a:p>
            <a:pPr>
              <a:lnSpc>
                <a:spcPct val="150000"/>
              </a:lnSpc>
              <a:buFont typeface="Arial" panose="020B0604020202020204" pitchFamily="34" charset="0"/>
              <a:buChar char="•"/>
            </a:pPr>
            <a:r>
              <a:rPr lang="en-GB" sz="1867" dirty="0">
                <a:solidFill>
                  <a:srgbClr val="000000"/>
                </a:solidFill>
              </a:rPr>
              <a:t>Actionable insights and conclusion</a:t>
            </a:r>
            <a:endParaRPr lang="en" sz="1867" dirty="0">
              <a:solidFill>
                <a:srgbClr val="000000"/>
              </a:solidFill>
            </a:endParaRPr>
          </a:p>
        </p:txBody>
      </p:sp>
    </p:spTree>
    <p:extLst>
      <p:ext uri="{BB962C8B-B14F-4D97-AF65-F5344CB8AC3E}">
        <p14:creationId xmlns:p14="http://schemas.microsoft.com/office/powerpoint/2010/main" val="306447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342867" y="92719"/>
            <a:ext cx="11360800" cy="763600"/>
          </a:xfrm>
          <a:prstGeom prst="rect">
            <a:avLst/>
          </a:prstGeom>
          <a:noFill/>
          <a:ln>
            <a:noFill/>
          </a:ln>
        </p:spPr>
        <p:txBody>
          <a:bodyPr spcFirstLastPara="1" vert="horz" wrap="square" lIns="121900" tIns="121900" rIns="121900" bIns="121900" rtlCol="0" anchor="t" anchorCtr="0">
            <a:noAutofit/>
          </a:bodyPr>
          <a:lstStyle/>
          <a:p>
            <a:r>
              <a:rPr lang="en" sz="4000" dirty="0">
                <a:solidFill>
                  <a:srgbClr val="1974D2"/>
                </a:solidFill>
              </a:rPr>
              <a:t>EDA Results</a:t>
            </a:r>
            <a:endParaRPr sz="4000" dirty="0">
              <a:solidFill>
                <a:srgbClr val="1974D2"/>
              </a:solidFill>
            </a:endParaRPr>
          </a:p>
        </p:txBody>
      </p:sp>
      <p:sp>
        <p:nvSpPr>
          <p:cNvPr id="131" name="Google Shape;131;g10e9006cb6c_1_7"/>
          <p:cNvSpPr txBox="1">
            <a:spLocks noGrp="1"/>
          </p:cNvSpPr>
          <p:nvPr>
            <p:ph type="body" idx="1"/>
          </p:nvPr>
        </p:nvSpPr>
        <p:spPr>
          <a:xfrm>
            <a:off x="153491" y="768391"/>
            <a:ext cx="11739551" cy="4942400"/>
          </a:xfrm>
          <a:prstGeom prst="rect">
            <a:avLst/>
          </a:prstGeom>
          <a:noFill/>
          <a:ln>
            <a:noFill/>
          </a:ln>
        </p:spPr>
        <p:txBody>
          <a:bodyPr spcFirstLastPara="1" vert="horz" wrap="square" lIns="121900" tIns="121900" rIns="121900" bIns="121900" rtlCol="0" anchor="t" anchorCtr="0">
            <a:noAutofit/>
          </a:bodyPr>
          <a:lstStyle/>
          <a:p>
            <a:pPr indent="-423323">
              <a:buClr>
                <a:srgbClr val="000000"/>
              </a:buClr>
              <a:buSzPts val="1400"/>
            </a:pPr>
            <a:r>
              <a:rPr lang="en-GB" sz="1800" dirty="0">
                <a:solidFill>
                  <a:srgbClr val="000000"/>
                </a:solidFill>
              </a:rPr>
              <a:t>Dataset is made up of 3454 </a:t>
            </a:r>
            <a:r>
              <a:rPr lang="en-GB" sz="1800" dirty="0" smtClean="0">
                <a:solidFill>
                  <a:srgbClr val="000000"/>
                </a:solidFill>
              </a:rPr>
              <a:t>rows</a:t>
            </a:r>
            <a:r>
              <a:rPr lang="en-GB" sz="1800" dirty="0" smtClean="0">
                <a:solidFill>
                  <a:srgbClr val="000000"/>
                </a:solidFill>
              </a:rPr>
              <a:t> </a:t>
            </a:r>
            <a:r>
              <a:rPr lang="en-GB" sz="1800" dirty="0">
                <a:solidFill>
                  <a:srgbClr val="000000"/>
                </a:solidFill>
              </a:rPr>
              <a:t>and 15 columns.</a:t>
            </a:r>
          </a:p>
          <a:p>
            <a:pPr algn="just">
              <a:lnSpc>
                <a:spcPct val="150000"/>
              </a:lnSpc>
            </a:pPr>
            <a:r>
              <a:rPr lang="en-GB" sz="1800" dirty="0">
                <a:solidFill>
                  <a:srgbClr val="000000"/>
                </a:solidFill>
              </a:rPr>
              <a:t>Columns are all in their preferred datatypes comprising 4 object, 9 float and 2 integers. </a:t>
            </a:r>
          </a:p>
          <a:p>
            <a:pPr algn="just">
              <a:lnSpc>
                <a:spcPct val="150000"/>
              </a:lnSpc>
            </a:pPr>
            <a:r>
              <a:rPr lang="en-GB" sz="1800" dirty="0">
                <a:solidFill>
                  <a:srgbClr val="000000"/>
                </a:solidFill>
              </a:rPr>
              <a:t>There were presence of missing values which were confirmed and further </a:t>
            </a:r>
            <a:r>
              <a:rPr lang="en-GB" sz="1800" dirty="0" smtClean="0">
                <a:solidFill>
                  <a:srgbClr val="000000"/>
                </a:solidFill>
              </a:rPr>
              <a:t>treated.</a:t>
            </a:r>
            <a:endParaRPr lang="en-GB" sz="1800" dirty="0">
              <a:solidFill>
                <a:srgbClr val="000000"/>
              </a:solidFill>
            </a:endParaRPr>
          </a:p>
          <a:p>
            <a:pPr algn="just">
              <a:lnSpc>
                <a:spcPct val="150000"/>
              </a:lnSpc>
            </a:pPr>
            <a:r>
              <a:rPr lang="en-GB" sz="1800" dirty="0">
                <a:solidFill>
                  <a:srgbClr val="000000"/>
                </a:solidFill>
              </a:rPr>
              <a:t>Memory usage: 404.9+ </a:t>
            </a:r>
            <a:r>
              <a:rPr lang="en-GB" sz="1800" dirty="0" smtClean="0">
                <a:solidFill>
                  <a:srgbClr val="000000"/>
                </a:solidFill>
              </a:rPr>
              <a:t>KB.</a:t>
            </a:r>
            <a:endParaRPr lang="en-GB" sz="1800" dirty="0">
              <a:solidFill>
                <a:srgbClr val="000000"/>
              </a:solidFill>
            </a:endParaRPr>
          </a:p>
          <a:p>
            <a:pPr algn="just">
              <a:lnSpc>
                <a:spcPct val="150000"/>
              </a:lnSpc>
            </a:pPr>
            <a:r>
              <a:rPr lang="en-GB" sz="1800" dirty="0">
                <a:solidFill>
                  <a:srgbClr val="000000"/>
                </a:solidFill>
              </a:rPr>
              <a:t>Statistical summary of  variables shows the following :</a:t>
            </a:r>
          </a:p>
          <a:p>
            <a:pPr lvl="1" algn="just">
              <a:lnSpc>
                <a:spcPct val="150000"/>
              </a:lnSpc>
              <a:spcBef>
                <a:spcPts val="0"/>
              </a:spcBef>
              <a:buFont typeface="Arial" panose="020B0604020202020204" pitchFamily="34" charset="0"/>
              <a:buChar char="•"/>
            </a:pPr>
            <a:r>
              <a:rPr lang="en-GB" sz="1800" dirty="0">
                <a:solidFill>
                  <a:srgbClr val="000000"/>
                </a:solidFill>
              </a:rPr>
              <a:t>The oldest used phone was released in 2013 and the most recent  phone  in 2020.</a:t>
            </a:r>
          </a:p>
          <a:p>
            <a:pPr lvl="1" algn="just">
              <a:lnSpc>
                <a:spcPct val="150000"/>
              </a:lnSpc>
              <a:spcBef>
                <a:spcPts val="0"/>
              </a:spcBef>
              <a:buFont typeface="Arial" panose="020B0604020202020204" pitchFamily="34" charset="0"/>
              <a:buChar char="•"/>
            </a:pPr>
            <a:r>
              <a:rPr lang="en-GB" sz="1800" dirty="0">
                <a:solidFill>
                  <a:srgbClr val="000000"/>
                </a:solidFill>
              </a:rPr>
              <a:t>The longest number of days the refurbished phones have been used is/are 1094 days while shortest is/are 91 days.</a:t>
            </a:r>
          </a:p>
          <a:p>
            <a:pPr lvl="1" algn="just">
              <a:lnSpc>
                <a:spcPct val="150000"/>
              </a:lnSpc>
              <a:spcBef>
                <a:spcPts val="0"/>
              </a:spcBef>
              <a:buFont typeface="Arial" panose="020B0604020202020204" pitchFamily="34" charset="0"/>
              <a:buChar char="•"/>
            </a:pPr>
            <a:r>
              <a:rPr lang="en-GB" sz="1800" dirty="0">
                <a:solidFill>
                  <a:srgbClr val="000000"/>
                </a:solidFill>
              </a:rPr>
              <a:t>The least normalized price for a refurbished phone is at 1.59 euros while the highest is at 6.6 euros with its average price at 4.4 euros while the least normalised price for new phone is 2.9 euros and highest price at 7.9 euros, it’s average price for new phone is at 5.2 euros</a:t>
            </a:r>
            <a:r>
              <a:rPr lang="en-GB" sz="1800" dirty="0" smtClean="0">
                <a:solidFill>
                  <a:srgbClr val="000000"/>
                </a:solidFill>
              </a:rPr>
              <a:t>.</a:t>
            </a:r>
            <a:endParaRPr lang="en-GB" sz="1800" dirty="0">
              <a:solidFill>
                <a:srgbClr val="000000"/>
              </a:solidFill>
            </a:endParaRPr>
          </a:p>
          <a:p>
            <a:pPr lvl="1" algn="just">
              <a:lnSpc>
                <a:spcPct val="150000"/>
              </a:lnSpc>
              <a:spcBef>
                <a:spcPts val="0"/>
              </a:spcBef>
              <a:buFont typeface="Arial" panose="020B0604020202020204" pitchFamily="34" charset="0"/>
              <a:buChar char="•"/>
            </a:pPr>
            <a:r>
              <a:rPr lang="en-GB" sz="1800" dirty="0">
                <a:solidFill>
                  <a:srgbClr val="000000"/>
                </a:solidFill>
              </a:rPr>
              <a:t>Some of the phones had screen sizes as big as 31cm and as small as </a:t>
            </a:r>
            <a:r>
              <a:rPr lang="en-GB" sz="1800" dirty="0" smtClean="0">
                <a:solidFill>
                  <a:srgbClr val="000000"/>
                </a:solidFill>
              </a:rPr>
              <a:t>5cm.</a:t>
            </a:r>
            <a:endParaRPr lang="en-GB" sz="1800" dirty="0">
              <a:solidFill>
                <a:srgbClr val="000000"/>
              </a:solidFill>
            </a:endParaRPr>
          </a:p>
          <a:p>
            <a:pPr lvl="1" algn="just">
              <a:lnSpc>
                <a:spcPct val="150000"/>
              </a:lnSpc>
              <a:spcBef>
                <a:spcPts val="0"/>
              </a:spcBef>
              <a:buFont typeface="Arial" panose="020B0604020202020204" pitchFamily="34" charset="0"/>
              <a:buChar char="•"/>
            </a:pPr>
            <a:r>
              <a:rPr lang="en-GB" sz="1800" dirty="0">
                <a:solidFill>
                  <a:srgbClr val="000000"/>
                </a:solidFill>
              </a:rPr>
              <a:t>The resolution of the rear camera is higher than that of the selfie/front </a:t>
            </a:r>
            <a:r>
              <a:rPr lang="en-GB" sz="1800" dirty="0" smtClean="0">
                <a:solidFill>
                  <a:srgbClr val="000000"/>
                </a:solidFill>
              </a:rPr>
              <a:t>camera.</a:t>
            </a:r>
            <a:endParaRPr lang="en-GB" sz="1800" dirty="0">
              <a:solidFill>
                <a:srgbClr val="000000"/>
              </a:solidFill>
            </a:endParaRPr>
          </a:p>
          <a:p>
            <a:pPr lvl="1" algn="just">
              <a:lnSpc>
                <a:spcPct val="150000"/>
              </a:lnSpc>
              <a:spcBef>
                <a:spcPts val="0"/>
              </a:spcBef>
              <a:buFont typeface="Arial" panose="020B0604020202020204" pitchFamily="34" charset="0"/>
              <a:buChar char="•"/>
            </a:pPr>
            <a:r>
              <a:rPr lang="en-GB" sz="1800" dirty="0">
                <a:solidFill>
                  <a:srgbClr val="000000"/>
                </a:solidFill>
              </a:rPr>
              <a:t>The battery consists of highest energy capacity at 9720 </a:t>
            </a:r>
            <a:r>
              <a:rPr lang="en-GB" sz="1800" dirty="0" err="1">
                <a:solidFill>
                  <a:srgbClr val="000000"/>
                </a:solidFill>
              </a:rPr>
              <a:t>mAh</a:t>
            </a:r>
            <a:r>
              <a:rPr lang="en-GB" sz="1800" dirty="0">
                <a:solidFill>
                  <a:srgbClr val="000000"/>
                </a:solidFill>
              </a:rPr>
              <a:t> and lowest at 500 </a:t>
            </a:r>
            <a:r>
              <a:rPr lang="en-GB" sz="1800" dirty="0" err="1" smtClean="0">
                <a:solidFill>
                  <a:srgbClr val="000000"/>
                </a:solidFill>
              </a:rPr>
              <a:t>mAh</a:t>
            </a:r>
            <a:r>
              <a:rPr lang="en-GB" sz="1800" dirty="0" smtClean="0">
                <a:solidFill>
                  <a:srgbClr val="000000"/>
                </a:solidFill>
              </a:rPr>
              <a:t>.</a:t>
            </a:r>
            <a:endParaRPr lang="en-GB" sz="1800" dirty="0">
              <a:solidFill>
                <a:srgbClr val="000000"/>
              </a:solidFill>
            </a:endParaRPr>
          </a:p>
          <a:p>
            <a:pPr indent="-423323">
              <a:buClr>
                <a:srgbClr val="000000"/>
              </a:buClr>
              <a:buSzPts val="1400"/>
            </a:pPr>
            <a:endParaRPr sz="1800" dirty="0">
              <a:solidFill>
                <a:srgbClr val="000000"/>
              </a:solidFill>
            </a:endParaRPr>
          </a:p>
        </p:txBody>
      </p:sp>
    </p:spTree>
    <p:extLst>
      <p:ext uri="{BB962C8B-B14F-4D97-AF65-F5344CB8AC3E}">
        <p14:creationId xmlns:p14="http://schemas.microsoft.com/office/powerpoint/2010/main" val="4033276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3050</Words>
  <Application>Microsoft Office PowerPoint</Application>
  <PresentationFormat>Widescreen</PresentationFormat>
  <Paragraphs>385</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Nunito</vt:lpstr>
      <vt:lpstr>Office Theme</vt:lpstr>
      <vt:lpstr>Recell- Predicting prices for used phones</vt:lpstr>
      <vt:lpstr>Contents / Agenda</vt:lpstr>
      <vt:lpstr>Executive Summary </vt:lpstr>
      <vt:lpstr>Executive Summary </vt:lpstr>
      <vt:lpstr>Executive Summary </vt:lpstr>
      <vt:lpstr>Executive Summary </vt:lpstr>
      <vt:lpstr>Business Problem Overview and Solution Approach</vt:lpstr>
      <vt:lpstr>Business Problem Overview and Solution Approach</vt:lpstr>
      <vt:lpstr>EDA Results</vt:lpstr>
      <vt:lpstr>EDA Results </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 </vt:lpstr>
      <vt:lpstr>EDA Results </vt:lpstr>
      <vt:lpstr>EDA Results </vt:lpstr>
      <vt:lpstr>EDA Results </vt:lpstr>
      <vt:lpstr>EDA Results </vt:lpstr>
      <vt:lpstr>EDA Results </vt:lpstr>
      <vt:lpstr>EDA Results </vt:lpstr>
      <vt:lpstr>EDA Results </vt:lpstr>
      <vt:lpstr>Data Preprocessing </vt:lpstr>
      <vt:lpstr>Data Preprocessing </vt:lpstr>
      <vt:lpstr>Data Preprocessing </vt:lpstr>
      <vt:lpstr>Data Preprocessing </vt:lpstr>
      <vt:lpstr>Model Performance Summary</vt:lpstr>
      <vt:lpstr>Model Performance Summary</vt:lpstr>
      <vt:lpstr>Model Performance Summary</vt:lpstr>
      <vt:lpstr>Model Performance Summary</vt:lpstr>
      <vt:lpstr>APPENDIX</vt:lpstr>
      <vt:lpstr>Data Background and Contents</vt:lpstr>
      <vt:lpstr>Data Background and Contents</vt:lpstr>
      <vt:lpstr>Model Assumptions</vt:lpstr>
      <vt:lpstr>Model Assumptions</vt:lpstr>
      <vt:lpstr>Model Assumptions</vt:lpstr>
      <vt:lpstr>Model Assumptions</vt:lpstr>
      <vt:lpstr>Model Assumptions</vt:lpstr>
      <vt:lpstr>Model Assumptions</vt:lpstr>
      <vt:lpstr>Final Model</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Recell- Predicting prices for used phones</dc:title>
  <dc:creator>Odynaca</dc:creator>
  <cp:lastModifiedBy>Odynaca</cp:lastModifiedBy>
  <cp:revision>12</cp:revision>
  <dcterms:created xsi:type="dcterms:W3CDTF">2024-04-26T08:53:42Z</dcterms:created>
  <dcterms:modified xsi:type="dcterms:W3CDTF">2024-05-06T12:39:45Z</dcterms:modified>
</cp:coreProperties>
</file>