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1C3EB-0F98-4F66-9F32-44AC3801CA69}" type="datetimeFigureOut">
              <a:rPr lang="en-GB" smtClean="0"/>
              <a:t>07/05/2024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145C3-4FEA-40A3-B86B-DEAFB5DB2C8C}" type="slidenum">
              <a:rPr lang="en-GB" smtClean="0"/>
              <a:t>‹#›</a:t>
            </a:fld>
            <a:endParaRPr lang="en-GB"/>
          </a:p>
        </p:txBody>
      </p:sp>
    </p:spTree>
    <p:extLst>
      <p:ext uri="{BB962C8B-B14F-4D97-AF65-F5344CB8AC3E}">
        <p14:creationId xmlns:p14="http://schemas.microsoft.com/office/powerpoint/2010/main" val="87847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097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722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8933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196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2481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7275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3731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715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1522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6291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8214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9925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1894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3062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9866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0362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1587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812439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181243970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583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812439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181243970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827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7075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3203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7721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9249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4640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1927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e9006cb6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10e9006cb6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301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8124397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181243970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451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8124397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181243970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33601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8124397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181243970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0880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81243970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11812439701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324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5252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8621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7822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2458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097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746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8316D7E-8EBC-4292-B7A2-8EE023EFEC9D}"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312958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316D7E-8EBC-4292-B7A2-8EE023EFEC9D}"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198872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316D7E-8EBC-4292-B7A2-8EE023EFEC9D}"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230941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70067" y="385705"/>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70067" y="1149300"/>
            <a:ext cx="11506400" cy="4942400"/>
          </a:xfrm>
          <a:prstGeom prst="rect">
            <a:avLst/>
          </a:prstGeom>
        </p:spPr>
        <p:txBody>
          <a:bodyPr spcFirstLastPara="1" wrap="square" lIns="91425" tIns="91425" rIns="91425" bIns="91425" anchor="t" anchorCtr="0">
            <a:noAutofit/>
          </a:bodyPr>
          <a:lstStyle>
            <a:lvl1pPr marL="609585" lvl="0" indent="-431789" rtl="0">
              <a:spcBef>
                <a:spcPts val="0"/>
              </a:spcBef>
              <a:spcAft>
                <a:spcPts val="0"/>
              </a:spcAft>
              <a:buSzPts val="1500"/>
              <a:buFont typeface="Nunito"/>
              <a:buChar char="●"/>
              <a:defRPr>
                <a:latin typeface="Nunito"/>
                <a:ea typeface="Nunito"/>
                <a:cs typeface="Nunito"/>
                <a:sym typeface="Nunito"/>
              </a:defRPr>
            </a:lvl1pPr>
            <a:lvl2pPr marL="1219170" lvl="1" indent="-414856" rtl="0">
              <a:spcBef>
                <a:spcPts val="2133"/>
              </a:spcBef>
              <a:spcAft>
                <a:spcPts val="0"/>
              </a:spcAft>
              <a:buSzPts val="1300"/>
              <a:buFont typeface="Nunito"/>
              <a:buChar char="○"/>
              <a:defRPr>
                <a:latin typeface="Nunito"/>
                <a:ea typeface="Nunito"/>
                <a:cs typeface="Nunito"/>
                <a:sym typeface="Nunito"/>
              </a:defRPr>
            </a:lvl2pPr>
            <a:lvl3pPr marL="1828754" lvl="2" indent="-406390" rtl="0">
              <a:spcBef>
                <a:spcPts val="2133"/>
              </a:spcBef>
              <a:spcAft>
                <a:spcPts val="0"/>
              </a:spcAft>
              <a:buSzPts val="1200"/>
              <a:buFont typeface="Nunito"/>
              <a:buChar char="■"/>
              <a:defRPr>
                <a:latin typeface="Nunito"/>
                <a:ea typeface="Nunito"/>
                <a:cs typeface="Nunito"/>
                <a:sym typeface="Nunito"/>
              </a:defRPr>
            </a:lvl3pPr>
            <a:lvl4pPr marL="2438339" lvl="3" indent="-397923" rtl="0">
              <a:spcBef>
                <a:spcPts val="2133"/>
              </a:spcBef>
              <a:spcAft>
                <a:spcPts val="0"/>
              </a:spcAft>
              <a:buSzPts val="1100"/>
              <a:buFont typeface="Nunito"/>
              <a:buChar char="●"/>
              <a:defRPr>
                <a:latin typeface="Nunito"/>
                <a:ea typeface="Nunito"/>
                <a:cs typeface="Nunito"/>
                <a:sym typeface="Nunito"/>
              </a:defRPr>
            </a:lvl4pPr>
            <a:lvl5pPr marL="3047924" lvl="4" indent="-389457" rtl="0">
              <a:spcBef>
                <a:spcPts val="2133"/>
              </a:spcBef>
              <a:spcAft>
                <a:spcPts val="0"/>
              </a:spcAft>
              <a:buSzPts val="1000"/>
              <a:buFont typeface="Nunito"/>
              <a:buChar char="○"/>
              <a:defRPr>
                <a:latin typeface="Nunito"/>
                <a:ea typeface="Nunito"/>
                <a:cs typeface="Nunito"/>
                <a:sym typeface="Nunito"/>
              </a:defRPr>
            </a:lvl5pPr>
            <a:lvl6pPr marL="3657509" lvl="5" indent="-380990" rtl="0">
              <a:spcBef>
                <a:spcPts val="2133"/>
              </a:spcBef>
              <a:spcAft>
                <a:spcPts val="0"/>
              </a:spcAft>
              <a:buSzPts val="900"/>
              <a:buFont typeface="Nunito"/>
              <a:buChar char="■"/>
              <a:defRPr>
                <a:latin typeface="Nunito"/>
                <a:ea typeface="Nunito"/>
                <a:cs typeface="Nunito"/>
                <a:sym typeface="Nunito"/>
              </a:defRPr>
            </a:lvl6pPr>
            <a:lvl7pPr marL="4267093" lvl="6" indent="-372524" rtl="0">
              <a:spcBef>
                <a:spcPts val="2133"/>
              </a:spcBef>
              <a:spcAft>
                <a:spcPts val="0"/>
              </a:spcAft>
              <a:buSzPts val="800"/>
              <a:buFont typeface="Nunito"/>
              <a:buChar char="●"/>
              <a:defRPr>
                <a:latin typeface="Nunito"/>
                <a:ea typeface="Nunito"/>
                <a:cs typeface="Nunito"/>
                <a:sym typeface="Nunito"/>
              </a:defRPr>
            </a:lvl7pPr>
            <a:lvl8pPr marL="4876678" lvl="7" indent="-364058" rtl="0">
              <a:spcBef>
                <a:spcPts val="2133"/>
              </a:spcBef>
              <a:spcAft>
                <a:spcPts val="0"/>
              </a:spcAft>
              <a:buSzPts val="700"/>
              <a:buFont typeface="Nunito"/>
              <a:buChar char="○"/>
              <a:defRPr>
                <a:latin typeface="Nunito"/>
                <a:ea typeface="Nunito"/>
                <a:cs typeface="Nunito"/>
                <a:sym typeface="Nunito"/>
              </a:defRPr>
            </a:lvl8pPr>
            <a:lvl9pPr marL="5486263" lvl="8" indent="-355591" rtl="0">
              <a:spcBef>
                <a:spcPts val="2133"/>
              </a:spcBef>
              <a:spcAft>
                <a:spcPts val="2133"/>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11776399" y="6595876"/>
            <a:ext cx="487200" cy="289600"/>
          </a:xfrm>
          <a:prstGeom prst="rect">
            <a:avLst/>
          </a:prstGeom>
        </p:spPr>
        <p:txBody>
          <a:bodyPr spcFirstLastPara="1" wrap="square" lIns="91425" tIns="91425" rIns="91425" bIns="91425" anchor="ctr" anchorCtr="0">
            <a:noAutofit/>
          </a:bodyPr>
          <a:lstStyle>
            <a:lvl1pPr lvl="0" rtl="0">
              <a:buNone/>
              <a:defRPr sz="1067" b="1">
                <a:solidFill>
                  <a:srgbClr val="434343"/>
                </a:solidFill>
                <a:latin typeface="Nunito"/>
                <a:ea typeface="Nunito"/>
                <a:cs typeface="Nunito"/>
                <a:sym typeface="Nunito"/>
              </a:defRPr>
            </a:lvl1pPr>
            <a:lvl2pPr lvl="1" rtl="0">
              <a:buNone/>
              <a:defRPr sz="1067" b="1">
                <a:solidFill>
                  <a:srgbClr val="434343"/>
                </a:solidFill>
                <a:latin typeface="Nunito"/>
                <a:ea typeface="Nunito"/>
                <a:cs typeface="Nunito"/>
                <a:sym typeface="Nunito"/>
              </a:defRPr>
            </a:lvl2pPr>
            <a:lvl3pPr lvl="2" rtl="0">
              <a:buNone/>
              <a:defRPr sz="1067" b="1">
                <a:solidFill>
                  <a:srgbClr val="434343"/>
                </a:solidFill>
                <a:latin typeface="Nunito"/>
                <a:ea typeface="Nunito"/>
                <a:cs typeface="Nunito"/>
                <a:sym typeface="Nunito"/>
              </a:defRPr>
            </a:lvl3pPr>
            <a:lvl4pPr lvl="3" rtl="0">
              <a:buNone/>
              <a:defRPr sz="1067" b="1">
                <a:solidFill>
                  <a:srgbClr val="434343"/>
                </a:solidFill>
                <a:latin typeface="Nunito"/>
                <a:ea typeface="Nunito"/>
                <a:cs typeface="Nunito"/>
                <a:sym typeface="Nunito"/>
              </a:defRPr>
            </a:lvl4pPr>
            <a:lvl5pPr lvl="4" rtl="0">
              <a:buNone/>
              <a:defRPr sz="1067" b="1">
                <a:solidFill>
                  <a:srgbClr val="434343"/>
                </a:solidFill>
                <a:latin typeface="Nunito"/>
                <a:ea typeface="Nunito"/>
                <a:cs typeface="Nunito"/>
                <a:sym typeface="Nunito"/>
              </a:defRPr>
            </a:lvl5pPr>
            <a:lvl6pPr lvl="5" rtl="0">
              <a:buNone/>
              <a:defRPr sz="1067" b="1">
                <a:solidFill>
                  <a:srgbClr val="434343"/>
                </a:solidFill>
                <a:latin typeface="Nunito"/>
                <a:ea typeface="Nunito"/>
                <a:cs typeface="Nunito"/>
                <a:sym typeface="Nunito"/>
              </a:defRPr>
            </a:lvl6pPr>
            <a:lvl7pPr lvl="6" rtl="0">
              <a:buNone/>
              <a:defRPr sz="1067" b="1">
                <a:solidFill>
                  <a:srgbClr val="434343"/>
                </a:solidFill>
                <a:latin typeface="Nunito"/>
                <a:ea typeface="Nunito"/>
                <a:cs typeface="Nunito"/>
                <a:sym typeface="Nunito"/>
              </a:defRPr>
            </a:lvl7pPr>
            <a:lvl8pPr lvl="7" rtl="0">
              <a:buNone/>
              <a:defRPr sz="1067" b="1">
                <a:solidFill>
                  <a:srgbClr val="434343"/>
                </a:solidFill>
                <a:latin typeface="Nunito"/>
                <a:ea typeface="Nunito"/>
                <a:cs typeface="Nunito"/>
                <a:sym typeface="Nunito"/>
              </a:defRPr>
            </a:lvl8pPr>
            <a:lvl9pPr lvl="8" rtl="0">
              <a:buNone/>
              <a:defRPr sz="1067" b="1">
                <a:solidFill>
                  <a:srgbClr val="434343"/>
                </a:solidFill>
                <a:latin typeface="Nunito"/>
                <a:ea typeface="Nunito"/>
                <a:cs typeface="Nunito"/>
                <a:sym typeface="Nunito"/>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72031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316D7E-8EBC-4292-B7A2-8EE023EFEC9D}"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225300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316D7E-8EBC-4292-B7A2-8EE023EFEC9D}"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383381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8316D7E-8EBC-4292-B7A2-8EE023EFEC9D}"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137699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8316D7E-8EBC-4292-B7A2-8EE023EFEC9D}" type="datetimeFigureOut">
              <a:rPr lang="en-GB" smtClean="0"/>
              <a:t>07/05/2024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40084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8316D7E-8EBC-4292-B7A2-8EE023EFEC9D}" type="datetimeFigureOut">
              <a:rPr lang="en-GB" smtClean="0"/>
              <a:t>07/05/2024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5061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16D7E-8EBC-4292-B7A2-8EE023EFEC9D}" type="datetimeFigureOut">
              <a:rPr lang="en-GB" smtClean="0"/>
              <a:t>07/05/2024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307524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316D7E-8EBC-4292-B7A2-8EE023EFEC9D}"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336381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316D7E-8EBC-4292-B7A2-8EE023EFEC9D}"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827CC8-E9FD-438B-998A-16B1DF60355C}" type="slidenum">
              <a:rPr lang="en-GB" smtClean="0"/>
              <a:t>‹#›</a:t>
            </a:fld>
            <a:endParaRPr lang="en-GB"/>
          </a:p>
        </p:txBody>
      </p:sp>
    </p:spTree>
    <p:extLst>
      <p:ext uri="{BB962C8B-B14F-4D97-AF65-F5344CB8AC3E}">
        <p14:creationId xmlns:p14="http://schemas.microsoft.com/office/powerpoint/2010/main" val="22610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16D7E-8EBC-4292-B7A2-8EE023EFEC9D}" type="datetimeFigureOut">
              <a:rPr lang="en-GB" smtClean="0"/>
              <a:t>07/05/2024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27CC8-E9FD-438B-998A-16B1DF60355C}" type="slidenum">
              <a:rPr lang="en-GB" smtClean="0"/>
              <a:t>‹#›</a:t>
            </a:fld>
            <a:endParaRPr lang="en-GB"/>
          </a:p>
        </p:txBody>
      </p:sp>
    </p:spTree>
    <p:extLst>
      <p:ext uri="{BB962C8B-B14F-4D97-AF65-F5344CB8AC3E}">
        <p14:creationId xmlns:p14="http://schemas.microsoft.com/office/powerpoint/2010/main" val="3982398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076909" y="1836804"/>
            <a:ext cx="10054151" cy="7756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3200" b="1" dirty="0">
                <a:latin typeface="Nunito" panose="020B0604020202020204" charset="0"/>
              </a:rPr>
              <a:t>Trade&amp;Ahead-</a:t>
            </a:r>
            <a:r>
              <a:rPr lang="en" sz="3200" dirty="0">
                <a:latin typeface="Nunito" panose="020B0604020202020204" charset="0"/>
              </a:rPr>
              <a:t> Stocks and Investment Management.</a:t>
            </a:r>
            <a:endParaRPr sz="3200" dirty="0">
              <a:latin typeface="Nunito" panose="020B0604020202020204" charset="0"/>
            </a:endParaRPr>
          </a:p>
        </p:txBody>
      </p:sp>
      <p:sp>
        <p:nvSpPr>
          <p:cNvPr id="106" name="Google Shape;106;p1"/>
          <p:cNvSpPr txBox="1">
            <a:spLocks noGrp="1"/>
          </p:cNvSpPr>
          <p:nvPr>
            <p:ph type="ctrTitle"/>
          </p:nvPr>
        </p:nvSpPr>
        <p:spPr>
          <a:xfrm>
            <a:off x="1147250" y="3325369"/>
            <a:ext cx="10751764" cy="664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2500" b="1" dirty="0">
                <a:latin typeface="Nunito" panose="020B0604020202020204" charset="0"/>
              </a:rPr>
              <a:t>Unsupervised Learning- K-means and Hierarchical  Clustering</a:t>
            </a:r>
            <a:endParaRPr sz="2500" b="1" dirty="0">
              <a:latin typeface="Nunito" panose="020B0604020202020204" charset="0"/>
            </a:endParaRPr>
          </a:p>
        </p:txBody>
      </p:sp>
      <p:sp>
        <p:nvSpPr>
          <p:cNvPr id="107" name="Google Shape;107;p1"/>
          <p:cNvSpPr txBox="1">
            <a:spLocks noGrp="1"/>
          </p:cNvSpPr>
          <p:nvPr>
            <p:ph type="ctrTitle"/>
          </p:nvPr>
        </p:nvSpPr>
        <p:spPr>
          <a:xfrm>
            <a:off x="1301053" y="4849977"/>
            <a:ext cx="9103600" cy="664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2133" dirty="0">
                <a:latin typeface="Nunito" panose="020B0604020202020204" charset="0"/>
              </a:rPr>
              <a:t>12/01/2023</a:t>
            </a:r>
            <a:endParaRPr sz="2133" dirty="0">
              <a:latin typeface="Nunito" panose="020B0604020202020204" charset="0"/>
            </a:endParaRPr>
          </a:p>
        </p:txBody>
      </p:sp>
    </p:spTree>
    <p:extLst>
      <p:ext uri="{BB962C8B-B14F-4D97-AF65-F5344CB8AC3E}">
        <p14:creationId xmlns:p14="http://schemas.microsoft.com/office/powerpoint/2010/main" val="414759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a:t>
            </a:r>
            <a:r>
              <a:rPr lang="en" sz="3800" dirty="0" smtClean="0">
                <a:solidFill>
                  <a:srgbClr val="000000"/>
                </a:solidFill>
                <a:latin typeface="Nunito" panose="020B0604020202020204" charset="0"/>
              </a:rPr>
              <a:t>Results</a:t>
            </a:r>
            <a:endParaRPr sz="3800" dirty="0">
              <a:solidFill>
                <a:srgbClr val="000000"/>
              </a:solidFill>
              <a:latin typeface="Nunito" panose="020B0604020202020204" charset="0"/>
            </a:endParaRPr>
          </a:p>
        </p:txBody>
      </p:sp>
      <p:sp>
        <p:nvSpPr>
          <p:cNvPr id="3" name="TextBox 2"/>
          <p:cNvSpPr txBox="1"/>
          <p:nvPr/>
        </p:nvSpPr>
        <p:spPr>
          <a:xfrm>
            <a:off x="387498" y="1149306"/>
            <a:ext cx="5459387" cy="461665"/>
          </a:xfrm>
          <a:prstGeom prst="rect">
            <a:avLst/>
          </a:prstGeom>
          <a:noFill/>
        </p:spPr>
        <p:txBody>
          <a:bodyPr wrap="square" rtlCol="0">
            <a:spAutoFit/>
          </a:bodyPr>
          <a:lstStyle/>
          <a:p>
            <a:r>
              <a:rPr lang="en-GB" sz="2400" b="1" dirty="0"/>
              <a:t>Univariate Analysis- Net Cash Flow</a:t>
            </a:r>
            <a:endParaRPr lang="en-GB" sz="2400" b="1" dirty="0"/>
          </a:p>
        </p:txBody>
      </p:sp>
      <p:sp>
        <p:nvSpPr>
          <p:cNvPr id="4" name="TextBox 3"/>
          <p:cNvSpPr txBox="1"/>
          <p:nvPr/>
        </p:nvSpPr>
        <p:spPr>
          <a:xfrm>
            <a:off x="7511411" y="4739040"/>
            <a:ext cx="4419629" cy="1323439"/>
          </a:xfrm>
          <a:prstGeom prst="rect">
            <a:avLst/>
          </a:prstGeom>
          <a:noFill/>
        </p:spPr>
        <p:txBody>
          <a:bodyPr wrap="square" rtlCol="0">
            <a:spAutoFit/>
          </a:bodyPr>
          <a:lstStyle/>
          <a:p>
            <a:r>
              <a:rPr lang="en-GB" sz="2000" b="1" dirty="0">
                <a:latin typeface="Nunito" panose="020B0604020202020204" charset="0"/>
              </a:rPr>
              <a:t>Observation</a:t>
            </a:r>
          </a:p>
          <a:p>
            <a:pPr algn="just"/>
            <a:r>
              <a:rPr lang="en-GB" sz="2000" dirty="0">
                <a:latin typeface="Nunito" panose="020B0604020202020204" charset="0"/>
              </a:rPr>
              <a:t>Our boxplot is a normal distribution with presence of heavy outliers on both sides of our plot.</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75609" y="1957833"/>
            <a:ext cx="7249576" cy="4133867"/>
          </a:xfrm>
          <a:prstGeom prst="rect">
            <a:avLst/>
          </a:prstGeom>
        </p:spPr>
      </p:pic>
    </p:spTree>
    <p:extLst>
      <p:ext uri="{BB962C8B-B14F-4D97-AF65-F5344CB8AC3E}">
        <p14:creationId xmlns:p14="http://schemas.microsoft.com/office/powerpoint/2010/main" val="224550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4379905" cy="461665"/>
          </a:xfrm>
          <a:prstGeom prst="rect">
            <a:avLst/>
          </a:prstGeom>
          <a:noFill/>
        </p:spPr>
        <p:txBody>
          <a:bodyPr wrap="square" rtlCol="0">
            <a:spAutoFit/>
          </a:bodyPr>
          <a:lstStyle/>
          <a:p>
            <a:r>
              <a:rPr lang="en-GB" sz="2400" b="1" dirty="0"/>
              <a:t>Univariate Analysis- Net Income</a:t>
            </a:r>
            <a:endParaRPr lang="en-GB" sz="2400" b="1" dirty="0"/>
          </a:p>
        </p:txBody>
      </p:sp>
      <p:sp>
        <p:nvSpPr>
          <p:cNvPr id="4" name="TextBox 3"/>
          <p:cNvSpPr txBox="1"/>
          <p:nvPr/>
        </p:nvSpPr>
        <p:spPr>
          <a:xfrm>
            <a:off x="7135631" y="4807286"/>
            <a:ext cx="4649968" cy="1323439"/>
          </a:xfrm>
          <a:prstGeom prst="rect">
            <a:avLst/>
          </a:prstGeom>
          <a:noFill/>
        </p:spPr>
        <p:txBody>
          <a:bodyPr wrap="square" rtlCol="0">
            <a:spAutoFit/>
          </a:bodyPr>
          <a:lstStyle/>
          <a:p>
            <a:r>
              <a:rPr lang="en-GB" sz="2000" b="1" dirty="0">
                <a:latin typeface="Nunito" panose="020B0604020202020204" charset="0"/>
              </a:rPr>
              <a:t>Observation</a:t>
            </a:r>
          </a:p>
          <a:p>
            <a:r>
              <a:rPr lang="en-GB" sz="2000" dirty="0">
                <a:latin typeface="Nunito" panose="020B0604020202020204" charset="0"/>
              </a:rPr>
              <a:t>The net income plot is tending towards a normal distribution with heavy presence of outliers on both sides.</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1" y="2080820"/>
            <a:ext cx="7208820" cy="4240483"/>
          </a:xfrm>
          <a:prstGeom prst="rect">
            <a:avLst/>
          </a:prstGeom>
        </p:spPr>
      </p:pic>
    </p:spTree>
    <p:extLst>
      <p:ext uri="{BB962C8B-B14F-4D97-AF65-F5344CB8AC3E}">
        <p14:creationId xmlns:p14="http://schemas.microsoft.com/office/powerpoint/2010/main" val="279277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5837456" cy="461665"/>
          </a:xfrm>
          <a:prstGeom prst="rect">
            <a:avLst/>
          </a:prstGeom>
          <a:noFill/>
        </p:spPr>
        <p:txBody>
          <a:bodyPr wrap="square" rtlCol="0">
            <a:spAutoFit/>
          </a:bodyPr>
          <a:lstStyle/>
          <a:p>
            <a:r>
              <a:rPr lang="en-GB" sz="2400" b="1" dirty="0"/>
              <a:t>Univariate Analysis- Earnings Per Share</a:t>
            </a:r>
            <a:endParaRPr lang="en-GB" sz="2400" b="1" dirty="0"/>
          </a:p>
        </p:txBody>
      </p:sp>
      <p:sp>
        <p:nvSpPr>
          <p:cNvPr id="4" name="TextBox 3"/>
          <p:cNvSpPr txBox="1"/>
          <p:nvPr/>
        </p:nvSpPr>
        <p:spPr>
          <a:xfrm>
            <a:off x="7332837" y="4826864"/>
            <a:ext cx="4419629" cy="1015663"/>
          </a:xfrm>
          <a:prstGeom prst="rect">
            <a:avLst/>
          </a:prstGeom>
          <a:noFill/>
        </p:spPr>
        <p:txBody>
          <a:bodyPr wrap="square" rtlCol="0">
            <a:spAutoFit/>
          </a:bodyPr>
          <a:lstStyle/>
          <a:p>
            <a:r>
              <a:rPr lang="en-GB" sz="2000" b="1" dirty="0">
                <a:latin typeface="Nunito" panose="020B0604020202020204" charset="0"/>
              </a:rPr>
              <a:t>Observation</a:t>
            </a:r>
          </a:p>
          <a:p>
            <a:pPr algn="just"/>
            <a:r>
              <a:rPr lang="en-GB" sz="2000" dirty="0">
                <a:latin typeface="Nunito" panose="020B0604020202020204" charset="0"/>
              </a:rPr>
              <a:t>The plot is a normal distribution with presence of outliers on both sides.</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1" y="1912906"/>
            <a:ext cx="7332836" cy="4314345"/>
          </a:xfrm>
          <a:prstGeom prst="rect">
            <a:avLst/>
          </a:prstGeom>
        </p:spPr>
      </p:pic>
    </p:spTree>
    <p:extLst>
      <p:ext uri="{BB962C8B-B14F-4D97-AF65-F5344CB8AC3E}">
        <p14:creationId xmlns:p14="http://schemas.microsoft.com/office/powerpoint/2010/main" val="341352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40241" y="1289561"/>
            <a:ext cx="7634382" cy="461665"/>
          </a:xfrm>
          <a:prstGeom prst="rect">
            <a:avLst/>
          </a:prstGeom>
          <a:noFill/>
        </p:spPr>
        <p:txBody>
          <a:bodyPr wrap="square" rtlCol="0">
            <a:spAutoFit/>
          </a:bodyPr>
          <a:lstStyle/>
          <a:p>
            <a:r>
              <a:rPr lang="en-GB" sz="2400" b="1" dirty="0"/>
              <a:t>Univariate Analysis- Estimated Shares Outstanding</a:t>
            </a:r>
            <a:endParaRPr lang="en-GB" sz="2400" b="1" dirty="0"/>
          </a:p>
        </p:txBody>
      </p:sp>
      <p:sp>
        <p:nvSpPr>
          <p:cNvPr id="4" name="TextBox 3"/>
          <p:cNvSpPr txBox="1"/>
          <p:nvPr/>
        </p:nvSpPr>
        <p:spPr>
          <a:xfrm>
            <a:off x="7514635" y="4742600"/>
            <a:ext cx="4419629" cy="1015663"/>
          </a:xfrm>
          <a:prstGeom prst="rect">
            <a:avLst/>
          </a:prstGeom>
          <a:noFill/>
        </p:spPr>
        <p:txBody>
          <a:bodyPr wrap="square" rtlCol="0">
            <a:spAutoFit/>
          </a:bodyPr>
          <a:lstStyle/>
          <a:p>
            <a:r>
              <a:rPr lang="en-GB" sz="2000" b="1" dirty="0">
                <a:latin typeface="Nunito" panose="020B0604020202020204" charset="0"/>
              </a:rPr>
              <a:t>Observation</a:t>
            </a:r>
          </a:p>
          <a:p>
            <a:pPr algn="just"/>
            <a:r>
              <a:rPr lang="en-GB" sz="2000" dirty="0">
                <a:latin typeface="Nunito" panose="020B0604020202020204" charset="0"/>
              </a:rPr>
              <a:t>The plot is heavily skewed to the right  with presence of outliers on the right. </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87453" y="1912905"/>
            <a:ext cx="7244180" cy="4253035"/>
          </a:xfrm>
          <a:prstGeom prst="rect">
            <a:avLst/>
          </a:prstGeom>
        </p:spPr>
      </p:pic>
    </p:spTree>
    <p:extLst>
      <p:ext uri="{BB962C8B-B14F-4D97-AF65-F5344CB8AC3E}">
        <p14:creationId xmlns:p14="http://schemas.microsoft.com/office/powerpoint/2010/main" val="125406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4379905" cy="461665"/>
          </a:xfrm>
          <a:prstGeom prst="rect">
            <a:avLst/>
          </a:prstGeom>
          <a:noFill/>
        </p:spPr>
        <p:txBody>
          <a:bodyPr wrap="square" rtlCol="0">
            <a:spAutoFit/>
          </a:bodyPr>
          <a:lstStyle/>
          <a:p>
            <a:r>
              <a:rPr lang="en-GB" sz="2400" b="1" dirty="0"/>
              <a:t>Univariate Analysis- P/E Ratio</a:t>
            </a:r>
            <a:endParaRPr lang="en-GB" sz="2400" b="1" dirty="0"/>
          </a:p>
        </p:txBody>
      </p:sp>
      <p:sp>
        <p:nvSpPr>
          <p:cNvPr id="4" name="TextBox 3"/>
          <p:cNvSpPr txBox="1"/>
          <p:nvPr/>
        </p:nvSpPr>
        <p:spPr>
          <a:xfrm>
            <a:off x="7322855" y="4711423"/>
            <a:ext cx="4419629" cy="1015663"/>
          </a:xfrm>
          <a:prstGeom prst="rect">
            <a:avLst/>
          </a:prstGeom>
          <a:noFill/>
        </p:spPr>
        <p:txBody>
          <a:bodyPr wrap="square" rtlCol="0">
            <a:spAutoFit/>
          </a:bodyPr>
          <a:lstStyle/>
          <a:p>
            <a:r>
              <a:rPr lang="en-GB" sz="2000" b="1" dirty="0">
                <a:latin typeface="Nunito" panose="020B0604020202020204" charset="0"/>
              </a:rPr>
              <a:t>Observation</a:t>
            </a:r>
          </a:p>
          <a:p>
            <a:pPr algn="just"/>
            <a:r>
              <a:rPr lang="en-GB" sz="2000" dirty="0">
                <a:latin typeface="Nunito" panose="020B0604020202020204" charset="0"/>
              </a:rPr>
              <a:t>The P/E ratio plot is right skewed with some heavy presence of outliers.</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270067" y="2037141"/>
            <a:ext cx="6863013" cy="4171343"/>
          </a:xfrm>
          <a:prstGeom prst="rect">
            <a:avLst/>
          </a:prstGeom>
        </p:spPr>
      </p:pic>
    </p:spTree>
    <p:extLst>
      <p:ext uri="{BB962C8B-B14F-4D97-AF65-F5344CB8AC3E}">
        <p14:creationId xmlns:p14="http://schemas.microsoft.com/office/powerpoint/2010/main" val="332143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4379905" cy="461665"/>
          </a:xfrm>
          <a:prstGeom prst="rect">
            <a:avLst/>
          </a:prstGeom>
          <a:noFill/>
        </p:spPr>
        <p:txBody>
          <a:bodyPr wrap="square" rtlCol="0">
            <a:spAutoFit/>
          </a:bodyPr>
          <a:lstStyle/>
          <a:p>
            <a:r>
              <a:rPr lang="en-GB" sz="2400" b="1" dirty="0"/>
              <a:t>Univariate Analysis- P/B Ratio</a:t>
            </a:r>
            <a:endParaRPr lang="en-GB" sz="2400" b="1" dirty="0"/>
          </a:p>
        </p:txBody>
      </p:sp>
      <p:sp>
        <p:nvSpPr>
          <p:cNvPr id="4" name="TextBox 3"/>
          <p:cNvSpPr txBox="1"/>
          <p:nvPr/>
        </p:nvSpPr>
        <p:spPr>
          <a:xfrm>
            <a:off x="7344431" y="4396779"/>
            <a:ext cx="4419629" cy="1323439"/>
          </a:xfrm>
          <a:prstGeom prst="rect">
            <a:avLst/>
          </a:prstGeom>
          <a:noFill/>
        </p:spPr>
        <p:txBody>
          <a:bodyPr wrap="square" rtlCol="0">
            <a:spAutoFit/>
          </a:bodyPr>
          <a:lstStyle/>
          <a:p>
            <a:r>
              <a:rPr lang="en-GB" sz="2000" b="1" dirty="0">
                <a:latin typeface="Nunito" panose="020B0604020202020204" charset="0"/>
              </a:rPr>
              <a:t>Observation</a:t>
            </a:r>
          </a:p>
          <a:p>
            <a:pPr algn="just"/>
            <a:r>
              <a:rPr lang="en-GB" sz="2000" dirty="0">
                <a:latin typeface="Nunito" panose="020B0604020202020204" charset="0"/>
              </a:rPr>
              <a:t>The plot appears to tend towards a normal distribution with heavy presence of outliers on both sides.</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71594" y="1912905"/>
            <a:ext cx="7272837" cy="4299715"/>
          </a:xfrm>
          <a:prstGeom prst="rect">
            <a:avLst/>
          </a:prstGeom>
        </p:spPr>
      </p:pic>
    </p:spTree>
    <p:extLst>
      <p:ext uri="{BB962C8B-B14F-4D97-AF65-F5344CB8AC3E}">
        <p14:creationId xmlns:p14="http://schemas.microsoft.com/office/powerpoint/2010/main" val="367290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4379905" cy="461665"/>
          </a:xfrm>
          <a:prstGeom prst="rect">
            <a:avLst/>
          </a:prstGeom>
          <a:noFill/>
        </p:spPr>
        <p:txBody>
          <a:bodyPr wrap="square" rtlCol="0">
            <a:spAutoFit/>
          </a:bodyPr>
          <a:lstStyle/>
          <a:p>
            <a:r>
              <a:rPr lang="en-GB" sz="2400" b="1" dirty="0"/>
              <a:t>Univariate Analysis- GICS Sector</a:t>
            </a:r>
            <a:endParaRPr lang="en-GB" sz="2400" b="1" dirty="0"/>
          </a:p>
        </p:txBody>
      </p:sp>
      <p:sp>
        <p:nvSpPr>
          <p:cNvPr id="4" name="TextBox 3"/>
          <p:cNvSpPr txBox="1"/>
          <p:nvPr/>
        </p:nvSpPr>
        <p:spPr>
          <a:xfrm>
            <a:off x="7171234" y="4425173"/>
            <a:ext cx="4459633" cy="1631216"/>
          </a:xfrm>
          <a:prstGeom prst="rect">
            <a:avLst/>
          </a:prstGeom>
          <a:noFill/>
        </p:spPr>
        <p:txBody>
          <a:bodyPr wrap="square" rtlCol="0">
            <a:spAutoFit/>
          </a:bodyPr>
          <a:lstStyle/>
          <a:p>
            <a:r>
              <a:rPr lang="en-GB" sz="2000" b="1" dirty="0">
                <a:latin typeface="Nunito" panose="020B0604020202020204" charset="0"/>
              </a:rPr>
              <a:t>Observation</a:t>
            </a:r>
          </a:p>
          <a:p>
            <a:r>
              <a:rPr lang="en-GB" sz="2000" dirty="0">
                <a:latin typeface="Nunito" panose="020B0604020202020204" charset="0"/>
              </a:rPr>
              <a:t>Industrials sector makes up 15.6</a:t>
            </a:r>
            <a:r>
              <a:rPr lang="en-GB" sz="2000" dirty="0">
                <a:latin typeface="Nunito" panose="020B0604020202020204" charset="0"/>
              </a:rPr>
              <a:t>%</a:t>
            </a:r>
            <a:r>
              <a:rPr lang="en-GB" sz="2000" dirty="0">
                <a:latin typeface="Nunito" panose="020B0604020202020204" charset="0"/>
              </a:rPr>
              <a:t> of the  economic sector while the Telecommunications services is the least at 1.5%.</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151219" y="1912905"/>
            <a:ext cx="6738680" cy="4778320"/>
          </a:xfrm>
          <a:prstGeom prst="rect">
            <a:avLst/>
          </a:prstGeom>
        </p:spPr>
      </p:pic>
    </p:spTree>
    <p:extLst>
      <p:ext uri="{BB962C8B-B14F-4D97-AF65-F5344CB8AC3E}">
        <p14:creationId xmlns:p14="http://schemas.microsoft.com/office/powerpoint/2010/main" val="2687813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5048969" cy="461665"/>
          </a:xfrm>
          <a:prstGeom prst="rect">
            <a:avLst/>
          </a:prstGeom>
          <a:noFill/>
        </p:spPr>
        <p:txBody>
          <a:bodyPr wrap="square" rtlCol="0">
            <a:spAutoFit/>
          </a:bodyPr>
          <a:lstStyle/>
          <a:p>
            <a:r>
              <a:rPr lang="en-GB" sz="2400" b="1" dirty="0"/>
              <a:t>Univariate Analysis- GICS Sub Industry</a:t>
            </a:r>
            <a:endParaRPr lang="en-GB" sz="2400" b="1" dirty="0"/>
          </a:p>
        </p:txBody>
      </p:sp>
      <p:sp>
        <p:nvSpPr>
          <p:cNvPr id="4" name="TextBox 3"/>
          <p:cNvSpPr txBox="1"/>
          <p:nvPr/>
        </p:nvSpPr>
        <p:spPr>
          <a:xfrm>
            <a:off x="270067" y="3267782"/>
            <a:ext cx="10752356" cy="4185761"/>
          </a:xfrm>
          <a:prstGeom prst="rect">
            <a:avLst/>
          </a:prstGeom>
          <a:noFill/>
        </p:spPr>
        <p:txBody>
          <a:bodyPr wrap="square" rtlCol="0">
            <a:spAutoFit/>
          </a:bodyPr>
          <a:lstStyle/>
          <a:p>
            <a:r>
              <a:rPr lang="en-GB" sz="1900" b="1" dirty="0">
                <a:latin typeface="Nunito" panose="020B0604020202020204" charset="0"/>
              </a:rPr>
              <a:t>Observation</a:t>
            </a:r>
          </a:p>
          <a:p>
            <a:r>
              <a:rPr lang="en-GB" sz="1900" dirty="0">
                <a:latin typeface="Nunito" panose="020B0604020202020204" charset="0"/>
              </a:rPr>
              <a:t>The GICS sub industry groups with the highest percentages are:</a:t>
            </a:r>
          </a:p>
          <a:p>
            <a:pPr marL="380990" indent="-380990">
              <a:buFont typeface="Arial" panose="020B0604020202020204" pitchFamily="34" charset="0"/>
              <a:buChar char="•"/>
            </a:pPr>
            <a:r>
              <a:rPr lang="en-GB" sz="1900" dirty="0">
                <a:latin typeface="Nunito" panose="020B0604020202020204" charset="0"/>
              </a:rPr>
              <a:t>Oil and Gas Exploration and production 4.7%</a:t>
            </a:r>
          </a:p>
          <a:p>
            <a:pPr marL="380990" indent="-380990">
              <a:buFont typeface="Arial" panose="020B0604020202020204" pitchFamily="34" charset="0"/>
              <a:buChar char="•"/>
            </a:pPr>
            <a:r>
              <a:rPr lang="en-GB" sz="1900" dirty="0">
                <a:latin typeface="Nunito" panose="020B0604020202020204" charset="0"/>
              </a:rPr>
              <a:t>REITs 4.1%</a:t>
            </a:r>
          </a:p>
          <a:p>
            <a:pPr marL="380990" indent="-380990">
              <a:buFont typeface="Arial" panose="020B0604020202020204" pitchFamily="34" charset="0"/>
              <a:buChar char="•"/>
            </a:pPr>
            <a:r>
              <a:rPr lang="en-GB" sz="1900" dirty="0">
                <a:latin typeface="Nunito" panose="020B0604020202020204" charset="0"/>
              </a:rPr>
              <a:t>Industrial Conglomerates 4.1%</a:t>
            </a:r>
          </a:p>
          <a:p>
            <a:pPr marL="380990" indent="-380990">
              <a:buFont typeface="Arial" panose="020B0604020202020204" pitchFamily="34" charset="0"/>
              <a:buChar char="•"/>
            </a:pPr>
            <a:r>
              <a:rPr lang="en-GB" sz="1900" dirty="0">
                <a:latin typeface="Nunito" panose="020B0604020202020204" charset="0"/>
              </a:rPr>
              <a:t>Electric utilities 3.5%</a:t>
            </a:r>
          </a:p>
          <a:p>
            <a:pPr marL="380990" indent="-380990">
              <a:buFont typeface="Arial" panose="020B0604020202020204" pitchFamily="34" charset="0"/>
              <a:buChar char="•"/>
            </a:pPr>
            <a:r>
              <a:rPr lang="en-GB" sz="1900" dirty="0">
                <a:latin typeface="Nunito" panose="020B0604020202020204" charset="0"/>
              </a:rPr>
              <a:t>Health and care equipment 3.1%</a:t>
            </a:r>
          </a:p>
          <a:p>
            <a:pPr marL="380990" indent="-380990">
              <a:buFont typeface="Arial" panose="020B0604020202020204" pitchFamily="34" charset="0"/>
              <a:buChar char="•"/>
            </a:pPr>
            <a:endParaRPr lang="en-GB" sz="1900" dirty="0">
              <a:latin typeface="Nunito" panose="020B0604020202020204" charset="0"/>
            </a:endParaRPr>
          </a:p>
          <a:p>
            <a:r>
              <a:rPr lang="en-GB" sz="1900" dirty="0">
                <a:latin typeface="Nunito" panose="020B0604020202020204" charset="0"/>
              </a:rPr>
              <a:t>Some of the GICS sub industries at 0.3% rate:</a:t>
            </a:r>
          </a:p>
          <a:p>
            <a:pPr marL="380990" indent="-380990">
              <a:buFont typeface="Arial" panose="020B0604020202020204" pitchFamily="34" charset="0"/>
              <a:buChar char="•"/>
            </a:pPr>
            <a:r>
              <a:rPr lang="en-GB" sz="1900" dirty="0">
                <a:latin typeface="Nunito" panose="020B0604020202020204" charset="0"/>
              </a:rPr>
              <a:t>Gold, Environmental services, Home furnishings, Drug retail, Industrial materials, Industrial gases etc.</a:t>
            </a:r>
          </a:p>
          <a:p>
            <a:endParaRPr lang="en-GB" sz="1900" dirty="0">
              <a:latin typeface="Nunito" panose="020B0604020202020204" charset="0"/>
            </a:endParaRPr>
          </a:p>
          <a:p>
            <a:endParaRPr lang="en-GB" sz="1900" dirty="0">
              <a:latin typeface="Nunito" panose="020B0604020202020204" charset="0"/>
            </a:endParaRPr>
          </a:p>
          <a:p>
            <a:endParaRPr lang="en-GB" sz="1900" dirty="0">
              <a:latin typeface="Nunito" panose="020B0604020202020204" charset="0"/>
            </a:endParaRPr>
          </a:p>
        </p:txBody>
      </p:sp>
      <p:pic>
        <p:nvPicPr>
          <p:cNvPr id="2" name="Picture 1"/>
          <p:cNvPicPr>
            <a:picLocks noChangeAspect="1"/>
          </p:cNvPicPr>
          <p:nvPr/>
        </p:nvPicPr>
        <p:blipFill>
          <a:blip r:embed="rId3"/>
          <a:stretch>
            <a:fillRect/>
          </a:stretch>
        </p:blipFill>
        <p:spPr>
          <a:xfrm>
            <a:off x="105795" y="1757819"/>
            <a:ext cx="12086205" cy="1509963"/>
          </a:xfrm>
          <a:prstGeom prst="rect">
            <a:avLst/>
          </a:prstGeom>
          <a:ln>
            <a:solidFill>
              <a:schemeClr val="tx1"/>
            </a:solidFill>
          </a:ln>
        </p:spPr>
      </p:pic>
    </p:spTree>
    <p:extLst>
      <p:ext uri="{BB962C8B-B14F-4D97-AF65-F5344CB8AC3E}">
        <p14:creationId xmlns:p14="http://schemas.microsoft.com/office/powerpoint/2010/main" val="140877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7595917" cy="461665"/>
          </a:xfrm>
          <a:prstGeom prst="rect">
            <a:avLst/>
          </a:prstGeom>
          <a:noFill/>
        </p:spPr>
        <p:txBody>
          <a:bodyPr wrap="square" rtlCol="0">
            <a:spAutoFit/>
          </a:bodyPr>
          <a:lstStyle/>
          <a:p>
            <a:r>
              <a:rPr lang="en-GB" sz="2400" b="1" dirty="0"/>
              <a:t>Bivariate Analysis- Correlation check between variables</a:t>
            </a:r>
            <a:endParaRPr lang="en-GB" sz="2400" b="1" dirty="0"/>
          </a:p>
        </p:txBody>
      </p:sp>
      <p:sp>
        <p:nvSpPr>
          <p:cNvPr id="4" name="TextBox 3"/>
          <p:cNvSpPr txBox="1"/>
          <p:nvPr/>
        </p:nvSpPr>
        <p:spPr>
          <a:xfrm>
            <a:off x="7338523" y="3407892"/>
            <a:ext cx="4632375" cy="2862322"/>
          </a:xfrm>
          <a:prstGeom prst="rect">
            <a:avLst/>
          </a:prstGeom>
          <a:noFill/>
        </p:spPr>
        <p:txBody>
          <a:bodyPr wrap="square" rtlCol="0">
            <a:spAutoFit/>
          </a:bodyPr>
          <a:lstStyle/>
          <a:p>
            <a:pPr lvl="4"/>
            <a:r>
              <a:rPr lang="en-GB" sz="2000" b="1" dirty="0" smtClean="0">
                <a:latin typeface="Nunito" panose="020B0604020202020204" charset="0"/>
              </a:rPr>
              <a:t> </a:t>
            </a:r>
            <a:r>
              <a:rPr lang="en-GB" sz="2000" b="1" dirty="0">
                <a:latin typeface="Nunito" panose="020B0604020202020204" charset="0"/>
              </a:rPr>
              <a:t>Observation</a:t>
            </a:r>
          </a:p>
          <a:p>
            <a:pPr marL="380990" indent="-380990">
              <a:buFont typeface="Arial" panose="020B0604020202020204" pitchFamily="34" charset="0"/>
              <a:buChar char="•"/>
            </a:pPr>
            <a:r>
              <a:rPr lang="en-GB" sz="2000" dirty="0">
                <a:latin typeface="Nunito" panose="020B0604020202020204" charset="0"/>
              </a:rPr>
              <a:t>Net income and Estimated Shares Outstanding are moderately correlated at 0.59.</a:t>
            </a:r>
          </a:p>
          <a:p>
            <a:pPr marL="380990" indent="-380990">
              <a:buFont typeface="Arial" panose="020B0604020202020204" pitchFamily="34" charset="0"/>
              <a:buChar char="•"/>
            </a:pPr>
            <a:r>
              <a:rPr lang="en-GB" sz="2000" dirty="0">
                <a:latin typeface="Nunito" panose="020B0604020202020204" charset="0"/>
              </a:rPr>
              <a:t>Medium positive  correlation between Net income and Earnings per Share at 0.56. </a:t>
            </a:r>
          </a:p>
          <a:p>
            <a:pPr marL="380990" indent="-380990">
              <a:buFont typeface="Arial" panose="020B0604020202020204" pitchFamily="34" charset="0"/>
              <a:buChar char="•"/>
            </a:pPr>
            <a:r>
              <a:rPr lang="en-GB" sz="2000" dirty="0">
                <a:latin typeface="Nunito" panose="020B0604020202020204" charset="0"/>
              </a:rPr>
              <a:t>Most of the variables have very low correlation  between them.</a:t>
            </a:r>
          </a:p>
        </p:txBody>
      </p:sp>
      <p:pic>
        <p:nvPicPr>
          <p:cNvPr id="2" name="Picture 1"/>
          <p:cNvPicPr>
            <a:picLocks noChangeAspect="1"/>
          </p:cNvPicPr>
          <p:nvPr/>
        </p:nvPicPr>
        <p:blipFill>
          <a:blip r:embed="rId3"/>
          <a:stretch>
            <a:fillRect/>
          </a:stretch>
        </p:blipFill>
        <p:spPr>
          <a:xfrm>
            <a:off x="0" y="1831107"/>
            <a:ext cx="7162676" cy="4284101"/>
          </a:xfrm>
          <a:prstGeom prst="rect">
            <a:avLst/>
          </a:prstGeom>
        </p:spPr>
      </p:pic>
    </p:spTree>
    <p:extLst>
      <p:ext uri="{BB962C8B-B14F-4D97-AF65-F5344CB8AC3E}">
        <p14:creationId xmlns:p14="http://schemas.microsoft.com/office/powerpoint/2010/main" val="86883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6" y="1155021"/>
            <a:ext cx="7041117" cy="461665"/>
          </a:xfrm>
          <a:prstGeom prst="rect">
            <a:avLst/>
          </a:prstGeom>
          <a:noFill/>
        </p:spPr>
        <p:txBody>
          <a:bodyPr wrap="square" rtlCol="0">
            <a:spAutoFit/>
          </a:bodyPr>
          <a:lstStyle/>
          <a:p>
            <a:r>
              <a:rPr lang="en-GB" sz="2400" b="1" dirty="0"/>
              <a:t>Bivariate Analysis- </a:t>
            </a:r>
            <a:r>
              <a:rPr lang="en-GB" sz="2400" b="1" dirty="0"/>
              <a:t>Price Change vs. </a:t>
            </a:r>
            <a:r>
              <a:rPr lang="en-GB" sz="2400" b="1" dirty="0"/>
              <a:t>GICS Sector</a:t>
            </a:r>
            <a:endParaRPr lang="en-GB" sz="2400" b="1" dirty="0"/>
          </a:p>
        </p:txBody>
      </p:sp>
      <p:sp>
        <p:nvSpPr>
          <p:cNvPr id="4" name="TextBox 3"/>
          <p:cNvSpPr txBox="1"/>
          <p:nvPr/>
        </p:nvSpPr>
        <p:spPr>
          <a:xfrm>
            <a:off x="7309323" y="4381080"/>
            <a:ext cx="4801192" cy="1938992"/>
          </a:xfrm>
          <a:prstGeom prst="rect">
            <a:avLst/>
          </a:prstGeom>
          <a:noFill/>
        </p:spPr>
        <p:txBody>
          <a:bodyPr wrap="square" rtlCol="0">
            <a:spAutoFit/>
          </a:bodyPr>
          <a:lstStyle/>
          <a:p>
            <a:r>
              <a:rPr lang="en-GB" sz="2000" b="1" dirty="0">
                <a:latin typeface="Nunito" panose="020B0604020202020204" charset="0"/>
              </a:rPr>
              <a:t>Observation</a:t>
            </a:r>
          </a:p>
          <a:p>
            <a:pPr marL="380990" indent="-380990">
              <a:buFont typeface="Arial" panose="020B0604020202020204" pitchFamily="34" charset="0"/>
              <a:buChar char="•"/>
            </a:pPr>
            <a:r>
              <a:rPr lang="en-GB" sz="2000" dirty="0">
                <a:latin typeface="Nunito" panose="020B0604020202020204" charset="0"/>
              </a:rPr>
              <a:t>Energy sector has a negative low price change .</a:t>
            </a:r>
          </a:p>
          <a:p>
            <a:pPr marL="380990" indent="-380990">
              <a:buFont typeface="Arial" panose="020B0604020202020204" pitchFamily="34" charset="0"/>
              <a:buChar char="•"/>
            </a:pPr>
            <a:r>
              <a:rPr lang="en-GB" sz="2000" dirty="0">
                <a:latin typeface="Nunito" panose="020B0604020202020204" charset="0"/>
              </a:rPr>
              <a:t>Health care  and Consumer Staples have the maximum price increase on average.</a:t>
            </a:r>
          </a:p>
        </p:txBody>
      </p:sp>
      <p:pic>
        <p:nvPicPr>
          <p:cNvPr id="5" name="Picture 4"/>
          <p:cNvPicPr>
            <a:picLocks noChangeAspect="1"/>
          </p:cNvPicPr>
          <p:nvPr/>
        </p:nvPicPr>
        <p:blipFill>
          <a:blip r:embed="rId3"/>
          <a:stretch>
            <a:fillRect/>
          </a:stretch>
        </p:blipFill>
        <p:spPr>
          <a:xfrm>
            <a:off x="34230" y="1818977"/>
            <a:ext cx="7275093" cy="4765123"/>
          </a:xfrm>
          <a:prstGeom prst="rect">
            <a:avLst/>
          </a:prstGeom>
        </p:spPr>
      </p:pic>
    </p:spTree>
    <p:extLst>
      <p:ext uri="{BB962C8B-B14F-4D97-AF65-F5344CB8AC3E}">
        <p14:creationId xmlns:p14="http://schemas.microsoft.com/office/powerpoint/2010/main" val="46843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Contents / Agenda</a:t>
            </a:r>
            <a:endParaRPr sz="3800" dirty="0">
              <a:solidFill>
                <a:srgbClr val="000000"/>
              </a:solidFill>
              <a:latin typeface="Nunito" panose="020B0604020202020204" charset="0"/>
            </a:endParaRPr>
          </a:p>
        </p:txBody>
      </p:sp>
      <p:sp>
        <p:nvSpPr>
          <p:cNvPr id="113" name="Google Shape;113;p2"/>
          <p:cNvSpPr txBox="1">
            <a:spLocks noGrp="1"/>
          </p:cNvSpPr>
          <p:nvPr>
            <p:ph type="body" idx="1"/>
          </p:nvPr>
        </p:nvSpPr>
        <p:spPr>
          <a:xfrm>
            <a:off x="270067" y="1149300"/>
            <a:ext cx="11506400" cy="4942400"/>
          </a:xfrm>
          <a:prstGeom prst="rect">
            <a:avLst/>
          </a:prstGeom>
          <a:noFill/>
          <a:ln>
            <a:noFill/>
          </a:ln>
        </p:spPr>
        <p:txBody>
          <a:bodyPr spcFirstLastPara="1" vert="horz" wrap="square" lIns="121900" tIns="121900" rIns="121900" bIns="121900" rtlCol="0" anchor="t" anchorCtr="0">
            <a:noAutofit/>
          </a:bodyPr>
          <a:lstStyle/>
          <a:p>
            <a:pPr indent="-423323">
              <a:lnSpc>
                <a:spcPct val="115000"/>
              </a:lnSpc>
              <a:spcBef>
                <a:spcPts val="1333"/>
              </a:spcBef>
              <a:buClr>
                <a:srgbClr val="000000"/>
              </a:buClr>
              <a:buSzPts val="1400"/>
            </a:pPr>
            <a:r>
              <a:rPr lang="en" sz="2000" dirty="0">
                <a:solidFill>
                  <a:srgbClr val="000000"/>
                </a:solidFill>
              </a:rPr>
              <a:t>Executive Summary </a:t>
            </a:r>
            <a:endParaRPr sz="2000" dirty="0">
              <a:solidFill>
                <a:srgbClr val="000000"/>
              </a:solidFill>
            </a:endParaRPr>
          </a:p>
          <a:p>
            <a:pPr indent="-423323">
              <a:lnSpc>
                <a:spcPct val="115000"/>
              </a:lnSpc>
              <a:spcBef>
                <a:spcPts val="1333"/>
              </a:spcBef>
              <a:buClr>
                <a:srgbClr val="000000"/>
              </a:buClr>
              <a:buSzPts val="1400"/>
            </a:pPr>
            <a:r>
              <a:rPr lang="en" sz="2000" dirty="0">
                <a:solidFill>
                  <a:srgbClr val="000000"/>
                </a:solidFill>
              </a:rPr>
              <a:t>Business Problem Overview and Solution Approach</a:t>
            </a:r>
            <a:endParaRPr sz="2000" dirty="0">
              <a:solidFill>
                <a:srgbClr val="000000"/>
              </a:solidFill>
            </a:endParaRPr>
          </a:p>
          <a:p>
            <a:pPr indent="-423323">
              <a:lnSpc>
                <a:spcPct val="115000"/>
              </a:lnSpc>
              <a:spcBef>
                <a:spcPts val="1333"/>
              </a:spcBef>
              <a:buClr>
                <a:srgbClr val="000000"/>
              </a:buClr>
              <a:buSzPts val="1400"/>
            </a:pPr>
            <a:r>
              <a:rPr lang="en" sz="2000" dirty="0">
                <a:solidFill>
                  <a:srgbClr val="000000"/>
                </a:solidFill>
              </a:rPr>
              <a:t>EDA Results</a:t>
            </a:r>
            <a:endParaRPr sz="2000" dirty="0">
              <a:solidFill>
                <a:srgbClr val="000000"/>
              </a:solidFill>
            </a:endParaRPr>
          </a:p>
          <a:p>
            <a:pPr indent="-423323">
              <a:lnSpc>
                <a:spcPct val="115000"/>
              </a:lnSpc>
              <a:spcBef>
                <a:spcPts val="1333"/>
              </a:spcBef>
              <a:buClr>
                <a:srgbClr val="000000"/>
              </a:buClr>
              <a:buSzPts val="1400"/>
            </a:pPr>
            <a:r>
              <a:rPr lang="en" sz="2000" dirty="0">
                <a:solidFill>
                  <a:srgbClr val="000000"/>
                </a:solidFill>
              </a:rPr>
              <a:t>Data Preprocessing </a:t>
            </a:r>
            <a:endParaRPr sz="2000" dirty="0">
              <a:solidFill>
                <a:srgbClr val="000000"/>
              </a:solidFill>
            </a:endParaRPr>
          </a:p>
          <a:p>
            <a:pPr indent="-423323">
              <a:lnSpc>
                <a:spcPct val="115000"/>
              </a:lnSpc>
              <a:spcBef>
                <a:spcPts val="1333"/>
              </a:spcBef>
              <a:buClr>
                <a:srgbClr val="000000"/>
              </a:buClr>
              <a:buSzPts val="1400"/>
            </a:pPr>
            <a:r>
              <a:rPr lang="en" sz="2000" dirty="0">
                <a:solidFill>
                  <a:srgbClr val="000000"/>
                </a:solidFill>
              </a:rPr>
              <a:t>K-Means Clustering</a:t>
            </a:r>
            <a:endParaRPr sz="2000" dirty="0">
              <a:solidFill>
                <a:srgbClr val="000000"/>
              </a:solidFill>
            </a:endParaRPr>
          </a:p>
          <a:p>
            <a:pPr indent="-423323">
              <a:lnSpc>
                <a:spcPct val="115000"/>
              </a:lnSpc>
              <a:spcBef>
                <a:spcPts val="1333"/>
              </a:spcBef>
              <a:buClr>
                <a:srgbClr val="000000"/>
              </a:buClr>
              <a:buSzPts val="1400"/>
            </a:pPr>
            <a:r>
              <a:rPr lang="en" sz="2000" dirty="0">
                <a:solidFill>
                  <a:srgbClr val="000000"/>
                </a:solidFill>
              </a:rPr>
              <a:t>Hierarchical Clustering</a:t>
            </a:r>
            <a:endParaRPr sz="2000" dirty="0">
              <a:solidFill>
                <a:srgbClr val="000000"/>
              </a:solidFill>
            </a:endParaRPr>
          </a:p>
          <a:p>
            <a:pPr indent="-423323">
              <a:lnSpc>
                <a:spcPct val="115000"/>
              </a:lnSpc>
              <a:spcBef>
                <a:spcPts val="1333"/>
              </a:spcBef>
              <a:spcAft>
                <a:spcPts val="1333"/>
              </a:spcAft>
              <a:buClr>
                <a:srgbClr val="000000"/>
              </a:buClr>
              <a:buSzPts val="1400"/>
            </a:pPr>
            <a:r>
              <a:rPr lang="en" sz="2000" dirty="0">
                <a:solidFill>
                  <a:srgbClr val="000000"/>
                </a:solidFill>
              </a:rPr>
              <a:t>Appendix</a:t>
            </a:r>
            <a:endParaRPr sz="2000" dirty="0">
              <a:solidFill>
                <a:srgbClr val="000000"/>
              </a:solidFill>
            </a:endParaRPr>
          </a:p>
        </p:txBody>
      </p:sp>
    </p:spTree>
    <p:extLst>
      <p:ext uri="{BB962C8B-B14F-4D97-AF65-F5344CB8AC3E}">
        <p14:creationId xmlns:p14="http://schemas.microsoft.com/office/powerpoint/2010/main" val="162363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7" y="1149306"/>
            <a:ext cx="6373787" cy="461665"/>
          </a:xfrm>
          <a:prstGeom prst="rect">
            <a:avLst/>
          </a:prstGeom>
          <a:noFill/>
        </p:spPr>
        <p:txBody>
          <a:bodyPr wrap="square" rtlCol="0">
            <a:spAutoFit/>
          </a:bodyPr>
          <a:lstStyle/>
          <a:p>
            <a:r>
              <a:rPr lang="en-GB" sz="2400" b="1" dirty="0"/>
              <a:t>Bivariate Analysis- Cash Ratio vs. GICS Sector</a:t>
            </a:r>
            <a:endParaRPr lang="en-GB" sz="2400" b="1" dirty="0"/>
          </a:p>
        </p:txBody>
      </p:sp>
      <p:sp>
        <p:nvSpPr>
          <p:cNvPr id="4" name="TextBox 3"/>
          <p:cNvSpPr txBox="1"/>
          <p:nvPr/>
        </p:nvSpPr>
        <p:spPr>
          <a:xfrm>
            <a:off x="7404794" y="4216269"/>
            <a:ext cx="4419629" cy="1938992"/>
          </a:xfrm>
          <a:prstGeom prst="rect">
            <a:avLst/>
          </a:prstGeom>
          <a:noFill/>
        </p:spPr>
        <p:txBody>
          <a:bodyPr wrap="square" rtlCol="0">
            <a:spAutoFit/>
          </a:bodyPr>
          <a:lstStyle/>
          <a:p>
            <a:r>
              <a:rPr lang="en-GB" sz="2000" b="1" dirty="0">
                <a:latin typeface="Nunito" panose="020B0604020202020204" charset="0"/>
              </a:rPr>
              <a:t>Observation</a:t>
            </a:r>
          </a:p>
          <a:p>
            <a:pPr marL="380990" indent="-380990">
              <a:buFont typeface="Arial" panose="020B0604020202020204" pitchFamily="34" charset="0"/>
              <a:buChar char="•"/>
            </a:pPr>
            <a:r>
              <a:rPr lang="en-GB" sz="2000" dirty="0">
                <a:latin typeface="Nunito" panose="020B0604020202020204" charset="0"/>
              </a:rPr>
              <a:t>Information Technology has the highest cash ratio, followed by Telecommunication services.</a:t>
            </a:r>
          </a:p>
          <a:p>
            <a:pPr marL="380990" indent="-380990">
              <a:buFont typeface="Arial" panose="020B0604020202020204" pitchFamily="34" charset="0"/>
              <a:buChar char="•"/>
            </a:pPr>
            <a:r>
              <a:rPr lang="en-GB" sz="2000" dirty="0">
                <a:latin typeface="Nunito" panose="020B0604020202020204" charset="0"/>
              </a:rPr>
              <a:t>Utilities has the lowest cash ratio.</a:t>
            </a:r>
          </a:p>
          <a:p>
            <a:endParaRPr lang="en-GB" sz="2000" dirty="0">
              <a:latin typeface="Nunito" panose="020B0604020202020204" charset="0"/>
            </a:endParaRPr>
          </a:p>
        </p:txBody>
      </p:sp>
      <p:pic>
        <p:nvPicPr>
          <p:cNvPr id="2" name="Picture 1"/>
          <p:cNvPicPr>
            <a:picLocks noChangeAspect="1"/>
          </p:cNvPicPr>
          <p:nvPr/>
        </p:nvPicPr>
        <p:blipFill>
          <a:blip r:embed="rId3"/>
          <a:stretch>
            <a:fillRect/>
          </a:stretch>
        </p:blipFill>
        <p:spPr>
          <a:xfrm>
            <a:off x="128299" y="1848441"/>
            <a:ext cx="7134727" cy="4735660"/>
          </a:xfrm>
          <a:prstGeom prst="rect">
            <a:avLst/>
          </a:prstGeom>
        </p:spPr>
      </p:pic>
    </p:spTree>
    <p:extLst>
      <p:ext uri="{BB962C8B-B14F-4D97-AF65-F5344CB8AC3E}">
        <p14:creationId xmlns:p14="http://schemas.microsoft.com/office/powerpoint/2010/main" val="333775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6312240" cy="461665"/>
          </a:xfrm>
          <a:prstGeom prst="rect">
            <a:avLst/>
          </a:prstGeom>
          <a:noFill/>
        </p:spPr>
        <p:txBody>
          <a:bodyPr wrap="square" rtlCol="0">
            <a:spAutoFit/>
          </a:bodyPr>
          <a:lstStyle/>
          <a:p>
            <a:r>
              <a:rPr lang="en-GB" sz="2400" b="1" dirty="0"/>
              <a:t>Bivariate Analysis- P/E Ratio  vs. GICS Sector</a:t>
            </a:r>
            <a:endParaRPr lang="en-GB" sz="2400" b="1" dirty="0"/>
          </a:p>
        </p:txBody>
      </p:sp>
      <p:sp>
        <p:nvSpPr>
          <p:cNvPr id="4" name="TextBox 3"/>
          <p:cNvSpPr txBox="1"/>
          <p:nvPr/>
        </p:nvSpPr>
        <p:spPr>
          <a:xfrm>
            <a:off x="7404794" y="4156047"/>
            <a:ext cx="4419629" cy="1938992"/>
          </a:xfrm>
          <a:prstGeom prst="rect">
            <a:avLst/>
          </a:prstGeom>
          <a:noFill/>
        </p:spPr>
        <p:txBody>
          <a:bodyPr wrap="square" rtlCol="0">
            <a:spAutoFit/>
          </a:bodyPr>
          <a:lstStyle/>
          <a:p>
            <a:r>
              <a:rPr lang="en-GB" sz="2000" b="1" dirty="0">
                <a:latin typeface="Nunito" panose="020B0604020202020204" charset="0"/>
              </a:rPr>
              <a:t>Observation</a:t>
            </a:r>
          </a:p>
          <a:p>
            <a:pPr marL="380990" indent="-380990">
              <a:buFont typeface="Arial" panose="020B0604020202020204" pitchFamily="34" charset="0"/>
              <a:buChar char="•"/>
            </a:pPr>
            <a:r>
              <a:rPr lang="en-GB" sz="2000" dirty="0">
                <a:latin typeface="Nunito" panose="020B0604020202020204" charset="0"/>
              </a:rPr>
              <a:t> </a:t>
            </a:r>
            <a:r>
              <a:rPr lang="en-GB" sz="2000" dirty="0">
                <a:latin typeface="Nunito" panose="020B0604020202020204" charset="0"/>
              </a:rPr>
              <a:t>The Energy sector has the highest P/E ratio making it the most attractive for investors while Telecommunication sector has the least. </a:t>
            </a:r>
          </a:p>
        </p:txBody>
      </p:sp>
      <p:pic>
        <p:nvPicPr>
          <p:cNvPr id="5" name="Picture 4"/>
          <p:cNvPicPr>
            <a:picLocks noChangeAspect="1"/>
          </p:cNvPicPr>
          <p:nvPr/>
        </p:nvPicPr>
        <p:blipFill>
          <a:blip r:embed="rId3"/>
          <a:stretch>
            <a:fillRect/>
          </a:stretch>
        </p:blipFill>
        <p:spPr>
          <a:xfrm>
            <a:off x="135137" y="1737662"/>
            <a:ext cx="7269657" cy="4846439"/>
          </a:xfrm>
          <a:prstGeom prst="rect">
            <a:avLst/>
          </a:prstGeom>
        </p:spPr>
      </p:pic>
    </p:spTree>
    <p:extLst>
      <p:ext uri="{BB962C8B-B14F-4D97-AF65-F5344CB8AC3E}">
        <p14:creationId xmlns:p14="http://schemas.microsoft.com/office/powerpoint/2010/main" val="1293909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6285864" cy="461665"/>
          </a:xfrm>
          <a:prstGeom prst="rect">
            <a:avLst/>
          </a:prstGeom>
          <a:noFill/>
        </p:spPr>
        <p:txBody>
          <a:bodyPr wrap="square" rtlCol="0">
            <a:spAutoFit/>
          </a:bodyPr>
          <a:lstStyle/>
          <a:p>
            <a:r>
              <a:rPr lang="en-GB" sz="2400" b="1" dirty="0"/>
              <a:t>Bivariate Analysis- Viscosity  vs. GICS Sector</a:t>
            </a:r>
            <a:endParaRPr lang="en-GB" sz="2400" b="1" dirty="0"/>
          </a:p>
        </p:txBody>
      </p:sp>
      <p:sp>
        <p:nvSpPr>
          <p:cNvPr id="4" name="TextBox 3"/>
          <p:cNvSpPr txBox="1"/>
          <p:nvPr/>
        </p:nvSpPr>
        <p:spPr>
          <a:xfrm>
            <a:off x="7404794" y="4730564"/>
            <a:ext cx="4419629" cy="1631216"/>
          </a:xfrm>
          <a:prstGeom prst="rect">
            <a:avLst/>
          </a:prstGeom>
          <a:noFill/>
        </p:spPr>
        <p:txBody>
          <a:bodyPr wrap="square" rtlCol="0">
            <a:spAutoFit/>
          </a:bodyPr>
          <a:lstStyle/>
          <a:p>
            <a:r>
              <a:rPr lang="en-GB" sz="2000" b="1" dirty="0">
                <a:latin typeface="Nunito" panose="020B0604020202020204" charset="0"/>
              </a:rPr>
              <a:t>Observation</a:t>
            </a:r>
          </a:p>
          <a:p>
            <a:pPr marL="380990" indent="-380990">
              <a:buFont typeface="Arial" panose="020B0604020202020204" pitchFamily="34" charset="0"/>
              <a:buChar char="•"/>
            </a:pPr>
            <a:r>
              <a:rPr lang="en-GB" sz="2000" dirty="0">
                <a:latin typeface="Nunito" panose="020B0604020202020204" charset="0"/>
              </a:rPr>
              <a:t> </a:t>
            </a:r>
            <a:r>
              <a:rPr lang="en-GB" sz="2000" dirty="0">
                <a:latin typeface="Nunito" panose="020B0604020202020204" charset="0"/>
              </a:rPr>
              <a:t>The Energy sector is the most volatile among all the other sectors making it the riskiest sector to invest in.</a:t>
            </a:r>
          </a:p>
        </p:txBody>
      </p:sp>
      <p:pic>
        <p:nvPicPr>
          <p:cNvPr id="2" name="Picture 1"/>
          <p:cNvPicPr>
            <a:picLocks noChangeAspect="1"/>
          </p:cNvPicPr>
          <p:nvPr/>
        </p:nvPicPr>
        <p:blipFill>
          <a:blip r:embed="rId3"/>
          <a:stretch>
            <a:fillRect/>
          </a:stretch>
        </p:blipFill>
        <p:spPr>
          <a:xfrm>
            <a:off x="0" y="1745340"/>
            <a:ext cx="7280339" cy="4838763"/>
          </a:xfrm>
          <a:prstGeom prst="rect">
            <a:avLst/>
          </a:prstGeom>
        </p:spPr>
      </p:pic>
    </p:spTree>
    <p:extLst>
      <p:ext uri="{BB962C8B-B14F-4D97-AF65-F5344CB8AC3E}">
        <p14:creationId xmlns:p14="http://schemas.microsoft.com/office/powerpoint/2010/main" val="1043039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Data Preprocessing </a:t>
            </a:r>
            <a:endParaRPr sz="3800" dirty="0">
              <a:solidFill>
                <a:srgbClr val="000000"/>
              </a:solidFill>
              <a:latin typeface="Nunito" panose="020B0604020202020204" charset="0"/>
            </a:endParaRPr>
          </a:p>
        </p:txBody>
      </p:sp>
      <p:sp>
        <p:nvSpPr>
          <p:cNvPr id="138" name="Google Shape;138;p4"/>
          <p:cNvSpPr txBox="1">
            <a:spLocks noGrp="1"/>
          </p:cNvSpPr>
          <p:nvPr>
            <p:ph type="body" idx="1"/>
          </p:nvPr>
        </p:nvSpPr>
        <p:spPr>
          <a:xfrm>
            <a:off x="270067" y="1149300"/>
            <a:ext cx="10729110" cy="4942400"/>
          </a:xfrm>
          <a:prstGeom prst="rect">
            <a:avLst/>
          </a:prstGeom>
          <a:noFill/>
          <a:ln>
            <a:noFill/>
          </a:ln>
        </p:spPr>
        <p:txBody>
          <a:bodyPr spcFirstLastPara="1" vert="horz" wrap="square" lIns="121900" tIns="121900" rIns="121900" bIns="121900" rtlCol="0" anchor="t" anchorCtr="0">
            <a:noAutofit/>
          </a:bodyPr>
          <a:lstStyle/>
          <a:p>
            <a:pPr indent="-423323">
              <a:lnSpc>
                <a:spcPct val="115000"/>
              </a:lnSpc>
              <a:buClr>
                <a:srgbClr val="2D3B45"/>
              </a:buClr>
              <a:buSzPts val="1400"/>
            </a:pPr>
            <a:r>
              <a:rPr lang="en" sz="2000" dirty="0">
                <a:highlight>
                  <a:srgbClr val="FFFFFF"/>
                </a:highlight>
              </a:rPr>
              <a:t>Duplicate value </a:t>
            </a:r>
            <a:r>
              <a:rPr lang="en" sz="2000" dirty="0">
                <a:highlight>
                  <a:srgbClr val="FFFFFF"/>
                </a:highlight>
              </a:rPr>
              <a:t>check- No duplicates were found</a:t>
            </a:r>
            <a:endParaRPr sz="2000" dirty="0">
              <a:highlight>
                <a:srgbClr val="FFFFFF"/>
              </a:highlight>
            </a:endParaRPr>
          </a:p>
          <a:p>
            <a:pPr indent="-423323">
              <a:lnSpc>
                <a:spcPct val="115000"/>
              </a:lnSpc>
              <a:spcBef>
                <a:spcPts val="1333"/>
              </a:spcBef>
              <a:buClr>
                <a:srgbClr val="2D3B45"/>
              </a:buClr>
              <a:buSzPts val="1400"/>
            </a:pPr>
            <a:r>
              <a:rPr lang="en" sz="2000" dirty="0">
                <a:highlight>
                  <a:srgbClr val="FFFFFF"/>
                </a:highlight>
              </a:rPr>
              <a:t>Missing value </a:t>
            </a:r>
            <a:r>
              <a:rPr lang="en" sz="2000" dirty="0">
                <a:highlight>
                  <a:srgbClr val="FFFFFF"/>
                </a:highlight>
              </a:rPr>
              <a:t>treatment- No missing values, but by viewing the dataset, it seems that missing values in the data had already been treated.</a:t>
            </a:r>
            <a:endParaRPr sz="2000" dirty="0">
              <a:highlight>
                <a:srgbClr val="FFFFFF"/>
              </a:highlight>
            </a:endParaRPr>
          </a:p>
          <a:p>
            <a:pPr indent="-423323">
              <a:lnSpc>
                <a:spcPct val="115000"/>
              </a:lnSpc>
              <a:spcBef>
                <a:spcPts val="1333"/>
              </a:spcBef>
              <a:buClr>
                <a:srgbClr val="2D3B45"/>
              </a:buClr>
              <a:buSzPts val="1400"/>
            </a:pPr>
            <a:r>
              <a:rPr lang="en" sz="2000" dirty="0">
                <a:highlight>
                  <a:srgbClr val="FFFFFF"/>
                </a:highlight>
              </a:rPr>
              <a:t>Outlier </a:t>
            </a:r>
            <a:r>
              <a:rPr lang="en" sz="2000" dirty="0">
                <a:highlight>
                  <a:srgbClr val="FFFFFF"/>
                </a:highlight>
              </a:rPr>
              <a:t>check- The dataset has many outliers but it was not treated because they could be genuine values.</a:t>
            </a:r>
            <a:endParaRPr sz="2000" dirty="0">
              <a:highlight>
                <a:srgbClr val="FFFFFF"/>
              </a:highlight>
            </a:endParaRPr>
          </a:p>
          <a:p>
            <a:pPr indent="-423323">
              <a:spcBef>
                <a:spcPts val="1333"/>
              </a:spcBef>
              <a:buClr>
                <a:srgbClr val="2D3B45"/>
              </a:buClr>
              <a:buSzPts val="1400"/>
            </a:pPr>
            <a:r>
              <a:rPr lang="en" sz="2000" dirty="0">
                <a:highlight>
                  <a:srgbClr val="FFFFFF"/>
                </a:highlight>
              </a:rPr>
              <a:t>Data preparation for </a:t>
            </a:r>
            <a:r>
              <a:rPr lang="en" sz="2000" dirty="0">
                <a:highlight>
                  <a:srgbClr val="FFFFFF"/>
                </a:highlight>
              </a:rPr>
              <a:t>modeling - I scaled the numeric columns on the</a:t>
            </a:r>
            <a:r>
              <a:rPr lang="en-GB" sz="2000" dirty="0"/>
              <a:t> data set </a:t>
            </a:r>
            <a:r>
              <a:rPr lang="en-GB" sz="2000" dirty="0"/>
              <a:t>and also created a new </a:t>
            </a:r>
            <a:r>
              <a:rPr lang="en-GB" sz="2000" dirty="0" err="1"/>
              <a:t>dataframe</a:t>
            </a:r>
            <a:r>
              <a:rPr lang="en-GB" sz="2000" dirty="0"/>
              <a:t> from the scaled data. This was done before</a:t>
            </a:r>
            <a:r>
              <a:rPr lang="en-GB" sz="2000" dirty="0"/>
              <a:t> </a:t>
            </a:r>
            <a:r>
              <a:rPr lang="en-GB" sz="2000" dirty="0"/>
              <a:t>clustering .</a:t>
            </a:r>
            <a:endParaRPr lang="en-GB" sz="2000" dirty="0"/>
          </a:p>
          <a:p>
            <a:pPr indent="-423323">
              <a:lnSpc>
                <a:spcPct val="115000"/>
              </a:lnSpc>
              <a:spcBef>
                <a:spcPts val="1333"/>
              </a:spcBef>
              <a:buClr>
                <a:srgbClr val="2D3B45"/>
              </a:buClr>
              <a:buSzPts val="1400"/>
            </a:pPr>
            <a:endParaRPr sz="2000" dirty="0">
              <a:highlight>
                <a:srgbClr val="FFFFFF"/>
              </a:highlight>
            </a:endParaRPr>
          </a:p>
          <a:p>
            <a:pPr marL="0" indent="0">
              <a:lnSpc>
                <a:spcPct val="115000"/>
              </a:lnSpc>
              <a:spcBef>
                <a:spcPts val="1333"/>
              </a:spcBef>
              <a:spcAft>
                <a:spcPts val="1333"/>
              </a:spcAft>
              <a:buNone/>
            </a:pPr>
            <a:endParaRPr sz="2000" dirty="0">
              <a:solidFill>
                <a:srgbClr val="2D3B45"/>
              </a:solidFill>
              <a:highlight>
                <a:srgbClr val="FFFFFF"/>
              </a:highlight>
            </a:endParaRPr>
          </a:p>
        </p:txBody>
      </p:sp>
    </p:spTree>
    <p:extLst>
      <p:ext uri="{BB962C8B-B14F-4D97-AF65-F5344CB8AC3E}">
        <p14:creationId xmlns:p14="http://schemas.microsoft.com/office/powerpoint/2010/main" val="962433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K-Means Clustering Summary</a:t>
            </a:r>
            <a:endParaRPr sz="3800" dirty="0">
              <a:solidFill>
                <a:srgbClr val="000000"/>
              </a:solidFill>
              <a:latin typeface="Nunito" panose="020B0604020202020204" charset="0"/>
            </a:endParaRPr>
          </a:p>
        </p:txBody>
      </p:sp>
      <p:pic>
        <p:nvPicPr>
          <p:cNvPr id="3" name="Picture 2"/>
          <p:cNvPicPr>
            <a:picLocks noChangeAspect="1"/>
          </p:cNvPicPr>
          <p:nvPr/>
        </p:nvPicPr>
        <p:blipFill>
          <a:blip r:embed="rId3"/>
          <a:stretch>
            <a:fillRect/>
          </a:stretch>
        </p:blipFill>
        <p:spPr>
          <a:xfrm>
            <a:off x="5784395" y="1530992"/>
            <a:ext cx="5975224" cy="3837534"/>
          </a:xfrm>
          <a:prstGeom prst="rect">
            <a:avLst/>
          </a:prstGeom>
        </p:spPr>
      </p:pic>
      <p:sp>
        <p:nvSpPr>
          <p:cNvPr id="8" name="TextBox 7"/>
          <p:cNvSpPr txBox="1"/>
          <p:nvPr/>
        </p:nvSpPr>
        <p:spPr>
          <a:xfrm>
            <a:off x="567181" y="5596297"/>
            <a:ext cx="10643012" cy="1015663"/>
          </a:xfrm>
          <a:prstGeom prst="rect">
            <a:avLst/>
          </a:prstGeom>
          <a:noFill/>
        </p:spPr>
        <p:txBody>
          <a:bodyPr wrap="square" rtlCol="0">
            <a:spAutoFit/>
          </a:bodyPr>
          <a:lstStyle/>
          <a:p>
            <a:r>
              <a:rPr lang="en-GB" sz="2000" b="1" dirty="0">
                <a:latin typeface="Nunito" panose="020B0604020202020204" charset="0"/>
              </a:rPr>
              <a:t>Observation</a:t>
            </a:r>
          </a:p>
          <a:p>
            <a:pPr marL="380990" indent="-380990">
              <a:buFont typeface="Arial" panose="020B0604020202020204" pitchFamily="34" charset="0"/>
              <a:buChar char="•"/>
            </a:pPr>
            <a:r>
              <a:rPr lang="en-GB" sz="2000" dirty="0">
                <a:latin typeface="Nunito" panose="020B0604020202020204" charset="0"/>
              </a:rPr>
              <a:t> </a:t>
            </a:r>
            <a:r>
              <a:rPr lang="en-GB" sz="2000" dirty="0">
                <a:latin typeface="Nunito" panose="020B0604020202020204" charset="0"/>
              </a:rPr>
              <a:t>Using the elbow method, the appropriate value of K is 6 making our optimal number of clusters 6.</a:t>
            </a:r>
          </a:p>
        </p:txBody>
      </p:sp>
      <p:pic>
        <p:nvPicPr>
          <p:cNvPr id="5" name="Picture 4"/>
          <p:cNvPicPr>
            <a:picLocks noChangeAspect="1"/>
          </p:cNvPicPr>
          <p:nvPr/>
        </p:nvPicPr>
        <p:blipFill>
          <a:blip r:embed="rId4"/>
          <a:stretch>
            <a:fillRect/>
          </a:stretch>
        </p:blipFill>
        <p:spPr>
          <a:xfrm>
            <a:off x="270067" y="1492513"/>
            <a:ext cx="5514328" cy="3914492"/>
          </a:xfrm>
          <a:prstGeom prst="rect">
            <a:avLst/>
          </a:prstGeom>
        </p:spPr>
      </p:pic>
    </p:spTree>
    <p:extLst>
      <p:ext uri="{BB962C8B-B14F-4D97-AF65-F5344CB8AC3E}">
        <p14:creationId xmlns:p14="http://schemas.microsoft.com/office/powerpoint/2010/main" val="3219542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812439701_0_0"/>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Hierarchical Clustering Summary</a:t>
            </a:r>
            <a:endParaRPr sz="3800" dirty="0">
              <a:solidFill>
                <a:srgbClr val="000000"/>
              </a:solidFill>
              <a:latin typeface="Nunito" panose="020B0604020202020204" charset="0"/>
            </a:endParaRPr>
          </a:p>
        </p:txBody>
      </p:sp>
      <p:pic>
        <p:nvPicPr>
          <p:cNvPr id="2" name="Picture 1"/>
          <p:cNvPicPr>
            <a:picLocks noChangeAspect="1"/>
          </p:cNvPicPr>
          <p:nvPr/>
        </p:nvPicPr>
        <p:blipFill>
          <a:blip r:embed="rId3"/>
          <a:stretch>
            <a:fillRect/>
          </a:stretch>
        </p:blipFill>
        <p:spPr>
          <a:xfrm>
            <a:off x="0" y="1544978"/>
            <a:ext cx="4050648" cy="2657016"/>
          </a:xfrm>
          <a:prstGeom prst="rect">
            <a:avLst/>
          </a:prstGeom>
        </p:spPr>
      </p:pic>
      <p:pic>
        <p:nvPicPr>
          <p:cNvPr id="3" name="Picture 2"/>
          <p:cNvPicPr>
            <a:picLocks noChangeAspect="1"/>
          </p:cNvPicPr>
          <p:nvPr/>
        </p:nvPicPr>
        <p:blipFill>
          <a:blip r:embed="rId4"/>
          <a:stretch>
            <a:fillRect/>
          </a:stretch>
        </p:blipFill>
        <p:spPr>
          <a:xfrm>
            <a:off x="7210527" y="1358556"/>
            <a:ext cx="4717548" cy="3029861"/>
          </a:xfrm>
          <a:prstGeom prst="rect">
            <a:avLst/>
          </a:prstGeom>
        </p:spPr>
      </p:pic>
      <p:sp>
        <p:nvSpPr>
          <p:cNvPr id="7" name="TextBox 6"/>
          <p:cNvSpPr txBox="1"/>
          <p:nvPr/>
        </p:nvSpPr>
        <p:spPr>
          <a:xfrm>
            <a:off x="441453" y="4597668"/>
            <a:ext cx="10302747" cy="1631216"/>
          </a:xfrm>
          <a:prstGeom prst="rect">
            <a:avLst/>
          </a:prstGeom>
          <a:noFill/>
        </p:spPr>
        <p:txBody>
          <a:bodyPr wrap="square" rtlCol="0">
            <a:spAutoFit/>
          </a:bodyPr>
          <a:lstStyle/>
          <a:p>
            <a:r>
              <a:rPr lang="en-GB" sz="2000" b="1" dirty="0">
                <a:latin typeface="Nunito" panose="020B0604020202020204" charset="0"/>
              </a:rPr>
              <a:t>Observation</a:t>
            </a:r>
          </a:p>
          <a:p>
            <a:pPr marL="380990" indent="-380990">
              <a:buFont typeface="Arial" panose="020B0604020202020204" pitchFamily="34" charset="0"/>
              <a:buChar char="•"/>
            </a:pPr>
            <a:r>
              <a:rPr lang="en-GB" sz="2000" dirty="0">
                <a:latin typeface="Nunito" panose="020B0604020202020204" charset="0"/>
              </a:rPr>
              <a:t> </a:t>
            </a:r>
            <a:r>
              <a:rPr lang="en-GB" sz="2000" dirty="0">
                <a:latin typeface="Nunito" panose="020B0604020202020204" charset="0"/>
              </a:rPr>
              <a:t>The silhouette scores closest to +1 are clusters 2, 3, 4, 5,6 and 8 and hence makes them the optimal clusters of choice.</a:t>
            </a:r>
          </a:p>
          <a:p>
            <a:endParaRPr lang="en-GB" sz="2000" dirty="0">
              <a:latin typeface="Nunito" panose="020B0604020202020204" charset="0"/>
            </a:endParaRPr>
          </a:p>
          <a:p>
            <a:pPr marL="380990" indent="-380990">
              <a:buFont typeface="Arial" panose="020B0604020202020204" pitchFamily="34" charset="0"/>
              <a:buChar char="•"/>
            </a:pPr>
            <a:r>
              <a:rPr lang="en-GB" sz="2000" dirty="0">
                <a:latin typeface="Nunito" panose="020B0604020202020204" charset="0"/>
              </a:rPr>
              <a:t>However fitting the data to the visualizer ties the elbow at K=2</a:t>
            </a:r>
          </a:p>
        </p:txBody>
      </p:sp>
      <p:pic>
        <p:nvPicPr>
          <p:cNvPr id="4" name="Picture 3"/>
          <p:cNvPicPr>
            <a:picLocks noChangeAspect="1"/>
          </p:cNvPicPr>
          <p:nvPr/>
        </p:nvPicPr>
        <p:blipFill>
          <a:blip r:embed="rId5"/>
          <a:stretch>
            <a:fillRect/>
          </a:stretch>
        </p:blipFill>
        <p:spPr>
          <a:xfrm>
            <a:off x="3996432" y="2507187"/>
            <a:ext cx="3391403" cy="1517069"/>
          </a:xfrm>
          <a:prstGeom prst="rect">
            <a:avLst/>
          </a:prstGeom>
        </p:spPr>
      </p:pic>
    </p:spTree>
    <p:extLst>
      <p:ext uri="{BB962C8B-B14F-4D97-AF65-F5344CB8AC3E}">
        <p14:creationId xmlns:p14="http://schemas.microsoft.com/office/powerpoint/2010/main" val="1279895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812439701_0_0"/>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Hierarchical Clustering Summary</a:t>
            </a:r>
            <a:endParaRPr sz="3800" dirty="0">
              <a:solidFill>
                <a:srgbClr val="000000"/>
              </a:solidFill>
              <a:latin typeface="Nunito" panose="020B0604020202020204" charset="0"/>
            </a:endParaRPr>
          </a:p>
        </p:txBody>
      </p:sp>
      <p:sp>
        <p:nvSpPr>
          <p:cNvPr id="8" name="TextBox 7"/>
          <p:cNvSpPr txBox="1"/>
          <p:nvPr/>
        </p:nvSpPr>
        <p:spPr>
          <a:xfrm>
            <a:off x="584765" y="5151499"/>
            <a:ext cx="10480391" cy="1323439"/>
          </a:xfrm>
          <a:prstGeom prst="rect">
            <a:avLst/>
          </a:prstGeom>
          <a:noFill/>
        </p:spPr>
        <p:txBody>
          <a:bodyPr wrap="square" rtlCol="0">
            <a:spAutoFit/>
          </a:bodyPr>
          <a:lstStyle/>
          <a:p>
            <a:r>
              <a:rPr lang="en-GB" sz="2000" b="1" dirty="0">
                <a:latin typeface="Nunito" panose="020B0604020202020204" charset="0"/>
              </a:rPr>
              <a:t>Observation</a:t>
            </a:r>
          </a:p>
          <a:p>
            <a:pPr marL="380990" indent="-380990">
              <a:buFont typeface="Arial" panose="020B0604020202020204" pitchFamily="34" charset="0"/>
              <a:buChar char="•"/>
            </a:pPr>
            <a:r>
              <a:rPr lang="en-GB" sz="2000" dirty="0">
                <a:latin typeface="Nunito" panose="020B0604020202020204" charset="0"/>
              </a:rPr>
              <a:t> </a:t>
            </a:r>
            <a:r>
              <a:rPr lang="en-GB" sz="2000" dirty="0">
                <a:latin typeface="Nunito" panose="020B0604020202020204" charset="0"/>
              </a:rPr>
              <a:t>Even though </a:t>
            </a:r>
            <a:r>
              <a:rPr lang="en-GB" sz="2000" dirty="0" err="1">
                <a:latin typeface="Nunito" panose="020B0604020202020204" charset="0"/>
              </a:rPr>
              <a:t>Cophenatic</a:t>
            </a:r>
            <a:r>
              <a:rPr lang="en-GB" sz="2000" dirty="0">
                <a:latin typeface="Nunito" panose="020B0604020202020204" charset="0"/>
              </a:rPr>
              <a:t> Correlation was 0.71, the preferred optimal number of clusters using hierarchical clustering was 7. </a:t>
            </a:r>
            <a:r>
              <a:rPr lang="en-GB" sz="2000" dirty="0" err="1">
                <a:latin typeface="Nunito" panose="020B0604020202020204" charset="0"/>
              </a:rPr>
              <a:t>Eucledian</a:t>
            </a:r>
            <a:r>
              <a:rPr lang="en-GB" sz="2000" dirty="0">
                <a:latin typeface="Nunito" panose="020B0604020202020204" charset="0"/>
              </a:rPr>
              <a:t> distance and Ward linkage were </a:t>
            </a:r>
            <a:r>
              <a:rPr lang="en-GB" sz="2000" dirty="0" smtClean="0">
                <a:latin typeface="Nunito" panose="020B0604020202020204" charset="0"/>
              </a:rPr>
              <a:t>employed. </a:t>
            </a:r>
            <a:endParaRPr lang="en-GB" sz="2000" dirty="0">
              <a:latin typeface="Nunito" panose="020B0604020202020204" charset="0"/>
            </a:endParaRPr>
          </a:p>
        </p:txBody>
      </p:sp>
      <p:pic>
        <p:nvPicPr>
          <p:cNvPr id="3" name="Picture 2"/>
          <p:cNvPicPr>
            <a:picLocks noChangeAspect="1"/>
          </p:cNvPicPr>
          <p:nvPr/>
        </p:nvPicPr>
        <p:blipFill>
          <a:blip r:embed="rId3"/>
          <a:stretch>
            <a:fillRect/>
          </a:stretch>
        </p:blipFill>
        <p:spPr>
          <a:xfrm>
            <a:off x="270067" y="1442599"/>
            <a:ext cx="10925230" cy="3507470"/>
          </a:xfrm>
          <a:prstGeom prst="rect">
            <a:avLst/>
          </a:prstGeom>
        </p:spPr>
      </p:pic>
    </p:spTree>
    <p:extLst>
      <p:ext uri="{BB962C8B-B14F-4D97-AF65-F5344CB8AC3E}">
        <p14:creationId xmlns:p14="http://schemas.microsoft.com/office/powerpoint/2010/main" val="3765448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0e9006cb6c_1_20"/>
          <p:cNvSpPr txBox="1">
            <a:spLocks noGrp="1"/>
          </p:cNvSpPr>
          <p:nvPr>
            <p:ph type="ctrTitle"/>
          </p:nvPr>
        </p:nvSpPr>
        <p:spPr>
          <a:xfrm>
            <a:off x="0" y="3760567"/>
            <a:ext cx="12192000" cy="775600"/>
          </a:xfrm>
          <a:prstGeom prst="rect">
            <a:avLst/>
          </a:prstGeom>
          <a:solidFill>
            <a:srgbClr val="0000FF"/>
          </a:solid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4400">
                <a:solidFill>
                  <a:schemeClr val="lt1"/>
                </a:solidFill>
              </a:rPr>
              <a:t>APPENDIX</a:t>
            </a:r>
            <a:endParaRPr sz="4400">
              <a:solidFill>
                <a:schemeClr val="lt1"/>
              </a:solidFill>
            </a:endParaRPr>
          </a:p>
        </p:txBody>
      </p:sp>
    </p:spTree>
    <p:extLst>
      <p:ext uri="{BB962C8B-B14F-4D97-AF65-F5344CB8AC3E}">
        <p14:creationId xmlns:p14="http://schemas.microsoft.com/office/powerpoint/2010/main" val="2530776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0ae355dec7_0_0"/>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4000" dirty="0">
                <a:solidFill>
                  <a:srgbClr val="000000"/>
                </a:solidFill>
                <a:latin typeface="Nunito" panose="020B0604020202020204" charset="0"/>
              </a:rPr>
              <a:t>Data Background and Contents</a:t>
            </a:r>
            <a:endParaRPr sz="4000" dirty="0">
              <a:solidFill>
                <a:srgbClr val="000000"/>
              </a:solidFill>
              <a:latin typeface="Nunito" panose="020B0604020202020204" charset="0"/>
            </a:endParaRPr>
          </a:p>
        </p:txBody>
      </p:sp>
      <p:sp>
        <p:nvSpPr>
          <p:cNvPr id="163" name="Google Shape;163;g10ae355dec7_0_0"/>
          <p:cNvSpPr txBox="1">
            <a:spLocks noGrp="1"/>
          </p:cNvSpPr>
          <p:nvPr>
            <p:ph type="body" idx="1"/>
          </p:nvPr>
        </p:nvSpPr>
        <p:spPr>
          <a:xfrm>
            <a:off x="270067" y="1149300"/>
            <a:ext cx="10843410" cy="4942400"/>
          </a:xfrm>
          <a:prstGeom prst="rect">
            <a:avLst/>
          </a:prstGeom>
          <a:noFill/>
          <a:ln>
            <a:noFill/>
          </a:ln>
        </p:spPr>
        <p:txBody>
          <a:bodyPr spcFirstLastPara="1" vert="horz" wrap="square" lIns="121900" tIns="121900" rIns="121900" bIns="121900" rtlCol="0" anchor="t" anchorCtr="0">
            <a:noAutofit/>
          </a:bodyPr>
          <a:lstStyle/>
          <a:p>
            <a:pPr indent="-423323">
              <a:spcBef>
                <a:spcPts val="1333"/>
              </a:spcBef>
              <a:spcAft>
                <a:spcPts val="1333"/>
              </a:spcAft>
              <a:buClr>
                <a:srgbClr val="000000"/>
              </a:buClr>
              <a:buSzPts val="1400"/>
            </a:pPr>
            <a:r>
              <a:rPr lang="en-GB" sz="2000" dirty="0">
                <a:solidFill>
                  <a:schemeClr val="dk1"/>
                </a:solidFill>
              </a:rPr>
              <a:t>The data contains information on </a:t>
            </a:r>
            <a:r>
              <a:rPr lang="en-GB" sz="2000" dirty="0"/>
              <a:t>stock price and some financial </a:t>
            </a:r>
            <a:r>
              <a:rPr lang="en-GB" sz="2000" dirty="0" smtClean="0"/>
              <a:t>indicators in some companies as seen in 340 rows and 15 columns data provided.</a:t>
            </a:r>
          </a:p>
          <a:p>
            <a:pPr indent="-423323">
              <a:spcBef>
                <a:spcPts val="1333"/>
              </a:spcBef>
              <a:spcAft>
                <a:spcPts val="1333"/>
              </a:spcAft>
              <a:buClr>
                <a:srgbClr val="000000"/>
              </a:buClr>
              <a:buSzPts val="1400"/>
            </a:pPr>
            <a:r>
              <a:rPr lang="en-GB" sz="2000" dirty="0">
                <a:solidFill>
                  <a:schemeClr val="dk1"/>
                </a:solidFill>
              </a:rPr>
              <a:t>The datatypes are </a:t>
            </a:r>
            <a:r>
              <a:rPr lang="en-GB" sz="2000" dirty="0" smtClean="0"/>
              <a:t>float64(7</a:t>
            </a:r>
            <a:r>
              <a:rPr lang="en-GB" sz="2000" dirty="0"/>
              <a:t>), int64(4), </a:t>
            </a:r>
            <a:r>
              <a:rPr lang="en-GB" sz="2000" dirty="0" smtClean="0"/>
              <a:t>object(4).</a:t>
            </a:r>
          </a:p>
          <a:p>
            <a:pPr indent="-423323">
              <a:spcBef>
                <a:spcPts val="1333"/>
              </a:spcBef>
              <a:spcAft>
                <a:spcPts val="1333"/>
              </a:spcAft>
              <a:buClr>
                <a:srgbClr val="000000"/>
              </a:buClr>
              <a:buSzPts val="1400"/>
            </a:pPr>
            <a:r>
              <a:rPr lang="en-GB" sz="2000" dirty="0" smtClean="0"/>
              <a:t>No duplicated variable seen</a:t>
            </a:r>
          </a:p>
          <a:p>
            <a:pPr indent="-423323">
              <a:spcBef>
                <a:spcPts val="1333"/>
              </a:spcBef>
              <a:spcAft>
                <a:spcPts val="1333"/>
              </a:spcAft>
              <a:buClr>
                <a:srgbClr val="000000"/>
              </a:buClr>
              <a:buSzPts val="1400"/>
            </a:pPr>
            <a:r>
              <a:rPr lang="en-GB" sz="2000" dirty="0">
                <a:solidFill>
                  <a:schemeClr val="dk1"/>
                </a:solidFill>
              </a:rPr>
              <a:t>From viewing the data, it is seen that the missing values in the data must have been treated. They were a number of NAN values present.</a:t>
            </a:r>
          </a:p>
          <a:p>
            <a:pPr indent="-423323">
              <a:spcBef>
                <a:spcPts val="1333"/>
              </a:spcBef>
              <a:spcAft>
                <a:spcPts val="1333"/>
              </a:spcAft>
              <a:buClr>
                <a:srgbClr val="000000"/>
              </a:buClr>
              <a:buSzPts val="1400"/>
            </a:pPr>
            <a:endParaRPr sz="2000" dirty="0">
              <a:solidFill>
                <a:schemeClr val="dk1"/>
              </a:solidFill>
            </a:endParaRPr>
          </a:p>
        </p:txBody>
      </p:sp>
    </p:spTree>
    <p:extLst>
      <p:ext uri="{BB962C8B-B14F-4D97-AF65-F5344CB8AC3E}">
        <p14:creationId xmlns:p14="http://schemas.microsoft.com/office/powerpoint/2010/main" val="2330835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0ae355dec7_0_0"/>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4000" dirty="0">
                <a:solidFill>
                  <a:srgbClr val="000000"/>
                </a:solidFill>
                <a:latin typeface="Nunito" panose="020B0604020202020204" charset="0"/>
              </a:rPr>
              <a:t>Data Background and Contents</a:t>
            </a:r>
            <a:endParaRPr sz="4000" dirty="0">
              <a:solidFill>
                <a:srgbClr val="000000"/>
              </a:solidFill>
              <a:latin typeface="Nunito" panose="020B0604020202020204" charset="0"/>
            </a:endParaRPr>
          </a:p>
        </p:txBody>
      </p:sp>
      <p:pic>
        <p:nvPicPr>
          <p:cNvPr id="3" name="Picture 2"/>
          <p:cNvPicPr>
            <a:picLocks noChangeAspect="1"/>
          </p:cNvPicPr>
          <p:nvPr/>
        </p:nvPicPr>
        <p:blipFill>
          <a:blip r:embed="rId3"/>
          <a:stretch>
            <a:fillRect/>
          </a:stretch>
        </p:blipFill>
        <p:spPr>
          <a:xfrm>
            <a:off x="573511" y="1222131"/>
            <a:ext cx="6806352" cy="3589546"/>
          </a:xfrm>
          <a:prstGeom prst="rect">
            <a:avLst/>
          </a:prstGeom>
        </p:spPr>
      </p:pic>
      <p:pic>
        <p:nvPicPr>
          <p:cNvPr id="4" name="Picture 3"/>
          <p:cNvPicPr>
            <a:picLocks noChangeAspect="1"/>
          </p:cNvPicPr>
          <p:nvPr/>
        </p:nvPicPr>
        <p:blipFill>
          <a:blip r:embed="rId4"/>
          <a:stretch>
            <a:fillRect/>
          </a:stretch>
        </p:blipFill>
        <p:spPr>
          <a:xfrm>
            <a:off x="668215" y="4757449"/>
            <a:ext cx="5121582" cy="1844816"/>
          </a:xfrm>
          <a:prstGeom prst="rect">
            <a:avLst/>
          </a:prstGeom>
        </p:spPr>
      </p:pic>
      <p:sp>
        <p:nvSpPr>
          <p:cNvPr id="5" name="TextBox 4"/>
          <p:cNvSpPr txBox="1"/>
          <p:nvPr/>
        </p:nvSpPr>
        <p:spPr>
          <a:xfrm>
            <a:off x="6190315" y="5586602"/>
            <a:ext cx="6175124" cy="1015663"/>
          </a:xfrm>
          <a:prstGeom prst="rect">
            <a:avLst/>
          </a:prstGeom>
          <a:noFill/>
        </p:spPr>
        <p:txBody>
          <a:bodyPr wrap="square" rtlCol="0">
            <a:spAutoFit/>
          </a:bodyPr>
          <a:lstStyle/>
          <a:p>
            <a:r>
              <a:rPr lang="en-GB" sz="2000" b="1" dirty="0">
                <a:latin typeface="Nunito" panose="020B0604020202020204" charset="0"/>
              </a:rPr>
              <a:t>Observation</a:t>
            </a:r>
          </a:p>
          <a:p>
            <a:r>
              <a:rPr lang="en-GB" sz="2000" dirty="0">
                <a:latin typeface="Nunito" panose="020B0604020202020204" charset="0"/>
              </a:rPr>
              <a:t>All the numerical variables in the dataset  have outliers</a:t>
            </a:r>
            <a:endParaRPr lang="en-GB" sz="2000" dirty="0">
              <a:latin typeface="Nunito" panose="020B0604020202020204" charset="0"/>
            </a:endParaRPr>
          </a:p>
        </p:txBody>
      </p:sp>
    </p:spTree>
    <p:extLst>
      <p:ext uri="{BB962C8B-B14F-4D97-AF65-F5344CB8AC3E}">
        <p14:creationId xmlns:p14="http://schemas.microsoft.com/office/powerpoint/2010/main" val="199647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Executive Summary </a:t>
            </a:r>
            <a:endParaRPr sz="3800" dirty="0">
              <a:solidFill>
                <a:srgbClr val="000000"/>
              </a:solidFill>
              <a:latin typeface="Nunito" panose="020B0604020202020204" charset="0"/>
            </a:endParaRPr>
          </a:p>
        </p:txBody>
      </p:sp>
      <p:sp>
        <p:nvSpPr>
          <p:cNvPr id="119" name="Google Shape;119;g10e9006cb6c_1_2"/>
          <p:cNvSpPr txBox="1">
            <a:spLocks noGrp="1"/>
          </p:cNvSpPr>
          <p:nvPr>
            <p:ph type="body" idx="1"/>
          </p:nvPr>
        </p:nvSpPr>
        <p:spPr>
          <a:xfrm>
            <a:off x="197267" y="1277027"/>
            <a:ext cx="10863456" cy="4942400"/>
          </a:xfrm>
          <a:prstGeom prst="rect">
            <a:avLst/>
          </a:prstGeom>
          <a:noFill/>
          <a:ln>
            <a:noFill/>
          </a:ln>
        </p:spPr>
        <p:txBody>
          <a:bodyPr spcFirstLastPara="1" vert="horz" wrap="square" lIns="121900" tIns="121900" rIns="121900" bIns="121900" rtlCol="0" anchor="t" anchorCtr="0">
            <a:noAutofit/>
          </a:bodyPr>
          <a:lstStyle/>
          <a:p>
            <a:pPr indent="-423323">
              <a:spcBef>
                <a:spcPts val="1333"/>
              </a:spcBef>
              <a:spcAft>
                <a:spcPts val="1333"/>
              </a:spcAft>
              <a:buClr>
                <a:srgbClr val="000000"/>
              </a:buClr>
              <a:buSzPts val="1400"/>
            </a:pPr>
            <a:r>
              <a:rPr lang="en" sz="2000" dirty="0">
                <a:solidFill>
                  <a:schemeClr val="dk1"/>
                </a:solidFill>
                <a:latin typeface="Nunito" panose="020B0604020202020204" charset="0"/>
              </a:rPr>
              <a:t>Hierarchial clustering </a:t>
            </a:r>
            <a:r>
              <a:rPr lang="en" sz="2000" dirty="0">
                <a:solidFill>
                  <a:schemeClr val="dk1"/>
                </a:solidFill>
                <a:latin typeface="Nunito" panose="020B0604020202020204" charset="0"/>
              </a:rPr>
              <a:t>method is the preferred method employed </a:t>
            </a:r>
            <a:r>
              <a:rPr lang="en-GB" sz="2000" dirty="0"/>
              <a:t>to </a:t>
            </a:r>
            <a:r>
              <a:rPr lang="en-GB" sz="2000" dirty="0" err="1"/>
              <a:t>analyze</a:t>
            </a:r>
            <a:r>
              <a:rPr lang="en-GB" sz="2000" dirty="0"/>
              <a:t> stocks across different market segments </a:t>
            </a:r>
            <a:r>
              <a:rPr lang="en-GB" sz="2000" dirty="0"/>
              <a:t>in our data compared the K-Means method.</a:t>
            </a:r>
          </a:p>
          <a:p>
            <a:pPr indent="-423323">
              <a:spcBef>
                <a:spcPts val="1333"/>
              </a:spcBef>
              <a:spcAft>
                <a:spcPts val="1333"/>
              </a:spcAft>
              <a:buClr>
                <a:srgbClr val="000000"/>
              </a:buClr>
              <a:buSzPts val="1400"/>
            </a:pPr>
            <a:r>
              <a:rPr lang="en-GB" sz="2000" dirty="0"/>
              <a:t>We split our stocks into two clusters using K-means method (Elbow and Silhouette) while the stocks were split into seven clusters when we utilized the </a:t>
            </a:r>
            <a:r>
              <a:rPr lang="en" sz="2000" dirty="0">
                <a:solidFill>
                  <a:schemeClr val="dk1"/>
                </a:solidFill>
                <a:latin typeface="Nunito" panose="020B0604020202020204" charset="0"/>
              </a:rPr>
              <a:t>Hierarchial clustering </a:t>
            </a:r>
            <a:r>
              <a:rPr lang="en" sz="2000" dirty="0">
                <a:solidFill>
                  <a:schemeClr val="dk1"/>
                </a:solidFill>
                <a:latin typeface="Nunito" panose="020B0604020202020204" charset="0"/>
              </a:rPr>
              <a:t>method. </a:t>
            </a:r>
          </a:p>
          <a:p>
            <a:pPr indent="-423323">
              <a:spcBef>
                <a:spcPts val="1333"/>
              </a:spcBef>
              <a:spcAft>
                <a:spcPts val="1333"/>
              </a:spcAft>
              <a:buClr>
                <a:srgbClr val="000000"/>
              </a:buClr>
              <a:buSzPts val="1400"/>
            </a:pPr>
            <a:r>
              <a:rPr lang="en" sz="2000" dirty="0">
                <a:solidFill>
                  <a:schemeClr val="dk1"/>
                </a:solidFill>
                <a:latin typeface="Nunito" panose="020B0604020202020204" charset="0"/>
              </a:rPr>
              <a:t>In </a:t>
            </a:r>
            <a:r>
              <a:rPr lang="en" sz="2000" dirty="0">
                <a:solidFill>
                  <a:schemeClr val="dk1"/>
                </a:solidFill>
                <a:latin typeface="Nunito" panose="020B0604020202020204" charset="0"/>
              </a:rPr>
              <a:t>Hierarchial clustering method </a:t>
            </a:r>
            <a:r>
              <a:rPr lang="en" sz="2000" dirty="0">
                <a:solidFill>
                  <a:schemeClr val="dk1"/>
                </a:solidFill>
                <a:latin typeface="Nunito" panose="020B0604020202020204" charset="0"/>
              </a:rPr>
              <a:t>we employed Eucledian distance and Ward linkage then got the number of cluster from viewing our dendogram.</a:t>
            </a:r>
          </a:p>
          <a:p>
            <a:pPr indent="-423323">
              <a:spcBef>
                <a:spcPts val="1333"/>
              </a:spcBef>
              <a:spcAft>
                <a:spcPts val="1333"/>
              </a:spcAft>
              <a:buClr>
                <a:srgbClr val="000000"/>
              </a:buClr>
              <a:buSzPts val="1400"/>
            </a:pPr>
            <a:r>
              <a:rPr lang="en-GB" sz="2000" dirty="0">
                <a:latin typeface="Nunito" panose="020B0604020202020204" charset="0"/>
              </a:rPr>
              <a:t>The GICS sub industry groups with the highest percentages are</a:t>
            </a:r>
            <a:r>
              <a:rPr lang="en-GB" sz="2000" dirty="0">
                <a:latin typeface="Nunito" panose="020B0604020202020204" charset="0"/>
              </a:rPr>
              <a:t>: Oil and Gas, REITs and Industrial conglomerates. </a:t>
            </a:r>
          </a:p>
          <a:p>
            <a:pPr indent="-423323">
              <a:spcBef>
                <a:spcPts val="1333"/>
              </a:spcBef>
              <a:spcAft>
                <a:spcPts val="1333"/>
              </a:spcAft>
              <a:buClr>
                <a:srgbClr val="000000"/>
              </a:buClr>
              <a:buSzPts val="1400"/>
            </a:pPr>
            <a:r>
              <a:rPr lang="en-GB" sz="2000" dirty="0">
                <a:latin typeface="Nunito" panose="020B0604020202020204" charset="0"/>
              </a:rPr>
              <a:t>The </a:t>
            </a:r>
            <a:r>
              <a:rPr lang="en-GB" sz="2000" dirty="0">
                <a:latin typeface="Nunito" panose="020B0604020202020204" charset="0"/>
              </a:rPr>
              <a:t>Energy sector has the highest P/E ratio making it the most attractive for </a:t>
            </a:r>
            <a:r>
              <a:rPr lang="en-GB" sz="2000" dirty="0">
                <a:latin typeface="Nunito" panose="020B0604020202020204" charset="0"/>
              </a:rPr>
              <a:t>investors but also the sector that is </a:t>
            </a:r>
            <a:r>
              <a:rPr lang="en-GB" sz="2000" dirty="0">
                <a:latin typeface="Nunito" panose="020B0604020202020204" charset="0"/>
              </a:rPr>
              <a:t>most volatile among all the other sectors making it the riskiest sector to invest </a:t>
            </a:r>
            <a:r>
              <a:rPr lang="en-GB" sz="2000" dirty="0">
                <a:latin typeface="Nunito" panose="020B0604020202020204" charset="0"/>
              </a:rPr>
              <a:t>in. So investors are advised to look out for these pointers before investing in the stocks.</a:t>
            </a:r>
            <a:endParaRPr lang="en-GB" sz="2000" dirty="0">
              <a:latin typeface="Nunito" panose="020B0604020202020204" charset="0"/>
            </a:endParaRPr>
          </a:p>
          <a:p>
            <a:pPr indent="-423323">
              <a:spcBef>
                <a:spcPts val="1333"/>
              </a:spcBef>
              <a:spcAft>
                <a:spcPts val="1333"/>
              </a:spcAft>
              <a:buClr>
                <a:srgbClr val="000000"/>
              </a:buClr>
              <a:buSzPts val="1400"/>
            </a:pPr>
            <a:endParaRPr lang="en-GB" sz="2000" dirty="0"/>
          </a:p>
          <a:p>
            <a:pPr marL="186262" indent="0">
              <a:spcBef>
                <a:spcPts val="1333"/>
              </a:spcBef>
              <a:spcAft>
                <a:spcPts val="1333"/>
              </a:spcAft>
              <a:buClr>
                <a:srgbClr val="000000"/>
              </a:buClr>
              <a:buSzPts val="1400"/>
              <a:buNone/>
            </a:pPr>
            <a:endParaRPr sz="2000" dirty="0">
              <a:solidFill>
                <a:srgbClr val="000000"/>
              </a:solidFill>
            </a:endParaRPr>
          </a:p>
        </p:txBody>
      </p:sp>
    </p:spTree>
    <p:extLst>
      <p:ext uri="{BB962C8B-B14F-4D97-AF65-F5344CB8AC3E}">
        <p14:creationId xmlns:p14="http://schemas.microsoft.com/office/powerpoint/2010/main" val="3158423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0e9006cb6c_1_3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K-Means Clustering Technique</a:t>
            </a:r>
            <a:endParaRPr sz="3800" dirty="0">
              <a:solidFill>
                <a:srgbClr val="000000"/>
              </a:solidFill>
              <a:latin typeface="Nunito" panose="020B0604020202020204" charset="0"/>
            </a:endParaRPr>
          </a:p>
        </p:txBody>
      </p:sp>
      <p:sp>
        <p:nvSpPr>
          <p:cNvPr id="169" name="Google Shape;169;g10e9006cb6c_1_33"/>
          <p:cNvSpPr txBox="1">
            <a:spLocks noGrp="1"/>
          </p:cNvSpPr>
          <p:nvPr>
            <p:ph type="body" idx="1"/>
          </p:nvPr>
        </p:nvSpPr>
        <p:spPr>
          <a:xfrm>
            <a:off x="203030" y="967789"/>
            <a:ext cx="11427837" cy="2118311"/>
          </a:xfrm>
          <a:prstGeom prst="rect">
            <a:avLst/>
          </a:prstGeom>
          <a:noFill/>
          <a:ln>
            <a:noFill/>
          </a:ln>
        </p:spPr>
        <p:txBody>
          <a:bodyPr spcFirstLastPara="1" vert="horz" wrap="square" lIns="121900" tIns="121900" rIns="121900" bIns="121900" rtlCol="0" anchor="t" anchorCtr="0">
            <a:noAutofit/>
          </a:bodyPr>
          <a:lstStyle/>
          <a:p>
            <a:pPr marL="380990" indent="-380990">
              <a:spcBef>
                <a:spcPts val="1333"/>
              </a:spcBef>
            </a:pPr>
            <a:r>
              <a:rPr lang="en-GB" sz="1800" dirty="0">
                <a:solidFill>
                  <a:schemeClr val="dk1"/>
                </a:solidFill>
              </a:rPr>
              <a:t>Determining the K-means by viewing the elbow method was not quite very effective, it took some contemplation before settling down on the right factor using the visualizer.</a:t>
            </a:r>
          </a:p>
          <a:p>
            <a:pPr marL="380990" indent="-380990">
              <a:spcBef>
                <a:spcPts val="1333"/>
              </a:spcBef>
            </a:pPr>
            <a:r>
              <a:rPr lang="en-GB" sz="1800" dirty="0">
                <a:solidFill>
                  <a:schemeClr val="dk1"/>
                </a:solidFill>
              </a:rPr>
              <a:t>Observations from Silhouette scores for different number of clusters </a:t>
            </a:r>
            <a:r>
              <a:rPr lang="en-GB" sz="1800" dirty="0">
                <a:solidFill>
                  <a:schemeClr val="dk1"/>
                </a:solidFill>
              </a:rPr>
              <a:t>also came with a number of challenges regarding the </a:t>
            </a:r>
            <a:r>
              <a:rPr lang="en-GB" sz="1800" dirty="0" err="1">
                <a:solidFill>
                  <a:schemeClr val="dk1"/>
                </a:solidFill>
              </a:rPr>
              <a:t>n_cluster</a:t>
            </a:r>
            <a:r>
              <a:rPr lang="en-GB" sz="1800" dirty="0">
                <a:solidFill>
                  <a:schemeClr val="dk1"/>
                </a:solidFill>
              </a:rPr>
              <a:t> (no of cluster) to settle on.</a:t>
            </a:r>
          </a:p>
          <a:p>
            <a:pPr marL="380990" indent="-380990">
              <a:spcBef>
                <a:spcPts val="1333"/>
              </a:spcBef>
            </a:pPr>
            <a:r>
              <a:rPr lang="en-GB" sz="1800" dirty="0">
                <a:solidFill>
                  <a:schemeClr val="dk1"/>
                </a:solidFill>
              </a:rPr>
              <a:t>The best silhouette score should be close to +1 to enable us determine the optimal cluster. </a:t>
            </a:r>
            <a:r>
              <a:rPr lang="en-GB" sz="1800" dirty="0">
                <a:latin typeface="Nunito" panose="020B0604020202020204" charset="0"/>
              </a:rPr>
              <a:t>Clusters 2</a:t>
            </a:r>
            <a:r>
              <a:rPr lang="en-GB" sz="1800" dirty="0">
                <a:latin typeface="Nunito" panose="020B0604020202020204" charset="0"/>
              </a:rPr>
              <a:t>, 3, 4, 5,6 and </a:t>
            </a:r>
            <a:r>
              <a:rPr lang="en-GB" sz="1800" dirty="0">
                <a:latin typeface="Nunito" panose="020B0604020202020204" charset="0"/>
              </a:rPr>
              <a:t>8 are the best choices but visualizing the scores came with some challenges. </a:t>
            </a:r>
          </a:p>
          <a:p>
            <a:pPr marL="380990" indent="-380990">
              <a:spcBef>
                <a:spcPts val="1333"/>
              </a:spcBef>
            </a:pPr>
            <a:endParaRPr lang="en-GB" sz="1800" dirty="0">
              <a:solidFill>
                <a:schemeClr val="dk1"/>
              </a:solidFill>
            </a:endParaRPr>
          </a:p>
          <a:p>
            <a:pPr marL="380990" indent="-380990">
              <a:spcBef>
                <a:spcPts val="1333"/>
              </a:spcBef>
            </a:pPr>
            <a:endParaRPr sz="1800" dirty="0">
              <a:solidFill>
                <a:schemeClr val="dk1"/>
              </a:solidFill>
            </a:endParaRPr>
          </a:p>
        </p:txBody>
      </p:sp>
      <p:pic>
        <p:nvPicPr>
          <p:cNvPr id="2" name="Picture 1"/>
          <p:cNvPicPr>
            <a:picLocks noChangeAspect="1"/>
          </p:cNvPicPr>
          <p:nvPr/>
        </p:nvPicPr>
        <p:blipFill>
          <a:blip r:embed="rId3"/>
          <a:stretch>
            <a:fillRect/>
          </a:stretch>
        </p:blipFill>
        <p:spPr>
          <a:xfrm>
            <a:off x="307322" y="3272155"/>
            <a:ext cx="3404261" cy="2313019"/>
          </a:xfrm>
          <a:prstGeom prst="rect">
            <a:avLst/>
          </a:prstGeom>
        </p:spPr>
      </p:pic>
      <p:pic>
        <p:nvPicPr>
          <p:cNvPr id="3" name="Picture 2"/>
          <p:cNvPicPr>
            <a:picLocks noChangeAspect="1"/>
          </p:cNvPicPr>
          <p:nvPr/>
        </p:nvPicPr>
        <p:blipFill>
          <a:blip r:embed="rId4"/>
          <a:stretch>
            <a:fillRect/>
          </a:stretch>
        </p:blipFill>
        <p:spPr>
          <a:xfrm>
            <a:off x="3693746" y="3212763"/>
            <a:ext cx="3306515" cy="2372411"/>
          </a:xfrm>
          <a:prstGeom prst="rect">
            <a:avLst/>
          </a:prstGeom>
        </p:spPr>
      </p:pic>
      <p:pic>
        <p:nvPicPr>
          <p:cNvPr id="4" name="Picture 3"/>
          <p:cNvPicPr>
            <a:picLocks noChangeAspect="1"/>
          </p:cNvPicPr>
          <p:nvPr/>
        </p:nvPicPr>
        <p:blipFill>
          <a:blip r:embed="rId5"/>
          <a:stretch>
            <a:fillRect/>
          </a:stretch>
        </p:blipFill>
        <p:spPr>
          <a:xfrm>
            <a:off x="7077109" y="3239557"/>
            <a:ext cx="3289021" cy="2345617"/>
          </a:xfrm>
          <a:prstGeom prst="rect">
            <a:avLst/>
          </a:prstGeom>
        </p:spPr>
      </p:pic>
      <p:sp>
        <p:nvSpPr>
          <p:cNvPr id="5" name="TextBox 4"/>
          <p:cNvSpPr txBox="1"/>
          <p:nvPr/>
        </p:nvSpPr>
        <p:spPr>
          <a:xfrm>
            <a:off x="270067" y="5759384"/>
            <a:ext cx="11458827" cy="923330"/>
          </a:xfrm>
          <a:prstGeom prst="rect">
            <a:avLst/>
          </a:prstGeom>
          <a:noFill/>
        </p:spPr>
        <p:txBody>
          <a:bodyPr wrap="square" rtlCol="0">
            <a:spAutoFit/>
          </a:bodyPr>
          <a:lstStyle/>
          <a:p>
            <a:r>
              <a:rPr lang="en-GB" dirty="0">
                <a:latin typeface="Nunito" panose="020B0604020202020204" charset="0"/>
              </a:rPr>
              <a:t>Silhouette plots 2, 3 and 4  show that some clusters are lower than the average silhouette scores though most of the clusters in plot 2 were above the average score line. </a:t>
            </a:r>
            <a:r>
              <a:rPr lang="en-GB" dirty="0">
                <a:latin typeface="Nunito" panose="020B0604020202020204" charset="0"/>
              </a:rPr>
              <a:t>S</a:t>
            </a:r>
            <a:r>
              <a:rPr lang="en-GB" dirty="0">
                <a:latin typeface="Nunito" panose="020B0604020202020204" charset="0"/>
              </a:rPr>
              <a:t>ome of the clusters are also tending towards the negative meaning that some points belong to the neighbouring cluster.</a:t>
            </a:r>
            <a:endParaRPr lang="en-GB" dirty="0">
              <a:latin typeface="Nunito" panose="020B0604020202020204" charset="0"/>
            </a:endParaRPr>
          </a:p>
        </p:txBody>
      </p:sp>
    </p:spTree>
    <p:extLst>
      <p:ext uri="{BB962C8B-B14F-4D97-AF65-F5344CB8AC3E}">
        <p14:creationId xmlns:p14="http://schemas.microsoft.com/office/powerpoint/2010/main" val="5352987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0e9006cb6c_1_3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K-Means Clustering Technique</a:t>
            </a:r>
            <a:endParaRPr sz="3800" dirty="0">
              <a:solidFill>
                <a:srgbClr val="000000"/>
              </a:solidFill>
              <a:latin typeface="Nunito" panose="020B0604020202020204" charset="0"/>
            </a:endParaRPr>
          </a:p>
        </p:txBody>
      </p:sp>
      <p:sp>
        <p:nvSpPr>
          <p:cNvPr id="169" name="Google Shape;169;g10e9006cb6c_1_33"/>
          <p:cNvSpPr txBox="1">
            <a:spLocks noGrp="1"/>
          </p:cNvSpPr>
          <p:nvPr>
            <p:ph type="body" idx="1"/>
          </p:nvPr>
        </p:nvSpPr>
        <p:spPr>
          <a:xfrm>
            <a:off x="270067" y="1149300"/>
            <a:ext cx="11506400" cy="951286"/>
          </a:xfrm>
          <a:prstGeom prst="rect">
            <a:avLst/>
          </a:prstGeom>
          <a:noFill/>
          <a:ln>
            <a:noFill/>
          </a:ln>
        </p:spPr>
        <p:txBody>
          <a:bodyPr spcFirstLastPara="1" vert="horz" wrap="square" lIns="121900" tIns="121900" rIns="121900" bIns="121900" rtlCol="0" anchor="t" anchorCtr="0">
            <a:noAutofit/>
          </a:bodyPr>
          <a:lstStyle/>
          <a:p>
            <a:pPr indent="-423323">
              <a:spcBef>
                <a:spcPts val="1333"/>
              </a:spcBef>
              <a:buClr>
                <a:schemeClr val="dk1"/>
              </a:buClr>
              <a:buSzPts val="1400"/>
            </a:pPr>
            <a:r>
              <a:rPr lang="en-GB" sz="1800" dirty="0">
                <a:latin typeface="Nunito" panose="020B0604020202020204" charset="0"/>
              </a:rPr>
              <a:t>Silhouette plots 5</a:t>
            </a:r>
            <a:r>
              <a:rPr lang="en-GB" sz="1800" dirty="0">
                <a:latin typeface="Nunito" panose="020B0604020202020204" charset="0"/>
              </a:rPr>
              <a:t>, 6 </a:t>
            </a:r>
            <a:r>
              <a:rPr lang="en-GB" sz="1800" dirty="0">
                <a:latin typeface="Nunito" panose="020B0604020202020204" charset="0"/>
              </a:rPr>
              <a:t>and 8</a:t>
            </a:r>
            <a:r>
              <a:rPr lang="en-GB" sz="1800" dirty="0">
                <a:latin typeface="Nunito" panose="020B0604020202020204" charset="0"/>
              </a:rPr>
              <a:t> </a:t>
            </a:r>
            <a:r>
              <a:rPr lang="en-GB" sz="1800" dirty="0">
                <a:latin typeface="Nunito" panose="020B0604020202020204" charset="0"/>
              </a:rPr>
              <a:t>show that some clusters are lower than the average silhouette </a:t>
            </a:r>
            <a:r>
              <a:rPr lang="en-GB" sz="1800" dirty="0">
                <a:latin typeface="Nunito" panose="020B0604020202020204" charset="0"/>
              </a:rPr>
              <a:t>score line. </a:t>
            </a:r>
            <a:r>
              <a:rPr lang="en-GB" sz="1800" dirty="0">
                <a:latin typeface="Nunito" panose="020B0604020202020204" charset="0"/>
              </a:rPr>
              <a:t>Some of the clusters are also tending towards the </a:t>
            </a:r>
            <a:r>
              <a:rPr lang="en-GB" sz="1800" dirty="0">
                <a:latin typeface="Nunito" panose="020B0604020202020204" charset="0"/>
              </a:rPr>
              <a:t>negative.</a:t>
            </a:r>
          </a:p>
          <a:p>
            <a:pPr marL="186262" indent="0">
              <a:spcBef>
                <a:spcPts val="1333"/>
              </a:spcBef>
              <a:buClr>
                <a:schemeClr val="dk1"/>
              </a:buClr>
              <a:buSzPts val="1400"/>
              <a:buNone/>
            </a:pPr>
            <a:r>
              <a:rPr lang="en-GB" sz="1800" dirty="0">
                <a:latin typeface="Nunito" panose="020B0604020202020204" charset="0"/>
              </a:rPr>
              <a:t> </a:t>
            </a:r>
            <a:endParaRPr lang="en-GB" sz="1800" dirty="0">
              <a:latin typeface="Nunito" panose="020B0604020202020204" charset="0"/>
            </a:endParaRPr>
          </a:p>
          <a:p>
            <a:pPr indent="-423323">
              <a:lnSpc>
                <a:spcPct val="115000"/>
              </a:lnSpc>
              <a:spcBef>
                <a:spcPts val="1333"/>
              </a:spcBef>
              <a:buClr>
                <a:schemeClr val="dk1"/>
              </a:buClr>
              <a:buSzPts val="1400"/>
            </a:pPr>
            <a:endParaRPr sz="1800" dirty="0">
              <a:solidFill>
                <a:schemeClr val="dk1"/>
              </a:solidFill>
            </a:endParaRPr>
          </a:p>
        </p:txBody>
      </p:sp>
      <p:pic>
        <p:nvPicPr>
          <p:cNvPr id="2" name="Picture 1"/>
          <p:cNvPicPr>
            <a:picLocks noChangeAspect="1"/>
          </p:cNvPicPr>
          <p:nvPr/>
        </p:nvPicPr>
        <p:blipFill>
          <a:blip r:embed="rId3"/>
          <a:stretch>
            <a:fillRect/>
          </a:stretch>
        </p:blipFill>
        <p:spPr>
          <a:xfrm>
            <a:off x="494178" y="2203329"/>
            <a:ext cx="3254885" cy="2287631"/>
          </a:xfrm>
          <a:prstGeom prst="rect">
            <a:avLst/>
          </a:prstGeom>
        </p:spPr>
      </p:pic>
      <p:pic>
        <p:nvPicPr>
          <p:cNvPr id="3" name="Picture 2"/>
          <p:cNvPicPr>
            <a:picLocks noChangeAspect="1"/>
          </p:cNvPicPr>
          <p:nvPr/>
        </p:nvPicPr>
        <p:blipFill>
          <a:blip r:embed="rId4"/>
          <a:stretch>
            <a:fillRect/>
          </a:stretch>
        </p:blipFill>
        <p:spPr>
          <a:xfrm>
            <a:off x="3973174" y="2203329"/>
            <a:ext cx="3419801" cy="2392801"/>
          </a:xfrm>
          <a:prstGeom prst="rect">
            <a:avLst/>
          </a:prstGeom>
        </p:spPr>
      </p:pic>
      <p:pic>
        <p:nvPicPr>
          <p:cNvPr id="4" name="Picture 3"/>
          <p:cNvPicPr>
            <a:picLocks noChangeAspect="1"/>
          </p:cNvPicPr>
          <p:nvPr/>
        </p:nvPicPr>
        <p:blipFill>
          <a:blip r:embed="rId5"/>
          <a:stretch>
            <a:fillRect/>
          </a:stretch>
        </p:blipFill>
        <p:spPr>
          <a:xfrm>
            <a:off x="7452170" y="2203329"/>
            <a:ext cx="3331141" cy="2443551"/>
          </a:xfrm>
          <a:prstGeom prst="rect">
            <a:avLst/>
          </a:prstGeom>
        </p:spPr>
      </p:pic>
      <p:sp>
        <p:nvSpPr>
          <p:cNvPr id="5" name="TextBox 4"/>
          <p:cNvSpPr txBox="1"/>
          <p:nvPr/>
        </p:nvSpPr>
        <p:spPr>
          <a:xfrm>
            <a:off x="330460" y="4593703"/>
            <a:ext cx="10906641" cy="646331"/>
          </a:xfrm>
          <a:prstGeom prst="rect">
            <a:avLst/>
          </a:prstGeom>
          <a:noFill/>
        </p:spPr>
        <p:txBody>
          <a:bodyPr wrap="square" rtlCol="0">
            <a:spAutoFit/>
          </a:bodyPr>
          <a:lstStyle/>
          <a:p>
            <a:pPr marL="380990" indent="-380990">
              <a:buFont typeface="Arial" panose="020B0604020202020204" pitchFamily="34" charset="0"/>
              <a:buChar char="•"/>
            </a:pPr>
            <a:r>
              <a:rPr lang="en-GB" dirty="0">
                <a:latin typeface="Nunito" panose="020B0604020202020204" charset="0"/>
              </a:rPr>
              <a:t>A number of clusters from Silhouette plot 8 crossed the average score line but optimal cluster of choice is cluster 2 and this was used to build our final model. See below:</a:t>
            </a:r>
            <a:endParaRPr lang="en-GB" dirty="0">
              <a:latin typeface="Nunito" panose="020B0604020202020204" charset="0"/>
            </a:endParaRPr>
          </a:p>
        </p:txBody>
      </p:sp>
      <p:pic>
        <p:nvPicPr>
          <p:cNvPr id="6" name="Picture 5"/>
          <p:cNvPicPr>
            <a:picLocks noChangeAspect="1"/>
          </p:cNvPicPr>
          <p:nvPr/>
        </p:nvPicPr>
        <p:blipFill>
          <a:blip r:embed="rId6"/>
          <a:stretch>
            <a:fillRect/>
          </a:stretch>
        </p:blipFill>
        <p:spPr>
          <a:xfrm>
            <a:off x="603816" y="5499581"/>
            <a:ext cx="10337757" cy="1143480"/>
          </a:xfrm>
          <a:prstGeom prst="rect">
            <a:avLst/>
          </a:prstGeom>
          <a:ln w="6350">
            <a:solidFill>
              <a:schemeClr val="tx1"/>
            </a:solidFill>
          </a:ln>
        </p:spPr>
      </p:pic>
    </p:spTree>
    <p:extLst>
      <p:ext uri="{BB962C8B-B14F-4D97-AF65-F5344CB8AC3E}">
        <p14:creationId xmlns:p14="http://schemas.microsoft.com/office/powerpoint/2010/main" val="3915019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0e9006cb6c_1_3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4000" dirty="0">
                <a:solidFill>
                  <a:srgbClr val="000000"/>
                </a:solidFill>
                <a:latin typeface="Nunito" panose="020B0604020202020204" charset="0"/>
              </a:rPr>
              <a:t>K-Means Clustering Technique</a:t>
            </a:r>
            <a:endParaRPr sz="4000" dirty="0">
              <a:solidFill>
                <a:srgbClr val="000000"/>
              </a:solidFill>
              <a:latin typeface="Nunito" panose="020B0604020202020204" charset="0"/>
            </a:endParaRPr>
          </a:p>
        </p:txBody>
      </p:sp>
      <p:pic>
        <p:nvPicPr>
          <p:cNvPr id="8" name="Picture 7"/>
          <p:cNvPicPr>
            <a:picLocks noChangeAspect="1"/>
          </p:cNvPicPr>
          <p:nvPr/>
        </p:nvPicPr>
        <p:blipFill rotWithShape="1">
          <a:blip r:embed="rId3"/>
          <a:srcRect r="2650" b="7397"/>
          <a:stretch/>
        </p:blipFill>
        <p:spPr>
          <a:xfrm>
            <a:off x="6805655" y="3902956"/>
            <a:ext cx="3022380" cy="2730397"/>
          </a:xfrm>
          <a:prstGeom prst="rect">
            <a:avLst/>
          </a:prstGeom>
          <a:ln w="3175">
            <a:solidFill>
              <a:schemeClr val="tx1"/>
            </a:solidFill>
          </a:ln>
        </p:spPr>
      </p:pic>
      <p:grpSp>
        <p:nvGrpSpPr>
          <p:cNvPr id="12" name="Group 11"/>
          <p:cNvGrpSpPr/>
          <p:nvPr/>
        </p:nvGrpSpPr>
        <p:grpSpPr>
          <a:xfrm>
            <a:off x="270067" y="1149305"/>
            <a:ext cx="6069187" cy="5365795"/>
            <a:chOff x="2665228" y="861979"/>
            <a:chExt cx="3636996" cy="3331535"/>
          </a:xfrm>
        </p:grpSpPr>
        <p:pic>
          <p:nvPicPr>
            <p:cNvPr id="9" name="Picture 8"/>
            <p:cNvPicPr>
              <a:picLocks noChangeAspect="1"/>
            </p:cNvPicPr>
            <p:nvPr/>
          </p:nvPicPr>
          <p:blipFill>
            <a:blip r:embed="rId4"/>
            <a:stretch>
              <a:fillRect/>
            </a:stretch>
          </p:blipFill>
          <p:spPr>
            <a:xfrm>
              <a:off x="2665228" y="861979"/>
              <a:ext cx="3636996" cy="1193649"/>
            </a:xfrm>
            <a:prstGeom prst="rect">
              <a:avLst/>
            </a:prstGeom>
          </p:spPr>
        </p:pic>
        <p:pic>
          <p:nvPicPr>
            <p:cNvPr id="10" name="Picture 9"/>
            <p:cNvPicPr>
              <a:picLocks noChangeAspect="1"/>
            </p:cNvPicPr>
            <p:nvPr/>
          </p:nvPicPr>
          <p:blipFill>
            <a:blip r:embed="rId5"/>
            <a:stretch>
              <a:fillRect/>
            </a:stretch>
          </p:blipFill>
          <p:spPr>
            <a:xfrm>
              <a:off x="2708419" y="1948266"/>
              <a:ext cx="3593805" cy="1158961"/>
            </a:xfrm>
            <a:prstGeom prst="rect">
              <a:avLst/>
            </a:prstGeom>
          </p:spPr>
        </p:pic>
        <p:pic>
          <p:nvPicPr>
            <p:cNvPr id="11" name="Picture 10"/>
            <p:cNvPicPr>
              <a:picLocks noChangeAspect="1"/>
            </p:cNvPicPr>
            <p:nvPr/>
          </p:nvPicPr>
          <p:blipFill>
            <a:blip r:embed="rId6"/>
            <a:stretch>
              <a:fillRect/>
            </a:stretch>
          </p:blipFill>
          <p:spPr>
            <a:xfrm>
              <a:off x="2708419" y="3016354"/>
              <a:ext cx="2689768" cy="1177160"/>
            </a:xfrm>
            <a:prstGeom prst="rect">
              <a:avLst/>
            </a:prstGeom>
          </p:spPr>
        </p:pic>
      </p:grpSp>
    </p:spTree>
    <p:extLst>
      <p:ext uri="{BB962C8B-B14F-4D97-AF65-F5344CB8AC3E}">
        <p14:creationId xmlns:p14="http://schemas.microsoft.com/office/powerpoint/2010/main" val="2665855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1812439701_0_6"/>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Hierarchical Clustering Technique</a:t>
            </a:r>
            <a:endParaRPr sz="3800" dirty="0">
              <a:solidFill>
                <a:srgbClr val="000000"/>
              </a:solidFill>
              <a:latin typeface="Nunito" panose="020B0604020202020204" charset="0"/>
            </a:endParaRPr>
          </a:p>
        </p:txBody>
      </p:sp>
      <p:sp>
        <p:nvSpPr>
          <p:cNvPr id="175" name="Google Shape;175;g11812439701_0_6"/>
          <p:cNvSpPr txBox="1">
            <a:spLocks noGrp="1"/>
          </p:cNvSpPr>
          <p:nvPr>
            <p:ph type="body" idx="1"/>
          </p:nvPr>
        </p:nvSpPr>
        <p:spPr>
          <a:xfrm>
            <a:off x="270067" y="1259443"/>
            <a:ext cx="11128036" cy="4942400"/>
          </a:xfrm>
          <a:prstGeom prst="rect">
            <a:avLst/>
          </a:prstGeom>
          <a:noFill/>
          <a:ln>
            <a:noFill/>
          </a:ln>
        </p:spPr>
        <p:txBody>
          <a:bodyPr spcFirstLastPara="1" vert="horz" wrap="square" lIns="121900" tIns="121900" rIns="121900" bIns="121900" rtlCol="0" anchor="t" anchorCtr="0">
            <a:noAutofit/>
          </a:bodyPr>
          <a:lstStyle/>
          <a:p>
            <a:pPr indent="-423323">
              <a:spcBef>
                <a:spcPts val="1333"/>
              </a:spcBef>
              <a:buClr>
                <a:srgbClr val="000000"/>
              </a:buClr>
              <a:buSzPts val="1400"/>
            </a:pPr>
            <a:r>
              <a:rPr lang="en" sz="2000" dirty="0">
                <a:solidFill>
                  <a:schemeClr val="dk1"/>
                </a:solidFill>
              </a:rPr>
              <a:t>For Hierarchical Clustering, we made use of the following distances; </a:t>
            </a:r>
            <a:r>
              <a:rPr lang="en-GB" sz="2000" dirty="0" smtClean="0"/>
              <a:t>Euclidean</a:t>
            </a:r>
            <a:r>
              <a:rPr lang="en-GB" sz="2000" dirty="0"/>
              <a:t>,</a:t>
            </a:r>
            <a:r>
              <a:rPr lang="en-GB" sz="2000" dirty="0"/>
              <a:t> </a:t>
            </a:r>
            <a:r>
              <a:rPr lang="en-GB" sz="2000" dirty="0" err="1" smtClean="0"/>
              <a:t>Chebyshev</a:t>
            </a:r>
            <a:r>
              <a:rPr lang="en-GB" sz="2000" dirty="0"/>
              <a:t>,</a:t>
            </a:r>
            <a:r>
              <a:rPr lang="en-GB" sz="2000" dirty="0"/>
              <a:t> </a:t>
            </a:r>
            <a:r>
              <a:rPr lang="en-GB" sz="2000" dirty="0" err="1" smtClean="0"/>
              <a:t>Mahalanobis</a:t>
            </a:r>
            <a:r>
              <a:rPr lang="en-GB" sz="2000" dirty="0" smtClean="0"/>
              <a:t> </a:t>
            </a:r>
            <a:r>
              <a:rPr lang="en-GB" sz="2000" dirty="0"/>
              <a:t>and </a:t>
            </a:r>
            <a:r>
              <a:rPr lang="en-GB" sz="2000" dirty="0"/>
              <a:t> </a:t>
            </a:r>
            <a:r>
              <a:rPr lang="en-GB" sz="2000" dirty="0" err="1" smtClean="0"/>
              <a:t>Cityblock</a:t>
            </a:r>
            <a:r>
              <a:rPr lang="en-GB" sz="2000" dirty="0" smtClean="0"/>
              <a:t> </a:t>
            </a:r>
            <a:r>
              <a:rPr lang="en-GB" sz="2000" dirty="0"/>
              <a:t>and the following </a:t>
            </a:r>
            <a:r>
              <a:rPr lang="en-GB" sz="2000" dirty="0" smtClean="0"/>
              <a:t>linkages: </a:t>
            </a:r>
            <a:r>
              <a:rPr lang="en-GB" sz="2000" dirty="0"/>
              <a:t>single,</a:t>
            </a:r>
            <a:r>
              <a:rPr lang="en-GB" sz="2000" dirty="0"/>
              <a:t> </a:t>
            </a:r>
            <a:r>
              <a:rPr lang="en-GB" sz="2000" dirty="0"/>
              <a:t>complete,</a:t>
            </a:r>
            <a:r>
              <a:rPr lang="en-GB" sz="2000" dirty="0"/>
              <a:t> </a:t>
            </a:r>
            <a:r>
              <a:rPr lang="en-GB" sz="2000" dirty="0"/>
              <a:t>average,</a:t>
            </a:r>
            <a:r>
              <a:rPr lang="en-GB" sz="2000" dirty="0"/>
              <a:t> </a:t>
            </a:r>
            <a:r>
              <a:rPr lang="en-GB" sz="2000" dirty="0"/>
              <a:t>weighted.</a:t>
            </a:r>
          </a:p>
          <a:p>
            <a:pPr indent="-423323">
              <a:spcBef>
                <a:spcPts val="1333"/>
              </a:spcBef>
              <a:buClr>
                <a:srgbClr val="000000"/>
              </a:buClr>
              <a:buSzPts val="1400"/>
            </a:pPr>
            <a:r>
              <a:rPr lang="en-GB" sz="2000" dirty="0"/>
              <a:t>Highest </a:t>
            </a:r>
            <a:r>
              <a:rPr lang="en-GB" sz="2000" dirty="0" err="1"/>
              <a:t>C</a:t>
            </a:r>
            <a:r>
              <a:rPr lang="en-GB" sz="2000" dirty="0" err="1"/>
              <a:t>ophenetic</a:t>
            </a:r>
            <a:r>
              <a:rPr lang="en-GB" sz="2000" dirty="0"/>
              <a:t> correlation closest to 1 </a:t>
            </a:r>
            <a:r>
              <a:rPr lang="en-GB" sz="2000" dirty="0"/>
              <a:t>is 0.9422540609560814, which </a:t>
            </a:r>
            <a:r>
              <a:rPr lang="en-GB" sz="2000" dirty="0"/>
              <a:t>was </a:t>
            </a:r>
            <a:r>
              <a:rPr lang="en-GB" sz="2000" dirty="0"/>
              <a:t>obtained with Euclidean distance and </a:t>
            </a:r>
            <a:r>
              <a:rPr lang="en-GB" sz="2000" dirty="0"/>
              <a:t>Average linkage.</a:t>
            </a:r>
          </a:p>
          <a:p>
            <a:pPr indent="-423323">
              <a:spcBef>
                <a:spcPts val="1333"/>
              </a:spcBef>
              <a:buClr>
                <a:srgbClr val="000000"/>
              </a:buClr>
              <a:buSzPts val="1400"/>
            </a:pPr>
            <a:r>
              <a:rPr lang="en-GB" sz="2000" dirty="0" err="1"/>
              <a:t>Dendograms</a:t>
            </a:r>
            <a:r>
              <a:rPr lang="en-GB" sz="2000" dirty="0"/>
              <a:t> were viewed using </a:t>
            </a:r>
            <a:r>
              <a:rPr lang="en-GB" sz="2000" dirty="0" err="1"/>
              <a:t>Eucledian</a:t>
            </a:r>
            <a:r>
              <a:rPr lang="en-GB" sz="2000" dirty="0"/>
              <a:t> distance for different linkage methods</a:t>
            </a:r>
          </a:p>
          <a:p>
            <a:pPr indent="-423323">
              <a:spcBef>
                <a:spcPts val="1333"/>
              </a:spcBef>
              <a:buClr>
                <a:srgbClr val="000000"/>
              </a:buClr>
              <a:buSzPts val="1400"/>
            </a:pPr>
            <a:r>
              <a:rPr lang="en-GB" sz="2000" dirty="0"/>
              <a:t>I chose Ward linkage as the plot </a:t>
            </a:r>
            <a:r>
              <a:rPr lang="en-GB" sz="2000" dirty="0"/>
              <a:t>has more distinct and separated </a:t>
            </a:r>
            <a:r>
              <a:rPr lang="en-GB" sz="2000" dirty="0"/>
              <a:t>clusters, they were not overlapping one another and was easy to count , although its </a:t>
            </a:r>
            <a:r>
              <a:rPr lang="en-GB" sz="2000" dirty="0" err="1"/>
              <a:t>cophenetic</a:t>
            </a:r>
            <a:r>
              <a:rPr lang="en-GB" sz="2000" dirty="0"/>
              <a:t> coefficient was not as high the other linkages.</a:t>
            </a:r>
          </a:p>
          <a:p>
            <a:pPr indent="-423323">
              <a:spcBef>
                <a:spcPts val="1333"/>
              </a:spcBef>
              <a:buClr>
                <a:srgbClr val="000000"/>
              </a:buClr>
              <a:buSzPts val="1400"/>
            </a:pPr>
            <a:r>
              <a:rPr lang="en-GB" sz="2000" dirty="0"/>
              <a:t> </a:t>
            </a:r>
            <a:r>
              <a:rPr lang="en-GB" sz="2000" dirty="0"/>
              <a:t>7 </a:t>
            </a:r>
            <a:r>
              <a:rPr lang="en-GB" sz="2000" dirty="0"/>
              <a:t>appears to be the appropriate number of clusters from the </a:t>
            </a:r>
            <a:r>
              <a:rPr lang="en-GB" sz="2000" dirty="0" err="1"/>
              <a:t>dendrogram</a:t>
            </a:r>
            <a:r>
              <a:rPr lang="en-GB" sz="2000" dirty="0"/>
              <a:t> for Ward </a:t>
            </a:r>
            <a:r>
              <a:rPr lang="en-GB" sz="2000" dirty="0"/>
              <a:t>linkage.</a:t>
            </a:r>
          </a:p>
          <a:p>
            <a:pPr indent="-423323">
              <a:spcBef>
                <a:spcPts val="1333"/>
              </a:spcBef>
              <a:buClr>
                <a:srgbClr val="000000"/>
              </a:buClr>
              <a:buSzPts val="1400"/>
            </a:pPr>
            <a:r>
              <a:rPr lang="en-GB" sz="2000" dirty="0"/>
              <a:t>So </a:t>
            </a:r>
            <a:r>
              <a:rPr lang="en-GB" sz="2000" dirty="0" err="1"/>
              <a:t>n_cluster</a:t>
            </a:r>
            <a:r>
              <a:rPr lang="en-GB" sz="2000" dirty="0"/>
              <a:t> 7, </a:t>
            </a:r>
            <a:r>
              <a:rPr lang="en-GB" sz="2000" dirty="0" err="1"/>
              <a:t>E</a:t>
            </a:r>
            <a:r>
              <a:rPr lang="en-GB" sz="2000" dirty="0" err="1"/>
              <a:t>ucledian</a:t>
            </a:r>
            <a:r>
              <a:rPr lang="en-GB" sz="2000" dirty="0"/>
              <a:t> distance and Ward linkage were applied to build the final model.</a:t>
            </a:r>
          </a:p>
          <a:p>
            <a:pPr indent="-423323">
              <a:spcBef>
                <a:spcPts val="1333"/>
              </a:spcBef>
              <a:buClr>
                <a:srgbClr val="000000"/>
              </a:buClr>
              <a:buSzPts val="1400"/>
            </a:pPr>
            <a:endParaRPr lang="en-GB" sz="2000" dirty="0"/>
          </a:p>
          <a:p>
            <a:pPr indent="-423323">
              <a:spcBef>
                <a:spcPts val="1333"/>
              </a:spcBef>
              <a:buClr>
                <a:srgbClr val="000000"/>
              </a:buClr>
              <a:buSzPts val="1400"/>
            </a:pPr>
            <a:endParaRPr lang="en-GB" sz="2000" dirty="0"/>
          </a:p>
          <a:p>
            <a:pPr indent="-423323">
              <a:spcBef>
                <a:spcPts val="1333"/>
              </a:spcBef>
              <a:buClr>
                <a:srgbClr val="000000"/>
              </a:buClr>
              <a:buSzPts val="1400"/>
            </a:pPr>
            <a:endParaRPr lang="en-GB" sz="2000" dirty="0"/>
          </a:p>
          <a:p>
            <a:pPr indent="-423323">
              <a:lnSpc>
                <a:spcPct val="115000"/>
              </a:lnSpc>
              <a:spcBef>
                <a:spcPts val="1333"/>
              </a:spcBef>
              <a:buClr>
                <a:srgbClr val="000000"/>
              </a:buClr>
              <a:buSzPts val="1400"/>
            </a:pPr>
            <a:endParaRPr sz="2000" dirty="0">
              <a:solidFill>
                <a:schemeClr val="dk1"/>
              </a:solidFill>
            </a:endParaRPr>
          </a:p>
          <a:p>
            <a:pPr marL="0" indent="0">
              <a:lnSpc>
                <a:spcPct val="115000"/>
              </a:lnSpc>
              <a:spcBef>
                <a:spcPts val="1333"/>
              </a:spcBef>
              <a:buNone/>
            </a:pPr>
            <a:endParaRPr sz="2000" dirty="0">
              <a:solidFill>
                <a:schemeClr val="dk1"/>
              </a:solidFill>
            </a:endParaRPr>
          </a:p>
          <a:p>
            <a:pPr marL="0" indent="0">
              <a:spcBef>
                <a:spcPts val="1333"/>
              </a:spcBef>
              <a:spcAft>
                <a:spcPts val="1333"/>
              </a:spcAft>
              <a:buNone/>
            </a:pPr>
            <a:r>
              <a:rPr lang="en" sz="2000" b="1" i="1" dirty="0">
                <a:solidFill>
                  <a:srgbClr val="000000"/>
                </a:solidFill>
              </a:rPr>
              <a:t>Note</a:t>
            </a:r>
            <a:r>
              <a:rPr lang="en" sz="2000" i="1" dirty="0">
                <a:solidFill>
                  <a:srgbClr val="000000"/>
                </a:solidFill>
              </a:rPr>
              <a:t>: You can use more than one slide if needed </a:t>
            </a:r>
            <a:endParaRPr sz="2000" dirty="0">
              <a:solidFill>
                <a:schemeClr val="dk1"/>
              </a:solidFill>
            </a:endParaRPr>
          </a:p>
        </p:txBody>
      </p:sp>
    </p:spTree>
    <p:extLst>
      <p:ext uri="{BB962C8B-B14F-4D97-AF65-F5344CB8AC3E}">
        <p14:creationId xmlns:p14="http://schemas.microsoft.com/office/powerpoint/2010/main" val="2767252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1812439701_0_6"/>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Hierarchical Clustering </a:t>
            </a:r>
            <a:r>
              <a:rPr lang="en" sz="3800" dirty="0" smtClean="0">
                <a:solidFill>
                  <a:srgbClr val="000000"/>
                </a:solidFill>
                <a:latin typeface="Nunito" panose="020B0604020202020204" charset="0"/>
              </a:rPr>
              <a:t>Technique - </a:t>
            </a:r>
            <a:r>
              <a:rPr lang="en" sz="3800" dirty="0">
                <a:solidFill>
                  <a:srgbClr val="000000"/>
                </a:solidFill>
                <a:latin typeface="Nunito" panose="020B0604020202020204" charset="0"/>
              </a:rPr>
              <a:t>Dendograms</a:t>
            </a:r>
            <a:endParaRPr sz="3800" dirty="0">
              <a:solidFill>
                <a:srgbClr val="000000"/>
              </a:solidFill>
              <a:latin typeface="Nunito" panose="020B0604020202020204" charset="0"/>
            </a:endParaRPr>
          </a:p>
        </p:txBody>
      </p:sp>
      <p:pic>
        <p:nvPicPr>
          <p:cNvPr id="3" name="Picture 2"/>
          <p:cNvPicPr>
            <a:picLocks noChangeAspect="1"/>
          </p:cNvPicPr>
          <p:nvPr/>
        </p:nvPicPr>
        <p:blipFill>
          <a:blip r:embed="rId3"/>
          <a:stretch>
            <a:fillRect/>
          </a:stretch>
        </p:blipFill>
        <p:spPr>
          <a:xfrm>
            <a:off x="224757" y="1149305"/>
            <a:ext cx="5671264" cy="1782097"/>
          </a:xfrm>
          <a:prstGeom prst="rect">
            <a:avLst/>
          </a:prstGeom>
        </p:spPr>
      </p:pic>
      <p:pic>
        <p:nvPicPr>
          <p:cNvPr id="4" name="Picture 3"/>
          <p:cNvPicPr>
            <a:picLocks noChangeAspect="1"/>
          </p:cNvPicPr>
          <p:nvPr/>
        </p:nvPicPr>
        <p:blipFill>
          <a:blip r:embed="rId4"/>
          <a:stretch>
            <a:fillRect/>
          </a:stretch>
        </p:blipFill>
        <p:spPr>
          <a:xfrm>
            <a:off x="224757" y="3031990"/>
            <a:ext cx="5596831" cy="1795113"/>
          </a:xfrm>
          <a:prstGeom prst="rect">
            <a:avLst/>
          </a:prstGeom>
        </p:spPr>
      </p:pic>
      <p:pic>
        <p:nvPicPr>
          <p:cNvPr id="5" name="Picture 4"/>
          <p:cNvPicPr>
            <a:picLocks noChangeAspect="1"/>
          </p:cNvPicPr>
          <p:nvPr/>
        </p:nvPicPr>
        <p:blipFill>
          <a:blip r:embed="rId5"/>
          <a:stretch>
            <a:fillRect/>
          </a:stretch>
        </p:blipFill>
        <p:spPr>
          <a:xfrm>
            <a:off x="224757" y="4996620"/>
            <a:ext cx="5596831" cy="1753163"/>
          </a:xfrm>
          <a:prstGeom prst="rect">
            <a:avLst/>
          </a:prstGeom>
        </p:spPr>
      </p:pic>
      <p:pic>
        <p:nvPicPr>
          <p:cNvPr id="6" name="Picture 5"/>
          <p:cNvPicPr>
            <a:picLocks noChangeAspect="1"/>
          </p:cNvPicPr>
          <p:nvPr/>
        </p:nvPicPr>
        <p:blipFill>
          <a:blip r:embed="rId6"/>
          <a:stretch>
            <a:fillRect/>
          </a:stretch>
        </p:blipFill>
        <p:spPr>
          <a:xfrm>
            <a:off x="6004979" y="1149305"/>
            <a:ext cx="5830428" cy="3715153"/>
          </a:xfrm>
          <a:prstGeom prst="rect">
            <a:avLst/>
          </a:prstGeom>
        </p:spPr>
      </p:pic>
      <p:pic>
        <p:nvPicPr>
          <p:cNvPr id="7" name="Picture 6"/>
          <p:cNvPicPr>
            <a:picLocks noChangeAspect="1"/>
          </p:cNvPicPr>
          <p:nvPr/>
        </p:nvPicPr>
        <p:blipFill>
          <a:blip r:embed="rId7"/>
          <a:stretch>
            <a:fillRect/>
          </a:stretch>
        </p:blipFill>
        <p:spPr>
          <a:xfrm>
            <a:off x="5950467" y="4935074"/>
            <a:ext cx="5884940" cy="1752619"/>
          </a:xfrm>
          <a:prstGeom prst="rect">
            <a:avLst/>
          </a:prstGeom>
        </p:spPr>
      </p:pic>
    </p:spTree>
    <p:extLst>
      <p:ext uri="{BB962C8B-B14F-4D97-AF65-F5344CB8AC3E}">
        <p14:creationId xmlns:p14="http://schemas.microsoft.com/office/powerpoint/2010/main" val="2526876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1812439701_0_6"/>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200" dirty="0">
                <a:solidFill>
                  <a:srgbClr val="000000"/>
                </a:solidFill>
                <a:latin typeface="Nunito" panose="020B0604020202020204" charset="0"/>
              </a:rPr>
              <a:t>Hierarchical Clustering </a:t>
            </a:r>
            <a:r>
              <a:rPr lang="en" sz="3200" dirty="0" smtClean="0">
                <a:solidFill>
                  <a:srgbClr val="000000"/>
                </a:solidFill>
                <a:latin typeface="Nunito" panose="020B0604020202020204" charset="0"/>
              </a:rPr>
              <a:t>Technique – </a:t>
            </a:r>
            <a:r>
              <a:rPr lang="en" sz="3200" dirty="0">
                <a:solidFill>
                  <a:srgbClr val="000000"/>
                </a:solidFill>
                <a:latin typeface="Nunito" panose="020B0604020202020204" charset="0"/>
              </a:rPr>
              <a:t>Variables in each cluster</a:t>
            </a:r>
            <a:endParaRPr sz="3200" dirty="0">
              <a:solidFill>
                <a:srgbClr val="000000"/>
              </a:solidFill>
              <a:latin typeface="Nunito" panose="020B0604020202020204" charset="0"/>
            </a:endParaRPr>
          </a:p>
        </p:txBody>
      </p:sp>
      <p:pic>
        <p:nvPicPr>
          <p:cNvPr id="2" name="Picture 1"/>
          <p:cNvPicPr>
            <a:picLocks noChangeAspect="1"/>
          </p:cNvPicPr>
          <p:nvPr/>
        </p:nvPicPr>
        <p:blipFill>
          <a:blip r:embed="rId3"/>
          <a:stretch>
            <a:fillRect/>
          </a:stretch>
        </p:blipFill>
        <p:spPr>
          <a:xfrm>
            <a:off x="418318" y="1149305"/>
            <a:ext cx="9783911" cy="2170548"/>
          </a:xfrm>
          <a:prstGeom prst="rect">
            <a:avLst/>
          </a:prstGeom>
          <a:ln w="6350">
            <a:solidFill>
              <a:schemeClr val="tx1"/>
            </a:solidFill>
          </a:ln>
        </p:spPr>
      </p:pic>
      <p:pic>
        <p:nvPicPr>
          <p:cNvPr id="9" name="Picture 8"/>
          <p:cNvPicPr>
            <a:picLocks noChangeAspect="1"/>
          </p:cNvPicPr>
          <p:nvPr/>
        </p:nvPicPr>
        <p:blipFill>
          <a:blip r:embed="rId4"/>
          <a:stretch>
            <a:fillRect/>
          </a:stretch>
        </p:blipFill>
        <p:spPr>
          <a:xfrm>
            <a:off x="339186" y="3506582"/>
            <a:ext cx="4872670" cy="1531410"/>
          </a:xfrm>
          <a:prstGeom prst="rect">
            <a:avLst/>
          </a:prstGeom>
        </p:spPr>
      </p:pic>
      <p:pic>
        <p:nvPicPr>
          <p:cNvPr id="10" name="Picture 9"/>
          <p:cNvPicPr>
            <a:picLocks noChangeAspect="1"/>
          </p:cNvPicPr>
          <p:nvPr/>
        </p:nvPicPr>
        <p:blipFill>
          <a:blip r:embed="rId5"/>
          <a:stretch>
            <a:fillRect/>
          </a:stretch>
        </p:blipFill>
        <p:spPr>
          <a:xfrm>
            <a:off x="302150" y="5169343"/>
            <a:ext cx="4909706" cy="1578219"/>
          </a:xfrm>
          <a:prstGeom prst="rect">
            <a:avLst/>
          </a:prstGeom>
        </p:spPr>
      </p:pic>
      <p:pic>
        <p:nvPicPr>
          <p:cNvPr id="11" name="Picture 10"/>
          <p:cNvPicPr>
            <a:picLocks noChangeAspect="1"/>
          </p:cNvPicPr>
          <p:nvPr/>
        </p:nvPicPr>
        <p:blipFill>
          <a:blip r:embed="rId6"/>
          <a:stretch>
            <a:fillRect/>
          </a:stretch>
        </p:blipFill>
        <p:spPr>
          <a:xfrm>
            <a:off x="5521289" y="3506582"/>
            <a:ext cx="4274045" cy="1883086"/>
          </a:xfrm>
          <a:prstGeom prst="rect">
            <a:avLst/>
          </a:prstGeom>
        </p:spPr>
      </p:pic>
      <p:sp>
        <p:nvSpPr>
          <p:cNvPr id="12" name="TextBox 11"/>
          <p:cNvSpPr txBox="1"/>
          <p:nvPr/>
        </p:nvSpPr>
        <p:spPr>
          <a:xfrm>
            <a:off x="6823741" y="5330457"/>
            <a:ext cx="60959" cy="461665"/>
          </a:xfrm>
          <a:prstGeom prst="rect">
            <a:avLst/>
          </a:prstGeom>
          <a:noFill/>
        </p:spPr>
        <p:txBody>
          <a:bodyPr wrap="square" rtlCol="0">
            <a:spAutoFit/>
          </a:bodyPr>
          <a:lstStyle/>
          <a:p>
            <a:endParaRPr lang="en-GB" sz="2400" dirty="0"/>
          </a:p>
        </p:txBody>
      </p:sp>
    </p:spTree>
    <p:extLst>
      <p:ext uri="{BB962C8B-B14F-4D97-AF65-F5344CB8AC3E}">
        <p14:creationId xmlns:p14="http://schemas.microsoft.com/office/powerpoint/2010/main" val="39502243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812439701_0_11"/>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K-Means vs Hierarchical Clustering</a:t>
            </a:r>
            <a:endParaRPr sz="3800" dirty="0">
              <a:solidFill>
                <a:srgbClr val="000000"/>
              </a:solidFill>
              <a:latin typeface="Nunito" panose="020B0604020202020204" charset="0"/>
            </a:endParaRPr>
          </a:p>
        </p:txBody>
      </p:sp>
      <p:sp>
        <p:nvSpPr>
          <p:cNvPr id="181" name="Google Shape;181;g11812439701_0_11"/>
          <p:cNvSpPr txBox="1">
            <a:spLocks noGrp="1"/>
          </p:cNvSpPr>
          <p:nvPr>
            <p:ph type="body" idx="1"/>
          </p:nvPr>
        </p:nvSpPr>
        <p:spPr>
          <a:xfrm>
            <a:off x="190936" y="1149305"/>
            <a:ext cx="11010464" cy="4942400"/>
          </a:xfrm>
          <a:prstGeom prst="rect">
            <a:avLst/>
          </a:prstGeom>
          <a:noFill/>
          <a:ln>
            <a:noFill/>
          </a:ln>
        </p:spPr>
        <p:txBody>
          <a:bodyPr spcFirstLastPara="1" vert="horz" wrap="square" lIns="121900" tIns="121900" rIns="121900" bIns="121900" rtlCol="0" anchor="t" anchorCtr="0">
            <a:noAutofit/>
          </a:bodyPr>
          <a:lstStyle/>
          <a:p>
            <a:pPr marL="186262" indent="0">
              <a:lnSpc>
                <a:spcPct val="115000"/>
              </a:lnSpc>
              <a:spcBef>
                <a:spcPts val="1333"/>
              </a:spcBef>
              <a:buClr>
                <a:schemeClr val="dk1"/>
              </a:buClr>
              <a:buSzPts val="1400"/>
              <a:buNone/>
            </a:pPr>
            <a:r>
              <a:rPr lang="en" sz="2000" dirty="0">
                <a:solidFill>
                  <a:schemeClr val="dk1"/>
                </a:solidFill>
                <a:latin typeface="Nunito" panose="020B0604020202020204" charset="0"/>
              </a:rPr>
              <a:t>In K-means method the following observations were made: </a:t>
            </a:r>
          </a:p>
          <a:p>
            <a:pPr marL="567252" indent="-380990">
              <a:spcBef>
                <a:spcPts val="1333"/>
              </a:spcBef>
              <a:buClr>
                <a:schemeClr val="dk1"/>
              </a:buClr>
              <a:buSzPts val="1400"/>
            </a:pPr>
            <a:r>
              <a:rPr lang="en" sz="2000" dirty="0">
                <a:solidFill>
                  <a:schemeClr val="dk1"/>
                </a:solidFill>
                <a:latin typeface="Nunito" panose="020B0604020202020204" charset="0"/>
              </a:rPr>
              <a:t>Hierarchial clustering method was more straightforward and I made my decision on number of cluster much faster than in K-means method.</a:t>
            </a:r>
          </a:p>
          <a:p>
            <a:pPr marL="567252" indent="-380990">
              <a:spcBef>
                <a:spcPts val="1333"/>
              </a:spcBef>
              <a:buClr>
                <a:schemeClr val="dk1"/>
              </a:buClr>
              <a:buSzPts val="1400"/>
            </a:pPr>
            <a:r>
              <a:rPr lang="en" sz="2000" dirty="0">
                <a:solidFill>
                  <a:schemeClr val="dk1"/>
                </a:solidFill>
                <a:latin typeface="Nunito" panose="020B0604020202020204" charset="0"/>
              </a:rPr>
              <a:t>The optimal cluster number in the different K means methods were different; Elbow method is 6 while in Silhouette score method 2. Both values are not similar in any way. However in Hierarchical clustering, once the cophenetic correlation was carried out and dendograms were viewed, the cluster number is easily determined.</a:t>
            </a:r>
          </a:p>
          <a:p>
            <a:pPr marL="567252" indent="-380990">
              <a:spcBef>
                <a:spcPts val="1333"/>
              </a:spcBef>
              <a:buClr>
                <a:schemeClr val="dk1"/>
              </a:buClr>
              <a:buSzPts val="1400"/>
            </a:pPr>
            <a:r>
              <a:rPr lang="en-GB" sz="2000" dirty="0">
                <a:solidFill>
                  <a:srgbClr val="212121"/>
                </a:solidFill>
                <a:latin typeface="Nunito" panose="020B0604020202020204" charset="0"/>
              </a:rPr>
              <a:t>Hierarchical clustering </a:t>
            </a:r>
            <a:r>
              <a:rPr lang="en-GB" sz="2000" dirty="0">
                <a:solidFill>
                  <a:srgbClr val="212121"/>
                </a:solidFill>
                <a:latin typeface="Nunito" panose="020B0604020202020204" charset="0"/>
              </a:rPr>
              <a:t>technique </a:t>
            </a:r>
            <a:r>
              <a:rPr lang="en-GB" sz="2000" dirty="0">
                <a:solidFill>
                  <a:srgbClr val="212121"/>
                </a:solidFill>
                <a:latin typeface="Nunito" panose="020B0604020202020204" charset="0"/>
              </a:rPr>
              <a:t>gave </a:t>
            </a:r>
            <a:r>
              <a:rPr lang="en-GB" sz="2000" dirty="0">
                <a:solidFill>
                  <a:srgbClr val="212121"/>
                </a:solidFill>
                <a:latin typeface="Nunito" panose="020B0604020202020204" charset="0"/>
              </a:rPr>
              <a:t>more distinct </a:t>
            </a:r>
            <a:r>
              <a:rPr lang="en-GB" sz="2000" dirty="0">
                <a:solidFill>
                  <a:srgbClr val="212121"/>
                </a:solidFill>
                <a:latin typeface="Nunito" panose="020B0604020202020204" charset="0"/>
              </a:rPr>
              <a:t>clusters, the number of cluster was 7.</a:t>
            </a:r>
          </a:p>
          <a:p>
            <a:pPr marL="567252" indent="-380990">
              <a:spcBef>
                <a:spcPts val="1333"/>
              </a:spcBef>
              <a:buClr>
                <a:schemeClr val="dk1"/>
              </a:buClr>
              <a:buSzPts val="1400"/>
            </a:pPr>
            <a:r>
              <a:rPr lang="en-GB" sz="2000" dirty="0">
                <a:solidFill>
                  <a:srgbClr val="212121"/>
                </a:solidFill>
                <a:latin typeface="Nunito" panose="020B0604020202020204" charset="0"/>
              </a:rPr>
              <a:t>The optimal cluster in K-means method was 2 while in silhouette score was 6, it was difficult to choose the cluster number for the final model. </a:t>
            </a:r>
            <a:endParaRPr lang="en-GB" sz="2000" dirty="0" smtClean="0">
              <a:solidFill>
                <a:srgbClr val="212121"/>
              </a:solidFill>
              <a:latin typeface="Nunito" panose="020B0604020202020204" charset="0"/>
            </a:endParaRPr>
          </a:p>
          <a:p>
            <a:pPr marL="567252" indent="-380990">
              <a:spcBef>
                <a:spcPts val="1333"/>
              </a:spcBef>
              <a:buClr>
                <a:schemeClr val="dk1"/>
              </a:buClr>
              <a:buSzPts val="1400"/>
            </a:pPr>
            <a:r>
              <a:rPr lang="en-GB" sz="2000" dirty="0" smtClean="0">
                <a:solidFill>
                  <a:srgbClr val="212121"/>
                </a:solidFill>
                <a:latin typeface="Nunito" panose="020B0604020202020204" charset="0"/>
              </a:rPr>
              <a:t>Eventually, 2 was chosen for </a:t>
            </a:r>
            <a:r>
              <a:rPr lang="en-GB" sz="2000" dirty="0">
                <a:solidFill>
                  <a:srgbClr val="212121"/>
                </a:solidFill>
                <a:latin typeface="Nunito" panose="020B0604020202020204" charset="0"/>
              </a:rPr>
              <a:t>the final model. Personally</a:t>
            </a:r>
            <a:r>
              <a:rPr lang="en-GB" sz="2000" dirty="0" smtClean="0">
                <a:solidFill>
                  <a:srgbClr val="212121"/>
                </a:solidFill>
                <a:latin typeface="Nunito" panose="020B0604020202020204" charset="0"/>
              </a:rPr>
              <a:t>, </a:t>
            </a:r>
            <a:r>
              <a:rPr lang="en-GB" sz="2000" dirty="0">
                <a:solidFill>
                  <a:srgbClr val="212121"/>
                </a:solidFill>
                <a:latin typeface="Nunito" panose="020B0604020202020204" charset="0"/>
              </a:rPr>
              <a:t>lumping our data into just two clusters is underutilizing our data while using 6 created a lot of overlapping of clusters into another. </a:t>
            </a:r>
            <a:endParaRPr lang="en-GB" sz="2000" dirty="0" smtClean="0">
              <a:solidFill>
                <a:srgbClr val="212121"/>
              </a:solidFill>
              <a:latin typeface="Nunito" panose="020B0604020202020204" charset="0"/>
            </a:endParaRPr>
          </a:p>
          <a:p>
            <a:pPr marL="567252" indent="-380990">
              <a:spcBef>
                <a:spcPts val="1333"/>
              </a:spcBef>
              <a:buClr>
                <a:schemeClr val="dk1"/>
              </a:buClr>
              <a:buSzPts val="1400"/>
            </a:pPr>
            <a:r>
              <a:rPr lang="en-GB" sz="2000" dirty="0" smtClean="0">
                <a:solidFill>
                  <a:srgbClr val="212121"/>
                </a:solidFill>
                <a:latin typeface="Nunito" panose="020B0604020202020204" charset="0"/>
              </a:rPr>
              <a:t>Therefore</a:t>
            </a:r>
            <a:r>
              <a:rPr lang="en-GB" sz="2000" dirty="0">
                <a:solidFill>
                  <a:srgbClr val="212121"/>
                </a:solidFill>
                <a:latin typeface="Nunito" panose="020B0604020202020204" charset="0"/>
              </a:rPr>
              <a:t>, the more preferred method is </a:t>
            </a:r>
            <a:r>
              <a:rPr lang="en" sz="2000" b="1" dirty="0">
                <a:solidFill>
                  <a:schemeClr val="dk1"/>
                </a:solidFill>
                <a:latin typeface="Nunito" panose="020B0604020202020204" charset="0"/>
              </a:rPr>
              <a:t>Hierarchial clustering method </a:t>
            </a:r>
            <a:r>
              <a:rPr lang="en" sz="2000" dirty="0">
                <a:solidFill>
                  <a:schemeClr val="dk1"/>
                </a:solidFill>
                <a:latin typeface="Nunito" panose="020B0604020202020204" charset="0"/>
              </a:rPr>
              <a:t>.</a:t>
            </a:r>
          </a:p>
          <a:p>
            <a:pPr marL="567252" indent="-380990">
              <a:spcBef>
                <a:spcPts val="1333"/>
              </a:spcBef>
              <a:buClr>
                <a:schemeClr val="dk1"/>
              </a:buClr>
              <a:buSzPts val="1400"/>
            </a:pPr>
            <a:endParaRPr lang="en" sz="2000" dirty="0">
              <a:solidFill>
                <a:schemeClr val="dk1"/>
              </a:solidFill>
              <a:latin typeface="Nunito" panose="020B0604020202020204" charset="0"/>
            </a:endParaRPr>
          </a:p>
          <a:p>
            <a:pPr marL="186262" indent="0">
              <a:lnSpc>
                <a:spcPct val="115000"/>
              </a:lnSpc>
              <a:spcBef>
                <a:spcPts val="1333"/>
              </a:spcBef>
              <a:buClr>
                <a:schemeClr val="dk1"/>
              </a:buClr>
              <a:buSzPts val="1400"/>
              <a:buNone/>
            </a:pPr>
            <a:endParaRPr lang="en" sz="2000" dirty="0">
              <a:solidFill>
                <a:schemeClr val="dk1"/>
              </a:solidFill>
              <a:latin typeface="Nunito" panose="020B0604020202020204" charset="0"/>
            </a:endParaRPr>
          </a:p>
          <a:p>
            <a:pPr indent="-423323">
              <a:lnSpc>
                <a:spcPct val="115000"/>
              </a:lnSpc>
              <a:spcBef>
                <a:spcPts val="1333"/>
              </a:spcBef>
              <a:buClr>
                <a:schemeClr val="dk1"/>
              </a:buClr>
              <a:buSzPts val="1400"/>
            </a:pPr>
            <a:endParaRPr sz="2000" dirty="0">
              <a:solidFill>
                <a:schemeClr val="dk1"/>
              </a:solidFill>
              <a:latin typeface="Nunito" panose="020B0604020202020204" charset="0"/>
            </a:endParaRPr>
          </a:p>
          <a:p>
            <a:pPr marL="0" indent="0">
              <a:lnSpc>
                <a:spcPct val="115000"/>
              </a:lnSpc>
              <a:spcBef>
                <a:spcPts val="1333"/>
              </a:spcBef>
              <a:buNone/>
            </a:pPr>
            <a:endParaRPr sz="2000" dirty="0">
              <a:solidFill>
                <a:schemeClr val="dk1"/>
              </a:solidFill>
              <a:latin typeface="Nunito" panose="020B0604020202020204" charset="0"/>
            </a:endParaRPr>
          </a:p>
        </p:txBody>
      </p:sp>
    </p:spTree>
    <p:extLst>
      <p:ext uri="{BB962C8B-B14F-4D97-AF65-F5344CB8AC3E}">
        <p14:creationId xmlns:p14="http://schemas.microsoft.com/office/powerpoint/2010/main" val="3142572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Business Problem Overview and Solution Approach</a:t>
            </a:r>
            <a:endParaRPr sz="3800" dirty="0">
              <a:solidFill>
                <a:srgbClr val="000000"/>
              </a:solidFill>
              <a:latin typeface="Nunito" panose="020B0604020202020204" charset="0"/>
            </a:endParaRPr>
          </a:p>
        </p:txBody>
      </p:sp>
      <p:sp>
        <p:nvSpPr>
          <p:cNvPr id="125" name="Google Shape;125;p3"/>
          <p:cNvSpPr txBox="1">
            <a:spLocks noGrp="1"/>
          </p:cNvSpPr>
          <p:nvPr>
            <p:ph type="body" idx="1"/>
          </p:nvPr>
        </p:nvSpPr>
        <p:spPr>
          <a:xfrm>
            <a:off x="197267" y="1149305"/>
            <a:ext cx="10845871" cy="4942400"/>
          </a:xfrm>
          <a:prstGeom prst="rect">
            <a:avLst/>
          </a:prstGeom>
          <a:noFill/>
          <a:ln>
            <a:noFill/>
          </a:ln>
        </p:spPr>
        <p:txBody>
          <a:bodyPr spcFirstLastPara="1" vert="horz" wrap="square" lIns="121900" tIns="121900" rIns="121900" bIns="121900" rtlCol="0" anchor="t" anchorCtr="0">
            <a:noAutofit/>
          </a:bodyPr>
          <a:lstStyle/>
          <a:p>
            <a:pPr marL="567252" indent="-380990">
              <a:spcBef>
                <a:spcPts val="1333"/>
              </a:spcBef>
              <a:spcAft>
                <a:spcPts val="1333"/>
              </a:spcAft>
              <a:buClr>
                <a:srgbClr val="000000"/>
              </a:buClr>
              <a:buSzPts val="1400"/>
            </a:pPr>
            <a:r>
              <a:rPr lang="en" sz="2000" dirty="0">
                <a:solidFill>
                  <a:srgbClr val="000000"/>
                </a:solidFill>
              </a:rPr>
              <a:t>Stock investment has been an attractive venture over the years and having a </a:t>
            </a:r>
            <a:r>
              <a:rPr lang="en-GB" sz="2000" dirty="0"/>
              <a:t>diversified </a:t>
            </a:r>
            <a:r>
              <a:rPr lang="en-GB" sz="2000" dirty="0"/>
              <a:t>portfolio </a:t>
            </a:r>
            <a:r>
              <a:rPr lang="en-GB" sz="2000" dirty="0"/>
              <a:t>may yield </a:t>
            </a:r>
            <a:r>
              <a:rPr lang="en-GB" sz="2000" dirty="0"/>
              <a:t>higher returns </a:t>
            </a:r>
            <a:r>
              <a:rPr lang="en-GB" sz="2000" dirty="0"/>
              <a:t>and </a:t>
            </a:r>
            <a:r>
              <a:rPr lang="en-GB" sz="2000" dirty="0"/>
              <a:t>lower risk by tempering potential losses when the market is </a:t>
            </a:r>
            <a:r>
              <a:rPr lang="en-GB" sz="2000" dirty="0"/>
              <a:t>down.</a:t>
            </a:r>
            <a:endParaRPr lang="en" sz="2000" dirty="0">
              <a:solidFill>
                <a:srgbClr val="000000"/>
              </a:solidFill>
            </a:endParaRPr>
          </a:p>
          <a:p>
            <a:pPr indent="-423323">
              <a:spcBef>
                <a:spcPts val="1333"/>
              </a:spcBef>
              <a:spcAft>
                <a:spcPts val="1333"/>
              </a:spcAft>
              <a:buClr>
                <a:srgbClr val="000000"/>
              </a:buClr>
              <a:buSzPts val="1400"/>
            </a:pPr>
            <a:r>
              <a:rPr lang="en-GB" sz="2000" dirty="0"/>
              <a:t>C</a:t>
            </a:r>
            <a:r>
              <a:rPr lang="en-GB" sz="2000" dirty="0"/>
              <a:t>luster analysis is how we can </a:t>
            </a:r>
            <a:r>
              <a:rPr lang="en-GB" sz="2000" dirty="0"/>
              <a:t>identify stocks that exhibit similar </a:t>
            </a:r>
            <a:r>
              <a:rPr lang="en-GB" sz="2000" dirty="0"/>
              <a:t>characteristics or show maximum correlation </a:t>
            </a:r>
            <a:r>
              <a:rPr lang="en-GB" sz="2000" dirty="0"/>
              <a:t>and </a:t>
            </a:r>
            <a:r>
              <a:rPr lang="en-GB" sz="2000" dirty="0"/>
              <a:t>stocks that show </a:t>
            </a:r>
            <a:r>
              <a:rPr lang="en-GB" sz="2000" dirty="0"/>
              <a:t>minimum correlation. </a:t>
            </a:r>
            <a:endParaRPr lang="en-GB" sz="2000" dirty="0"/>
          </a:p>
          <a:p>
            <a:pPr indent="-423323">
              <a:spcBef>
                <a:spcPts val="1333"/>
              </a:spcBef>
              <a:spcAft>
                <a:spcPts val="1333"/>
              </a:spcAft>
              <a:buClr>
                <a:srgbClr val="000000"/>
              </a:buClr>
              <a:buSzPts val="1400"/>
            </a:pPr>
            <a:r>
              <a:rPr lang="en-GB" sz="2000" dirty="0" err="1">
                <a:solidFill>
                  <a:srgbClr val="000000"/>
                </a:solidFill>
              </a:rPr>
              <a:t>Trade&amp;Ahead</a:t>
            </a:r>
            <a:r>
              <a:rPr lang="en-GB" sz="2000" dirty="0">
                <a:solidFill>
                  <a:srgbClr val="000000"/>
                </a:solidFill>
              </a:rPr>
              <a:t> has provided me with some d</a:t>
            </a:r>
            <a:r>
              <a:rPr lang="en-GB" sz="2000" dirty="0"/>
              <a:t>ata on </a:t>
            </a:r>
            <a:r>
              <a:rPr lang="en-GB" sz="2000" dirty="0"/>
              <a:t>stock price and some financial indicators for a few companies listed under the New York Stock </a:t>
            </a:r>
            <a:r>
              <a:rPr lang="en-GB" sz="2000" dirty="0"/>
              <a:t>Exchange.  This project details how the data was analysed, how the stocks were grouped as </a:t>
            </a:r>
            <a:r>
              <a:rPr lang="en-GB" sz="2000" dirty="0"/>
              <a:t>based on the attributes </a:t>
            </a:r>
            <a:r>
              <a:rPr lang="en-GB" sz="2000" dirty="0"/>
              <a:t>provided and shows insights </a:t>
            </a:r>
            <a:r>
              <a:rPr lang="en-GB" sz="2000" dirty="0"/>
              <a:t>about the characteristics of each </a:t>
            </a:r>
            <a:r>
              <a:rPr lang="en-GB" sz="2000" dirty="0"/>
              <a:t>group made.</a:t>
            </a:r>
          </a:p>
          <a:p>
            <a:pPr indent="-423323">
              <a:spcBef>
                <a:spcPts val="1333"/>
              </a:spcBef>
              <a:spcAft>
                <a:spcPts val="1333"/>
              </a:spcAft>
              <a:buClr>
                <a:srgbClr val="000000"/>
              </a:buClr>
              <a:buSzPts val="1400"/>
            </a:pPr>
            <a:r>
              <a:rPr lang="en-GB" sz="2000" dirty="0"/>
              <a:t>Carrying out an effective cluster analysis </a:t>
            </a:r>
            <a:r>
              <a:rPr lang="en-GB" sz="2000" dirty="0"/>
              <a:t>will help </a:t>
            </a:r>
            <a:r>
              <a:rPr lang="en-GB" sz="2000" dirty="0"/>
              <a:t>investors to </a:t>
            </a:r>
            <a:r>
              <a:rPr lang="en-GB" sz="2000" dirty="0" err="1"/>
              <a:t>analyze</a:t>
            </a:r>
            <a:r>
              <a:rPr lang="en-GB" sz="2000" dirty="0"/>
              <a:t> </a:t>
            </a:r>
            <a:r>
              <a:rPr lang="en-GB" sz="2000" dirty="0"/>
              <a:t>stocks across different market </a:t>
            </a:r>
            <a:r>
              <a:rPr lang="en-GB" sz="2000" dirty="0"/>
              <a:t>segments more effectively </a:t>
            </a:r>
            <a:r>
              <a:rPr lang="en-GB" sz="2000" dirty="0"/>
              <a:t>and help </a:t>
            </a:r>
            <a:r>
              <a:rPr lang="en-GB" sz="2000" dirty="0"/>
              <a:t>manage or prevent </a:t>
            </a:r>
            <a:r>
              <a:rPr lang="en-GB" sz="2000" dirty="0"/>
              <a:t>against risks that could make the portfolio vulnerable to </a:t>
            </a:r>
            <a:r>
              <a:rPr lang="en-GB" sz="2000" dirty="0"/>
              <a:t>losses.</a:t>
            </a:r>
            <a:endParaRPr lang="en-GB" sz="2000" dirty="0"/>
          </a:p>
          <a:p>
            <a:pPr indent="-423323">
              <a:spcBef>
                <a:spcPts val="1333"/>
              </a:spcBef>
              <a:spcAft>
                <a:spcPts val="1333"/>
              </a:spcAft>
              <a:buClr>
                <a:srgbClr val="000000"/>
              </a:buClr>
              <a:buSzPts val="1400"/>
            </a:pPr>
            <a:endParaRPr sz="2000" dirty="0">
              <a:solidFill>
                <a:srgbClr val="000000"/>
              </a:solidFill>
            </a:endParaRPr>
          </a:p>
        </p:txBody>
      </p:sp>
    </p:spTree>
    <p:extLst>
      <p:ext uri="{BB962C8B-B14F-4D97-AF65-F5344CB8AC3E}">
        <p14:creationId xmlns:p14="http://schemas.microsoft.com/office/powerpoint/2010/main" val="216773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pic>
        <p:nvPicPr>
          <p:cNvPr id="2" name="Picture 1"/>
          <p:cNvPicPr>
            <a:picLocks noChangeAspect="1"/>
          </p:cNvPicPr>
          <p:nvPr/>
        </p:nvPicPr>
        <p:blipFill>
          <a:blip r:embed="rId3"/>
          <a:stretch>
            <a:fillRect/>
          </a:stretch>
        </p:blipFill>
        <p:spPr>
          <a:xfrm>
            <a:off x="270067" y="2159428"/>
            <a:ext cx="6750523" cy="3932272"/>
          </a:xfrm>
          <a:prstGeom prst="rect">
            <a:avLst/>
          </a:prstGeom>
        </p:spPr>
      </p:pic>
      <p:sp>
        <p:nvSpPr>
          <p:cNvPr id="3" name="TextBox 2"/>
          <p:cNvSpPr txBox="1"/>
          <p:nvPr/>
        </p:nvSpPr>
        <p:spPr>
          <a:xfrm>
            <a:off x="387498" y="1149306"/>
            <a:ext cx="5274748" cy="461665"/>
          </a:xfrm>
          <a:prstGeom prst="rect">
            <a:avLst/>
          </a:prstGeom>
          <a:noFill/>
        </p:spPr>
        <p:txBody>
          <a:bodyPr wrap="square" rtlCol="0">
            <a:spAutoFit/>
          </a:bodyPr>
          <a:lstStyle/>
          <a:p>
            <a:r>
              <a:rPr lang="en-GB" sz="2400" b="1" dirty="0"/>
              <a:t>Univariate Analysis- Current Price</a:t>
            </a:r>
            <a:endParaRPr lang="en-GB" sz="2400" b="1" dirty="0"/>
          </a:p>
        </p:txBody>
      </p:sp>
      <p:sp>
        <p:nvSpPr>
          <p:cNvPr id="4" name="TextBox 3"/>
          <p:cNvSpPr txBox="1"/>
          <p:nvPr/>
        </p:nvSpPr>
        <p:spPr>
          <a:xfrm>
            <a:off x="7211238" y="4975320"/>
            <a:ext cx="4419629" cy="1015663"/>
          </a:xfrm>
          <a:prstGeom prst="rect">
            <a:avLst/>
          </a:prstGeom>
          <a:noFill/>
        </p:spPr>
        <p:txBody>
          <a:bodyPr wrap="square" rtlCol="0">
            <a:spAutoFit/>
          </a:bodyPr>
          <a:lstStyle/>
          <a:p>
            <a:r>
              <a:rPr lang="en-GB" sz="2000" b="1" dirty="0">
                <a:latin typeface="Nunito" panose="020B0604020202020204" charset="0"/>
              </a:rPr>
              <a:t>Observation</a:t>
            </a:r>
          </a:p>
          <a:p>
            <a:pPr algn="just"/>
            <a:r>
              <a:rPr lang="en-GB" sz="2000" dirty="0">
                <a:latin typeface="Nunito" panose="020B0604020202020204" charset="0"/>
              </a:rPr>
              <a:t>The current price plot is right skewed with heavy presence of outliers.</a:t>
            </a:r>
            <a:endParaRPr lang="en-GB" sz="2000" dirty="0">
              <a:latin typeface="Nunito" panose="020B0604020202020204" charset="0"/>
            </a:endParaRPr>
          </a:p>
        </p:txBody>
      </p:sp>
    </p:spTree>
    <p:extLst>
      <p:ext uri="{BB962C8B-B14F-4D97-AF65-F5344CB8AC3E}">
        <p14:creationId xmlns:p14="http://schemas.microsoft.com/office/powerpoint/2010/main" val="27730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270068" y="1223111"/>
            <a:ext cx="5409763" cy="461665"/>
          </a:xfrm>
          <a:prstGeom prst="rect">
            <a:avLst/>
          </a:prstGeom>
          <a:noFill/>
        </p:spPr>
        <p:txBody>
          <a:bodyPr wrap="square" rtlCol="0">
            <a:spAutoFit/>
          </a:bodyPr>
          <a:lstStyle/>
          <a:p>
            <a:r>
              <a:rPr lang="en-GB" sz="2400" b="1" dirty="0"/>
              <a:t>Univariate Analysis- Price Change</a:t>
            </a:r>
            <a:endParaRPr lang="en-GB" sz="2400" b="1" dirty="0"/>
          </a:p>
        </p:txBody>
      </p:sp>
      <p:sp>
        <p:nvSpPr>
          <p:cNvPr id="4" name="TextBox 3"/>
          <p:cNvSpPr txBox="1"/>
          <p:nvPr/>
        </p:nvSpPr>
        <p:spPr>
          <a:xfrm>
            <a:off x="7116729" y="4861907"/>
            <a:ext cx="4631065" cy="1323439"/>
          </a:xfrm>
          <a:prstGeom prst="rect">
            <a:avLst/>
          </a:prstGeom>
          <a:noFill/>
        </p:spPr>
        <p:txBody>
          <a:bodyPr wrap="square" rtlCol="0">
            <a:spAutoFit/>
          </a:bodyPr>
          <a:lstStyle/>
          <a:p>
            <a:r>
              <a:rPr lang="en-GB" sz="2000" b="1" dirty="0">
                <a:latin typeface="Nunito" panose="020B0604020202020204" charset="0"/>
              </a:rPr>
              <a:t>Observation</a:t>
            </a:r>
          </a:p>
          <a:p>
            <a:r>
              <a:rPr lang="en-GB" sz="2000" dirty="0">
                <a:latin typeface="Nunito" panose="020B0604020202020204" charset="0"/>
              </a:rPr>
              <a:t>Here we have a fairly normal distribution with presence of outliers on both sides.</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0" y="2117657"/>
            <a:ext cx="6969517" cy="3974044"/>
          </a:xfrm>
          <a:prstGeom prst="rect">
            <a:avLst/>
          </a:prstGeom>
        </p:spPr>
      </p:pic>
    </p:spTree>
    <p:extLst>
      <p:ext uri="{BB962C8B-B14F-4D97-AF65-F5344CB8AC3E}">
        <p14:creationId xmlns:p14="http://schemas.microsoft.com/office/powerpoint/2010/main" val="14973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4379905" cy="461665"/>
          </a:xfrm>
          <a:prstGeom prst="rect">
            <a:avLst/>
          </a:prstGeom>
          <a:noFill/>
        </p:spPr>
        <p:txBody>
          <a:bodyPr wrap="square" rtlCol="0">
            <a:spAutoFit/>
          </a:bodyPr>
          <a:lstStyle/>
          <a:p>
            <a:r>
              <a:rPr lang="en-GB" sz="2400" b="1" dirty="0"/>
              <a:t>Univariate Analysis- Volatility</a:t>
            </a:r>
            <a:endParaRPr lang="en-GB" sz="2400" b="1" dirty="0"/>
          </a:p>
        </p:txBody>
      </p:sp>
      <p:sp>
        <p:nvSpPr>
          <p:cNvPr id="4" name="TextBox 3"/>
          <p:cNvSpPr txBox="1"/>
          <p:nvPr/>
        </p:nvSpPr>
        <p:spPr>
          <a:xfrm>
            <a:off x="7449833" y="5009092"/>
            <a:ext cx="4584833" cy="1015663"/>
          </a:xfrm>
          <a:prstGeom prst="rect">
            <a:avLst/>
          </a:prstGeom>
          <a:noFill/>
        </p:spPr>
        <p:txBody>
          <a:bodyPr wrap="square" rtlCol="0">
            <a:spAutoFit/>
          </a:bodyPr>
          <a:lstStyle/>
          <a:p>
            <a:r>
              <a:rPr lang="en-GB" sz="2000" b="1" dirty="0">
                <a:latin typeface="Nunito" panose="020B0604020202020204" charset="0"/>
              </a:rPr>
              <a:t>Observation</a:t>
            </a:r>
          </a:p>
          <a:p>
            <a:r>
              <a:rPr lang="en-GB" sz="2000" dirty="0">
                <a:latin typeface="Nunito" panose="020B0604020202020204" charset="0"/>
              </a:rPr>
              <a:t>The volatility plot is gently right skewed with some presence of upper outliers.</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270067" y="2096630"/>
            <a:ext cx="7097164" cy="4241271"/>
          </a:xfrm>
          <a:prstGeom prst="rect">
            <a:avLst/>
          </a:prstGeom>
        </p:spPr>
      </p:pic>
    </p:spTree>
    <p:extLst>
      <p:ext uri="{BB962C8B-B14F-4D97-AF65-F5344CB8AC3E}">
        <p14:creationId xmlns:p14="http://schemas.microsoft.com/office/powerpoint/2010/main" val="22713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4000" dirty="0">
                <a:solidFill>
                  <a:srgbClr val="000000"/>
                </a:solidFill>
                <a:latin typeface="Nunito" panose="020B0604020202020204" charset="0"/>
              </a:rPr>
              <a:t>EDA Results</a:t>
            </a:r>
            <a:endParaRPr sz="4000" dirty="0">
              <a:solidFill>
                <a:srgbClr val="000000"/>
              </a:solidFill>
              <a:latin typeface="Nunito" panose="020B0604020202020204" charset="0"/>
            </a:endParaRPr>
          </a:p>
        </p:txBody>
      </p:sp>
      <p:sp>
        <p:nvSpPr>
          <p:cNvPr id="3" name="TextBox 2"/>
          <p:cNvSpPr txBox="1"/>
          <p:nvPr/>
        </p:nvSpPr>
        <p:spPr>
          <a:xfrm>
            <a:off x="387498" y="1149306"/>
            <a:ext cx="4379905" cy="461665"/>
          </a:xfrm>
          <a:prstGeom prst="rect">
            <a:avLst/>
          </a:prstGeom>
          <a:noFill/>
        </p:spPr>
        <p:txBody>
          <a:bodyPr wrap="square" rtlCol="0">
            <a:spAutoFit/>
          </a:bodyPr>
          <a:lstStyle/>
          <a:p>
            <a:r>
              <a:rPr lang="en-GB" sz="2400" b="1" dirty="0"/>
              <a:t>Univariate Analysis- ROE</a:t>
            </a:r>
            <a:endParaRPr lang="en-GB" sz="2400" b="1" dirty="0"/>
          </a:p>
        </p:txBody>
      </p:sp>
      <p:sp>
        <p:nvSpPr>
          <p:cNvPr id="4" name="TextBox 3"/>
          <p:cNvSpPr txBox="1"/>
          <p:nvPr/>
        </p:nvSpPr>
        <p:spPr>
          <a:xfrm>
            <a:off x="7211238" y="4867209"/>
            <a:ext cx="4419629" cy="1015663"/>
          </a:xfrm>
          <a:prstGeom prst="rect">
            <a:avLst/>
          </a:prstGeom>
          <a:noFill/>
        </p:spPr>
        <p:txBody>
          <a:bodyPr wrap="square" rtlCol="0">
            <a:spAutoFit/>
          </a:bodyPr>
          <a:lstStyle/>
          <a:p>
            <a:r>
              <a:rPr lang="en-GB" sz="2000" b="1" dirty="0">
                <a:latin typeface="Nunito" panose="020B0604020202020204" charset="0"/>
              </a:rPr>
              <a:t>Observation</a:t>
            </a:r>
          </a:p>
          <a:p>
            <a:pPr algn="just"/>
            <a:r>
              <a:rPr lang="en-GB" sz="2000" dirty="0">
                <a:latin typeface="Nunito" panose="020B0604020202020204" charset="0"/>
              </a:rPr>
              <a:t>The plot is heavily right skewed with presence of dense upper outliers.</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270066" y="2056470"/>
            <a:ext cx="7039061" cy="4151627"/>
          </a:xfrm>
          <a:prstGeom prst="rect">
            <a:avLst/>
          </a:prstGeom>
        </p:spPr>
      </p:pic>
    </p:spTree>
    <p:extLst>
      <p:ext uri="{BB962C8B-B14F-4D97-AF65-F5344CB8AC3E}">
        <p14:creationId xmlns:p14="http://schemas.microsoft.com/office/powerpoint/2010/main" val="407512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nSpc>
                <a:spcPct val="100000"/>
              </a:lnSpc>
            </a:pPr>
            <a:r>
              <a:rPr lang="en" sz="3800" dirty="0">
                <a:solidFill>
                  <a:srgbClr val="000000"/>
                </a:solidFill>
                <a:latin typeface="Nunito" panose="020B0604020202020204" charset="0"/>
              </a:rPr>
              <a:t>EDA Results</a:t>
            </a:r>
            <a:endParaRPr sz="3800" dirty="0">
              <a:solidFill>
                <a:srgbClr val="000000"/>
              </a:solidFill>
              <a:latin typeface="Nunito" panose="020B0604020202020204" charset="0"/>
            </a:endParaRPr>
          </a:p>
        </p:txBody>
      </p:sp>
      <p:sp>
        <p:nvSpPr>
          <p:cNvPr id="3" name="TextBox 2"/>
          <p:cNvSpPr txBox="1"/>
          <p:nvPr/>
        </p:nvSpPr>
        <p:spPr>
          <a:xfrm>
            <a:off x="387498" y="1149306"/>
            <a:ext cx="4379905" cy="461665"/>
          </a:xfrm>
          <a:prstGeom prst="rect">
            <a:avLst/>
          </a:prstGeom>
          <a:noFill/>
        </p:spPr>
        <p:txBody>
          <a:bodyPr wrap="square" rtlCol="0">
            <a:spAutoFit/>
          </a:bodyPr>
          <a:lstStyle/>
          <a:p>
            <a:r>
              <a:rPr lang="en-GB" sz="2400" b="1" dirty="0"/>
              <a:t>Univariate Analysis- Cash Ratio</a:t>
            </a:r>
            <a:endParaRPr lang="en-GB" sz="2400" b="1" dirty="0"/>
          </a:p>
        </p:txBody>
      </p:sp>
      <p:sp>
        <p:nvSpPr>
          <p:cNvPr id="4" name="TextBox 3"/>
          <p:cNvSpPr txBox="1"/>
          <p:nvPr/>
        </p:nvSpPr>
        <p:spPr>
          <a:xfrm>
            <a:off x="7211238" y="4813525"/>
            <a:ext cx="4419629" cy="1015663"/>
          </a:xfrm>
          <a:prstGeom prst="rect">
            <a:avLst/>
          </a:prstGeom>
          <a:noFill/>
        </p:spPr>
        <p:txBody>
          <a:bodyPr wrap="square" rtlCol="0">
            <a:spAutoFit/>
          </a:bodyPr>
          <a:lstStyle/>
          <a:p>
            <a:r>
              <a:rPr lang="en-GB" sz="2000" b="1" dirty="0">
                <a:latin typeface="Nunito" panose="020B0604020202020204" charset="0"/>
              </a:rPr>
              <a:t>Observation</a:t>
            </a:r>
          </a:p>
          <a:p>
            <a:pPr algn="just"/>
            <a:r>
              <a:rPr lang="en-GB" sz="2000" dirty="0">
                <a:latin typeface="Nunito" panose="020B0604020202020204" charset="0"/>
              </a:rPr>
              <a:t>The cash ratio plot is right skewed with some presence of outliers.</a:t>
            </a:r>
            <a:endParaRPr lang="en-GB" sz="2000" dirty="0">
              <a:latin typeface="Nunito" panose="020B0604020202020204" charset="0"/>
            </a:endParaRPr>
          </a:p>
        </p:txBody>
      </p:sp>
      <p:pic>
        <p:nvPicPr>
          <p:cNvPr id="5" name="Picture 4"/>
          <p:cNvPicPr>
            <a:picLocks noChangeAspect="1"/>
          </p:cNvPicPr>
          <p:nvPr/>
        </p:nvPicPr>
        <p:blipFill>
          <a:blip r:embed="rId3"/>
          <a:stretch>
            <a:fillRect/>
          </a:stretch>
        </p:blipFill>
        <p:spPr>
          <a:xfrm>
            <a:off x="228597" y="2146254"/>
            <a:ext cx="6982640" cy="3945447"/>
          </a:xfrm>
          <a:prstGeom prst="rect">
            <a:avLst/>
          </a:prstGeom>
        </p:spPr>
      </p:pic>
    </p:spTree>
    <p:extLst>
      <p:ext uri="{BB962C8B-B14F-4D97-AF65-F5344CB8AC3E}">
        <p14:creationId xmlns:p14="http://schemas.microsoft.com/office/powerpoint/2010/main" val="4057598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1414</Words>
  <Application>Microsoft Office PowerPoint</Application>
  <PresentationFormat>Widescreen</PresentationFormat>
  <Paragraphs>167</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Nunito</vt:lpstr>
      <vt:lpstr>Office Theme</vt:lpstr>
      <vt:lpstr>Trade&amp;Ahead- Stocks and Investment Management.</vt:lpstr>
      <vt:lpstr>Contents / Agenda</vt:lpstr>
      <vt:lpstr>Executive Summary </vt:lpstr>
      <vt:lpstr>Business Problem Overview and Solution Approach</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EDA Results</vt:lpstr>
      <vt:lpstr>Data Preprocessing </vt:lpstr>
      <vt:lpstr>K-Means Clustering Summary</vt:lpstr>
      <vt:lpstr>Hierarchical Clustering Summary</vt:lpstr>
      <vt:lpstr>Hierarchical Clustering Summary</vt:lpstr>
      <vt:lpstr>APPENDIX</vt:lpstr>
      <vt:lpstr>Data Background and Contents</vt:lpstr>
      <vt:lpstr>Data Background and Contents</vt:lpstr>
      <vt:lpstr>K-Means Clustering Technique</vt:lpstr>
      <vt:lpstr>K-Means Clustering Technique</vt:lpstr>
      <vt:lpstr>K-Means Clustering Technique</vt:lpstr>
      <vt:lpstr>Hierarchical Clustering Technique</vt:lpstr>
      <vt:lpstr>Hierarchical Clustering Technique - Dendograms</vt:lpstr>
      <vt:lpstr>Hierarchical Clustering Technique – Variables in each cluster</vt:lpstr>
      <vt:lpstr>K-Means vs Hierarchical Clustering</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Trade&amp;Ahead- Stocks and Investment Management.</dc:title>
  <dc:creator>Odynaca</dc:creator>
  <cp:lastModifiedBy>Odynaca</cp:lastModifiedBy>
  <cp:revision>5</cp:revision>
  <dcterms:created xsi:type="dcterms:W3CDTF">2024-05-07T11:35:20Z</dcterms:created>
  <dcterms:modified xsi:type="dcterms:W3CDTF">2024-05-07T11:59:58Z</dcterms:modified>
</cp:coreProperties>
</file>