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76e24c8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76e24c8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76e24c80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76e24c80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 better address the problem, we can think of the needs of potential customers such 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76e24c8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76e24c8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one of the key functionalities** is providing alerts based on industry regulations and the customer’s request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76e24c8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76e24c8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explain the demo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76e24c80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76e24c8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elaborate** 3rd week: exporting models+integrating them in the platform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76e24c80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76e24c80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2041600" y="1757550"/>
            <a:ext cx="5177700" cy="8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ChainChamps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568400" y="754225"/>
            <a:ext cx="18684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Team 20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999650" y="3787375"/>
            <a:ext cx="4068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Use Case 4:</a:t>
            </a:r>
            <a:r>
              <a:rPr lang="fr" sz="1200"/>
              <a:t> </a:t>
            </a: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of Remote Sensing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Environmental Monitoring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268025" y="112950"/>
            <a:ext cx="2066400" cy="4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chemeClr val="accent5"/>
                </a:solidFill>
                <a:highlight>
                  <a:schemeClr val="lt1"/>
                </a:highlight>
              </a:rPr>
              <a:t>Problem Statement</a:t>
            </a:r>
            <a:endParaRPr b="1" sz="5700">
              <a:solidFill>
                <a:schemeClr val="accent5"/>
              </a:solidFill>
              <a:highlight>
                <a:schemeClr val="lt1"/>
              </a:highlight>
            </a:endParaRPr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776325" y="1779150"/>
            <a:ext cx="6356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fr" sz="26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lack of visibility regarding CO2 emissions </a:t>
            </a:r>
            <a:endParaRPr b="1" sz="26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fr" sz="26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from industrial plants</a:t>
            </a:r>
            <a:endParaRPr b="1" sz="26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268025" y="112950"/>
            <a:ext cx="2066400" cy="4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accent5"/>
                </a:solidFill>
                <a:highlight>
                  <a:schemeClr val="lt1"/>
                </a:highlight>
              </a:rPr>
              <a:t>Problem Statement</a:t>
            </a:r>
            <a:endParaRPr b="1" sz="5700">
              <a:solidFill>
                <a:schemeClr val="accent5"/>
              </a:solidFill>
              <a:highlight>
                <a:schemeClr val="lt1"/>
              </a:highlight>
            </a:endParaRPr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1960825" y="948800"/>
            <a:ext cx="39231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fr" sz="28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pain: </a:t>
            </a:r>
            <a:r>
              <a:rPr lang="fr" sz="28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need for</a:t>
            </a:r>
            <a:endParaRPr sz="28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2067100" y="1908475"/>
            <a:ext cx="6356400" cy="22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arbon </a:t>
            </a:r>
            <a:r>
              <a:rPr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footprint</a:t>
            </a:r>
            <a:r>
              <a:rPr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visibility for financial purposes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Attracting </a:t>
            </a:r>
            <a:r>
              <a:rPr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stakeholders</a:t>
            </a:r>
            <a:r>
              <a:rPr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demanding </a:t>
            </a:r>
            <a:r>
              <a:rPr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transparency</a:t>
            </a:r>
            <a:r>
              <a:rPr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sustainable practises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high risks associated to high carbon footprints.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1714900" y="1088650"/>
            <a:ext cx="6302400" cy="18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A platform that offers carbon footprint </a:t>
            </a:r>
            <a:r>
              <a:rPr b="1" lang="fr">
                <a:solidFill>
                  <a:schemeClr val="dk1"/>
                </a:solidFill>
              </a:rPr>
              <a:t>visibility </a:t>
            </a:r>
            <a:r>
              <a:rPr lang="fr">
                <a:solidFill>
                  <a:schemeClr val="dk1"/>
                </a:solidFill>
              </a:rPr>
              <a:t>by providing dashboards and graphs including AI models to </a:t>
            </a:r>
            <a:r>
              <a:rPr b="1" lang="fr">
                <a:solidFill>
                  <a:schemeClr val="dk1"/>
                </a:solidFill>
              </a:rPr>
              <a:t>predict </a:t>
            </a:r>
            <a:r>
              <a:rPr lang="fr">
                <a:solidFill>
                  <a:schemeClr val="dk1"/>
                </a:solidFill>
              </a:rPr>
              <a:t>future emissions.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>
            <p:ph type="ctrTitle"/>
          </p:nvPr>
        </p:nvSpPr>
        <p:spPr>
          <a:xfrm>
            <a:off x="268025" y="112950"/>
            <a:ext cx="2066400" cy="4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accent5"/>
                </a:solidFill>
                <a:highlight>
                  <a:schemeClr val="lt1"/>
                </a:highlight>
              </a:rPr>
              <a:t>Solution overview</a:t>
            </a:r>
            <a:endParaRPr b="1" sz="5700">
              <a:solidFill>
                <a:schemeClr val="accent5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ctrTitle"/>
          </p:nvPr>
        </p:nvSpPr>
        <p:spPr>
          <a:xfrm>
            <a:off x="268025" y="112950"/>
            <a:ext cx="2066400" cy="4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accent5"/>
                </a:solidFill>
                <a:highlight>
                  <a:schemeClr val="lt1"/>
                </a:highlight>
              </a:rPr>
              <a:t>Demo</a:t>
            </a:r>
            <a:endParaRPr b="1" sz="5700">
              <a:solidFill>
                <a:schemeClr val="accent5"/>
              </a:solidFill>
              <a:highlight>
                <a:schemeClr val="lt1"/>
              </a:highlight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-15154" t="-15154"/>
          <a:stretch/>
        </p:blipFill>
        <p:spPr>
          <a:xfrm>
            <a:off x="1813500" y="80906"/>
            <a:ext cx="2225475" cy="493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975" y="1893525"/>
            <a:ext cx="3137900" cy="13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268025" y="112950"/>
            <a:ext cx="2066400" cy="4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accent5"/>
                </a:solidFill>
                <a:highlight>
                  <a:schemeClr val="lt1"/>
                </a:highlight>
              </a:rPr>
              <a:t>Market Validation</a:t>
            </a:r>
            <a:endParaRPr b="1" sz="5700">
              <a:solidFill>
                <a:schemeClr val="accent5"/>
              </a:solidFill>
              <a:highlight>
                <a:schemeClr val="lt1"/>
              </a:highlight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706700" y="2375625"/>
            <a:ext cx="778200" cy="57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652250" y="2375625"/>
            <a:ext cx="778200" cy="57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6280600" y="2375625"/>
            <a:ext cx="778200" cy="57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4434625" y="2353075"/>
            <a:ext cx="778200" cy="57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7222900" y="2375625"/>
            <a:ext cx="778200" cy="57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5364050" y="2375625"/>
            <a:ext cx="778200" cy="57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3505200" y="2353075"/>
            <a:ext cx="778200" cy="57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2597800" y="2353075"/>
            <a:ext cx="778200" cy="57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68225" y="2468325"/>
            <a:ext cx="111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1st week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636950" y="2445775"/>
            <a:ext cx="96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2nd</a:t>
            </a:r>
            <a:r>
              <a:rPr lang="fr" sz="1300">
                <a:latin typeface="Roboto"/>
                <a:ea typeface="Roboto"/>
                <a:cs typeface="Roboto"/>
                <a:sym typeface="Roboto"/>
              </a:rPr>
              <a:t> week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521597" y="2445775"/>
            <a:ext cx="85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3r</a:t>
            </a:r>
            <a:r>
              <a:rPr lang="fr" sz="1300">
                <a:latin typeface="Roboto"/>
                <a:ea typeface="Roboto"/>
                <a:cs typeface="Roboto"/>
                <a:sym typeface="Roboto"/>
              </a:rPr>
              <a:t>d week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424150" y="2445775"/>
            <a:ext cx="85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4th</a:t>
            </a:r>
            <a:r>
              <a:rPr lang="fr" sz="1300">
                <a:latin typeface="Roboto"/>
                <a:ea typeface="Roboto"/>
                <a:cs typeface="Roboto"/>
                <a:sym typeface="Roboto"/>
              </a:rPr>
              <a:t> week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4429775" y="2445775"/>
            <a:ext cx="85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5th</a:t>
            </a:r>
            <a:r>
              <a:rPr lang="fr" sz="1300">
                <a:latin typeface="Roboto"/>
                <a:ea typeface="Roboto"/>
                <a:cs typeface="Roboto"/>
                <a:sym typeface="Roboto"/>
              </a:rPr>
              <a:t> week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287850" y="2445775"/>
            <a:ext cx="111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6th</a:t>
            </a:r>
            <a:r>
              <a:rPr lang="fr" sz="1300">
                <a:latin typeface="Roboto"/>
                <a:ea typeface="Roboto"/>
                <a:cs typeface="Roboto"/>
                <a:sym typeface="Roboto"/>
              </a:rPr>
              <a:t> week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6265300" y="2468325"/>
            <a:ext cx="111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7th</a:t>
            </a:r>
            <a:r>
              <a:rPr lang="fr" sz="1300">
                <a:latin typeface="Roboto"/>
                <a:ea typeface="Roboto"/>
                <a:cs typeface="Roboto"/>
                <a:sym typeface="Roboto"/>
              </a:rPr>
              <a:t> week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92300" y="2468325"/>
            <a:ext cx="111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8th</a:t>
            </a:r>
            <a:r>
              <a:rPr lang="fr" sz="1300">
                <a:latin typeface="Roboto"/>
                <a:ea typeface="Roboto"/>
                <a:cs typeface="Roboto"/>
                <a:sym typeface="Roboto"/>
              </a:rPr>
              <a:t> week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327662" y="2304838"/>
            <a:ext cx="286800" cy="175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296674" y="1251799"/>
            <a:ext cx="300150" cy="169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964124" y="1251799"/>
            <a:ext cx="300150" cy="169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242562" y="2334838"/>
            <a:ext cx="286800" cy="175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483450" y="3422425"/>
            <a:ext cx="326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Acquiring more data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+training models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+conceiving+developing the platform+ databases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2217400" y="790925"/>
            <a:ext cx="326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Experts’ consultations+testing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export models+integration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Marketing strategy dev+ contact potential customers&amp;stakeholders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278549" y="3377325"/>
            <a:ext cx="2904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 least 1 contract with a collaborator + finalize the platform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6142249" y="948575"/>
            <a:ext cx="2904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 least 1 contract with a customer+ radio spot+ followed marketing strategy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Thank you for your attention!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