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28" r:id="rId6"/>
    <p:sldMasterId id="2147484040" r:id="rId7"/>
    <p:sldMasterId id="2147484027" r:id="rId8"/>
  </p:sldMasterIdLst>
  <p:notesMasterIdLst>
    <p:notesMasterId r:id="rId57"/>
  </p:notesMasterIdLst>
  <p:handoutMasterIdLst>
    <p:handoutMasterId r:id="rId58"/>
  </p:handoutMasterIdLst>
  <p:sldIdLst>
    <p:sldId id="895" r:id="rId9"/>
    <p:sldId id="896" r:id="rId10"/>
    <p:sldId id="898" r:id="rId11"/>
    <p:sldId id="981" r:id="rId12"/>
    <p:sldId id="982" r:id="rId13"/>
    <p:sldId id="983" r:id="rId14"/>
    <p:sldId id="984" r:id="rId15"/>
    <p:sldId id="991" r:id="rId16"/>
    <p:sldId id="985" r:id="rId17"/>
    <p:sldId id="986" r:id="rId18"/>
    <p:sldId id="992" r:id="rId19"/>
    <p:sldId id="993" r:id="rId20"/>
    <p:sldId id="994" r:id="rId21"/>
    <p:sldId id="938" r:id="rId22"/>
    <p:sldId id="920" r:id="rId23"/>
    <p:sldId id="996" r:id="rId24"/>
    <p:sldId id="997" r:id="rId25"/>
    <p:sldId id="998" r:id="rId26"/>
    <p:sldId id="1000" r:id="rId27"/>
    <p:sldId id="949" r:id="rId28"/>
    <p:sldId id="950" r:id="rId29"/>
    <p:sldId id="951" r:id="rId30"/>
    <p:sldId id="965" r:id="rId31"/>
    <p:sldId id="953" r:id="rId32"/>
    <p:sldId id="954" r:id="rId33"/>
    <p:sldId id="956" r:id="rId34"/>
    <p:sldId id="957" r:id="rId35"/>
    <p:sldId id="959" r:id="rId36"/>
    <p:sldId id="961" r:id="rId37"/>
    <p:sldId id="962" r:id="rId38"/>
    <p:sldId id="967" r:id="rId39"/>
    <p:sldId id="968" r:id="rId40"/>
    <p:sldId id="969" r:id="rId41"/>
    <p:sldId id="970" r:id="rId42"/>
    <p:sldId id="972" r:id="rId43"/>
    <p:sldId id="974" r:id="rId44"/>
    <p:sldId id="973" r:id="rId45"/>
    <p:sldId id="975" r:id="rId46"/>
    <p:sldId id="914" r:id="rId47"/>
    <p:sldId id="935" r:id="rId48"/>
    <p:sldId id="978" r:id="rId49"/>
    <p:sldId id="979" r:id="rId50"/>
    <p:sldId id="980" r:id="rId51"/>
    <p:sldId id="963" r:id="rId52"/>
    <p:sldId id="964" r:id="rId53"/>
    <p:sldId id="925" r:id="rId54"/>
    <p:sldId id="929" r:id="rId55"/>
    <p:sldId id="995" r:id="rId56"/>
  </p:sldIdLst>
  <p:sldSz cx="9906000" cy="6858000" type="A4"/>
  <p:notesSz cx="7099300" cy="10234613"/>
  <p:defaultTextStyle>
    <a:defPPr>
      <a:defRPr lang="en-US"/>
    </a:defPPr>
    <a:lvl1pPr marL="0" algn="l" defTabSz="1072621" rtl="0" eaLnBrk="1" latinLnBrk="0" hangingPunct="1">
      <a:defRPr sz="2112" kern="1200">
        <a:solidFill>
          <a:schemeClr val="tx1"/>
        </a:solidFill>
        <a:latin typeface="+mn-lt"/>
        <a:ea typeface="+mn-ea"/>
        <a:cs typeface="+mn-cs"/>
      </a:defRPr>
    </a:lvl1pPr>
    <a:lvl2pPr marL="536311" algn="l" defTabSz="1072621" rtl="0" eaLnBrk="1" latinLnBrk="0" hangingPunct="1">
      <a:defRPr sz="2112" kern="1200">
        <a:solidFill>
          <a:schemeClr val="tx1"/>
        </a:solidFill>
        <a:latin typeface="+mn-lt"/>
        <a:ea typeface="+mn-ea"/>
        <a:cs typeface="+mn-cs"/>
      </a:defRPr>
    </a:lvl2pPr>
    <a:lvl3pPr marL="1072621" algn="l" defTabSz="1072621" rtl="0" eaLnBrk="1" latinLnBrk="0" hangingPunct="1">
      <a:defRPr sz="2112" kern="1200">
        <a:solidFill>
          <a:schemeClr val="tx1"/>
        </a:solidFill>
        <a:latin typeface="+mn-lt"/>
        <a:ea typeface="+mn-ea"/>
        <a:cs typeface="+mn-cs"/>
      </a:defRPr>
    </a:lvl3pPr>
    <a:lvl4pPr marL="1608932" algn="l" defTabSz="1072621" rtl="0" eaLnBrk="1" latinLnBrk="0" hangingPunct="1">
      <a:defRPr sz="2112" kern="1200">
        <a:solidFill>
          <a:schemeClr val="tx1"/>
        </a:solidFill>
        <a:latin typeface="+mn-lt"/>
        <a:ea typeface="+mn-ea"/>
        <a:cs typeface="+mn-cs"/>
      </a:defRPr>
    </a:lvl4pPr>
    <a:lvl5pPr marL="2145243" algn="l" defTabSz="1072621" rtl="0" eaLnBrk="1" latinLnBrk="0" hangingPunct="1">
      <a:defRPr sz="2112" kern="1200">
        <a:solidFill>
          <a:schemeClr val="tx1"/>
        </a:solidFill>
        <a:latin typeface="+mn-lt"/>
        <a:ea typeface="+mn-ea"/>
        <a:cs typeface="+mn-cs"/>
      </a:defRPr>
    </a:lvl5pPr>
    <a:lvl6pPr marL="2681554" algn="l" defTabSz="1072621" rtl="0" eaLnBrk="1" latinLnBrk="0" hangingPunct="1">
      <a:defRPr sz="2112" kern="1200">
        <a:solidFill>
          <a:schemeClr val="tx1"/>
        </a:solidFill>
        <a:latin typeface="+mn-lt"/>
        <a:ea typeface="+mn-ea"/>
        <a:cs typeface="+mn-cs"/>
      </a:defRPr>
    </a:lvl6pPr>
    <a:lvl7pPr marL="3217864" algn="l" defTabSz="1072621" rtl="0" eaLnBrk="1" latinLnBrk="0" hangingPunct="1">
      <a:defRPr sz="2112" kern="1200">
        <a:solidFill>
          <a:schemeClr val="tx1"/>
        </a:solidFill>
        <a:latin typeface="+mn-lt"/>
        <a:ea typeface="+mn-ea"/>
        <a:cs typeface="+mn-cs"/>
      </a:defRPr>
    </a:lvl7pPr>
    <a:lvl8pPr marL="3754175" algn="l" defTabSz="1072621" rtl="0" eaLnBrk="1" latinLnBrk="0" hangingPunct="1">
      <a:defRPr sz="2112" kern="1200">
        <a:solidFill>
          <a:schemeClr val="tx1"/>
        </a:solidFill>
        <a:latin typeface="+mn-lt"/>
        <a:ea typeface="+mn-ea"/>
        <a:cs typeface="+mn-cs"/>
      </a:defRPr>
    </a:lvl8pPr>
    <a:lvl9pPr marL="4290486" algn="l" defTabSz="1072621" rtl="0" eaLnBrk="1" latinLnBrk="0" hangingPunct="1">
      <a:defRPr sz="2112"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5259" userDrawn="1">
          <p15:clr>
            <a:srgbClr val="A4A3A4"/>
          </p15:clr>
        </p15:guide>
        <p15:guide id="13" orient="horz" pos="2160" userDrawn="1">
          <p15:clr>
            <a:srgbClr val="A4A3A4"/>
          </p15:clr>
        </p15:guide>
        <p15:guide id="26" orient="horz" pos="3634" userDrawn="1">
          <p15:clr>
            <a:srgbClr val="A4A3A4"/>
          </p15:clr>
        </p15:guide>
        <p15:guide id="28" pos="312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04CFA5-8F6E-B021-DFE9-0D499368C8D2}" name="FOURATI Imen RisqMrm" initials="FIR" userId="S::imen.fourati@socgen.com::d15d3de8-9ca5-4fc9-bca4-9a538a47b297" providerId="AD"/>
  <p188:author id="{D5475CBF-28EF-9C8C-ECAD-05A791A1B578}" name="ELGHAFFOULI Omar RisqMrm" initials="EOR" userId="S::omar.elghaffouli@socgen.com::76f198ad-572a-415e-b930-b9c7721439dc" providerId="AD"/>
  <p188:author id="{7C339AC6-C5DC-93F8-2DDA-4C42F88688F1}" name="BAROUDI Zineb RisqMrm" initials="BZR" userId="S::zineb.baroudi@socgen.com::242920f8-1537-4027-9bd0-389b45c3df3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BEBEB"/>
    <a:srgbClr val="E8E8E8"/>
    <a:srgbClr val="FBE4E1"/>
    <a:srgbClr val="FCECEA"/>
    <a:srgbClr val="F2F2F2"/>
    <a:srgbClr val="E2E2E2"/>
    <a:srgbClr val="FCEEEE"/>
    <a:srgbClr val="422259"/>
    <a:srgbClr val="C54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6000" autoAdjust="0"/>
  </p:normalViewPr>
  <p:slideViewPr>
    <p:cSldViewPr snapToGrid="0">
      <p:cViewPr>
        <p:scale>
          <a:sx n="80" d="100"/>
          <a:sy n="80" d="100"/>
        </p:scale>
        <p:origin x="1128" y="134"/>
      </p:cViewPr>
      <p:guideLst>
        <p:guide orient="horz" pos="5259"/>
        <p:guide orient="horz" pos="2160"/>
        <p:guide orient="horz" pos="3634"/>
        <p:guide pos="3120"/>
      </p:guideLst>
    </p:cSldViewPr>
  </p:slideViewPr>
  <p:outlineViewPr>
    <p:cViewPr>
      <p:scale>
        <a:sx n="33" d="100"/>
        <a:sy n="33" d="100"/>
      </p:scale>
      <p:origin x="0" y="-2934"/>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70" d="100"/>
          <a:sy n="70" d="100"/>
        </p:scale>
        <p:origin x="-2196"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microsoft.com/office/2018/10/relationships/authors" Target="author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theme" Target="theme/theme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8" Type="http://schemas.openxmlformats.org/officeDocument/2006/relationships/slideMaster" Target="slideMasters/slideMaster3.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notesMaster" Target="notesMasters/notesMaster1.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9A3CB-B9F6-4C47-9307-A1517686060F}" type="doc">
      <dgm:prSet loTypeId="urn:microsoft.com/office/officeart/2009/3/layout/StepUpProcess" loCatId="process" qsTypeId="urn:microsoft.com/office/officeart/2005/8/quickstyle/simple1" qsCatId="simple" csTypeId="urn:microsoft.com/office/officeart/2005/8/colors/accent1_3" csCatId="accent1" phldr="1"/>
      <dgm:spPr/>
      <dgm:t>
        <a:bodyPr/>
        <a:lstStyle/>
        <a:p>
          <a:endParaRPr lang="fr-FR"/>
        </a:p>
      </dgm:t>
    </dgm:pt>
    <dgm:pt modelId="{0EF24D7C-379F-4431-B8DE-71226D9202DB}">
      <dgm:prSet phldrT="[Texte]" custT="1"/>
      <dgm:spPr/>
      <dgm:t>
        <a:bodyPr/>
        <a:lstStyle/>
        <a:p>
          <a:pPr>
            <a:buFont typeface="+mj-lt"/>
            <a:buAutoNum type="arabicPeriod"/>
          </a:pPr>
          <a:r>
            <a:rPr lang="en-US" sz="1800" b="0" dirty="0">
              <a:latin typeface="Abadi Extra Light" panose="020B0204020104020204" pitchFamily="34" charset="0"/>
            </a:rPr>
            <a:t>Distillation Learning Fundamentals </a:t>
          </a:r>
          <a:endParaRPr lang="fr-FR" sz="1800" b="0" dirty="0">
            <a:latin typeface="Abadi Extra Light" panose="020B0204020104020204" pitchFamily="34" charset="0"/>
          </a:endParaRPr>
        </a:p>
      </dgm:t>
    </dgm:pt>
    <dgm:pt modelId="{EA82D74F-F674-4226-B170-B0EFF089F8C4}" type="parTrans" cxnId="{B4A3EA88-0B0A-4ABC-8DEA-11BF9A2306DD}">
      <dgm:prSet/>
      <dgm:spPr/>
      <dgm:t>
        <a:bodyPr/>
        <a:lstStyle/>
        <a:p>
          <a:endParaRPr lang="fr-FR"/>
        </a:p>
      </dgm:t>
    </dgm:pt>
    <dgm:pt modelId="{D4C34A36-D7C0-4709-901D-968755A48DBE}" type="sibTrans" cxnId="{B4A3EA88-0B0A-4ABC-8DEA-11BF9A2306DD}">
      <dgm:prSet/>
      <dgm:spPr/>
      <dgm:t>
        <a:bodyPr/>
        <a:lstStyle/>
        <a:p>
          <a:endParaRPr lang="fr-FR"/>
        </a:p>
      </dgm:t>
    </dgm:pt>
    <dgm:pt modelId="{B475CF8F-DAD2-49C2-852D-24ADA020834C}">
      <dgm:prSet phldrT="[Texte]" custT="1"/>
      <dgm:spPr/>
      <dgm:t>
        <a:bodyPr/>
        <a:lstStyle/>
        <a:p>
          <a:pPr>
            <a:buFont typeface="+mj-lt"/>
            <a:buAutoNum type="arabicPeriod"/>
          </a:pPr>
          <a:r>
            <a:rPr lang="en-US" sz="1800" b="0" kern="1200" dirty="0">
              <a:solidFill>
                <a:srgbClr val="010101">
                  <a:hueOff val="0"/>
                  <a:satOff val="0"/>
                  <a:lumOff val="0"/>
                  <a:alphaOff val="0"/>
                </a:srgbClr>
              </a:solidFill>
              <a:latin typeface="Abadi Extra Light" panose="020B0204020104020204" pitchFamily="34" charset="0"/>
              <a:ea typeface="+mn-ea"/>
              <a:cs typeface="+mn-cs"/>
            </a:rPr>
            <a:t>Distillation Learning Relevant Frameworks</a:t>
          </a:r>
          <a:endParaRPr lang="fr-FR" sz="1800" b="0" kern="1200" dirty="0">
            <a:solidFill>
              <a:srgbClr val="010101">
                <a:hueOff val="0"/>
                <a:satOff val="0"/>
                <a:lumOff val="0"/>
                <a:alphaOff val="0"/>
              </a:srgbClr>
            </a:solidFill>
            <a:latin typeface="Abadi Extra Light" panose="020B0204020104020204" pitchFamily="34" charset="0"/>
            <a:ea typeface="+mn-ea"/>
            <a:cs typeface="+mn-cs"/>
          </a:endParaRPr>
        </a:p>
      </dgm:t>
    </dgm:pt>
    <dgm:pt modelId="{30375F00-C6BA-4311-B74A-839312DFA172}" type="parTrans" cxnId="{466AB910-BC0F-4A5F-92FF-E3CDC8BEC2ED}">
      <dgm:prSet/>
      <dgm:spPr/>
      <dgm:t>
        <a:bodyPr/>
        <a:lstStyle/>
        <a:p>
          <a:endParaRPr lang="fr-FR"/>
        </a:p>
      </dgm:t>
    </dgm:pt>
    <dgm:pt modelId="{21A1A6DA-D16C-484F-8DF4-D4DDBF658A52}" type="sibTrans" cxnId="{466AB910-BC0F-4A5F-92FF-E3CDC8BEC2ED}">
      <dgm:prSet/>
      <dgm:spPr/>
      <dgm:t>
        <a:bodyPr/>
        <a:lstStyle/>
        <a:p>
          <a:endParaRPr lang="fr-FR"/>
        </a:p>
      </dgm:t>
    </dgm:pt>
    <dgm:pt modelId="{457AF74A-912B-4845-9C1B-3E93C1B5306B}">
      <dgm:prSet phldrT="[Texte]" custT="1"/>
      <dgm:spPr/>
      <dgm:t>
        <a:bodyPr/>
        <a:lstStyle/>
        <a:p>
          <a:pPr marL="0" lvl="0" indent="0" algn="l" defTabSz="622300">
            <a:lnSpc>
              <a:spcPct val="90000"/>
            </a:lnSpc>
            <a:spcBef>
              <a:spcPct val="0"/>
            </a:spcBef>
            <a:spcAft>
              <a:spcPct val="35000"/>
            </a:spcAft>
            <a:buFont typeface="+mj-lt"/>
            <a:buNone/>
          </a:pPr>
          <a:r>
            <a:rPr lang="en-US" sz="1800" b="0" kern="1200" dirty="0">
              <a:solidFill>
                <a:srgbClr val="010101">
                  <a:hueOff val="0"/>
                  <a:satOff val="0"/>
                  <a:lumOff val="0"/>
                  <a:alphaOff val="0"/>
                </a:srgbClr>
              </a:solidFill>
              <a:latin typeface="Abadi Extra Light" panose="020B0204020104020204" pitchFamily="34" charset="0"/>
              <a:ea typeface="+mn-ea"/>
              <a:cs typeface="+mn-cs"/>
            </a:rPr>
            <a:t>Distillation Learning Relevant Application</a:t>
          </a:r>
          <a:endParaRPr lang="fr-FR" sz="1800" b="0" kern="1200" dirty="0">
            <a:solidFill>
              <a:srgbClr val="010101">
                <a:hueOff val="0"/>
                <a:satOff val="0"/>
                <a:lumOff val="0"/>
                <a:alphaOff val="0"/>
              </a:srgbClr>
            </a:solidFill>
            <a:latin typeface="Abadi Extra Light" panose="020B0204020104020204" pitchFamily="34" charset="0"/>
            <a:ea typeface="+mn-ea"/>
            <a:cs typeface="+mn-cs"/>
          </a:endParaRPr>
        </a:p>
      </dgm:t>
    </dgm:pt>
    <dgm:pt modelId="{E4B9CA31-2E54-48C5-9488-2AAC6DE23647}" type="parTrans" cxnId="{067380F1-7B51-48CA-AFC0-224A6A1552BE}">
      <dgm:prSet/>
      <dgm:spPr/>
      <dgm:t>
        <a:bodyPr/>
        <a:lstStyle/>
        <a:p>
          <a:endParaRPr lang="fr-FR"/>
        </a:p>
      </dgm:t>
    </dgm:pt>
    <dgm:pt modelId="{E743C263-D3AD-4F23-847E-81F4742042D8}" type="sibTrans" cxnId="{067380F1-7B51-48CA-AFC0-224A6A1552BE}">
      <dgm:prSet/>
      <dgm:spPr/>
      <dgm:t>
        <a:bodyPr/>
        <a:lstStyle/>
        <a:p>
          <a:endParaRPr lang="fr-FR"/>
        </a:p>
      </dgm:t>
    </dgm:pt>
    <dgm:pt modelId="{2020545C-4FA9-44B9-86AD-AC628BB2AE0B}" type="pres">
      <dgm:prSet presAssocID="{9F29A3CB-B9F6-4C47-9307-A1517686060F}" presName="rootnode" presStyleCnt="0">
        <dgm:presLayoutVars>
          <dgm:chMax/>
          <dgm:chPref/>
          <dgm:dir/>
          <dgm:animLvl val="lvl"/>
        </dgm:presLayoutVars>
      </dgm:prSet>
      <dgm:spPr/>
    </dgm:pt>
    <dgm:pt modelId="{8DC253B1-D30A-4315-9D78-9E69204BE464}" type="pres">
      <dgm:prSet presAssocID="{0EF24D7C-379F-4431-B8DE-71226D9202DB}" presName="composite" presStyleCnt="0"/>
      <dgm:spPr/>
    </dgm:pt>
    <dgm:pt modelId="{BD7E8BBC-5D14-4ED6-B9B8-A0CC42A88AD6}" type="pres">
      <dgm:prSet presAssocID="{0EF24D7C-379F-4431-B8DE-71226D9202DB}" presName="LShape" presStyleLbl="alignNode1" presStyleIdx="0" presStyleCnt="5"/>
      <dgm:spPr/>
    </dgm:pt>
    <dgm:pt modelId="{7315C36B-057C-4B23-A1F5-18BEB5C6684F}" type="pres">
      <dgm:prSet presAssocID="{0EF24D7C-379F-4431-B8DE-71226D9202DB}" presName="ParentText" presStyleLbl="revTx" presStyleIdx="0" presStyleCnt="3" custScaleX="99857">
        <dgm:presLayoutVars>
          <dgm:chMax val="0"/>
          <dgm:chPref val="0"/>
          <dgm:bulletEnabled val="1"/>
        </dgm:presLayoutVars>
      </dgm:prSet>
      <dgm:spPr/>
    </dgm:pt>
    <dgm:pt modelId="{B01B86C8-870B-40CB-8627-139AF5C16212}" type="pres">
      <dgm:prSet presAssocID="{0EF24D7C-379F-4431-B8DE-71226D9202DB}" presName="Triangle" presStyleLbl="alignNode1" presStyleIdx="1" presStyleCnt="5"/>
      <dgm:spPr/>
    </dgm:pt>
    <dgm:pt modelId="{BCBFA0E8-3274-4BB7-AC08-15DD8F08210C}" type="pres">
      <dgm:prSet presAssocID="{D4C34A36-D7C0-4709-901D-968755A48DBE}" presName="sibTrans" presStyleCnt="0"/>
      <dgm:spPr/>
    </dgm:pt>
    <dgm:pt modelId="{6E9E3929-EAC8-43CD-9482-5A25AE5EA4DC}" type="pres">
      <dgm:prSet presAssocID="{D4C34A36-D7C0-4709-901D-968755A48DBE}" presName="space" presStyleCnt="0"/>
      <dgm:spPr/>
    </dgm:pt>
    <dgm:pt modelId="{985D5AAD-F38F-4786-B87D-3856A9B1F30E}" type="pres">
      <dgm:prSet presAssocID="{B475CF8F-DAD2-49C2-852D-24ADA020834C}" presName="composite" presStyleCnt="0"/>
      <dgm:spPr/>
    </dgm:pt>
    <dgm:pt modelId="{CFB436C7-0E4A-46C4-A062-E01EB9E3747F}" type="pres">
      <dgm:prSet presAssocID="{B475CF8F-DAD2-49C2-852D-24ADA020834C}" presName="LShape" presStyleLbl="alignNode1" presStyleIdx="2" presStyleCnt="5"/>
      <dgm:spPr/>
    </dgm:pt>
    <dgm:pt modelId="{51798375-E002-4D69-ACD1-C5D014F61D00}" type="pres">
      <dgm:prSet presAssocID="{B475CF8F-DAD2-49C2-852D-24ADA020834C}" presName="ParentText" presStyleLbl="revTx" presStyleIdx="1" presStyleCnt="3">
        <dgm:presLayoutVars>
          <dgm:chMax val="0"/>
          <dgm:chPref val="0"/>
          <dgm:bulletEnabled val="1"/>
        </dgm:presLayoutVars>
      </dgm:prSet>
      <dgm:spPr/>
    </dgm:pt>
    <dgm:pt modelId="{5422516D-7AD2-41D6-B1CF-31EE63CA2021}" type="pres">
      <dgm:prSet presAssocID="{B475CF8F-DAD2-49C2-852D-24ADA020834C}" presName="Triangle" presStyleLbl="alignNode1" presStyleIdx="3" presStyleCnt="5"/>
      <dgm:spPr/>
    </dgm:pt>
    <dgm:pt modelId="{1AB2BA45-86B4-4A74-8CD1-769B9731809B}" type="pres">
      <dgm:prSet presAssocID="{21A1A6DA-D16C-484F-8DF4-D4DDBF658A52}" presName="sibTrans" presStyleCnt="0"/>
      <dgm:spPr/>
    </dgm:pt>
    <dgm:pt modelId="{85F17C58-9307-44D4-A9B5-E9BCD4EFDB0F}" type="pres">
      <dgm:prSet presAssocID="{21A1A6DA-D16C-484F-8DF4-D4DDBF658A52}" presName="space" presStyleCnt="0"/>
      <dgm:spPr/>
    </dgm:pt>
    <dgm:pt modelId="{71BB7B18-1306-478C-BCE1-687F1633C761}" type="pres">
      <dgm:prSet presAssocID="{457AF74A-912B-4845-9C1B-3E93C1B5306B}" presName="composite" presStyleCnt="0"/>
      <dgm:spPr/>
    </dgm:pt>
    <dgm:pt modelId="{CBF852C5-44F2-4C06-BB5B-7322764F53B0}" type="pres">
      <dgm:prSet presAssocID="{457AF74A-912B-4845-9C1B-3E93C1B5306B}" presName="LShape" presStyleLbl="alignNode1" presStyleIdx="4" presStyleCnt="5"/>
      <dgm:spPr/>
    </dgm:pt>
    <dgm:pt modelId="{2827EDF8-15DA-489F-B91E-1710E40F52D5}" type="pres">
      <dgm:prSet presAssocID="{457AF74A-912B-4845-9C1B-3E93C1B5306B}" presName="ParentText" presStyleLbl="revTx" presStyleIdx="2" presStyleCnt="3">
        <dgm:presLayoutVars>
          <dgm:chMax val="0"/>
          <dgm:chPref val="0"/>
          <dgm:bulletEnabled val="1"/>
        </dgm:presLayoutVars>
      </dgm:prSet>
      <dgm:spPr/>
    </dgm:pt>
  </dgm:ptLst>
  <dgm:cxnLst>
    <dgm:cxn modelId="{466AB910-BC0F-4A5F-92FF-E3CDC8BEC2ED}" srcId="{9F29A3CB-B9F6-4C47-9307-A1517686060F}" destId="{B475CF8F-DAD2-49C2-852D-24ADA020834C}" srcOrd="1" destOrd="0" parTransId="{30375F00-C6BA-4311-B74A-839312DFA172}" sibTransId="{21A1A6DA-D16C-484F-8DF4-D4DDBF658A52}"/>
    <dgm:cxn modelId="{21A78E28-12DE-4D91-BB99-159B3CC0913C}" type="presOf" srcId="{B475CF8F-DAD2-49C2-852D-24ADA020834C}" destId="{51798375-E002-4D69-ACD1-C5D014F61D00}" srcOrd="0" destOrd="0" presId="urn:microsoft.com/office/officeart/2009/3/layout/StepUpProcess"/>
    <dgm:cxn modelId="{26282C3B-8B9C-4B4D-BDDE-694368233B6D}" type="presOf" srcId="{457AF74A-912B-4845-9C1B-3E93C1B5306B}" destId="{2827EDF8-15DA-489F-B91E-1710E40F52D5}" srcOrd="0" destOrd="0" presId="urn:microsoft.com/office/officeart/2009/3/layout/StepUpProcess"/>
    <dgm:cxn modelId="{B4A3EA88-0B0A-4ABC-8DEA-11BF9A2306DD}" srcId="{9F29A3CB-B9F6-4C47-9307-A1517686060F}" destId="{0EF24D7C-379F-4431-B8DE-71226D9202DB}" srcOrd="0" destOrd="0" parTransId="{EA82D74F-F674-4226-B170-B0EFF089F8C4}" sibTransId="{D4C34A36-D7C0-4709-901D-968755A48DBE}"/>
    <dgm:cxn modelId="{8B2611A3-EA6C-4D3C-965A-8D33DB1FEB6C}" type="presOf" srcId="{0EF24D7C-379F-4431-B8DE-71226D9202DB}" destId="{7315C36B-057C-4B23-A1F5-18BEB5C6684F}" srcOrd="0" destOrd="0" presId="urn:microsoft.com/office/officeart/2009/3/layout/StepUpProcess"/>
    <dgm:cxn modelId="{E76DA2BA-28CE-40E7-A9A3-7450365C0476}" type="presOf" srcId="{9F29A3CB-B9F6-4C47-9307-A1517686060F}" destId="{2020545C-4FA9-44B9-86AD-AC628BB2AE0B}" srcOrd="0" destOrd="0" presId="urn:microsoft.com/office/officeart/2009/3/layout/StepUpProcess"/>
    <dgm:cxn modelId="{067380F1-7B51-48CA-AFC0-224A6A1552BE}" srcId="{9F29A3CB-B9F6-4C47-9307-A1517686060F}" destId="{457AF74A-912B-4845-9C1B-3E93C1B5306B}" srcOrd="2" destOrd="0" parTransId="{E4B9CA31-2E54-48C5-9488-2AAC6DE23647}" sibTransId="{E743C263-D3AD-4F23-847E-81F4742042D8}"/>
    <dgm:cxn modelId="{5C1C349D-FF2B-4FD9-A1D4-66B9D3751D85}" type="presParOf" srcId="{2020545C-4FA9-44B9-86AD-AC628BB2AE0B}" destId="{8DC253B1-D30A-4315-9D78-9E69204BE464}" srcOrd="0" destOrd="0" presId="urn:microsoft.com/office/officeart/2009/3/layout/StepUpProcess"/>
    <dgm:cxn modelId="{BAB223B0-8D81-4DDB-9A42-7E70115DF7CB}" type="presParOf" srcId="{8DC253B1-D30A-4315-9D78-9E69204BE464}" destId="{BD7E8BBC-5D14-4ED6-B9B8-A0CC42A88AD6}" srcOrd="0" destOrd="0" presId="urn:microsoft.com/office/officeart/2009/3/layout/StepUpProcess"/>
    <dgm:cxn modelId="{CEE3C1A9-3E18-47C9-B4C8-FA786FCC2F98}" type="presParOf" srcId="{8DC253B1-D30A-4315-9D78-9E69204BE464}" destId="{7315C36B-057C-4B23-A1F5-18BEB5C6684F}" srcOrd="1" destOrd="0" presId="urn:microsoft.com/office/officeart/2009/3/layout/StepUpProcess"/>
    <dgm:cxn modelId="{64231692-42B9-459A-AF49-3E1E2DFF9D22}" type="presParOf" srcId="{8DC253B1-D30A-4315-9D78-9E69204BE464}" destId="{B01B86C8-870B-40CB-8627-139AF5C16212}" srcOrd="2" destOrd="0" presId="urn:microsoft.com/office/officeart/2009/3/layout/StepUpProcess"/>
    <dgm:cxn modelId="{4EB489AE-79F0-44A1-93DD-EB80672DBA3E}" type="presParOf" srcId="{2020545C-4FA9-44B9-86AD-AC628BB2AE0B}" destId="{BCBFA0E8-3274-4BB7-AC08-15DD8F08210C}" srcOrd="1" destOrd="0" presId="urn:microsoft.com/office/officeart/2009/3/layout/StepUpProcess"/>
    <dgm:cxn modelId="{75986EF8-9F0B-4AEC-9B26-6D2686B76085}" type="presParOf" srcId="{BCBFA0E8-3274-4BB7-AC08-15DD8F08210C}" destId="{6E9E3929-EAC8-43CD-9482-5A25AE5EA4DC}" srcOrd="0" destOrd="0" presId="urn:microsoft.com/office/officeart/2009/3/layout/StepUpProcess"/>
    <dgm:cxn modelId="{1E334A00-06CA-4F67-AB9D-04C93759EC71}" type="presParOf" srcId="{2020545C-4FA9-44B9-86AD-AC628BB2AE0B}" destId="{985D5AAD-F38F-4786-B87D-3856A9B1F30E}" srcOrd="2" destOrd="0" presId="urn:microsoft.com/office/officeart/2009/3/layout/StepUpProcess"/>
    <dgm:cxn modelId="{04926F3A-F7D0-4D57-B3B4-6E9BDF88B16C}" type="presParOf" srcId="{985D5AAD-F38F-4786-B87D-3856A9B1F30E}" destId="{CFB436C7-0E4A-46C4-A062-E01EB9E3747F}" srcOrd="0" destOrd="0" presId="urn:microsoft.com/office/officeart/2009/3/layout/StepUpProcess"/>
    <dgm:cxn modelId="{91E9513F-F526-4461-A1DA-C6B0DF730008}" type="presParOf" srcId="{985D5AAD-F38F-4786-B87D-3856A9B1F30E}" destId="{51798375-E002-4D69-ACD1-C5D014F61D00}" srcOrd="1" destOrd="0" presId="urn:microsoft.com/office/officeart/2009/3/layout/StepUpProcess"/>
    <dgm:cxn modelId="{0A7799A8-256B-4F10-A17B-1106CF2B5E43}" type="presParOf" srcId="{985D5AAD-F38F-4786-B87D-3856A9B1F30E}" destId="{5422516D-7AD2-41D6-B1CF-31EE63CA2021}" srcOrd="2" destOrd="0" presId="urn:microsoft.com/office/officeart/2009/3/layout/StepUpProcess"/>
    <dgm:cxn modelId="{E3DE09A2-F27C-4B3F-B730-309C4CAD180B}" type="presParOf" srcId="{2020545C-4FA9-44B9-86AD-AC628BB2AE0B}" destId="{1AB2BA45-86B4-4A74-8CD1-769B9731809B}" srcOrd="3" destOrd="0" presId="urn:microsoft.com/office/officeart/2009/3/layout/StepUpProcess"/>
    <dgm:cxn modelId="{745E2FE4-5DE2-4F1E-9490-7D1B070FFA41}" type="presParOf" srcId="{1AB2BA45-86B4-4A74-8CD1-769B9731809B}" destId="{85F17C58-9307-44D4-A9B5-E9BCD4EFDB0F}" srcOrd="0" destOrd="0" presId="urn:microsoft.com/office/officeart/2009/3/layout/StepUpProcess"/>
    <dgm:cxn modelId="{22E6CF32-E3A0-43CB-BDCB-8E8417EB84AE}" type="presParOf" srcId="{2020545C-4FA9-44B9-86AD-AC628BB2AE0B}" destId="{71BB7B18-1306-478C-BCE1-687F1633C761}" srcOrd="4" destOrd="0" presId="urn:microsoft.com/office/officeart/2009/3/layout/StepUpProcess"/>
    <dgm:cxn modelId="{072CE839-6FC6-44F9-9FFD-1EDA7A20C3CE}" type="presParOf" srcId="{71BB7B18-1306-478C-BCE1-687F1633C761}" destId="{CBF852C5-44F2-4C06-BB5B-7322764F53B0}" srcOrd="0" destOrd="0" presId="urn:microsoft.com/office/officeart/2009/3/layout/StepUpProcess"/>
    <dgm:cxn modelId="{4487A211-17D7-42CC-A072-FCE1D41E33F2}" type="presParOf" srcId="{71BB7B18-1306-478C-BCE1-687F1633C761}" destId="{2827EDF8-15DA-489F-B91E-1710E40F52D5}"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31E4C2-099F-400B-9A14-8A7BDACA63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9E98424-B5F0-4B67-A698-E51998F780DA}">
      <dgm:prSet phldrT="[Texte]" custT="1"/>
      <dgm:spPr/>
      <dgm:t>
        <a:bodyPr/>
        <a:lstStyle/>
        <a:p>
          <a:r>
            <a:rPr lang="en-US" sz="1100" b="1" kern="1200" dirty="0">
              <a:solidFill>
                <a:prstClr val="white"/>
              </a:solidFill>
              <a:latin typeface="Source Sans Pro"/>
              <a:ea typeface="+mn-ea"/>
              <a:cs typeface="+mn-cs"/>
            </a:rPr>
            <a:t>XAI</a:t>
          </a:r>
        </a:p>
      </dgm:t>
    </dgm:pt>
    <dgm:pt modelId="{E7D85B89-5A59-4D44-9036-ABA1C2526FB8}" type="parTrans" cxnId="{67FAE61D-2174-45C6-8B40-EDA710711D2A}">
      <dgm:prSet/>
      <dgm:spPr/>
      <dgm:t>
        <a:bodyPr/>
        <a:lstStyle/>
        <a:p>
          <a:endParaRPr lang="en-US"/>
        </a:p>
      </dgm:t>
    </dgm:pt>
    <dgm:pt modelId="{79AEDAA3-5069-4E7C-A0DE-0F9C2CA37BFC}" type="sibTrans" cxnId="{67FAE61D-2174-45C6-8B40-EDA710711D2A}">
      <dgm:prSet/>
      <dgm:spPr/>
      <dgm:t>
        <a:bodyPr/>
        <a:lstStyle/>
        <a:p>
          <a:endParaRPr lang="en-US"/>
        </a:p>
      </dgm:t>
    </dgm:pt>
    <dgm:pt modelId="{EF4A2EA0-243C-43D1-AC61-04F0B62048AF}">
      <dgm:prSet phldrT="[Texte]" custT="1"/>
      <dgm:spPr/>
      <dgm:t>
        <a:bodyPr/>
        <a:lstStyle/>
        <a:p>
          <a:pPr>
            <a:lnSpc>
              <a:spcPct val="100000"/>
            </a:lnSpc>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a:t>
          </a:r>
          <a:r>
            <a:rPr lang="en-US" sz="1100" b="0" kern="1200" dirty="0">
              <a:latin typeface="+mn-lt"/>
              <a:cs typeface="Aharoni" panose="02010803020104030203" pitchFamily="2" charset="-79"/>
            </a:rPr>
            <a:t>If we have an </a:t>
          </a:r>
          <a:r>
            <a:rPr lang="en-US" sz="1100" b="0" kern="1200" dirty="0">
              <a:solidFill>
                <a:srgbClr val="FF0000"/>
              </a:solidFill>
              <a:latin typeface="+mn-lt"/>
              <a:ea typeface="+mn-ea"/>
              <a:cs typeface="Aharoni" panose="02010803020104030203" pitchFamily="2" charset="-79"/>
            </a:rPr>
            <a:t>inexplicable teacher </a:t>
          </a:r>
          <a:r>
            <a:rPr lang="en-US" sz="1100" b="0" kern="1200" dirty="0">
              <a:latin typeface="+mn-lt"/>
              <a:cs typeface="Aharoni" panose="02010803020104030203" pitchFamily="2" charset="-79"/>
            </a:rPr>
            <a:t>such as a </a:t>
          </a:r>
          <a:r>
            <a:rPr lang="en-US" sz="1100" b="0" kern="1200" dirty="0">
              <a:solidFill>
                <a:srgbClr val="FF0000"/>
              </a:solidFill>
              <a:latin typeface="+mn-lt"/>
              <a:ea typeface="+mn-ea"/>
              <a:cs typeface="Aharoni" panose="02010803020104030203" pitchFamily="2" charset="-79"/>
            </a:rPr>
            <a:t>deep neural network </a:t>
          </a:r>
          <a:r>
            <a:rPr lang="en-US" sz="1100" b="0" kern="1200" dirty="0">
              <a:solidFill>
                <a:schemeClr val="tx1"/>
              </a:solidFill>
              <a:latin typeface="+mn-lt"/>
              <a:ea typeface="+mn-ea"/>
              <a:cs typeface="Aharoni" panose="02010803020104030203" pitchFamily="2" charset="-79"/>
            </a:rPr>
            <a:t>or</a:t>
          </a:r>
          <a:r>
            <a:rPr lang="en-US" sz="1100" b="0" kern="1200" dirty="0">
              <a:solidFill>
                <a:srgbClr val="C00000"/>
              </a:solidFill>
              <a:latin typeface="+mn-lt"/>
              <a:ea typeface="+mn-ea"/>
              <a:cs typeface="Aharoni" panose="02010803020104030203" pitchFamily="2" charset="-79"/>
            </a:rPr>
            <a:t> </a:t>
          </a:r>
          <a:r>
            <a:rPr lang="en-US" sz="1100" b="0" kern="1200" dirty="0">
              <a:solidFill>
                <a:srgbClr val="FF0000"/>
              </a:solidFill>
              <a:latin typeface="+mn-lt"/>
              <a:ea typeface="+mn-ea"/>
              <a:cs typeface="Aharoni" panose="02010803020104030203" pitchFamily="2" charset="-79"/>
            </a:rPr>
            <a:t>a random forest</a:t>
          </a:r>
          <a:r>
            <a:rPr lang="en-US" sz="1100" b="0" kern="1200" dirty="0">
              <a:solidFill>
                <a:srgbClr val="C00000"/>
              </a:solidFill>
              <a:latin typeface="+mn-lt"/>
              <a:ea typeface="+mn-ea"/>
              <a:cs typeface="Aharoni" panose="02010803020104030203" pitchFamily="2" charset="-79"/>
            </a:rPr>
            <a:t>, </a:t>
          </a:r>
          <a:r>
            <a:rPr lang="en-US" sz="1100" b="0" kern="1200" dirty="0">
              <a:latin typeface="+mn-lt"/>
              <a:cs typeface="Aharoni" panose="02010803020104030203" pitchFamily="2" charset="-79"/>
            </a:rPr>
            <a:t>we can use distillation of the teacher to train an</a:t>
          </a:r>
          <a:r>
            <a:rPr lang="en-US" sz="1100" b="0" kern="1200" dirty="0">
              <a:solidFill>
                <a:srgbClr val="C00000"/>
              </a:solidFill>
              <a:latin typeface="+mn-lt"/>
              <a:ea typeface="+mn-ea"/>
              <a:cs typeface="Aharoni" panose="02010803020104030203" pitchFamily="2" charset="-79"/>
            </a:rPr>
            <a:t> </a:t>
          </a:r>
          <a:r>
            <a:rPr lang="en-US" sz="1100" b="0" kern="1200" dirty="0">
              <a:solidFill>
                <a:srgbClr val="FF0000"/>
              </a:solidFill>
              <a:latin typeface="+mn-lt"/>
              <a:ea typeface="+mn-ea"/>
              <a:cs typeface="Aharoni" panose="02010803020104030203" pitchFamily="2" charset="-79"/>
            </a:rPr>
            <a:t>interpretable and</a:t>
          </a:r>
          <a:r>
            <a:rPr lang="en-US" sz="1100" b="0" kern="1200" dirty="0">
              <a:solidFill>
                <a:srgbClr val="C00000"/>
              </a:solidFill>
              <a:latin typeface="+mn-lt"/>
              <a:ea typeface="+mn-ea"/>
              <a:cs typeface="Aharoni" panose="02010803020104030203" pitchFamily="2" charset="-79"/>
            </a:rPr>
            <a:t> </a:t>
          </a:r>
          <a:r>
            <a:rPr lang="en-US" sz="1100" b="0" kern="1200" dirty="0">
              <a:solidFill>
                <a:srgbClr val="FF0000"/>
              </a:solidFill>
              <a:latin typeface="+mn-lt"/>
              <a:ea typeface="+mn-ea"/>
              <a:cs typeface="Aharoni" panose="02010803020104030203" pitchFamily="2" charset="-79"/>
            </a:rPr>
            <a:t>transparent model </a:t>
          </a:r>
          <a:r>
            <a:rPr lang="en-US" sz="1100" b="0" kern="1200" dirty="0">
              <a:latin typeface="+mn-lt"/>
              <a:cs typeface="Aharoni" panose="02010803020104030203" pitchFamily="2" charset="-79"/>
            </a:rPr>
            <a:t>such as a </a:t>
          </a:r>
          <a:r>
            <a:rPr lang="en-US" sz="1100" b="0" kern="1200" dirty="0">
              <a:solidFill>
                <a:srgbClr val="FF0000"/>
              </a:solidFill>
              <a:latin typeface="+mn-lt"/>
              <a:ea typeface="+mn-ea"/>
              <a:cs typeface="Aharoni" panose="02010803020104030203" pitchFamily="2" charset="-79"/>
            </a:rPr>
            <a:t>decision tree </a:t>
          </a:r>
          <a:r>
            <a:rPr lang="en-US" sz="1100" b="0" kern="1200" dirty="0">
              <a:latin typeface="+mn-lt"/>
              <a:cs typeface="Aharoni" panose="02010803020104030203" pitchFamily="2" charset="-79"/>
            </a:rPr>
            <a:t>along with being close to the teacher performance. </a:t>
          </a:r>
        </a:p>
      </dgm:t>
    </dgm:pt>
    <dgm:pt modelId="{5E0A32B5-BB49-41BA-A8D3-DCC95CE89EB8}" type="parTrans" cxnId="{3DD91510-FFB0-4305-A2EE-04F5BDAEDE3C}">
      <dgm:prSet/>
      <dgm:spPr/>
      <dgm:t>
        <a:bodyPr/>
        <a:lstStyle/>
        <a:p>
          <a:endParaRPr lang="en-US"/>
        </a:p>
      </dgm:t>
    </dgm:pt>
    <dgm:pt modelId="{CA3A7CBC-FE2B-4110-ABE5-13FF17B246F1}" type="sibTrans" cxnId="{3DD91510-FFB0-4305-A2EE-04F5BDAEDE3C}">
      <dgm:prSet/>
      <dgm:spPr/>
      <dgm:t>
        <a:bodyPr/>
        <a:lstStyle/>
        <a:p>
          <a:endParaRPr lang="en-US"/>
        </a:p>
      </dgm:t>
    </dgm:pt>
    <dgm:pt modelId="{86BD9DE7-A90B-4DE1-B0B3-CB789A79967A}">
      <dgm:prSet phldrT="[Texte]" custT="1"/>
      <dgm:spPr>
        <a:solidFill>
          <a:srgbClr val="610F15">
            <a:hueOff val="0"/>
            <a:satOff val="0"/>
            <a:lumOff val="0"/>
            <a:alphaOff val="0"/>
          </a:srgbClr>
        </a:solidFill>
        <a:ln w="25400" cap="flat" cmpd="sng" algn="ctr">
          <a:solidFill>
            <a:srgbClr val="610F15">
              <a:hueOff val="0"/>
              <a:satOff val="0"/>
              <a:lumOff val="0"/>
              <a:alphaOff val="0"/>
            </a:srgbClr>
          </a:solidFill>
          <a:prstDash val="solid"/>
        </a:ln>
        <a:effectLst/>
      </dgm:spPr>
      <dgm:t>
        <a:bodyPr spcFirstLastPara="0" vert="horz" wrap="square" lIns="78232" tIns="44704" rIns="78232" bIns="44704" numCol="1" spcCol="1270" anchor="ctr" anchorCtr="0"/>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Enhancing Performance </a:t>
          </a:r>
        </a:p>
      </dgm:t>
    </dgm:pt>
    <dgm:pt modelId="{8439AE04-08A5-4D29-9EDC-DD1E597F6A4C}" type="parTrans" cxnId="{A8AFEA59-615F-473F-AA15-1C4999DB7EAE}">
      <dgm:prSet/>
      <dgm:spPr/>
      <dgm:t>
        <a:bodyPr/>
        <a:lstStyle/>
        <a:p>
          <a:endParaRPr lang="en-US"/>
        </a:p>
      </dgm:t>
    </dgm:pt>
    <dgm:pt modelId="{ED4C4B56-BAEF-402A-8DDA-6E477B812C7D}" type="sibTrans" cxnId="{A8AFEA59-615F-473F-AA15-1C4999DB7EAE}">
      <dgm:prSet/>
      <dgm:spPr/>
      <dgm:t>
        <a:bodyPr/>
        <a:lstStyle/>
        <a:p>
          <a:endParaRPr lang="en-US"/>
        </a:p>
      </dgm:t>
    </dgm:pt>
    <dgm:pt modelId="{6ADCAE26-8659-414B-83A7-53FFC60F577C}">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a:t>
          </a:r>
          <a:r>
            <a:rPr lang="en-US" sz="1100" kern="1200" dirty="0">
              <a:latin typeface="+mn-lt"/>
              <a:cs typeface="Aharoni" panose="02010803020104030203" pitchFamily="2" charset="-79"/>
            </a:rPr>
            <a:t>A </a:t>
          </a:r>
          <a:r>
            <a:rPr lang="en-US" sz="1100" kern="1200" dirty="0">
              <a:solidFill>
                <a:srgbClr val="FF0000"/>
              </a:solidFill>
              <a:latin typeface="+mn-lt"/>
              <a:cs typeface="Aharoni" panose="02010803020104030203" pitchFamily="2" charset="-79"/>
            </a:rPr>
            <a:t>simple model </a:t>
          </a:r>
          <a:r>
            <a:rPr lang="en-US" sz="1100" kern="1200" dirty="0">
              <a:latin typeface="+mn-lt"/>
              <a:cs typeface="Aharoni" panose="02010803020104030203" pitchFamily="2" charset="-79"/>
            </a:rPr>
            <a:t>is such as logistic regression, random forest, decision tree, linear regression or a simple neural network.  </a:t>
          </a:r>
        </a:p>
      </dgm:t>
    </dgm:pt>
    <dgm:pt modelId="{D97E86C1-EB5B-4DFE-8DD1-E30BF899859E}" type="parTrans" cxnId="{C7F7DB6D-3022-45B7-9EBC-AB73B5B91FB1}">
      <dgm:prSet/>
      <dgm:spPr/>
      <dgm:t>
        <a:bodyPr/>
        <a:lstStyle/>
        <a:p>
          <a:endParaRPr lang="en-US"/>
        </a:p>
      </dgm:t>
    </dgm:pt>
    <dgm:pt modelId="{206616DC-3F5F-4F65-A7C4-F7550C75A103}" type="sibTrans" cxnId="{C7F7DB6D-3022-45B7-9EBC-AB73B5B91FB1}">
      <dgm:prSet/>
      <dgm:spPr/>
      <dgm:t>
        <a:bodyPr/>
        <a:lstStyle/>
        <a:p>
          <a:endParaRPr lang="en-US"/>
        </a:p>
      </dgm:t>
    </dgm:pt>
    <dgm:pt modelId="{9A1C6F2C-7B0F-4D53-B20F-4137979E1B54}">
      <dgm:prSet phldrT="[Texte]" custT="1"/>
      <dgm:spPr/>
      <dgm: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Reducing Models Complexity </a:t>
          </a:r>
        </a:p>
      </dgm:t>
    </dgm:pt>
    <dgm:pt modelId="{F5727BD7-06FC-4E28-9DE1-8D3057F63FA7}" type="parTrans" cxnId="{53BB5E8E-036B-471B-B18C-AE0BA20F4E05}">
      <dgm:prSet/>
      <dgm:spPr/>
      <dgm:t>
        <a:bodyPr/>
        <a:lstStyle/>
        <a:p>
          <a:endParaRPr lang="en-US"/>
        </a:p>
      </dgm:t>
    </dgm:pt>
    <dgm:pt modelId="{7DB8CB93-24B6-4BA1-AC3B-9E58E80611CD}" type="sibTrans" cxnId="{53BB5E8E-036B-471B-B18C-AE0BA20F4E05}">
      <dgm:prSet/>
      <dgm:spPr/>
      <dgm:t>
        <a:bodyPr/>
        <a:lstStyle/>
        <a:p>
          <a:endParaRPr lang="en-US"/>
        </a:p>
      </dgm:t>
    </dgm:pt>
    <dgm:pt modelId="{39836B93-0B65-44AC-9699-1127B9EC46DA}">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rial" pitchFamily="34" charset="0"/>
            </a:rPr>
            <a:t> </a:t>
          </a:r>
          <a:r>
            <a:rPr lang="en-US" sz="1100" kern="1200" dirty="0">
              <a:solidFill>
                <a:srgbClr val="010101">
                  <a:hueOff val="0"/>
                  <a:satOff val="0"/>
                  <a:lumOff val="0"/>
                  <a:alphaOff val="0"/>
                </a:srgbClr>
              </a:solidFill>
              <a:latin typeface="+mn-lt"/>
              <a:ea typeface="+mn-ea"/>
              <a:cs typeface="Aharoni" panose="02010803020104030203" pitchFamily="2" charset="-79"/>
            </a:rPr>
            <a:t>In the context of compression, distillation can be used to </a:t>
          </a:r>
          <a:r>
            <a:rPr lang="en-US" sz="1100" kern="1200" dirty="0">
              <a:solidFill>
                <a:srgbClr val="FF0000"/>
              </a:solidFill>
              <a:latin typeface="+mn-lt"/>
              <a:ea typeface="+mn-ea"/>
              <a:cs typeface="Aharoni" panose="02010803020104030203" pitchFamily="2" charset="-79"/>
            </a:rPr>
            <a:t>reduce models' complexity</a:t>
          </a:r>
          <a:r>
            <a:rPr lang="en-US" sz="1100" kern="1200" dirty="0">
              <a:solidFill>
                <a:srgbClr val="010101">
                  <a:hueOff val="0"/>
                  <a:satOff val="0"/>
                  <a:lumOff val="0"/>
                  <a:alphaOff val="0"/>
                </a:srgbClr>
              </a:solidFill>
              <a:latin typeface="+mn-lt"/>
              <a:ea typeface="+mn-ea"/>
              <a:cs typeface="Aharoni" panose="02010803020104030203" pitchFamily="2" charset="-79"/>
            </a:rPr>
            <a:t>. </a:t>
          </a:r>
        </a:p>
      </dgm:t>
    </dgm:pt>
    <dgm:pt modelId="{D6C24BFA-97A9-4E0A-8B07-338E04CCA390}" type="parTrans" cxnId="{3063F750-9DEE-4A93-8E3C-1330F44A2986}">
      <dgm:prSet/>
      <dgm:spPr/>
      <dgm:t>
        <a:bodyPr/>
        <a:lstStyle/>
        <a:p>
          <a:endParaRPr lang="en-US"/>
        </a:p>
      </dgm:t>
    </dgm:pt>
    <dgm:pt modelId="{773B7652-30ED-4D7B-B935-A3A8E6395ED7}" type="sibTrans" cxnId="{3063F750-9DEE-4A93-8E3C-1330F44A2986}">
      <dgm:prSet/>
      <dgm:spPr/>
      <dgm:t>
        <a:bodyPr/>
        <a:lstStyle/>
        <a:p>
          <a:endParaRPr lang="en-US"/>
        </a:p>
      </dgm:t>
    </dgm:pt>
    <dgm:pt modelId="{4EF4F425-9ACA-4F71-86DD-5495615AA298}">
      <dgm:prSet phldrT="[Texte]" custT="1"/>
      <dgm:spPr/>
      <dgm:t>
        <a:bodyPr/>
        <a:lstStyle/>
        <a:p>
          <a:pPr>
            <a:lnSpc>
              <a:spcPct val="100000"/>
            </a:lnSpc>
            <a:buFont typeface="Wingdings" panose="05000000000000000000" pitchFamily="2" charset="2"/>
            <a:buChar char="Ø"/>
          </a:pPr>
          <a:r>
            <a:rPr lang="en-US" sz="1100" b="0" kern="1200" dirty="0">
              <a:latin typeface="+mn-lt"/>
              <a:cs typeface="Aharoni" panose="02010803020104030203" pitchFamily="2" charset="-79"/>
            </a:rPr>
            <a:t> In this case, the trade off </a:t>
          </a:r>
          <a:r>
            <a:rPr lang="en-US" sz="1100" b="0" kern="1200" dirty="0">
              <a:solidFill>
                <a:srgbClr val="FF0000"/>
              </a:solidFill>
              <a:latin typeface="+mn-lt"/>
              <a:ea typeface="+mn-ea"/>
              <a:cs typeface="Aharoni" panose="02010803020104030203" pitchFamily="2" charset="-79"/>
            </a:rPr>
            <a:t>performance/interpretability </a:t>
          </a:r>
          <a:r>
            <a:rPr lang="en-US" sz="1100" b="0" kern="1200" dirty="0">
              <a:latin typeface="+mn-lt"/>
              <a:cs typeface="Aharoni" panose="02010803020104030203" pitchFamily="2" charset="-79"/>
            </a:rPr>
            <a:t>must be balanced depending on the situation.</a:t>
          </a:r>
        </a:p>
      </dgm:t>
    </dgm:pt>
    <dgm:pt modelId="{47049DFC-EC73-4EEC-9187-EBDA2BD6F9A6}" type="parTrans" cxnId="{25055DFA-E87D-4E54-851B-2A635C9FCBD9}">
      <dgm:prSet/>
      <dgm:spPr/>
      <dgm:t>
        <a:bodyPr/>
        <a:lstStyle/>
        <a:p>
          <a:endParaRPr lang="en-US"/>
        </a:p>
      </dgm:t>
    </dgm:pt>
    <dgm:pt modelId="{B04B6831-9606-46AB-8916-0E28C3EB93BB}" type="sibTrans" cxnId="{25055DFA-E87D-4E54-851B-2A635C9FCBD9}">
      <dgm:prSet/>
      <dgm:spPr/>
      <dgm:t>
        <a:bodyPr/>
        <a:lstStyle/>
        <a:p>
          <a:endParaRPr lang="en-US"/>
        </a:p>
      </dgm:t>
    </dgm:pt>
    <dgm:pt modelId="{A3936131-3954-4669-8C16-013D0CE4F91A}">
      <dgm:prSet phldrT="[Texte]" custT="1"/>
      <dgm:spPr/>
      <dgm:t>
        <a:bodyPr/>
        <a:lstStyle/>
        <a:p>
          <a:pPr>
            <a:lnSpc>
              <a:spcPct val="100000"/>
            </a:lnSpc>
            <a:buFont typeface="Wingdings" panose="05000000000000000000" pitchFamily="2" charset="2"/>
            <a:buChar char="Ø"/>
          </a:pPr>
          <a:endParaRPr lang="en-US" sz="1100" b="0" kern="1200" dirty="0">
            <a:latin typeface="+mn-lt"/>
            <a:cs typeface="Aharoni" panose="02010803020104030203" pitchFamily="2" charset="-79"/>
          </a:endParaRPr>
        </a:p>
      </dgm:t>
    </dgm:pt>
    <dgm:pt modelId="{1DB95823-4255-4888-85B5-BA3EB81FE556}" type="parTrans" cxnId="{1E8AC866-5926-4846-941E-A9764727428C}">
      <dgm:prSet/>
      <dgm:spPr/>
      <dgm:t>
        <a:bodyPr/>
        <a:lstStyle/>
        <a:p>
          <a:endParaRPr lang="en-US"/>
        </a:p>
      </dgm:t>
    </dgm:pt>
    <dgm:pt modelId="{5C4979CB-B46F-463A-8EDE-69B35C3F3E7E}" type="sibTrans" cxnId="{1E8AC866-5926-4846-941E-A9764727428C}">
      <dgm:prSet/>
      <dgm:spPr/>
      <dgm:t>
        <a:bodyPr/>
        <a:lstStyle/>
        <a:p>
          <a:endParaRPr lang="en-US"/>
        </a:p>
      </dgm:t>
    </dgm:pt>
    <dgm:pt modelId="{C2D16971-B634-4210-8936-01CAB9FE84AA}">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3C1E8386-93E9-49D6-A06C-7D7A487AB5B6}" type="parTrans" cxnId="{A46106CA-493B-40A4-BB32-076E5FACDD01}">
      <dgm:prSet/>
      <dgm:spPr/>
      <dgm:t>
        <a:bodyPr/>
        <a:lstStyle/>
        <a:p>
          <a:endParaRPr lang="en-US"/>
        </a:p>
      </dgm:t>
    </dgm:pt>
    <dgm:pt modelId="{2B7B20B0-438D-4F6D-9242-28843D64F756}" type="sibTrans" cxnId="{A46106CA-493B-40A4-BB32-076E5FACDD01}">
      <dgm:prSet/>
      <dgm:spPr/>
      <dgm:t>
        <a:bodyPr/>
        <a:lstStyle/>
        <a:p>
          <a:endParaRPr lang="en-US"/>
        </a:p>
      </dgm:t>
    </dgm:pt>
    <dgm:pt modelId="{79245F56-62DC-48F4-855D-00807626D778}">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55BF8763-006B-47F5-8FE1-6CED881975EA}" type="parTrans" cxnId="{59860D6E-E3B3-4D23-931A-9939E8FBA281}">
      <dgm:prSet/>
      <dgm:spPr/>
      <dgm:t>
        <a:bodyPr/>
        <a:lstStyle/>
        <a:p>
          <a:endParaRPr lang="en-US"/>
        </a:p>
      </dgm:t>
    </dgm:pt>
    <dgm:pt modelId="{5D16707E-9F0E-4DDA-8BD7-596063DB3FDC}" type="sibTrans" cxnId="{59860D6E-E3B3-4D23-931A-9939E8FBA281}">
      <dgm:prSet/>
      <dgm:spPr/>
      <dgm:t>
        <a:bodyPr/>
        <a:lstStyle/>
        <a:p>
          <a:endParaRPr lang="en-US"/>
        </a:p>
      </dgm:t>
    </dgm:pt>
    <dgm:pt modelId="{E0385B2C-1682-410E-979F-60E6676EB550}">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F14CE605-59CB-4457-8001-0F57DCF45FF7}" type="parTrans" cxnId="{DD6D0261-B2EB-4020-A0E1-1C36DEB3EDA7}">
      <dgm:prSet/>
      <dgm:spPr/>
      <dgm:t>
        <a:bodyPr/>
        <a:lstStyle/>
        <a:p>
          <a:endParaRPr lang="en-US"/>
        </a:p>
      </dgm:t>
    </dgm:pt>
    <dgm:pt modelId="{391691A7-F452-4EB4-B6AE-24CB97DC4648}" type="sibTrans" cxnId="{DD6D0261-B2EB-4020-A0E1-1C36DEB3EDA7}">
      <dgm:prSet/>
      <dgm:spPr/>
      <dgm:t>
        <a:bodyPr/>
        <a:lstStyle/>
        <a:p>
          <a:endParaRPr lang="en-US"/>
        </a:p>
      </dgm:t>
    </dgm:pt>
    <dgm:pt modelId="{4EB54723-E067-4DB4-A3F7-E6DD0F921057}">
      <dgm:prSet phldrT="[Texte]" custT="1"/>
      <dgm:spPr/>
      <dgm:t>
        <a:bodyPr/>
        <a:lstStyle/>
        <a:p>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90BC0133-8AA8-412D-A63D-2B3063453D3F}" type="parTrans" cxnId="{70FAF88C-9C9F-40CE-98F1-BB39914A514C}">
      <dgm:prSet/>
      <dgm:spPr/>
      <dgm:t>
        <a:bodyPr/>
        <a:lstStyle/>
        <a:p>
          <a:endParaRPr lang="en-US"/>
        </a:p>
      </dgm:t>
    </dgm:pt>
    <dgm:pt modelId="{ACED866D-E481-4AA3-9DE9-38B20D6AA34C}" type="sibTrans" cxnId="{70FAF88C-9C9F-40CE-98F1-BB39914A514C}">
      <dgm:prSet/>
      <dgm:spPr/>
      <dgm:t>
        <a:bodyPr/>
        <a:lstStyle/>
        <a:p>
          <a:endParaRPr lang="en-US"/>
        </a:p>
      </dgm:t>
    </dgm:pt>
    <dgm:pt modelId="{86A823BD-A0A8-4B07-B270-3B1F722A129E}">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haroni" panose="02010803020104030203" pitchFamily="2" charset="-79"/>
            </a:rPr>
            <a:t> In </a:t>
          </a:r>
          <a:r>
            <a:rPr lang="en-US" sz="1100" kern="1200" dirty="0">
              <a:solidFill>
                <a:srgbClr val="FF0000"/>
              </a:solidFill>
              <a:latin typeface="+mn-lt"/>
              <a:ea typeface="+mn-ea"/>
              <a:cs typeface="Aharoni" panose="02010803020104030203" pitchFamily="2" charset="-79"/>
            </a:rPr>
            <a:t>MRM context</a:t>
          </a:r>
          <a:r>
            <a:rPr lang="en-US" sz="1100" kern="1200" dirty="0">
              <a:solidFill>
                <a:srgbClr val="010101">
                  <a:hueOff val="0"/>
                  <a:satOff val="0"/>
                  <a:lumOff val="0"/>
                  <a:alphaOff val="0"/>
                </a:srgbClr>
              </a:solidFill>
              <a:latin typeface="+mn-lt"/>
              <a:ea typeface="+mn-ea"/>
              <a:cs typeface="Aharoni" panose="02010803020104030203" pitchFamily="2" charset="-79"/>
            </a:rPr>
            <a:t> , performance of </a:t>
          </a:r>
          <a:r>
            <a:rPr lang="en-US" sz="1100" kern="1200" dirty="0">
              <a:solidFill>
                <a:srgbClr val="FF0000"/>
              </a:solidFill>
              <a:latin typeface="+mn-lt"/>
              <a:ea typeface="+mn-ea"/>
              <a:cs typeface="Aharoni" panose="02010803020104030203" pitchFamily="2" charset="-79"/>
            </a:rPr>
            <a:t>PD Estimation Models </a:t>
          </a:r>
          <a:r>
            <a:rPr lang="en-US" sz="1100" kern="1200" dirty="0">
              <a:solidFill>
                <a:srgbClr val="010101">
                  <a:hueOff val="0"/>
                  <a:satOff val="0"/>
                  <a:lumOff val="0"/>
                  <a:alphaOff val="0"/>
                </a:srgbClr>
              </a:solidFill>
              <a:latin typeface="+mn-lt"/>
              <a:ea typeface="+mn-ea"/>
              <a:cs typeface="Aharoni" panose="02010803020104030203" pitchFamily="2" charset="-79"/>
            </a:rPr>
            <a:t>can be enhanced by training a complex model such as deep neural network and then distilling it into a student model.</a:t>
          </a:r>
          <a:endParaRPr lang="en-US" sz="1100" kern="1200" dirty="0">
            <a:latin typeface="+mn-lt"/>
          </a:endParaRPr>
        </a:p>
      </dgm:t>
    </dgm:pt>
    <dgm:pt modelId="{CA03BB4B-E763-496D-A5E3-1E9600056839}" type="parTrans" cxnId="{7D8C76D5-388E-4F91-9CF7-E567102D1FD5}">
      <dgm:prSet/>
      <dgm:spPr/>
      <dgm:t>
        <a:bodyPr/>
        <a:lstStyle/>
        <a:p>
          <a:endParaRPr lang="en-US"/>
        </a:p>
      </dgm:t>
    </dgm:pt>
    <dgm:pt modelId="{C77A24FB-632A-44CF-BED5-92DBBEDA9A33}" type="sibTrans" cxnId="{7D8C76D5-388E-4F91-9CF7-E567102D1FD5}">
      <dgm:prSet/>
      <dgm:spPr/>
      <dgm:t>
        <a:bodyPr/>
        <a:lstStyle/>
        <a:p>
          <a:endParaRPr lang="en-US"/>
        </a:p>
      </dgm:t>
    </dgm:pt>
    <dgm:pt modelId="{776F18AC-C983-4333-946B-0563FF28AE9C}">
      <dgm:prSet phldrT="[Texte]" custT="1"/>
      <dgm:spPr/>
      <dgm:t>
        <a:bodyPr/>
        <a:lstStyle/>
        <a:p>
          <a:pPr>
            <a:buFont typeface="Wingdings" panose="05000000000000000000" pitchFamily="2" charset="2"/>
            <a:buChar char="Ø"/>
          </a:pPr>
          <a:endParaRPr lang="en-US" sz="1100" kern="1200" dirty="0">
            <a:solidFill>
              <a:srgbClr val="010101">
                <a:hueOff val="0"/>
                <a:satOff val="0"/>
                <a:lumOff val="0"/>
                <a:alphaOff val="0"/>
              </a:srgbClr>
            </a:solidFill>
            <a:latin typeface="Arial" pitchFamily="34" charset="0"/>
            <a:ea typeface="+mn-ea"/>
            <a:cs typeface="Arial" pitchFamily="34" charset="0"/>
          </a:endParaRPr>
        </a:p>
      </dgm:t>
    </dgm:pt>
    <dgm:pt modelId="{A6539A2D-8157-4F28-A437-1F0A37CAE9D7}" type="parTrans" cxnId="{F5B6C82B-8777-42EA-98BC-FFF9F1E06634}">
      <dgm:prSet/>
      <dgm:spPr/>
      <dgm:t>
        <a:bodyPr/>
        <a:lstStyle/>
        <a:p>
          <a:endParaRPr lang="en-US"/>
        </a:p>
      </dgm:t>
    </dgm:pt>
    <dgm:pt modelId="{F3A8C2ED-FA68-4D76-A617-365492387A07}" type="sibTrans" cxnId="{F5B6C82B-8777-42EA-98BC-FFF9F1E06634}">
      <dgm:prSet/>
      <dgm:spPr/>
      <dgm:t>
        <a:bodyPr/>
        <a:lstStyle/>
        <a:p>
          <a:endParaRPr lang="en-US"/>
        </a:p>
      </dgm:t>
    </dgm:pt>
    <dgm:pt modelId="{F8B863C9-C3D3-44A7-9F67-C8285BB59A26}">
      <dgm:prSet phldrT="[Texte]" custT="1"/>
      <dgm:spPr/>
      <dgm:t>
        <a:bodyPr/>
        <a:lstStyle/>
        <a:p>
          <a:pPr>
            <a:buFont typeface="Wingdings" panose="05000000000000000000" pitchFamily="2" charset="2"/>
            <a:buChar char="Ø"/>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dgm:t>
    </dgm:pt>
    <dgm:pt modelId="{0E5A6BD2-4101-429B-BA92-759D4C4F0B9D}" type="parTrans" cxnId="{9B369078-9FD6-494D-9FF9-FB5B7724C99C}">
      <dgm:prSet/>
      <dgm:spPr/>
      <dgm:t>
        <a:bodyPr/>
        <a:lstStyle/>
        <a:p>
          <a:endParaRPr lang="en-US"/>
        </a:p>
      </dgm:t>
    </dgm:pt>
    <dgm:pt modelId="{224D6B08-57B3-4319-A5C2-14C45B8BE3F8}" type="sibTrans" cxnId="{9B369078-9FD6-494D-9FF9-FB5B7724C99C}">
      <dgm:prSet/>
      <dgm:spPr/>
      <dgm:t>
        <a:bodyPr/>
        <a:lstStyle/>
        <a:p>
          <a:endParaRPr lang="en-US"/>
        </a:p>
      </dgm:t>
    </dgm:pt>
    <dgm:pt modelId="{39D33FDD-DFBC-4E5A-8843-34523CE99BCC}">
      <dgm:prSet phldrT="[Texte]" custT="1"/>
      <dgm:spPr/>
      <dgm:t>
        <a:bodyPr/>
        <a:lstStyle/>
        <a:p>
          <a:pPr>
            <a:lnSpc>
              <a:spcPct val="100000"/>
            </a:lnSpc>
            <a:buFont typeface="Wingdings" panose="05000000000000000000" pitchFamily="2" charset="2"/>
            <a:buChar char="Ø"/>
          </a:pPr>
          <a:endParaRPr lang="en-US" sz="1100" kern="1200" dirty="0"/>
        </a:p>
      </dgm:t>
    </dgm:pt>
    <dgm:pt modelId="{0E994C7C-B66D-40DC-A185-D8256E4D8ADC}" type="parTrans" cxnId="{F37D4683-9E62-456C-BF10-DD16EC2A1EEE}">
      <dgm:prSet/>
      <dgm:spPr/>
      <dgm:t>
        <a:bodyPr/>
        <a:lstStyle/>
        <a:p>
          <a:endParaRPr lang="en-US"/>
        </a:p>
      </dgm:t>
    </dgm:pt>
    <dgm:pt modelId="{9463E438-1336-4C91-BE85-57A1CE079730}" type="sibTrans" cxnId="{F37D4683-9E62-456C-BF10-DD16EC2A1EEE}">
      <dgm:prSet/>
      <dgm:spPr/>
      <dgm:t>
        <a:bodyPr/>
        <a:lstStyle/>
        <a:p>
          <a:endParaRPr lang="en-US"/>
        </a:p>
      </dgm:t>
    </dgm:pt>
    <dgm:pt modelId="{C08A5D09-79ED-40F3-8688-02EEE4FFF6FD}">
      <dgm:prSet phldrT="[Texte]" custT="1"/>
      <dgm:spPr/>
      <dgm:t>
        <a:bodyPr/>
        <a:lstStyle/>
        <a:p>
          <a:pPr>
            <a:lnSpc>
              <a:spcPct val="100000"/>
            </a:lnSpc>
            <a:buFont typeface="Wingdings" panose="05000000000000000000" pitchFamily="2" charset="2"/>
            <a:buChar char="Ø"/>
          </a:pPr>
          <a:endParaRPr lang="en-US" sz="1100" kern="1200" dirty="0"/>
        </a:p>
      </dgm:t>
    </dgm:pt>
    <dgm:pt modelId="{5E226039-B88E-4E82-9637-151D26636AC9}" type="parTrans" cxnId="{EDC94FCA-247A-436B-A96E-1062F385A39D}">
      <dgm:prSet/>
      <dgm:spPr/>
      <dgm:t>
        <a:bodyPr/>
        <a:lstStyle/>
        <a:p>
          <a:endParaRPr lang="en-US"/>
        </a:p>
      </dgm:t>
    </dgm:pt>
    <dgm:pt modelId="{83739BF8-252D-4A18-A234-D7035CA9B7F6}" type="sibTrans" cxnId="{EDC94FCA-247A-436B-A96E-1062F385A39D}">
      <dgm:prSet/>
      <dgm:spPr/>
      <dgm:t>
        <a:bodyPr/>
        <a:lstStyle/>
        <a:p>
          <a:endParaRPr lang="en-US"/>
        </a:p>
      </dgm:t>
    </dgm:pt>
    <dgm:pt modelId="{CCFA92EF-3970-4781-B5AA-713B60454E6B}">
      <dgm:prSet phldrT="[Texte]" custT="1"/>
      <dgm:spPr/>
      <dgm:t>
        <a:bodyPr/>
        <a:lstStyle/>
        <a:p>
          <a:pPr>
            <a:lnSpc>
              <a:spcPct val="100000"/>
            </a:lnSpc>
            <a:buFont typeface="Wingdings" panose="05000000000000000000" pitchFamily="2" charset="2"/>
            <a:buChar char="Ø"/>
          </a:pPr>
          <a:endParaRPr lang="en-US" sz="1100" kern="1200" dirty="0"/>
        </a:p>
      </dgm:t>
    </dgm:pt>
    <dgm:pt modelId="{8F55B0B2-4F3D-4E87-8736-EF9D35E7AF64}" type="parTrans" cxnId="{E39D37FF-6B1F-443F-9737-DCA001D5F7E3}">
      <dgm:prSet/>
      <dgm:spPr/>
      <dgm:t>
        <a:bodyPr/>
        <a:lstStyle/>
        <a:p>
          <a:endParaRPr lang="en-US"/>
        </a:p>
      </dgm:t>
    </dgm:pt>
    <dgm:pt modelId="{1043D685-1B63-40CE-81D6-6EED707439CB}" type="sibTrans" cxnId="{E39D37FF-6B1F-443F-9737-DCA001D5F7E3}">
      <dgm:prSet/>
      <dgm:spPr/>
      <dgm:t>
        <a:bodyPr/>
        <a:lstStyle/>
        <a:p>
          <a:endParaRPr lang="en-US"/>
        </a:p>
      </dgm:t>
    </dgm:pt>
    <dgm:pt modelId="{75B33E13-2EFD-46E1-96BF-F3F003F09E6B}">
      <dgm:prSet phldrT="[Texte]" custT="1"/>
      <dgm:spPr/>
      <dgm:t>
        <a:bodyPr/>
        <a:lstStyle/>
        <a:p>
          <a:pPr>
            <a:lnSpc>
              <a:spcPct val="100000"/>
            </a:lnSpc>
            <a:buFont typeface="Wingdings" panose="05000000000000000000" pitchFamily="2" charset="2"/>
            <a:buChar char="Ø"/>
          </a:pPr>
          <a:endParaRPr lang="en-US" sz="1100" kern="1200" dirty="0"/>
        </a:p>
      </dgm:t>
    </dgm:pt>
    <dgm:pt modelId="{EF695291-0353-49B6-83BA-4AC487CFB220}" type="parTrans" cxnId="{35991A20-2DDE-4651-9384-D5312DED28CC}">
      <dgm:prSet/>
      <dgm:spPr/>
      <dgm:t>
        <a:bodyPr/>
        <a:lstStyle/>
        <a:p>
          <a:endParaRPr lang="en-US"/>
        </a:p>
      </dgm:t>
    </dgm:pt>
    <dgm:pt modelId="{CE1C856F-3F93-4166-936B-E53083635425}" type="sibTrans" cxnId="{35991A20-2DDE-4651-9384-D5312DED28CC}">
      <dgm:prSet/>
      <dgm:spPr/>
      <dgm:t>
        <a:bodyPr/>
        <a:lstStyle/>
        <a:p>
          <a:endParaRPr lang="en-US"/>
        </a:p>
      </dgm:t>
    </dgm:pt>
    <dgm:pt modelId="{902E44AB-25A2-4BC6-A6CD-50A7CEA84CD4}">
      <dgm:prSet phldrT="[Texte]" custT="1"/>
      <dgm:spPr/>
      <dgm:t>
        <a:bodyPr/>
        <a:lstStyle/>
        <a:p>
          <a:pPr>
            <a:lnSpc>
              <a:spcPct val="100000"/>
            </a:lnSpc>
            <a:buFont typeface="Wingdings" panose="05000000000000000000" pitchFamily="2" charset="2"/>
            <a:buChar char="Ø"/>
          </a:pPr>
          <a:endParaRPr lang="en-US" sz="1100" kern="1200" dirty="0"/>
        </a:p>
      </dgm:t>
    </dgm:pt>
    <dgm:pt modelId="{C6F9633D-2FB2-4002-B064-4539D5AEDA81}" type="parTrans" cxnId="{6DC69965-60F6-4DC6-829C-C843590029FA}">
      <dgm:prSet/>
      <dgm:spPr/>
      <dgm:t>
        <a:bodyPr/>
        <a:lstStyle/>
        <a:p>
          <a:endParaRPr lang="en-US"/>
        </a:p>
      </dgm:t>
    </dgm:pt>
    <dgm:pt modelId="{F5DC3795-5BFB-440B-8456-A9A1AEE0D703}" type="sibTrans" cxnId="{6DC69965-60F6-4DC6-829C-C843590029FA}">
      <dgm:prSet/>
      <dgm:spPr/>
      <dgm:t>
        <a:bodyPr/>
        <a:lstStyle/>
        <a:p>
          <a:endParaRPr lang="en-US"/>
        </a:p>
      </dgm:t>
    </dgm:pt>
    <dgm:pt modelId="{CE8E1662-35B0-45E8-AF40-8B3149939540}">
      <dgm:prSet phldrT="[Texte]" custT="1"/>
      <dgm:spPr/>
      <dgm:t>
        <a:bodyPr/>
        <a:lstStyle/>
        <a:p>
          <a:pPr>
            <a:lnSpc>
              <a:spcPct val="100000"/>
            </a:lnSpc>
            <a:buFont typeface="Wingdings" panose="05000000000000000000" pitchFamily="2" charset="2"/>
            <a:buNone/>
          </a:pPr>
          <a:r>
            <a:rPr lang="en-US" sz="1100" b="1" kern="1200" dirty="0">
              <a:latin typeface="+mn-lt"/>
              <a:cs typeface="Aharoni" panose="02010803020104030203" pitchFamily="2" charset="-79"/>
            </a:rPr>
            <a:t> </a:t>
          </a:r>
        </a:p>
      </dgm:t>
    </dgm:pt>
    <dgm:pt modelId="{F402C633-5AC4-42C4-954C-D4BBF4550CFD}" type="parTrans" cxnId="{12BFECBB-8E8B-41BE-ACE0-522C27C76C28}">
      <dgm:prSet/>
      <dgm:spPr/>
      <dgm:t>
        <a:bodyPr/>
        <a:lstStyle/>
        <a:p>
          <a:endParaRPr lang="en-US"/>
        </a:p>
      </dgm:t>
    </dgm:pt>
    <dgm:pt modelId="{ACE988B0-9B96-4763-B54C-7AB381503F70}" type="sibTrans" cxnId="{12BFECBB-8E8B-41BE-ACE0-522C27C76C28}">
      <dgm:prSet/>
      <dgm:spPr/>
      <dgm:t>
        <a:bodyPr/>
        <a:lstStyle/>
        <a:p>
          <a:endParaRPr lang="en-US"/>
        </a:p>
      </dgm:t>
    </dgm:pt>
    <dgm:pt modelId="{31E78780-E3F7-4B7D-87C1-64E39FA88F52}">
      <dgm:prSet phldrT="[Texte]" custT="1"/>
      <dgm:spPr/>
      <dgm:t>
        <a:bodyPr/>
        <a:lstStyle/>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haroni" panose="02010803020104030203" pitchFamily="2" charset="-79"/>
            </a:rPr>
            <a:t> Training a simple model </a:t>
          </a:r>
          <a:r>
            <a:rPr lang="en-US" sz="1100" kern="1200" dirty="0">
              <a:solidFill>
                <a:srgbClr val="FF0000"/>
              </a:solidFill>
              <a:latin typeface="+mn-lt"/>
              <a:ea typeface="+mn-ea"/>
              <a:cs typeface="Aharoni" panose="02010803020104030203" pitchFamily="2" charset="-79"/>
            </a:rPr>
            <a:t>through distillation of a more complex model </a:t>
          </a:r>
          <a:r>
            <a:rPr lang="en-US" sz="1100" kern="1200" dirty="0">
              <a:solidFill>
                <a:srgbClr val="010101">
                  <a:hueOff val="0"/>
                  <a:satOff val="0"/>
                  <a:lumOff val="0"/>
                  <a:alphaOff val="0"/>
                </a:srgbClr>
              </a:solidFill>
              <a:latin typeface="+mn-lt"/>
              <a:ea typeface="+mn-ea"/>
              <a:cs typeface="Aharoni" panose="02010803020104030203" pitchFamily="2" charset="-79"/>
            </a:rPr>
            <a:t>usually outperforms </a:t>
          </a:r>
          <a:r>
            <a:rPr lang="en-US" sz="1100" kern="1200" dirty="0">
              <a:solidFill>
                <a:srgbClr val="FF0000"/>
              </a:solidFill>
              <a:latin typeface="+mn-lt"/>
              <a:ea typeface="+mn-ea"/>
              <a:cs typeface="Aharoni" panose="02010803020104030203" pitchFamily="2" charset="-79"/>
            </a:rPr>
            <a:t>training directly the same simple model</a:t>
          </a:r>
          <a:r>
            <a:rPr lang="en-US" sz="1100" kern="1200" dirty="0">
              <a:solidFill>
                <a:srgbClr val="010101">
                  <a:hueOff val="0"/>
                  <a:satOff val="0"/>
                  <a:lumOff val="0"/>
                  <a:alphaOff val="0"/>
                </a:srgbClr>
              </a:solidFill>
              <a:latin typeface="+mn-lt"/>
              <a:ea typeface="+mn-ea"/>
              <a:cs typeface="Aharoni" panose="02010803020104030203" pitchFamily="2" charset="-79"/>
            </a:rPr>
            <a:t>. </a:t>
          </a:r>
        </a:p>
      </dgm:t>
    </dgm:pt>
    <dgm:pt modelId="{6030E237-F75F-4487-8861-4A310443ECEA}" type="parTrans" cxnId="{556346F2-7B59-45A2-8844-0C1803DA9FB0}">
      <dgm:prSet/>
      <dgm:spPr/>
      <dgm:t>
        <a:bodyPr/>
        <a:lstStyle/>
        <a:p>
          <a:endParaRPr lang="en-US"/>
        </a:p>
      </dgm:t>
    </dgm:pt>
    <dgm:pt modelId="{181C26FC-FC3F-4C1E-BE2F-B7559162E1CC}" type="sibTrans" cxnId="{556346F2-7B59-45A2-8844-0C1803DA9FB0}">
      <dgm:prSet/>
      <dgm:spPr/>
      <dgm:t>
        <a:bodyPr/>
        <a:lstStyle/>
        <a:p>
          <a:endParaRPr lang="en-US"/>
        </a:p>
      </dgm:t>
    </dgm:pt>
    <dgm:pt modelId="{D559826A-5940-45D9-9FC2-92A0B3AF6F73}">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None/>
          </a:pPr>
          <a:endParaRPr lang="en-US" sz="1100" kern="1200" dirty="0">
            <a:latin typeface="+mn-lt"/>
            <a:cs typeface="Aharoni" panose="02010803020104030203" pitchFamily="2" charset="-79"/>
          </a:endParaRPr>
        </a:p>
      </dgm:t>
    </dgm:pt>
    <dgm:pt modelId="{905A1DC4-181C-42DF-AC4F-2ACB3ED54496}" type="parTrans" cxnId="{8562ABE8-D121-49E8-A116-32CEA8292D6A}">
      <dgm:prSet/>
      <dgm:spPr/>
      <dgm:t>
        <a:bodyPr/>
        <a:lstStyle/>
        <a:p>
          <a:endParaRPr lang="en-US"/>
        </a:p>
      </dgm:t>
    </dgm:pt>
    <dgm:pt modelId="{712716D4-7902-4F40-BCB8-50886059C99E}" type="sibTrans" cxnId="{8562ABE8-D121-49E8-A116-32CEA8292D6A}">
      <dgm:prSet/>
      <dgm:spPr/>
      <dgm:t>
        <a:bodyPr/>
        <a:lstStyle/>
        <a:p>
          <a:endParaRPr lang="en-US"/>
        </a:p>
      </dgm:t>
    </dgm:pt>
    <dgm:pt modelId="{83CC0E99-103F-4711-A905-6031D1F59B85}">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endParaRPr lang="en-US" sz="1100" kern="1200" dirty="0">
            <a:latin typeface="+mn-lt"/>
            <a:cs typeface="Aharoni" panose="02010803020104030203" pitchFamily="2" charset="-79"/>
          </a:endParaRPr>
        </a:p>
      </dgm:t>
    </dgm:pt>
    <dgm:pt modelId="{BA48EAFD-420E-41C4-A376-AED22A9C9AC7}" type="parTrans" cxnId="{5BEBE0BC-F83D-4EFC-BC08-47633BE498BE}">
      <dgm:prSet/>
      <dgm:spPr/>
      <dgm:t>
        <a:bodyPr/>
        <a:lstStyle/>
        <a:p>
          <a:endParaRPr lang="en-US"/>
        </a:p>
      </dgm:t>
    </dgm:pt>
    <dgm:pt modelId="{E11D34A2-259A-4636-BE48-84890849ED31}" type="sibTrans" cxnId="{5BEBE0BC-F83D-4EFC-BC08-47633BE498BE}">
      <dgm:prSet/>
      <dgm:spPr/>
      <dgm:t>
        <a:bodyPr/>
        <a:lstStyle/>
        <a:p>
          <a:endParaRPr lang="en-US"/>
        </a:p>
      </dgm:t>
    </dgm:pt>
    <dgm:pt modelId="{3000D884-5334-4D6A-833A-C8D83030DBAC}">
      <dgm:prSet phldrT="[Texte]" custT="1"/>
      <dgm:spPr/>
      <dgm:t>
        <a:bodyPr/>
        <a:lstStyle/>
        <a:p>
          <a:pPr>
            <a:lnSpc>
              <a:spcPct val="100000"/>
            </a:lnSpc>
            <a:buFont typeface="Wingdings" panose="05000000000000000000" pitchFamily="2" charset="2"/>
            <a:buChar char="Ø"/>
          </a:pPr>
          <a:r>
            <a:rPr lang="en-US" sz="1100" b="0" kern="1200" dirty="0">
              <a:latin typeface="+mn-lt"/>
              <a:cs typeface="Aharoni" panose="02010803020104030203" pitchFamily="2" charset="-79"/>
            </a:rPr>
            <a:t>Usually, we use the </a:t>
          </a:r>
          <a:r>
            <a:rPr lang="en-US" sz="1100" b="0" kern="1200" dirty="0">
              <a:solidFill>
                <a:srgbClr val="FF0000"/>
              </a:solidFill>
              <a:latin typeface="+mn-lt"/>
              <a:cs typeface="Aharoni" panose="02010803020104030203" pitchFamily="2" charset="-79"/>
            </a:rPr>
            <a:t>teacher for inference </a:t>
          </a:r>
          <a:r>
            <a:rPr lang="en-US" sz="1100" b="0" kern="1200" dirty="0">
              <a:latin typeface="+mn-lt"/>
              <a:cs typeface="Aharoni" panose="02010803020104030203" pitchFamily="2" charset="-79"/>
            </a:rPr>
            <a:t>alongside with student’s interpretability insights.  </a:t>
          </a:r>
        </a:p>
      </dgm:t>
    </dgm:pt>
    <dgm:pt modelId="{A7242EFF-24C0-4C84-BB06-30F3472A63FC}" type="parTrans" cxnId="{39B21B34-ACED-4F33-AE4B-023CC811E82D}">
      <dgm:prSet/>
      <dgm:spPr/>
      <dgm:t>
        <a:bodyPr/>
        <a:lstStyle/>
        <a:p>
          <a:endParaRPr lang="en-US"/>
        </a:p>
      </dgm:t>
    </dgm:pt>
    <dgm:pt modelId="{6472C3C1-0CB7-4A96-A13B-988602228F8B}" type="sibTrans" cxnId="{39B21B34-ACED-4F33-AE4B-023CC811E82D}">
      <dgm:prSet/>
      <dgm:spPr/>
      <dgm:t>
        <a:bodyPr/>
        <a:lstStyle/>
        <a:p>
          <a:endParaRPr lang="en-US"/>
        </a:p>
      </dgm:t>
    </dgm:pt>
    <dgm:pt modelId="{E035B40B-B39F-418D-8CFF-DADBFC1C1465}">
      <dgm:prSet phldrT="[Texte]" custT="1"/>
      <dgm:spPr/>
      <dgm:t>
        <a:bodyPr/>
        <a:lstStyle/>
        <a:p>
          <a:pPr>
            <a:lnSpc>
              <a:spcPct val="100000"/>
            </a:lnSpc>
            <a:buFont typeface="Wingdings" panose="05000000000000000000" pitchFamily="2" charset="2"/>
            <a:buChar char="Ø"/>
          </a:pPr>
          <a:endParaRPr lang="en-US" sz="1100" b="0" kern="1200" dirty="0">
            <a:latin typeface="+mn-lt"/>
            <a:cs typeface="Aharoni" panose="02010803020104030203" pitchFamily="2" charset="-79"/>
          </a:endParaRPr>
        </a:p>
      </dgm:t>
    </dgm:pt>
    <dgm:pt modelId="{A338F5C4-40B4-411D-BD42-8384E4728C57}" type="parTrans" cxnId="{82C28AC7-779F-4CD8-8C7A-C6F05559AB61}">
      <dgm:prSet/>
      <dgm:spPr/>
      <dgm:t>
        <a:bodyPr/>
        <a:lstStyle/>
        <a:p>
          <a:endParaRPr lang="en-US"/>
        </a:p>
      </dgm:t>
    </dgm:pt>
    <dgm:pt modelId="{48CBB65F-25DF-4678-A9DB-A3E415DF87F0}" type="sibTrans" cxnId="{82C28AC7-779F-4CD8-8C7A-C6F05559AB61}">
      <dgm:prSet/>
      <dgm:spPr/>
      <dgm:t>
        <a:bodyPr/>
        <a:lstStyle/>
        <a:p>
          <a:endParaRPr lang="en-US"/>
        </a:p>
      </dgm:t>
    </dgm:pt>
    <dgm:pt modelId="{DC5D2845-99AA-4D13-8C20-D74F1A3918C3}">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rial" pitchFamily="34" charset="0"/>
            </a:rPr>
            <a:t> </a:t>
          </a:r>
          <a:r>
            <a:rPr lang="en-US" sz="1100" kern="1200" dirty="0">
              <a:solidFill>
                <a:srgbClr val="010101">
                  <a:hueOff val="0"/>
                  <a:satOff val="0"/>
                  <a:lumOff val="0"/>
                  <a:alphaOff val="0"/>
                </a:srgbClr>
              </a:solidFill>
              <a:latin typeface="+mn-lt"/>
              <a:ea typeface="+mn-ea"/>
              <a:cs typeface="Aharoni" panose="02010803020104030203" pitchFamily="2" charset="-79"/>
            </a:rPr>
            <a:t>We can also </a:t>
          </a:r>
          <a:r>
            <a:rPr lang="en-US" sz="1100" kern="1200" dirty="0">
              <a:solidFill>
                <a:srgbClr val="FF0000"/>
              </a:solidFill>
              <a:latin typeface="+mn-lt"/>
              <a:ea typeface="+mn-ea"/>
              <a:cs typeface="Aharoni" panose="02010803020104030203" pitchFamily="2" charset="-79"/>
            </a:rPr>
            <a:t>enhance performance of more sophisticated models </a:t>
          </a:r>
          <a:r>
            <a:rPr lang="en-US" sz="1100" kern="1200" dirty="0">
              <a:solidFill>
                <a:srgbClr val="010101">
                  <a:hueOff val="0"/>
                  <a:satOff val="0"/>
                  <a:lumOff val="0"/>
                  <a:alphaOff val="0"/>
                </a:srgbClr>
              </a:solidFill>
              <a:latin typeface="+mn-lt"/>
              <a:ea typeface="+mn-ea"/>
              <a:cs typeface="Aharoni" panose="02010803020104030203" pitchFamily="2" charset="-79"/>
            </a:rPr>
            <a:t>by using </a:t>
          </a:r>
          <a:r>
            <a:rPr lang="en-US" sz="1100" kern="1200" dirty="0">
              <a:solidFill>
                <a:srgbClr val="FF0000"/>
              </a:solidFill>
              <a:latin typeface="+mn-lt"/>
              <a:ea typeface="+mn-ea"/>
              <a:cs typeface="Aharoni" panose="02010803020104030203" pitchFamily="2" charset="-79"/>
            </a:rPr>
            <a:t>self-distillation</a:t>
          </a:r>
          <a:r>
            <a:rPr lang="en-US" sz="1100" kern="1200" dirty="0">
              <a:solidFill>
                <a:srgbClr val="010101">
                  <a:hueOff val="0"/>
                  <a:satOff val="0"/>
                  <a:lumOff val="0"/>
                  <a:alphaOff val="0"/>
                </a:srgbClr>
              </a:solidFill>
              <a:latin typeface="+mn-lt"/>
              <a:ea typeface="+mn-ea"/>
              <a:cs typeface="Aharoni" panose="02010803020104030203" pitchFamily="2" charset="-79"/>
            </a:rPr>
            <a:t> and </a:t>
          </a:r>
          <a:r>
            <a:rPr lang="en-US" sz="1100" kern="1200" dirty="0">
              <a:solidFill>
                <a:srgbClr val="FF0000"/>
              </a:solidFill>
              <a:latin typeface="+mn-lt"/>
              <a:ea typeface="+mn-ea"/>
              <a:cs typeface="Aharoni" panose="02010803020104030203" pitchFamily="2" charset="-79"/>
            </a:rPr>
            <a:t>transfer learning </a:t>
          </a:r>
          <a:r>
            <a:rPr lang="en-US" sz="1100" kern="1200" dirty="0">
              <a:solidFill>
                <a:srgbClr val="010101">
                  <a:hueOff val="0"/>
                  <a:satOff val="0"/>
                  <a:lumOff val="0"/>
                  <a:alphaOff val="0"/>
                </a:srgbClr>
              </a:solidFill>
              <a:latin typeface="+mn-lt"/>
              <a:ea typeface="+mn-ea"/>
              <a:cs typeface="Aharoni" panose="02010803020104030203" pitchFamily="2" charset="-79"/>
            </a:rPr>
            <a:t>frameworks  </a:t>
          </a:r>
        </a:p>
      </dgm:t>
    </dgm:pt>
    <dgm:pt modelId="{78A6226B-D24F-4FFB-AEAF-74FEC07C7793}" type="parTrans" cxnId="{A73575DD-B060-45EC-99D7-22204CC66ECB}">
      <dgm:prSet/>
      <dgm:spPr/>
      <dgm:t>
        <a:bodyPr/>
        <a:lstStyle/>
        <a:p>
          <a:endParaRPr lang="en-US"/>
        </a:p>
      </dgm:t>
    </dgm:pt>
    <dgm:pt modelId="{91B5502F-029C-465C-A284-152D7CBC072A}" type="sibTrans" cxnId="{A73575DD-B060-45EC-99D7-22204CC66ECB}">
      <dgm:prSet/>
      <dgm:spPr/>
      <dgm:t>
        <a:bodyPr/>
        <a:lstStyle/>
        <a:p>
          <a:endParaRPr lang="en-US"/>
        </a:p>
      </dgm:t>
    </dgm:pt>
    <dgm:pt modelId="{F9D149D6-EDD1-4990-838B-D44B5B5C9C4C}">
      <dgm:prSet phldrT="[Texte]" custT="1"/>
      <dgm:spPr/>
      <dgm:t>
        <a:bodyPr/>
        <a:lstStyle/>
        <a:p>
          <a:pPr marL="57150" lvl="1" indent="0" algn="l" defTabSz="488950">
            <a:lnSpc>
              <a:spcPct val="90000"/>
            </a:lnSpc>
            <a:spcBef>
              <a:spcPct val="0"/>
            </a:spcBef>
            <a:spcAft>
              <a:spcPct val="15000"/>
            </a:spcAft>
            <a:buFont typeface="Wingdings" panose="05000000000000000000" pitchFamily="2" charset="2"/>
            <a:buNone/>
          </a:pPr>
          <a:endParaRPr lang="en-US" sz="1100" kern="1200" dirty="0">
            <a:latin typeface="+mn-lt"/>
          </a:endParaRPr>
        </a:p>
      </dgm:t>
    </dgm:pt>
    <dgm:pt modelId="{4F563B5E-606A-41DF-9B1F-62E2C975464A}" type="parTrans" cxnId="{4A356305-4096-4A2A-A617-96B24F1A963C}">
      <dgm:prSet/>
      <dgm:spPr/>
      <dgm:t>
        <a:bodyPr/>
        <a:lstStyle/>
        <a:p>
          <a:endParaRPr lang="en-US"/>
        </a:p>
      </dgm:t>
    </dgm:pt>
    <dgm:pt modelId="{961DBD88-CD43-445F-A559-BB009934A438}" type="sibTrans" cxnId="{4A356305-4096-4A2A-A617-96B24F1A963C}">
      <dgm:prSet/>
      <dgm:spPr/>
      <dgm:t>
        <a:bodyPr/>
        <a:lstStyle/>
        <a:p>
          <a:endParaRPr lang="en-US"/>
        </a:p>
      </dgm:t>
    </dgm:pt>
    <dgm:pt modelId="{947D571F-6973-4B98-9421-6750EC8735A4}">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haroni" panose="02010803020104030203" pitchFamily="2" charset="-79"/>
            </a:rPr>
            <a:t>However,  the student cannot outperform the teacher in general due </a:t>
          </a:r>
          <a:r>
            <a:rPr lang="en-US" sz="1100" kern="1200" dirty="0">
              <a:solidFill>
                <a:srgbClr val="FF0000"/>
              </a:solidFill>
              <a:latin typeface="+mn-lt"/>
              <a:ea typeface="+mn-ea"/>
              <a:cs typeface="Aharoni" panose="02010803020104030203" pitchFamily="2" charset="-79"/>
            </a:rPr>
            <a:t>capacity gap</a:t>
          </a:r>
          <a:r>
            <a:rPr lang="en-US" sz="1100" kern="1200" dirty="0">
              <a:solidFill>
                <a:srgbClr val="010101">
                  <a:hueOff val="0"/>
                  <a:satOff val="0"/>
                  <a:lumOff val="0"/>
                  <a:alphaOff val="0"/>
                </a:srgbClr>
              </a:solidFill>
              <a:latin typeface="+mn-lt"/>
              <a:ea typeface="+mn-ea"/>
              <a:cs typeface="Aharoni" panose="02010803020104030203" pitchFamily="2" charset="-79"/>
            </a:rPr>
            <a:t>. </a:t>
          </a:r>
        </a:p>
      </dgm:t>
    </dgm:pt>
    <dgm:pt modelId="{29EB798F-420E-46FC-9F11-A46FAB619832}" type="parTrans" cxnId="{A012DB51-8DB9-413C-97D7-24C570725F7A}">
      <dgm:prSet/>
      <dgm:spPr/>
      <dgm:t>
        <a:bodyPr/>
        <a:lstStyle/>
        <a:p>
          <a:endParaRPr lang="en-US"/>
        </a:p>
      </dgm:t>
    </dgm:pt>
    <dgm:pt modelId="{1776C565-7616-44F9-A20F-4BE6831718A7}" type="sibTrans" cxnId="{A012DB51-8DB9-413C-97D7-24C570725F7A}">
      <dgm:prSet/>
      <dgm:spPr/>
      <dgm:t>
        <a:bodyPr/>
        <a:lstStyle/>
        <a:p>
          <a:endParaRPr lang="en-US"/>
        </a:p>
      </dgm:t>
    </dgm:pt>
    <dgm:pt modelId="{02129C40-2265-4870-A798-52CC4DC1EDA8}">
      <dgm:prSet phldrT="[Texte]" custT="1"/>
      <dgm:spPr/>
      <dgm:t>
        <a:bodyPr/>
        <a:lstStyle/>
        <a:p>
          <a:pPr>
            <a:buFont typeface="Wingdings" panose="05000000000000000000" pitchFamily="2" charset="2"/>
            <a:buChar char="Ø"/>
          </a:pPr>
          <a:endParaRPr lang="en-US" sz="1100" kern="1200" dirty="0">
            <a:solidFill>
              <a:srgbClr val="010101">
                <a:hueOff val="0"/>
                <a:satOff val="0"/>
                <a:lumOff val="0"/>
                <a:alphaOff val="0"/>
              </a:srgbClr>
            </a:solidFill>
            <a:latin typeface="+mn-lt"/>
            <a:ea typeface="+mn-ea"/>
            <a:cs typeface="Aharoni" panose="02010803020104030203" pitchFamily="2" charset="-79"/>
          </a:endParaRPr>
        </a:p>
      </dgm:t>
    </dgm:pt>
    <dgm:pt modelId="{D4413A5D-0DEF-447C-8F15-A995485821BE}" type="parTrans" cxnId="{140D9BEE-680D-4573-B5CC-7D8D4CDA92F0}">
      <dgm:prSet/>
      <dgm:spPr/>
      <dgm:t>
        <a:bodyPr/>
        <a:lstStyle/>
        <a:p>
          <a:endParaRPr lang="en-US"/>
        </a:p>
      </dgm:t>
    </dgm:pt>
    <dgm:pt modelId="{A6F3D459-2784-4AB6-ABCE-9345155855AA}" type="sibTrans" cxnId="{140D9BEE-680D-4573-B5CC-7D8D4CDA92F0}">
      <dgm:prSet/>
      <dgm:spPr/>
      <dgm:t>
        <a:bodyPr/>
        <a:lstStyle/>
        <a:p>
          <a:endParaRPr lang="en-US"/>
        </a:p>
      </dgm:t>
    </dgm:pt>
    <dgm:pt modelId="{0AA36FCE-B664-40A8-967E-060A00E99788}">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haroni" panose="02010803020104030203" pitchFamily="2" charset="-79"/>
            </a:rPr>
            <a:t>In result, several frameworks were developed by scholars to reduce the </a:t>
          </a:r>
          <a:r>
            <a:rPr lang="en-US" sz="1100" kern="1200" dirty="0">
              <a:solidFill>
                <a:srgbClr val="FF0000"/>
              </a:solidFill>
              <a:latin typeface="+mn-lt"/>
              <a:ea typeface="+mn-ea"/>
              <a:cs typeface="Aharoni" panose="02010803020104030203" pitchFamily="2" charset="-79"/>
            </a:rPr>
            <a:t>performance gap </a:t>
          </a:r>
          <a:r>
            <a:rPr lang="en-US" sz="1100" kern="1200" dirty="0">
              <a:solidFill>
                <a:srgbClr val="010101">
                  <a:hueOff val="0"/>
                  <a:satOff val="0"/>
                  <a:lumOff val="0"/>
                  <a:alphaOff val="0"/>
                </a:srgbClr>
              </a:solidFill>
              <a:latin typeface="+mn-lt"/>
              <a:ea typeface="+mn-ea"/>
              <a:cs typeface="Aharoni" panose="02010803020104030203" pitchFamily="2" charset="-79"/>
            </a:rPr>
            <a:t>between the teacher and the student. </a:t>
          </a:r>
        </a:p>
      </dgm:t>
    </dgm:pt>
    <dgm:pt modelId="{2CD0909C-C858-4EF7-A660-17FEA7D4E08C}" type="parTrans" cxnId="{AE4A4A37-06DA-463C-BE45-2D19781998F2}">
      <dgm:prSet/>
      <dgm:spPr/>
      <dgm:t>
        <a:bodyPr/>
        <a:lstStyle/>
        <a:p>
          <a:endParaRPr lang="en-US"/>
        </a:p>
      </dgm:t>
    </dgm:pt>
    <dgm:pt modelId="{4080BC87-EF78-41DB-945F-7E2DE40018A9}" type="sibTrans" cxnId="{AE4A4A37-06DA-463C-BE45-2D19781998F2}">
      <dgm:prSet/>
      <dgm:spPr/>
      <dgm:t>
        <a:bodyPr/>
        <a:lstStyle/>
        <a:p>
          <a:endParaRPr lang="en-US"/>
        </a:p>
      </dgm:t>
    </dgm:pt>
    <dgm:pt modelId="{13BD5071-1650-4958-B236-E65595067DC3}">
      <dgm:prSet phldrT="[Texte]" custT="1"/>
      <dgm:spPr/>
      <dgm:t>
        <a:bodyPr/>
        <a:lstStyle/>
        <a:p>
          <a:pPr>
            <a:buFont typeface="Wingdings" panose="05000000000000000000" pitchFamily="2" charset="2"/>
            <a:buChar char="Ø"/>
          </a:pPr>
          <a:endParaRPr lang="en-US" sz="1100" kern="1200" dirty="0">
            <a:solidFill>
              <a:srgbClr val="010101">
                <a:hueOff val="0"/>
                <a:satOff val="0"/>
                <a:lumOff val="0"/>
                <a:alphaOff val="0"/>
              </a:srgbClr>
            </a:solidFill>
            <a:latin typeface="+mn-lt"/>
            <a:ea typeface="+mn-ea"/>
            <a:cs typeface="Aharoni" panose="02010803020104030203" pitchFamily="2" charset="-79"/>
          </a:endParaRPr>
        </a:p>
      </dgm:t>
    </dgm:pt>
    <dgm:pt modelId="{343D7A2E-93AF-4C4B-AE31-03DABD379B80}" type="parTrans" cxnId="{244C621F-A2E2-407B-BB72-D5436CCFEDA9}">
      <dgm:prSet/>
      <dgm:spPr/>
      <dgm:t>
        <a:bodyPr/>
        <a:lstStyle/>
        <a:p>
          <a:endParaRPr lang="en-US"/>
        </a:p>
      </dgm:t>
    </dgm:pt>
    <dgm:pt modelId="{E2E2E183-93B1-4F2C-A945-BD8743FB5A04}" type="sibTrans" cxnId="{244C621F-A2E2-407B-BB72-D5436CCFEDA9}">
      <dgm:prSet/>
      <dgm:spPr/>
      <dgm:t>
        <a:bodyPr/>
        <a:lstStyle/>
        <a:p>
          <a:endParaRPr lang="en-US"/>
        </a:p>
      </dgm:t>
    </dgm:pt>
    <dgm:pt modelId="{E9E32E8C-5E23-4E42-988A-FF6550BC116D}">
      <dgm:prSet phldrT="[Texte]" custT="1"/>
      <dgm:spPr/>
      <dgm:t>
        <a:bodyPr/>
        <a:lstStyle/>
        <a:p>
          <a:pPr>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haroni" panose="02010803020104030203" pitchFamily="2" charset="-79"/>
            </a:rPr>
            <a:t>Some of the most relevant frameworks are </a:t>
          </a:r>
          <a:r>
            <a:rPr lang="en-US" sz="1100" kern="1200" dirty="0">
              <a:solidFill>
                <a:srgbClr val="FF0000"/>
              </a:solidFill>
              <a:latin typeface="+mn-lt"/>
              <a:ea typeface="+mn-ea"/>
              <a:cs typeface="Aharoni" panose="02010803020104030203" pitchFamily="2" charset="-79"/>
            </a:rPr>
            <a:t>adversarial knowledge distillation</a:t>
          </a:r>
          <a:r>
            <a:rPr lang="en-US" sz="1100" kern="1200" dirty="0">
              <a:solidFill>
                <a:srgbClr val="010101">
                  <a:hueOff val="0"/>
                  <a:satOff val="0"/>
                  <a:lumOff val="0"/>
                  <a:alphaOff val="0"/>
                </a:srgbClr>
              </a:solidFill>
              <a:latin typeface="+mn-lt"/>
              <a:ea typeface="+mn-ea"/>
              <a:cs typeface="Aharoni" panose="02010803020104030203" pitchFamily="2" charset="-79"/>
            </a:rPr>
            <a:t>, </a:t>
          </a:r>
          <a:r>
            <a:rPr lang="en-US" sz="1100" kern="1200" dirty="0">
              <a:solidFill>
                <a:srgbClr val="FF0000"/>
              </a:solidFill>
              <a:latin typeface="+mn-lt"/>
              <a:ea typeface="+mn-ea"/>
              <a:cs typeface="Aharoni" panose="02010803020104030203" pitchFamily="2" charset="-79"/>
            </a:rPr>
            <a:t>interpretability  distillation</a:t>
          </a:r>
          <a:r>
            <a:rPr lang="en-US" sz="1100" kern="1200" dirty="0">
              <a:solidFill>
                <a:srgbClr val="010101">
                  <a:hueOff val="0"/>
                  <a:satOff val="0"/>
                  <a:lumOff val="0"/>
                  <a:alphaOff val="0"/>
                </a:srgbClr>
              </a:solidFill>
              <a:latin typeface="+mn-lt"/>
              <a:ea typeface="+mn-ea"/>
              <a:cs typeface="Aharoni" panose="02010803020104030203" pitchFamily="2" charset="-79"/>
            </a:rPr>
            <a:t> and </a:t>
          </a:r>
          <a:r>
            <a:rPr lang="en-US" sz="1100" kern="1200" dirty="0">
              <a:solidFill>
                <a:srgbClr val="FF0000"/>
              </a:solidFill>
              <a:latin typeface="+mn-lt"/>
              <a:ea typeface="+mn-ea"/>
              <a:cs typeface="Aharoni" panose="02010803020104030203" pitchFamily="2" charset="-79"/>
            </a:rPr>
            <a:t>transfer learning</a:t>
          </a:r>
          <a:r>
            <a:rPr lang="en-US" sz="1100" kern="1200" dirty="0">
              <a:solidFill>
                <a:srgbClr val="010101">
                  <a:hueOff val="0"/>
                  <a:satOff val="0"/>
                  <a:lumOff val="0"/>
                  <a:alphaOff val="0"/>
                </a:srgbClr>
              </a:solidFill>
              <a:latin typeface="+mn-lt"/>
              <a:ea typeface="+mn-ea"/>
              <a:cs typeface="Aharoni" panose="02010803020104030203" pitchFamily="2" charset="-79"/>
            </a:rPr>
            <a:t>. </a:t>
          </a:r>
        </a:p>
      </dgm:t>
    </dgm:pt>
    <dgm:pt modelId="{AE13FBE1-C19F-42F7-9002-E1E61F5FF3CC}" type="parTrans" cxnId="{051C1267-0CCB-4EA1-98D2-B6E762630D2E}">
      <dgm:prSet/>
      <dgm:spPr/>
      <dgm:t>
        <a:bodyPr/>
        <a:lstStyle/>
        <a:p>
          <a:endParaRPr lang="en-US"/>
        </a:p>
      </dgm:t>
    </dgm:pt>
    <dgm:pt modelId="{D0AB4677-6C73-4181-932E-7A9ACE7C2EA5}" type="sibTrans" cxnId="{051C1267-0CCB-4EA1-98D2-B6E762630D2E}">
      <dgm:prSet/>
      <dgm:spPr/>
      <dgm:t>
        <a:bodyPr/>
        <a:lstStyle/>
        <a:p>
          <a:endParaRPr lang="en-US"/>
        </a:p>
      </dgm:t>
    </dgm:pt>
    <dgm:pt modelId="{CA759F24-667D-4E6D-9F1B-FC82000FC506}">
      <dgm:prSet phldrT="[Texte]" custT="1"/>
      <dgm:spPr/>
      <dgm:t>
        <a:bodyPr/>
        <a:lstStyle/>
        <a:p>
          <a:pPr>
            <a:buFont typeface="Wingdings" panose="05000000000000000000" pitchFamily="2" charset="2"/>
            <a:buNone/>
          </a:pPr>
          <a:endParaRPr lang="en-US" sz="1100" kern="1200" dirty="0">
            <a:solidFill>
              <a:srgbClr val="010101">
                <a:hueOff val="0"/>
                <a:satOff val="0"/>
                <a:lumOff val="0"/>
                <a:alphaOff val="0"/>
              </a:srgbClr>
            </a:solidFill>
            <a:latin typeface="+mn-lt"/>
            <a:ea typeface="+mn-ea"/>
            <a:cs typeface="Aharoni" panose="02010803020104030203" pitchFamily="2" charset="-79"/>
          </a:endParaRPr>
        </a:p>
      </dgm:t>
    </dgm:pt>
    <dgm:pt modelId="{8CA589D0-2D35-4F0F-BF23-EB91F882B8A6}" type="parTrans" cxnId="{DAFB0380-E126-4D20-ADE3-77E6963DAAEA}">
      <dgm:prSet/>
      <dgm:spPr/>
      <dgm:t>
        <a:bodyPr/>
        <a:lstStyle/>
        <a:p>
          <a:endParaRPr lang="en-US"/>
        </a:p>
      </dgm:t>
    </dgm:pt>
    <dgm:pt modelId="{8D50F3BA-0076-4A7A-A0EA-5B677134FF98}" type="sibTrans" cxnId="{DAFB0380-E126-4D20-ADE3-77E6963DAAEA}">
      <dgm:prSet/>
      <dgm:spPr/>
      <dgm:t>
        <a:bodyPr/>
        <a:lstStyle/>
        <a:p>
          <a:endParaRPr lang="en-US"/>
        </a:p>
      </dgm:t>
    </dgm:pt>
    <dgm:pt modelId="{E10F876A-1232-4691-AC54-2490DD396ED5}" type="pres">
      <dgm:prSet presAssocID="{5431E4C2-099F-400B-9A14-8A7BDACA637C}" presName="Name0" presStyleCnt="0">
        <dgm:presLayoutVars>
          <dgm:dir/>
          <dgm:animLvl val="lvl"/>
          <dgm:resizeHandles val="exact"/>
        </dgm:presLayoutVars>
      </dgm:prSet>
      <dgm:spPr/>
    </dgm:pt>
    <dgm:pt modelId="{849304A2-1F57-4391-BD0B-FC853D2875F0}" type="pres">
      <dgm:prSet presAssocID="{D9E98424-B5F0-4B67-A698-E51998F780DA}" presName="composite" presStyleCnt="0"/>
      <dgm:spPr/>
    </dgm:pt>
    <dgm:pt modelId="{99EFC06E-74DD-406E-934F-46425F30AD5B}" type="pres">
      <dgm:prSet presAssocID="{D9E98424-B5F0-4B67-A698-E51998F780DA}" presName="parTx" presStyleLbl="alignNode1" presStyleIdx="0" presStyleCnt="3" custLinFactNeighborX="143" custLinFactNeighborY="-4122">
        <dgm:presLayoutVars>
          <dgm:chMax val="0"/>
          <dgm:chPref val="0"/>
          <dgm:bulletEnabled val="1"/>
        </dgm:presLayoutVars>
      </dgm:prSet>
      <dgm:spPr/>
    </dgm:pt>
    <dgm:pt modelId="{92730CBE-0D93-4328-ADEE-84726D7C30BC}" type="pres">
      <dgm:prSet presAssocID="{D9E98424-B5F0-4B67-A698-E51998F780DA}" presName="desTx" presStyleLbl="alignAccFollowNode1" presStyleIdx="0" presStyleCnt="3" custLinFactNeighborX="143" custLinFactNeighborY="-183">
        <dgm:presLayoutVars>
          <dgm:bulletEnabled val="1"/>
        </dgm:presLayoutVars>
      </dgm:prSet>
      <dgm:spPr/>
    </dgm:pt>
    <dgm:pt modelId="{BFAD5730-8E88-4358-A035-39656E765371}" type="pres">
      <dgm:prSet presAssocID="{79AEDAA3-5069-4E7C-A0DE-0F9C2CA37BFC}" presName="space" presStyleCnt="0"/>
      <dgm:spPr/>
    </dgm:pt>
    <dgm:pt modelId="{72714E7F-B72B-4FC5-BB8E-F1F701DB2DFA}" type="pres">
      <dgm:prSet presAssocID="{86BD9DE7-A90B-4DE1-B0B3-CB789A79967A}" presName="composite" presStyleCnt="0"/>
      <dgm:spPr/>
    </dgm:pt>
    <dgm:pt modelId="{C0405426-10B5-4679-ACD5-6F237A635323}" type="pres">
      <dgm:prSet presAssocID="{86BD9DE7-A90B-4DE1-B0B3-CB789A79967A}" presName="parTx" presStyleLbl="alignNode1" presStyleIdx="1" presStyleCnt="3" custLinFactNeighborY="-7807">
        <dgm:presLayoutVars>
          <dgm:chMax val="0"/>
          <dgm:chPref val="0"/>
          <dgm:bulletEnabled val="1"/>
        </dgm:presLayoutVars>
      </dgm:prSet>
      <dgm:spPr>
        <a:xfrm>
          <a:off x="2279405" y="140019"/>
          <a:ext cx="1992077" cy="416236"/>
        </a:xfrm>
        <a:prstGeom prst="rect">
          <a:avLst/>
        </a:prstGeom>
      </dgm:spPr>
    </dgm:pt>
    <dgm:pt modelId="{11CC0A18-41BE-49CD-9A3A-D39826C6176E}" type="pres">
      <dgm:prSet presAssocID="{86BD9DE7-A90B-4DE1-B0B3-CB789A79967A}" presName="desTx" presStyleLbl="alignAccFollowNode1" presStyleIdx="1" presStyleCnt="3" custLinFactNeighborY="183">
        <dgm:presLayoutVars>
          <dgm:bulletEnabled val="1"/>
        </dgm:presLayoutVars>
      </dgm:prSet>
      <dgm:spPr/>
    </dgm:pt>
    <dgm:pt modelId="{BAB89806-23B8-4F5D-877F-93E2A9DF7803}" type="pres">
      <dgm:prSet presAssocID="{ED4C4B56-BAEF-402A-8DDA-6E477B812C7D}" presName="space" presStyleCnt="0"/>
      <dgm:spPr/>
    </dgm:pt>
    <dgm:pt modelId="{744EDCAE-2F9E-4BFF-A296-3E6BD2F04149}" type="pres">
      <dgm:prSet presAssocID="{9A1C6F2C-7B0F-4D53-B20F-4137979E1B54}" presName="composite" presStyleCnt="0"/>
      <dgm:spPr/>
    </dgm:pt>
    <dgm:pt modelId="{7D4E9DD2-3D41-4359-A2C6-B23B9426A05C}" type="pres">
      <dgm:prSet presAssocID="{9A1C6F2C-7B0F-4D53-B20F-4137979E1B54}" presName="parTx" presStyleLbl="alignNode1" presStyleIdx="2" presStyleCnt="3">
        <dgm:presLayoutVars>
          <dgm:chMax val="0"/>
          <dgm:chPref val="0"/>
          <dgm:bulletEnabled val="1"/>
        </dgm:presLayoutVars>
      </dgm:prSet>
      <dgm:spPr/>
    </dgm:pt>
    <dgm:pt modelId="{08F7CC73-93BF-412E-B734-3EBF28A949EC}" type="pres">
      <dgm:prSet presAssocID="{9A1C6F2C-7B0F-4D53-B20F-4137979E1B54}" presName="desTx" presStyleLbl="alignAccFollowNode1" presStyleIdx="2" presStyleCnt="3">
        <dgm:presLayoutVars>
          <dgm:bulletEnabled val="1"/>
        </dgm:presLayoutVars>
      </dgm:prSet>
      <dgm:spPr/>
    </dgm:pt>
  </dgm:ptLst>
  <dgm:cxnLst>
    <dgm:cxn modelId="{4A356305-4096-4A2A-A617-96B24F1A963C}" srcId="{86BD9DE7-A90B-4DE1-B0B3-CB789A79967A}" destId="{F9D149D6-EDD1-4990-838B-D44B5B5C9C4C}" srcOrd="5" destOrd="0" parTransId="{4F563B5E-606A-41DF-9B1F-62E2C975464A}" sibTransId="{961DBD88-CD43-445F-A559-BB009934A438}"/>
    <dgm:cxn modelId="{3DD91510-FFB0-4305-A2EE-04F5BDAEDE3C}" srcId="{D9E98424-B5F0-4B67-A698-E51998F780DA}" destId="{EF4A2EA0-243C-43D1-AC61-04F0B62048AF}" srcOrd="0" destOrd="0" parTransId="{5E0A32B5-BB49-41BA-A8D3-DCC95CE89EB8}" sibTransId="{CA3A7CBC-FE2B-4110-ABE5-13FF17B246F1}"/>
    <dgm:cxn modelId="{67FAE61D-2174-45C6-8B40-EDA710711D2A}" srcId="{5431E4C2-099F-400B-9A14-8A7BDACA637C}" destId="{D9E98424-B5F0-4B67-A698-E51998F780DA}" srcOrd="0" destOrd="0" parTransId="{E7D85B89-5A59-4D44-9036-ABA1C2526FB8}" sibTransId="{79AEDAA3-5069-4E7C-A0DE-0F9C2CA37BFC}"/>
    <dgm:cxn modelId="{244C621F-A2E2-407B-BB72-D5436CCFEDA9}" srcId="{9A1C6F2C-7B0F-4D53-B20F-4137979E1B54}" destId="{13BD5071-1650-4958-B236-E65595067DC3}" srcOrd="3" destOrd="0" parTransId="{343D7A2E-93AF-4C4B-AE31-03DABD379B80}" sibTransId="{E2E2E183-93B1-4F2C-A945-BD8743FB5A04}"/>
    <dgm:cxn modelId="{35991A20-2DDE-4651-9384-D5312DED28CC}" srcId="{D9E98424-B5F0-4B67-A698-E51998F780DA}" destId="{75B33E13-2EFD-46E1-96BF-F3F003F09E6B}" srcOrd="8" destOrd="0" parTransId="{EF695291-0353-49B6-83BA-4AC487CFB220}" sibTransId="{CE1C856F-3F93-4166-936B-E53083635425}"/>
    <dgm:cxn modelId="{DC44E92A-9357-4DB2-BF63-8C3E62CE6871}" type="presOf" srcId="{3000D884-5334-4D6A-833A-C8D83030DBAC}" destId="{92730CBE-0D93-4328-ADEE-84726D7C30BC}" srcOrd="0" destOrd="4" presId="urn:microsoft.com/office/officeart/2005/8/layout/hList1"/>
    <dgm:cxn modelId="{F5B6C82B-8777-42EA-98BC-FFF9F1E06634}" srcId="{9A1C6F2C-7B0F-4D53-B20F-4137979E1B54}" destId="{776F18AC-C983-4333-946B-0563FF28AE9C}" srcOrd="8" destOrd="0" parTransId="{A6539A2D-8157-4F28-A437-1F0A37CAE9D7}" sibTransId="{F3A8C2ED-FA68-4D76-A617-365492387A07}"/>
    <dgm:cxn modelId="{AC31122E-B1B3-4DE6-9B00-2C2F0990412F}" type="presOf" srcId="{79245F56-62DC-48F4-855D-00807626D778}" destId="{08F7CC73-93BF-412E-B734-3EBF28A949EC}" srcOrd="0" destOrd="11" presId="urn:microsoft.com/office/officeart/2005/8/layout/hList1"/>
    <dgm:cxn modelId="{39B21B34-ACED-4F33-AE4B-023CC811E82D}" srcId="{D9E98424-B5F0-4B67-A698-E51998F780DA}" destId="{3000D884-5334-4D6A-833A-C8D83030DBAC}" srcOrd="4" destOrd="0" parTransId="{A7242EFF-24C0-4C84-BB06-30F3472A63FC}" sibTransId="{6472C3C1-0CB7-4A96-A13B-988602228F8B}"/>
    <dgm:cxn modelId="{16645836-C864-475A-9932-C505C0EBAC6C}" type="presOf" srcId="{902E44AB-25A2-4BC6-A6CD-50A7CEA84CD4}" destId="{92730CBE-0D93-4328-ADEE-84726D7C30BC}" srcOrd="0" destOrd="9" presId="urn:microsoft.com/office/officeart/2005/8/layout/hList1"/>
    <dgm:cxn modelId="{AE4A4A37-06DA-463C-BE45-2D19781998F2}" srcId="{9A1C6F2C-7B0F-4D53-B20F-4137979E1B54}" destId="{0AA36FCE-B664-40A8-967E-060A00E99788}" srcOrd="4" destOrd="0" parTransId="{2CD0909C-C858-4EF7-A660-17FEA7D4E08C}" sibTransId="{4080BC87-EF78-41DB-945F-7E2DE40018A9}"/>
    <dgm:cxn modelId="{64F19D3B-BA1A-47DB-A6A5-5E7DA1B970CC}" type="presOf" srcId="{31E78780-E3F7-4B7D-87C1-64E39FA88F52}" destId="{11CC0A18-41BE-49CD-9A3A-D39826C6176E}" srcOrd="0" destOrd="2" presId="urn:microsoft.com/office/officeart/2005/8/layout/hList1"/>
    <dgm:cxn modelId="{4A21BE3B-E642-4A9C-8B1B-24788F0E4678}" type="presOf" srcId="{83CC0E99-103F-4711-A905-6031D1F59B85}" destId="{11CC0A18-41BE-49CD-9A3A-D39826C6176E}" srcOrd="0" destOrd="1" presId="urn:microsoft.com/office/officeart/2005/8/layout/hList1"/>
    <dgm:cxn modelId="{F33A7C3F-71F6-4886-838F-43697385ADA2}" type="presOf" srcId="{86A823BD-A0A8-4B07-B270-3B1F722A129E}" destId="{11CC0A18-41BE-49CD-9A3A-D39826C6176E}" srcOrd="0" destOrd="4" presId="urn:microsoft.com/office/officeart/2005/8/layout/hList1"/>
    <dgm:cxn modelId="{0C746860-E5A3-4DF2-B1DE-CBA01C2ED6C9}" type="presOf" srcId="{75B33E13-2EFD-46E1-96BF-F3F003F09E6B}" destId="{92730CBE-0D93-4328-ADEE-84726D7C30BC}" srcOrd="0" destOrd="8" presId="urn:microsoft.com/office/officeart/2005/8/layout/hList1"/>
    <dgm:cxn modelId="{DD6D0261-B2EB-4020-A0E1-1C36DEB3EDA7}" srcId="{9A1C6F2C-7B0F-4D53-B20F-4137979E1B54}" destId="{E0385B2C-1682-410E-979F-60E6676EB550}" srcOrd="10" destOrd="0" parTransId="{F14CE605-59CB-4457-8001-0F57DCF45FF7}" sibTransId="{391691A7-F452-4EB4-B6AE-24CB97DC4648}"/>
    <dgm:cxn modelId="{DA552261-ADFC-4982-B159-F30C42D94029}" type="presOf" srcId="{CCFA92EF-3970-4781-B5AA-713B60454E6B}" destId="{92730CBE-0D93-4328-ADEE-84726D7C30BC}" srcOrd="0" destOrd="7" presId="urn:microsoft.com/office/officeart/2005/8/layout/hList1"/>
    <dgm:cxn modelId="{9F4C6041-F86E-45BC-82A8-38D524070BE5}" type="presOf" srcId="{5431E4C2-099F-400B-9A14-8A7BDACA637C}" destId="{E10F876A-1232-4691-AC54-2490DD396ED5}" srcOrd="0" destOrd="0" presId="urn:microsoft.com/office/officeart/2005/8/layout/hList1"/>
    <dgm:cxn modelId="{A7713442-524C-42ED-A28C-5C2653B0A9F1}" type="presOf" srcId="{E035B40B-B39F-418D-8CFF-DADBFC1C1465}" destId="{92730CBE-0D93-4328-ADEE-84726D7C30BC}" srcOrd="0" destOrd="3" presId="urn:microsoft.com/office/officeart/2005/8/layout/hList1"/>
    <dgm:cxn modelId="{DB114262-CEA1-412A-AB55-0E35F8F9B091}" type="presOf" srcId="{0AA36FCE-B664-40A8-967E-060A00E99788}" destId="{08F7CC73-93BF-412E-B734-3EBF28A949EC}" srcOrd="0" destOrd="4" presId="urn:microsoft.com/office/officeart/2005/8/layout/hList1"/>
    <dgm:cxn modelId="{6DC69965-60F6-4DC6-829C-C843590029FA}" srcId="{D9E98424-B5F0-4B67-A698-E51998F780DA}" destId="{902E44AB-25A2-4BC6-A6CD-50A7CEA84CD4}" srcOrd="9" destOrd="0" parTransId="{C6F9633D-2FB2-4002-B064-4539D5AEDA81}" sibTransId="{F5DC3795-5BFB-440B-8456-A9A1AEE0D703}"/>
    <dgm:cxn modelId="{1E8AC866-5926-4846-941E-A9764727428C}" srcId="{D9E98424-B5F0-4B67-A698-E51998F780DA}" destId="{A3936131-3954-4669-8C16-013D0CE4F91A}" srcOrd="1" destOrd="0" parTransId="{1DB95823-4255-4888-85B5-BA3EB81FE556}" sibTransId="{5C4979CB-B46F-463A-8EDE-69B35C3F3E7E}"/>
    <dgm:cxn modelId="{051C1267-0CCB-4EA1-98D2-B6E762630D2E}" srcId="{9A1C6F2C-7B0F-4D53-B20F-4137979E1B54}" destId="{E9E32E8C-5E23-4E42-988A-FF6550BC116D}" srcOrd="6" destOrd="0" parTransId="{AE13FBE1-C19F-42F7-9002-E1E61F5FF3CC}" sibTransId="{D0AB4677-6C73-4181-932E-7A9ACE7C2EA5}"/>
    <dgm:cxn modelId="{64A4146B-31A6-492E-AC04-6FE40C6E3F71}" type="presOf" srcId="{D9E98424-B5F0-4B67-A698-E51998F780DA}" destId="{99EFC06E-74DD-406E-934F-46425F30AD5B}" srcOrd="0" destOrd="0" presId="urn:microsoft.com/office/officeart/2005/8/layout/hList1"/>
    <dgm:cxn modelId="{C7F7DB6D-3022-45B7-9EBC-AB73B5B91FB1}" srcId="{86BD9DE7-A90B-4DE1-B0B3-CB789A79967A}" destId="{6ADCAE26-8659-414B-83A7-53FFC60F577C}" srcOrd="0" destOrd="0" parTransId="{D97E86C1-EB5B-4DFE-8DD1-E30BF899859E}" sibTransId="{206616DC-3F5F-4F65-A7C4-F7550C75A103}"/>
    <dgm:cxn modelId="{59860D6E-E3B3-4D23-931A-9939E8FBA281}" srcId="{9A1C6F2C-7B0F-4D53-B20F-4137979E1B54}" destId="{79245F56-62DC-48F4-855D-00807626D778}" srcOrd="11" destOrd="0" parTransId="{55BF8763-006B-47F5-8FE1-6CED881975EA}" sibTransId="{5D16707E-9F0E-4DDA-8BD7-596063DB3FDC}"/>
    <dgm:cxn modelId="{795C4770-FE8F-4F5B-9AA9-0A9F87EC3FFA}" type="presOf" srcId="{CE8E1662-35B0-45E8-AF40-8B3149939540}" destId="{92730CBE-0D93-4328-ADEE-84726D7C30BC}" srcOrd="0" destOrd="5" presId="urn:microsoft.com/office/officeart/2005/8/layout/hList1"/>
    <dgm:cxn modelId="{3063F750-9DEE-4A93-8E3C-1330F44A2986}" srcId="{9A1C6F2C-7B0F-4D53-B20F-4137979E1B54}" destId="{39836B93-0B65-44AC-9699-1127B9EC46DA}" srcOrd="0" destOrd="0" parTransId="{D6C24BFA-97A9-4E0A-8B07-338E04CCA390}" sibTransId="{773B7652-30ED-4D7B-B935-A3A8E6395ED7}"/>
    <dgm:cxn modelId="{A012DB51-8DB9-413C-97D7-24C570725F7A}" srcId="{9A1C6F2C-7B0F-4D53-B20F-4137979E1B54}" destId="{947D571F-6973-4B98-9421-6750EC8735A4}" srcOrd="2" destOrd="0" parTransId="{29EB798F-420E-46FC-9F11-A46FAB619832}" sibTransId="{1776C565-7616-44F9-A20F-4BE6831718A7}"/>
    <dgm:cxn modelId="{1F0B2F53-8C7B-43C8-BA06-10B47C58EBB7}" type="presOf" srcId="{E9E32E8C-5E23-4E42-988A-FF6550BC116D}" destId="{08F7CC73-93BF-412E-B734-3EBF28A949EC}" srcOrd="0" destOrd="6" presId="urn:microsoft.com/office/officeart/2005/8/layout/hList1"/>
    <dgm:cxn modelId="{9B369078-9FD6-494D-9FF9-FB5B7724C99C}" srcId="{9A1C6F2C-7B0F-4D53-B20F-4137979E1B54}" destId="{F8B863C9-C3D3-44A7-9F67-C8285BB59A26}" srcOrd="7" destOrd="0" parTransId="{0E5A6BD2-4101-429B-BA92-759D4C4F0B9D}" sibTransId="{224D6B08-57B3-4319-A5C2-14C45B8BE3F8}"/>
    <dgm:cxn modelId="{A8AFEA59-615F-473F-AA15-1C4999DB7EAE}" srcId="{5431E4C2-099F-400B-9A14-8A7BDACA637C}" destId="{86BD9DE7-A90B-4DE1-B0B3-CB789A79967A}" srcOrd="1" destOrd="0" parTransId="{8439AE04-08A5-4D29-9EDC-DD1E597F6A4C}" sibTransId="{ED4C4B56-BAEF-402A-8DDA-6E477B812C7D}"/>
    <dgm:cxn modelId="{AB5DB77D-F29E-409D-8F86-87D5FF33986D}" type="presOf" srcId="{D559826A-5940-45D9-9FC2-92A0B3AF6F73}" destId="{11CC0A18-41BE-49CD-9A3A-D39826C6176E}" srcOrd="0" destOrd="3" presId="urn:microsoft.com/office/officeart/2005/8/layout/hList1"/>
    <dgm:cxn modelId="{DAFB0380-E126-4D20-ADE3-77E6963DAAEA}" srcId="{9A1C6F2C-7B0F-4D53-B20F-4137979E1B54}" destId="{CA759F24-667D-4E6D-9F1B-FC82000FC506}" srcOrd="5" destOrd="0" parTransId="{8CA589D0-2D35-4F0F-BF23-EB91F882B8A6}" sibTransId="{8D50F3BA-0076-4A7A-A0EA-5B677134FF98}"/>
    <dgm:cxn modelId="{F37D4683-9E62-456C-BF10-DD16EC2A1EEE}" srcId="{D9E98424-B5F0-4B67-A698-E51998F780DA}" destId="{39D33FDD-DFBC-4E5A-8843-34523CE99BCC}" srcOrd="10" destOrd="0" parTransId="{0E994C7C-B66D-40DC-A185-D8256E4D8ADC}" sibTransId="{9463E438-1336-4C91-BE85-57A1CE079730}"/>
    <dgm:cxn modelId="{D09CAC86-EEAE-4EEC-944C-2591F9592AC6}" type="presOf" srcId="{F8B863C9-C3D3-44A7-9F67-C8285BB59A26}" destId="{08F7CC73-93BF-412E-B734-3EBF28A949EC}" srcOrd="0" destOrd="7" presId="urn:microsoft.com/office/officeart/2005/8/layout/hList1"/>
    <dgm:cxn modelId="{70FAF88C-9C9F-40CE-98F1-BB39914A514C}" srcId="{9A1C6F2C-7B0F-4D53-B20F-4137979E1B54}" destId="{4EB54723-E067-4DB4-A3F7-E6DD0F921057}" srcOrd="9" destOrd="0" parTransId="{90BC0133-8AA8-412D-A63D-2B3063453D3F}" sibTransId="{ACED866D-E481-4AA3-9DE9-38B20D6AA34C}"/>
    <dgm:cxn modelId="{53BB5E8E-036B-471B-B18C-AE0BA20F4E05}" srcId="{5431E4C2-099F-400B-9A14-8A7BDACA637C}" destId="{9A1C6F2C-7B0F-4D53-B20F-4137979E1B54}" srcOrd="2" destOrd="0" parTransId="{F5727BD7-06FC-4E28-9DE1-8D3057F63FA7}" sibTransId="{7DB8CB93-24B6-4BA1-AC3B-9E58E80611CD}"/>
    <dgm:cxn modelId="{BD6CC391-396B-484D-8CCF-9AACDE3D7280}" type="presOf" srcId="{776F18AC-C983-4333-946B-0563FF28AE9C}" destId="{08F7CC73-93BF-412E-B734-3EBF28A949EC}" srcOrd="0" destOrd="8" presId="urn:microsoft.com/office/officeart/2005/8/layout/hList1"/>
    <dgm:cxn modelId="{6888E492-B32A-4B1B-9F76-89AF3DCDCBAB}" type="presOf" srcId="{F9D149D6-EDD1-4990-838B-D44B5B5C9C4C}" destId="{11CC0A18-41BE-49CD-9A3A-D39826C6176E}" srcOrd="0" destOrd="5" presId="urn:microsoft.com/office/officeart/2005/8/layout/hList1"/>
    <dgm:cxn modelId="{8E55A493-F579-4B34-8BF1-B70D49AFB93C}" type="presOf" srcId="{E0385B2C-1682-410E-979F-60E6676EB550}" destId="{08F7CC73-93BF-412E-B734-3EBF28A949EC}" srcOrd="0" destOrd="10" presId="urn:microsoft.com/office/officeart/2005/8/layout/hList1"/>
    <dgm:cxn modelId="{7733F095-B8D8-445E-9B2E-0F31FC5A6E95}" type="presOf" srcId="{C08A5D09-79ED-40F3-8688-02EEE4FFF6FD}" destId="{92730CBE-0D93-4328-ADEE-84726D7C30BC}" srcOrd="0" destOrd="6" presId="urn:microsoft.com/office/officeart/2005/8/layout/hList1"/>
    <dgm:cxn modelId="{CF8792AA-5F4E-4E1E-A60E-3B45C1694C8D}" type="presOf" srcId="{39D33FDD-DFBC-4E5A-8843-34523CE99BCC}" destId="{92730CBE-0D93-4328-ADEE-84726D7C30BC}" srcOrd="0" destOrd="10" presId="urn:microsoft.com/office/officeart/2005/8/layout/hList1"/>
    <dgm:cxn modelId="{08BC41AB-4D06-4CEB-B8B5-B12C6E62E91C}" type="presOf" srcId="{02129C40-2265-4870-A798-52CC4DC1EDA8}" destId="{08F7CC73-93BF-412E-B734-3EBF28A949EC}" srcOrd="0" destOrd="1" presId="urn:microsoft.com/office/officeart/2005/8/layout/hList1"/>
    <dgm:cxn modelId="{99967CAC-5670-479E-B888-2477A8A81E7C}" type="presOf" srcId="{947D571F-6973-4B98-9421-6750EC8735A4}" destId="{08F7CC73-93BF-412E-B734-3EBF28A949EC}" srcOrd="0" destOrd="2" presId="urn:microsoft.com/office/officeart/2005/8/layout/hList1"/>
    <dgm:cxn modelId="{7EC92FAD-13FE-4BFB-99DA-99203717484C}" type="presOf" srcId="{39836B93-0B65-44AC-9699-1127B9EC46DA}" destId="{08F7CC73-93BF-412E-B734-3EBF28A949EC}" srcOrd="0" destOrd="0" presId="urn:microsoft.com/office/officeart/2005/8/layout/hList1"/>
    <dgm:cxn modelId="{22E5B4BB-FB6B-4B70-9864-CDF319450AAB}" type="presOf" srcId="{CA759F24-667D-4E6D-9F1B-FC82000FC506}" destId="{08F7CC73-93BF-412E-B734-3EBF28A949EC}" srcOrd="0" destOrd="5" presId="urn:microsoft.com/office/officeart/2005/8/layout/hList1"/>
    <dgm:cxn modelId="{12BFECBB-8E8B-41BE-ACE0-522C27C76C28}" srcId="{D9E98424-B5F0-4B67-A698-E51998F780DA}" destId="{CE8E1662-35B0-45E8-AF40-8B3149939540}" srcOrd="5" destOrd="0" parTransId="{F402C633-5AC4-42C4-954C-D4BBF4550CFD}" sibTransId="{ACE988B0-9B96-4763-B54C-7AB381503F70}"/>
    <dgm:cxn modelId="{7C9517BC-EADA-469A-9AE3-BA01A16EA780}" type="presOf" srcId="{A3936131-3954-4669-8C16-013D0CE4F91A}" destId="{92730CBE-0D93-4328-ADEE-84726D7C30BC}" srcOrd="0" destOrd="1" presId="urn:microsoft.com/office/officeart/2005/8/layout/hList1"/>
    <dgm:cxn modelId="{5BEBE0BC-F83D-4EFC-BC08-47633BE498BE}" srcId="{86BD9DE7-A90B-4DE1-B0B3-CB789A79967A}" destId="{83CC0E99-103F-4711-A905-6031D1F59B85}" srcOrd="1" destOrd="0" parTransId="{BA48EAFD-420E-41C4-A376-AED22A9C9AC7}" sibTransId="{E11D34A2-259A-4636-BE48-84890849ED31}"/>
    <dgm:cxn modelId="{E821F0BD-0A3E-4013-8A7D-09A840F3950C}" type="presOf" srcId="{EF4A2EA0-243C-43D1-AC61-04F0B62048AF}" destId="{92730CBE-0D93-4328-ADEE-84726D7C30BC}" srcOrd="0" destOrd="0" presId="urn:microsoft.com/office/officeart/2005/8/layout/hList1"/>
    <dgm:cxn modelId="{2B5E14C3-C20B-4D3E-9D2B-E0C967D28706}" type="presOf" srcId="{6ADCAE26-8659-414B-83A7-53FFC60F577C}" destId="{11CC0A18-41BE-49CD-9A3A-D39826C6176E}" srcOrd="0" destOrd="0" presId="urn:microsoft.com/office/officeart/2005/8/layout/hList1"/>
    <dgm:cxn modelId="{82C28AC7-779F-4CD8-8C7A-C6F05559AB61}" srcId="{D9E98424-B5F0-4B67-A698-E51998F780DA}" destId="{E035B40B-B39F-418D-8CFF-DADBFC1C1465}" srcOrd="3" destOrd="0" parTransId="{A338F5C4-40B4-411D-BD42-8384E4728C57}" sibTransId="{48CBB65F-25DF-4678-A9DB-A3E415DF87F0}"/>
    <dgm:cxn modelId="{A46106CA-493B-40A4-BB32-076E5FACDD01}" srcId="{9A1C6F2C-7B0F-4D53-B20F-4137979E1B54}" destId="{C2D16971-B634-4210-8936-01CAB9FE84AA}" srcOrd="12" destOrd="0" parTransId="{3C1E8386-93E9-49D6-A06C-7D7A487AB5B6}" sibTransId="{2B7B20B0-438D-4F6D-9242-28843D64F756}"/>
    <dgm:cxn modelId="{EDC94FCA-247A-436B-A96E-1062F385A39D}" srcId="{D9E98424-B5F0-4B67-A698-E51998F780DA}" destId="{C08A5D09-79ED-40F3-8688-02EEE4FFF6FD}" srcOrd="6" destOrd="0" parTransId="{5E226039-B88E-4E82-9637-151D26636AC9}" sibTransId="{83739BF8-252D-4A18-A234-D7035CA9B7F6}"/>
    <dgm:cxn modelId="{8C383BCE-E2A1-426A-B834-D76B99819C68}" type="presOf" srcId="{4EB54723-E067-4DB4-A3F7-E6DD0F921057}" destId="{08F7CC73-93BF-412E-B734-3EBF28A949EC}" srcOrd="0" destOrd="9" presId="urn:microsoft.com/office/officeart/2005/8/layout/hList1"/>
    <dgm:cxn modelId="{7D8C76D5-388E-4F91-9CF7-E567102D1FD5}" srcId="{86BD9DE7-A90B-4DE1-B0B3-CB789A79967A}" destId="{86A823BD-A0A8-4B07-B270-3B1F722A129E}" srcOrd="4" destOrd="0" parTransId="{CA03BB4B-E763-496D-A5E3-1E9600056839}" sibTransId="{C77A24FB-632A-44CF-BED5-92DBBEDA9A33}"/>
    <dgm:cxn modelId="{4FFD81D8-225E-4F2F-A6B2-2BC1156A6C91}" type="presOf" srcId="{13BD5071-1650-4958-B236-E65595067DC3}" destId="{08F7CC73-93BF-412E-B734-3EBF28A949EC}" srcOrd="0" destOrd="3" presId="urn:microsoft.com/office/officeart/2005/8/layout/hList1"/>
    <dgm:cxn modelId="{A73575DD-B060-45EC-99D7-22204CC66ECB}" srcId="{86BD9DE7-A90B-4DE1-B0B3-CB789A79967A}" destId="{DC5D2845-99AA-4D13-8C20-D74F1A3918C3}" srcOrd="6" destOrd="0" parTransId="{78A6226B-D24F-4FFB-AEAF-74FEC07C7793}" sibTransId="{91B5502F-029C-465C-A284-152D7CBC072A}"/>
    <dgm:cxn modelId="{07D391E5-5F7C-4522-94C0-4650E195E229}" type="presOf" srcId="{86BD9DE7-A90B-4DE1-B0B3-CB789A79967A}" destId="{C0405426-10B5-4679-ACD5-6F237A635323}" srcOrd="0" destOrd="0" presId="urn:microsoft.com/office/officeart/2005/8/layout/hList1"/>
    <dgm:cxn modelId="{FC6040E8-16A7-42B3-B35A-BD5972F0D6CC}" type="presOf" srcId="{9A1C6F2C-7B0F-4D53-B20F-4137979E1B54}" destId="{7D4E9DD2-3D41-4359-A2C6-B23B9426A05C}" srcOrd="0" destOrd="0" presId="urn:microsoft.com/office/officeart/2005/8/layout/hList1"/>
    <dgm:cxn modelId="{8562ABE8-D121-49E8-A116-32CEA8292D6A}" srcId="{86BD9DE7-A90B-4DE1-B0B3-CB789A79967A}" destId="{D559826A-5940-45D9-9FC2-92A0B3AF6F73}" srcOrd="3" destOrd="0" parTransId="{905A1DC4-181C-42DF-AC4F-2ACB3ED54496}" sibTransId="{712716D4-7902-4F40-BCB8-50886059C99E}"/>
    <dgm:cxn modelId="{140D9BEE-680D-4573-B5CC-7D8D4CDA92F0}" srcId="{9A1C6F2C-7B0F-4D53-B20F-4137979E1B54}" destId="{02129C40-2265-4870-A798-52CC4DC1EDA8}" srcOrd="1" destOrd="0" parTransId="{D4413A5D-0DEF-447C-8F15-A995485821BE}" sibTransId="{A6F3D459-2784-4AB6-ABCE-9345155855AA}"/>
    <dgm:cxn modelId="{556346F2-7B59-45A2-8844-0C1803DA9FB0}" srcId="{86BD9DE7-A90B-4DE1-B0B3-CB789A79967A}" destId="{31E78780-E3F7-4B7D-87C1-64E39FA88F52}" srcOrd="2" destOrd="0" parTransId="{6030E237-F75F-4487-8861-4A310443ECEA}" sibTransId="{181C26FC-FC3F-4C1E-BE2F-B7559162E1CC}"/>
    <dgm:cxn modelId="{2FD36BF2-6526-43C7-977C-B12E523D5298}" type="presOf" srcId="{4EF4F425-9ACA-4F71-86DD-5495615AA298}" destId="{92730CBE-0D93-4328-ADEE-84726D7C30BC}" srcOrd="0" destOrd="2" presId="urn:microsoft.com/office/officeart/2005/8/layout/hList1"/>
    <dgm:cxn modelId="{9C04D2F7-48CD-4B7E-8C73-0DBCC64B6C35}" type="presOf" srcId="{C2D16971-B634-4210-8936-01CAB9FE84AA}" destId="{08F7CC73-93BF-412E-B734-3EBF28A949EC}" srcOrd="0" destOrd="12" presId="urn:microsoft.com/office/officeart/2005/8/layout/hList1"/>
    <dgm:cxn modelId="{25055DFA-E87D-4E54-851B-2A635C9FCBD9}" srcId="{D9E98424-B5F0-4B67-A698-E51998F780DA}" destId="{4EF4F425-9ACA-4F71-86DD-5495615AA298}" srcOrd="2" destOrd="0" parTransId="{47049DFC-EC73-4EEC-9187-EBDA2BD6F9A6}" sibTransId="{B04B6831-9606-46AB-8916-0E28C3EB93BB}"/>
    <dgm:cxn modelId="{3721FAFD-497A-4F96-9F8D-4D546F547D5A}" type="presOf" srcId="{DC5D2845-99AA-4D13-8C20-D74F1A3918C3}" destId="{11CC0A18-41BE-49CD-9A3A-D39826C6176E}" srcOrd="0" destOrd="6" presId="urn:microsoft.com/office/officeart/2005/8/layout/hList1"/>
    <dgm:cxn modelId="{E39D37FF-6B1F-443F-9737-DCA001D5F7E3}" srcId="{D9E98424-B5F0-4B67-A698-E51998F780DA}" destId="{CCFA92EF-3970-4781-B5AA-713B60454E6B}" srcOrd="7" destOrd="0" parTransId="{8F55B0B2-4F3D-4E87-8736-EF9D35E7AF64}" sibTransId="{1043D685-1B63-40CE-81D6-6EED707439CB}"/>
    <dgm:cxn modelId="{C824FB18-7934-4CEE-B317-CA0DAD29772A}" type="presParOf" srcId="{E10F876A-1232-4691-AC54-2490DD396ED5}" destId="{849304A2-1F57-4391-BD0B-FC853D2875F0}" srcOrd="0" destOrd="0" presId="urn:microsoft.com/office/officeart/2005/8/layout/hList1"/>
    <dgm:cxn modelId="{17648DE6-9574-48D0-BD89-981143EECEF2}" type="presParOf" srcId="{849304A2-1F57-4391-BD0B-FC853D2875F0}" destId="{99EFC06E-74DD-406E-934F-46425F30AD5B}" srcOrd="0" destOrd="0" presId="urn:microsoft.com/office/officeart/2005/8/layout/hList1"/>
    <dgm:cxn modelId="{6D664474-2010-4BAE-876B-7500F9FC44E3}" type="presParOf" srcId="{849304A2-1F57-4391-BD0B-FC853D2875F0}" destId="{92730CBE-0D93-4328-ADEE-84726D7C30BC}" srcOrd="1" destOrd="0" presId="urn:microsoft.com/office/officeart/2005/8/layout/hList1"/>
    <dgm:cxn modelId="{79F1A39C-5493-4AAB-9BA0-0EC53424E5F1}" type="presParOf" srcId="{E10F876A-1232-4691-AC54-2490DD396ED5}" destId="{BFAD5730-8E88-4358-A035-39656E765371}" srcOrd="1" destOrd="0" presId="urn:microsoft.com/office/officeart/2005/8/layout/hList1"/>
    <dgm:cxn modelId="{FFF60ED4-5156-479F-937B-50ADD0B4164A}" type="presParOf" srcId="{E10F876A-1232-4691-AC54-2490DD396ED5}" destId="{72714E7F-B72B-4FC5-BB8E-F1F701DB2DFA}" srcOrd="2" destOrd="0" presId="urn:microsoft.com/office/officeart/2005/8/layout/hList1"/>
    <dgm:cxn modelId="{89DFDDB7-0309-4DFC-BF63-A7F3C09C8E53}" type="presParOf" srcId="{72714E7F-B72B-4FC5-BB8E-F1F701DB2DFA}" destId="{C0405426-10B5-4679-ACD5-6F237A635323}" srcOrd="0" destOrd="0" presId="urn:microsoft.com/office/officeart/2005/8/layout/hList1"/>
    <dgm:cxn modelId="{1C63F17C-75F0-4D3C-BBF4-26DDD035BC47}" type="presParOf" srcId="{72714E7F-B72B-4FC5-BB8E-F1F701DB2DFA}" destId="{11CC0A18-41BE-49CD-9A3A-D39826C6176E}" srcOrd="1" destOrd="0" presId="urn:microsoft.com/office/officeart/2005/8/layout/hList1"/>
    <dgm:cxn modelId="{C60C1500-2AC8-46CB-8B89-C5DA4EBCD445}" type="presParOf" srcId="{E10F876A-1232-4691-AC54-2490DD396ED5}" destId="{BAB89806-23B8-4F5D-877F-93E2A9DF7803}" srcOrd="3" destOrd="0" presId="urn:microsoft.com/office/officeart/2005/8/layout/hList1"/>
    <dgm:cxn modelId="{CA3DDF9E-5B72-4DA7-81E8-8E78B3D2B515}" type="presParOf" srcId="{E10F876A-1232-4691-AC54-2490DD396ED5}" destId="{744EDCAE-2F9E-4BFF-A296-3E6BD2F04149}" srcOrd="4" destOrd="0" presId="urn:microsoft.com/office/officeart/2005/8/layout/hList1"/>
    <dgm:cxn modelId="{103C5DAD-C4A5-40E4-AA30-CB0989F5AF40}" type="presParOf" srcId="{744EDCAE-2F9E-4BFF-A296-3E6BD2F04149}" destId="{7D4E9DD2-3D41-4359-A2C6-B23B9426A05C}" srcOrd="0" destOrd="0" presId="urn:microsoft.com/office/officeart/2005/8/layout/hList1"/>
    <dgm:cxn modelId="{B1CD21AD-EC4A-4688-948B-5D5168860A7C}" type="presParOf" srcId="{744EDCAE-2F9E-4BFF-A296-3E6BD2F04149}" destId="{08F7CC73-93BF-412E-B734-3EBF28A949E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E8BBC-5D14-4ED6-B9B8-A0CC42A88AD6}">
      <dsp:nvSpPr>
        <dsp:cNvPr id="0" name=""/>
        <dsp:cNvSpPr/>
      </dsp:nvSpPr>
      <dsp:spPr>
        <a:xfrm rot="5400000">
          <a:off x="759903" y="859888"/>
          <a:ext cx="1483772" cy="2468963"/>
        </a:xfrm>
        <a:prstGeom prst="corner">
          <a:avLst>
            <a:gd name="adj1" fmla="val 16120"/>
            <a:gd name="adj2" fmla="val 1611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15C36B-057C-4B23-A1F5-18BEB5C6684F}">
      <dsp:nvSpPr>
        <dsp:cNvPr id="0" name=""/>
        <dsp:cNvSpPr/>
      </dsp:nvSpPr>
      <dsp:spPr>
        <a:xfrm>
          <a:off x="513818" y="1597576"/>
          <a:ext cx="2225806" cy="195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kern="1200" dirty="0">
              <a:latin typeface="Abadi Extra Light" panose="020B0204020104020204" pitchFamily="34" charset="0"/>
            </a:rPr>
            <a:t>Distillation Learning Fundamentals </a:t>
          </a:r>
          <a:endParaRPr lang="fr-FR" sz="1800" b="0" kern="1200" dirty="0">
            <a:latin typeface="Abadi Extra Light" panose="020B0204020104020204" pitchFamily="34" charset="0"/>
          </a:endParaRPr>
        </a:p>
      </dsp:txBody>
      <dsp:txXfrm>
        <a:off x="513818" y="1597576"/>
        <a:ext cx="2225806" cy="1953843"/>
      </dsp:txXfrm>
    </dsp:sp>
    <dsp:sp modelId="{B01B86C8-870B-40CB-8627-139AF5C16212}">
      <dsp:nvSpPr>
        <dsp:cNvPr id="0" name=""/>
        <dsp:cNvSpPr/>
      </dsp:nvSpPr>
      <dsp:spPr>
        <a:xfrm>
          <a:off x="2320654" y="678120"/>
          <a:ext cx="420564" cy="420564"/>
        </a:xfrm>
        <a:prstGeom prst="triangle">
          <a:avLst>
            <a:gd name="adj" fmla="val 100000"/>
          </a:avLst>
        </a:prstGeom>
        <a:solidFill>
          <a:schemeClr val="accent1">
            <a:shade val="80000"/>
            <a:hueOff val="43126"/>
            <a:satOff val="-16593"/>
            <a:lumOff val="10614"/>
            <a:alphaOff val="0"/>
          </a:schemeClr>
        </a:solidFill>
        <a:ln w="25400" cap="flat" cmpd="sng" algn="ctr">
          <a:solidFill>
            <a:schemeClr val="accent1">
              <a:shade val="80000"/>
              <a:hueOff val="43126"/>
              <a:satOff val="-16593"/>
              <a:lumOff val="106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436C7-0E4A-46C4-A062-E01EB9E3747F}">
      <dsp:nvSpPr>
        <dsp:cNvPr id="0" name=""/>
        <dsp:cNvSpPr/>
      </dsp:nvSpPr>
      <dsp:spPr>
        <a:xfrm rot="5400000">
          <a:off x="3488627" y="184662"/>
          <a:ext cx="1483772" cy="2468963"/>
        </a:xfrm>
        <a:prstGeom prst="corner">
          <a:avLst>
            <a:gd name="adj1" fmla="val 16120"/>
            <a:gd name="adj2" fmla="val 16110"/>
          </a:avLst>
        </a:prstGeom>
        <a:solidFill>
          <a:schemeClr val="accent1">
            <a:shade val="80000"/>
            <a:hueOff val="86252"/>
            <a:satOff val="-33187"/>
            <a:lumOff val="21229"/>
            <a:alphaOff val="0"/>
          </a:schemeClr>
        </a:solidFill>
        <a:ln w="25400" cap="flat" cmpd="sng" algn="ctr">
          <a:solidFill>
            <a:schemeClr val="accent1">
              <a:shade val="80000"/>
              <a:hueOff val="86252"/>
              <a:satOff val="-33187"/>
              <a:lumOff val="212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798375-E002-4D69-ACD1-C5D014F61D00}">
      <dsp:nvSpPr>
        <dsp:cNvPr id="0" name=""/>
        <dsp:cNvSpPr/>
      </dsp:nvSpPr>
      <dsp:spPr>
        <a:xfrm>
          <a:off x="3240949" y="922350"/>
          <a:ext cx="2228993" cy="195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mj-lt"/>
            <a:buNone/>
          </a:pPr>
          <a:r>
            <a:rPr lang="en-US" sz="1800" b="0" kern="1200" dirty="0">
              <a:solidFill>
                <a:srgbClr val="010101">
                  <a:hueOff val="0"/>
                  <a:satOff val="0"/>
                  <a:lumOff val="0"/>
                  <a:alphaOff val="0"/>
                </a:srgbClr>
              </a:solidFill>
              <a:latin typeface="Abadi Extra Light" panose="020B0204020104020204" pitchFamily="34" charset="0"/>
              <a:ea typeface="+mn-ea"/>
              <a:cs typeface="+mn-cs"/>
            </a:rPr>
            <a:t>Distillation Learning Relevant Frameworks</a:t>
          </a:r>
          <a:endParaRPr lang="fr-FR" sz="1800" b="0" kern="1200" dirty="0">
            <a:solidFill>
              <a:srgbClr val="010101">
                <a:hueOff val="0"/>
                <a:satOff val="0"/>
                <a:lumOff val="0"/>
                <a:alphaOff val="0"/>
              </a:srgbClr>
            </a:solidFill>
            <a:latin typeface="Abadi Extra Light" panose="020B0204020104020204" pitchFamily="34" charset="0"/>
            <a:ea typeface="+mn-ea"/>
            <a:cs typeface="+mn-cs"/>
          </a:endParaRPr>
        </a:p>
      </dsp:txBody>
      <dsp:txXfrm>
        <a:off x="3240949" y="922350"/>
        <a:ext cx="2228993" cy="1953843"/>
      </dsp:txXfrm>
    </dsp:sp>
    <dsp:sp modelId="{5422516D-7AD2-41D6-B1CF-31EE63CA2021}">
      <dsp:nvSpPr>
        <dsp:cNvPr id="0" name=""/>
        <dsp:cNvSpPr/>
      </dsp:nvSpPr>
      <dsp:spPr>
        <a:xfrm>
          <a:off x="5049378" y="2894"/>
          <a:ext cx="420564" cy="420564"/>
        </a:xfrm>
        <a:prstGeom prst="triangle">
          <a:avLst>
            <a:gd name="adj" fmla="val 100000"/>
          </a:avLst>
        </a:prstGeom>
        <a:solidFill>
          <a:schemeClr val="accent1">
            <a:shade val="80000"/>
            <a:hueOff val="129378"/>
            <a:satOff val="-49780"/>
            <a:lumOff val="31843"/>
            <a:alphaOff val="0"/>
          </a:schemeClr>
        </a:solidFill>
        <a:ln w="25400" cap="flat" cmpd="sng" algn="ctr">
          <a:solidFill>
            <a:schemeClr val="accent1">
              <a:shade val="80000"/>
              <a:hueOff val="129378"/>
              <a:satOff val="-49780"/>
              <a:lumOff val="318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F852C5-44F2-4C06-BB5B-7322764F53B0}">
      <dsp:nvSpPr>
        <dsp:cNvPr id="0" name=""/>
        <dsp:cNvSpPr/>
      </dsp:nvSpPr>
      <dsp:spPr>
        <a:xfrm rot="5400000">
          <a:off x="6217351" y="-490562"/>
          <a:ext cx="1483772" cy="2468963"/>
        </a:xfrm>
        <a:prstGeom prst="corner">
          <a:avLst>
            <a:gd name="adj1" fmla="val 16120"/>
            <a:gd name="adj2" fmla="val 16110"/>
          </a:avLst>
        </a:prstGeom>
        <a:solidFill>
          <a:schemeClr val="accent1">
            <a:shade val="80000"/>
            <a:hueOff val="172504"/>
            <a:satOff val="-66374"/>
            <a:lumOff val="42457"/>
            <a:alphaOff val="0"/>
          </a:schemeClr>
        </a:solidFill>
        <a:ln w="25400" cap="flat" cmpd="sng" algn="ctr">
          <a:solidFill>
            <a:schemeClr val="accent1">
              <a:shade val="80000"/>
              <a:hueOff val="172504"/>
              <a:satOff val="-66374"/>
              <a:lumOff val="424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27EDF8-15DA-489F-B91E-1710E40F52D5}">
      <dsp:nvSpPr>
        <dsp:cNvPr id="0" name=""/>
        <dsp:cNvSpPr/>
      </dsp:nvSpPr>
      <dsp:spPr>
        <a:xfrm>
          <a:off x="5969673" y="247125"/>
          <a:ext cx="2228993" cy="195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622300">
            <a:lnSpc>
              <a:spcPct val="90000"/>
            </a:lnSpc>
            <a:spcBef>
              <a:spcPct val="0"/>
            </a:spcBef>
            <a:spcAft>
              <a:spcPct val="35000"/>
            </a:spcAft>
            <a:buFont typeface="+mj-lt"/>
            <a:buNone/>
          </a:pPr>
          <a:r>
            <a:rPr lang="en-US" sz="1800" b="0" kern="1200" dirty="0">
              <a:solidFill>
                <a:srgbClr val="010101">
                  <a:hueOff val="0"/>
                  <a:satOff val="0"/>
                  <a:lumOff val="0"/>
                  <a:alphaOff val="0"/>
                </a:srgbClr>
              </a:solidFill>
              <a:latin typeface="Abadi Extra Light" panose="020B0204020104020204" pitchFamily="34" charset="0"/>
              <a:ea typeface="+mn-ea"/>
              <a:cs typeface="+mn-cs"/>
            </a:rPr>
            <a:t>Distillation Learning Relevant Application</a:t>
          </a:r>
          <a:endParaRPr lang="fr-FR" sz="1800" b="0" kern="1200" dirty="0">
            <a:solidFill>
              <a:srgbClr val="010101">
                <a:hueOff val="0"/>
                <a:satOff val="0"/>
                <a:lumOff val="0"/>
                <a:alphaOff val="0"/>
              </a:srgbClr>
            </a:solidFill>
            <a:latin typeface="Abadi Extra Light" panose="020B0204020104020204" pitchFamily="34" charset="0"/>
            <a:ea typeface="+mn-ea"/>
            <a:cs typeface="+mn-cs"/>
          </a:endParaRPr>
        </a:p>
      </dsp:txBody>
      <dsp:txXfrm>
        <a:off x="5969673" y="247125"/>
        <a:ext cx="2228993" cy="1953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FC06E-74DD-406E-934F-46425F30AD5B}">
      <dsp:nvSpPr>
        <dsp:cNvPr id="0" name=""/>
        <dsp:cNvSpPr/>
      </dsp:nvSpPr>
      <dsp:spPr>
        <a:xfrm>
          <a:off x="11286" y="0"/>
          <a:ext cx="1992077" cy="2666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XAI</a:t>
          </a:r>
        </a:p>
      </dsp:txBody>
      <dsp:txXfrm>
        <a:off x="11286" y="0"/>
        <a:ext cx="1992077" cy="266698"/>
      </dsp:txXfrm>
    </dsp:sp>
    <dsp:sp modelId="{92730CBE-0D93-4328-ADEE-84726D7C30BC}">
      <dsp:nvSpPr>
        <dsp:cNvPr id="0" name=""/>
        <dsp:cNvSpPr/>
      </dsp:nvSpPr>
      <dsp:spPr>
        <a:xfrm>
          <a:off x="11286" y="258822"/>
          <a:ext cx="1992077" cy="430370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10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a:t>
          </a:r>
          <a:r>
            <a:rPr lang="en-US" sz="1100" b="0" kern="1200" dirty="0">
              <a:latin typeface="+mn-lt"/>
              <a:cs typeface="Aharoni" panose="02010803020104030203" pitchFamily="2" charset="-79"/>
            </a:rPr>
            <a:t>If we have an </a:t>
          </a:r>
          <a:r>
            <a:rPr lang="en-US" sz="1100" b="0" kern="1200" dirty="0">
              <a:solidFill>
                <a:srgbClr val="FF0000"/>
              </a:solidFill>
              <a:latin typeface="+mn-lt"/>
              <a:ea typeface="+mn-ea"/>
              <a:cs typeface="Aharoni" panose="02010803020104030203" pitchFamily="2" charset="-79"/>
            </a:rPr>
            <a:t>inexplicable teacher </a:t>
          </a:r>
          <a:r>
            <a:rPr lang="en-US" sz="1100" b="0" kern="1200" dirty="0">
              <a:latin typeface="+mn-lt"/>
              <a:cs typeface="Aharoni" panose="02010803020104030203" pitchFamily="2" charset="-79"/>
            </a:rPr>
            <a:t>such as a </a:t>
          </a:r>
          <a:r>
            <a:rPr lang="en-US" sz="1100" b="0" kern="1200" dirty="0">
              <a:solidFill>
                <a:srgbClr val="FF0000"/>
              </a:solidFill>
              <a:latin typeface="+mn-lt"/>
              <a:ea typeface="+mn-ea"/>
              <a:cs typeface="Aharoni" panose="02010803020104030203" pitchFamily="2" charset="-79"/>
            </a:rPr>
            <a:t>deep neural network </a:t>
          </a:r>
          <a:r>
            <a:rPr lang="en-US" sz="1100" b="0" kern="1200" dirty="0">
              <a:solidFill>
                <a:schemeClr val="tx1"/>
              </a:solidFill>
              <a:latin typeface="+mn-lt"/>
              <a:ea typeface="+mn-ea"/>
              <a:cs typeface="Aharoni" panose="02010803020104030203" pitchFamily="2" charset="-79"/>
            </a:rPr>
            <a:t>or</a:t>
          </a:r>
          <a:r>
            <a:rPr lang="en-US" sz="1100" b="0" kern="1200" dirty="0">
              <a:solidFill>
                <a:srgbClr val="C00000"/>
              </a:solidFill>
              <a:latin typeface="+mn-lt"/>
              <a:ea typeface="+mn-ea"/>
              <a:cs typeface="Aharoni" panose="02010803020104030203" pitchFamily="2" charset="-79"/>
            </a:rPr>
            <a:t> </a:t>
          </a:r>
          <a:r>
            <a:rPr lang="en-US" sz="1100" b="0" kern="1200" dirty="0">
              <a:solidFill>
                <a:srgbClr val="FF0000"/>
              </a:solidFill>
              <a:latin typeface="+mn-lt"/>
              <a:ea typeface="+mn-ea"/>
              <a:cs typeface="Aharoni" panose="02010803020104030203" pitchFamily="2" charset="-79"/>
            </a:rPr>
            <a:t>a random forest</a:t>
          </a:r>
          <a:r>
            <a:rPr lang="en-US" sz="1100" b="0" kern="1200" dirty="0">
              <a:solidFill>
                <a:srgbClr val="C00000"/>
              </a:solidFill>
              <a:latin typeface="+mn-lt"/>
              <a:ea typeface="+mn-ea"/>
              <a:cs typeface="Aharoni" panose="02010803020104030203" pitchFamily="2" charset="-79"/>
            </a:rPr>
            <a:t>, </a:t>
          </a:r>
          <a:r>
            <a:rPr lang="en-US" sz="1100" b="0" kern="1200" dirty="0">
              <a:latin typeface="+mn-lt"/>
              <a:cs typeface="Aharoni" panose="02010803020104030203" pitchFamily="2" charset="-79"/>
            </a:rPr>
            <a:t>we can use distillation of the teacher to train an</a:t>
          </a:r>
          <a:r>
            <a:rPr lang="en-US" sz="1100" b="0" kern="1200" dirty="0">
              <a:solidFill>
                <a:srgbClr val="C00000"/>
              </a:solidFill>
              <a:latin typeface="+mn-lt"/>
              <a:ea typeface="+mn-ea"/>
              <a:cs typeface="Aharoni" panose="02010803020104030203" pitchFamily="2" charset="-79"/>
            </a:rPr>
            <a:t> </a:t>
          </a:r>
          <a:r>
            <a:rPr lang="en-US" sz="1100" b="0" kern="1200" dirty="0">
              <a:solidFill>
                <a:srgbClr val="FF0000"/>
              </a:solidFill>
              <a:latin typeface="+mn-lt"/>
              <a:ea typeface="+mn-ea"/>
              <a:cs typeface="Aharoni" panose="02010803020104030203" pitchFamily="2" charset="-79"/>
            </a:rPr>
            <a:t>interpretable and</a:t>
          </a:r>
          <a:r>
            <a:rPr lang="en-US" sz="1100" b="0" kern="1200" dirty="0">
              <a:solidFill>
                <a:srgbClr val="C00000"/>
              </a:solidFill>
              <a:latin typeface="+mn-lt"/>
              <a:ea typeface="+mn-ea"/>
              <a:cs typeface="Aharoni" panose="02010803020104030203" pitchFamily="2" charset="-79"/>
            </a:rPr>
            <a:t> </a:t>
          </a:r>
          <a:r>
            <a:rPr lang="en-US" sz="1100" b="0" kern="1200" dirty="0">
              <a:solidFill>
                <a:srgbClr val="FF0000"/>
              </a:solidFill>
              <a:latin typeface="+mn-lt"/>
              <a:ea typeface="+mn-ea"/>
              <a:cs typeface="Aharoni" panose="02010803020104030203" pitchFamily="2" charset="-79"/>
            </a:rPr>
            <a:t>transparent model </a:t>
          </a:r>
          <a:r>
            <a:rPr lang="en-US" sz="1100" b="0" kern="1200" dirty="0">
              <a:latin typeface="+mn-lt"/>
              <a:cs typeface="Aharoni" panose="02010803020104030203" pitchFamily="2" charset="-79"/>
            </a:rPr>
            <a:t>such as a </a:t>
          </a:r>
          <a:r>
            <a:rPr lang="en-US" sz="1100" b="0" kern="1200" dirty="0">
              <a:solidFill>
                <a:srgbClr val="FF0000"/>
              </a:solidFill>
              <a:latin typeface="+mn-lt"/>
              <a:ea typeface="+mn-ea"/>
              <a:cs typeface="Aharoni" panose="02010803020104030203" pitchFamily="2" charset="-79"/>
            </a:rPr>
            <a:t>decision tree </a:t>
          </a:r>
          <a:r>
            <a:rPr lang="en-US" sz="1100" b="0" kern="1200" dirty="0">
              <a:latin typeface="+mn-lt"/>
              <a:cs typeface="Aharoni" panose="02010803020104030203" pitchFamily="2" charset="-79"/>
            </a:rPr>
            <a:t>along with being close to the teacher performance. </a:t>
          </a:r>
        </a:p>
        <a:p>
          <a:pPr marL="57150" lvl="1" indent="-57150" algn="l" defTabSz="488950">
            <a:lnSpc>
              <a:spcPct val="100000"/>
            </a:lnSpc>
            <a:spcBef>
              <a:spcPct val="0"/>
            </a:spcBef>
            <a:spcAft>
              <a:spcPct val="15000"/>
            </a:spcAft>
            <a:buFont typeface="Wingdings" panose="05000000000000000000" pitchFamily="2" charset="2"/>
            <a:buChar char="Ø"/>
          </a:pPr>
          <a:endParaRPr lang="en-US" sz="1100" b="0" kern="1200" dirty="0">
            <a:latin typeface="+mn-lt"/>
            <a:cs typeface="Aharoni" panose="02010803020104030203" pitchFamily="2" charset="-79"/>
          </a:endParaRPr>
        </a:p>
        <a:p>
          <a:pPr marL="57150" lvl="1" indent="-57150" algn="l" defTabSz="488950">
            <a:lnSpc>
              <a:spcPct val="100000"/>
            </a:lnSpc>
            <a:spcBef>
              <a:spcPct val="0"/>
            </a:spcBef>
            <a:spcAft>
              <a:spcPct val="15000"/>
            </a:spcAft>
            <a:buFont typeface="Wingdings" panose="05000000000000000000" pitchFamily="2" charset="2"/>
            <a:buChar char="Ø"/>
          </a:pPr>
          <a:r>
            <a:rPr lang="en-US" sz="1100" b="0" kern="1200" dirty="0">
              <a:latin typeface="+mn-lt"/>
              <a:cs typeface="Aharoni" panose="02010803020104030203" pitchFamily="2" charset="-79"/>
            </a:rPr>
            <a:t> In this case, the trade off </a:t>
          </a:r>
          <a:r>
            <a:rPr lang="en-US" sz="1100" b="0" kern="1200" dirty="0">
              <a:solidFill>
                <a:srgbClr val="FF0000"/>
              </a:solidFill>
              <a:latin typeface="+mn-lt"/>
              <a:ea typeface="+mn-ea"/>
              <a:cs typeface="Aharoni" panose="02010803020104030203" pitchFamily="2" charset="-79"/>
            </a:rPr>
            <a:t>performance/interpretability </a:t>
          </a:r>
          <a:r>
            <a:rPr lang="en-US" sz="1100" b="0" kern="1200" dirty="0">
              <a:latin typeface="+mn-lt"/>
              <a:cs typeface="Aharoni" panose="02010803020104030203" pitchFamily="2" charset="-79"/>
            </a:rPr>
            <a:t>must be balanced depending on the situation.</a:t>
          </a:r>
        </a:p>
        <a:p>
          <a:pPr marL="57150" lvl="1" indent="-57150" algn="l" defTabSz="488950">
            <a:lnSpc>
              <a:spcPct val="100000"/>
            </a:lnSpc>
            <a:spcBef>
              <a:spcPct val="0"/>
            </a:spcBef>
            <a:spcAft>
              <a:spcPct val="15000"/>
            </a:spcAft>
            <a:buFont typeface="Wingdings" panose="05000000000000000000" pitchFamily="2" charset="2"/>
            <a:buChar char="Ø"/>
          </a:pPr>
          <a:endParaRPr lang="en-US" sz="1100" b="0" kern="1200" dirty="0">
            <a:latin typeface="+mn-lt"/>
            <a:cs typeface="Aharoni" panose="02010803020104030203" pitchFamily="2" charset="-79"/>
          </a:endParaRPr>
        </a:p>
        <a:p>
          <a:pPr marL="57150" lvl="1" indent="-57150" algn="l" defTabSz="488950">
            <a:lnSpc>
              <a:spcPct val="100000"/>
            </a:lnSpc>
            <a:spcBef>
              <a:spcPct val="0"/>
            </a:spcBef>
            <a:spcAft>
              <a:spcPct val="15000"/>
            </a:spcAft>
            <a:buFont typeface="Wingdings" panose="05000000000000000000" pitchFamily="2" charset="2"/>
            <a:buChar char="Ø"/>
          </a:pPr>
          <a:r>
            <a:rPr lang="en-US" sz="1100" b="0" kern="1200" dirty="0">
              <a:latin typeface="+mn-lt"/>
              <a:cs typeface="Aharoni" panose="02010803020104030203" pitchFamily="2" charset="-79"/>
            </a:rPr>
            <a:t>Usually, we use the </a:t>
          </a:r>
          <a:r>
            <a:rPr lang="en-US" sz="1100" b="0" kern="1200" dirty="0">
              <a:solidFill>
                <a:srgbClr val="FF0000"/>
              </a:solidFill>
              <a:latin typeface="+mn-lt"/>
              <a:cs typeface="Aharoni" panose="02010803020104030203" pitchFamily="2" charset="-79"/>
            </a:rPr>
            <a:t>teacher for inference </a:t>
          </a:r>
          <a:r>
            <a:rPr lang="en-US" sz="1100" b="0" kern="1200" dirty="0">
              <a:latin typeface="+mn-lt"/>
              <a:cs typeface="Aharoni" panose="02010803020104030203" pitchFamily="2" charset="-79"/>
            </a:rPr>
            <a:t>alongside with student’s interpretability insights.  </a:t>
          </a:r>
        </a:p>
        <a:p>
          <a:pPr marL="57150" lvl="1" indent="-57150" algn="l" defTabSz="488950">
            <a:lnSpc>
              <a:spcPct val="100000"/>
            </a:lnSpc>
            <a:spcBef>
              <a:spcPct val="0"/>
            </a:spcBef>
            <a:spcAft>
              <a:spcPct val="15000"/>
            </a:spcAft>
            <a:buFont typeface="Wingdings" panose="05000000000000000000" pitchFamily="2" charset="2"/>
            <a:buNone/>
          </a:pPr>
          <a:r>
            <a:rPr lang="en-US" sz="1100" b="1" kern="1200" dirty="0">
              <a:latin typeface="+mn-lt"/>
              <a:cs typeface="Aharoni" panose="02010803020104030203" pitchFamily="2" charset="-79"/>
            </a:rPr>
            <a:t> </a:t>
          </a:r>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a:p>
          <a:pPr marL="57150" lvl="1" indent="-57150" algn="l" defTabSz="488950">
            <a:lnSpc>
              <a:spcPct val="100000"/>
            </a:lnSpc>
            <a:spcBef>
              <a:spcPct val="0"/>
            </a:spcBef>
            <a:spcAft>
              <a:spcPct val="15000"/>
            </a:spcAft>
            <a:buFont typeface="Wingdings" panose="05000000000000000000" pitchFamily="2" charset="2"/>
            <a:buChar char="Ø"/>
          </a:pPr>
          <a:endParaRPr lang="en-US" sz="1100" kern="1200" dirty="0"/>
        </a:p>
      </dsp:txBody>
      <dsp:txXfrm>
        <a:off x="11286" y="258822"/>
        <a:ext cx="1992077" cy="4303701"/>
      </dsp:txXfrm>
    </dsp:sp>
    <dsp:sp modelId="{C0405426-10B5-4679-ACD5-6F237A635323}">
      <dsp:nvSpPr>
        <dsp:cNvPr id="0" name=""/>
        <dsp:cNvSpPr/>
      </dsp:nvSpPr>
      <dsp:spPr>
        <a:xfrm>
          <a:off x="2279405" y="0"/>
          <a:ext cx="1992077" cy="266698"/>
        </a:xfrm>
        <a:prstGeom prst="rect">
          <a:avLst/>
        </a:prstGeom>
        <a:solidFill>
          <a:srgbClr val="610F15">
            <a:hueOff val="0"/>
            <a:satOff val="0"/>
            <a:lumOff val="0"/>
            <a:alphaOff val="0"/>
          </a:srgbClr>
        </a:solidFill>
        <a:ln w="25400" cap="flat" cmpd="sng" algn="ctr">
          <a:solidFill>
            <a:srgbClr val="610F1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Enhancing Performance </a:t>
          </a:r>
        </a:p>
      </dsp:txBody>
      <dsp:txXfrm>
        <a:off x="2279405" y="0"/>
        <a:ext cx="1992077" cy="266698"/>
      </dsp:txXfrm>
    </dsp:sp>
    <dsp:sp modelId="{11CC0A18-41BE-49CD-9A3A-D39826C6176E}">
      <dsp:nvSpPr>
        <dsp:cNvPr id="0" name=""/>
        <dsp:cNvSpPr/>
      </dsp:nvSpPr>
      <dsp:spPr>
        <a:xfrm>
          <a:off x="2279405" y="266698"/>
          <a:ext cx="1992077" cy="430370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latin typeface="Aharoni" panose="02010803020104030203" pitchFamily="2" charset="-79"/>
              <a:cs typeface="Aharoni" panose="02010803020104030203" pitchFamily="2" charset="-79"/>
            </a:rPr>
            <a:t> </a:t>
          </a:r>
          <a:r>
            <a:rPr lang="en-US" sz="1100" kern="1200" dirty="0">
              <a:latin typeface="+mn-lt"/>
              <a:cs typeface="Aharoni" panose="02010803020104030203" pitchFamily="2" charset="-79"/>
            </a:rPr>
            <a:t>A </a:t>
          </a:r>
          <a:r>
            <a:rPr lang="en-US" sz="1100" kern="1200" dirty="0">
              <a:solidFill>
                <a:srgbClr val="FF0000"/>
              </a:solidFill>
              <a:latin typeface="+mn-lt"/>
              <a:cs typeface="Aharoni" panose="02010803020104030203" pitchFamily="2" charset="-79"/>
            </a:rPr>
            <a:t>simple model </a:t>
          </a:r>
          <a:r>
            <a:rPr lang="en-US" sz="1100" kern="1200" dirty="0">
              <a:latin typeface="+mn-lt"/>
              <a:cs typeface="Aharoni" panose="02010803020104030203" pitchFamily="2" charset="-79"/>
            </a:rPr>
            <a:t>is such as logistic regression, random forest, decision tree, linear regression or a simple neural network.  </a:t>
          </a:r>
        </a:p>
        <a:p>
          <a:pPr marL="57150" lvl="1" indent="0" algn="l" defTabSz="488950">
            <a:lnSpc>
              <a:spcPct val="90000"/>
            </a:lnSpc>
            <a:spcBef>
              <a:spcPct val="0"/>
            </a:spcBef>
            <a:spcAft>
              <a:spcPct val="15000"/>
            </a:spcAft>
            <a:buFont typeface="Wingdings" panose="05000000000000000000" pitchFamily="2" charset="2"/>
            <a:buChar char="Ø"/>
          </a:pPr>
          <a:endParaRPr lang="en-US" sz="1100" kern="1200" dirty="0">
            <a:latin typeface="+mn-lt"/>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haroni" panose="02010803020104030203" pitchFamily="2" charset="-79"/>
            </a:rPr>
            <a:t> Training a simple model </a:t>
          </a:r>
          <a:r>
            <a:rPr lang="en-US" sz="1100" kern="1200" dirty="0">
              <a:solidFill>
                <a:srgbClr val="FF0000"/>
              </a:solidFill>
              <a:latin typeface="+mn-lt"/>
              <a:ea typeface="+mn-ea"/>
              <a:cs typeface="Aharoni" panose="02010803020104030203" pitchFamily="2" charset="-79"/>
            </a:rPr>
            <a:t>through distillation of a more complex model </a:t>
          </a:r>
          <a:r>
            <a:rPr lang="en-US" sz="1100" kern="1200" dirty="0">
              <a:solidFill>
                <a:srgbClr val="010101">
                  <a:hueOff val="0"/>
                  <a:satOff val="0"/>
                  <a:lumOff val="0"/>
                  <a:alphaOff val="0"/>
                </a:srgbClr>
              </a:solidFill>
              <a:latin typeface="+mn-lt"/>
              <a:ea typeface="+mn-ea"/>
              <a:cs typeface="Aharoni" panose="02010803020104030203" pitchFamily="2" charset="-79"/>
            </a:rPr>
            <a:t>usually outperforms </a:t>
          </a:r>
          <a:r>
            <a:rPr lang="en-US" sz="1100" kern="1200" dirty="0">
              <a:solidFill>
                <a:srgbClr val="FF0000"/>
              </a:solidFill>
              <a:latin typeface="+mn-lt"/>
              <a:ea typeface="+mn-ea"/>
              <a:cs typeface="Aharoni" panose="02010803020104030203" pitchFamily="2" charset="-79"/>
            </a:rPr>
            <a:t>training directly the same simple model</a:t>
          </a:r>
          <a:r>
            <a:rPr lang="en-US" sz="1100" kern="1200" dirty="0">
              <a:solidFill>
                <a:srgbClr val="010101">
                  <a:hueOff val="0"/>
                  <a:satOff val="0"/>
                  <a:lumOff val="0"/>
                  <a:alphaOff val="0"/>
                </a:srgbClr>
              </a:solidFill>
              <a:latin typeface="+mn-lt"/>
              <a:ea typeface="+mn-ea"/>
              <a:cs typeface="Aharoni" panose="02010803020104030203" pitchFamily="2" charset="-79"/>
            </a:rPr>
            <a:t>. </a:t>
          </a:r>
        </a:p>
        <a:p>
          <a:pPr marL="57150" lvl="1" indent="0" algn="l" defTabSz="488950">
            <a:lnSpc>
              <a:spcPct val="90000"/>
            </a:lnSpc>
            <a:spcBef>
              <a:spcPct val="0"/>
            </a:spcBef>
            <a:spcAft>
              <a:spcPct val="15000"/>
            </a:spcAft>
            <a:buFont typeface="Wingdings" panose="05000000000000000000" pitchFamily="2" charset="2"/>
            <a:buNone/>
          </a:pPr>
          <a:endParaRPr lang="en-US" sz="1100" kern="1200" dirty="0">
            <a:latin typeface="+mn-lt"/>
            <a:cs typeface="Aharoni" panose="02010803020104030203" pitchFamily="2" charset="-79"/>
          </a:endParaRPr>
        </a:p>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haroni" panose="02010803020104030203" pitchFamily="2" charset="-79"/>
            </a:rPr>
            <a:t> In </a:t>
          </a:r>
          <a:r>
            <a:rPr lang="en-US" sz="1100" kern="1200" dirty="0">
              <a:solidFill>
                <a:srgbClr val="FF0000"/>
              </a:solidFill>
              <a:latin typeface="+mn-lt"/>
              <a:ea typeface="+mn-ea"/>
              <a:cs typeface="Aharoni" panose="02010803020104030203" pitchFamily="2" charset="-79"/>
            </a:rPr>
            <a:t>MRM context</a:t>
          </a:r>
          <a:r>
            <a:rPr lang="en-US" sz="1100" kern="1200" dirty="0">
              <a:solidFill>
                <a:srgbClr val="010101">
                  <a:hueOff val="0"/>
                  <a:satOff val="0"/>
                  <a:lumOff val="0"/>
                  <a:alphaOff val="0"/>
                </a:srgbClr>
              </a:solidFill>
              <a:latin typeface="+mn-lt"/>
              <a:ea typeface="+mn-ea"/>
              <a:cs typeface="Aharoni" panose="02010803020104030203" pitchFamily="2" charset="-79"/>
            </a:rPr>
            <a:t> , performance of </a:t>
          </a:r>
          <a:r>
            <a:rPr lang="en-US" sz="1100" kern="1200" dirty="0">
              <a:solidFill>
                <a:srgbClr val="FF0000"/>
              </a:solidFill>
              <a:latin typeface="+mn-lt"/>
              <a:ea typeface="+mn-ea"/>
              <a:cs typeface="Aharoni" panose="02010803020104030203" pitchFamily="2" charset="-79"/>
            </a:rPr>
            <a:t>PD Estimation Models </a:t>
          </a:r>
          <a:r>
            <a:rPr lang="en-US" sz="1100" kern="1200" dirty="0">
              <a:solidFill>
                <a:srgbClr val="010101">
                  <a:hueOff val="0"/>
                  <a:satOff val="0"/>
                  <a:lumOff val="0"/>
                  <a:alphaOff val="0"/>
                </a:srgbClr>
              </a:solidFill>
              <a:latin typeface="+mn-lt"/>
              <a:ea typeface="+mn-ea"/>
              <a:cs typeface="Aharoni" panose="02010803020104030203" pitchFamily="2" charset="-79"/>
            </a:rPr>
            <a:t>can be enhanced by training a complex model such as deep neural network and then distilling it into a student model.</a:t>
          </a:r>
          <a:endParaRPr lang="en-US" sz="1100" kern="1200" dirty="0">
            <a:latin typeface="+mn-lt"/>
          </a:endParaRPr>
        </a:p>
        <a:p>
          <a:pPr marL="57150" lvl="1" indent="0" algn="l" defTabSz="488950">
            <a:lnSpc>
              <a:spcPct val="90000"/>
            </a:lnSpc>
            <a:spcBef>
              <a:spcPct val="0"/>
            </a:spcBef>
            <a:spcAft>
              <a:spcPct val="15000"/>
            </a:spcAft>
            <a:buFont typeface="Wingdings" panose="05000000000000000000" pitchFamily="2" charset="2"/>
            <a:buNone/>
          </a:pPr>
          <a:endParaRPr lang="en-US" sz="1100" kern="1200" dirty="0">
            <a:latin typeface="+mn-lt"/>
          </a:endParaRPr>
        </a:p>
        <a:p>
          <a:pPr marL="57150" lvl="1" indent="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rial" pitchFamily="34" charset="0"/>
            </a:rPr>
            <a:t> </a:t>
          </a:r>
          <a:r>
            <a:rPr lang="en-US" sz="1100" kern="1200" dirty="0">
              <a:solidFill>
                <a:srgbClr val="010101">
                  <a:hueOff val="0"/>
                  <a:satOff val="0"/>
                  <a:lumOff val="0"/>
                  <a:alphaOff val="0"/>
                </a:srgbClr>
              </a:solidFill>
              <a:latin typeface="+mn-lt"/>
              <a:ea typeface="+mn-ea"/>
              <a:cs typeface="Aharoni" panose="02010803020104030203" pitchFamily="2" charset="-79"/>
            </a:rPr>
            <a:t>We can also </a:t>
          </a:r>
          <a:r>
            <a:rPr lang="en-US" sz="1100" kern="1200" dirty="0">
              <a:solidFill>
                <a:srgbClr val="FF0000"/>
              </a:solidFill>
              <a:latin typeface="+mn-lt"/>
              <a:ea typeface="+mn-ea"/>
              <a:cs typeface="Aharoni" panose="02010803020104030203" pitchFamily="2" charset="-79"/>
            </a:rPr>
            <a:t>enhance performance of more sophisticated models </a:t>
          </a:r>
          <a:r>
            <a:rPr lang="en-US" sz="1100" kern="1200" dirty="0">
              <a:solidFill>
                <a:srgbClr val="010101">
                  <a:hueOff val="0"/>
                  <a:satOff val="0"/>
                  <a:lumOff val="0"/>
                  <a:alphaOff val="0"/>
                </a:srgbClr>
              </a:solidFill>
              <a:latin typeface="+mn-lt"/>
              <a:ea typeface="+mn-ea"/>
              <a:cs typeface="Aharoni" panose="02010803020104030203" pitchFamily="2" charset="-79"/>
            </a:rPr>
            <a:t>by using </a:t>
          </a:r>
          <a:r>
            <a:rPr lang="en-US" sz="1100" kern="1200" dirty="0">
              <a:solidFill>
                <a:srgbClr val="FF0000"/>
              </a:solidFill>
              <a:latin typeface="+mn-lt"/>
              <a:ea typeface="+mn-ea"/>
              <a:cs typeface="Aharoni" panose="02010803020104030203" pitchFamily="2" charset="-79"/>
            </a:rPr>
            <a:t>self-distillation</a:t>
          </a:r>
          <a:r>
            <a:rPr lang="en-US" sz="1100" kern="1200" dirty="0">
              <a:solidFill>
                <a:srgbClr val="010101">
                  <a:hueOff val="0"/>
                  <a:satOff val="0"/>
                  <a:lumOff val="0"/>
                  <a:alphaOff val="0"/>
                </a:srgbClr>
              </a:solidFill>
              <a:latin typeface="+mn-lt"/>
              <a:ea typeface="+mn-ea"/>
              <a:cs typeface="Aharoni" panose="02010803020104030203" pitchFamily="2" charset="-79"/>
            </a:rPr>
            <a:t> and </a:t>
          </a:r>
          <a:r>
            <a:rPr lang="en-US" sz="1100" kern="1200" dirty="0">
              <a:solidFill>
                <a:srgbClr val="FF0000"/>
              </a:solidFill>
              <a:latin typeface="+mn-lt"/>
              <a:ea typeface="+mn-ea"/>
              <a:cs typeface="Aharoni" panose="02010803020104030203" pitchFamily="2" charset="-79"/>
            </a:rPr>
            <a:t>transfer learning </a:t>
          </a:r>
          <a:r>
            <a:rPr lang="en-US" sz="1100" kern="1200" dirty="0">
              <a:solidFill>
                <a:srgbClr val="010101">
                  <a:hueOff val="0"/>
                  <a:satOff val="0"/>
                  <a:lumOff val="0"/>
                  <a:alphaOff val="0"/>
                </a:srgbClr>
              </a:solidFill>
              <a:latin typeface="+mn-lt"/>
              <a:ea typeface="+mn-ea"/>
              <a:cs typeface="Aharoni" panose="02010803020104030203" pitchFamily="2" charset="-79"/>
            </a:rPr>
            <a:t>frameworks  </a:t>
          </a:r>
        </a:p>
      </dsp:txBody>
      <dsp:txXfrm>
        <a:off x="2279405" y="266698"/>
        <a:ext cx="1992077" cy="4303701"/>
      </dsp:txXfrm>
    </dsp:sp>
    <dsp:sp modelId="{7D4E9DD2-3D41-4359-A2C6-B23B9426A05C}">
      <dsp:nvSpPr>
        <dsp:cNvPr id="0" name=""/>
        <dsp:cNvSpPr/>
      </dsp:nvSpPr>
      <dsp:spPr>
        <a:xfrm>
          <a:off x="4550374" y="0"/>
          <a:ext cx="1992077" cy="2666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white"/>
              </a:solidFill>
              <a:latin typeface="Source Sans Pro"/>
              <a:ea typeface="+mn-ea"/>
              <a:cs typeface="+mn-cs"/>
            </a:rPr>
            <a:t>Reducing Models Complexity </a:t>
          </a:r>
        </a:p>
      </dsp:txBody>
      <dsp:txXfrm>
        <a:off x="4550374" y="0"/>
        <a:ext cx="1992077" cy="266698"/>
      </dsp:txXfrm>
    </dsp:sp>
    <dsp:sp modelId="{08F7CC73-93BF-412E-B734-3EBF28A949EC}">
      <dsp:nvSpPr>
        <dsp:cNvPr id="0" name=""/>
        <dsp:cNvSpPr/>
      </dsp:nvSpPr>
      <dsp:spPr>
        <a:xfrm>
          <a:off x="4550374" y="266698"/>
          <a:ext cx="1992077" cy="430370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rial" pitchFamily="34" charset="0"/>
            </a:rPr>
            <a:t> </a:t>
          </a:r>
          <a:r>
            <a:rPr lang="en-US" sz="1100" kern="1200" dirty="0">
              <a:solidFill>
                <a:srgbClr val="010101">
                  <a:hueOff val="0"/>
                  <a:satOff val="0"/>
                  <a:lumOff val="0"/>
                  <a:alphaOff val="0"/>
                </a:srgbClr>
              </a:solidFill>
              <a:latin typeface="+mn-lt"/>
              <a:ea typeface="+mn-ea"/>
              <a:cs typeface="Aharoni" panose="02010803020104030203" pitchFamily="2" charset="-79"/>
            </a:rPr>
            <a:t>In the context of compression, distillation can be used to </a:t>
          </a:r>
          <a:r>
            <a:rPr lang="en-US" sz="1100" kern="1200" dirty="0">
              <a:solidFill>
                <a:srgbClr val="FF0000"/>
              </a:solidFill>
              <a:latin typeface="+mn-lt"/>
              <a:ea typeface="+mn-ea"/>
              <a:cs typeface="Aharoni" panose="02010803020104030203" pitchFamily="2" charset="-79"/>
            </a:rPr>
            <a:t>reduce models' complexity</a:t>
          </a:r>
          <a:r>
            <a:rPr lang="en-US" sz="1100" kern="1200" dirty="0">
              <a:solidFill>
                <a:srgbClr val="010101">
                  <a:hueOff val="0"/>
                  <a:satOff val="0"/>
                  <a:lumOff val="0"/>
                  <a:alphaOff val="0"/>
                </a:srgbClr>
              </a:solidFill>
              <a:latin typeface="+mn-lt"/>
              <a:ea typeface="+mn-ea"/>
              <a:cs typeface="Aharoni" panose="02010803020104030203" pitchFamily="2" charset="-79"/>
            </a:rPr>
            <a:t>. </a:t>
          </a: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rgbClr val="010101">
                <a:hueOff val="0"/>
                <a:satOff val="0"/>
                <a:lumOff val="0"/>
                <a:alphaOff val="0"/>
              </a:srgbClr>
            </a:solidFill>
            <a:latin typeface="+mn-lt"/>
            <a:ea typeface="+mn-ea"/>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haroni" panose="02010803020104030203" pitchFamily="2" charset="-79"/>
            </a:rPr>
            <a:t>However,  the student cannot outperform the teacher in general due </a:t>
          </a:r>
          <a:r>
            <a:rPr lang="en-US" sz="1100" kern="1200" dirty="0">
              <a:solidFill>
                <a:srgbClr val="FF0000"/>
              </a:solidFill>
              <a:latin typeface="+mn-lt"/>
              <a:ea typeface="+mn-ea"/>
              <a:cs typeface="Aharoni" panose="02010803020104030203" pitchFamily="2" charset="-79"/>
            </a:rPr>
            <a:t>capacity gap</a:t>
          </a:r>
          <a:r>
            <a:rPr lang="en-US" sz="1100" kern="1200" dirty="0">
              <a:solidFill>
                <a:srgbClr val="010101">
                  <a:hueOff val="0"/>
                  <a:satOff val="0"/>
                  <a:lumOff val="0"/>
                  <a:alphaOff val="0"/>
                </a:srgbClr>
              </a:solidFill>
              <a:latin typeface="+mn-lt"/>
              <a:ea typeface="+mn-ea"/>
              <a:cs typeface="Aharoni" panose="02010803020104030203" pitchFamily="2" charset="-79"/>
            </a:rPr>
            <a:t>. </a:t>
          </a: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rgbClr val="010101">
                <a:hueOff val="0"/>
                <a:satOff val="0"/>
                <a:lumOff val="0"/>
                <a:alphaOff val="0"/>
              </a:srgbClr>
            </a:solidFill>
            <a:latin typeface="+mn-lt"/>
            <a:ea typeface="+mn-ea"/>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haroni" panose="02010803020104030203" pitchFamily="2" charset="-79"/>
            </a:rPr>
            <a:t>In result, several frameworks were developed by scholars to reduce the </a:t>
          </a:r>
          <a:r>
            <a:rPr lang="en-US" sz="1100" kern="1200" dirty="0">
              <a:solidFill>
                <a:srgbClr val="FF0000"/>
              </a:solidFill>
              <a:latin typeface="+mn-lt"/>
              <a:ea typeface="+mn-ea"/>
              <a:cs typeface="Aharoni" panose="02010803020104030203" pitchFamily="2" charset="-79"/>
            </a:rPr>
            <a:t>performance gap </a:t>
          </a:r>
          <a:r>
            <a:rPr lang="en-US" sz="1100" kern="1200" dirty="0">
              <a:solidFill>
                <a:srgbClr val="010101">
                  <a:hueOff val="0"/>
                  <a:satOff val="0"/>
                  <a:lumOff val="0"/>
                  <a:alphaOff val="0"/>
                </a:srgbClr>
              </a:solidFill>
              <a:latin typeface="+mn-lt"/>
              <a:ea typeface="+mn-ea"/>
              <a:cs typeface="Aharoni" panose="02010803020104030203" pitchFamily="2" charset="-79"/>
            </a:rPr>
            <a:t>between the teacher and the student. </a:t>
          </a:r>
        </a:p>
        <a:p>
          <a:pPr marL="57150" lvl="1" indent="-57150" algn="l" defTabSz="488950">
            <a:lnSpc>
              <a:spcPct val="90000"/>
            </a:lnSpc>
            <a:spcBef>
              <a:spcPct val="0"/>
            </a:spcBef>
            <a:spcAft>
              <a:spcPct val="15000"/>
            </a:spcAft>
            <a:buFont typeface="Wingdings" panose="05000000000000000000" pitchFamily="2" charset="2"/>
            <a:buNone/>
          </a:pPr>
          <a:endParaRPr lang="en-US" sz="1100" kern="1200" dirty="0">
            <a:solidFill>
              <a:srgbClr val="010101">
                <a:hueOff val="0"/>
                <a:satOff val="0"/>
                <a:lumOff val="0"/>
                <a:alphaOff val="0"/>
              </a:srgbClr>
            </a:solidFill>
            <a:latin typeface="+mn-lt"/>
            <a:ea typeface="+mn-ea"/>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r>
            <a:rPr lang="en-US" sz="1100" kern="1200" dirty="0">
              <a:solidFill>
                <a:srgbClr val="010101">
                  <a:hueOff val="0"/>
                  <a:satOff val="0"/>
                  <a:lumOff val="0"/>
                  <a:alphaOff val="0"/>
                </a:srgbClr>
              </a:solidFill>
              <a:latin typeface="+mn-lt"/>
              <a:ea typeface="+mn-ea"/>
              <a:cs typeface="Aharoni" panose="02010803020104030203" pitchFamily="2" charset="-79"/>
            </a:rPr>
            <a:t>Some of the most relevant frameworks are </a:t>
          </a:r>
          <a:r>
            <a:rPr lang="en-US" sz="1100" kern="1200" dirty="0">
              <a:solidFill>
                <a:srgbClr val="FF0000"/>
              </a:solidFill>
              <a:latin typeface="+mn-lt"/>
              <a:ea typeface="+mn-ea"/>
              <a:cs typeface="Aharoni" panose="02010803020104030203" pitchFamily="2" charset="-79"/>
            </a:rPr>
            <a:t>adversarial knowledge distillation</a:t>
          </a:r>
          <a:r>
            <a:rPr lang="en-US" sz="1100" kern="1200" dirty="0">
              <a:solidFill>
                <a:srgbClr val="010101">
                  <a:hueOff val="0"/>
                  <a:satOff val="0"/>
                  <a:lumOff val="0"/>
                  <a:alphaOff val="0"/>
                </a:srgbClr>
              </a:solidFill>
              <a:latin typeface="+mn-lt"/>
              <a:ea typeface="+mn-ea"/>
              <a:cs typeface="Aharoni" panose="02010803020104030203" pitchFamily="2" charset="-79"/>
            </a:rPr>
            <a:t>, </a:t>
          </a:r>
          <a:r>
            <a:rPr lang="en-US" sz="1100" kern="1200" dirty="0">
              <a:solidFill>
                <a:srgbClr val="FF0000"/>
              </a:solidFill>
              <a:latin typeface="+mn-lt"/>
              <a:ea typeface="+mn-ea"/>
              <a:cs typeface="Aharoni" panose="02010803020104030203" pitchFamily="2" charset="-79"/>
            </a:rPr>
            <a:t>interpretability  distillation</a:t>
          </a:r>
          <a:r>
            <a:rPr lang="en-US" sz="1100" kern="1200" dirty="0">
              <a:solidFill>
                <a:srgbClr val="010101">
                  <a:hueOff val="0"/>
                  <a:satOff val="0"/>
                  <a:lumOff val="0"/>
                  <a:alphaOff val="0"/>
                </a:srgbClr>
              </a:solidFill>
              <a:latin typeface="+mn-lt"/>
              <a:ea typeface="+mn-ea"/>
              <a:cs typeface="Aharoni" panose="02010803020104030203" pitchFamily="2" charset="-79"/>
            </a:rPr>
            <a:t> and </a:t>
          </a:r>
          <a:r>
            <a:rPr lang="en-US" sz="1100" kern="1200" dirty="0">
              <a:solidFill>
                <a:srgbClr val="FF0000"/>
              </a:solidFill>
              <a:latin typeface="+mn-lt"/>
              <a:ea typeface="+mn-ea"/>
              <a:cs typeface="Aharoni" panose="02010803020104030203" pitchFamily="2" charset="-79"/>
            </a:rPr>
            <a:t>transfer learning</a:t>
          </a:r>
          <a:r>
            <a:rPr lang="en-US" sz="1100" kern="1200" dirty="0">
              <a:solidFill>
                <a:srgbClr val="010101">
                  <a:hueOff val="0"/>
                  <a:satOff val="0"/>
                  <a:lumOff val="0"/>
                  <a:alphaOff val="0"/>
                </a:srgbClr>
              </a:solidFill>
              <a:latin typeface="+mn-lt"/>
              <a:ea typeface="+mn-ea"/>
              <a:cs typeface="Aharoni" panose="02010803020104030203" pitchFamily="2" charset="-79"/>
            </a:rPr>
            <a:t>. </a:t>
          </a: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rgbClr val="010101">
                <a:hueOff val="0"/>
                <a:satOff val="0"/>
                <a:lumOff val="0"/>
                <a:alphaOff val="0"/>
              </a:srgbClr>
            </a:solidFill>
            <a:latin typeface="Aharoni" panose="02010803020104030203" pitchFamily="2" charset="-79"/>
            <a:ea typeface="+mn-ea"/>
            <a:cs typeface="Aharoni" panose="02010803020104030203" pitchFamily="2" charset="-79"/>
          </a:endParaRPr>
        </a:p>
        <a:p>
          <a:pPr marL="57150" lvl="1" indent="-57150" algn="l" defTabSz="488950">
            <a:lnSpc>
              <a:spcPct val="90000"/>
            </a:lnSpc>
            <a:spcBef>
              <a:spcPct val="0"/>
            </a:spcBef>
            <a:spcAft>
              <a:spcPct val="15000"/>
            </a:spcAft>
            <a:buFont typeface="Wingdings" panose="05000000000000000000" pitchFamily="2" charset="2"/>
            <a:buChar char="Ø"/>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a:p>
          <a:pPr marL="57150" lvl="1" indent="-57150" algn="l" defTabSz="488950">
            <a:lnSpc>
              <a:spcPct val="90000"/>
            </a:lnSpc>
            <a:spcBef>
              <a:spcPct val="0"/>
            </a:spcBef>
            <a:spcAft>
              <a:spcPct val="15000"/>
            </a:spcAft>
            <a:buChar char="•"/>
          </a:pPr>
          <a:endParaRPr lang="en-US" sz="1100" kern="1200" dirty="0">
            <a:solidFill>
              <a:srgbClr val="010101">
                <a:hueOff val="0"/>
                <a:satOff val="0"/>
                <a:lumOff val="0"/>
                <a:alphaOff val="0"/>
              </a:srgbClr>
            </a:solidFill>
            <a:latin typeface="Arial" pitchFamily="34" charset="0"/>
            <a:ea typeface="+mn-ea"/>
            <a:cs typeface="Arial" pitchFamily="34" charset="0"/>
          </a:endParaRPr>
        </a:p>
      </dsp:txBody>
      <dsp:txXfrm>
        <a:off x="4550374" y="266698"/>
        <a:ext cx="1992077" cy="430370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6" y="1"/>
            <a:ext cx="3076363" cy="511731"/>
          </a:xfrm>
          <a:prstGeom prst="rect">
            <a:avLst/>
          </a:prstGeom>
        </p:spPr>
        <p:txBody>
          <a:bodyPr vert="horz" lIns="99048" tIns="49524" rIns="99048" bIns="49524" rtlCol="0"/>
          <a:lstStyle>
            <a:lvl1pPr algn="r">
              <a:defRPr sz="1300"/>
            </a:lvl1pPr>
          </a:lstStyle>
          <a:p>
            <a:fld id="{E640F6A5-9080-4E70-B802-25C28AB79C70}" type="datetimeFigureOut">
              <a:rPr lang="en-GB" smtClean="0"/>
              <a:pPr/>
              <a:t>25/10/2023</a:t>
            </a:fld>
            <a:endParaRPr lang="en-GB"/>
          </a:p>
        </p:txBody>
      </p:sp>
      <p:sp>
        <p:nvSpPr>
          <p:cNvPr id="4" name="Footer Placeholder 3"/>
          <p:cNvSpPr>
            <a:spLocks noGrp="1"/>
          </p:cNvSpPr>
          <p:nvPr>
            <p:ph type="ftr" sz="quarter" idx="2"/>
          </p:nvPr>
        </p:nvSpPr>
        <p:spPr>
          <a:xfrm>
            <a:off x="1"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6" y="9721106"/>
            <a:ext cx="3076363" cy="511731"/>
          </a:xfrm>
          <a:prstGeom prst="rect">
            <a:avLst/>
          </a:prstGeom>
        </p:spPr>
        <p:txBody>
          <a:bodyPr vert="horz" lIns="99048" tIns="49524" rIns="99048" bIns="49524" rtlCol="0" anchor="b"/>
          <a:lstStyle>
            <a:lvl1pPr algn="r">
              <a:defRPr sz="1300"/>
            </a:lvl1pPr>
          </a:lstStyle>
          <a:p>
            <a:fld id="{3820602F-4F05-45D9-805B-E85885946F2A}" type="slidenum">
              <a:rPr lang="en-GB" smtClean="0"/>
              <a:pPr/>
              <a:t>‹N°›</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6" y="1"/>
            <a:ext cx="3076363" cy="511731"/>
          </a:xfrm>
          <a:prstGeom prst="rect">
            <a:avLst/>
          </a:prstGeom>
        </p:spPr>
        <p:txBody>
          <a:bodyPr vert="horz" lIns="99048" tIns="49524" rIns="99048" bIns="49524" rtlCol="0"/>
          <a:lstStyle>
            <a:lvl1pPr algn="r">
              <a:defRPr sz="1300"/>
            </a:lvl1pPr>
          </a:lstStyle>
          <a:p>
            <a:fld id="{02B4D840-579E-4A0A-8746-563BB81BFCF8}" type="datetimeFigureOut">
              <a:rPr lang="en-GB" smtClean="0"/>
              <a:pPr/>
              <a:t>24/10/2023</a:t>
            </a:fld>
            <a:endParaRPr lang="en-GB"/>
          </a:p>
        </p:txBody>
      </p:sp>
      <p:sp>
        <p:nvSpPr>
          <p:cNvPr id="4" name="Slide Image Placeholder 3"/>
          <p:cNvSpPr>
            <a:spLocks noGrp="1" noRot="1" noChangeAspect="1"/>
          </p:cNvSpPr>
          <p:nvPr>
            <p:ph type="sldImg" idx="2"/>
          </p:nvPr>
        </p:nvSpPr>
        <p:spPr>
          <a:xfrm>
            <a:off x="777875" y="768350"/>
            <a:ext cx="554355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6" y="9721106"/>
            <a:ext cx="3076363" cy="511731"/>
          </a:xfrm>
          <a:prstGeom prst="rect">
            <a:avLst/>
          </a:prstGeom>
        </p:spPr>
        <p:txBody>
          <a:bodyPr vert="horz" lIns="99048" tIns="49524" rIns="99048" bIns="49524" rtlCol="0" anchor="b"/>
          <a:lstStyle>
            <a:lvl1pPr algn="r">
              <a:defRPr sz="1300"/>
            </a:lvl1pPr>
          </a:lstStyle>
          <a:p>
            <a:fld id="{B849F58B-522D-43AE-9196-6FF1A84B551E}" type="slidenum">
              <a:rPr lang="en-GB" smtClean="0"/>
              <a:pPr/>
              <a:t>‹N°›</a:t>
            </a:fld>
            <a:endParaRPr lang="en-GB"/>
          </a:p>
        </p:txBody>
      </p:sp>
    </p:spTree>
  </p:cSld>
  <p:clrMap bg1="lt1" tx1="dk1" bg2="lt2" tx2="dk2" accent1="accent1" accent2="accent2" accent3="accent3" accent4="accent4" accent5="accent5" accent6="accent6" hlink="hlink" folHlink="folHlink"/>
  <p:hf dt="0"/>
  <p:notesStyle>
    <a:lvl1pPr marL="0" algn="l" defTabSz="1072621" rtl="0" eaLnBrk="1" latinLnBrk="0" hangingPunct="1">
      <a:defRPr sz="1408" kern="1200">
        <a:solidFill>
          <a:schemeClr val="tx1"/>
        </a:solidFill>
        <a:latin typeface="+mn-lt"/>
        <a:ea typeface="+mn-ea"/>
        <a:cs typeface="+mn-cs"/>
      </a:defRPr>
    </a:lvl1pPr>
    <a:lvl2pPr marL="536311" algn="l" defTabSz="1072621" rtl="0" eaLnBrk="1" latinLnBrk="0" hangingPunct="1">
      <a:defRPr sz="1408" kern="1200">
        <a:solidFill>
          <a:schemeClr val="tx1"/>
        </a:solidFill>
        <a:latin typeface="+mn-lt"/>
        <a:ea typeface="+mn-ea"/>
        <a:cs typeface="+mn-cs"/>
      </a:defRPr>
    </a:lvl2pPr>
    <a:lvl3pPr marL="1072621" algn="l" defTabSz="1072621" rtl="0" eaLnBrk="1" latinLnBrk="0" hangingPunct="1">
      <a:defRPr sz="1408" kern="1200">
        <a:solidFill>
          <a:schemeClr val="tx1"/>
        </a:solidFill>
        <a:latin typeface="+mn-lt"/>
        <a:ea typeface="+mn-ea"/>
        <a:cs typeface="+mn-cs"/>
      </a:defRPr>
    </a:lvl3pPr>
    <a:lvl4pPr marL="1608932" algn="l" defTabSz="1072621" rtl="0" eaLnBrk="1" latinLnBrk="0" hangingPunct="1">
      <a:defRPr sz="1408" kern="1200">
        <a:solidFill>
          <a:schemeClr val="tx1"/>
        </a:solidFill>
        <a:latin typeface="+mn-lt"/>
        <a:ea typeface="+mn-ea"/>
        <a:cs typeface="+mn-cs"/>
      </a:defRPr>
    </a:lvl4pPr>
    <a:lvl5pPr marL="2145243" algn="l" defTabSz="1072621" rtl="0" eaLnBrk="1" latinLnBrk="0" hangingPunct="1">
      <a:defRPr sz="1408" kern="1200">
        <a:solidFill>
          <a:schemeClr val="tx1"/>
        </a:solidFill>
        <a:latin typeface="+mn-lt"/>
        <a:ea typeface="+mn-ea"/>
        <a:cs typeface="+mn-cs"/>
      </a:defRPr>
    </a:lvl5pPr>
    <a:lvl6pPr marL="2681554" algn="l" defTabSz="1072621" rtl="0" eaLnBrk="1" latinLnBrk="0" hangingPunct="1">
      <a:defRPr sz="1408" kern="1200">
        <a:solidFill>
          <a:schemeClr val="tx1"/>
        </a:solidFill>
        <a:latin typeface="+mn-lt"/>
        <a:ea typeface="+mn-ea"/>
        <a:cs typeface="+mn-cs"/>
      </a:defRPr>
    </a:lvl6pPr>
    <a:lvl7pPr marL="3217864" algn="l" defTabSz="1072621" rtl="0" eaLnBrk="1" latinLnBrk="0" hangingPunct="1">
      <a:defRPr sz="1408" kern="1200">
        <a:solidFill>
          <a:schemeClr val="tx1"/>
        </a:solidFill>
        <a:latin typeface="+mn-lt"/>
        <a:ea typeface="+mn-ea"/>
        <a:cs typeface="+mn-cs"/>
      </a:defRPr>
    </a:lvl7pPr>
    <a:lvl8pPr marL="3754175" algn="l" defTabSz="1072621" rtl="0" eaLnBrk="1" latinLnBrk="0" hangingPunct="1">
      <a:defRPr sz="1408" kern="1200">
        <a:solidFill>
          <a:schemeClr val="tx1"/>
        </a:solidFill>
        <a:latin typeface="+mn-lt"/>
        <a:ea typeface="+mn-ea"/>
        <a:cs typeface="+mn-cs"/>
      </a:defRPr>
    </a:lvl8pPr>
    <a:lvl9pPr marL="4290486" algn="l" defTabSz="1072621" rtl="0" eaLnBrk="1" latinLnBrk="0"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algn="ctr">
              <a:buFont typeface="Arial" pitchFamily="34" charset="0"/>
              <a:buNone/>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1</a:t>
            </a:fld>
            <a:endParaRPr lang="en-GB"/>
          </a:p>
        </p:txBody>
      </p:sp>
    </p:spTree>
    <p:extLst>
      <p:ext uri="{BB962C8B-B14F-4D97-AF65-F5344CB8AC3E}">
        <p14:creationId xmlns:p14="http://schemas.microsoft.com/office/powerpoint/2010/main" val="294723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3</a:t>
            </a:fld>
            <a:endParaRPr lang="en-GB"/>
          </a:p>
        </p:txBody>
      </p:sp>
    </p:spTree>
    <p:extLst>
      <p:ext uri="{BB962C8B-B14F-4D97-AF65-F5344CB8AC3E}">
        <p14:creationId xmlns:p14="http://schemas.microsoft.com/office/powerpoint/2010/main" val="93689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8</a:t>
            </a:fld>
            <a:endParaRPr lang="en-GB"/>
          </a:p>
        </p:txBody>
      </p:sp>
    </p:spTree>
    <p:extLst>
      <p:ext uri="{BB962C8B-B14F-4D97-AF65-F5344CB8AC3E}">
        <p14:creationId xmlns:p14="http://schemas.microsoft.com/office/powerpoint/2010/main" val="37169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68350"/>
            <a:ext cx="554355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16</a:t>
            </a:fld>
            <a:endParaRPr lang="en-GB"/>
          </a:p>
        </p:txBody>
      </p:sp>
    </p:spTree>
    <p:extLst>
      <p:ext uri="{BB962C8B-B14F-4D97-AF65-F5344CB8AC3E}">
        <p14:creationId xmlns:p14="http://schemas.microsoft.com/office/powerpoint/2010/main" val="307073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e l'en-tête 3"/>
          <p:cNvSpPr>
            <a:spLocks noGrp="1"/>
          </p:cNvSpPr>
          <p:nvPr>
            <p:ph type="hdr" sz="quarter" idx="10"/>
          </p:nvPr>
        </p:nvSpPr>
        <p:spPr/>
        <p:txBody>
          <a:bodyPr/>
          <a:lstStyle/>
          <a:p>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B849F58B-522D-43AE-9196-6FF1A84B551E}" type="slidenum">
              <a:rPr lang="en-GB" smtClean="0"/>
              <a:pPr/>
              <a:t>17</a:t>
            </a:fld>
            <a:endParaRPr lang="en-GB"/>
          </a:p>
        </p:txBody>
      </p:sp>
    </p:spTree>
    <p:extLst>
      <p:ext uri="{BB962C8B-B14F-4D97-AF65-F5344CB8AC3E}">
        <p14:creationId xmlns:p14="http://schemas.microsoft.com/office/powerpoint/2010/main" val="3632287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Colo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05EA31-1F26-44D6-99A8-702D0F52951F}"/>
              </a:ext>
            </a:extLst>
          </p:cNvPr>
          <p:cNvSpPr/>
          <p:nvPr userDrawn="1"/>
        </p:nvSpPr>
        <p:spPr>
          <a:xfrm>
            <a:off x="0" y="0"/>
            <a:ext cx="390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p>
        </p:txBody>
      </p:sp>
      <p:sp>
        <p:nvSpPr>
          <p:cNvPr id="14" name="Cover Subtitle"/>
          <p:cNvSpPr>
            <a:spLocks noGrp="1"/>
          </p:cNvSpPr>
          <p:nvPr>
            <p:ph type="subTitle" idx="1" hasCustomPrompt="1"/>
          </p:nvPr>
        </p:nvSpPr>
        <p:spPr>
          <a:xfrm>
            <a:off x="4134001" y="4074344"/>
            <a:ext cx="5422883" cy="276999"/>
          </a:xfrm>
          <a:prstGeom prst="rect">
            <a:avLst/>
          </a:prstGeom>
          <a:noFill/>
        </p:spPr>
        <p:txBody>
          <a:bodyPr wrap="square" lIns="0" tIns="0" rIns="0" bIns="0" rtlCol="0" anchor="t">
            <a:spAutoFit/>
          </a:bodyPr>
          <a:lstStyle>
            <a:lvl1pPr marL="0" indent="0" algn="l" defTabSz="990564" rtl="0" eaLnBrk="1" latinLnBrk="0" hangingPunct="1">
              <a:spcBef>
                <a:spcPts val="975"/>
              </a:spcBef>
              <a:buClr>
                <a:schemeClr val="tx2"/>
              </a:buClr>
              <a:buSzPct val="90000"/>
              <a:buFont typeface="Wingdings" pitchFamily="2" charset="2"/>
              <a:buNone/>
              <a:defRPr lang="en-GB" sz="2000" b="0" kern="1200" cap="none" spc="0" baseline="0" dirty="0">
                <a:solidFill>
                  <a:schemeClr val="tx1"/>
                </a:solidFill>
                <a:latin typeface="+mn-lt"/>
                <a:ea typeface="+mn-ea"/>
                <a:cs typeface="+mn-cs"/>
              </a:defRPr>
            </a:lvl1pPr>
            <a:lvl2pPr marL="495283" indent="0" algn="ctr">
              <a:buNone/>
              <a:defRPr>
                <a:solidFill>
                  <a:schemeClr val="tx1">
                    <a:tint val="75000"/>
                  </a:schemeClr>
                </a:solidFill>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subtitle</a:t>
            </a:r>
          </a:p>
        </p:txBody>
      </p:sp>
      <p:sp>
        <p:nvSpPr>
          <p:cNvPr id="16" name="Cover Title"/>
          <p:cNvSpPr>
            <a:spLocks noGrp="1"/>
          </p:cNvSpPr>
          <p:nvPr>
            <p:ph type="ctrTitle" hasCustomPrompt="1"/>
          </p:nvPr>
        </p:nvSpPr>
        <p:spPr>
          <a:xfrm>
            <a:off x="4134001" y="2702346"/>
            <a:ext cx="5422883" cy="889474"/>
          </a:xfrm>
          <a:prstGeom prst="rect">
            <a:avLst/>
          </a:prstGeom>
          <a:noFill/>
        </p:spPr>
        <p:txBody>
          <a:bodyPr wrap="square" lIns="0" tIns="0" rIns="0" bIns="0" rtlCol="0" anchor="b">
            <a:spAutoFit/>
          </a:bodyPr>
          <a:lstStyle>
            <a:lvl1pPr marL="0" algn="l" defTabSz="990564" rtl="0" eaLnBrk="1" fontAlgn="base" latinLnBrk="0" hangingPunct="1">
              <a:lnSpc>
                <a:spcPct val="85000"/>
              </a:lnSpc>
              <a:spcBef>
                <a:spcPct val="0"/>
              </a:spcBef>
              <a:spcAft>
                <a:spcPct val="0"/>
              </a:spcAft>
              <a:buNone/>
              <a:defRPr lang="en-GB" sz="3400" b="1" kern="1200" spc="0" baseline="0" dirty="0">
                <a:solidFill>
                  <a:schemeClr val="tx1"/>
                </a:solidFill>
                <a:latin typeface="+mj-lt"/>
                <a:ea typeface="+mn-ea"/>
                <a:cs typeface="+mn-cs"/>
              </a:defRPr>
            </a:lvl1pPr>
          </a:lstStyle>
          <a:p>
            <a:r>
              <a:rPr lang="fr-FR" noProof="0" dirty="0"/>
              <a:t>CLICK TO </a:t>
            </a:r>
            <a:r>
              <a:rPr lang="fr-FR" noProof="0" dirty="0" err="1"/>
              <a:t>edit</a:t>
            </a:r>
            <a:r>
              <a:rPr lang="fr-FR" noProof="0" dirty="0"/>
              <a:t> </a:t>
            </a:r>
            <a:r>
              <a:rPr lang="fr-FR" noProof="0" dirty="0" err="1"/>
              <a:t>presentation</a:t>
            </a:r>
            <a:r>
              <a:rPr lang="fr-FR" noProof="0" dirty="0"/>
              <a:t> </a:t>
            </a:r>
            <a:r>
              <a:rPr lang="fr-FR" noProof="0" dirty="0" err="1"/>
              <a:t>title</a:t>
            </a:r>
            <a:endParaRPr lang="fr-FR" noProof="0" dirty="0"/>
          </a:p>
        </p:txBody>
      </p:sp>
      <p:sp>
        <p:nvSpPr>
          <p:cNvPr id="25" name="Privacy"/>
          <p:cNvSpPr>
            <a:spLocks noGrp="1"/>
          </p:cNvSpPr>
          <p:nvPr>
            <p:ph type="body" sz="quarter" idx="15" hasCustomPrompt="1"/>
          </p:nvPr>
        </p:nvSpPr>
        <p:spPr>
          <a:xfrm>
            <a:off x="7157189" y="226058"/>
            <a:ext cx="2399695" cy="149977"/>
          </a:xfrm>
          <a:prstGeom prst="rect">
            <a:avLst/>
          </a:prstGeom>
          <a:noFill/>
        </p:spPr>
        <p:txBody>
          <a:bodyPr wrap="none" lIns="0" tIns="0" rIns="0" bIns="0" rtlCol="0" anchor="ctr">
            <a:spAutoFit/>
          </a:bodyPr>
          <a:lstStyle>
            <a:lvl1pPr marL="0" indent="0" algn="r"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fr-FR" noProof="0" dirty="0"/>
              <a:t>Niveau de confidentialité</a:t>
            </a:r>
          </a:p>
        </p:txBody>
      </p:sp>
      <p:sp>
        <p:nvSpPr>
          <p:cNvPr id="12" name="DatePresentation"/>
          <p:cNvSpPr>
            <a:spLocks noGrp="1"/>
          </p:cNvSpPr>
          <p:nvPr>
            <p:ph type="body" sz="quarter" idx="13" hasCustomPrompt="1"/>
          </p:nvPr>
        </p:nvSpPr>
        <p:spPr>
          <a:xfrm>
            <a:off x="4134004" y="236316"/>
            <a:ext cx="419089" cy="149977"/>
          </a:xfrm>
          <a:prstGeom prst="rect">
            <a:avLst/>
          </a:prstGeom>
          <a:noFill/>
        </p:spPr>
        <p:txBody>
          <a:bodyPr wrap="none" lIns="0" tIns="0" rIns="0" bIns="0" rtlCol="0" anchor="ctr">
            <a:spAutoFit/>
          </a:bodyPr>
          <a:lstStyle>
            <a:lvl1pPr marL="0" indent="0" algn="l"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en-US" noProof="0" dirty="0"/>
              <a:t>DATE</a:t>
            </a:r>
          </a:p>
        </p:txBody>
      </p:sp>
      <p:sp>
        <p:nvSpPr>
          <p:cNvPr id="9" name="Rectangle 8">
            <a:extLst>
              <a:ext uri="{FF2B5EF4-FFF2-40B4-BE49-F238E27FC236}">
                <a16:creationId xmlns:a16="http://schemas.microsoft.com/office/drawing/2014/main" id="{03C103AA-93E6-4C23-9DA4-9FEBE6A55434}"/>
              </a:ext>
            </a:extLst>
          </p:cNvPr>
          <p:cNvSpPr/>
          <p:nvPr userDrawn="1"/>
        </p:nvSpPr>
        <p:spPr>
          <a:xfrm>
            <a:off x="4693710" y="3725082"/>
            <a:ext cx="3978000" cy="10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pic>
        <p:nvPicPr>
          <p:cNvPr id="13" name="Picture 12">
            <a:extLst>
              <a:ext uri="{FF2B5EF4-FFF2-40B4-BE49-F238E27FC236}">
                <a16:creationId xmlns:a16="http://schemas.microsoft.com/office/drawing/2014/main" id="{B41AAB24-6341-453F-8F3C-6D9998D0073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14951" y="5992813"/>
            <a:ext cx="3429314" cy="482524"/>
          </a:xfrm>
          <a:prstGeom prst="rect">
            <a:avLst/>
          </a:prstGeom>
        </p:spPr>
      </p:pic>
    </p:spTree>
    <p:extLst>
      <p:ext uri="{BB962C8B-B14F-4D97-AF65-F5344CB8AC3E}">
        <p14:creationId xmlns:p14="http://schemas.microsoft.com/office/powerpoint/2010/main" val="393081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_Chart">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Slide Title"/>
          <p:cNvSpPr>
            <a:spLocks noGrp="1"/>
          </p:cNvSpPr>
          <p:nvPr>
            <p:ph type="title" hasCustomPrompt="1"/>
          </p:nvPr>
        </p:nvSpPr>
        <p:spPr>
          <a:xfrm>
            <a:off x="324000" y="432000"/>
            <a:ext cx="9204327" cy="250133"/>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a:t>
            </a:r>
            <a:r>
              <a:rPr lang="en-GB" noProof="0" dirty="0" err="1"/>
              <a:t>sourcesgg</a:t>
            </a:r>
            <a:endParaRPr lang="en-GB" noProof="0" dirty="0"/>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324000" y="936000"/>
            <a:ext cx="92040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64"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1" name="Content Placeholder 10">
            <a:extLst>
              <a:ext uri="{FF2B5EF4-FFF2-40B4-BE49-F238E27FC236}">
                <a16:creationId xmlns:a16="http://schemas.microsoft.com/office/drawing/2014/main" id="{40463BCE-CCCF-4B8F-8FB1-E4FA8101B555}"/>
              </a:ext>
            </a:extLst>
          </p:cNvPr>
          <p:cNvSpPr>
            <a:spLocks noGrp="1"/>
          </p:cNvSpPr>
          <p:nvPr>
            <p:ph sz="quarter" idx="16"/>
          </p:nvPr>
        </p:nvSpPr>
        <p:spPr>
          <a:xfrm>
            <a:off x="5188558" y="1414800"/>
            <a:ext cx="4393592" cy="4230273"/>
          </a:xfrm>
          <a:prstGeom prst="rect">
            <a:avLst/>
          </a:prstGeom>
          <a:solidFill>
            <a:schemeClr val="tx1">
              <a:lumMod val="10000"/>
              <a:lumOff val="90000"/>
            </a:schemeClr>
          </a:solidFill>
        </p:spPr>
        <p:txBody>
          <a:bodyPr vert="horz" wrap="square" lIns="36000" tIns="36000" rIns="36000" bIns="36000" rtlCol="0">
            <a:noAutofit/>
          </a:bodyPr>
          <a:lstStyle>
            <a:lvl1pPr marL="77998" indent="-77998" algn="l" defTabSz="990564" rtl="0" eaLnBrk="1" latinLnBrk="0" hangingPunct="1">
              <a:spcBef>
                <a:spcPts val="433"/>
              </a:spcBef>
              <a:buClr>
                <a:schemeClr val="tx1">
                  <a:lumMod val="75000"/>
                  <a:lumOff val="25000"/>
                </a:schemeClr>
              </a:buClr>
              <a:buSzPct val="100000"/>
              <a:buFont typeface="Source Sans Pro" panose="020B0503030403020204" pitchFamily="34" charset="0"/>
              <a:buChar char="_"/>
              <a:defRPr lang="en-US" sz="1192" b="1" kern="1200" baseline="0" noProof="0" dirty="0" smtClean="0">
                <a:solidFill>
                  <a:schemeClr val="tx1"/>
                </a:solidFill>
                <a:latin typeface="+mn-lt"/>
                <a:ea typeface="+mn-ea"/>
                <a:cs typeface="Arial" pitchFamily="34" charset="0"/>
              </a:defRPr>
            </a:lvl1pPr>
            <a:lvl2pPr>
              <a:defRPr lang="en-US" sz="1192" dirty="0" smtClean="0"/>
            </a:lvl2pPr>
            <a:lvl3pPr>
              <a:defRPr lang="en-US" sz="1192" dirty="0" smtClean="0"/>
            </a:lvl3pPr>
            <a:lvl4pPr>
              <a:defRPr lang="en-US" sz="1192" dirty="0" smtClean="0"/>
            </a:lvl4pPr>
            <a:lvl5pPr>
              <a:defRPr lang="en-US" sz="1517" dirty="0"/>
            </a:lvl5pPr>
          </a:lstStyle>
          <a:p>
            <a:pPr marL="155994" lvl="0" indent="-155994">
              <a:lnSpc>
                <a:spcPct val="90000"/>
              </a:lnSpc>
              <a:buClrTx/>
              <a:buSzPct val="100000"/>
              <a:buFont typeface="Wingdings" panose="05000000000000000000" pitchFamily="2" charset="2"/>
              <a:buChar char=""/>
            </a:pPr>
            <a:r>
              <a:rPr lang="fr-FR"/>
              <a:t>Cliquez pour modifier les styles du texte du masque</a:t>
            </a:r>
          </a:p>
        </p:txBody>
      </p:sp>
      <p:sp>
        <p:nvSpPr>
          <p:cNvPr id="13" name="Text Placeholder 3">
            <a:extLst>
              <a:ext uri="{FF2B5EF4-FFF2-40B4-BE49-F238E27FC236}">
                <a16:creationId xmlns:a16="http://schemas.microsoft.com/office/drawing/2014/main" id="{7008761F-CD57-48A0-B67A-B7F82D1E6652}"/>
              </a:ext>
            </a:extLst>
          </p:cNvPr>
          <p:cNvSpPr>
            <a:spLocks noGrp="1"/>
          </p:cNvSpPr>
          <p:nvPr>
            <p:ph idx="1"/>
          </p:nvPr>
        </p:nvSpPr>
        <p:spPr>
          <a:xfrm>
            <a:off x="323850" y="1414800"/>
            <a:ext cx="4512150" cy="1504001"/>
          </a:xfrm>
          <a:prstGeom prst="rect">
            <a:avLst/>
          </a:prstGeom>
        </p:spPr>
        <p:txBody>
          <a:bodyPr vert="horz" wrap="square" lIns="0" tIns="0" rIns="0" bIns="0" rtlCol="0">
            <a:spAutoFit/>
          </a:bodyPr>
          <a:lstStyle>
            <a:lvl1pPr>
              <a:defRPr sz="1400"/>
            </a:lvl1pPr>
            <a:lvl2pPr marL="341725" indent="-185731">
              <a:defRPr lang="en-US" sz="1400" kern="1200" noProof="0" dirty="0" smtClean="0">
                <a:solidFill>
                  <a:schemeClr val="tx1"/>
                </a:solidFill>
                <a:latin typeface="+mn-lt"/>
                <a:ea typeface="+mn-ea"/>
                <a:cs typeface="Arial" pitchFamily="34" charset="0"/>
              </a:defRPr>
            </a:lvl2pPr>
            <a:lvl3pPr marL="497719" indent="-185731">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422794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_Righ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4000" y="6044950"/>
            <a:ext cx="6044904"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324000" y="936000"/>
            <a:ext cx="60450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i="0"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64"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4" name="Text Placeholder 3">
            <a:extLst>
              <a:ext uri="{FF2B5EF4-FFF2-40B4-BE49-F238E27FC236}">
                <a16:creationId xmlns:a16="http://schemas.microsoft.com/office/drawing/2014/main" id="{E4D5E082-19E9-4D8D-9F6C-D1503B0154DC}"/>
              </a:ext>
            </a:extLst>
          </p:cNvPr>
          <p:cNvSpPr>
            <a:spLocks noGrp="1"/>
          </p:cNvSpPr>
          <p:nvPr>
            <p:ph type="body" sz="quarter" idx="15"/>
          </p:nvPr>
        </p:nvSpPr>
        <p:spPr>
          <a:xfrm>
            <a:off x="324000" y="1414800"/>
            <a:ext cx="6045000" cy="1504001"/>
          </a:xfrm>
          <a:prstGeom prst="rect">
            <a:avLst/>
          </a:prstGeom>
        </p:spPr>
        <p:txBody>
          <a:bodyPr vert="horz" lIns="0" tIns="0" rIns="0" bIns="0" rtlCol="0">
            <a:spAutoFit/>
          </a:bodyPr>
          <a:lstStyle>
            <a:lvl1pPr>
              <a:defRPr lang="en-US" sz="1400" dirty="0"/>
            </a:lvl1pPr>
            <a:lvl2pPr marL="341725" indent="-185731">
              <a:defRPr lang="en-US" sz="1400" kern="1200" noProof="0" dirty="0" smtClean="0">
                <a:solidFill>
                  <a:schemeClr val="tx1"/>
                </a:solidFill>
                <a:latin typeface="+mn-lt"/>
                <a:ea typeface="+mn-ea"/>
                <a:cs typeface="Arial" pitchFamily="34" charset="0"/>
              </a:defRPr>
            </a:lvl2pPr>
            <a:lvl3pPr marL="497719" indent="-185731">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lang="en-US" sz="1400" dirty="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itre 3">
            <a:extLst>
              <a:ext uri="{FF2B5EF4-FFF2-40B4-BE49-F238E27FC236}">
                <a16:creationId xmlns:a16="http://schemas.microsoft.com/office/drawing/2014/main" id="{0FAE5490-019B-88AF-1195-433603E9C99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128316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_Lef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849002" y="6000004"/>
            <a:ext cx="5709600" cy="192097"/>
          </a:xfrm>
          <a:prstGeom prst="rect">
            <a:avLst/>
          </a:prstGeom>
        </p:spPr>
        <p:txBody>
          <a:bodyPr tIns="0" rIns="0" bIns="36000" anchor="b" anchorCtr="0"/>
          <a:lstStyle>
            <a:lvl1pPr marL="1720" indent="-1720">
              <a:spcBef>
                <a:spcPts val="0"/>
              </a:spcBef>
              <a:buNone/>
              <a:defRPr sz="758" b="0" i="1" baseline="0">
                <a:solidFill>
                  <a:schemeClr val="tx1"/>
                </a:solidFill>
              </a:defRPr>
            </a:lvl1pPr>
            <a:lvl2pPr marL="194993" indent="-194993">
              <a:spcBef>
                <a:spcPts val="0"/>
              </a:spcBef>
              <a:buNone/>
              <a:defRPr sz="758" i="1" baseline="0"/>
            </a:lvl2pPr>
            <a:lvl3pPr>
              <a:buNone/>
              <a:defRPr/>
            </a:lvl3pPr>
            <a:lvl4pPr>
              <a:buNone/>
              <a:defRPr/>
            </a:lvl4pPr>
            <a:lvl5pPr>
              <a:buNone/>
              <a:defRPr/>
            </a:lvl5pPr>
          </a:lstStyle>
          <a:p>
            <a:pPr lvl="1"/>
            <a:r>
              <a:rPr lang="en-GB" noProof="0" dirty="0"/>
              <a:t>Click to add sources</a:t>
            </a:r>
          </a:p>
        </p:txBody>
      </p:sp>
      <p:sp>
        <p:nvSpPr>
          <p:cNvPr id="8" name="Text Placeholder 3">
            <a:extLst>
              <a:ext uri="{FF2B5EF4-FFF2-40B4-BE49-F238E27FC236}">
                <a16:creationId xmlns:a16="http://schemas.microsoft.com/office/drawing/2014/main" id="{0B620084-3877-4EDA-8E7A-9F6B0576B809}"/>
              </a:ext>
            </a:extLst>
          </p:cNvPr>
          <p:cNvSpPr>
            <a:spLocks noGrp="1"/>
          </p:cNvSpPr>
          <p:nvPr>
            <p:ph idx="1"/>
          </p:nvPr>
        </p:nvSpPr>
        <p:spPr>
          <a:xfrm>
            <a:off x="3847283" y="1414800"/>
            <a:ext cx="5709600" cy="1504001"/>
          </a:xfrm>
          <a:prstGeom prst="rect">
            <a:avLst/>
          </a:prstGeom>
        </p:spPr>
        <p:txBody>
          <a:bodyPr vert="horz" lIns="0" tIns="0" rIns="0" bIns="0" rtlCol="0">
            <a:spAutoFit/>
          </a:bodyPr>
          <a:lstStyle>
            <a:lvl1pPr>
              <a:defRPr sz="1400"/>
            </a:lvl1pPr>
            <a:lvl2pPr marL="341725" indent="-185731">
              <a:defRPr lang="en-US" sz="1400" kern="1200" noProof="0" dirty="0" smtClean="0">
                <a:solidFill>
                  <a:schemeClr val="tx1"/>
                </a:solidFill>
                <a:latin typeface="+mn-lt"/>
                <a:ea typeface="+mn-ea"/>
                <a:cs typeface="Arial" pitchFamily="34" charset="0"/>
              </a:defRPr>
            </a:lvl2pPr>
            <a:lvl3pPr marL="497719" indent="-185731">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362205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ToC Title"/>
          <p:cNvSpPr>
            <a:spLocks noGrp="1"/>
          </p:cNvSpPr>
          <p:nvPr>
            <p:ph type="title" hasCustomPrompt="1"/>
          </p:nvPr>
        </p:nvSpPr>
        <p:spPr>
          <a:xfrm>
            <a:off x="324000" y="432000"/>
            <a:ext cx="9204000" cy="250133"/>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5" name="ToC Content"/>
          <p:cNvSpPr>
            <a:spLocks noGrp="1"/>
          </p:cNvSpPr>
          <p:nvPr>
            <p:ph idx="1" hasCustomPrompt="1"/>
          </p:nvPr>
        </p:nvSpPr>
        <p:spPr>
          <a:xfrm>
            <a:off x="324000" y="1414800"/>
            <a:ext cx="9234605" cy="549894"/>
          </a:xfrm>
          <a:prstGeom prst="rect">
            <a:avLst/>
          </a:prstGeom>
        </p:spPr>
        <p:txBody>
          <a:bodyPr wrap="square" rIns="0">
            <a:spAutoFit/>
          </a:bodyPr>
          <a:lstStyle>
            <a:lvl1pPr marL="389986" indent="-389986">
              <a:spcBef>
                <a:spcPts val="1083"/>
              </a:spcBef>
              <a:spcAft>
                <a:spcPts val="217"/>
              </a:spcAft>
              <a:buClr>
                <a:srgbClr val="E60028"/>
              </a:buClr>
              <a:buSzPct val="100000"/>
              <a:buFont typeface="+mj-lt"/>
              <a:buNone/>
              <a:tabLst>
                <a:tab pos="9131761" algn="r"/>
              </a:tabLst>
              <a:defRPr sz="2000" b="1" cap="all" baseline="0">
                <a:solidFill>
                  <a:srgbClr val="E60028"/>
                </a:solidFill>
                <a:latin typeface="+mn-lt"/>
              </a:defRPr>
            </a:lvl1pPr>
            <a:lvl2pPr marL="779972" indent="-389986">
              <a:spcBef>
                <a:spcPts val="217"/>
              </a:spcBef>
              <a:buClrTx/>
              <a:buSzPct val="100000"/>
              <a:buFont typeface="+mj-lt"/>
              <a:buAutoNum type="alphaUcPeriod"/>
              <a:tabLst>
                <a:tab pos="9131761" algn="r"/>
              </a:tabLst>
              <a:defRPr sz="1600" cap="none" baseline="0">
                <a:latin typeface="+mn-lt"/>
              </a:defRPr>
            </a:lvl2pPr>
            <a:lvl3pPr marL="389986" indent="0">
              <a:spcBef>
                <a:spcPts val="3033"/>
              </a:spcBef>
              <a:buNone/>
              <a:tabLst>
                <a:tab pos="9131761" algn="r"/>
              </a:tabLst>
              <a:defRPr sz="1517" b="0" cap="all" baseline="0">
                <a:solidFill>
                  <a:srgbClr val="E60028"/>
                </a:solidFill>
              </a:defRPr>
            </a:lvl3pPr>
            <a:lvl4pPr marL="779972" indent="-389986">
              <a:spcBef>
                <a:spcPts val="217"/>
              </a:spcBef>
              <a:buClrTx/>
              <a:buFont typeface="+mj-lt"/>
              <a:buAutoNum type="alphaUcPeriod"/>
              <a:tabLst>
                <a:tab pos="9131761" algn="r"/>
              </a:tabLst>
              <a:defRPr sz="1300" cap="none" baseline="0"/>
            </a:lvl4pPr>
            <a:lvl5pPr marL="584979" indent="0">
              <a:buNone/>
              <a:tabLst>
                <a:tab pos="8653676" algn="r"/>
              </a:tabLst>
              <a:defRPr sz="867" cap="all" baseline="0"/>
            </a:lvl5pPr>
          </a:lstStyle>
          <a:p>
            <a:pPr lvl="0"/>
            <a:r>
              <a:rPr lang="en-US" noProof="0" dirty="0"/>
              <a:t>CLICK TO add section title</a:t>
            </a:r>
          </a:p>
          <a:p>
            <a:pPr lvl="1"/>
            <a:r>
              <a:rPr lang="en-US" noProof="0" dirty="0"/>
              <a:t>Increase level to add subsection title</a:t>
            </a:r>
          </a:p>
        </p:txBody>
      </p:sp>
      <p:sp>
        <p:nvSpPr>
          <p:cNvPr id="7" name="Rectangle 6">
            <a:extLst>
              <a:ext uri="{FF2B5EF4-FFF2-40B4-BE49-F238E27FC236}">
                <a16:creationId xmlns:a16="http://schemas.microsoft.com/office/drawing/2014/main" id="{762E0767-2C7B-4A8B-88C1-F85FEC17A762}"/>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7" name="Disclaimer Text"/>
          <p:cNvSpPr>
            <a:spLocks noGrp="1"/>
          </p:cNvSpPr>
          <p:nvPr>
            <p:ph type="body" sz="quarter" idx="14" hasCustomPrompt="1"/>
          </p:nvPr>
        </p:nvSpPr>
        <p:spPr>
          <a:xfrm>
            <a:off x="324000" y="1414800"/>
            <a:ext cx="9234605" cy="160813"/>
          </a:xfrm>
          <a:prstGeom prst="rect">
            <a:avLst/>
          </a:prstGeom>
        </p:spPr>
        <p:txBody>
          <a:bodyPr wrap="square" rIns="0">
            <a:spAutoFit/>
          </a:bodyPr>
          <a:lstStyle>
            <a:lvl1pPr marL="0" indent="0">
              <a:lnSpc>
                <a:spcPct val="95000"/>
              </a:lnSpc>
              <a:spcBef>
                <a:spcPts val="650"/>
              </a:spcBef>
              <a:spcAft>
                <a:spcPts val="0"/>
              </a:spcAft>
              <a:buFontTx/>
              <a:buNone/>
              <a:defRPr sz="1100" b="0" i="0">
                <a:solidFill>
                  <a:schemeClr val="tx1"/>
                </a:solidFill>
                <a:latin typeface="+mn-lt"/>
                <a:ea typeface="Source Sans Pro" pitchFamily="34" charset="0"/>
              </a:defRPr>
            </a:lvl1pPr>
            <a:lvl2pPr marL="194993" indent="-194993">
              <a:spcBef>
                <a:spcPts val="650"/>
              </a:spcBef>
              <a:buClr>
                <a:schemeClr val="tx1">
                  <a:lumMod val="65000"/>
                  <a:lumOff val="35000"/>
                </a:schemeClr>
              </a:buClr>
              <a:buSzPct val="100000"/>
              <a:buFont typeface="Arial" pitchFamily="34" charset="0"/>
              <a:buChar char="-"/>
              <a:defRPr sz="1192" b="0" i="1">
                <a:solidFill>
                  <a:schemeClr val="tx1"/>
                </a:solidFill>
              </a:defRPr>
            </a:lvl2pPr>
            <a:lvl3pPr marL="389986" indent="-194993">
              <a:spcBef>
                <a:spcPts val="217"/>
              </a:spcBef>
              <a:buClr>
                <a:schemeClr val="tx1">
                  <a:lumMod val="65000"/>
                  <a:lumOff val="35000"/>
                </a:schemeClr>
              </a:buClr>
              <a:buSzPct val="100000"/>
              <a:buFont typeface="Arial" pitchFamily="34" charset="0"/>
              <a:buChar char="-"/>
              <a:defRPr sz="1192" i="1"/>
            </a:lvl3pPr>
            <a:lvl4pPr marL="272991" indent="-116995">
              <a:spcBef>
                <a:spcPts val="108"/>
              </a:spcBef>
              <a:buClr>
                <a:schemeClr val="tx2"/>
              </a:buClr>
              <a:buSzPct val="90000"/>
              <a:buFont typeface="Arial" pitchFamily="34" charset="0"/>
              <a:buChar char="●"/>
              <a:defRPr sz="1192" i="1"/>
            </a:lvl4pPr>
            <a:lvl5pPr marL="389986" indent="-116995">
              <a:spcBef>
                <a:spcPts val="108"/>
              </a:spcBef>
              <a:buClr>
                <a:schemeClr val="tx2"/>
              </a:buClr>
              <a:buSzPct val="90000"/>
              <a:buFont typeface="Wingdings 3" pitchFamily="18" charset="2"/>
              <a:buChar char=""/>
              <a:defRPr sz="1192" i="1"/>
            </a:lvl5pPr>
          </a:lstStyle>
          <a:p>
            <a:pPr lvl="0"/>
            <a:r>
              <a:rPr lang="en-US" noProof="0" dirty="0"/>
              <a:t>Click to edit Master text styles</a:t>
            </a:r>
          </a:p>
        </p:txBody>
      </p:sp>
      <p:sp>
        <p:nvSpPr>
          <p:cNvPr id="5" name="Disclaimer Title"/>
          <p:cNvSpPr>
            <a:spLocks noGrp="1"/>
          </p:cNvSpPr>
          <p:nvPr>
            <p:ph type="title" hasCustomPrompt="1"/>
          </p:nvPr>
        </p:nvSpPr>
        <p:spPr>
          <a:xfrm>
            <a:off x="324000" y="432000"/>
            <a:ext cx="9204000" cy="250133"/>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9" name="Sources">
            <a:extLst>
              <a:ext uri="{FF2B5EF4-FFF2-40B4-BE49-F238E27FC236}">
                <a16:creationId xmlns:a16="http://schemas.microsoft.com/office/drawing/2014/main" id="{66CDEB1D-B8F5-47BA-8571-0C6D5BB9DF26}"/>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8" name="Rectangle 7">
            <a:extLst>
              <a:ext uri="{FF2B5EF4-FFF2-40B4-BE49-F238E27FC236}">
                <a16:creationId xmlns:a16="http://schemas.microsoft.com/office/drawing/2014/main" id="{3FC1BBD5-C468-4B07-AEDC-B9D783237610}"/>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_Whi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B775C-7CC1-4410-8FA8-02669FA1F8D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0959" y="3364992"/>
            <a:ext cx="5801241" cy="812722"/>
          </a:xfrm>
          <a:prstGeom prst="rect">
            <a:avLst/>
          </a:prstGeom>
        </p:spPr>
      </p:pic>
      <p:pic>
        <p:nvPicPr>
          <p:cNvPr id="2" name="Image 1">
            <a:extLst>
              <a:ext uri="{FF2B5EF4-FFF2-40B4-BE49-F238E27FC236}">
                <a16:creationId xmlns:a16="http://schemas.microsoft.com/office/drawing/2014/main" id="{2AEFFE49-8B13-8A90-B8CD-69D49589BFE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75956" y="2969179"/>
            <a:ext cx="1465707" cy="1175207"/>
          </a:xfrm>
          <a:prstGeom prst="rect">
            <a:avLst/>
          </a:prstGeom>
          <a:noFill/>
          <a:ln>
            <a:noFill/>
          </a:ln>
        </p:spPr>
      </p:pic>
    </p:spTree>
    <p:extLst>
      <p:ext uri="{BB962C8B-B14F-4D97-AF65-F5344CB8AC3E}">
        <p14:creationId xmlns:p14="http://schemas.microsoft.com/office/powerpoint/2010/main" val="208832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_Black">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5CD0C-FC9A-441D-88D1-8CC68DFF29F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3200" y="2916000"/>
            <a:ext cx="7291813" cy="1026000"/>
          </a:xfrm>
          <a:prstGeom prst="rect">
            <a:avLst/>
          </a:prstGeom>
        </p:spPr>
      </p:pic>
    </p:spTree>
    <p:extLst>
      <p:ext uri="{BB962C8B-B14F-4D97-AF65-F5344CB8AC3E}">
        <p14:creationId xmlns:p14="http://schemas.microsoft.com/office/powerpoint/2010/main" val="3544681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_Re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2EAF3-7085-470A-868D-D381EA36D3E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3200" y="2916000"/>
            <a:ext cx="7291813" cy="1026000"/>
          </a:xfrm>
          <a:prstGeom prst="rect">
            <a:avLst/>
          </a:prstGeom>
        </p:spPr>
      </p:pic>
    </p:spTree>
    <p:extLst>
      <p:ext uri="{BB962C8B-B14F-4D97-AF65-F5344CB8AC3E}">
        <p14:creationId xmlns:p14="http://schemas.microsoft.com/office/powerpoint/2010/main" val="3657714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F01D9F-33BB-59FF-2EBE-33E88AF40D52}"/>
              </a:ext>
            </a:extLst>
          </p:cNvPr>
          <p:cNvSpPr>
            <a:spLocks noGrp="1"/>
          </p:cNvSpPr>
          <p:nvPr>
            <p:ph type="ctrTitle"/>
          </p:nvPr>
        </p:nvSpPr>
        <p:spPr>
          <a:xfrm>
            <a:off x="1238250" y="1122363"/>
            <a:ext cx="74295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ACC3004-48D5-D5D0-E1A1-4C56E1706E3F}"/>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A520FC6B-EDA1-F772-3CC0-709421F5800E}"/>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55CFDD94-CF3F-F076-19B3-BB09619B2E1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11E47B3-EE4F-6CB5-A950-1B51FDE28B48}"/>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416200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Picture">
    <p:spTree>
      <p:nvGrpSpPr>
        <p:cNvPr id="1" name=""/>
        <p:cNvGrpSpPr/>
        <p:nvPr/>
      </p:nvGrpSpPr>
      <p:grpSpPr>
        <a:xfrm>
          <a:off x="0" y="0"/>
          <a:ext cx="0" cy="0"/>
          <a:chOff x="0" y="0"/>
          <a:chExt cx="0" cy="0"/>
        </a:xfrm>
      </p:grpSpPr>
      <p:sp>
        <p:nvSpPr>
          <p:cNvPr id="22" name="Picture Placeholder">
            <a:extLst>
              <a:ext uri="{FF2B5EF4-FFF2-40B4-BE49-F238E27FC236}">
                <a16:creationId xmlns:a16="http://schemas.microsoft.com/office/drawing/2014/main" id="{2EF15FF5-02DC-489F-B615-26E248973116}"/>
              </a:ext>
            </a:extLst>
          </p:cNvPr>
          <p:cNvSpPr>
            <a:spLocks noGrp="1"/>
          </p:cNvSpPr>
          <p:nvPr>
            <p:ph type="pic" sz="quarter" idx="16" hasCustomPrompt="1"/>
          </p:nvPr>
        </p:nvSpPr>
        <p:spPr>
          <a:xfrm>
            <a:off x="0" y="0"/>
            <a:ext cx="390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sp>
        <p:nvSpPr>
          <p:cNvPr id="14" name="Cover Subtitle"/>
          <p:cNvSpPr>
            <a:spLocks noGrp="1"/>
          </p:cNvSpPr>
          <p:nvPr>
            <p:ph type="subTitle" idx="1" hasCustomPrompt="1"/>
          </p:nvPr>
        </p:nvSpPr>
        <p:spPr>
          <a:xfrm>
            <a:off x="4134001" y="4075200"/>
            <a:ext cx="5422883" cy="276999"/>
          </a:xfrm>
          <a:prstGeom prst="rect">
            <a:avLst/>
          </a:prstGeom>
          <a:noFill/>
        </p:spPr>
        <p:txBody>
          <a:bodyPr wrap="square" lIns="0" tIns="0" rIns="0" bIns="0" rtlCol="0" anchor="t">
            <a:spAutoFit/>
          </a:bodyPr>
          <a:lstStyle>
            <a:lvl1pPr marL="0" indent="0" algn="l" defTabSz="990564" rtl="0" eaLnBrk="1" latinLnBrk="0" hangingPunct="1">
              <a:spcBef>
                <a:spcPts val="975"/>
              </a:spcBef>
              <a:buClr>
                <a:schemeClr val="tx2"/>
              </a:buClr>
              <a:buSzPct val="90000"/>
              <a:buFont typeface="Wingdings" pitchFamily="2" charset="2"/>
              <a:buNone/>
              <a:defRPr lang="en-GB" sz="2000" b="0" kern="1200" cap="none" spc="0" baseline="0" dirty="0">
                <a:solidFill>
                  <a:schemeClr val="bg2"/>
                </a:solidFill>
                <a:latin typeface="+mn-lt"/>
                <a:ea typeface="+mn-ea"/>
                <a:cs typeface="+mn-cs"/>
              </a:defRPr>
            </a:lvl1pPr>
            <a:lvl2pPr marL="495283" indent="0" algn="ctr">
              <a:buNone/>
              <a:defRPr>
                <a:solidFill>
                  <a:schemeClr val="tx1">
                    <a:tint val="75000"/>
                  </a:schemeClr>
                </a:solidFill>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subtitle</a:t>
            </a:r>
          </a:p>
        </p:txBody>
      </p:sp>
      <p:sp>
        <p:nvSpPr>
          <p:cNvPr id="16" name="Cover Title"/>
          <p:cNvSpPr>
            <a:spLocks noGrp="1"/>
          </p:cNvSpPr>
          <p:nvPr>
            <p:ph type="ctrTitle" hasCustomPrompt="1"/>
          </p:nvPr>
        </p:nvSpPr>
        <p:spPr>
          <a:xfrm>
            <a:off x="4134001" y="2703600"/>
            <a:ext cx="5422883" cy="889474"/>
          </a:xfrm>
          <a:prstGeom prst="rect">
            <a:avLst/>
          </a:prstGeom>
          <a:noFill/>
        </p:spPr>
        <p:txBody>
          <a:bodyPr wrap="square" lIns="0" tIns="0" rIns="0" bIns="0" rtlCol="0" anchor="b">
            <a:spAutoFit/>
          </a:bodyPr>
          <a:lstStyle>
            <a:lvl1pPr marL="0" algn="l" defTabSz="990564" rtl="0" eaLnBrk="1" fontAlgn="base" latinLnBrk="0" hangingPunct="1">
              <a:lnSpc>
                <a:spcPct val="85000"/>
              </a:lnSpc>
              <a:spcBef>
                <a:spcPct val="0"/>
              </a:spcBef>
              <a:spcAft>
                <a:spcPct val="0"/>
              </a:spcAft>
              <a:buNone/>
              <a:defRPr lang="en-GB" sz="3400" b="1" kern="1200" spc="0" baseline="0" dirty="0">
                <a:solidFill>
                  <a:schemeClr val="bg2"/>
                </a:solidFill>
                <a:latin typeface="+mj-lt"/>
                <a:ea typeface="+mn-ea"/>
                <a:cs typeface="+mn-cs"/>
              </a:defRPr>
            </a:lvl1pPr>
          </a:lstStyle>
          <a:p>
            <a:r>
              <a:rPr lang="en-US" noProof="0" dirty="0"/>
              <a:t>CLICK TO edit presentation title</a:t>
            </a:r>
          </a:p>
        </p:txBody>
      </p:sp>
      <p:sp>
        <p:nvSpPr>
          <p:cNvPr id="25" name="Privacy"/>
          <p:cNvSpPr>
            <a:spLocks noGrp="1"/>
          </p:cNvSpPr>
          <p:nvPr>
            <p:ph type="body" sz="quarter" idx="15" hasCustomPrompt="1"/>
          </p:nvPr>
        </p:nvSpPr>
        <p:spPr>
          <a:xfrm>
            <a:off x="7157189" y="226058"/>
            <a:ext cx="2399695" cy="149977"/>
          </a:xfrm>
          <a:prstGeom prst="rect">
            <a:avLst/>
          </a:prstGeom>
          <a:noFill/>
        </p:spPr>
        <p:txBody>
          <a:bodyPr wrap="none" lIns="0" tIns="0" rIns="0" bIns="0" rtlCol="0" anchor="ctr">
            <a:spAutoFit/>
          </a:bodyPr>
          <a:lstStyle>
            <a:lvl1pPr marL="0" indent="0" algn="r"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fr-FR" noProof="0" dirty="0"/>
              <a:t>Niveau de confidentialité</a:t>
            </a:r>
          </a:p>
        </p:txBody>
      </p:sp>
      <p:sp>
        <p:nvSpPr>
          <p:cNvPr id="12" name="DatePresentation"/>
          <p:cNvSpPr>
            <a:spLocks noGrp="1"/>
          </p:cNvSpPr>
          <p:nvPr>
            <p:ph type="body" sz="quarter" idx="13" hasCustomPrompt="1"/>
          </p:nvPr>
        </p:nvSpPr>
        <p:spPr>
          <a:xfrm>
            <a:off x="4134004" y="236316"/>
            <a:ext cx="419089" cy="149977"/>
          </a:xfrm>
          <a:prstGeom prst="rect">
            <a:avLst/>
          </a:prstGeom>
          <a:noFill/>
        </p:spPr>
        <p:txBody>
          <a:bodyPr wrap="none" lIns="0" tIns="0" rIns="0" bIns="0" rtlCol="0" anchor="ctr">
            <a:spAutoFit/>
          </a:bodyPr>
          <a:lstStyle>
            <a:lvl1pPr marL="0" indent="0" algn="l" defTabSz="990564"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en-US" noProof="0" dirty="0"/>
              <a:t>DATE</a:t>
            </a:r>
          </a:p>
        </p:txBody>
      </p:sp>
      <p:pic>
        <p:nvPicPr>
          <p:cNvPr id="8" name="Picture 7">
            <a:extLst>
              <a:ext uri="{FF2B5EF4-FFF2-40B4-BE49-F238E27FC236}">
                <a16:creationId xmlns:a16="http://schemas.microsoft.com/office/drawing/2014/main" id="{AB4A5733-C36A-44E1-858D-E018F71BC1C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14951" y="5992813"/>
            <a:ext cx="3429314" cy="48252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B1B09-B02E-87BD-C9C8-982742623B5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48FDA162-62F7-CB67-0049-6084087053A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765B05C-BF5C-4813-9137-C7452723226C}"/>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1BB3E8BE-736C-CF86-3ADF-6BBAF1E5DB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2E4A1CB-7A7B-5898-ACD6-6A4018F88036}"/>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989775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F26EFC-13FA-793F-052B-F04EA2ABF41B}"/>
              </a:ext>
            </a:extLst>
          </p:cNvPr>
          <p:cNvSpPr>
            <a:spLocks noGrp="1"/>
          </p:cNvSpPr>
          <p:nvPr>
            <p:ph type="title"/>
          </p:nvPr>
        </p:nvSpPr>
        <p:spPr>
          <a:xfrm>
            <a:off x="676275" y="1709738"/>
            <a:ext cx="8543925"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9860307-4564-F8B6-3D25-F080A66D403D}"/>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92726B1-3BC7-7ABE-D325-655E5A04ED42}"/>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CC378D56-D527-2EE6-777D-1C87DCCA28E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315D561-DC54-D726-4062-7551032DF163}"/>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201194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9A846-7DAE-5890-9C3D-E60481AFFB0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49A9C2-D2C6-C750-BD8E-8563BCD221B5}"/>
              </a:ext>
            </a:extLst>
          </p:cNvPr>
          <p:cNvSpPr>
            <a:spLocks noGrp="1"/>
          </p:cNvSpPr>
          <p:nvPr>
            <p:ph sz="half" idx="1"/>
          </p:nvPr>
        </p:nvSpPr>
        <p:spPr>
          <a:xfrm>
            <a:off x="681038" y="1825625"/>
            <a:ext cx="4195762"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09C12636-2A95-193E-A66B-11BBF5B00F21}"/>
              </a:ext>
            </a:extLst>
          </p:cNvPr>
          <p:cNvSpPr>
            <a:spLocks noGrp="1"/>
          </p:cNvSpPr>
          <p:nvPr>
            <p:ph sz="half" idx="2"/>
          </p:nvPr>
        </p:nvSpPr>
        <p:spPr>
          <a:xfrm>
            <a:off x="5029200" y="1825625"/>
            <a:ext cx="4195763"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88624AAB-19A2-447D-E02B-A6EF86DC3C5F}"/>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996572DF-94D0-EC70-9764-1FA7C6CF841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10A60D7-2545-99AF-E3A0-1B9ACB840F0B}"/>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3586554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00BC6B-2F8B-C6A4-411E-B120848BA9BC}"/>
              </a:ext>
            </a:extLst>
          </p:cNvPr>
          <p:cNvSpPr>
            <a:spLocks noGrp="1"/>
          </p:cNvSpPr>
          <p:nvPr>
            <p:ph type="title"/>
          </p:nvPr>
        </p:nvSpPr>
        <p:spPr>
          <a:xfrm>
            <a:off x="682625" y="365125"/>
            <a:ext cx="8543925"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C9F2734F-D284-E4FF-1E60-7BC5B8BAA878}"/>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44142BF-EA61-FF99-08FC-60B9EFECDA70}"/>
              </a:ext>
            </a:extLst>
          </p:cNvPr>
          <p:cNvSpPr>
            <a:spLocks noGrp="1"/>
          </p:cNvSpPr>
          <p:nvPr>
            <p:ph sz="half" idx="2"/>
          </p:nvPr>
        </p:nvSpPr>
        <p:spPr>
          <a:xfrm>
            <a:off x="682625" y="2505075"/>
            <a:ext cx="419100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EDA3401F-703B-AD2F-BD9D-046C1ECEDE4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4EE54D4-1D90-07BE-4DCE-074F4845D745}"/>
              </a:ext>
            </a:extLst>
          </p:cNvPr>
          <p:cNvSpPr>
            <a:spLocks noGrp="1"/>
          </p:cNvSpPr>
          <p:nvPr>
            <p:ph sz="quarter" idx="4"/>
          </p:nvPr>
        </p:nvSpPr>
        <p:spPr>
          <a:xfrm>
            <a:off x="5014913" y="2505075"/>
            <a:ext cx="42116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838FC40E-7CDF-1F6F-EB3E-5377C80EE268}"/>
              </a:ext>
            </a:extLst>
          </p:cNvPr>
          <p:cNvSpPr>
            <a:spLocks noGrp="1"/>
          </p:cNvSpPr>
          <p:nvPr>
            <p:ph type="dt" sz="half" idx="10"/>
          </p:nvPr>
        </p:nvSpPr>
        <p:spPr/>
        <p:txBody>
          <a:bodyPr/>
          <a:lstStyle/>
          <a:p>
            <a:endParaRPr lang="en-US"/>
          </a:p>
        </p:txBody>
      </p:sp>
      <p:sp>
        <p:nvSpPr>
          <p:cNvPr id="8" name="Espace réservé du pied de page 7">
            <a:extLst>
              <a:ext uri="{FF2B5EF4-FFF2-40B4-BE49-F238E27FC236}">
                <a16:creationId xmlns:a16="http://schemas.microsoft.com/office/drawing/2014/main" id="{EC536BC8-4F25-4F89-9BED-1E3E9B3C67F2}"/>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107D3FB1-440C-2F66-6A7A-A62AA7388CA9}"/>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633618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1A8427-10EA-AA49-9487-CBECB20A25A5}"/>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80D29117-2972-D9F8-804C-D659040A5A80}"/>
              </a:ext>
            </a:extLst>
          </p:cNvPr>
          <p:cNvSpPr>
            <a:spLocks noGrp="1"/>
          </p:cNvSpPr>
          <p:nvPr>
            <p:ph type="dt" sz="half" idx="10"/>
          </p:nvPr>
        </p:nvSpPr>
        <p:spPr/>
        <p:txBody>
          <a:bodyPr/>
          <a:lstStyle/>
          <a:p>
            <a:endParaRPr lang="en-US"/>
          </a:p>
        </p:txBody>
      </p:sp>
      <p:sp>
        <p:nvSpPr>
          <p:cNvPr id="4" name="Espace réservé du pied de page 3">
            <a:extLst>
              <a:ext uri="{FF2B5EF4-FFF2-40B4-BE49-F238E27FC236}">
                <a16:creationId xmlns:a16="http://schemas.microsoft.com/office/drawing/2014/main" id="{BD78A4D9-63E1-24E9-3B6C-3239A853AD50}"/>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286710E7-2FB2-9702-1D9A-EA32F571951C}"/>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097936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AE0732A-BE53-3F44-B884-458E8B68BF0A}"/>
              </a:ext>
            </a:extLst>
          </p:cNvPr>
          <p:cNvSpPr>
            <a:spLocks noGrp="1"/>
          </p:cNvSpPr>
          <p:nvPr>
            <p:ph type="dt" sz="half" idx="10"/>
          </p:nvPr>
        </p:nvSpPr>
        <p:spPr/>
        <p:txBody>
          <a:bodyPr/>
          <a:lstStyle/>
          <a:p>
            <a:endParaRPr lang="en-US"/>
          </a:p>
        </p:txBody>
      </p:sp>
      <p:sp>
        <p:nvSpPr>
          <p:cNvPr id="3" name="Espace réservé du pied de page 2">
            <a:extLst>
              <a:ext uri="{FF2B5EF4-FFF2-40B4-BE49-F238E27FC236}">
                <a16:creationId xmlns:a16="http://schemas.microsoft.com/office/drawing/2014/main" id="{7F3D2154-DFE3-A3AD-8728-3984B02C85CE}"/>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06F992BE-85BB-324F-CB9A-DDCB5B08F708}"/>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1572197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43C655-435A-E34A-4F21-99E49C14DC8F}"/>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BA1828A7-9007-5778-DB17-BFF54C1DADD1}"/>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1948832C-62DB-1A8C-7C13-EDAD3F133820}"/>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9174BA-E73A-BF59-FF92-255DB0E5D287}"/>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C73F1EB9-3729-7FF6-1E80-6469EDFFE0D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85B8C41-750E-7E7E-C4F8-BD6304208F34}"/>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7359993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9550B-AC57-D439-3A27-4213CC7CC8A7}"/>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4C204E62-707D-B687-45F1-DBA76FD42717}"/>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96E7485B-FF85-E8AF-B28F-F2C41F474FE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30BD40-B154-3FF5-B4B8-7BB004058790}"/>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27582A8A-DA63-5D8A-4641-98870B24B5D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7F47B302-AE1A-0215-F76D-4C6E5A5B9AFE}"/>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2976069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66FE78-61CD-BED0-BADB-D3B6DA9271B5}"/>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85AD3DF-D660-703C-D0FC-8BDF5E84F0F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B8F6FCD-1EA7-0709-B182-BD9428B3405D}"/>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C4B31AB9-F529-021A-E08B-608E6AEB632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4C0BCD2-2C34-2EAA-D18D-632C719E4A01}"/>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4964297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B74AF82-AD86-59ED-1482-D18F89846B3C}"/>
              </a:ext>
            </a:extLst>
          </p:cNvPr>
          <p:cNvSpPr>
            <a:spLocks noGrp="1"/>
          </p:cNvSpPr>
          <p:nvPr>
            <p:ph type="title" orient="vert"/>
          </p:nvPr>
        </p:nvSpPr>
        <p:spPr>
          <a:xfrm>
            <a:off x="7089775" y="365125"/>
            <a:ext cx="2135188"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8B4FFE5-3533-F1FD-BB8A-95ED678A8000}"/>
              </a:ext>
            </a:extLst>
          </p:cNvPr>
          <p:cNvSpPr>
            <a:spLocks noGrp="1"/>
          </p:cNvSpPr>
          <p:nvPr>
            <p:ph type="body" orient="vert" idx="1"/>
          </p:nvPr>
        </p:nvSpPr>
        <p:spPr>
          <a:xfrm>
            <a:off x="681038" y="365125"/>
            <a:ext cx="6256337"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A55C22A-4AA1-7CFF-AB21-AC32ED15122F}"/>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3A0F48C2-130E-8FA8-87BB-7E14DC7B1A8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8B8D094-0250-9332-87C0-8650C7F97964}"/>
              </a:ext>
            </a:extLst>
          </p:cNvPr>
          <p:cNvSpPr>
            <a:spLocks noGrp="1"/>
          </p:cNvSpPr>
          <p:nvPr>
            <p:ph type="sldNum" sz="quarter" idx="12"/>
          </p:nvPr>
        </p:nvSpPr>
        <p:spPr/>
        <p:txBody>
          <a:bodyPr/>
          <a:lstStyle/>
          <a:p>
            <a:fld id="{322EC01A-358A-46D5-9978-5F932E1C4BCA}" type="slidenum">
              <a:rPr lang="en-US" smtClean="0"/>
              <a:t>‹N°›</a:t>
            </a:fld>
            <a:endParaRPr lang="en-US"/>
          </a:p>
        </p:txBody>
      </p:sp>
    </p:spTree>
    <p:extLst>
      <p:ext uri="{BB962C8B-B14F-4D97-AF65-F5344CB8AC3E}">
        <p14:creationId xmlns:p14="http://schemas.microsoft.com/office/powerpoint/2010/main" val="352873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_1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92000" y="3440635"/>
            <a:ext cx="4290000" cy="800347"/>
          </a:xfrm>
          <a:prstGeom prst="rect">
            <a:avLst/>
          </a:prstGeom>
          <a:noFill/>
        </p:spPr>
        <p:txBody>
          <a:bodyPr vert="horz" wrap="square" lIns="0" tIns="0" rIns="0" bIns="0" rtlCol="0" anchor="t">
            <a:spAutoFit/>
          </a:bodyPr>
          <a:lstStyle>
            <a:lvl1pPr>
              <a:defRPr lang="fr-FR" sz="3400" b="1" spc="0" noProof="0">
                <a:solidFill>
                  <a:schemeClr val="tx1"/>
                </a:solidFill>
                <a:latin typeface="+mn-lt"/>
                <a:ea typeface="+mn-ea"/>
                <a:cs typeface="+mn-cs"/>
              </a:defRPr>
            </a:lvl1pPr>
          </a:lstStyle>
          <a:p>
            <a:pPr marL="0" lvl="0"/>
            <a:r>
              <a:rPr lang="en-US" noProof="0" dirty="0"/>
              <a:t>CLICK TO edit section title</a:t>
            </a:r>
          </a:p>
        </p:txBody>
      </p:sp>
      <p:sp>
        <p:nvSpPr>
          <p:cNvPr id="14" name="Text Placeholder 33"/>
          <p:cNvSpPr>
            <a:spLocks noGrp="1"/>
          </p:cNvSpPr>
          <p:nvPr>
            <p:ph type="body" sz="quarter" idx="11" hasCustomPrompt="1"/>
          </p:nvPr>
        </p:nvSpPr>
        <p:spPr>
          <a:xfrm>
            <a:off x="1092004" y="2145226"/>
            <a:ext cx="670055" cy="935256"/>
          </a:xfrm>
          <a:prstGeom prst="rect">
            <a:avLst/>
          </a:prstGeom>
          <a:noFill/>
        </p:spPr>
        <p:txBody>
          <a:bodyPr vert="horz" wrap="none" lIns="0" tIns="0" rIns="0" bIns="0" rtlCol="0" anchor="b">
            <a:spAutoFit/>
          </a:bodyPr>
          <a:lstStyle>
            <a:lvl1pPr marL="0" indent="0">
              <a:buNone/>
              <a:defRPr lang="fr-FR" sz="7150" cap="all" spc="0" noProof="0" dirty="0">
                <a:solidFill>
                  <a:schemeClr val="tx1"/>
                </a:solidFill>
                <a:latin typeface="+mj-lt"/>
                <a:ea typeface="+mn-ea"/>
                <a:cs typeface="+mn-cs"/>
              </a:defRPr>
            </a:lvl1pPr>
          </a:lstStyle>
          <a:p>
            <a:pPr marL="547930" lvl="0" indent="-742923" fontAlgn="base">
              <a:lnSpc>
                <a:spcPct val="85000"/>
              </a:lnSpc>
              <a:spcBef>
                <a:spcPct val="0"/>
              </a:spcBef>
              <a:spcAft>
                <a:spcPct val="0"/>
              </a:spcAft>
            </a:pPr>
            <a:r>
              <a:rPr lang="en-US" noProof="0" dirty="0"/>
              <a:t>#</a:t>
            </a:r>
          </a:p>
        </p:txBody>
      </p:sp>
      <p:sp>
        <p:nvSpPr>
          <p:cNvPr id="9" name="Subtitle 2"/>
          <p:cNvSpPr>
            <a:spLocks noGrp="1"/>
          </p:cNvSpPr>
          <p:nvPr>
            <p:ph type="subTitle" idx="1" hasCustomPrompt="1"/>
          </p:nvPr>
        </p:nvSpPr>
        <p:spPr>
          <a:xfrm>
            <a:off x="1092000" y="4930950"/>
            <a:ext cx="4290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tx1"/>
                </a:solidFill>
                <a:latin typeface="+mn-lt"/>
                <a:ea typeface="+mn-ea"/>
                <a:cs typeface="Arial" pitchFamily="34" charset="0"/>
              </a:defRPr>
            </a:lvl1pPr>
            <a:lvl2pPr marL="0" indent="0" algn="l">
              <a:spcBef>
                <a:spcPts val="433"/>
              </a:spcBef>
              <a:buNone/>
              <a:defRPr lang="en-GB" sz="1950"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5616000" y="0"/>
            <a:ext cx="429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p>
        </p:txBody>
      </p:sp>
      <p:sp>
        <p:nvSpPr>
          <p:cNvPr id="8" name="Rectangle 7">
            <a:extLst>
              <a:ext uri="{FF2B5EF4-FFF2-40B4-BE49-F238E27FC236}">
                <a16:creationId xmlns:a16="http://schemas.microsoft.com/office/drawing/2014/main" id="{6C21A9E0-8BC8-4711-81B6-F5BEB3131FAF}"/>
              </a:ext>
            </a:extLst>
          </p:cNvPr>
          <p:cNvSpPr/>
          <p:nvPr userDrawn="1"/>
        </p:nvSpPr>
        <p:spPr>
          <a:xfrm>
            <a:off x="419960" y="3090812"/>
            <a:ext cx="5653138" cy="10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pic>
        <p:nvPicPr>
          <p:cNvPr id="11" name="Picture 10" descr="logo_SG.wmf">
            <a:extLst>
              <a:ext uri="{FF2B5EF4-FFF2-40B4-BE49-F238E27FC236}">
                <a16:creationId xmlns:a16="http://schemas.microsoft.com/office/drawing/2014/main" id="{B64D71F1-C7D9-4507-9228-C5313E08C69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2000" y="6108770"/>
            <a:ext cx="2044900" cy="39937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85BB90-2428-3790-9BF0-64D42842D968}"/>
              </a:ext>
            </a:extLst>
          </p:cNvPr>
          <p:cNvSpPr>
            <a:spLocks noGrp="1"/>
          </p:cNvSpPr>
          <p:nvPr>
            <p:ph type="ctrTitle"/>
          </p:nvPr>
        </p:nvSpPr>
        <p:spPr>
          <a:xfrm>
            <a:off x="1238250" y="1122363"/>
            <a:ext cx="74295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AA2DC276-A5A5-4217-5AB3-70CB58BC79FB}"/>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8E2BBEBD-423A-BFA3-3437-B35A50BA7FA5}"/>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4E6F2577-3FBB-A018-F76F-BD766187480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DE59CEB-CC42-485E-498C-F8630C33B4C3}"/>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257334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FCB973-69F4-BCC3-546C-42CEC906DB2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6F3611E-F40D-AC37-02A9-8DACA6404FB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1DCCF65-E88F-60EB-3E2F-3A187880859F}"/>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B1C76595-75AB-0541-2D87-E8C81033F11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57D0A7E-3AFC-C7EC-DA44-06F8FF6BEE1E}"/>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9058777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614944-580D-9AF1-3B46-E5DC09C5AE67}"/>
              </a:ext>
            </a:extLst>
          </p:cNvPr>
          <p:cNvSpPr>
            <a:spLocks noGrp="1"/>
          </p:cNvSpPr>
          <p:nvPr>
            <p:ph type="title"/>
          </p:nvPr>
        </p:nvSpPr>
        <p:spPr>
          <a:xfrm>
            <a:off x="676275" y="1709738"/>
            <a:ext cx="8543925"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42E44313-7B34-1373-F76B-8D8F8120CF6A}"/>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197B929-A000-DA4D-6C8B-8E1035222417}"/>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CD0C4B54-8ED8-34BB-E43E-19B31F166C7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FDDDAF6-4797-6161-DEB0-939572233314}"/>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4057907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545EF-48EA-FFBD-B558-668C1C0BF786}"/>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A24030E0-969E-2613-139E-E7F433B57E1A}"/>
              </a:ext>
            </a:extLst>
          </p:cNvPr>
          <p:cNvSpPr>
            <a:spLocks noGrp="1"/>
          </p:cNvSpPr>
          <p:nvPr>
            <p:ph sz="half" idx="1"/>
          </p:nvPr>
        </p:nvSpPr>
        <p:spPr>
          <a:xfrm>
            <a:off x="681038" y="1825625"/>
            <a:ext cx="4195762"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D0292EF5-854D-0C9E-BC81-1F009FC50B99}"/>
              </a:ext>
            </a:extLst>
          </p:cNvPr>
          <p:cNvSpPr>
            <a:spLocks noGrp="1"/>
          </p:cNvSpPr>
          <p:nvPr>
            <p:ph sz="half" idx="2"/>
          </p:nvPr>
        </p:nvSpPr>
        <p:spPr>
          <a:xfrm>
            <a:off x="5029200" y="1825625"/>
            <a:ext cx="4195763"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E9CBF50E-D2F3-8B90-6DF0-CFEEACC65230}"/>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DA3E6DD7-1EBF-B3B9-16A2-94AD6C51837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0C2560D6-267C-835F-5680-F194220EC48B}"/>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3354050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D7A9D-DC23-6D9C-5903-6BF36D5B0B93}"/>
              </a:ext>
            </a:extLst>
          </p:cNvPr>
          <p:cNvSpPr>
            <a:spLocks noGrp="1"/>
          </p:cNvSpPr>
          <p:nvPr>
            <p:ph type="title"/>
          </p:nvPr>
        </p:nvSpPr>
        <p:spPr>
          <a:xfrm>
            <a:off x="682625" y="365125"/>
            <a:ext cx="8543925"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EF2B2284-50AD-FCD0-8F14-195911464EB0}"/>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EACB95D-5E82-ECF3-008F-E66CC212A7E9}"/>
              </a:ext>
            </a:extLst>
          </p:cNvPr>
          <p:cNvSpPr>
            <a:spLocks noGrp="1"/>
          </p:cNvSpPr>
          <p:nvPr>
            <p:ph sz="half" idx="2"/>
          </p:nvPr>
        </p:nvSpPr>
        <p:spPr>
          <a:xfrm>
            <a:off x="682625" y="2505075"/>
            <a:ext cx="419100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3EB98CF-E2F3-CEE6-3D57-7020E7246517}"/>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ABB3FCF-7EB6-BD08-7425-28F0989D11AC}"/>
              </a:ext>
            </a:extLst>
          </p:cNvPr>
          <p:cNvSpPr>
            <a:spLocks noGrp="1"/>
          </p:cNvSpPr>
          <p:nvPr>
            <p:ph sz="quarter" idx="4"/>
          </p:nvPr>
        </p:nvSpPr>
        <p:spPr>
          <a:xfrm>
            <a:off x="5014913" y="2505075"/>
            <a:ext cx="42116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A22AF31-C0EE-4573-E364-7794CDBEA4FD}"/>
              </a:ext>
            </a:extLst>
          </p:cNvPr>
          <p:cNvSpPr>
            <a:spLocks noGrp="1"/>
          </p:cNvSpPr>
          <p:nvPr>
            <p:ph type="dt" sz="half" idx="10"/>
          </p:nvPr>
        </p:nvSpPr>
        <p:spPr/>
        <p:txBody>
          <a:bodyPr/>
          <a:lstStyle/>
          <a:p>
            <a:endParaRPr lang="en-US"/>
          </a:p>
        </p:txBody>
      </p:sp>
      <p:sp>
        <p:nvSpPr>
          <p:cNvPr id="8" name="Espace réservé du pied de page 7">
            <a:extLst>
              <a:ext uri="{FF2B5EF4-FFF2-40B4-BE49-F238E27FC236}">
                <a16:creationId xmlns:a16="http://schemas.microsoft.com/office/drawing/2014/main" id="{A54A57F2-CFEE-45ED-C3FF-A48AAC5E347F}"/>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DC10298B-D683-6812-7F8A-EDB4A1E2C44B}"/>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27167151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4113B-A911-B243-4C2C-B611E872DDCB}"/>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1A39CC4B-E91E-C43F-5AD8-7450AFEC8EF6}"/>
              </a:ext>
            </a:extLst>
          </p:cNvPr>
          <p:cNvSpPr>
            <a:spLocks noGrp="1"/>
          </p:cNvSpPr>
          <p:nvPr>
            <p:ph type="dt" sz="half" idx="10"/>
          </p:nvPr>
        </p:nvSpPr>
        <p:spPr/>
        <p:txBody>
          <a:bodyPr/>
          <a:lstStyle/>
          <a:p>
            <a:endParaRPr lang="en-US"/>
          </a:p>
        </p:txBody>
      </p:sp>
      <p:sp>
        <p:nvSpPr>
          <p:cNvPr id="4" name="Espace réservé du pied de page 3">
            <a:extLst>
              <a:ext uri="{FF2B5EF4-FFF2-40B4-BE49-F238E27FC236}">
                <a16:creationId xmlns:a16="http://schemas.microsoft.com/office/drawing/2014/main" id="{EF928CF8-7A9A-4E2C-4969-EFD36FAA14D2}"/>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91987228-F212-2EEC-94BE-70478E83F411}"/>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0742451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FBBE2CE-AEFB-BA3F-53F6-0A53912BCEEA}"/>
              </a:ext>
            </a:extLst>
          </p:cNvPr>
          <p:cNvSpPr>
            <a:spLocks noGrp="1"/>
          </p:cNvSpPr>
          <p:nvPr>
            <p:ph type="dt" sz="half" idx="10"/>
          </p:nvPr>
        </p:nvSpPr>
        <p:spPr/>
        <p:txBody>
          <a:bodyPr/>
          <a:lstStyle/>
          <a:p>
            <a:endParaRPr lang="en-US"/>
          </a:p>
        </p:txBody>
      </p:sp>
      <p:sp>
        <p:nvSpPr>
          <p:cNvPr id="3" name="Espace réservé du pied de page 2">
            <a:extLst>
              <a:ext uri="{FF2B5EF4-FFF2-40B4-BE49-F238E27FC236}">
                <a16:creationId xmlns:a16="http://schemas.microsoft.com/office/drawing/2014/main" id="{258FF4B6-7079-F05F-3BD5-B80195E381FA}"/>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6CDDACF9-4FCC-8904-F706-D458BE74D3F6}"/>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5058052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7A449-3679-311C-34F0-40B365B50699}"/>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E482CDC0-76DD-9B75-B226-3B86374B1590}"/>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7252B001-0285-3723-0C4E-84C2EDCD926E}"/>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DD6FA8B-A946-41E4-A642-31347C45F352}"/>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80015BD9-603A-4AAC-7147-469D31CAEA2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63CC855-BA86-3D3C-E96C-FE88D787022C}"/>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16999964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F66A6-F4DB-0827-7093-557366581FD0}"/>
              </a:ext>
            </a:extLst>
          </p:cNvPr>
          <p:cNvSpPr>
            <a:spLocks noGrp="1"/>
          </p:cNvSpPr>
          <p:nvPr>
            <p:ph type="title"/>
          </p:nvPr>
        </p:nvSpPr>
        <p:spPr>
          <a:xfrm>
            <a:off x="682625" y="457200"/>
            <a:ext cx="3194050"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4A1C9B09-0E42-0EC3-F9E1-8B09DFDEC71A}"/>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1EFB369D-F71A-043F-F2A3-6C05D0505F4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838D7F7-0D7D-BAF9-9FC0-65BF095AE91B}"/>
              </a:ext>
            </a:extLst>
          </p:cNvPr>
          <p:cNvSpPr>
            <a:spLocks noGrp="1"/>
          </p:cNvSpPr>
          <p:nvPr>
            <p:ph type="dt" sz="half" idx="10"/>
          </p:nvPr>
        </p:nvSpPr>
        <p:spPr/>
        <p:txBody>
          <a:bodyPr/>
          <a:lstStyle/>
          <a:p>
            <a:endParaRPr lang="en-US"/>
          </a:p>
        </p:txBody>
      </p:sp>
      <p:sp>
        <p:nvSpPr>
          <p:cNvPr id="6" name="Espace réservé du pied de page 5">
            <a:extLst>
              <a:ext uri="{FF2B5EF4-FFF2-40B4-BE49-F238E27FC236}">
                <a16:creationId xmlns:a16="http://schemas.microsoft.com/office/drawing/2014/main" id="{6BFF631C-F889-8FCD-CD8B-2E65D2BF562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8FE6721-8F25-1733-99D1-96A93BA12C33}"/>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633801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73BC75-0107-C6BF-32BA-A774E76A91AB}"/>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7C5479A2-E4D6-49D4-75DA-68F2714F573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A7A4053-A81F-60BA-193B-9C70162CF967}"/>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A015C95D-4983-C006-BEE2-0AB04CDC7A3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DD67036-EAF9-730F-B05B-0820FCB3EFDA}"/>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332242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_1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92000" y="3441600"/>
            <a:ext cx="4290000" cy="800347"/>
          </a:xfrm>
          <a:prstGeom prst="rect">
            <a:avLst/>
          </a:prstGeom>
          <a:noFill/>
        </p:spPr>
        <p:txBody>
          <a:bodyPr vert="horz" wrap="square" lIns="0" tIns="0" rIns="0" bIns="0" rtlCol="0" anchor="t">
            <a:spAutoFit/>
          </a:bodyPr>
          <a:lstStyle>
            <a:lvl1pPr>
              <a:defRPr lang="fr-FR" sz="3400" b="1" spc="0" noProof="0">
                <a:solidFill>
                  <a:schemeClr val="bg2"/>
                </a:solidFill>
                <a:latin typeface="+mn-lt"/>
                <a:ea typeface="+mn-ea"/>
                <a:cs typeface="+mn-cs"/>
              </a:defRPr>
            </a:lvl1pPr>
          </a:lstStyle>
          <a:p>
            <a:pPr marL="0" lvl="0"/>
            <a:r>
              <a:rPr lang="en-US" noProof="0" dirty="0"/>
              <a:t>CLICK TO edit section title</a:t>
            </a:r>
          </a:p>
        </p:txBody>
      </p:sp>
      <p:sp>
        <p:nvSpPr>
          <p:cNvPr id="14" name="Text Placeholder 33"/>
          <p:cNvSpPr>
            <a:spLocks noGrp="1"/>
          </p:cNvSpPr>
          <p:nvPr>
            <p:ph type="body" sz="quarter" idx="11" hasCustomPrompt="1"/>
          </p:nvPr>
        </p:nvSpPr>
        <p:spPr>
          <a:xfrm>
            <a:off x="1092004" y="2145600"/>
            <a:ext cx="670055" cy="935256"/>
          </a:xfrm>
          <a:prstGeom prst="rect">
            <a:avLst/>
          </a:prstGeom>
          <a:noFill/>
        </p:spPr>
        <p:txBody>
          <a:bodyPr vert="horz" wrap="none" lIns="0" tIns="0" rIns="0" bIns="0" rtlCol="0" anchor="b">
            <a:spAutoFit/>
          </a:bodyPr>
          <a:lstStyle>
            <a:lvl1pPr marL="0" indent="0">
              <a:buNone/>
              <a:defRPr lang="fr-FR" sz="7150" cap="all" spc="0" noProof="0" dirty="0">
                <a:solidFill>
                  <a:schemeClr val="bg2"/>
                </a:solidFill>
                <a:latin typeface="+mj-lt"/>
                <a:ea typeface="+mn-ea"/>
                <a:cs typeface="+mn-cs"/>
              </a:defRPr>
            </a:lvl1pPr>
          </a:lstStyle>
          <a:p>
            <a:pPr marL="547930" lvl="0" indent="-742923" fontAlgn="base">
              <a:lnSpc>
                <a:spcPct val="85000"/>
              </a:lnSpc>
              <a:spcBef>
                <a:spcPct val="0"/>
              </a:spcBef>
              <a:spcAft>
                <a:spcPct val="0"/>
              </a:spcAft>
            </a:pPr>
            <a:r>
              <a:rPr lang="en-US" noProof="0" dirty="0"/>
              <a:t>#</a:t>
            </a:r>
          </a:p>
        </p:txBody>
      </p:sp>
      <p:sp>
        <p:nvSpPr>
          <p:cNvPr id="9" name="Subtitle 2"/>
          <p:cNvSpPr>
            <a:spLocks noGrp="1"/>
          </p:cNvSpPr>
          <p:nvPr>
            <p:ph type="subTitle" idx="1" hasCustomPrompt="1"/>
          </p:nvPr>
        </p:nvSpPr>
        <p:spPr>
          <a:xfrm>
            <a:off x="1092000" y="4932000"/>
            <a:ext cx="4290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bg2"/>
                </a:solidFill>
                <a:latin typeface="+mn-lt"/>
                <a:ea typeface="+mn-ea"/>
                <a:cs typeface="Arial" pitchFamily="34" charset="0"/>
              </a:defRPr>
            </a:lvl1pPr>
            <a:lvl2pPr marL="0" indent="0" algn="l">
              <a:spcBef>
                <a:spcPts val="433"/>
              </a:spcBef>
              <a:buNone/>
              <a:defRPr lang="en-GB" sz="1950"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subsection title</a:t>
            </a:r>
          </a:p>
        </p:txBody>
      </p:sp>
      <p:sp>
        <p:nvSpPr>
          <p:cNvPr id="10" name="Picture Placeholder">
            <a:extLst>
              <a:ext uri="{FF2B5EF4-FFF2-40B4-BE49-F238E27FC236}">
                <a16:creationId xmlns:a16="http://schemas.microsoft.com/office/drawing/2014/main" id="{92FE1E90-E065-4F26-BC40-02F0B35BAECD}"/>
              </a:ext>
            </a:extLst>
          </p:cNvPr>
          <p:cNvSpPr>
            <a:spLocks noGrp="1"/>
          </p:cNvSpPr>
          <p:nvPr>
            <p:ph type="pic" sz="quarter" idx="16" hasCustomPrompt="1"/>
          </p:nvPr>
        </p:nvSpPr>
        <p:spPr>
          <a:xfrm>
            <a:off x="5616000" y="0"/>
            <a:ext cx="429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pic>
        <p:nvPicPr>
          <p:cNvPr id="8" name="Picture 7" descr="logo_SG.wmf">
            <a:extLst>
              <a:ext uri="{FF2B5EF4-FFF2-40B4-BE49-F238E27FC236}">
                <a16:creationId xmlns:a16="http://schemas.microsoft.com/office/drawing/2014/main" id="{D8DCACC6-3267-437F-829C-CD37B53C1D7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2000" y="6108770"/>
            <a:ext cx="2044900" cy="399374"/>
          </a:xfrm>
          <a:prstGeom prst="rect">
            <a:avLst/>
          </a:prstGeom>
        </p:spPr>
      </p:pic>
      <p:sp>
        <p:nvSpPr>
          <p:cNvPr id="11" name="Rectangle 10">
            <a:extLst>
              <a:ext uri="{FF2B5EF4-FFF2-40B4-BE49-F238E27FC236}">
                <a16:creationId xmlns:a16="http://schemas.microsoft.com/office/drawing/2014/main" id="{A93868EE-F0FE-479A-828A-05F361CE148B}"/>
              </a:ext>
            </a:extLst>
          </p:cNvPr>
          <p:cNvSpPr/>
          <p:nvPr userDrawn="1"/>
        </p:nvSpPr>
        <p:spPr>
          <a:xfrm>
            <a:off x="419961" y="3092400"/>
            <a:ext cx="4104000" cy="10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spTree>
    <p:extLst>
      <p:ext uri="{BB962C8B-B14F-4D97-AF65-F5344CB8AC3E}">
        <p14:creationId xmlns:p14="http://schemas.microsoft.com/office/powerpoint/2010/main" val="3714730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D6FF66B-19D3-2FDF-BFB8-6547D37C73F3}"/>
              </a:ext>
            </a:extLst>
          </p:cNvPr>
          <p:cNvSpPr>
            <a:spLocks noGrp="1"/>
          </p:cNvSpPr>
          <p:nvPr>
            <p:ph type="title" orient="vert"/>
          </p:nvPr>
        </p:nvSpPr>
        <p:spPr>
          <a:xfrm>
            <a:off x="7089775" y="365125"/>
            <a:ext cx="2135188"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D94EAF37-A373-3504-5D05-8AECA0EC140E}"/>
              </a:ext>
            </a:extLst>
          </p:cNvPr>
          <p:cNvSpPr>
            <a:spLocks noGrp="1"/>
          </p:cNvSpPr>
          <p:nvPr>
            <p:ph type="body" orient="vert" idx="1"/>
          </p:nvPr>
        </p:nvSpPr>
        <p:spPr>
          <a:xfrm>
            <a:off x="681038" y="365125"/>
            <a:ext cx="6256337"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AAA7B09-CE0E-8524-61CB-7B3A7DB5A361}"/>
              </a:ext>
            </a:extLst>
          </p:cNvPr>
          <p:cNvSpPr>
            <a:spLocks noGrp="1"/>
          </p:cNvSpPr>
          <p:nvPr>
            <p:ph type="dt" sz="half" idx="10"/>
          </p:nvPr>
        </p:nvSpPr>
        <p:spPr/>
        <p:txBody>
          <a:bodyPr/>
          <a:lstStyle/>
          <a:p>
            <a:endParaRPr lang="en-US"/>
          </a:p>
        </p:txBody>
      </p:sp>
      <p:sp>
        <p:nvSpPr>
          <p:cNvPr id="5" name="Espace réservé du pied de page 4">
            <a:extLst>
              <a:ext uri="{FF2B5EF4-FFF2-40B4-BE49-F238E27FC236}">
                <a16:creationId xmlns:a16="http://schemas.microsoft.com/office/drawing/2014/main" id="{1E42911A-E3EC-027F-E67A-38886EEB030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EDB9CDB-F7EA-CF19-D385-89B0AFC56F7C}"/>
              </a:ext>
            </a:extLst>
          </p:cNvPr>
          <p:cNvSpPr>
            <a:spLocks noGrp="1"/>
          </p:cNvSpPr>
          <p:nvPr>
            <p:ph type="sldNum" sz="quarter" idx="12"/>
          </p:nvPr>
        </p:nvSpPr>
        <p:spPr/>
        <p:txBody>
          <a:bodyPr/>
          <a:lstStyle/>
          <a:p>
            <a:fld id="{D2B19076-2C68-421D-8374-69815DB1CB4F}" type="slidenum">
              <a:rPr lang="en-US" smtClean="0"/>
              <a:t>‹N°›</a:t>
            </a:fld>
            <a:endParaRPr lang="en-US"/>
          </a:p>
        </p:txBody>
      </p:sp>
    </p:spTree>
    <p:extLst>
      <p:ext uri="{BB962C8B-B14F-4D97-AF65-F5344CB8AC3E}">
        <p14:creationId xmlns:p14="http://schemas.microsoft.com/office/powerpoint/2010/main" val="42814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_2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858000" y="2416459"/>
            <a:ext cx="4290000" cy="800347"/>
          </a:xfrm>
          <a:prstGeom prst="rect">
            <a:avLst/>
          </a:prstGeom>
          <a:noFill/>
        </p:spPr>
        <p:txBody>
          <a:bodyPr vert="horz" wrap="square" lIns="0" tIns="0" rIns="0" bIns="0" rtlCol="0" anchor="b">
            <a:spAutoFit/>
          </a:bodyPr>
          <a:lstStyle>
            <a:lvl1pPr>
              <a:defRPr lang="fr-FR" sz="3400" b="1" spc="0" noProof="0">
                <a:solidFill>
                  <a:schemeClr val="tx1"/>
                </a:solidFill>
                <a:latin typeface="+mj-lt"/>
                <a:ea typeface="+mn-ea"/>
                <a:cs typeface="+mn-cs"/>
              </a:defRPr>
            </a:lvl1pPr>
          </a:lstStyle>
          <a:p>
            <a:pPr marL="0" lvl="0"/>
            <a:r>
              <a:rPr lang="en-US" noProof="0" dirty="0"/>
              <a:t>CLICK TO edit section title</a:t>
            </a:r>
          </a:p>
        </p:txBody>
      </p:sp>
      <p:sp>
        <p:nvSpPr>
          <p:cNvPr id="9" name="Subtitle 2"/>
          <p:cNvSpPr>
            <a:spLocks noGrp="1"/>
          </p:cNvSpPr>
          <p:nvPr>
            <p:ph type="subTitle" idx="1" hasCustomPrompt="1"/>
          </p:nvPr>
        </p:nvSpPr>
        <p:spPr>
          <a:xfrm>
            <a:off x="858000" y="3637357"/>
            <a:ext cx="4290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tx1"/>
                </a:solidFill>
                <a:latin typeface="+mn-lt"/>
                <a:ea typeface="+mn-ea"/>
                <a:cs typeface="Arial" pitchFamily="34" charset="0"/>
              </a:defRPr>
            </a:lvl1pPr>
            <a:lvl2pPr marL="0" indent="0" algn="l">
              <a:spcBef>
                <a:spcPts val="433"/>
              </a:spcBef>
              <a:buNone/>
              <a:defRPr lang="en-GB" sz="1950"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r>
              <a:rPr lang="en-US" noProof="0" dirty="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5616000" y="0"/>
            <a:ext cx="429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p>
        </p:txBody>
      </p:sp>
      <p:sp>
        <p:nvSpPr>
          <p:cNvPr id="8" name="Rectangle 7">
            <a:extLst>
              <a:ext uri="{FF2B5EF4-FFF2-40B4-BE49-F238E27FC236}">
                <a16:creationId xmlns:a16="http://schemas.microsoft.com/office/drawing/2014/main" id="{6C21A9E0-8BC8-4711-81B6-F5BEB3131FAF}"/>
              </a:ext>
            </a:extLst>
          </p:cNvPr>
          <p:cNvSpPr/>
          <p:nvPr userDrawn="1"/>
        </p:nvSpPr>
        <p:spPr>
          <a:xfrm>
            <a:off x="419960" y="3322651"/>
            <a:ext cx="5653138"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pic>
        <p:nvPicPr>
          <p:cNvPr id="10" name="Picture 9" descr="logo_SG.wmf">
            <a:extLst>
              <a:ext uri="{FF2B5EF4-FFF2-40B4-BE49-F238E27FC236}">
                <a16:creationId xmlns:a16="http://schemas.microsoft.com/office/drawing/2014/main" id="{314E48DB-8521-4095-8F1F-CDDDAFD2954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58000" y="6108770"/>
            <a:ext cx="2044900" cy="399374"/>
          </a:xfrm>
          <a:prstGeom prst="rect">
            <a:avLst/>
          </a:prstGeom>
        </p:spPr>
      </p:pic>
    </p:spTree>
    <p:extLst>
      <p:ext uri="{BB962C8B-B14F-4D97-AF65-F5344CB8AC3E}">
        <p14:creationId xmlns:p14="http://schemas.microsoft.com/office/powerpoint/2010/main" val="218581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_2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858000" y="2418256"/>
            <a:ext cx="4485000" cy="800347"/>
          </a:xfrm>
          <a:prstGeom prst="rect">
            <a:avLst/>
          </a:prstGeom>
          <a:noFill/>
        </p:spPr>
        <p:txBody>
          <a:bodyPr vert="horz" wrap="square" lIns="0" tIns="0" rIns="0" bIns="0" rtlCol="0" anchor="b">
            <a:spAutoFit/>
          </a:bodyPr>
          <a:lstStyle>
            <a:lvl1pPr>
              <a:defRPr lang="en-US" sz="3400" b="1" spc="0" noProof="0" dirty="0">
                <a:solidFill>
                  <a:schemeClr val="bg2"/>
                </a:solidFill>
                <a:ea typeface="+mn-ea"/>
                <a:cs typeface="+mn-cs"/>
              </a:defRPr>
            </a:lvl1pPr>
          </a:lstStyle>
          <a:p>
            <a:pPr marL="0" lvl="0"/>
            <a:r>
              <a:rPr lang="en-US" noProof="0" dirty="0"/>
              <a:t>CLICK TO edit section title</a:t>
            </a:r>
          </a:p>
        </p:txBody>
      </p:sp>
      <p:sp>
        <p:nvSpPr>
          <p:cNvPr id="9" name="Subtitle 2"/>
          <p:cNvSpPr>
            <a:spLocks noGrp="1"/>
          </p:cNvSpPr>
          <p:nvPr>
            <p:ph type="subTitle" idx="1" hasCustomPrompt="1"/>
          </p:nvPr>
        </p:nvSpPr>
        <p:spPr>
          <a:xfrm>
            <a:off x="858000" y="3638403"/>
            <a:ext cx="4485000" cy="270074"/>
          </a:xfrm>
          <a:prstGeom prst="rect">
            <a:avLst/>
          </a:prstGeom>
        </p:spPr>
        <p:txBody>
          <a:bodyPr wrap="square" rIns="0">
            <a:spAutoFit/>
          </a:bodyPr>
          <a:lstStyle>
            <a:lvl1pPr marL="0" indent="0" algn="l" defTabSz="990564" rtl="0" eaLnBrk="1" latinLnBrk="0" hangingPunct="1">
              <a:spcBef>
                <a:spcPts val="433"/>
              </a:spcBef>
              <a:buClr>
                <a:schemeClr val="tx2"/>
              </a:buClr>
              <a:buSzPct val="90000"/>
              <a:buFont typeface="Wingdings" pitchFamily="2" charset="2"/>
              <a:buNone/>
              <a:defRPr lang="en-US" sz="1950" b="0" kern="1200" cap="none" baseline="0" dirty="0" smtClean="0">
                <a:solidFill>
                  <a:schemeClr val="tx1"/>
                </a:solidFill>
                <a:latin typeface="+mn-lt"/>
                <a:ea typeface="+mn-ea"/>
                <a:cs typeface="Arial" pitchFamily="34" charset="0"/>
              </a:defRPr>
            </a:lvl1pPr>
            <a:lvl2pPr marL="0" indent="0" algn="l">
              <a:spcBef>
                <a:spcPts val="433"/>
              </a:spcBef>
              <a:buNone/>
              <a:defRPr lang="en-GB" sz="1950" b="1" kern="1200" dirty="0">
                <a:solidFill>
                  <a:schemeClr val="bg2"/>
                </a:solidFill>
                <a:latin typeface="Source Sans Pro" panose="020B0503030403020204" pitchFamily="34" charset="0"/>
                <a:ea typeface="+mn-ea"/>
                <a:cs typeface="Arial" pitchFamily="34" charset="0"/>
              </a:defRPr>
            </a:lvl2pPr>
            <a:lvl3pPr marL="990564" indent="0" algn="ctr">
              <a:buNone/>
              <a:defRPr>
                <a:solidFill>
                  <a:schemeClr val="tx1">
                    <a:tint val="75000"/>
                  </a:schemeClr>
                </a:solidFill>
              </a:defRPr>
            </a:lvl3pPr>
            <a:lvl4pPr marL="1485846" indent="0" algn="ctr">
              <a:buNone/>
              <a:defRPr>
                <a:solidFill>
                  <a:schemeClr val="tx1">
                    <a:tint val="75000"/>
                  </a:schemeClr>
                </a:solidFill>
              </a:defRPr>
            </a:lvl4pPr>
            <a:lvl5pPr marL="1981127" indent="0" algn="ctr">
              <a:buNone/>
              <a:defRPr>
                <a:solidFill>
                  <a:schemeClr val="tx1">
                    <a:tint val="75000"/>
                  </a:schemeClr>
                </a:solidFill>
              </a:defRPr>
            </a:lvl5pPr>
            <a:lvl6pPr marL="2476410" indent="0" algn="ctr">
              <a:buNone/>
              <a:defRPr>
                <a:solidFill>
                  <a:schemeClr val="tx1">
                    <a:tint val="75000"/>
                  </a:schemeClr>
                </a:solidFill>
              </a:defRPr>
            </a:lvl6pPr>
            <a:lvl7pPr marL="2971692" indent="0" algn="ctr">
              <a:buNone/>
              <a:defRPr>
                <a:solidFill>
                  <a:schemeClr val="tx1">
                    <a:tint val="75000"/>
                  </a:schemeClr>
                </a:solidFill>
              </a:defRPr>
            </a:lvl7pPr>
            <a:lvl8pPr marL="3466973" indent="0" algn="ctr">
              <a:buNone/>
              <a:defRPr>
                <a:solidFill>
                  <a:schemeClr val="tx1">
                    <a:tint val="75000"/>
                  </a:schemeClr>
                </a:solidFill>
              </a:defRPr>
            </a:lvl8pPr>
            <a:lvl9pPr marL="3962255" indent="0" algn="ctr">
              <a:buNone/>
              <a:defRPr>
                <a:solidFill>
                  <a:schemeClr val="tx1">
                    <a:tint val="75000"/>
                  </a:schemeClr>
                </a:solidFill>
              </a:defRPr>
            </a:lvl9pPr>
          </a:lstStyle>
          <a:p>
            <a:pPr lvl="0"/>
            <a:r>
              <a:rPr lang="en-US" noProof="0" dirty="0"/>
              <a:t>Click to edit subsection title</a:t>
            </a:r>
          </a:p>
        </p:txBody>
      </p:sp>
      <p:sp>
        <p:nvSpPr>
          <p:cNvPr id="8" name="Picture Placeholder">
            <a:extLst>
              <a:ext uri="{FF2B5EF4-FFF2-40B4-BE49-F238E27FC236}">
                <a16:creationId xmlns:a16="http://schemas.microsoft.com/office/drawing/2014/main" id="{F5A6D089-4F00-427C-9F3B-72C8307ECF3B}"/>
              </a:ext>
            </a:extLst>
          </p:cNvPr>
          <p:cNvSpPr>
            <a:spLocks noGrp="1"/>
          </p:cNvSpPr>
          <p:nvPr>
            <p:ph type="pic" sz="quarter" idx="16" hasCustomPrompt="1"/>
          </p:nvPr>
        </p:nvSpPr>
        <p:spPr>
          <a:xfrm>
            <a:off x="5616000" y="0"/>
            <a:ext cx="429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pic>
        <p:nvPicPr>
          <p:cNvPr id="7" name="Picture 6" descr="logo_SG.wmf">
            <a:extLst>
              <a:ext uri="{FF2B5EF4-FFF2-40B4-BE49-F238E27FC236}">
                <a16:creationId xmlns:a16="http://schemas.microsoft.com/office/drawing/2014/main" id="{5DC66172-1C75-4B70-9E74-A496BEF8CCF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58000" y="6108770"/>
            <a:ext cx="2044900" cy="399374"/>
          </a:xfrm>
          <a:prstGeom prst="rect">
            <a:avLst/>
          </a:prstGeom>
        </p:spPr>
      </p:pic>
      <p:sp>
        <p:nvSpPr>
          <p:cNvPr id="10" name="Rectangle 9">
            <a:extLst>
              <a:ext uri="{FF2B5EF4-FFF2-40B4-BE49-F238E27FC236}">
                <a16:creationId xmlns:a16="http://schemas.microsoft.com/office/drawing/2014/main" id="{40A53446-BE42-40AA-9726-5B120C69D709}"/>
              </a:ext>
            </a:extLst>
          </p:cNvPr>
          <p:cNvSpPr/>
          <p:nvPr userDrawn="1"/>
        </p:nvSpPr>
        <p:spPr>
          <a:xfrm>
            <a:off x="419961" y="3342591"/>
            <a:ext cx="4104000" cy="975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pic>
        <p:nvPicPr>
          <p:cNvPr id="2" name="Image 1">
            <a:extLst>
              <a:ext uri="{FF2B5EF4-FFF2-40B4-BE49-F238E27FC236}">
                <a16:creationId xmlns:a16="http://schemas.microsoft.com/office/drawing/2014/main" id="{34ABC3CC-31FE-8E6C-D084-68CDF569AAE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4939" y="5844134"/>
            <a:ext cx="922497" cy="769005"/>
          </a:xfrm>
          <a:prstGeom prst="rect">
            <a:avLst/>
          </a:prstGeom>
          <a:noFill/>
          <a:ln>
            <a:noFill/>
          </a:ln>
        </p:spPr>
      </p:pic>
    </p:spTree>
    <p:extLst>
      <p:ext uri="{BB962C8B-B14F-4D97-AF65-F5344CB8AC3E}">
        <p14:creationId xmlns:p14="http://schemas.microsoft.com/office/powerpoint/2010/main" val="180470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Title">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7" name="Rectangle 6">
            <a:extLst>
              <a:ext uri="{FF2B5EF4-FFF2-40B4-BE49-F238E27FC236}">
                <a16:creationId xmlns:a16="http://schemas.microsoft.com/office/drawing/2014/main" id="{65C8E765-7214-4A36-B32A-D18CCEC2BFC9}"/>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3" name="Titre 2">
            <a:extLst>
              <a:ext uri="{FF2B5EF4-FFF2-40B4-BE49-F238E27FC236}">
                <a16:creationId xmlns:a16="http://schemas.microsoft.com/office/drawing/2014/main" id="{3166EDCC-A13C-A5C6-C4F8-A866025149B2}"/>
              </a:ext>
            </a:extLst>
          </p:cNvPr>
          <p:cNvSpPr>
            <a:spLocks noGrp="1"/>
          </p:cNvSpPr>
          <p:nvPr>
            <p:ph type="title"/>
          </p:nvPr>
        </p:nvSpPr>
        <p:spPr/>
        <p:txBody>
          <a:bodyPr/>
          <a:lstStyle/>
          <a:p>
            <a:r>
              <a:rPr lang="fr-FR"/>
              <a:t>Modifiez le style du titre</a:t>
            </a:r>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3D1AC-6E86-1AF5-5E0B-0820E4C1E699}"/>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3756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Contents">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3"/>
            <a:ext cx="13758"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 name="Slide Title"/>
          <p:cNvSpPr>
            <a:spLocks noGrp="1"/>
          </p:cNvSpPr>
          <p:nvPr>
            <p:ph type="title" hasCustomPrompt="1"/>
          </p:nvPr>
        </p:nvSpPr>
        <p:spPr>
          <a:xfrm>
            <a:off x="324000" y="451301"/>
            <a:ext cx="9258150" cy="230832"/>
          </a:xfrm>
          <a:prstGeom prst="rect">
            <a:avLst/>
          </a:prstGeom>
        </p:spPr>
        <p:txBody>
          <a:bodyPr vert="horz" wrap="square" lIns="0" tIns="0" rIns="0" bIns="0" rtlCol="0" anchor="b">
            <a:spAutoFit/>
          </a:bodyPr>
          <a:lstStyle>
            <a:lvl1pPr>
              <a:defRPr lang="en-US" noProof="0" dirty="0">
                <a:latin typeface="+mj-lt"/>
              </a:defRPr>
            </a:lvl1pPr>
          </a:lstStyle>
          <a:p>
            <a:pPr lvl="0"/>
            <a:r>
              <a:rPr lang="en-US" noProof="0" dirty="0"/>
              <a:t>Click to add title</a:t>
            </a:r>
          </a:p>
        </p:txBody>
      </p:sp>
      <p:sp>
        <p:nvSpPr>
          <p:cNvPr id="6" name="Sources">
            <a:extLst>
              <a:ext uri="{FF2B5EF4-FFF2-40B4-BE49-F238E27FC236}">
                <a16:creationId xmlns:a16="http://schemas.microsoft.com/office/drawing/2014/main" id="{44691C9B-787E-48C1-BDA5-A310AD5E3E8D}"/>
              </a:ext>
            </a:extLst>
          </p:cNvPr>
          <p:cNvSpPr>
            <a:spLocks noGrp="1"/>
          </p:cNvSpPr>
          <p:nvPr>
            <p:ph type="body" sz="quarter" idx="13" hasCustomPrompt="1"/>
          </p:nvPr>
        </p:nvSpPr>
        <p:spPr>
          <a:xfrm>
            <a:off x="324000" y="6044950"/>
            <a:ext cx="9259200" cy="147151"/>
          </a:xfrm>
          <a:prstGeom prst="rect">
            <a:avLst/>
          </a:prstGeom>
        </p:spPr>
        <p:txBody>
          <a:bodyPr tIns="0" rIns="0" bIns="36000" anchor="b" anchorCtr="0">
            <a:spAutoFit/>
          </a:bodyPr>
          <a:lstStyle>
            <a:lvl1pPr marL="1720" indent="-1720">
              <a:spcBef>
                <a:spcPts val="0"/>
              </a:spcBef>
              <a:buNone/>
              <a:defRPr sz="758" b="0" i="1" baseline="0">
                <a:solidFill>
                  <a:schemeClr val="tx1"/>
                </a:solidFill>
              </a:defRPr>
            </a:lvl1pPr>
            <a:lvl2pPr marL="194993" indent="-194993">
              <a:spcBef>
                <a:spcPts val="0"/>
              </a:spcBef>
              <a:buNone/>
              <a:defRPr sz="800" i="1" baseline="0"/>
            </a:lvl2pPr>
            <a:lvl3pPr>
              <a:buNone/>
              <a:defRPr/>
            </a:lvl3pPr>
            <a:lvl4pPr>
              <a:buNone/>
              <a:defRPr/>
            </a:lvl4pPr>
            <a:lvl5pPr>
              <a:buNone/>
              <a:defRPr/>
            </a:lvl5pPr>
          </a:lstStyle>
          <a:p>
            <a:pPr lvl="1"/>
            <a:r>
              <a:rPr lang="en-GB" noProof="0" dirty="0"/>
              <a:t>Click to add sources</a:t>
            </a:r>
          </a:p>
        </p:txBody>
      </p:sp>
      <p:sp>
        <p:nvSpPr>
          <p:cNvPr id="9" name="Content Placeholder 12">
            <a:extLst>
              <a:ext uri="{FF2B5EF4-FFF2-40B4-BE49-F238E27FC236}">
                <a16:creationId xmlns:a16="http://schemas.microsoft.com/office/drawing/2014/main" id="{C0168931-F605-4E53-922E-B5DE7077265D}"/>
              </a:ext>
            </a:extLst>
          </p:cNvPr>
          <p:cNvSpPr>
            <a:spLocks noGrp="1"/>
          </p:cNvSpPr>
          <p:nvPr>
            <p:ph sz="quarter" idx="14" hasCustomPrompt="1"/>
          </p:nvPr>
        </p:nvSpPr>
        <p:spPr>
          <a:xfrm>
            <a:off x="324000" y="936000"/>
            <a:ext cx="92592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64"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0" name="Rectangle 9">
            <a:extLst>
              <a:ext uri="{FF2B5EF4-FFF2-40B4-BE49-F238E27FC236}">
                <a16:creationId xmlns:a16="http://schemas.microsoft.com/office/drawing/2014/main" id="{6B788D0F-DDF7-4033-A15A-D24B8AE8FA21}"/>
              </a:ext>
            </a:extLst>
          </p:cNvPr>
          <p:cNvSpPr/>
          <p:nvPr userDrawn="1"/>
        </p:nvSpPr>
        <p:spPr>
          <a:xfrm>
            <a:off x="180000" y="756000"/>
            <a:ext cx="2184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8" name="Text Placeholder 3">
            <a:extLst>
              <a:ext uri="{FF2B5EF4-FFF2-40B4-BE49-F238E27FC236}">
                <a16:creationId xmlns:a16="http://schemas.microsoft.com/office/drawing/2014/main" id="{EBAF0065-3D22-49D7-BC76-C12278469DBA}"/>
              </a:ext>
            </a:extLst>
          </p:cNvPr>
          <p:cNvSpPr>
            <a:spLocks noGrp="1"/>
          </p:cNvSpPr>
          <p:nvPr>
            <p:ph idx="1"/>
          </p:nvPr>
        </p:nvSpPr>
        <p:spPr>
          <a:xfrm>
            <a:off x="324000" y="1414800"/>
            <a:ext cx="9259200" cy="1504001"/>
          </a:xfrm>
          <a:prstGeom prst="rect">
            <a:avLst/>
          </a:prstGeom>
        </p:spPr>
        <p:txBody>
          <a:bodyPr vert="horz" wrap="square" lIns="0" tIns="0" rIns="0" bIns="0" rtlCol="0">
            <a:spAutoFit/>
          </a:bodyPr>
          <a:lstStyle>
            <a:lvl1pPr>
              <a:defRPr sz="1400"/>
            </a:lvl1pPr>
            <a:lvl2pPr marL="341725" indent="-185731">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97719" indent="-185731">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53713" indent="-185731">
              <a:defRPr lang="en-US" sz="1400" kern="1200" noProof="0" dirty="0" smtClean="0">
                <a:solidFill>
                  <a:schemeClr val="tx1"/>
                </a:solidFill>
                <a:latin typeface="+mn-lt"/>
                <a:ea typeface="+mn-ea"/>
                <a:cs typeface="Arial" pitchFamily="34" charset="0"/>
              </a:defRPr>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Footer"/>
          <p:cNvSpPr txBox="1"/>
          <p:nvPr userDrawn="1"/>
        </p:nvSpPr>
        <p:spPr>
          <a:xfrm>
            <a:off x="3649669" y="6406699"/>
            <a:ext cx="2875490" cy="138499"/>
          </a:xfrm>
          <a:prstGeom prst="rect">
            <a:avLst/>
          </a:prstGeom>
          <a:noFill/>
        </p:spPr>
        <p:txBody>
          <a:bodyPr wrap="square" lIns="0" tIns="0" rIns="0" bIns="0" anchor="ctr">
            <a:spAutoFit/>
          </a:bodyPr>
          <a:lstStyle/>
          <a:p>
            <a:pPr marL="0" algn="ctr" defTabSz="990564" rtl="0" eaLnBrk="1" latinLnBrk="0" hangingPunct="1"/>
            <a:r>
              <a:rPr lang="en-GB" sz="800" b="0" kern="1200" cap="all" normalizeH="0" baseline="0" noProof="0" dirty="0">
                <a:solidFill>
                  <a:schemeClr val="tx1"/>
                </a:solidFill>
                <a:effectLst>
                  <a:glow rad="101600">
                    <a:schemeClr val="bg1">
                      <a:alpha val="60000"/>
                    </a:schemeClr>
                  </a:glow>
                </a:effectLst>
                <a:latin typeface="Source Sans Pro" pitchFamily="34" charset="0"/>
                <a:ea typeface="Source Sans Pro" pitchFamily="34" charset="0"/>
                <a:cs typeface="+mn-cs"/>
              </a:rPr>
              <a:t>Thesis </a:t>
            </a:r>
            <a:r>
              <a:rPr lang="en-GB" sz="800" b="0" kern="1200" cap="all" normalizeH="0" baseline="0" noProof="0" dirty="0" err="1">
                <a:solidFill>
                  <a:schemeClr val="tx1"/>
                </a:solidFill>
                <a:effectLst>
                  <a:glow rad="101600">
                    <a:schemeClr val="bg1">
                      <a:alpha val="60000"/>
                    </a:schemeClr>
                  </a:glow>
                </a:effectLst>
                <a:latin typeface="Source Sans Pro" pitchFamily="34" charset="0"/>
                <a:ea typeface="Source Sans Pro" pitchFamily="34" charset="0"/>
                <a:cs typeface="+mn-cs"/>
              </a:rPr>
              <a:t>defense</a:t>
            </a:r>
            <a:r>
              <a:rPr lang="en-GB" sz="800" b="0" kern="1200" cap="all" normalizeH="0" baseline="0" noProof="0" dirty="0">
                <a:solidFill>
                  <a:schemeClr val="tx1"/>
                </a:solidFill>
                <a:effectLst>
                  <a:glow rad="101600">
                    <a:schemeClr val="bg1">
                      <a:alpha val="60000"/>
                    </a:schemeClr>
                  </a:glow>
                </a:effectLst>
                <a:latin typeface="Source Sans Pro" pitchFamily="34" charset="0"/>
                <a:ea typeface="Source Sans Pro" pitchFamily="34" charset="0"/>
                <a:cs typeface="+mn-cs"/>
              </a:rPr>
              <a:t>, distillation learning </a:t>
            </a:r>
            <a:r>
              <a:rPr lang="en-GB" sz="800" b="0" cap="all" normalizeH="0" dirty="0">
                <a:solidFill>
                  <a:schemeClr val="bg1">
                    <a:lumMod val="50000"/>
                  </a:schemeClr>
                </a:solidFill>
                <a:effectLst>
                  <a:glow rad="101600">
                    <a:schemeClr val="bg1">
                      <a:alpha val="60000"/>
                    </a:schemeClr>
                  </a:glow>
                </a:effectLst>
                <a:latin typeface="Source Sans Pro" pitchFamily="34" charset="0"/>
                <a:ea typeface="Source Sans Pro" pitchFamily="34" charset="0"/>
              </a:rPr>
              <a:t>│</a:t>
            </a:r>
            <a:r>
              <a:rPr lang="en-GB" sz="900" b="0" kern="1200" cap="all" normalizeH="0" noProof="0" dirty="0">
                <a:solidFill>
                  <a:schemeClr val="tx1"/>
                </a:solidFill>
                <a:effectLst>
                  <a:glow rad="101600">
                    <a:schemeClr val="bg1">
                      <a:alpha val="60000"/>
                    </a:schemeClr>
                  </a:glow>
                </a:effectLst>
                <a:latin typeface="Source Sans Pro" pitchFamily="34" charset="0"/>
                <a:ea typeface="Source Sans Pro" pitchFamily="34" charset="0"/>
                <a:cs typeface="+mn-cs"/>
              </a:rPr>
              <a:t>25.10.2023 |</a:t>
            </a:r>
            <a:r>
              <a:rPr kumimoji="0" lang="fr-FR" sz="800" b="1" i="0" u="none" strike="noStrike" kern="1200" cap="all" spc="0" normalizeH="0" baseline="0" noProof="0" dirty="0">
                <a:ln>
                  <a:noFill/>
                </a:ln>
                <a:solidFill>
                  <a:schemeClr val="tx1"/>
                </a:solidFill>
                <a:effectLst>
                  <a:glow rad="101600">
                    <a:schemeClr val="bg1">
                      <a:alpha val="60000"/>
                    </a:schemeClr>
                  </a:glow>
                </a:effectLst>
                <a:uLnTx/>
                <a:uFillTx/>
                <a:latin typeface="Source Sans Pro" panose="020B0503030403020204" pitchFamily="34" charset="0"/>
                <a:ea typeface="Source Sans Pro" pitchFamily="34" charset="0"/>
                <a:cs typeface="+mn-cs"/>
              </a:rPr>
              <a:t> </a:t>
            </a:r>
            <a:fld id="{C6CC3D56-96BB-45E4-94D9-DF781FE65A81}" type="slidenum">
              <a:rPr kumimoji="0" lang="fr-FR" sz="800" b="1" i="0" u="none" strike="noStrike" kern="1200" cap="all" spc="0" normalizeH="0" baseline="0" noProof="0" smtClean="0">
                <a:ln>
                  <a:noFill/>
                </a:ln>
                <a:solidFill>
                  <a:schemeClr val="tx1"/>
                </a:solidFill>
                <a:effectLst>
                  <a:glow rad="101600">
                    <a:schemeClr val="bg1">
                      <a:alpha val="60000"/>
                    </a:schemeClr>
                  </a:glow>
                </a:effectLst>
                <a:uLnTx/>
                <a:uFillTx/>
                <a:latin typeface="Source Sans Pro" panose="020B0503030403020204" pitchFamily="34" charset="0"/>
                <a:ea typeface="Source Sans Pro" pitchFamily="34" charset="0"/>
                <a:cs typeface="+mn-cs"/>
              </a:rPr>
              <a:pPr/>
              <a:t>‹N°›</a:t>
            </a:fld>
            <a:r>
              <a:rPr lang="en-GB" sz="800" b="0" cap="all" normalizeH="0" dirty="0">
                <a:solidFill>
                  <a:schemeClr val="tx1"/>
                </a:solidFill>
                <a:effectLst>
                  <a:glow rad="101600">
                    <a:schemeClr val="bg1">
                      <a:alpha val="60000"/>
                    </a:schemeClr>
                  </a:glow>
                </a:effectLst>
                <a:latin typeface="Source Sans Pro" pitchFamily="34" charset="0"/>
                <a:ea typeface="Source Sans Pro" pitchFamily="34" charset="0"/>
              </a:rPr>
              <a:t> </a:t>
            </a:r>
            <a:endParaRPr lang="fr-FR" sz="800" b="1" kern="1200" cap="all" normalizeH="0" baseline="0" noProof="0" dirty="0">
              <a:solidFill>
                <a:schemeClr val="tx1"/>
              </a:solidFill>
              <a:effectLst>
                <a:glow rad="101600">
                  <a:schemeClr val="bg1">
                    <a:alpha val="60000"/>
                  </a:schemeClr>
                </a:glow>
              </a:effectLst>
              <a:latin typeface="Source Sans Pro" pitchFamily="34" charset="0"/>
              <a:ea typeface="Source Sans Pro" pitchFamily="34" charset="0"/>
              <a:cs typeface="+mn-cs"/>
            </a:endParaRPr>
          </a:p>
        </p:txBody>
      </p:sp>
      <p:sp>
        <p:nvSpPr>
          <p:cNvPr id="2" name="Slide Title"/>
          <p:cNvSpPr>
            <a:spLocks noGrp="1"/>
          </p:cNvSpPr>
          <p:nvPr>
            <p:ph type="title"/>
          </p:nvPr>
        </p:nvSpPr>
        <p:spPr>
          <a:xfrm>
            <a:off x="324000" y="451301"/>
            <a:ext cx="9258150" cy="230832"/>
          </a:xfrm>
          <a:prstGeom prst="rect">
            <a:avLst/>
          </a:prstGeom>
        </p:spPr>
        <p:txBody>
          <a:bodyPr vert="horz" wrap="square" lIns="0" tIns="0" rIns="0" bIns="0" rtlCol="0" anchor="b">
            <a:spAutoFit/>
          </a:bodyPr>
          <a:lstStyle/>
          <a:p>
            <a:r>
              <a:rPr lang="fr-FR" noProof="0" dirty="0"/>
              <a:t>Click to </a:t>
            </a:r>
            <a:r>
              <a:rPr lang="fr-FR" noProof="0" dirty="0" err="1"/>
              <a:t>add</a:t>
            </a:r>
            <a:r>
              <a:rPr lang="fr-FR" noProof="0" dirty="0"/>
              <a:t> </a:t>
            </a:r>
            <a:r>
              <a:rPr lang="fr-FR" noProof="0" dirty="0" err="1"/>
              <a:t>title</a:t>
            </a:r>
            <a:endParaRPr lang="fr-FR" noProof="0" dirty="0"/>
          </a:p>
        </p:txBody>
      </p:sp>
      <p:sp>
        <p:nvSpPr>
          <p:cNvPr id="10" name="Espace réservé du texte 9">
            <a:extLst>
              <a:ext uri="{FF2B5EF4-FFF2-40B4-BE49-F238E27FC236}">
                <a16:creationId xmlns:a16="http://schemas.microsoft.com/office/drawing/2014/main" id="{779F76B3-F79E-4FEA-864E-A44B5ACD2500}"/>
              </a:ext>
            </a:extLst>
          </p:cNvPr>
          <p:cNvSpPr>
            <a:spLocks noGrp="1"/>
          </p:cNvSpPr>
          <p:nvPr>
            <p:ph type="body" idx="1"/>
          </p:nvPr>
        </p:nvSpPr>
        <p:spPr>
          <a:xfrm>
            <a:off x="324000" y="1412875"/>
            <a:ext cx="9258150" cy="1504001"/>
          </a:xfrm>
          <a:prstGeom prst="rect">
            <a:avLst/>
          </a:prstGeom>
        </p:spPr>
        <p:txBody>
          <a:bodyPr vert="horz" lIns="0" tIns="0" rIns="0" bIns="0" rtlCol="0">
            <a:spAutoFit/>
          </a:bodyPr>
          <a:lstStyle/>
          <a:p>
            <a:pPr lvl="0"/>
            <a:r>
              <a:rPr lang="fr-FR" noProof="0" dirty="0"/>
              <a:t>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pic>
        <p:nvPicPr>
          <p:cNvPr id="7" name="Logo SG">
            <a:extLst>
              <a:ext uri="{FF2B5EF4-FFF2-40B4-BE49-F238E27FC236}">
                <a16:creationId xmlns:a16="http://schemas.microsoft.com/office/drawing/2014/main" id="{DF24FCA9-695D-4D9E-89B1-4B03E4A6D046}"/>
              </a:ext>
            </a:extLst>
          </p:cNvPr>
          <p:cNvPicPr>
            <a:picLocks noChangeAspect="1"/>
          </p:cNvPicPr>
          <p:nvPr userDrawn="1"/>
        </p:nvPicPr>
        <p:blipFill>
          <a:blip r:embed="rId20" cstate="hqprint">
            <a:extLst>
              <a:ext uri="{28A0092B-C50C-407E-A947-70E740481C1C}">
                <a14:useLocalDpi xmlns:a14="http://schemas.microsoft.com/office/drawing/2010/main"/>
              </a:ext>
            </a:extLst>
          </a:blip>
          <a:stretch>
            <a:fillRect/>
          </a:stretch>
        </p:blipFill>
        <p:spPr>
          <a:xfrm>
            <a:off x="325438" y="6349088"/>
            <a:ext cx="1268705" cy="258597"/>
          </a:xfrm>
          <a:prstGeom prst="rect">
            <a:avLst/>
          </a:prstGeom>
        </p:spPr>
      </p:pic>
      <p:pic>
        <p:nvPicPr>
          <p:cNvPr id="3" name="Image 2">
            <a:extLst>
              <a:ext uri="{FF2B5EF4-FFF2-40B4-BE49-F238E27FC236}">
                <a16:creationId xmlns:a16="http://schemas.microsoft.com/office/drawing/2014/main" id="{623B8F8A-DBF2-02D7-78D5-B5052B6EB948}"/>
              </a:ext>
            </a:extLst>
          </p:cNvPr>
          <p:cNvPicPr>
            <a:picLocks noChangeAspect="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8943736" y="6108348"/>
            <a:ext cx="715803" cy="596702"/>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66" r:id="rId1"/>
    <p:sldLayoutId id="2147483869" r:id="rId2"/>
    <p:sldLayoutId id="2147483875" r:id="rId3"/>
    <p:sldLayoutId id="2147484025" r:id="rId4"/>
    <p:sldLayoutId id="2147484024" r:id="rId5"/>
    <p:sldLayoutId id="2147483967" r:id="rId6"/>
    <p:sldLayoutId id="2147483856" r:id="rId7"/>
    <p:sldLayoutId id="2147484039" r:id="rId8"/>
    <p:sldLayoutId id="2147483855" r:id="rId9"/>
    <p:sldLayoutId id="2147484020" r:id="rId10"/>
    <p:sldLayoutId id="2147484012" r:id="rId11"/>
    <p:sldLayoutId id="2147484013" r:id="rId12"/>
    <p:sldLayoutId id="2147483867" r:id="rId13"/>
    <p:sldLayoutId id="2147483830" r:id="rId14"/>
    <p:sldLayoutId id="2147483878" r:id="rId15"/>
    <p:sldLayoutId id="2147484021" r:id="rId16"/>
    <p:sldLayoutId id="2147484026" r:id="rId17"/>
    <p:sldLayoutId id="2147484023" r:id="rId18"/>
  </p:sldLayoutIdLst>
  <p:hf hdr="0" ftr="0" dt="0"/>
  <p:txStyles>
    <p:titleStyle>
      <a:lvl1pPr algn="l" defTabSz="990564" rtl="0" eaLnBrk="1" fontAlgn="base" latinLnBrk="0" hangingPunct="1">
        <a:lnSpc>
          <a:spcPct val="75000"/>
        </a:lnSpc>
        <a:spcBef>
          <a:spcPct val="0"/>
        </a:spcBef>
        <a:spcAft>
          <a:spcPct val="0"/>
        </a:spcAft>
        <a:buNone/>
        <a:defRPr lang="fr-FR" sz="2000" b="0" kern="1200" cap="all" baseline="0" noProof="0" dirty="0">
          <a:solidFill>
            <a:schemeClr val="bg2"/>
          </a:solidFill>
          <a:latin typeface="+mj-lt"/>
          <a:ea typeface="+mj-ea"/>
          <a:cs typeface="Arial" pitchFamily="34" charset="0"/>
        </a:defRPr>
      </a:lvl1pPr>
    </p:titleStyle>
    <p:body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p:bodyStyle>
    <p:otherStyle>
      <a:defPPr>
        <a:defRPr lang="en-US"/>
      </a:defPPr>
      <a:lvl1pPr marL="0" algn="l" defTabSz="990564" rtl="0" eaLnBrk="1" latinLnBrk="0" hangingPunct="1">
        <a:defRPr sz="1950" kern="1200">
          <a:solidFill>
            <a:schemeClr val="tx1"/>
          </a:solidFill>
          <a:latin typeface="+mn-lt"/>
          <a:ea typeface="+mn-ea"/>
          <a:cs typeface="+mn-cs"/>
        </a:defRPr>
      </a:lvl1pPr>
      <a:lvl2pPr marL="495283" algn="l" defTabSz="990564" rtl="0" eaLnBrk="1" latinLnBrk="0" hangingPunct="1">
        <a:defRPr sz="1950" kern="1200">
          <a:solidFill>
            <a:schemeClr val="tx1"/>
          </a:solidFill>
          <a:latin typeface="+mn-lt"/>
          <a:ea typeface="+mn-ea"/>
          <a:cs typeface="+mn-cs"/>
        </a:defRPr>
      </a:lvl2pPr>
      <a:lvl3pPr marL="990564" algn="l" defTabSz="990564" rtl="0" eaLnBrk="1" latinLnBrk="0" hangingPunct="1">
        <a:defRPr sz="1950" kern="1200">
          <a:solidFill>
            <a:schemeClr val="tx1"/>
          </a:solidFill>
          <a:latin typeface="+mn-lt"/>
          <a:ea typeface="+mn-ea"/>
          <a:cs typeface="+mn-cs"/>
        </a:defRPr>
      </a:lvl3pPr>
      <a:lvl4pPr marL="1485846" algn="l" defTabSz="990564" rtl="0" eaLnBrk="1" latinLnBrk="0" hangingPunct="1">
        <a:defRPr sz="1950" kern="1200">
          <a:solidFill>
            <a:schemeClr val="tx1"/>
          </a:solidFill>
          <a:latin typeface="+mn-lt"/>
          <a:ea typeface="+mn-ea"/>
          <a:cs typeface="+mn-cs"/>
        </a:defRPr>
      </a:lvl4pPr>
      <a:lvl5pPr marL="1981127" algn="l" defTabSz="990564" rtl="0" eaLnBrk="1" latinLnBrk="0" hangingPunct="1">
        <a:defRPr sz="1950" kern="1200">
          <a:solidFill>
            <a:schemeClr val="tx1"/>
          </a:solidFill>
          <a:latin typeface="+mn-lt"/>
          <a:ea typeface="+mn-ea"/>
          <a:cs typeface="+mn-cs"/>
        </a:defRPr>
      </a:lvl5pPr>
      <a:lvl6pPr marL="2476410" algn="l" defTabSz="990564" rtl="0" eaLnBrk="1" latinLnBrk="0" hangingPunct="1">
        <a:defRPr sz="1950" kern="1200">
          <a:solidFill>
            <a:schemeClr val="tx1"/>
          </a:solidFill>
          <a:latin typeface="+mn-lt"/>
          <a:ea typeface="+mn-ea"/>
          <a:cs typeface="+mn-cs"/>
        </a:defRPr>
      </a:lvl6pPr>
      <a:lvl7pPr marL="2971692" algn="l" defTabSz="990564" rtl="0" eaLnBrk="1" latinLnBrk="0" hangingPunct="1">
        <a:defRPr sz="1950" kern="1200">
          <a:solidFill>
            <a:schemeClr val="tx1"/>
          </a:solidFill>
          <a:latin typeface="+mn-lt"/>
          <a:ea typeface="+mn-ea"/>
          <a:cs typeface="+mn-cs"/>
        </a:defRPr>
      </a:lvl7pPr>
      <a:lvl8pPr marL="3466973" algn="l" defTabSz="990564" rtl="0" eaLnBrk="1" latinLnBrk="0" hangingPunct="1">
        <a:defRPr sz="1950" kern="1200">
          <a:solidFill>
            <a:schemeClr val="tx1"/>
          </a:solidFill>
          <a:latin typeface="+mn-lt"/>
          <a:ea typeface="+mn-ea"/>
          <a:cs typeface="+mn-cs"/>
        </a:defRPr>
      </a:lvl8pPr>
      <a:lvl9pPr marL="3962255" algn="l" defTabSz="990564" rtl="0" eaLnBrk="1" latinLnBrk="0"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80" userDrawn="1">
          <p15:clr>
            <a:srgbClr val="000000"/>
          </p15:clr>
        </p15:guide>
        <p15:guide id="2" pos="204" userDrawn="1">
          <p15:clr>
            <a:srgbClr val="000000"/>
          </p15:clr>
        </p15:guide>
        <p15:guide id="3" pos="6036" userDrawn="1">
          <p15:clr>
            <a:srgbClr val="000000"/>
          </p15:clr>
        </p15:guide>
        <p15:guide id="4" orient="horz" pos="890" userDrawn="1">
          <p15:clr>
            <a:srgbClr val="000000"/>
          </p15:clr>
        </p15:guide>
        <p15:guide id="5" pos="3120"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B34E400-8410-17C8-B79B-FD868961BA4F}"/>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4CDDD48-F8DC-75AF-AD14-8C92BB20DB0F}"/>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AA88F20-CA0E-31F4-5A1A-AB6B07EB6102}"/>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Espace réservé du pied de page 4">
            <a:extLst>
              <a:ext uri="{FF2B5EF4-FFF2-40B4-BE49-F238E27FC236}">
                <a16:creationId xmlns:a16="http://schemas.microsoft.com/office/drawing/2014/main" id="{73F67E01-55F3-CB55-CCF8-4CC902EA17CF}"/>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102E86C3-A62B-3B0E-CE97-FB60BF9E937C}"/>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EC01A-358A-46D5-9978-5F932E1C4BCA}" type="slidenum">
              <a:rPr lang="en-US" smtClean="0"/>
              <a:t>‹N°›</a:t>
            </a:fld>
            <a:endParaRPr lang="en-US"/>
          </a:p>
        </p:txBody>
      </p:sp>
    </p:spTree>
    <p:extLst>
      <p:ext uri="{BB962C8B-B14F-4D97-AF65-F5344CB8AC3E}">
        <p14:creationId xmlns:p14="http://schemas.microsoft.com/office/powerpoint/2010/main" val="450507082"/>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D41A41C-C6C3-AA70-9A66-F602A4584500}"/>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785A71C-FE96-2BD5-6BA9-8F954F1C6BFF}"/>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8451A0C-480A-B6BA-4ACF-44CA51B545BD}"/>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Espace réservé du pied de page 4">
            <a:extLst>
              <a:ext uri="{FF2B5EF4-FFF2-40B4-BE49-F238E27FC236}">
                <a16:creationId xmlns:a16="http://schemas.microsoft.com/office/drawing/2014/main" id="{B64AFA09-5E89-DA90-F526-E88F8B22142E}"/>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31603806-2DBB-2C0A-6B74-584EBD5EB109}"/>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19076-2C68-421D-8374-69815DB1CB4F}" type="slidenum">
              <a:rPr lang="en-US" smtClean="0"/>
              <a:t>‹N°›</a:t>
            </a:fld>
            <a:endParaRPr lang="en-US"/>
          </a:p>
        </p:txBody>
      </p:sp>
    </p:spTree>
    <p:extLst>
      <p:ext uri="{BB962C8B-B14F-4D97-AF65-F5344CB8AC3E}">
        <p14:creationId xmlns:p14="http://schemas.microsoft.com/office/powerpoint/2010/main" val="3744162224"/>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503.02531" TargetMode="Externa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caruana%20and%20al.,2014%20model%20compress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s://arxiv.org/abs/1412.6550"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hyperlink" Target="https://arxiv.org/pdf/2111.06945.pdf" TargetMode="Externa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80.PNG"/><Relationship Id="rId7" Type="http://schemas.openxmlformats.org/officeDocument/2006/relationships/image" Target="../media/image160.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39.emf"/><Relationship Id="rId4" Type="http://schemas.openxmlformats.org/officeDocument/2006/relationships/image" Target="../media/image38.emf"/></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 Id="rId5" Type="http://schemas.openxmlformats.org/officeDocument/2006/relationships/image" Target="../media/image420.png"/><Relationship Id="rId4" Type="http://schemas.openxmlformats.org/officeDocument/2006/relationships/image" Target="../media/image410.PNG"/></Relationships>
</file>

<file path=ppt/slides/_rels/slide33.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70.PNG"/><Relationship Id="rId1" Type="http://schemas.openxmlformats.org/officeDocument/2006/relationships/slideLayout" Target="../slideLayouts/slideLayout13.xml"/><Relationship Id="rId5" Type="http://schemas.openxmlformats.org/officeDocument/2006/relationships/image" Target="../media/image490.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430.PNG"/><Relationship Id="rId1" Type="http://schemas.openxmlformats.org/officeDocument/2006/relationships/slideLayout" Target="../slideLayouts/slideLayout13.xml"/><Relationship Id="rId4" Type="http://schemas.openxmlformats.org/officeDocument/2006/relationships/image" Target="../media/image50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 Id="rId5" Type="http://schemas.openxmlformats.org/officeDocument/2006/relationships/hyperlink" Target="https://goodmeowsk.life/product_details/70759296.html" TargetMode="External"/><Relationship Id="rId4" Type="http://schemas.openxmlformats.org/officeDocument/2006/relationships/hyperlink" Target="https://www.nature.com/articles/d41586-023-00777-9"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file:///\\EUR.MSD.WORLD.SOCGEN\groupdir\tree\RISQ\STR\GOV2\GOVSTAGES\2023_ML_distillation%20learning\4-%20Rapports\Knowledge%20Distill%20via%20Neuron%20Selectivity%20Transfer" TargetMode="External"/><Relationship Id="rId13" Type="http://schemas.openxmlformats.org/officeDocument/2006/relationships/hyperlink" Target="https://arxiv.org/abs/1812.10924" TargetMode="External"/><Relationship Id="rId3" Type="http://schemas.openxmlformats.org/officeDocument/2006/relationships/hyperlink" Target="https://www.cs.cornell.edu/~caruana/compression.kdd06.pdf" TargetMode="External"/><Relationship Id="rId7" Type="http://schemas.openxmlformats.org/officeDocument/2006/relationships/hyperlink" Target="https://arxiv.org/abs/1612.03928" TargetMode="External"/><Relationship Id="rId12" Type="http://schemas.openxmlformats.org/officeDocument/2006/relationships/hyperlink" Target="https://arxiv.org/abs/1710.06169" TargetMode="External"/><Relationship Id="rId2" Type="http://schemas.openxmlformats.org/officeDocument/2006/relationships/hyperlink" Target="https://proceedings.neurips.cc/paper/1995/file/45f31d16b1058d586fc3be7207b58053-Paper.pdf" TargetMode="External"/><Relationship Id="rId16" Type="http://schemas.openxmlformats.org/officeDocument/2006/relationships/hyperlink" Target="https://www.sciencedirect.com/science/article/abs/pii/S0031320320304623" TargetMode="External"/><Relationship Id="rId1" Type="http://schemas.openxmlformats.org/officeDocument/2006/relationships/slideLayout" Target="../slideLayouts/slideLayout7.xml"/><Relationship Id="rId6" Type="http://schemas.openxmlformats.org/officeDocument/2006/relationships/hyperlink" Target="https://arxiv.org/abs/1507.00448" TargetMode="External"/><Relationship Id="rId11" Type="http://schemas.openxmlformats.org/officeDocument/2006/relationships/hyperlink" Target="https://arxiv.org/abs/1810.12894" TargetMode="External"/><Relationship Id="rId5" Type="http://schemas.openxmlformats.org/officeDocument/2006/relationships/hyperlink" Target="https://arxiv.org/abs/1506.02626" TargetMode="External"/><Relationship Id="rId15" Type="http://schemas.openxmlformats.org/officeDocument/2006/relationships/hyperlink" Target="https://arxiv.org/abs/1705.08504" TargetMode="External"/><Relationship Id="rId10" Type="http://schemas.openxmlformats.org/officeDocument/2006/relationships/hyperlink" Target="https://openaccess.thecvf.com/content_cvpr_2017/papers/Yim_A_Gift_From_CVPR_2017_paper.pdf" TargetMode="External"/><Relationship Id="rId4" Type="http://schemas.openxmlformats.org/officeDocument/2006/relationships/hyperlink" Target="https://arxiv.org/abs/1503.02531" TargetMode="External"/><Relationship Id="rId9" Type="http://schemas.openxmlformats.org/officeDocument/2006/relationships/hyperlink" Target="https://arxiv.org/abs/1707.01154" TargetMode="External"/><Relationship Id="rId14" Type="http://schemas.openxmlformats.org/officeDocument/2006/relationships/hyperlink" Target="https://arxiv.org/abs/1906.05431"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74.png"/><Relationship Id="rId1" Type="http://schemas.openxmlformats.org/officeDocument/2006/relationships/slideLayout" Target="../slideLayouts/slideLayout13.xml"/><Relationship Id="rId6" Type="http://schemas.openxmlformats.org/officeDocument/2006/relationships/image" Target="../media/image320.PNG"/><Relationship Id="rId5" Type="http://schemas.openxmlformats.org/officeDocument/2006/relationships/image" Target="../media/image39.emf"/><Relationship Id="rId4" Type="http://schemas.openxmlformats.org/officeDocument/2006/relationships/image" Target="../media/image38.emf"/></Relationships>
</file>

<file path=ppt/slides/_rels/slide4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3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hyperlink" Target="https://openaccess.thecvf.com/content_cvpr_2017/papers/Yim_A_Gift_From_CVPR_2017_paper.pdf" TargetMode="Externa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hyperlink" Target="https://www.sciencedirect.com/science/article/abs/pii/S0031320320304623" TargetMode="External"/><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4.xml"/><Relationship Id="rId4" Type="http://schemas.openxmlformats.org/officeDocument/2006/relationships/hyperlink" Target="https://www.gminsights.com/pressrelease/edge-computing-mark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006.05525"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pour une image  6">
            <a:extLst>
              <a:ext uri="{FF2B5EF4-FFF2-40B4-BE49-F238E27FC236}">
                <a16:creationId xmlns:a16="http://schemas.microsoft.com/office/drawing/2014/main" id="{4DDA417C-67B1-4902-871A-C7E876053E8E}"/>
              </a:ext>
            </a:extLst>
          </p:cNvPr>
          <p:cNvSpPr>
            <a:spLocks noGrp="1"/>
          </p:cNvSpPr>
          <p:nvPr>
            <p:ph type="pic" sz="quarter" idx="16"/>
          </p:nvPr>
        </p:nvSpPr>
        <p:spPr/>
        <p:txBody>
          <a:bodyPr/>
          <a:lstStyle/>
          <a:p>
            <a:endParaRPr lang="fr-FR"/>
          </a:p>
        </p:txBody>
      </p:sp>
      <p:sp>
        <p:nvSpPr>
          <p:cNvPr id="6" name="Title 5">
            <a:extLst>
              <a:ext uri="{FF2B5EF4-FFF2-40B4-BE49-F238E27FC236}">
                <a16:creationId xmlns:a16="http://schemas.microsoft.com/office/drawing/2014/main" id="{F939C08A-1407-411B-9061-E1D21D92B7B7}"/>
              </a:ext>
            </a:extLst>
          </p:cNvPr>
          <p:cNvSpPr>
            <a:spLocks noGrp="1"/>
          </p:cNvSpPr>
          <p:nvPr>
            <p:ph type="ctrTitle"/>
          </p:nvPr>
        </p:nvSpPr>
        <p:spPr>
          <a:xfrm>
            <a:off x="3966772" y="2312210"/>
            <a:ext cx="5856517" cy="871264"/>
          </a:xfrm>
        </p:spPr>
        <p:txBody>
          <a:bodyPr/>
          <a:lstStyle/>
          <a:p>
            <a:pPr algn="ctr">
              <a:lnSpc>
                <a:spcPct val="150000"/>
              </a:lnSpc>
            </a:pPr>
            <a:r>
              <a:rPr lang="en-US" sz="2000" dirty="0"/>
              <a:t>thesis defense for engineering degree  </a:t>
            </a:r>
          </a:p>
        </p:txBody>
      </p:sp>
      <p:sp>
        <p:nvSpPr>
          <p:cNvPr id="11" name="Text Placeholder 10">
            <a:extLst>
              <a:ext uri="{FF2B5EF4-FFF2-40B4-BE49-F238E27FC236}">
                <a16:creationId xmlns:a16="http://schemas.microsoft.com/office/drawing/2014/main" id="{472FAC52-68CF-43AD-9490-9F6129EA82EC}"/>
              </a:ext>
            </a:extLst>
          </p:cNvPr>
          <p:cNvSpPr>
            <a:spLocks noGrp="1"/>
          </p:cNvSpPr>
          <p:nvPr>
            <p:ph type="body" sz="quarter" idx="13"/>
          </p:nvPr>
        </p:nvSpPr>
        <p:spPr>
          <a:xfrm>
            <a:off x="8815488" y="134792"/>
            <a:ext cx="900246" cy="149977"/>
          </a:xfrm>
        </p:spPr>
        <p:txBody>
          <a:bodyPr/>
          <a:lstStyle/>
          <a:p>
            <a:r>
              <a:rPr lang="fr-FR" dirty="0"/>
              <a:t>25.10.2023</a:t>
            </a:r>
            <a:endParaRPr lang="en-US" dirty="0"/>
          </a:p>
        </p:txBody>
      </p:sp>
      <p:pic>
        <p:nvPicPr>
          <p:cNvPr id="1034" name="Picture 10" descr="Recursive Neural Network in Deep Learning: An Introduction | Simplilearn">
            <a:extLst>
              <a:ext uri="{FF2B5EF4-FFF2-40B4-BE49-F238E27FC236}">
                <a16:creationId xmlns:a16="http://schemas.microsoft.com/office/drawing/2014/main" id="{343FBCE8-5EE1-4903-BC3E-E87BF44E8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491018" y="1465216"/>
            <a:ext cx="6882036" cy="392756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4FAB2B9-59C9-4296-847A-D12EDBEC59D4}"/>
              </a:ext>
            </a:extLst>
          </p:cNvPr>
          <p:cNvSpPr/>
          <p:nvPr/>
        </p:nvSpPr>
        <p:spPr>
          <a:xfrm>
            <a:off x="4953000" y="3394640"/>
            <a:ext cx="3978000" cy="12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latin typeface="Quicksand Light" pitchFamily="2" charset="0"/>
            </a:endParaRPr>
          </a:p>
        </p:txBody>
      </p:sp>
      <p:sp>
        <p:nvSpPr>
          <p:cNvPr id="2" name="ZoneTexte 1">
            <a:extLst>
              <a:ext uri="{FF2B5EF4-FFF2-40B4-BE49-F238E27FC236}">
                <a16:creationId xmlns:a16="http://schemas.microsoft.com/office/drawing/2014/main" id="{DAF870F5-F4E1-FA91-BA94-B27379F57D16}"/>
              </a:ext>
            </a:extLst>
          </p:cNvPr>
          <p:cNvSpPr txBox="1"/>
          <p:nvPr/>
        </p:nvSpPr>
        <p:spPr>
          <a:xfrm>
            <a:off x="6448113" y="4189169"/>
            <a:ext cx="980891" cy="257370"/>
          </a:xfrm>
          <a:prstGeom prst="rect">
            <a:avLst/>
          </a:prstGeom>
          <a:noFill/>
        </p:spPr>
        <p:txBody>
          <a:bodyPr wrap="square" lIns="36000" tIns="36000" rIns="36000" bIns="36000" rtlCol="0">
            <a:spAutoFit/>
          </a:bodyPr>
          <a:lstStyle/>
          <a:p>
            <a:pPr algn="ctr"/>
            <a:r>
              <a:rPr lang="en-US" sz="1200" b="1" dirty="0">
                <a:latin typeface="Arial" pitchFamily="34" charset="0"/>
                <a:cs typeface="Arial" pitchFamily="34" charset="0"/>
              </a:rPr>
              <a:t>RISQ/MRM </a:t>
            </a:r>
          </a:p>
        </p:txBody>
      </p:sp>
      <p:sp>
        <p:nvSpPr>
          <p:cNvPr id="3" name="ZoneTexte 2">
            <a:extLst>
              <a:ext uri="{FF2B5EF4-FFF2-40B4-BE49-F238E27FC236}">
                <a16:creationId xmlns:a16="http://schemas.microsoft.com/office/drawing/2014/main" id="{75F5757F-BD59-3C7D-54CA-A975311EDECD}"/>
              </a:ext>
            </a:extLst>
          </p:cNvPr>
          <p:cNvSpPr txBox="1"/>
          <p:nvPr/>
        </p:nvSpPr>
        <p:spPr>
          <a:xfrm rot="10800000" flipV="1">
            <a:off x="5417882" y="3722133"/>
            <a:ext cx="3048236" cy="318924"/>
          </a:xfrm>
          <a:prstGeom prst="rect">
            <a:avLst/>
          </a:prstGeom>
          <a:noFill/>
        </p:spPr>
        <p:txBody>
          <a:bodyPr wrap="square" lIns="36000" tIns="36000" rIns="36000" bIns="36000" rtlCol="0">
            <a:spAutoFit/>
          </a:bodyPr>
          <a:lstStyle/>
          <a:p>
            <a:pPr algn="ctr"/>
            <a:r>
              <a:rPr lang="en-US" sz="1600" b="1" dirty="0">
                <a:latin typeface="Arial" pitchFamily="34" charset="0"/>
                <a:cs typeface="Arial" pitchFamily="34" charset="0"/>
              </a:rPr>
              <a:t>Distillation Learning </a:t>
            </a:r>
          </a:p>
        </p:txBody>
      </p:sp>
      <p:pic>
        <p:nvPicPr>
          <p:cNvPr id="4" name="Image 3">
            <a:extLst>
              <a:ext uri="{FF2B5EF4-FFF2-40B4-BE49-F238E27FC236}">
                <a16:creationId xmlns:a16="http://schemas.microsoft.com/office/drawing/2014/main" id="{6CCD78E1-3478-715F-76C4-90C4D930669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2357" y="5650213"/>
            <a:ext cx="1137285" cy="948055"/>
          </a:xfrm>
          <a:prstGeom prst="rect">
            <a:avLst/>
          </a:prstGeom>
          <a:noFill/>
          <a:ln>
            <a:noFill/>
          </a:ln>
        </p:spPr>
      </p:pic>
      <p:sp>
        <p:nvSpPr>
          <p:cNvPr id="5" name="ZoneTexte 4">
            <a:extLst>
              <a:ext uri="{FF2B5EF4-FFF2-40B4-BE49-F238E27FC236}">
                <a16:creationId xmlns:a16="http://schemas.microsoft.com/office/drawing/2014/main" id="{4EB80DF1-A5F2-5A6D-80EE-D30638D0FC3D}"/>
              </a:ext>
            </a:extLst>
          </p:cNvPr>
          <p:cNvSpPr txBox="1"/>
          <p:nvPr/>
        </p:nvSpPr>
        <p:spPr>
          <a:xfrm>
            <a:off x="4953000" y="4615997"/>
            <a:ext cx="1339169" cy="257369"/>
          </a:xfrm>
          <a:prstGeom prst="rect">
            <a:avLst/>
          </a:prstGeom>
          <a:noFill/>
        </p:spPr>
        <p:txBody>
          <a:bodyPr wrap="square" lIns="36000" tIns="36000" rIns="36000" bIns="36000" rtlCol="0">
            <a:spAutoFit/>
          </a:bodyPr>
          <a:lstStyle/>
          <a:p>
            <a:pPr algn="ctr"/>
            <a:r>
              <a:rPr lang="en-US" sz="1200" b="1" dirty="0">
                <a:latin typeface="Arial" pitchFamily="34" charset="0"/>
                <a:cs typeface="Arial" pitchFamily="34" charset="0"/>
              </a:rPr>
              <a:t>Omar Elghaffouli</a:t>
            </a:r>
          </a:p>
        </p:txBody>
      </p:sp>
      <p:sp>
        <p:nvSpPr>
          <p:cNvPr id="12" name="ZoneTexte 11">
            <a:extLst>
              <a:ext uri="{FF2B5EF4-FFF2-40B4-BE49-F238E27FC236}">
                <a16:creationId xmlns:a16="http://schemas.microsoft.com/office/drawing/2014/main" id="{D7C47A59-0161-C7BE-6E11-DA7E5B85FC69}"/>
              </a:ext>
            </a:extLst>
          </p:cNvPr>
          <p:cNvSpPr txBox="1"/>
          <p:nvPr/>
        </p:nvSpPr>
        <p:spPr>
          <a:xfrm>
            <a:off x="3152428" y="5365684"/>
            <a:ext cx="7779544" cy="307777"/>
          </a:xfrm>
          <a:prstGeom prst="rect">
            <a:avLst/>
          </a:prstGeom>
          <a:noFill/>
        </p:spPr>
        <p:txBody>
          <a:bodyPr wrap="square">
            <a:spAutoFit/>
          </a:bodyPr>
          <a:lstStyle/>
          <a:p>
            <a:pPr algn="ctr">
              <a:spcBef>
                <a:spcPts val="500"/>
              </a:spcBef>
            </a:pPr>
            <a:r>
              <a:rPr lang="fr-FR" sz="14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Société Générale : 17, Cours Valmy, 92000, Puteaux, France</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C06003C5-E889-BEB0-8896-AE16D044437F}"/>
              </a:ext>
            </a:extLst>
          </p:cNvPr>
          <p:cNvSpPr txBox="1"/>
          <p:nvPr/>
        </p:nvSpPr>
        <p:spPr>
          <a:xfrm>
            <a:off x="7950524" y="4644349"/>
            <a:ext cx="1339169" cy="257369"/>
          </a:xfrm>
          <a:prstGeom prst="rect">
            <a:avLst/>
          </a:prstGeom>
          <a:noFill/>
        </p:spPr>
        <p:txBody>
          <a:bodyPr wrap="square" lIns="36000" tIns="36000" rIns="36000" bIns="36000" rtlCol="0">
            <a:spAutoFit/>
          </a:bodyPr>
          <a:lstStyle/>
          <a:p>
            <a:pPr algn="ctr"/>
            <a:r>
              <a:rPr lang="en-US" sz="1200" b="1" dirty="0">
                <a:latin typeface="Arial" pitchFamily="34" charset="0"/>
                <a:cs typeface="Arial" pitchFamily="34" charset="0"/>
              </a:rPr>
              <a:t>Imen Fourati</a:t>
            </a:r>
          </a:p>
        </p:txBody>
      </p:sp>
      <p:sp>
        <p:nvSpPr>
          <p:cNvPr id="16" name="Espace réservé du texte 15">
            <a:extLst>
              <a:ext uri="{FF2B5EF4-FFF2-40B4-BE49-F238E27FC236}">
                <a16:creationId xmlns:a16="http://schemas.microsoft.com/office/drawing/2014/main" id="{6775A7CC-79D3-8582-917E-1C806E6F00DD}"/>
              </a:ext>
            </a:extLst>
          </p:cNvPr>
          <p:cNvSpPr>
            <a:spLocks noGrp="1"/>
          </p:cNvSpPr>
          <p:nvPr>
            <p:ph type="body" sz="quarter" idx="15"/>
          </p:nvPr>
        </p:nvSpPr>
        <p:spPr>
          <a:xfrm>
            <a:off x="3977939" y="134793"/>
            <a:ext cx="2628476" cy="149977"/>
          </a:xfrm>
        </p:spPr>
        <p:txBody>
          <a:bodyPr/>
          <a:lstStyle/>
          <a:p>
            <a:r>
              <a:rPr lang="fr-FR" dirty="0"/>
              <a:t>Ecole Centrale Casablanca  </a:t>
            </a:r>
          </a:p>
        </p:txBody>
      </p:sp>
      <p:sp>
        <p:nvSpPr>
          <p:cNvPr id="9" name="ZoneTexte 8">
            <a:extLst>
              <a:ext uri="{FF2B5EF4-FFF2-40B4-BE49-F238E27FC236}">
                <a16:creationId xmlns:a16="http://schemas.microsoft.com/office/drawing/2014/main" id="{79E53962-CA01-36F2-C8AF-BBA6CA7C98D1}"/>
              </a:ext>
            </a:extLst>
          </p:cNvPr>
          <p:cNvSpPr txBox="1"/>
          <p:nvPr/>
        </p:nvSpPr>
        <p:spPr>
          <a:xfrm>
            <a:off x="5910220" y="5021479"/>
            <a:ext cx="2263961" cy="257369"/>
          </a:xfrm>
          <a:prstGeom prst="rect">
            <a:avLst/>
          </a:prstGeom>
          <a:noFill/>
        </p:spPr>
        <p:txBody>
          <a:bodyPr wrap="square" lIns="36000" tIns="36000" rIns="36000" bIns="36000" rtlCol="0">
            <a:spAutoFit/>
          </a:bodyPr>
          <a:lstStyle/>
          <a:p>
            <a:pPr algn="ctr"/>
            <a:r>
              <a:rPr lang="en-US" sz="1200" b="1" dirty="0">
                <a:latin typeface="Arial" pitchFamily="34" charset="0"/>
                <a:cs typeface="Arial" pitchFamily="34" charset="0"/>
              </a:rPr>
              <a:t>Zineb Baroudi &amp; Nada Amini </a:t>
            </a:r>
          </a:p>
        </p:txBody>
      </p:sp>
    </p:spTree>
    <p:extLst>
      <p:ext uri="{BB962C8B-B14F-4D97-AF65-F5344CB8AC3E}">
        <p14:creationId xmlns:p14="http://schemas.microsoft.com/office/powerpoint/2010/main" val="2338642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5BD9591-F27F-C137-F18B-B0B7CE5B51BA}"/>
              </a:ext>
            </a:extLst>
          </p:cNvPr>
          <p:cNvSpPr>
            <a:spLocks noGrp="1"/>
          </p:cNvSpPr>
          <p:nvPr>
            <p:ph type="title"/>
          </p:nvPr>
        </p:nvSpPr>
        <p:spPr>
          <a:xfrm>
            <a:off x="212465" y="432245"/>
            <a:ext cx="9204000" cy="467307"/>
          </a:xfrm>
        </p:spPr>
        <p:txBody>
          <a:bodyPr/>
          <a:lstStyle/>
          <a:p>
            <a:r>
              <a:rPr lang="en-US" dirty="0">
                <a:solidFill>
                  <a:schemeClr val="tx1"/>
                </a:solidFill>
              </a:rPr>
              <a:t>B. Distillation learning fundamentals (1/3)</a:t>
            </a:r>
            <a:br>
              <a:rPr lang="en-US" dirty="0"/>
            </a:br>
            <a:endParaRPr lang="en-US" dirty="0"/>
          </a:p>
        </p:txBody>
      </p:sp>
      <p:pic>
        <p:nvPicPr>
          <p:cNvPr id="11" name="Image 10" descr="Une image contenant diagramme, ligne, cercle, capture d’écran&#10;&#10;Description générée automatiquement">
            <a:extLst>
              <a:ext uri="{FF2B5EF4-FFF2-40B4-BE49-F238E27FC236}">
                <a16:creationId xmlns:a16="http://schemas.microsoft.com/office/drawing/2014/main" id="{C66E2FBD-DE24-D845-83D8-CAF9E99D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94" y="1750767"/>
            <a:ext cx="5044356" cy="3090237"/>
          </a:xfrm>
          <a:prstGeom prst="rect">
            <a:avLst/>
          </a:prstGeom>
        </p:spPr>
      </p:pic>
      <p:pic>
        <p:nvPicPr>
          <p:cNvPr id="12" name="Image 11" descr="Une image contenant diagramme&#10;&#10;Description générée automatiquement">
            <a:extLst>
              <a:ext uri="{FF2B5EF4-FFF2-40B4-BE49-F238E27FC236}">
                <a16:creationId xmlns:a16="http://schemas.microsoft.com/office/drawing/2014/main" id="{818E4C7C-4FAE-E272-5FB0-EB295D64C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465" y="2016995"/>
            <a:ext cx="3074525" cy="2824009"/>
          </a:xfrm>
          <a:prstGeom prst="rect">
            <a:avLst/>
          </a:prstGeom>
        </p:spPr>
      </p:pic>
      <p:sp>
        <p:nvSpPr>
          <p:cNvPr id="14" name="ZoneTexte 13">
            <a:extLst>
              <a:ext uri="{FF2B5EF4-FFF2-40B4-BE49-F238E27FC236}">
                <a16:creationId xmlns:a16="http://schemas.microsoft.com/office/drawing/2014/main" id="{55698017-054B-2224-0A96-7AA77B811589}"/>
              </a:ext>
            </a:extLst>
          </p:cNvPr>
          <p:cNvSpPr txBox="1"/>
          <p:nvPr/>
        </p:nvSpPr>
        <p:spPr>
          <a:xfrm>
            <a:off x="581025" y="4952696"/>
            <a:ext cx="4953000" cy="430887"/>
          </a:xfrm>
          <a:prstGeom prst="rect">
            <a:avLst/>
          </a:prstGeom>
          <a:noFill/>
        </p:spPr>
        <p:txBody>
          <a:bodyPr wrap="square">
            <a:spAutoFit/>
          </a:bodyPr>
          <a:lstStyle/>
          <a:p>
            <a:pPr algn="ctr"/>
            <a:r>
              <a:rPr lang="en-US" sz="1100" dirty="0">
                <a:cs typeface="Arial" pitchFamily="34" charset="0"/>
              </a:rPr>
              <a:t>Figure 7. The schematic illustrations of sources of knowledge in a deep teacher network</a:t>
            </a:r>
          </a:p>
        </p:txBody>
      </p:sp>
      <p:sp>
        <p:nvSpPr>
          <p:cNvPr id="16" name="ZoneTexte 15">
            <a:extLst>
              <a:ext uri="{FF2B5EF4-FFF2-40B4-BE49-F238E27FC236}">
                <a16:creationId xmlns:a16="http://schemas.microsoft.com/office/drawing/2014/main" id="{B43F25FD-6380-7498-D1C2-5615D13A1B9B}"/>
              </a:ext>
            </a:extLst>
          </p:cNvPr>
          <p:cNvSpPr txBox="1"/>
          <p:nvPr/>
        </p:nvSpPr>
        <p:spPr>
          <a:xfrm>
            <a:off x="5196890" y="4952696"/>
            <a:ext cx="4953000" cy="261610"/>
          </a:xfrm>
          <a:prstGeom prst="rect">
            <a:avLst/>
          </a:prstGeom>
          <a:noFill/>
        </p:spPr>
        <p:txBody>
          <a:bodyPr wrap="square">
            <a:spAutoFit/>
          </a:bodyPr>
          <a:lstStyle/>
          <a:p>
            <a:pPr algn="ctr"/>
            <a:r>
              <a:rPr lang="en-US" sz="1100" dirty="0">
                <a:cs typeface="Arial" pitchFamily="34" charset="0"/>
              </a:rPr>
              <a:t>Figure 8. Different Distillation Training Modes  </a:t>
            </a:r>
          </a:p>
        </p:txBody>
      </p:sp>
    </p:spTree>
    <p:extLst>
      <p:ext uri="{BB962C8B-B14F-4D97-AF65-F5344CB8AC3E}">
        <p14:creationId xmlns:p14="http://schemas.microsoft.com/office/powerpoint/2010/main" val="142954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70469-EE47-90C3-258C-3CE74EF61B79}"/>
              </a:ext>
            </a:extLst>
          </p:cNvPr>
          <p:cNvSpPr>
            <a:spLocks noGrp="1"/>
          </p:cNvSpPr>
          <p:nvPr>
            <p:ph type="title"/>
          </p:nvPr>
        </p:nvSpPr>
        <p:spPr>
          <a:xfrm>
            <a:off x="233468" y="948325"/>
            <a:ext cx="9259200" cy="189154"/>
          </a:xfrm>
        </p:spPr>
        <p:txBody>
          <a:bodyPr/>
          <a:lstStyle/>
          <a:p>
            <a:r>
              <a:rPr lang="en-US" sz="1600" dirty="0"/>
              <a:t>Response-Based Knowledge </a:t>
            </a:r>
          </a:p>
        </p:txBody>
      </p:sp>
      <p:sp>
        <p:nvSpPr>
          <p:cNvPr id="3" name="Espace réservé du texte 2">
            <a:extLst>
              <a:ext uri="{FF2B5EF4-FFF2-40B4-BE49-F238E27FC236}">
                <a16:creationId xmlns:a16="http://schemas.microsoft.com/office/drawing/2014/main" id="{0BDAFD7C-66A4-AB60-281C-B270CFEEA2BC}"/>
              </a:ext>
            </a:extLst>
          </p:cNvPr>
          <p:cNvSpPr>
            <a:spLocks noGrp="1"/>
          </p:cNvSpPr>
          <p:nvPr>
            <p:ph type="body" sz="quarter" idx="13"/>
          </p:nvPr>
        </p:nvSpPr>
        <p:spPr>
          <a:xfrm>
            <a:off x="2552700" y="3391522"/>
            <a:ext cx="4948793" cy="341050"/>
          </a:xfrm>
        </p:spPr>
        <p:txBody>
          <a:bodyPr/>
          <a:lstStyle/>
          <a:p>
            <a:pPr algn="ctr"/>
            <a:r>
              <a:rPr lang="en-US" sz="1100" i="1" dirty="0">
                <a:latin typeface="CMBX8"/>
              </a:rPr>
              <a:t>Figure </a:t>
            </a:r>
            <a:r>
              <a:rPr lang="en-US" sz="1100" dirty="0">
                <a:latin typeface="CMBX8"/>
              </a:rPr>
              <a:t>9</a:t>
            </a:r>
            <a:r>
              <a:rPr lang="en-US" sz="1100" i="1" dirty="0">
                <a:latin typeface="CMBX8"/>
              </a:rPr>
              <a:t>. </a:t>
            </a:r>
            <a:r>
              <a:rPr lang="en-US" sz="1100" dirty="0">
                <a:latin typeface="CMBX8"/>
                <a:cs typeface="+mn-cs"/>
              </a:rPr>
              <a:t>The specific architecture of the benchmark knowledge distillation. The student model can learn to mimic teacher’s predictions and ground truth labels</a:t>
            </a:r>
            <a:r>
              <a:rPr lang="en-US" sz="1100" dirty="0">
                <a:solidFill>
                  <a:schemeClr val="bg2">
                    <a:lumMod val="50000"/>
                  </a:schemeClr>
                </a:solidFill>
                <a:latin typeface="CMBX8"/>
                <a:cs typeface="+mn-cs"/>
              </a:rPr>
              <a:t>.</a:t>
            </a:r>
          </a:p>
        </p:txBody>
      </p:sp>
      <p:pic>
        <p:nvPicPr>
          <p:cNvPr id="4" name="Image 3" descr="Une image contenant diagramme&#10;&#10;Description générée automatiquement">
            <a:extLst>
              <a:ext uri="{FF2B5EF4-FFF2-40B4-BE49-F238E27FC236}">
                <a16:creationId xmlns:a16="http://schemas.microsoft.com/office/drawing/2014/main" id="{7E198CAC-2D66-6445-EF9B-9D5A2A0D0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990" y="1747119"/>
            <a:ext cx="3840405" cy="1639784"/>
          </a:xfrm>
          <a:prstGeom prst="rect">
            <a:avLst/>
          </a:prstGeom>
        </p:spPr>
      </p:pic>
      <p:graphicFrame>
        <p:nvGraphicFramePr>
          <p:cNvPr id="6" name="Tableau 5">
            <a:extLst>
              <a:ext uri="{FF2B5EF4-FFF2-40B4-BE49-F238E27FC236}">
                <a16:creationId xmlns:a16="http://schemas.microsoft.com/office/drawing/2014/main" id="{F09C3746-3230-FDAF-48EA-ECA89913D65D}"/>
              </a:ext>
            </a:extLst>
          </p:cNvPr>
          <p:cNvGraphicFramePr>
            <a:graphicFrameLocks noGrp="1"/>
          </p:cNvGraphicFramePr>
          <p:nvPr/>
        </p:nvGraphicFramePr>
        <p:xfrm>
          <a:off x="344573" y="3797711"/>
          <a:ext cx="3657600" cy="2062480"/>
        </p:xfrm>
        <a:graphic>
          <a:graphicData uri="http://schemas.openxmlformats.org/drawingml/2006/table">
            <a:tbl>
              <a:tblPr firstRow="1" bandRow="1">
                <a:tableStyleId>{3B4B98B0-60AC-42C2-AFA5-B58CD77FA1E5}</a:tableStyleId>
              </a:tblPr>
              <a:tblGrid>
                <a:gridCol w="1219200">
                  <a:extLst>
                    <a:ext uri="{9D8B030D-6E8A-4147-A177-3AD203B41FA5}">
                      <a16:colId xmlns:a16="http://schemas.microsoft.com/office/drawing/2014/main" val="687653608"/>
                    </a:ext>
                  </a:extLst>
                </a:gridCol>
                <a:gridCol w="1219200">
                  <a:extLst>
                    <a:ext uri="{9D8B030D-6E8A-4147-A177-3AD203B41FA5}">
                      <a16:colId xmlns:a16="http://schemas.microsoft.com/office/drawing/2014/main" val="2835408202"/>
                    </a:ext>
                  </a:extLst>
                </a:gridCol>
                <a:gridCol w="1219200">
                  <a:extLst>
                    <a:ext uri="{9D8B030D-6E8A-4147-A177-3AD203B41FA5}">
                      <a16:colId xmlns:a16="http://schemas.microsoft.com/office/drawing/2014/main" val="1248640191"/>
                    </a:ext>
                  </a:extLst>
                </a:gridCol>
              </a:tblGrid>
              <a:tr h="370840">
                <a:tc>
                  <a:txBody>
                    <a:bodyPr/>
                    <a:lstStyle/>
                    <a:p>
                      <a:r>
                        <a:rPr lang="en-US" sz="1050" noProof="0" dirty="0"/>
                        <a:t>Pros </a:t>
                      </a:r>
                    </a:p>
                  </a:txBody>
                  <a:tcPr/>
                </a:tc>
                <a:tc>
                  <a:txBody>
                    <a:bodyPr/>
                    <a:lstStyle/>
                    <a:p>
                      <a:r>
                        <a:rPr lang="en-US" sz="1050" noProof="0" dirty="0"/>
                        <a:t>Knowledge </a:t>
                      </a:r>
                    </a:p>
                  </a:txBody>
                  <a:tcPr/>
                </a:tc>
                <a:tc>
                  <a:txBody>
                    <a:bodyPr/>
                    <a:lstStyle/>
                    <a:p>
                      <a:r>
                        <a:rPr lang="en-US" sz="1050" noProof="0" dirty="0"/>
                        <a:t>Limits </a:t>
                      </a:r>
                    </a:p>
                  </a:txBody>
                  <a:tcPr/>
                </a:tc>
                <a:extLst>
                  <a:ext uri="{0D108BD9-81ED-4DB2-BD59-A6C34878D82A}">
                    <a16:rowId xmlns:a16="http://schemas.microsoft.com/office/drawing/2014/main" val="2634501291"/>
                  </a:ext>
                </a:extLst>
              </a:tr>
              <a:tr h="370840">
                <a:tc>
                  <a:txBody>
                    <a:bodyPr/>
                    <a:lstStyle/>
                    <a:p>
                      <a:endParaRPr lang="en-US" sz="1050" noProof="0" dirty="0"/>
                    </a:p>
                    <a:p>
                      <a:r>
                        <a:rPr lang="en-US" sz="1050" noProof="0" dirty="0"/>
                        <a:t>Easy-to-use, straight-forward </a:t>
                      </a:r>
                    </a:p>
                    <a:p>
                      <a:endParaRPr lang="en-US" sz="1050" noProof="0" dirty="0"/>
                    </a:p>
                    <a:p>
                      <a:r>
                        <a:rPr lang="en-US" sz="1050" noProof="0" dirty="0"/>
                        <a:t>Fast, efficient </a:t>
                      </a:r>
                    </a:p>
                    <a:p>
                      <a:endParaRPr lang="en-US" sz="1050" noProof="0" dirty="0"/>
                    </a:p>
                    <a:p>
                      <a:endParaRPr lang="en-US" sz="105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Predictions of the teacher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Dark knowledge embedded in soft targets or in logits (</a:t>
                      </a:r>
                      <a:r>
                        <a:rPr lang="en-US" sz="1050" noProof="0" dirty="0">
                          <a:hlinkClick r:id="rId3"/>
                        </a:rPr>
                        <a:t>Hinton and al, 2015</a:t>
                      </a:r>
                      <a:r>
                        <a:rPr lang="en-US" sz="1050" noProof="0" dirty="0"/>
                        <a:t>, </a:t>
                      </a:r>
                      <a:r>
                        <a:rPr lang="en-US" sz="1050" noProof="0" dirty="0">
                          <a:hlinkClick r:id="rId4"/>
                        </a:rPr>
                        <a:t>Caruana and al, 2014</a:t>
                      </a:r>
                      <a:r>
                        <a:rPr lang="en-US" sz="1050" noProof="0" dirty="0"/>
                        <a:t>).</a:t>
                      </a:r>
                    </a:p>
                    <a:p>
                      <a:endParaRPr lang="en-US" sz="1050" noProof="0" dirty="0"/>
                    </a:p>
                  </a:txBody>
                  <a:tcPr/>
                </a:tc>
                <a:tc>
                  <a:txBody>
                    <a:bodyPr/>
                    <a:lstStyle/>
                    <a:p>
                      <a:r>
                        <a:rPr lang="en-US" sz="1050" noProof="0" dirty="0"/>
                        <a:t>Limited to supervised learning </a:t>
                      </a:r>
                    </a:p>
                    <a:p>
                      <a:endParaRPr lang="en-US" sz="1050" noProof="0" dirty="0"/>
                    </a:p>
                    <a:p>
                      <a:r>
                        <a:rPr lang="en-US" sz="1050" noProof="0" dirty="0"/>
                        <a:t>Relies on the final output</a:t>
                      </a:r>
                    </a:p>
                    <a:p>
                      <a:endParaRPr lang="en-US" sz="1050" noProof="0" dirty="0"/>
                    </a:p>
                    <a:p>
                      <a:r>
                        <a:rPr lang="en-US" sz="1050" noProof="0" dirty="0"/>
                        <a:t>fails to address intermediate-level supervision  </a:t>
                      </a:r>
                    </a:p>
                  </a:txBody>
                  <a:tcPr/>
                </a:tc>
                <a:extLst>
                  <a:ext uri="{0D108BD9-81ED-4DB2-BD59-A6C34878D82A}">
                    <a16:rowId xmlns:a16="http://schemas.microsoft.com/office/drawing/2014/main" val="1929685880"/>
                  </a:ext>
                </a:extLst>
              </a:tr>
            </a:tbl>
          </a:graphicData>
        </a:graphic>
      </p:graphicFrame>
      <p:sp>
        <p:nvSpPr>
          <p:cNvPr id="7" name="ZoneTexte 6">
            <a:extLst>
              <a:ext uri="{FF2B5EF4-FFF2-40B4-BE49-F238E27FC236}">
                <a16:creationId xmlns:a16="http://schemas.microsoft.com/office/drawing/2014/main" id="{6F47E688-4C42-A701-4617-579BFB5CB604}"/>
              </a:ext>
            </a:extLst>
          </p:cNvPr>
          <p:cNvSpPr txBox="1"/>
          <p:nvPr/>
        </p:nvSpPr>
        <p:spPr>
          <a:xfrm>
            <a:off x="166793" y="1161843"/>
            <a:ext cx="9491557" cy="626701"/>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The classical framework for knowledge distillation. The student tries to </a:t>
            </a:r>
            <a:r>
              <a:rPr lang="en-US" sz="1200" i="1" dirty="0">
                <a:solidFill>
                  <a:schemeClr val="bg2"/>
                </a:solidFill>
                <a:latin typeface="Arial" pitchFamily="34" charset="0"/>
                <a:cs typeface="Arial" pitchFamily="34" charset="0"/>
              </a:rPr>
              <a:t>mimic</a:t>
            </a:r>
            <a:r>
              <a:rPr lang="en-US" sz="900" i="1" dirty="0">
                <a:latin typeface="Arial" pitchFamily="34" charset="0"/>
                <a:cs typeface="Arial" pitchFamily="34" charset="0"/>
              </a:rPr>
              <a:t> </a:t>
            </a:r>
            <a:r>
              <a:rPr lang="en-US" sz="1200" i="1" dirty="0">
                <a:latin typeface="Arial" pitchFamily="34" charset="0"/>
                <a:cs typeface="Arial" pitchFamily="34" charset="0"/>
              </a:rPr>
              <a:t>as good as possible the </a:t>
            </a:r>
            <a:r>
              <a:rPr lang="en-US" sz="1200" i="1" dirty="0">
                <a:solidFill>
                  <a:schemeClr val="bg2"/>
                </a:solidFill>
                <a:latin typeface="Arial" pitchFamily="34" charset="0"/>
                <a:cs typeface="Arial" pitchFamily="34" charset="0"/>
              </a:rPr>
              <a:t>output predictions of the teacher </a:t>
            </a:r>
            <a:r>
              <a:rPr lang="en-US" sz="1200" i="1" dirty="0">
                <a:latin typeface="Arial" pitchFamily="34" charset="0"/>
                <a:cs typeface="Arial" pitchFamily="34" charset="0"/>
              </a:rPr>
              <a:t>model in a response-based manner. Practically, we use </a:t>
            </a:r>
            <a:r>
              <a:rPr lang="en-US" sz="1200" i="1" dirty="0">
                <a:solidFill>
                  <a:schemeClr val="bg2"/>
                </a:solidFill>
                <a:latin typeface="Arial" pitchFamily="34" charset="0"/>
                <a:cs typeface="Arial" pitchFamily="34" charset="0"/>
              </a:rPr>
              <a:t>logits</a:t>
            </a:r>
            <a:r>
              <a:rPr lang="en-US" sz="900" i="1" dirty="0">
                <a:latin typeface="Arial" pitchFamily="34" charset="0"/>
                <a:cs typeface="Arial" pitchFamily="34" charset="0"/>
              </a:rPr>
              <a:t> </a:t>
            </a:r>
            <a:r>
              <a:rPr lang="en-US" sz="1200" i="1" dirty="0">
                <a:latin typeface="Arial" pitchFamily="34" charset="0"/>
                <a:cs typeface="Arial" pitchFamily="34" charset="0"/>
              </a:rPr>
              <a:t>(Neurons outputs before SoftMax) because they contain </a:t>
            </a:r>
            <a:r>
              <a:rPr lang="en-US" sz="1200" i="1" dirty="0">
                <a:solidFill>
                  <a:schemeClr val="bg2"/>
                </a:solidFill>
                <a:latin typeface="Arial" pitchFamily="34" charset="0"/>
                <a:cs typeface="Arial" pitchFamily="34" charset="0"/>
              </a:rPr>
              <a:t>dark knowledge </a:t>
            </a:r>
            <a:r>
              <a:rPr lang="en-US" sz="1200" i="1" dirty="0">
                <a:latin typeface="Arial" pitchFamily="34" charset="0"/>
                <a:cs typeface="Arial" pitchFamily="34" charset="0"/>
              </a:rPr>
              <a:t>which is the deep knowledge learnt by the teacher. </a:t>
            </a:r>
          </a:p>
        </p:txBody>
      </p:sp>
      <p:sp>
        <p:nvSpPr>
          <p:cNvPr id="8" name="ZoneTexte 7">
            <a:extLst>
              <a:ext uri="{FF2B5EF4-FFF2-40B4-BE49-F238E27FC236}">
                <a16:creationId xmlns:a16="http://schemas.microsoft.com/office/drawing/2014/main" id="{1058DE18-CD5D-E8E8-6093-184E5A049C41}"/>
              </a:ext>
            </a:extLst>
          </p:cNvPr>
          <p:cNvSpPr txBox="1"/>
          <p:nvPr/>
        </p:nvSpPr>
        <p:spPr>
          <a:xfrm>
            <a:off x="736020" y="5912680"/>
            <a:ext cx="3170903" cy="241980"/>
          </a:xfrm>
          <a:prstGeom prst="rect">
            <a:avLst/>
          </a:prstGeom>
          <a:noFill/>
        </p:spPr>
        <p:txBody>
          <a:bodyPr wrap="square" lIns="36000" tIns="36000" rIns="36000" bIns="36000" rtlCol="0">
            <a:spAutoFit/>
          </a:bodyPr>
          <a:lstStyle/>
          <a:p>
            <a:r>
              <a:rPr lang="en-US" sz="1100" i="1" dirty="0">
                <a:latin typeface="CMBX8"/>
              </a:rPr>
              <a:t>Table 1. Response-based distillation investigation </a:t>
            </a:r>
          </a:p>
        </p:txBody>
      </p:sp>
      <p:pic>
        <p:nvPicPr>
          <p:cNvPr id="10" name="Image 9" descr="Une image contenant texte, Police, ligne, blanc&#10;&#10;Description générée automatiquement">
            <a:extLst>
              <a:ext uri="{FF2B5EF4-FFF2-40B4-BE49-F238E27FC236}">
                <a16:creationId xmlns:a16="http://schemas.microsoft.com/office/drawing/2014/main" id="{0DF29290-F5BF-F2DC-5433-C437A8602C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5938" y="4003473"/>
            <a:ext cx="5630061" cy="638264"/>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F4FBBFE4-6E80-3FAE-22C6-E13E6ACF2B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1186" y="5107628"/>
            <a:ext cx="2086266" cy="619211"/>
          </a:xfrm>
          <a:prstGeom prst="rect">
            <a:avLst/>
          </a:prstGeom>
        </p:spPr>
      </p:pic>
      <p:sp>
        <p:nvSpPr>
          <p:cNvPr id="12" name="ZoneTexte 11">
            <a:extLst>
              <a:ext uri="{FF2B5EF4-FFF2-40B4-BE49-F238E27FC236}">
                <a16:creationId xmlns:a16="http://schemas.microsoft.com/office/drawing/2014/main" id="{3649D7E3-9D29-9F1E-A94B-5DD3B9ABA064}"/>
              </a:ext>
            </a:extLst>
          </p:cNvPr>
          <p:cNvSpPr txBox="1"/>
          <p:nvPr/>
        </p:nvSpPr>
        <p:spPr>
          <a:xfrm>
            <a:off x="4720193" y="4764446"/>
            <a:ext cx="4466851" cy="241980"/>
          </a:xfrm>
          <a:prstGeom prst="rect">
            <a:avLst/>
          </a:prstGeom>
          <a:noFill/>
        </p:spPr>
        <p:txBody>
          <a:bodyPr wrap="square" lIns="36000" tIns="36000" rIns="36000" bIns="36000" rtlCol="0">
            <a:spAutoFit/>
          </a:bodyPr>
          <a:lstStyle/>
          <a:p>
            <a:r>
              <a:rPr lang="en-US" sz="1100" i="1" dirty="0">
                <a:latin typeface="CMBX8"/>
              </a:rPr>
              <a:t>Formula 1. Hinton Loss for Response-Based KD, Source, </a:t>
            </a:r>
            <a:r>
              <a:rPr lang="en-US" sz="1100" noProof="0" dirty="0">
                <a:hlinkClick r:id="rId3"/>
              </a:rPr>
              <a:t>Hinton and al, 2015</a:t>
            </a:r>
            <a:r>
              <a:rPr lang="en-US" sz="1100" i="1" dirty="0">
                <a:solidFill>
                  <a:schemeClr val="bg2">
                    <a:lumMod val="50000"/>
                  </a:schemeClr>
                </a:solidFill>
                <a:latin typeface="CMBX8"/>
              </a:rPr>
              <a:t>  </a:t>
            </a:r>
          </a:p>
        </p:txBody>
      </p:sp>
      <p:sp>
        <p:nvSpPr>
          <p:cNvPr id="13" name="ZoneTexte 12">
            <a:extLst>
              <a:ext uri="{FF2B5EF4-FFF2-40B4-BE49-F238E27FC236}">
                <a16:creationId xmlns:a16="http://schemas.microsoft.com/office/drawing/2014/main" id="{7694955A-1E86-B968-100D-E94E93549AEF}"/>
              </a:ext>
            </a:extLst>
          </p:cNvPr>
          <p:cNvSpPr txBox="1"/>
          <p:nvPr/>
        </p:nvSpPr>
        <p:spPr>
          <a:xfrm>
            <a:off x="4720193" y="5828042"/>
            <a:ext cx="4863007" cy="411257"/>
          </a:xfrm>
          <a:prstGeom prst="rect">
            <a:avLst/>
          </a:prstGeom>
          <a:noFill/>
        </p:spPr>
        <p:txBody>
          <a:bodyPr wrap="square" lIns="36000" tIns="36000" rIns="36000" bIns="36000" rtlCol="0">
            <a:spAutoFit/>
          </a:bodyPr>
          <a:lstStyle/>
          <a:p>
            <a:r>
              <a:rPr lang="en-US" sz="1100" i="1" dirty="0">
                <a:latin typeface="CMBX8"/>
              </a:rPr>
              <a:t>Formula 2. Hinton Soft-Targets for Response-Based KD, Source</a:t>
            </a:r>
            <a:r>
              <a:rPr lang="en-US" sz="1100" i="1" dirty="0">
                <a:solidFill>
                  <a:schemeClr val="bg2">
                    <a:lumMod val="50000"/>
                  </a:schemeClr>
                </a:solidFill>
                <a:latin typeface="CMBX8"/>
              </a:rPr>
              <a:t>, </a:t>
            </a:r>
            <a:r>
              <a:rPr lang="en-US" sz="1100" noProof="0" dirty="0">
                <a:hlinkClick r:id="rId3"/>
              </a:rPr>
              <a:t>Hinton and al, 2015</a:t>
            </a:r>
            <a:r>
              <a:rPr lang="en-US" sz="1100" dirty="0"/>
              <a:t>; very high T values correspond approximately to matching logits. </a:t>
            </a:r>
            <a:endParaRPr lang="en-US" sz="1100" i="1" dirty="0">
              <a:solidFill>
                <a:schemeClr val="bg2">
                  <a:lumMod val="50000"/>
                </a:schemeClr>
              </a:solidFill>
              <a:latin typeface="CMBX8"/>
            </a:endParaRPr>
          </a:p>
        </p:txBody>
      </p:sp>
      <p:sp>
        <p:nvSpPr>
          <p:cNvPr id="14" name="ZoneTexte 13">
            <a:extLst>
              <a:ext uri="{FF2B5EF4-FFF2-40B4-BE49-F238E27FC236}">
                <a16:creationId xmlns:a16="http://schemas.microsoft.com/office/drawing/2014/main" id="{816D58E1-3E13-177A-EFD8-0058157B3309}"/>
              </a:ext>
            </a:extLst>
          </p:cNvPr>
          <p:cNvSpPr txBox="1"/>
          <p:nvPr/>
        </p:nvSpPr>
        <p:spPr>
          <a:xfrm>
            <a:off x="90593" y="386194"/>
            <a:ext cx="8386587" cy="328808"/>
          </a:xfrm>
          <a:prstGeom prst="rect">
            <a:avLst/>
          </a:prstGeom>
          <a:noFill/>
        </p:spPr>
        <p:txBody>
          <a:bodyPr wrap="square">
            <a:spAutoFit/>
          </a:bodyPr>
          <a:lstStyle/>
          <a:p>
            <a:pPr defTabSz="990564" fontAlgn="base">
              <a:lnSpc>
                <a:spcPct val="75000"/>
              </a:lnSpc>
              <a:spcBef>
                <a:spcPct val="0"/>
              </a:spcBef>
              <a:spcAft>
                <a:spcPct val="0"/>
              </a:spcAft>
            </a:pPr>
            <a:r>
              <a:rPr lang="en-US" sz="2000" cap="all" dirty="0">
                <a:latin typeface="+mj-lt"/>
                <a:ea typeface="+mj-ea"/>
                <a:cs typeface="Arial" pitchFamily="34" charset="0"/>
              </a:rPr>
              <a:t>A. Distillation learning fundamentals (2/3) </a:t>
            </a:r>
            <a:endParaRPr lang="fr-FR" sz="2000" cap="all" dirty="0">
              <a:latin typeface="+mj-lt"/>
              <a:ea typeface="+mj-ea"/>
              <a:cs typeface="Arial" pitchFamily="34" charset="0"/>
            </a:endParaRPr>
          </a:p>
        </p:txBody>
      </p:sp>
    </p:spTree>
    <p:extLst>
      <p:ext uri="{BB962C8B-B14F-4D97-AF65-F5344CB8AC3E}">
        <p14:creationId xmlns:p14="http://schemas.microsoft.com/office/powerpoint/2010/main" val="178801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70469-EE47-90C3-258C-3CE74EF61B79}"/>
              </a:ext>
            </a:extLst>
          </p:cNvPr>
          <p:cNvSpPr>
            <a:spLocks noGrp="1"/>
          </p:cNvSpPr>
          <p:nvPr>
            <p:ph type="title"/>
          </p:nvPr>
        </p:nvSpPr>
        <p:spPr>
          <a:xfrm>
            <a:off x="138217" y="1040460"/>
            <a:ext cx="9259200" cy="189154"/>
          </a:xfrm>
        </p:spPr>
        <p:txBody>
          <a:bodyPr/>
          <a:lstStyle/>
          <a:p>
            <a:r>
              <a:rPr lang="en-US" sz="1600" dirty="0"/>
              <a:t>Other types of Knowledge distillation  </a:t>
            </a:r>
          </a:p>
        </p:txBody>
      </p:sp>
      <p:sp>
        <p:nvSpPr>
          <p:cNvPr id="14" name="ZoneTexte 13">
            <a:extLst>
              <a:ext uri="{FF2B5EF4-FFF2-40B4-BE49-F238E27FC236}">
                <a16:creationId xmlns:a16="http://schemas.microsoft.com/office/drawing/2014/main" id="{816D58E1-3E13-177A-EFD8-0058157B3309}"/>
              </a:ext>
            </a:extLst>
          </p:cNvPr>
          <p:cNvSpPr txBox="1"/>
          <p:nvPr/>
        </p:nvSpPr>
        <p:spPr>
          <a:xfrm>
            <a:off x="90593" y="386194"/>
            <a:ext cx="8386587" cy="328808"/>
          </a:xfrm>
          <a:prstGeom prst="rect">
            <a:avLst/>
          </a:prstGeom>
          <a:noFill/>
        </p:spPr>
        <p:txBody>
          <a:bodyPr wrap="square">
            <a:spAutoFit/>
          </a:bodyPr>
          <a:lstStyle/>
          <a:p>
            <a:pPr defTabSz="990564" fontAlgn="base">
              <a:lnSpc>
                <a:spcPct val="75000"/>
              </a:lnSpc>
              <a:spcBef>
                <a:spcPct val="0"/>
              </a:spcBef>
              <a:spcAft>
                <a:spcPct val="0"/>
              </a:spcAft>
            </a:pPr>
            <a:r>
              <a:rPr lang="en-US" sz="2000" cap="all" dirty="0">
                <a:latin typeface="+mj-lt"/>
                <a:ea typeface="+mj-ea"/>
                <a:cs typeface="Arial" pitchFamily="34" charset="0"/>
              </a:rPr>
              <a:t>A. Distillation learning fundamentals (3/3) </a:t>
            </a:r>
            <a:endParaRPr lang="fr-FR" sz="2000" cap="all" dirty="0">
              <a:latin typeface="+mj-lt"/>
              <a:ea typeface="+mj-ea"/>
              <a:cs typeface="Arial" pitchFamily="34" charset="0"/>
            </a:endParaRPr>
          </a:p>
        </p:txBody>
      </p:sp>
      <p:pic>
        <p:nvPicPr>
          <p:cNvPr id="16" name="Image 15" descr="Une image contenant diagramme&#10;&#10;Description générée automatiquement">
            <a:extLst>
              <a:ext uri="{FF2B5EF4-FFF2-40B4-BE49-F238E27FC236}">
                <a16:creationId xmlns:a16="http://schemas.microsoft.com/office/drawing/2014/main" id="{8F61010E-9A4F-1567-F5C9-DFC322E96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69" y="1365918"/>
            <a:ext cx="4421462" cy="1917531"/>
          </a:xfrm>
          <a:prstGeom prst="rect">
            <a:avLst/>
          </a:prstGeom>
        </p:spPr>
      </p:pic>
      <p:pic>
        <p:nvPicPr>
          <p:cNvPr id="17" name="Image 16" descr="Une image contenant diagramme&#10;&#10;Description générée automatiquement">
            <a:extLst>
              <a:ext uri="{FF2B5EF4-FFF2-40B4-BE49-F238E27FC236}">
                <a16:creationId xmlns:a16="http://schemas.microsoft.com/office/drawing/2014/main" id="{FEF6A1F0-1335-8179-C5FB-856E9BA28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819" y="1327724"/>
            <a:ext cx="3911598" cy="1923472"/>
          </a:xfrm>
          <a:prstGeom prst="rect">
            <a:avLst/>
          </a:prstGeom>
        </p:spPr>
      </p:pic>
      <p:sp>
        <p:nvSpPr>
          <p:cNvPr id="19" name="ZoneTexte 18">
            <a:extLst>
              <a:ext uri="{FF2B5EF4-FFF2-40B4-BE49-F238E27FC236}">
                <a16:creationId xmlns:a16="http://schemas.microsoft.com/office/drawing/2014/main" id="{5582D249-D68D-B4E6-AF53-B6CD53F5A10E}"/>
              </a:ext>
            </a:extLst>
          </p:cNvPr>
          <p:cNvSpPr txBox="1"/>
          <p:nvPr/>
        </p:nvSpPr>
        <p:spPr>
          <a:xfrm>
            <a:off x="5587418" y="3256938"/>
            <a:ext cx="4318582" cy="276999"/>
          </a:xfrm>
          <a:prstGeom prst="rect">
            <a:avLst/>
          </a:prstGeom>
          <a:noFill/>
        </p:spPr>
        <p:txBody>
          <a:bodyPr wrap="square">
            <a:spAutoFit/>
          </a:bodyPr>
          <a:lstStyle/>
          <a:p>
            <a:pPr algn="ctr"/>
            <a:r>
              <a:rPr lang="en-US" sz="1200" dirty="0">
                <a:cs typeface="Arial" pitchFamily="34" charset="0"/>
              </a:rPr>
              <a:t>Figure 11. The generic relation-based knowledge distillation.</a:t>
            </a:r>
          </a:p>
        </p:txBody>
      </p:sp>
      <p:sp>
        <p:nvSpPr>
          <p:cNvPr id="21" name="ZoneTexte 20">
            <a:extLst>
              <a:ext uri="{FF2B5EF4-FFF2-40B4-BE49-F238E27FC236}">
                <a16:creationId xmlns:a16="http://schemas.microsoft.com/office/drawing/2014/main" id="{68805256-3D99-1670-8142-E98C38FEAF66}"/>
              </a:ext>
            </a:extLst>
          </p:cNvPr>
          <p:cNvSpPr txBox="1"/>
          <p:nvPr/>
        </p:nvSpPr>
        <p:spPr>
          <a:xfrm>
            <a:off x="409124" y="3283449"/>
            <a:ext cx="4358693" cy="307777"/>
          </a:xfrm>
          <a:prstGeom prst="rect">
            <a:avLst/>
          </a:prstGeom>
          <a:noFill/>
        </p:spPr>
        <p:txBody>
          <a:bodyPr wrap="square">
            <a:spAutoFit/>
          </a:bodyPr>
          <a:lstStyle/>
          <a:p>
            <a:pPr algn="ctr"/>
            <a:r>
              <a:rPr lang="en-US" sz="1200" dirty="0">
                <a:cs typeface="Arial" pitchFamily="34" charset="0"/>
              </a:rPr>
              <a:t>Figure 10. The generic feature-based knowledge distillation</a:t>
            </a:r>
            <a:r>
              <a:rPr lang="en-US" sz="1400" dirty="0">
                <a:cs typeface="Arial" pitchFamily="34" charset="0"/>
              </a:rPr>
              <a:t>.</a:t>
            </a:r>
            <a:endParaRPr lang="fr-FR" sz="1400" dirty="0">
              <a:cs typeface="Arial" pitchFamily="34" charset="0"/>
            </a:endParaRPr>
          </a:p>
        </p:txBody>
      </p:sp>
      <p:graphicFrame>
        <p:nvGraphicFramePr>
          <p:cNvPr id="22" name="Tableau 5">
            <a:extLst>
              <a:ext uri="{FF2B5EF4-FFF2-40B4-BE49-F238E27FC236}">
                <a16:creationId xmlns:a16="http://schemas.microsoft.com/office/drawing/2014/main" id="{E887A09C-90AF-5DA4-399C-C5EA4A00921A}"/>
              </a:ext>
            </a:extLst>
          </p:cNvPr>
          <p:cNvGraphicFramePr>
            <a:graphicFrameLocks noGrp="1"/>
          </p:cNvGraphicFramePr>
          <p:nvPr>
            <p:extLst>
              <p:ext uri="{D42A27DB-BD31-4B8C-83A1-F6EECF244321}">
                <p14:modId xmlns:p14="http://schemas.microsoft.com/office/powerpoint/2010/main" val="1906930197"/>
              </p:ext>
            </p:extLst>
          </p:nvPr>
        </p:nvGraphicFramePr>
        <p:xfrm>
          <a:off x="537455" y="3630456"/>
          <a:ext cx="4353888" cy="2263140"/>
        </p:xfrm>
        <a:graphic>
          <a:graphicData uri="http://schemas.openxmlformats.org/drawingml/2006/table">
            <a:tbl>
              <a:tblPr firstRow="1" bandRow="1">
                <a:tableStyleId>{3B4B98B0-60AC-42C2-AFA5-B58CD77FA1E5}</a:tableStyleId>
              </a:tblPr>
              <a:tblGrid>
                <a:gridCol w="1296362">
                  <a:extLst>
                    <a:ext uri="{9D8B030D-6E8A-4147-A177-3AD203B41FA5}">
                      <a16:colId xmlns:a16="http://schemas.microsoft.com/office/drawing/2014/main" val="687653608"/>
                    </a:ext>
                  </a:extLst>
                </a:gridCol>
                <a:gridCol w="1809750">
                  <a:extLst>
                    <a:ext uri="{9D8B030D-6E8A-4147-A177-3AD203B41FA5}">
                      <a16:colId xmlns:a16="http://schemas.microsoft.com/office/drawing/2014/main" val="2835408202"/>
                    </a:ext>
                  </a:extLst>
                </a:gridCol>
                <a:gridCol w="1247776">
                  <a:extLst>
                    <a:ext uri="{9D8B030D-6E8A-4147-A177-3AD203B41FA5}">
                      <a16:colId xmlns:a16="http://schemas.microsoft.com/office/drawing/2014/main" val="1248640191"/>
                    </a:ext>
                  </a:extLst>
                </a:gridCol>
              </a:tblGrid>
              <a:tr h="239289">
                <a:tc>
                  <a:txBody>
                    <a:bodyPr/>
                    <a:lstStyle/>
                    <a:p>
                      <a:r>
                        <a:rPr lang="en-US" sz="1050" noProof="0" dirty="0"/>
                        <a:t>Pros </a:t>
                      </a:r>
                    </a:p>
                  </a:txBody>
                  <a:tcPr/>
                </a:tc>
                <a:tc>
                  <a:txBody>
                    <a:bodyPr/>
                    <a:lstStyle/>
                    <a:p>
                      <a:r>
                        <a:rPr lang="en-US" sz="1050" noProof="0" dirty="0"/>
                        <a:t>Knowledge </a:t>
                      </a:r>
                    </a:p>
                  </a:txBody>
                  <a:tcPr/>
                </a:tc>
                <a:tc>
                  <a:txBody>
                    <a:bodyPr/>
                    <a:lstStyle/>
                    <a:p>
                      <a:r>
                        <a:rPr lang="en-US" sz="1050" noProof="0" dirty="0"/>
                        <a:t>Limits </a:t>
                      </a:r>
                    </a:p>
                  </a:txBody>
                  <a:tcPr/>
                </a:tc>
                <a:extLst>
                  <a:ext uri="{0D108BD9-81ED-4DB2-BD59-A6C34878D82A}">
                    <a16:rowId xmlns:a16="http://schemas.microsoft.com/office/drawing/2014/main" val="2634501291"/>
                  </a:ext>
                </a:extLst>
              </a:tr>
              <a:tr h="1914314">
                <a:tc>
                  <a:txBody>
                    <a:bodyPr/>
                    <a:lstStyle/>
                    <a:p>
                      <a:endParaRPr lang="en-US" sz="1050" noProof="0" dirty="0"/>
                    </a:p>
                    <a:p>
                      <a:endParaRPr lang="en-US" sz="1050" noProof="0" dirty="0"/>
                    </a:p>
                    <a:p>
                      <a:endParaRPr lang="en-US" sz="1050" noProof="0" dirty="0"/>
                    </a:p>
                    <a:p>
                      <a:endParaRPr lang="en-US" sz="1050" noProof="0" dirty="0"/>
                    </a:p>
                    <a:p>
                      <a:r>
                        <a:rPr lang="en-US" sz="1050" noProof="0" dirty="0"/>
                        <a:t>Learn multiple levels of </a:t>
                      </a:r>
                      <a:r>
                        <a:rPr lang="en-US" sz="1050" noProof="0" dirty="0">
                          <a:solidFill>
                            <a:schemeClr val="bg2"/>
                          </a:solidFill>
                        </a:rPr>
                        <a:t>feature representation</a:t>
                      </a:r>
                      <a:r>
                        <a:rPr lang="en-US" sz="1050" noProof="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1) Feature representation, hint layers (</a:t>
                      </a:r>
                      <a:r>
                        <a:rPr lang="en-US" sz="1050" noProof="0" dirty="0">
                          <a:hlinkClick r:id="rId4"/>
                        </a:rPr>
                        <a:t>Romero et al., 2015</a:t>
                      </a:r>
                      <a:r>
                        <a:rPr lang="en-US" sz="105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2)Parameter distribution, multi-layer group (</a:t>
                      </a:r>
                      <a:r>
                        <a:rPr lang="en-US" sz="1050" u="sng" noProof="0" dirty="0">
                          <a:solidFill>
                            <a:schemeClr val="bg2"/>
                          </a:solidFill>
                        </a:rPr>
                        <a:t>Liu et al., 2019c</a:t>
                      </a:r>
                      <a:r>
                        <a:rPr lang="en-US" sz="1050"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3)Feature Maps, hint layers (</a:t>
                      </a:r>
                      <a:r>
                        <a:rPr lang="en-US" sz="1050" u="sng" kern="1200" noProof="0" dirty="0">
                          <a:solidFill>
                            <a:schemeClr val="bg2"/>
                          </a:solidFill>
                          <a:latin typeface="+mn-lt"/>
                          <a:ea typeface="+mn-ea"/>
                          <a:cs typeface="+mn-cs"/>
                        </a:rPr>
                        <a:t>Chen et al., 2021</a:t>
                      </a:r>
                      <a:r>
                        <a:rPr lang="en-US" sz="1050" noProof="0" dirty="0"/>
                        <a:t>)</a:t>
                      </a:r>
                    </a:p>
                  </a:txBody>
                  <a:tcPr/>
                </a:tc>
                <a:tc>
                  <a:txBody>
                    <a:bodyPr/>
                    <a:lstStyle/>
                    <a:p>
                      <a:r>
                        <a:rPr lang="en-US" sz="1050" kern="1200" dirty="0">
                          <a:solidFill>
                            <a:schemeClr val="bg2"/>
                          </a:solidFill>
                          <a:latin typeface="+mn-lt"/>
                          <a:ea typeface="+mn-ea"/>
                          <a:cs typeface="+mn-cs"/>
                        </a:rPr>
                        <a:t>Effectively</a:t>
                      </a:r>
                    </a:p>
                    <a:p>
                      <a:r>
                        <a:rPr lang="en-US" sz="1050" kern="1200" dirty="0">
                          <a:solidFill>
                            <a:schemeClr val="bg2"/>
                          </a:solidFill>
                          <a:latin typeface="+mn-lt"/>
                          <a:ea typeface="+mn-ea"/>
                          <a:cs typeface="+mn-cs"/>
                        </a:rPr>
                        <a:t>choose </a:t>
                      </a:r>
                      <a:r>
                        <a:rPr lang="en-US" sz="1050" kern="1200" dirty="0">
                          <a:solidFill>
                            <a:schemeClr val="tx1"/>
                          </a:solidFill>
                          <a:latin typeface="+mn-lt"/>
                          <a:ea typeface="+mn-ea"/>
                          <a:cs typeface="+mn-cs"/>
                        </a:rPr>
                        <a:t>the hint layers from the teacher model and the guided layers from the student model with </a:t>
                      </a:r>
                      <a:r>
                        <a:rPr lang="en-US" sz="1050" kern="1200" dirty="0">
                          <a:solidFill>
                            <a:schemeClr val="bg2"/>
                          </a:solidFill>
                          <a:latin typeface="+mn-lt"/>
                          <a:ea typeface="+mn-ea"/>
                          <a:cs typeface="+mn-cs"/>
                        </a:rPr>
                        <a:t>optimum training complexity </a:t>
                      </a:r>
                      <a:r>
                        <a:rPr lang="en-US" sz="1050" kern="1200" dirty="0">
                          <a:solidFill>
                            <a:schemeClr val="tx1"/>
                          </a:solidFill>
                          <a:latin typeface="+mn-lt"/>
                          <a:ea typeface="+mn-ea"/>
                          <a:cs typeface="+mn-cs"/>
                        </a:rPr>
                        <a:t>is questionable.  </a:t>
                      </a:r>
                    </a:p>
                    <a:p>
                      <a:endParaRPr lang="en-US" sz="1050" kern="1200" dirty="0">
                        <a:solidFill>
                          <a:schemeClr val="tx1"/>
                        </a:solidFill>
                        <a:latin typeface="+mn-lt"/>
                        <a:ea typeface="+mn-ea"/>
                        <a:cs typeface="+mn-cs"/>
                      </a:endParaRPr>
                    </a:p>
                    <a:p>
                      <a:endParaRPr lang="en-US" sz="1050" kern="1200" dirty="0">
                        <a:solidFill>
                          <a:schemeClr val="tx1"/>
                        </a:solidFill>
                        <a:latin typeface="+mn-lt"/>
                        <a:ea typeface="+mn-ea"/>
                        <a:cs typeface="+mn-cs"/>
                      </a:endParaRPr>
                    </a:p>
                  </a:txBody>
                  <a:tcPr/>
                </a:tc>
                <a:extLst>
                  <a:ext uri="{0D108BD9-81ED-4DB2-BD59-A6C34878D82A}">
                    <a16:rowId xmlns:a16="http://schemas.microsoft.com/office/drawing/2014/main" val="1929685880"/>
                  </a:ext>
                </a:extLst>
              </a:tr>
            </a:tbl>
          </a:graphicData>
        </a:graphic>
      </p:graphicFrame>
      <p:graphicFrame>
        <p:nvGraphicFramePr>
          <p:cNvPr id="23" name="Tableau 5">
            <a:extLst>
              <a:ext uri="{FF2B5EF4-FFF2-40B4-BE49-F238E27FC236}">
                <a16:creationId xmlns:a16="http://schemas.microsoft.com/office/drawing/2014/main" id="{9E0FE2A2-026E-3580-2034-17E59E036E48}"/>
              </a:ext>
            </a:extLst>
          </p:cNvPr>
          <p:cNvGraphicFramePr>
            <a:graphicFrameLocks noGrp="1"/>
          </p:cNvGraphicFramePr>
          <p:nvPr>
            <p:extLst>
              <p:ext uri="{D42A27DB-BD31-4B8C-83A1-F6EECF244321}">
                <p14:modId xmlns:p14="http://schemas.microsoft.com/office/powerpoint/2010/main" val="3865531310"/>
              </p:ext>
            </p:extLst>
          </p:nvPr>
        </p:nvGraphicFramePr>
        <p:xfrm>
          <a:off x="5587418" y="3617752"/>
          <a:ext cx="4091703" cy="2274132"/>
        </p:xfrm>
        <a:graphic>
          <a:graphicData uri="http://schemas.openxmlformats.org/drawingml/2006/table">
            <a:tbl>
              <a:tblPr firstRow="1" bandRow="1">
                <a:tableStyleId>{3B4B98B0-60AC-42C2-AFA5-B58CD77FA1E5}</a:tableStyleId>
              </a:tblPr>
              <a:tblGrid>
                <a:gridCol w="1363901">
                  <a:extLst>
                    <a:ext uri="{9D8B030D-6E8A-4147-A177-3AD203B41FA5}">
                      <a16:colId xmlns:a16="http://schemas.microsoft.com/office/drawing/2014/main" val="687653608"/>
                    </a:ext>
                  </a:extLst>
                </a:gridCol>
                <a:gridCol w="1363901">
                  <a:extLst>
                    <a:ext uri="{9D8B030D-6E8A-4147-A177-3AD203B41FA5}">
                      <a16:colId xmlns:a16="http://schemas.microsoft.com/office/drawing/2014/main" val="2835408202"/>
                    </a:ext>
                  </a:extLst>
                </a:gridCol>
                <a:gridCol w="1363901">
                  <a:extLst>
                    <a:ext uri="{9D8B030D-6E8A-4147-A177-3AD203B41FA5}">
                      <a16:colId xmlns:a16="http://schemas.microsoft.com/office/drawing/2014/main" val="1248640191"/>
                    </a:ext>
                  </a:extLst>
                </a:gridCol>
              </a:tblGrid>
              <a:tr h="240469">
                <a:tc>
                  <a:txBody>
                    <a:bodyPr/>
                    <a:lstStyle/>
                    <a:p>
                      <a:r>
                        <a:rPr lang="en-US" sz="1050" noProof="0" dirty="0"/>
                        <a:t>Pros</a:t>
                      </a:r>
                    </a:p>
                  </a:txBody>
                  <a:tcPr/>
                </a:tc>
                <a:tc>
                  <a:txBody>
                    <a:bodyPr/>
                    <a:lstStyle/>
                    <a:p>
                      <a:r>
                        <a:rPr lang="en-US" sz="1050" noProof="0" dirty="0"/>
                        <a:t>Knowledge </a:t>
                      </a:r>
                    </a:p>
                  </a:txBody>
                  <a:tcPr/>
                </a:tc>
                <a:tc>
                  <a:txBody>
                    <a:bodyPr/>
                    <a:lstStyle/>
                    <a:p>
                      <a:r>
                        <a:rPr lang="en-US" sz="1050" noProof="0" dirty="0"/>
                        <a:t>Limits </a:t>
                      </a:r>
                    </a:p>
                  </a:txBody>
                  <a:tcPr/>
                </a:tc>
                <a:extLst>
                  <a:ext uri="{0D108BD9-81ED-4DB2-BD59-A6C34878D82A}">
                    <a16:rowId xmlns:a16="http://schemas.microsoft.com/office/drawing/2014/main" val="2634501291"/>
                  </a:ext>
                </a:extLst>
              </a:tr>
              <a:tr h="2022672">
                <a:tc>
                  <a:txBody>
                    <a:bodyPr/>
                    <a:lstStyle/>
                    <a:p>
                      <a:endParaRPr lang="en-US" sz="1050" noProof="0" dirty="0"/>
                    </a:p>
                    <a:p>
                      <a:endParaRPr lang="en-US" sz="1050" noProof="0" dirty="0"/>
                    </a:p>
                    <a:p>
                      <a:endParaRPr lang="en-US" sz="1050" noProof="0" dirty="0"/>
                    </a:p>
                    <a:p>
                      <a:r>
                        <a:rPr lang="en-US" sz="1050" noProof="0" dirty="0"/>
                        <a:t>Explores the relationship between layers or data samples. </a:t>
                      </a:r>
                    </a:p>
                    <a:p>
                      <a:endParaRPr lang="en-US" sz="105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1) FSP matrix, End of multi-layer group (</a:t>
                      </a:r>
                      <a:r>
                        <a:rPr lang="en-US" sz="1050" u="sng" kern="1200" noProof="0" dirty="0">
                          <a:solidFill>
                            <a:schemeClr val="bg2"/>
                          </a:solidFill>
                          <a:latin typeface="+mn-lt"/>
                          <a:ea typeface="+mn-ea"/>
                          <a:cs typeface="+mn-cs"/>
                        </a:rPr>
                        <a:t>Yim et al., 2017</a:t>
                      </a:r>
                      <a:r>
                        <a:rPr lang="en-US" sz="105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2) Logits graph, hint layers (</a:t>
                      </a:r>
                      <a:r>
                        <a:rPr lang="en-US" sz="1050" u="sng" kern="1200" noProof="0" dirty="0">
                          <a:solidFill>
                            <a:schemeClr val="bg2"/>
                          </a:solidFill>
                          <a:latin typeface="+mn-lt"/>
                          <a:ea typeface="+mn-ea"/>
                          <a:cs typeface="+mn-cs"/>
                        </a:rPr>
                        <a:t>Zhang and</a:t>
                      </a:r>
                      <a:r>
                        <a:rPr lang="en-US" sz="1050" u="sng" kern="1200" noProof="0" dirty="0">
                          <a:solidFill>
                            <a:srgbClr val="00B0F0"/>
                          </a:solidFill>
                          <a:latin typeface="+mn-lt"/>
                          <a:ea typeface="+mn-ea"/>
                          <a:cs typeface="+mn-cs"/>
                        </a:rPr>
                        <a:t> </a:t>
                      </a:r>
                      <a:r>
                        <a:rPr lang="en-US" sz="1050" u="sng" kern="1200" noProof="0" dirty="0">
                          <a:solidFill>
                            <a:schemeClr val="bg2"/>
                          </a:solidFill>
                          <a:latin typeface="+mn-lt"/>
                          <a:ea typeface="+mn-ea"/>
                          <a:cs typeface="+mn-cs"/>
                        </a:rPr>
                        <a:t>Peng, 2018</a:t>
                      </a:r>
                      <a:r>
                        <a:rPr lang="en-US" sz="1050" noProof="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dirty="0"/>
                        <a:t>3) Similarity Matrix, hint layers (</a:t>
                      </a:r>
                      <a:r>
                        <a:rPr lang="en-US" sz="1050" u="sng" kern="1200" noProof="0" dirty="0">
                          <a:solidFill>
                            <a:schemeClr val="bg2"/>
                          </a:solidFill>
                          <a:latin typeface="+mn-lt"/>
                          <a:ea typeface="+mn-ea"/>
                          <a:cs typeface="+mn-cs"/>
                        </a:rPr>
                        <a:t>Tung and Mori, 2019</a:t>
                      </a:r>
                      <a:r>
                        <a:rPr lang="en-US" sz="1050" noProof="0" dirty="0"/>
                        <a:t>)</a:t>
                      </a:r>
                    </a:p>
                  </a:txBody>
                  <a:tcPr/>
                </a:tc>
                <a:tc>
                  <a:txBody>
                    <a:bodyPr/>
                    <a:lstStyle/>
                    <a:p>
                      <a:endParaRPr lang="en-US" sz="1050" kern="1200" dirty="0">
                        <a:solidFill>
                          <a:schemeClr val="tx1"/>
                        </a:solidFill>
                        <a:latin typeface="+mn-lt"/>
                        <a:ea typeface="+mn-ea"/>
                        <a:cs typeface="+mn-cs"/>
                      </a:endParaRPr>
                    </a:p>
                    <a:p>
                      <a:endParaRPr lang="en-US" sz="1050" kern="1200" dirty="0">
                        <a:solidFill>
                          <a:schemeClr val="tx1"/>
                        </a:solidFill>
                        <a:latin typeface="+mn-lt"/>
                        <a:ea typeface="+mn-ea"/>
                        <a:cs typeface="+mn-cs"/>
                      </a:endParaRPr>
                    </a:p>
                    <a:p>
                      <a:endParaRPr lang="en-US" sz="1050" kern="1200" dirty="0">
                        <a:solidFill>
                          <a:schemeClr val="tx1"/>
                        </a:solidFill>
                        <a:latin typeface="+mn-lt"/>
                        <a:ea typeface="+mn-ea"/>
                        <a:cs typeface="+mn-cs"/>
                      </a:endParaRPr>
                    </a:p>
                    <a:p>
                      <a:endParaRPr lang="en-US" sz="1050" kern="1200" dirty="0">
                        <a:solidFill>
                          <a:schemeClr val="tx1"/>
                        </a:solidFill>
                        <a:latin typeface="+mn-lt"/>
                        <a:ea typeface="+mn-ea"/>
                        <a:cs typeface="+mn-cs"/>
                      </a:endParaRPr>
                    </a:p>
                    <a:p>
                      <a:r>
                        <a:rPr lang="en-US" sz="1050" kern="1200" dirty="0">
                          <a:solidFill>
                            <a:schemeClr val="tx1"/>
                          </a:solidFill>
                          <a:latin typeface="+mn-lt"/>
                          <a:ea typeface="+mn-ea"/>
                          <a:cs typeface="+mn-cs"/>
                        </a:rPr>
                        <a:t>Relation modeling difficulties </a:t>
                      </a:r>
                    </a:p>
                    <a:p>
                      <a:endParaRPr lang="en-US" sz="1050" kern="1200" dirty="0">
                        <a:solidFill>
                          <a:schemeClr val="tx1"/>
                        </a:solidFill>
                        <a:latin typeface="+mn-lt"/>
                        <a:ea typeface="+mn-ea"/>
                        <a:cs typeface="+mn-cs"/>
                      </a:endParaRPr>
                    </a:p>
                    <a:p>
                      <a:endParaRPr lang="en-US" sz="1050" kern="1200" dirty="0">
                        <a:solidFill>
                          <a:schemeClr val="tx1"/>
                        </a:solidFill>
                        <a:latin typeface="+mn-lt"/>
                        <a:ea typeface="+mn-ea"/>
                        <a:cs typeface="+mn-cs"/>
                      </a:endParaRPr>
                    </a:p>
                  </a:txBody>
                  <a:tcPr/>
                </a:tc>
                <a:extLst>
                  <a:ext uri="{0D108BD9-81ED-4DB2-BD59-A6C34878D82A}">
                    <a16:rowId xmlns:a16="http://schemas.microsoft.com/office/drawing/2014/main" val="1929685880"/>
                  </a:ext>
                </a:extLst>
              </a:tr>
            </a:tbl>
          </a:graphicData>
        </a:graphic>
      </p:graphicFrame>
      <p:sp>
        <p:nvSpPr>
          <p:cNvPr id="25" name="ZoneTexte 24">
            <a:extLst>
              <a:ext uri="{FF2B5EF4-FFF2-40B4-BE49-F238E27FC236}">
                <a16:creationId xmlns:a16="http://schemas.microsoft.com/office/drawing/2014/main" id="{5D482A3B-721C-CB5F-7DAE-8C90F312A089}"/>
              </a:ext>
            </a:extLst>
          </p:cNvPr>
          <p:cNvSpPr txBox="1"/>
          <p:nvPr/>
        </p:nvSpPr>
        <p:spPr>
          <a:xfrm>
            <a:off x="537455" y="5932826"/>
            <a:ext cx="4610551" cy="276999"/>
          </a:xfrm>
          <a:prstGeom prst="rect">
            <a:avLst/>
          </a:prstGeom>
          <a:noFill/>
        </p:spPr>
        <p:txBody>
          <a:bodyPr wrap="square">
            <a:spAutoFit/>
          </a:bodyPr>
          <a:lstStyle/>
          <a:p>
            <a:pPr algn="ctr"/>
            <a:r>
              <a:rPr lang="en-US" sz="1200" dirty="0">
                <a:cs typeface="Arial" pitchFamily="34" charset="0"/>
              </a:rPr>
              <a:t>Table 2. Feature-based distillation investigation </a:t>
            </a:r>
          </a:p>
        </p:txBody>
      </p:sp>
      <p:sp>
        <p:nvSpPr>
          <p:cNvPr id="26" name="Espace réservé du texte 2">
            <a:extLst>
              <a:ext uri="{FF2B5EF4-FFF2-40B4-BE49-F238E27FC236}">
                <a16:creationId xmlns:a16="http://schemas.microsoft.com/office/drawing/2014/main" id="{CC5B915C-FE91-83E7-CCE1-435DBA5B26CC}"/>
              </a:ext>
            </a:extLst>
          </p:cNvPr>
          <p:cNvSpPr txBox="1">
            <a:spLocks/>
          </p:cNvSpPr>
          <p:nvPr/>
        </p:nvSpPr>
        <p:spPr>
          <a:xfrm>
            <a:off x="5964467" y="5932826"/>
            <a:ext cx="3564484" cy="354900"/>
          </a:xfrm>
          <a:prstGeom prst="rect">
            <a:avLst/>
          </a:prstGeom>
        </p:spPr>
        <p:txBody>
          <a:bodyPr vert="horz" wrap="square" lIns="0" tIns="0" rIns="0" bIns="36000" rtlCol="0" anchor="b" anchorCtr="0">
            <a:spAutoFit/>
          </a:bodyPr>
          <a:lstStyle>
            <a:lvl1pPr marL="1720" indent="-1720" algn="l" defTabSz="990564" rtl="0" eaLnBrk="1" latinLnBrk="0" hangingPunct="1">
              <a:lnSpc>
                <a:spcPct val="90000"/>
              </a:lnSpc>
              <a:spcBef>
                <a:spcPts val="0"/>
              </a:spcBef>
              <a:buClr>
                <a:schemeClr val="tx1">
                  <a:lumMod val="75000"/>
                  <a:lumOff val="25000"/>
                </a:schemeClr>
              </a:buClr>
              <a:buSzPct val="90000"/>
              <a:buFont typeface="Arial" pitchFamily="34" charset="0"/>
              <a:buNone/>
              <a:defRPr lang="en-US" sz="758" b="0" i="1" kern="1200" baseline="0" noProof="0">
                <a:solidFill>
                  <a:schemeClr val="tx1"/>
                </a:solidFill>
                <a:latin typeface="+mn-lt"/>
                <a:ea typeface="+mn-ea"/>
                <a:cs typeface="Arial" pitchFamily="34" charset="0"/>
              </a:defRPr>
            </a:lvl1pPr>
            <a:lvl2pPr marL="194993" indent="-194993" algn="l" defTabSz="990564" rtl="0" eaLnBrk="1" latinLnBrk="0" hangingPunct="1">
              <a:lnSpc>
                <a:spcPct val="90000"/>
              </a:lnSpc>
              <a:spcBef>
                <a:spcPts val="0"/>
              </a:spcBef>
              <a:buClrTx/>
              <a:buSzPct val="100000"/>
              <a:buFont typeface="Wingdings" panose="05000000000000000000" pitchFamily="2" charset="2"/>
              <a:buNone/>
              <a:defRPr lang="en-US" sz="800" i="1" kern="1200" baseline="0" noProof="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None/>
              <a:defRPr lang="en-US" sz="1400" kern="1200" noProof="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None/>
              <a:defRPr lang="en-US" sz="1400" kern="1200" noProof="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200" dirty="0"/>
              <a:t>Table 3. Relation-based distillation investigation </a:t>
            </a:r>
          </a:p>
          <a:p>
            <a:pPr algn="ctr"/>
            <a:r>
              <a:rPr lang="en-US" sz="1100" dirty="0">
                <a:solidFill>
                  <a:schemeClr val="bg2">
                    <a:lumMod val="50000"/>
                  </a:schemeClr>
                </a:solidFill>
                <a:latin typeface="CMBX8"/>
                <a:cs typeface="+mn-cs"/>
              </a:rPr>
              <a:t>.</a:t>
            </a:r>
          </a:p>
        </p:txBody>
      </p:sp>
    </p:spTree>
    <p:extLst>
      <p:ext uri="{BB962C8B-B14F-4D97-AF65-F5344CB8AC3E}">
        <p14:creationId xmlns:p14="http://schemas.microsoft.com/office/powerpoint/2010/main" val="1916520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45508" y="951418"/>
            <a:ext cx="9259200" cy="212879"/>
          </a:xfrm>
        </p:spPr>
        <p:txBody>
          <a:bodyPr/>
          <a:lstStyle/>
          <a:p>
            <a:r>
              <a:rPr lang="en-US" sz="1800" dirty="0"/>
              <a:t>Adversarial Knowledge Distillation </a:t>
            </a:r>
          </a:p>
        </p:txBody>
      </p:sp>
      <p:pic>
        <p:nvPicPr>
          <p:cNvPr id="3" name="Image 2">
            <a:extLst>
              <a:ext uri="{FF2B5EF4-FFF2-40B4-BE49-F238E27FC236}">
                <a16:creationId xmlns:a16="http://schemas.microsoft.com/office/drawing/2014/main" id="{907E309C-757B-4751-129C-04C71B205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82" y="2502347"/>
            <a:ext cx="4995204" cy="2733110"/>
          </a:xfrm>
          <a:prstGeom prst="rect">
            <a:avLst/>
          </a:prstGeom>
        </p:spPr>
      </p:pic>
      <p:graphicFrame>
        <p:nvGraphicFramePr>
          <p:cNvPr id="4" name="Tableau 4">
            <a:extLst>
              <a:ext uri="{FF2B5EF4-FFF2-40B4-BE49-F238E27FC236}">
                <a16:creationId xmlns:a16="http://schemas.microsoft.com/office/drawing/2014/main" id="{02279172-7A13-61AF-095C-8EF628B9877A}"/>
              </a:ext>
            </a:extLst>
          </p:cNvPr>
          <p:cNvGraphicFramePr>
            <a:graphicFrameLocks noGrp="1"/>
          </p:cNvGraphicFramePr>
          <p:nvPr>
            <p:extLst>
              <p:ext uri="{D42A27DB-BD31-4B8C-83A1-F6EECF244321}">
                <p14:modId xmlns:p14="http://schemas.microsoft.com/office/powerpoint/2010/main" val="1733274501"/>
              </p:ext>
            </p:extLst>
          </p:nvPr>
        </p:nvGraphicFramePr>
        <p:xfrm>
          <a:off x="5341177" y="2075349"/>
          <a:ext cx="3995316" cy="3199392"/>
        </p:xfrm>
        <a:graphic>
          <a:graphicData uri="http://schemas.openxmlformats.org/drawingml/2006/table">
            <a:tbl>
              <a:tblPr firstRow="1" bandRow="1">
                <a:tableStyleId>{3B4B98B0-60AC-42C2-AFA5-B58CD77FA1E5}</a:tableStyleId>
              </a:tblPr>
              <a:tblGrid>
                <a:gridCol w="767893">
                  <a:extLst>
                    <a:ext uri="{9D8B030D-6E8A-4147-A177-3AD203B41FA5}">
                      <a16:colId xmlns:a16="http://schemas.microsoft.com/office/drawing/2014/main" val="1565383271"/>
                    </a:ext>
                  </a:extLst>
                </a:gridCol>
                <a:gridCol w="3227423">
                  <a:extLst>
                    <a:ext uri="{9D8B030D-6E8A-4147-A177-3AD203B41FA5}">
                      <a16:colId xmlns:a16="http://schemas.microsoft.com/office/drawing/2014/main" val="3882850019"/>
                    </a:ext>
                  </a:extLst>
                </a:gridCol>
              </a:tblGrid>
              <a:tr h="364752">
                <a:tc>
                  <a:txBody>
                    <a:bodyPr/>
                    <a:lstStyle/>
                    <a:p>
                      <a:r>
                        <a:rPr lang="en-US" sz="1200" dirty="0"/>
                        <a:t>Scheme</a:t>
                      </a:r>
                    </a:p>
                  </a:txBody>
                  <a:tcPr/>
                </a:tc>
                <a:tc>
                  <a:txBody>
                    <a:bodyPr/>
                    <a:lstStyle/>
                    <a:p>
                      <a:pPr algn="ctr"/>
                      <a:r>
                        <a:rPr lang="en-US" sz="1200" dirty="0"/>
                        <a:t>Explanation </a:t>
                      </a:r>
                    </a:p>
                  </a:txBody>
                  <a:tcPr/>
                </a:tc>
                <a:extLst>
                  <a:ext uri="{0D108BD9-81ED-4DB2-BD59-A6C34878D82A}">
                    <a16:rowId xmlns:a16="http://schemas.microsoft.com/office/drawing/2014/main" val="1316545061"/>
                  </a:ext>
                </a:extLst>
              </a:tr>
              <a:tr h="370840">
                <a:tc>
                  <a:txBody>
                    <a:bodyPr/>
                    <a:lstStyle/>
                    <a:p>
                      <a:pPr algn="ctr"/>
                      <a:r>
                        <a:rPr lang="en-US" sz="1200" dirty="0"/>
                        <a:t>(a)</a:t>
                      </a:r>
                    </a:p>
                  </a:txBody>
                  <a:tcPr/>
                </a:tc>
                <a:tc>
                  <a:txBody>
                    <a:bodyPr/>
                    <a:lstStyle/>
                    <a:p>
                      <a:r>
                        <a:rPr lang="en-US" sz="1050" dirty="0"/>
                        <a:t>A generator is trained on true data distribution. Generated Data go then through </a:t>
                      </a:r>
                      <a:r>
                        <a:rPr lang="en-US" sz="1050" dirty="0">
                          <a:solidFill>
                            <a:schemeClr val="bg2"/>
                          </a:solidFill>
                        </a:rPr>
                        <a:t>teacher discrimination based on its proper data distribution</a:t>
                      </a:r>
                      <a:r>
                        <a:rPr lang="en-US" sz="1050" dirty="0"/>
                        <a:t>. Student learns then teacher knowledge from 2 sources; </a:t>
                      </a:r>
                      <a:r>
                        <a:rPr lang="en-US" sz="1050" dirty="0">
                          <a:solidFill>
                            <a:schemeClr val="bg2"/>
                          </a:solidFill>
                        </a:rPr>
                        <a:t>1) classical distillation process</a:t>
                      </a:r>
                      <a:r>
                        <a:rPr lang="en-US" sz="1050" dirty="0"/>
                        <a:t>, </a:t>
                      </a:r>
                      <a:r>
                        <a:rPr lang="en-US" sz="1050" kern="1200" dirty="0">
                          <a:solidFill>
                            <a:schemeClr val="bg2"/>
                          </a:solidFill>
                          <a:latin typeface="+mn-lt"/>
                          <a:ea typeface="+mn-ea"/>
                          <a:cs typeface="+mn-cs"/>
                        </a:rPr>
                        <a:t>2) through generated data embedding teacher’s internal feature representation</a:t>
                      </a:r>
                      <a:r>
                        <a:rPr lang="en-US" sz="1050" dirty="0"/>
                        <a:t>. </a:t>
                      </a:r>
                    </a:p>
                  </a:txBody>
                  <a:tcPr/>
                </a:tc>
                <a:extLst>
                  <a:ext uri="{0D108BD9-81ED-4DB2-BD59-A6C34878D82A}">
                    <a16:rowId xmlns:a16="http://schemas.microsoft.com/office/drawing/2014/main" val="2289398086"/>
                  </a:ext>
                </a:extLst>
              </a:tr>
              <a:tr h="370840">
                <a:tc>
                  <a:txBody>
                    <a:bodyPr/>
                    <a:lstStyle/>
                    <a:p>
                      <a:pPr algn="ctr"/>
                      <a:r>
                        <a:rPr lang="en-US" sz="1200" dirty="0"/>
                        <a:t> (b)</a:t>
                      </a:r>
                    </a:p>
                  </a:txBody>
                  <a:tcPr/>
                </a:tc>
                <a:tc>
                  <a:txBody>
                    <a:bodyPr/>
                    <a:lstStyle/>
                    <a:p>
                      <a:r>
                        <a:rPr lang="en-US" sz="1050" dirty="0"/>
                        <a:t>A discriminator is trained on teacher’s feature distribution. In addition to traditional distillation process, </a:t>
                      </a:r>
                      <a:r>
                        <a:rPr lang="en-US" sz="1050" dirty="0">
                          <a:solidFill>
                            <a:schemeClr val="bg2"/>
                          </a:solidFill>
                        </a:rPr>
                        <a:t>the student will generate new data based on its internal feature distribution corrected each time by the discriminator</a:t>
                      </a:r>
                      <a:r>
                        <a:rPr lang="en-US" sz="1050" dirty="0"/>
                        <a:t>. The generated data is not used for training. </a:t>
                      </a:r>
                    </a:p>
                  </a:txBody>
                  <a:tcPr/>
                </a:tc>
                <a:extLst>
                  <a:ext uri="{0D108BD9-81ED-4DB2-BD59-A6C34878D82A}">
                    <a16:rowId xmlns:a16="http://schemas.microsoft.com/office/drawing/2014/main" val="3615664415"/>
                  </a:ext>
                </a:extLst>
              </a:tr>
              <a:tr h="370840">
                <a:tc>
                  <a:txBody>
                    <a:bodyPr/>
                    <a:lstStyle/>
                    <a:p>
                      <a:pPr algn="ctr"/>
                      <a:r>
                        <a:rPr lang="en-US" sz="1200" dirty="0"/>
                        <a:t>(c)</a:t>
                      </a:r>
                    </a:p>
                  </a:txBody>
                  <a:tcPr/>
                </a:tc>
                <a:tc>
                  <a:txBody>
                    <a:bodyPr/>
                    <a:lstStyle/>
                    <a:p>
                      <a:r>
                        <a:rPr lang="en-US" sz="1050" dirty="0"/>
                        <a:t>A discriminator is trained on true data distribution and </a:t>
                      </a:r>
                      <a:r>
                        <a:rPr lang="en-US" sz="1050" dirty="0">
                          <a:solidFill>
                            <a:schemeClr val="bg2"/>
                          </a:solidFill>
                        </a:rPr>
                        <a:t>corrects feature distribution of generators which are the student and teacher in an online setting</a:t>
                      </a:r>
                      <a:r>
                        <a:rPr lang="en-US" sz="1050" dirty="0"/>
                        <a:t>.  </a:t>
                      </a:r>
                    </a:p>
                  </a:txBody>
                  <a:tcPr/>
                </a:tc>
                <a:extLst>
                  <a:ext uri="{0D108BD9-81ED-4DB2-BD59-A6C34878D82A}">
                    <a16:rowId xmlns:a16="http://schemas.microsoft.com/office/drawing/2014/main" val="685355410"/>
                  </a:ext>
                </a:extLst>
              </a:tr>
            </a:tbl>
          </a:graphicData>
        </a:graphic>
      </p:graphicFrame>
      <p:sp>
        <p:nvSpPr>
          <p:cNvPr id="5" name="ZoneTexte 4">
            <a:extLst>
              <a:ext uri="{FF2B5EF4-FFF2-40B4-BE49-F238E27FC236}">
                <a16:creationId xmlns:a16="http://schemas.microsoft.com/office/drawing/2014/main" id="{CC110423-3AF0-B0F0-5041-B61E1C38BCBA}"/>
              </a:ext>
            </a:extLst>
          </p:cNvPr>
          <p:cNvSpPr txBox="1"/>
          <p:nvPr/>
        </p:nvSpPr>
        <p:spPr>
          <a:xfrm>
            <a:off x="141510" y="1266056"/>
            <a:ext cx="9194983" cy="1134532"/>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An effective framework to enhance the power of student learning via the teacher knowledge distillation using GAN. This framework tackles two main problems;</a:t>
            </a:r>
            <a:r>
              <a:rPr lang="en-US" sz="1200" i="1" dirty="0">
                <a:solidFill>
                  <a:schemeClr val="bg2"/>
                </a:solidFill>
                <a:latin typeface="Arial" pitchFamily="34" charset="0"/>
                <a:cs typeface="Arial" pitchFamily="34" charset="0"/>
              </a:rPr>
              <a:t>1) </a:t>
            </a:r>
            <a:r>
              <a:rPr lang="en-US" sz="1200" i="1" dirty="0">
                <a:latin typeface="Arial" pitchFamily="34" charset="0"/>
                <a:cs typeface="Arial" pitchFamily="34" charset="0"/>
              </a:rPr>
              <a:t>Difficulty for the teacher to learn the true data distribution (lack of data, unrepresentative data, small model, etc.); </a:t>
            </a:r>
            <a:r>
              <a:rPr lang="en-US" sz="1200" i="1" dirty="0">
                <a:solidFill>
                  <a:schemeClr val="bg2"/>
                </a:solidFill>
                <a:latin typeface="Arial" pitchFamily="34" charset="0"/>
                <a:cs typeface="Arial" pitchFamily="34" charset="0"/>
              </a:rPr>
              <a:t>2) </a:t>
            </a:r>
            <a:r>
              <a:rPr lang="en-US" sz="1200" i="1" dirty="0">
                <a:latin typeface="Arial" pitchFamily="34" charset="0"/>
                <a:cs typeface="Arial" pitchFamily="34" charset="0"/>
              </a:rPr>
              <a:t>Small capacity of the student and difficulties to mimic accurately the teacher ( Capacity gap, Unreliable teachers) </a:t>
            </a:r>
          </a:p>
          <a:p>
            <a:endParaRPr lang="en-US" sz="1200" i="1" dirty="0">
              <a:latin typeface="Arial" pitchFamily="34" charset="0"/>
              <a:cs typeface="Arial" pitchFamily="34" charset="0"/>
            </a:endParaRPr>
          </a:p>
          <a:p>
            <a:endParaRPr lang="en-US" sz="1200" i="1" dirty="0">
              <a:latin typeface="Arial" pitchFamily="34" charset="0"/>
              <a:cs typeface="Arial" pitchFamily="34" charset="0"/>
            </a:endParaRPr>
          </a:p>
          <a:p>
            <a:endParaRPr lang="en-US" sz="900" dirty="0" err="1">
              <a:latin typeface="Arial" pitchFamily="34" charset="0"/>
              <a:cs typeface="Arial" pitchFamily="34" charset="0"/>
            </a:endParaRPr>
          </a:p>
        </p:txBody>
      </p:sp>
      <p:sp>
        <p:nvSpPr>
          <p:cNvPr id="12" name="ZoneTexte 11">
            <a:extLst>
              <a:ext uri="{FF2B5EF4-FFF2-40B4-BE49-F238E27FC236}">
                <a16:creationId xmlns:a16="http://schemas.microsoft.com/office/drawing/2014/main" id="{57F4B1D0-7D53-390B-ED9C-3ED7E541119E}"/>
              </a:ext>
            </a:extLst>
          </p:cNvPr>
          <p:cNvSpPr txBox="1"/>
          <p:nvPr/>
        </p:nvSpPr>
        <p:spPr>
          <a:xfrm>
            <a:off x="5077286" y="5478260"/>
            <a:ext cx="4523097" cy="461665"/>
          </a:xfrm>
          <a:prstGeom prst="rect">
            <a:avLst/>
          </a:prstGeom>
          <a:noFill/>
        </p:spPr>
        <p:txBody>
          <a:bodyPr wrap="square">
            <a:spAutoFit/>
          </a:bodyPr>
          <a:lstStyle/>
          <a:p>
            <a:pPr algn="ctr"/>
            <a:r>
              <a:rPr lang="en-US" sz="1200" dirty="0">
                <a:cs typeface="Arial" pitchFamily="34" charset="0"/>
              </a:rPr>
              <a:t>Table 4. Adversarial Knowledge Distillation Framework’s detailed explanation.</a:t>
            </a:r>
          </a:p>
        </p:txBody>
      </p:sp>
      <p:sp>
        <p:nvSpPr>
          <p:cNvPr id="13" name="ZoneTexte 12">
            <a:extLst>
              <a:ext uri="{FF2B5EF4-FFF2-40B4-BE49-F238E27FC236}">
                <a16:creationId xmlns:a16="http://schemas.microsoft.com/office/drawing/2014/main" id="{1C0F4BA0-FDC1-BC36-4693-3F019207B6C9}"/>
              </a:ext>
            </a:extLst>
          </p:cNvPr>
          <p:cNvSpPr txBox="1"/>
          <p:nvPr/>
        </p:nvSpPr>
        <p:spPr>
          <a:xfrm>
            <a:off x="252011" y="5478260"/>
            <a:ext cx="4523097" cy="461665"/>
          </a:xfrm>
          <a:prstGeom prst="rect">
            <a:avLst/>
          </a:prstGeom>
          <a:noFill/>
        </p:spPr>
        <p:txBody>
          <a:bodyPr wrap="square">
            <a:spAutoFit/>
          </a:bodyPr>
          <a:lstStyle/>
          <a:p>
            <a:pPr algn="ctr"/>
            <a:r>
              <a:rPr lang="en-US" sz="1200" dirty="0">
                <a:cs typeface="Arial" pitchFamily="34" charset="0"/>
              </a:rPr>
              <a:t>Figure 12. The different categories of the main adversarial distillation methods</a:t>
            </a:r>
            <a:r>
              <a:rPr lang="en-US" sz="1100" i="1" dirty="0">
                <a:solidFill>
                  <a:schemeClr val="bg2">
                    <a:lumMod val="50000"/>
                  </a:schemeClr>
                </a:solidFill>
                <a:latin typeface="CMBX8"/>
              </a:rPr>
              <a:t>.</a:t>
            </a:r>
          </a:p>
        </p:txBody>
      </p:sp>
      <p:sp>
        <p:nvSpPr>
          <p:cNvPr id="7" name="ZoneTexte 6">
            <a:extLst>
              <a:ext uri="{FF2B5EF4-FFF2-40B4-BE49-F238E27FC236}">
                <a16:creationId xmlns:a16="http://schemas.microsoft.com/office/drawing/2014/main" id="{9843A43B-379D-E4F9-5BD6-099618AA1E8E}"/>
              </a:ext>
            </a:extLst>
          </p:cNvPr>
          <p:cNvSpPr txBox="1"/>
          <p:nvPr/>
        </p:nvSpPr>
        <p:spPr>
          <a:xfrm>
            <a:off x="82082" y="341845"/>
            <a:ext cx="8564566" cy="376129"/>
          </a:xfrm>
          <a:prstGeom prst="rect">
            <a:avLst/>
          </a:prstGeom>
          <a:noFill/>
        </p:spPr>
        <p:txBody>
          <a:bodyPr wrap="square">
            <a:spAutoFit/>
          </a:bodyPr>
          <a:lstStyle/>
          <a:p>
            <a:pPr defTabSz="990564" fontAlgn="base">
              <a:lnSpc>
                <a:spcPct val="75000"/>
              </a:lnSpc>
              <a:spcBef>
                <a:spcPct val="0"/>
              </a:spcBef>
              <a:spcAft>
                <a:spcPct val="0"/>
              </a:spcAft>
            </a:pPr>
            <a:r>
              <a:rPr lang="en-US" sz="2400" cap="all" dirty="0">
                <a:latin typeface="+mj-lt"/>
                <a:ea typeface="+mj-ea"/>
                <a:cs typeface="Arial" pitchFamily="34" charset="0"/>
              </a:rPr>
              <a:t>B. Relevant frameworks (1/3)  </a:t>
            </a:r>
            <a:endParaRPr lang="fr-FR" sz="2400" cap="all" dirty="0">
              <a:latin typeface="+mj-lt"/>
              <a:ea typeface="+mj-ea"/>
              <a:cs typeface="Arial" pitchFamily="34" charset="0"/>
            </a:endParaRPr>
          </a:p>
        </p:txBody>
      </p:sp>
    </p:spTree>
    <p:extLst>
      <p:ext uri="{BB962C8B-B14F-4D97-AF65-F5344CB8AC3E}">
        <p14:creationId xmlns:p14="http://schemas.microsoft.com/office/powerpoint/2010/main" val="249119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215806" y="953357"/>
            <a:ext cx="9259200" cy="444224"/>
          </a:xfrm>
        </p:spPr>
        <p:txBody>
          <a:bodyPr/>
          <a:lstStyle/>
          <a:p>
            <a:r>
              <a:rPr lang="fr-FR" sz="1800" dirty="0"/>
              <a:t>Interpretability </a:t>
            </a:r>
            <a:r>
              <a:rPr lang="fr-FR" sz="1800" b="0" i="0" dirty="0">
                <a:solidFill>
                  <a:srgbClr val="4D5156"/>
                </a:solidFill>
                <a:effectLst/>
                <a:latin typeface="arial" panose="020B0604020202020204" pitchFamily="34" charset="0"/>
              </a:rPr>
              <a:t> </a:t>
            </a:r>
            <a:r>
              <a:rPr lang="en-US" sz="1800" dirty="0"/>
              <a:t>distillation</a:t>
            </a:r>
            <a:br>
              <a:rPr lang="en-US" dirty="0"/>
            </a:br>
            <a:r>
              <a:rPr lang="en-US" dirty="0"/>
              <a:t> </a:t>
            </a:r>
          </a:p>
        </p:txBody>
      </p:sp>
      <p:pic>
        <p:nvPicPr>
          <p:cNvPr id="7" name="Image 6" descr="Une image contenant capture d’écran&#10;&#10;Description générée automatiquement">
            <a:extLst>
              <a:ext uri="{FF2B5EF4-FFF2-40B4-BE49-F238E27FC236}">
                <a16:creationId xmlns:a16="http://schemas.microsoft.com/office/drawing/2014/main" id="{021CCBC9-AF21-9F46-391E-46AB73AAF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89" y="2742910"/>
            <a:ext cx="3537218" cy="1344143"/>
          </a:xfrm>
          <a:prstGeom prst="rect">
            <a:avLst/>
          </a:prstGeom>
        </p:spPr>
      </p:pic>
      <p:sp>
        <p:nvSpPr>
          <p:cNvPr id="10" name="ZoneTexte 9">
            <a:extLst>
              <a:ext uri="{FF2B5EF4-FFF2-40B4-BE49-F238E27FC236}">
                <a16:creationId xmlns:a16="http://schemas.microsoft.com/office/drawing/2014/main" id="{99450558-EAC2-0CA7-6259-3EE238944779}"/>
              </a:ext>
            </a:extLst>
          </p:cNvPr>
          <p:cNvSpPr txBox="1"/>
          <p:nvPr/>
        </p:nvSpPr>
        <p:spPr>
          <a:xfrm>
            <a:off x="344385" y="4242748"/>
            <a:ext cx="3630305" cy="442035"/>
          </a:xfrm>
          <a:prstGeom prst="rect">
            <a:avLst/>
          </a:prstGeom>
          <a:noFill/>
        </p:spPr>
        <p:txBody>
          <a:bodyPr wrap="square" lIns="36000" tIns="36000" rIns="36000" bIns="36000" rtlCol="0">
            <a:spAutoFit/>
          </a:bodyPr>
          <a:lstStyle/>
          <a:p>
            <a:pPr algn="ctr"/>
            <a:r>
              <a:rPr lang="en-US" sz="1200" dirty="0">
                <a:cs typeface="Arial" pitchFamily="34" charset="0"/>
              </a:rPr>
              <a:t>Figure 12. Inconsistency between teacher and student explanation</a:t>
            </a:r>
          </a:p>
        </p:txBody>
      </p:sp>
      <p:pic>
        <p:nvPicPr>
          <p:cNvPr id="12" name="Image 11" descr="Une image contenant texte, capture d’écran&#10;&#10;Description générée automatiquement">
            <a:extLst>
              <a:ext uri="{FF2B5EF4-FFF2-40B4-BE49-F238E27FC236}">
                <a16:creationId xmlns:a16="http://schemas.microsoft.com/office/drawing/2014/main" id="{A08F3419-72BB-E6DE-D248-C128E8E46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409" y="2654566"/>
            <a:ext cx="4576902" cy="1548867"/>
          </a:xfrm>
          <a:prstGeom prst="rect">
            <a:avLst/>
          </a:prstGeom>
        </p:spPr>
      </p:pic>
      <p:sp>
        <p:nvSpPr>
          <p:cNvPr id="20" name="ZoneTexte 19">
            <a:extLst>
              <a:ext uri="{FF2B5EF4-FFF2-40B4-BE49-F238E27FC236}">
                <a16:creationId xmlns:a16="http://schemas.microsoft.com/office/drawing/2014/main" id="{CC3D1CC0-62E8-87DC-968A-6C7737D4AD70}"/>
              </a:ext>
            </a:extLst>
          </p:cNvPr>
          <p:cNvSpPr txBox="1"/>
          <p:nvPr/>
        </p:nvSpPr>
        <p:spPr>
          <a:xfrm>
            <a:off x="5263090" y="4239875"/>
            <a:ext cx="4391199" cy="257369"/>
          </a:xfrm>
          <a:prstGeom prst="rect">
            <a:avLst/>
          </a:prstGeom>
          <a:noFill/>
        </p:spPr>
        <p:txBody>
          <a:bodyPr wrap="square" lIns="36000" tIns="36000" rIns="36000" bIns="36000" rtlCol="0">
            <a:spAutoFit/>
          </a:bodyPr>
          <a:lstStyle/>
          <a:p>
            <a:pPr algn="ctr"/>
            <a:r>
              <a:rPr lang="en-US" sz="1200" dirty="0">
                <a:cs typeface="Arial" pitchFamily="34" charset="0"/>
              </a:rPr>
              <a:t>Figure 13. The overlapping explanation area of teacher, KD and XD</a:t>
            </a:r>
            <a:r>
              <a:rPr lang="en-US" sz="1100" i="1" dirty="0">
                <a:solidFill>
                  <a:schemeClr val="bg2">
                    <a:lumMod val="50000"/>
                  </a:schemeClr>
                </a:solidFill>
                <a:latin typeface="CMBX8"/>
              </a:rPr>
              <a:t>. </a:t>
            </a:r>
          </a:p>
        </p:txBody>
      </p:sp>
      <p:sp>
        <p:nvSpPr>
          <p:cNvPr id="4" name="ZoneTexte 3">
            <a:extLst>
              <a:ext uri="{FF2B5EF4-FFF2-40B4-BE49-F238E27FC236}">
                <a16:creationId xmlns:a16="http://schemas.microsoft.com/office/drawing/2014/main" id="{FD05DA34-BEB2-80E6-5941-019CE7FD026C}"/>
              </a:ext>
            </a:extLst>
          </p:cNvPr>
          <p:cNvSpPr txBox="1"/>
          <p:nvPr/>
        </p:nvSpPr>
        <p:spPr>
          <a:xfrm>
            <a:off x="169263" y="1185542"/>
            <a:ext cx="9008066" cy="580534"/>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Teacher explanation are important features driving a specific prediction. However, traditional distillation doesn’t distill explanation and thus, student predictions are not driven by the same features due to explanation inconsistency between the teacher and the student. </a:t>
            </a:r>
          </a:p>
          <a:p>
            <a:endParaRPr lang="en-US" sz="900" dirty="0">
              <a:latin typeface="Arial" pitchFamily="34" charset="0"/>
              <a:cs typeface="Arial" pitchFamily="34" charset="0"/>
            </a:endParaRPr>
          </a:p>
        </p:txBody>
      </p:sp>
      <p:sp>
        <p:nvSpPr>
          <p:cNvPr id="5" name="ZoneTexte 4">
            <a:extLst>
              <a:ext uri="{FF2B5EF4-FFF2-40B4-BE49-F238E27FC236}">
                <a16:creationId xmlns:a16="http://schemas.microsoft.com/office/drawing/2014/main" id="{9E33D6DE-1A62-1EEF-8CEB-812579FDA6D8}"/>
              </a:ext>
            </a:extLst>
          </p:cNvPr>
          <p:cNvSpPr txBox="1"/>
          <p:nvPr/>
        </p:nvSpPr>
        <p:spPr>
          <a:xfrm>
            <a:off x="169263" y="1666019"/>
            <a:ext cx="8897154" cy="442035"/>
          </a:xfrm>
          <a:prstGeom prst="rect">
            <a:avLst/>
          </a:prstGeom>
          <a:noFill/>
        </p:spPr>
        <p:txBody>
          <a:bodyPr wrap="square" lIns="36000" tIns="36000" rIns="36000" bIns="36000" rtlCol="0">
            <a:spAutoFit/>
          </a:bodyPr>
          <a:lstStyle/>
          <a:p>
            <a:r>
              <a:rPr lang="en-US" sz="1200" i="1" dirty="0">
                <a:solidFill>
                  <a:srgbClr val="FF0000"/>
                </a:solidFill>
                <a:latin typeface="Arial" pitchFamily="34" charset="0"/>
                <a:cs typeface="Arial" pitchFamily="34" charset="0"/>
                <a:hlinkClick r:id="rId4">
                  <a:extLst>
                    <a:ext uri="{A12FA001-AC4F-418D-AE19-62706E023703}">
                      <ahyp:hlinkClr xmlns:ahyp="http://schemas.microsoft.com/office/drawing/2018/hyperlinkcolor" val="tx"/>
                    </a:ext>
                  </a:extLst>
                </a:hlinkClick>
              </a:rPr>
              <a:t>Alharbi and al., 2021</a:t>
            </a:r>
            <a:r>
              <a:rPr lang="en-US" sz="1200" i="1" dirty="0">
                <a:solidFill>
                  <a:srgbClr val="FF0000"/>
                </a:solidFill>
                <a:latin typeface="Arial" pitchFamily="34" charset="0"/>
                <a:cs typeface="Arial" pitchFamily="34" charset="0"/>
              </a:rPr>
              <a:t> </a:t>
            </a:r>
            <a:r>
              <a:rPr lang="en-US" sz="1200" i="1" dirty="0">
                <a:latin typeface="Arial" pitchFamily="34" charset="0"/>
                <a:cs typeface="Arial" pitchFamily="34" charset="0"/>
              </a:rPr>
              <a:t>have proposed a novel framework to distill explanation in addition to dark knowledge called XDistillation (XD). The framework has outperformed all traditional distillation methods. </a:t>
            </a:r>
          </a:p>
        </p:txBody>
      </p:sp>
      <p:sp>
        <p:nvSpPr>
          <p:cNvPr id="11" name="ZoneTexte 10">
            <a:extLst>
              <a:ext uri="{FF2B5EF4-FFF2-40B4-BE49-F238E27FC236}">
                <a16:creationId xmlns:a16="http://schemas.microsoft.com/office/drawing/2014/main" id="{1853498F-68D2-15EC-5C07-491F47D75BEA}"/>
              </a:ext>
            </a:extLst>
          </p:cNvPr>
          <p:cNvSpPr txBox="1"/>
          <p:nvPr/>
        </p:nvSpPr>
        <p:spPr>
          <a:xfrm>
            <a:off x="830353" y="2248692"/>
            <a:ext cx="2308123" cy="288147"/>
          </a:xfrm>
          <a:prstGeom prst="rect">
            <a:avLst/>
          </a:prstGeom>
          <a:noFill/>
        </p:spPr>
        <p:txBody>
          <a:bodyPr wrap="square" lIns="36000" tIns="36000" rIns="36000" bIns="36000" rtlCol="0">
            <a:spAutoFit/>
          </a:bodyPr>
          <a:lstStyle/>
          <a:p>
            <a:pPr algn="ctr"/>
            <a:r>
              <a:rPr lang="en-US" sz="1400" b="1" dirty="0">
                <a:latin typeface="Arial" pitchFamily="34" charset="0"/>
                <a:cs typeface="Arial" pitchFamily="34" charset="0"/>
              </a:rPr>
              <a:t>BEFORE</a:t>
            </a:r>
            <a:r>
              <a:rPr lang="en-US" sz="900" dirty="0">
                <a:latin typeface="Arial" pitchFamily="34" charset="0"/>
                <a:cs typeface="Arial" pitchFamily="34" charset="0"/>
              </a:rPr>
              <a:t> </a:t>
            </a:r>
          </a:p>
        </p:txBody>
      </p:sp>
      <p:sp>
        <p:nvSpPr>
          <p:cNvPr id="13" name="ZoneTexte 12">
            <a:extLst>
              <a:ext uri="{FF2B5EF4-FFF2-40B4-BE49-F238E27FC236}">
                <a16:creationId xmlns:a16="http://schemas.microsoft.com/office/drawing/2014/main" id="{67BFDF65-5968-98BE-AF3D-AD2BD0F42E1D}"/>
              </a:ext>
            </a:extLst>
          </p:cNvPr>
          <p:cNvSpPr txBox="1"/>
          <p:nvPr/>
        </p:nvSpPr>
        <p:spPr>
          <a:xfrm>
            <a:off x="6062570" y="2296685"/>
            <a:ext cx="2308123" cy="288147"/>
          </a:xfrm>
          <a:prstGeom prst="rect">
            <a:avLst/>
          </a:prstGeom>
          <a:noFill/>
        </p:spPr>
        <p:txBody>
          <a:bodyPr wrap="square" lIns="36000" tIns="36000" rIns="36000" bIns="36000" rtlCol="0">
            <a:spAutoFit/>
          </a:bodyPr>
          <a:lstStyle/>
          <a:p>
            <a:pPr algn="ctr"/>
            <a:r>
              <a:rPr lang="en-US" sz="1400" b="1" dirty="0">
                <a:latin typeface="Arial" pitchFamily="34" charset="0"/>
                <a:cs typeface="Arial" pitchFamily="34" charset="0"/>
              </a:rPr>
              <a:t>AFTER</a:t>
            </a:r>
            <a:r>
              <a:rPr lang="en-US" sz="900" dirty="0">
                <a:latin typeface="Arial" pitchFamily="34" charset="0"/>
                <a:cs typeface="Arial" pitchFamily="34" charset="0"/>
              </a:rPr>
              <a:t> </a:t>
            </a:r>
          </a:p>
        </p:txBody>
      </p:sp>
      <p:cxnSp>
        <p:nvCxnSpPr>
          <p:cNvPr id="17" name="Connecteur droit avec flèche 16">
            <a:extLst>
              <a:ext uri="{FF2B5EF4-FFF2-40B4-BE49-F238E27FC236}">
                <a16:creationId xmlns:a16="http://schemas.microsoft.com/office/drawing/2014/main" id="{23340DC6-37B5-5602-22C4-D0A9F2F76471}"/>
              </a:ext>
            </a:extLst>
          </p:cNvPr>
          <p:cNvCxnSpPr>
            <a:cxnSpLocks/>
          </p:cNvCxnSpPr>
          <p:nvPr/>
        </p:nvCxnSpPr>
        <p:spPr>
          <a:xfrm>
            <a:off x="3974690" y="3641291"/>
            <a:ext cx="978310"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ZoneTexte 20">
            <a:extLst>
              <a:ext uri="{FF2B5EF4-FFF2-40B4-BE49-F238E27FC236}">
                <a16:creationId xmlns:a16="http://schemas.microsoft.com/office/drawing/2014/main" id="{E360FE67-2CA8-3978-6846-3FADDBE7A204}"/>
              </a:ext>
            </a:extLst>
          </p:cNvPr>
          <p:cNvSpPr txBox="1"/>
          <p:nvPr/>
        </p:nvSpPr>
        <p:spPr>
          <a:xfrm>
            <a:off x="4080387" y="3393757"/>
            <a:ext cx="766916" cy="226591"/>
          </a:xfrm>
          <a:prstGeom prst="rect">
            <a:avLst/>
          </a:prstGeom>
          <a:noFill/>
        </p:spPr>
        <p:txBody>
          <a:bodyPr wrap="square" lIns="36000" tIns="36000" rIns="36000" bIns="36000" rtlCol="0">
            <a:spAutoFit/>
          </a:bodyPr>
          <a:lstStyle/>
          <a:p>
            <a:pPr algn="ctr"/>
            <a:r>
              <a:rPr lang="en-US" sz="1000" b="1" i="1" dirty="0">
                <a:latin typeface="Arial" pitchFamily="34" charset="0"/>
                <a:cs typeface="Arial" pitchFamily="34" charset="0"/>
              </a:rPr>
              <a:t>XD</a:t>
            </a:r>
          </a:p>
        </p:txBody>
      </p:sp>
      <p:sp>
        <p:nvSpPr>
          <p:cNvPr id="6" name="ZoneTexte 5">
            <a:extLst>
              <a:ext uri="{FF2B5EF4-FFF2-40B4-BE49-F238E27FC236}">
                <a16:creationId xmlns:a16="http://schemas.microsoft.com/office/drawing/2014/main" id="{4160C9CA-D618-E08D-D887-D366323E43D6}"/>
              </a:ext>
            </a:extLst>
          </p:cNvPr>
          <p:cNvSpPr txBox="1"/>
          <p:nvPr/>
        </p:nvSpPr>
        <p:spPr>
          <a:xfrm>
            <a:off x="79409" y="381690"/>
            <a:ext cx="4953000" cy="328808"/>
          </a:xfrm>
          <a:prstGeom prst="rect">
            <a:avLst/>
          </a:prstGeom>
          <a:noFill/>
        </p:spPr>
        <p:txBody>
          <a:bodyPr wrap="square">
            <a:spAutoFit/>
          </a:bodyPr>
          <a:lstStyle/>
          <a:p>
            <a:pPr defTabSz="990564" fontAlgn="base">
              <a:lnSpc>
                <a:spcPct val="75000"/>
              </a:lnSpc>
              <a:spcBef>
                <a:spcPct val="0"/>
              </a:spcBef>
              <a:spcAft>
                <a:spcPct val="0"/>
              </a:spcAft>
            </a:pPr>
            <a:r>
              <a:rPr lang="en-US" sz="2000" cap="all" dirty="0">
                <a:latin typeface="+mj-lt"/>
                <a:ea typeface="+mj-ea"/>
                <a:cs typeface="Arial" pitchFamily="34" charset="0"/>
              </a:rPr>
              <a:t>B. Relevant frameworks (2/3)  </a:t>
            </a:r>
            <a:endParaRPr lang="fr-FR" sz="2000" cap="all" dirty="0">
              <a:latin typeface="+mj-lt"/>
              <a:ea typeface="+mj-ea"/>
              <a:cs typeface="Arial" pitchFamily="34" charset="0"/>
            </a:endParaRPr>
          </a:p>
        </p:txBody>
      </p:sp>
      <p:graphicFrame>
        <p:nvGraphicFramePr>
          <p:cNvPr id="8" name="Tableau 7">
            <a:extLst>
              <a:ext uri="{FF2B5EF4-FFF2-40B4-BE49-F238E27FC236}">
                <a16:creationId xmlns:a16="http://schemas.microsoft.com/office/drawing/2014/main" id="{8450BDCB-844F-3B00-0975-0CEC4B78CB41}"/>
              </a:ext>
            </a:extLst>
          </p:cNvPr>
          <p:cNvGraphicFramePr>
            <a:graphicFrameLocks noGrp="1"/>
          </p:cNvGraphicFramePr>
          <p:nvPr>
            <p:extLst>
              <p:ext uri="{D42A27DB-BD31-4B8C-83A1-F6EECF244321}">
                <p14:modId xmlns:p14="http://schemas.microsoft.com/office/powerpoint/2010/main" val="36281699"/>
              </p:ext>
            </p:extLst>
          </p:nvPr>
        </p:nvGraphicFramePr>
        <p:xfrm>
          <a:off x="2725433" y="4778668"/>
          <a:ext cx="4029075" cy="1188176"/>
        </p:xfrm>
        <a:graphic>
          <a:graphicData uri="http://schemas.openxmlformats.org/drawingml/2006/table">
            <a:tbl>
              <a:tblPr firstRow="1" firstCol="1" bandRow="1">
                <a:tableStyleId>{3B4B98B0-60AC-42C2-AFA5-B58CD77FA1E5}</a:tableStyleId>
              </a:tblPr>
              <a:tblGrid>
                <a:gridCol w="1910715">
                  <a:extLst>
                    <a:ext uri="{9D8B030D-6E8A-4147-A177-3AD203B41FA5}">
                      <a16:colId xmlns:a16="http://schemas.microsoft.com/office/drawing/2014/main" val="2705760038"/>
                    </a:ext>
                  </a:extLst>
                </a:gridCol>
                <a:gridCol w="948690">
                  <a:extLst>
                    <a:ext uri="{9D8B030D-6E8A-4147-A177-3AD203B41FA5}">
                      <a16:colId xmlns:a16="http://schemas.microsoft.com/office/drawing/2014/main" val="1331954142"/>
                    </a:ext>
                  </a:extLst>
                </a:gridCol>
                <a:gridCol w="1169670">
                  <a:extLst>
                    <a:ext uri="{9D8B030D-6E8A-4147-A177-3AD203B41FA5}">
                      <a16:colId xmlns:a16="http://schemas.microsoft.com/office/drawing/2014/main" val="1918863703"/>
                    </a:ext>
                  </a:extLst>
                </a:gridCol>
              </a:tblGrid>
              <a:tr h="288000">
                <a:tc>
                  <a:txBody>
                    <a:bodyPr/>
                    <a:lstStyle/>
                    <a:p>
                      <a:pPr algn="l">
                        <a:lnSpc>
                          <a:spcPct val="150000"/>
                        </a:lnSpc>
                      </a:pPr>
                      <a:r>
                        <a:rPr lang="en-US" sz="1100" kern="100">
                          <a:effectLst/>
                        </a:rPr>
                        <a:t>Model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100" kern="100" dirty="0">
                          <a:effectLst/>
                        </a:rPr>
                        <a:t>Accuracy %</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100" kern="100">
                          <a:effectLst/>
                        </a:rPr>
                        <a:t>#Parameters</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6016392"/>
                  </a:ext>
                </a:extLst>
              </a:tr>
              <a:tr h="0">
                <a:tc>
                  <a:txBody>
                    <a:bodyPr/>
                    <a:lstStyle/>
                    <a:p>
                      <a:pPr algn="l">
                        <a:lnSpc>
                          <a:spcPct val="150000"/>
                        </a:lnSpc>
                      </a:pPr>
                      <a:r>
                        <a:rPr lang="en-US" sz="1100" b="0" kern="100" dirty="0">
                          <a:effectLst/>
                        </a:rPr>
                        <a:t>Teacher</a:t>
                      </a:r>
                      <a:r>
                        <a:rPr lang="en-US" sz="1100" kern="100" dirty="0">
                          <a:effectLst/>
                        </a:rPr>
                        <a:t> </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100" kern="100" dirty="0">
                          <a:effectLst/>
                        </a:rPr>
                        <a:t>93.78</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100" kern="100">
                          <a:effectLst/>
                        </a:rPr>
                        <a:t>14,728,266</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2306185"/>
                  </a:ext>
                </a:extLst>
              </a:tr>
              <a:tr h="0">
                <a:tc>
                  <a:txBody>
                    <a:bodyPr/>
                    <a:lstStyle/>
                    <a:p>
                      <a:pPr algn="l">
                        <a:lnSpc>
                          <a:spcPct val="150000"/>
                        </a:lnSpc>
                      </a:pPr>
                      <a:r>
                        <a:rPr lang="en-US" sz="1100" b="0" kern="100" dirty="0">
                          <a:effectLst/>
                        </a:rPr>
                        <a:t>Baseline Student </a:t>
                      </a:r>
                      <a:endParaRPr lang="en-GB" sz="1000" b="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100" kern="100">
                          <a:effectLst/>
                        </a:rPr>
                        <a:t>89.2</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100" kern="100">
                          <a:effectLst/>
                        </a:rPr>
                        <a:t>2,781,386</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5652628"/>
                  </a:ext>
                </a:extLst>
              </a:tr>
              <a:tr h="0">
                <a:tc>
                  <a:txBody>
                    <a:bodyPr/>
                    <a:lstStyle/>
                    <a:p>
                      <a:pPr algn="l">
                        <a:lnSpc>
                          <a:spcPct val="150000"/>
                        </a:lnSpc>
                      </a:pPr>
                      <a:r>
                        <a:rPr lang="en-US" sz="1100" b="0" kern="100" dirty="0">
                          <a:effectLst/>
                        </a:rPr>
                        <a:t>Response-Based Distillation </a:t>
                      </a:r>
                      <a:endParaRPr lang="en-GB" sz="1000" b="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100" kern="100">
                          <a:effectLst/>
                        </a:rPr>
                        <a:t>90.2</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100" kern="100">
                          <a:effectLst/>
                        </a:rPr>
                        <a:t>2,781,386</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8744961"/>
                  </a:ext>
                </a:extLst>
              </a:tr>
              <a:tr h="0">
                <a:tc>
                  <a:txBody>
                    <a:bodyPr/>
                    <a:lstStyle/>
                    <a:p>
                      <a:pPr algn="l">
                        <a:lnSpc>
                          <a:spcPct val="150000"/>
                        </a:lnSpc>
                      </a:pPr>
                      <a:r>
                        <a:rPr lang="en-US" sz="1100" kern="100" dirty="0">
                          <a:effectLst/>
                        </a:rPr>
                        <a:t>X-Distillation </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100" b="1" kern="100" dirty="0">
                          <a:effectLst/>
                        </a:rPr>
                        <a:t>90.9</a:t>
                      </a:r>
                      <a:endParaRPr lang="en-GB" sz="1000" b="1"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100" b="1" kern="100" dirty="0">
                          <a:effectLst/>
                        </a:rPr>
                        <a:t>3,521,276</a:t>
                      </a:r>
                      <a:endParaRPr lang="en-GB" sz="1000" b="1"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2779708"/>
                  </a:ext>
                </a:extLst>
              </a:tr>
            </a:tbl>
          </a:graphicData>
        </a:graphic>
      </p:graphicFrame>
      <p:sp>
        <p:nvSpPr>
          <p:cNvPr id="15" name="ZoneTexte 14">
            <a:extLst>
              <a:ext uri="{FF2B5EF4-FFF2-40B4-BE49-F238E27FC236}">
                <a16:creationId xmlns:a16="http://schemas.microsoft.com/office/drawing/2014/main" id="{7180D01C-65AA-9ED7-7C9F-6D188466F547}"/>
              </a:ext>
            </a:extLst>
          </p:cNvPr>
          <p:cNvSpPr txBox="1"/>
          <p:nvPr/>
        </p:nvSpPr>
        <p:spPr>
          <a:xfrm>
            <a:off x="2159537" y="6054537"/>
            <a:ext cx="5255944" cy="257369"/>
          </a:xfrm>
          <a:prstGeom prst="rect">
            <a:avLst/>
          </a:prstGeom>
          <a:noFill/>
        </p:spPr>
        <p:txBody>
          <a:bodyPr wrap="square" lIns="36000" tIns="36000" rIns="36000" bIns="36000" rtlCol="0">
            <a:spAutoFit/>
          </a:bodyPr>
          <a:lstStyle/>
          <a:p>
            <a:pPr algn="ctr"/>
            <a:r>
              <a:rPr lang="en-US" sz="1200" dirty="0">
                <a:cs typeface="Arial" pitchFamily="34" charset="0"/>
              </a:rPr>
              <a:t>Table 5. X-Distillation performance Comparing with response-based distillation</a:t>
            </a:r>
            <a:r>
              <a:rPr lang="en-US" sz="1100" i="1" dirty="0">
                <a:solidFill>
                  <a:schemeClr val="bg2">
                    <a:lumMod val="50000"/>
                  </a:schemeClr>
                </a:solidFill>
                <a:latin typeface="CMBX8"/>
              </a:rPr>
              <a:t> </a:t>
            </a:r>
          </a:p>
        </p:txBody>
      </p:sp>
    </p:spTree>
    <p:extLst>
      <p:ext uri="{BB962C8B-B14F-4D97-AF65-F5344CB8AC3E}">
        <p14:creationId xmlns:p14="http://schemas.microsoft.com/office/powerpoint/2010/main" val="35841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a:xfrm>
            <a:off x="189993" y="454049"/>
            <a:ext cx="9259200" cy="236475"/>
          </a:xfrm>
        </p:spPr>
        <p:txBody>
          <a:bodyPr/>
          <a:lstStyle/>
          <a:p>
            <a:r>
              <a:rPr lang="en-US" dirty="0">
                <a:solidFill>
                  <a:schemeClr val="tx1"/>
                </a:solidFill>
              </a:rPr>
              <a:t>Main Use of Knowledge Distillation in RISK/MRM</a:t>
            </a:r>
          </a:p>
        </p:txBody>
      </p:sp>
      <p:sp>
        <p:nvSpPr>
          <p:cNvPr id="5" name="ZoneTexte 4">
            <a:extLst>
              <a:ext uri="{FF2B5EF4-FFF2-40B4-BE49-F238E27FC236}">
                <a16:creationId xmlns:a16="http://schemas.microsoft.com/office/drawing/2014/main" id="{5CC725C0-E829-A860-4039-1F8CDF18F1B5}"/>
              </a:ext>
            </a:extLst>
          </p:cNvPr>
          <p:cNvSpPr txBox="1"/>
          <p:nvPr/>
        </p:nvSpPr>
        <p:spPr>
          <a:xfrm>
            <a:off x="108936" y="903876"/>
            <a:ext cx="7077334" cy="369332"/>
          </a:xfrm>
          <a:prstGeom prst="rect">
            <a:avLst/>
          </a:prstGeom>
          <a:noFill/>
        </p:spPr>
        <p:txBody>
          <a:bodyPr wrap="square">
            <a:spAutoFit/>
          </a:bodyPr>
          <a:lstStyle/>
          <a:p>
            <a:r>
              <a:rPr lang="en-US" sz="1800" b="1" dirty="0">
                <a:solidFill>
                  <a:srgbClr val="C00000"/>
                </a:solidFill>
              </a:rPr>
              <a:t>3 Main Potential Uses of Knowledge Distillation in RISK/MRM</a:t>
            </a:r>
          </a:p>
        </p:txBody>
      </p:sp>
      <p:graphicFrame>
        <p:nvGraphicFramePr>
          <p:cNvPr id="8" name="Diagramme 7">
            <a:extLst>
              <a:ext uri="{FF2B5EF4-FFF2-40B4-BE49-F238E27FC236}">
                <a16:creationId xmlns:a16="http://schemas.microsoft.com/office/drawing/2014/main" id="{8B2E5EA4-018B-0170-2250-F713F3755AD6}"/>
              </a:ext>
            </a:extLst>
          </p:cNvPr>
          <p:cNvGraphicFramePr/>
          <p:nvPr>
            <p:extLst>
              <p:ext uri="{D42A27DB-BD31-4B8C-83A1-F6EECF244321}">
                <p14:modId xmlns:p14="http://schemas.microsoft.com/office/powerpoint/2010/main" val="1634417633"/>
              </p:ext>
            </p:extLst>
          </p:nvPr>
        </p:nvGraphicFramePr>
        <p:xfrm>
          <a:off x="1677553" y="1663372"/>
          <a:ext cx="6550889" cy="45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a:extLst>
              <a:ext uri="{FF2B5EF4-FFF2-40B4-BE49-F238E27FC236}">
                <a16:creationId xmlns:a16="http://schemas.microsoft.com/office/drawing/2014/main" id="{CD9AB489-07A1-DAD9-F816-3D4CBA1924EC}"/>
              </a:ext>
            </a:extLst>
          </p:cNvPr>
          <p:cNvSpPr txBox="1"/>
          <p:nvPr/>
        </p:nvSpPr>
        <p:spPr>
          <a:xfrm>
            <a:off x="2370261" y="1280434"/>
            <a:ext cx="355073" cy="412251"/>
          </a:xfrm>
          <a:prstGeom prst="rect">
            <a:avLst/>
          </a:prstGeom>
          <a:noFill/>
        </p:spPr>
        <p:txBody>
          <a:bodyPr wrap="square" lIns="39000" tIns="39000" rIns="39000" bIns="39000" rtlCol="0">
            <a:spAutoFit/>
          </a:bodyPr>
          <a:lstStyle/>
          <a:p>
            <a:pPr algn="ctr"/>
            <a:r>
              <a:rPr lang="en-US" sz="2167" b="1" dirty="0">
                <a:latin typeface="Arial" pitchFamily="34" charset="0"/>
                <a:cs typeface="Arial" pitchFamily="34" charset="0"/>
              </a:rPr>
              <a:t>1</a:t>
            </a:r>
          </a:p>
        </p:txBody>
      </p:sp>
      <p:sp>
        <p:nvSpPr>
          <p:cNvPr id="10" name="ZoneTexte 9">
            <a:extLst>
              <a:ext uri="{FF2B5EF4-FFF2-40B4-BE49-F238E27FC236}">
                <a16:creationId xmlns:a16="http://schemas.microsoft.com/office/drawing/2014/main" id="{36D42590-F3DC-F944-8126-37DDE9DFD227}"/>
              </a:ext>
            </a:extLst>
          </p:cNvPr>
          <p:cNvSpPr txBox="1"/>
          <p:nvPr/>
        </p:nvSpPr>
        <p:spPr>
          <a:xfrm>
            <a:off x="4775462" y="1225816"/>
            <a:ext cx="355073" cy="412251"/>
          </a:xfrm>
          <a:prstGeom prst="rect">
            <a:avLst/>
          </a:prstGeom>
          <a:noFill/>
        </p:spPr>
        <p:txBody>
          <a:bodyPr wrap="square" lIns="39000" tIns="39000" rIns="39000" bIns="39000" rtlCol="0">
            <a:spAutoFit/>
          </a:bodyPr>
          <a:lstStyle/>
          <a:p>
            <a:pPr algn="ctr"/>
            <a:r>
              <a:rPr lang="en-US" sz="2167" b="1" dirty="0">
                <a:latin typeface="Arial" pitchFamily="34" charset="0"/>
                <a:cs typeface="Arial" pitchFamily="34" charset="0"/>
              </a:rPr>
              <a:t>2</a:t>
            </a:r>
          </a:p>
        </p:txBody>
      </p:sp>
      <p:sp>
        <p:nvSpPr>
          <p:cNvPr id="11" name="ZoneTexte 10">
            <a:extLst>
              <a:ext uri="{FF2B5EF4-FFF2-40B4-BE49-F238E27FC236}">
                <a16:creationId xmlns:a16="http://schemas.microsoft.com/office/drawing/2014/main" id="{A9720202-2CC0-9892-FD03-3D5A6146270C}"/>
              </a:ext>
            </a:extLst>
          </p:cNvPr>
          <p:cNvSpPr txBox="1"/>
          <p:nvPr/>
        </p:nvSpPr>
        <p:spPr>
          <a:xfrm>
            <a:off x="6921486" y="1251121"/>
            <a:ext cx="355073" cy="412251"/>
          </a:xfrm>
          <a:prstGeom prst="rect">
            <a:avLst/>
          </a:prstGeom>
          <a:noFill/>
        </p:spPr>
        <p:txBody>
          <a:bodyPr wrap="square" lIns="39000" tIns="39000" rIns="39000" bIns="39000" rtlCol="0">
            <a:spAutoFit/>
          </a:bodyPr>
          <a:lstStyle/>
          <a:p>
            <a:pPr algn="ctr"/>
            <a:r>
              <a:rPr lang="en-US" sz="2167" b="1" dirty="0">
                <a:latin typeface="Arial" pitchFamily="34" charset="0"/>
                <a:cs typeface="Arial" pitchFamily="34" charset="0"/>
              </a:rPr>
              <a:t>3</a:t>
            </a:r>
          </a:p>
        </p:txBody>
      </p:sp>
    </p:spTree>
    <p:extLst>
      <p:ext uri="{BB962C8B-B14F-4D97-AF65-F5344CB8AC3E}">
        <p14:creationId xmlns:p14="http://schemas.microsoft.com/office/powerpoint/2010/main" val="418228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a:xfrm>
            <a:off x="405580" y="3106610"/>
            <a:ext cx="8074742" cy="433004"/>
          </a:xfrm>
        </p:spPr>
        <p:txBody>
          <a:bodyPr/>
          <a:lstStyle/>
          <a:p>
            <a:r>
              <a:rPr lang="en-US" sz="1600" dirty="0"/>
              <a:t>2. Distillation OF PD ESTIMATION MODELS</a:t>
            </a:r>
            <a:br>
              <a:rPr lang="en-US" sz="1400" dirty="0"/>
            </a:br>
            <a:endParaRPr lang="en-US" sz="2100" dirty="0"/>
          </a:p>
        </p:txBody>
      </p:sp>
      <p:pic>
        <p:nvPicPr>
          <p:cNvPr id="2050" name="Picture 2" descr="An Overview and Applications of Artificial Neural Networks">
            <a:extLst>
              <a:ext uri="{FF2B5EF4-FFF2-40B4-BE49-F238E27FC236}">
                <a16:creationId xmlns:a16="http://schemas.microsoft.com/office/drawing/2014/main" id="{2EC0C951-6315-4A7E-A1A7-705C883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36613" y="1888613"/>
            <a:ext cx="6865374" cy="3073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1">
            <a:extLst>
              <a:ext uri="{FF2B5EF4-FFF2-40B4-BE49-F238E27FC236}">
                <a16:creationId xmlns:a16="http://schemas.microsoft.com/office/drawing/2014/main" id="{B3285912-26AE-E7DD-5D05-E77F32958843}"/>
              </a:ext>
            </a:extLst>
          </p:cNvPr>
          <p:cNvSpPr>
            <a:spLocks noGrp="1"/>
          </p:cNvSpPr>
          <p:nvPr>
            <p:ph type="subTitle" idx="1"/>
          </p:nvPr>
        </p:nvSpPr>
        <p:spPr>
          <a:xfrm>
            <a:off x="759055" y="3597464"/>
            <a:ext cx="5715487" cy="1876924"/>
          </a:xfrm>
        </p:spPr>
        <p:txBody>
          <a:bodyPr/>
          <a:lstStyle/>
          <a:p>
            <a:pPr marL="457200" lvl="1" indent="-457200">
              <a:buAutoNum type="alphaUcPeriod"/>
            </a:pPr>
            <a:r>
              <a:rPr lang="en-US" dirty="0">
                <a:solidFill>
                  <a:schemeClr val="tx1"/>
                </a:solidFill>
              </a:rPr>
              <a:t>Teacher Training </a:t>
            </a:r>
          </a:p>
          <a:p>
            <a:pPr marL="457200" lvl="1" indent="-457200">
              <a:buAutoNum type="alphaUcPeriod"/>
            </a:pPr>
            <a:r>
              <a:rPr lang="en-US" dirty="0">
                <a:solidFill>
                  <a:schemeClr val="tx1"/>
                </a:solidFill>
              </a:rPr>
              <a:t>Response-Based Distillation </a:t>
            </a:r>
          </a:p>
          <a:p>
            <a:pPr marL="457200" lvl="1" indent="-457200">
              <a:buAutoNum type="alphaUcPeriod"/>
            </a:pPr>
            <a:r>
              <a:rPr lang="en-US" dirty="0">
                <a:solidFill>
                  <a:schemeClr val="tx1"/>
                </a:solidFill>
              </a:rPr>
              <a:t>Adversarial Knowledge Distillation Framework</a:t>
            </a:r>
          </a:p>
          <a:p>
            <a:pPr marL="457200" lvl="1" indent="-457200">
              <a:buFont typeface="Wingdings" panose="05000000000000000000" pitchFamily="2" charset="2"/>
              <a:buAutoNum type="alphaUcPeriod"/>
            </a:pPr>
            <a:r>
              <a:rPr lang="en-US" dirty="0">
                <a:solidFill>
                  <a:schemeClr val="tx1"/>
                </a:solidFill>
              </a:rPr>
              <a:t>X-Distillation Framework </a:t>
            </a:r>
          </a:p>
          <a:p>
            <a:pPr lvl="1"/>
            <a:endParaRPr lang="en-US" dirty="0"/>
          </a:p>
          <a:p>
            <a:pPr lvl="1"/>
            <a:endParaRPr lang="en-US" dirty="0">
              <a:solidFill>
                <a:schemeClr val="tx1"/>
              </a:solidFill>
            </a:endParaRPr>
          </a:p>
        </p:txBody>
      </p:sp>
    </p:spTree>
    <p:extLst>
      <p:ext uri="{BB962C8B-B14F-4D97-AF65-F5344CB8AC3E}">
        <p14:creationId xmlns:p14="http://schemas.microsoft.com/office/powerpoint/2010/main" val="275907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a:xfrm>
            <a:off x="167680" y="467184"/>
            <a:ext cx="9258150" cy="236475"/>
          </a:xfrm>
        </p:spPr>
        <p:txBody>
          <a:bodyPr/>
          <a:lstStyle/>
          <a:p>
            <a:r>
              <a:rPr lang="en-US" noProof="0" dirty="0"/>
              <a:t>INTRODUCTION TO PD ESTIMATION MODELS FRAMEWORK </a:t>
            </a:r>
          </a:p>
        </p:txBody>
      </p:sp>
      <p:sp>
        <p:nvSpPr>
          <p:cNvPr id="9" name="Rectangle 8">
            <a:extLst>
              <a:ext uri="{FF2B5EF4-FFF2-40B4-BE49-F238E27FC236}">
                <a16:creationId xmlns:a16="http://schemas.microsoft.com/office/drawing/2014/main" id="{7BDEC581-8103-4AE9-B3AA-599C376452D0}"/>
              </a:ext>
            </a:extLst>
          </p:cNvPr>
          <p:cNvSpPr/>
          <p:nvPr/>
        </p:nvSpPr>
        <p:spPr>
          <a:xfrm>
            <a:off x="0" y="5723306"/>
            <a:ext cx="9906000" cy="273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lIns="39000" tIns="39000" rIns="39000" bIns="39000">
            <a:spAutoFit/>
          </a:bodyPr>
          <a:lstStyle/>
          <a:p>
            <a:pPr algn="ctr">
              <a:lnSpc>
                <a:spcPct val="90000"/>
              </a:lnSpc>
              <a:defRPr/>
            </a:pPr>
            <a:r>
              <a:rPr lang="en-US" sz="1408" b="1" dirty="0">
                <a:solidFill>
                  <a:schemeClr val="bg1"/>
                </a:solidFill>
                <a:ea typeface="Source Sans Pro Light" pitchFamily="34" charset="0"/>
                <a:cs typeface="Arial" pitchFamily="34" charset="0"/>
              </a:rPr>
              <a:t>Our goal is to enhance the performance of the overall model on the test and out-of-time sets.  </a:t>
            </a:r>
          </a:p>
        </p:txBody>
      </p:sp>
      <p:sp>
        <p:nvSpPr>
          <p:cNvPr id="8" name="Rectangle 7">
            <a:extLst>
              <a:ext uri="{FF2B5EF4-FFF2-40B4-BE49-F238E27FC236}">
                <a16:creationId xmlns:a16="http://schemas.microsoft.com/office/drawing/2014/main" id="{ECC62923-063C-728E-C1F3-BA34CE3790F9}"/>
              </a:ext>
            </a:extLst>
          </p:cNvPr>
          <p:cNvSpPr/>
          <p:nvPr/>
        </p:nvSpPr>
        <p:spPr>
          <a:xfrm>
            <a:off x="2475270" y="1841682"/>
            <a:ext cx="1076632" cy="36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Logistic Regression 1 </a:t>
            </a:r>
          </a:p>
        </p:txBody>
      </p:sp>
      <p:sp>
        <p:nvSpPr>
          <p:cNvPr id="10" name="Rectangle 9">
            <a:extLst>
              <a:ext uri="{FF2B5EF4-FFF2-40B4-BE49-F238E27FC236}">
                <a16:creationId xmlns:a16="http://schemas.microsoft.com/office/drawing/2014/main" id="{47CADD38-A57A-9B5E-C65C-DC360EFB31ED}"/>
              </a:ext>
            </a:extLst>
          </p:cNvPr>
          <p:cNvSpPr/>
          <p:nvPr/>
        </p:nvSpPr>
        <p:spPr>
          <a:xfrm>
            <a:off x="2475270" y="2342541"/>
            <a:ext cx="1076632" cy="36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Logistic Regression 2 </a:t>
            </a:r>
          </a:p>
        </p:txBody>
      </p:sp>
      <p:sp>
        <p:nvSpPr>
          <p:cNvPr id="11" name="Rectangle 10">
            <a:extLst>
              <a:ext uri="{FF2B5EF4-FFF2-40B4-BE49-F238E27FC236}">
                <a16:creationId xmlns:a16="http://schemas.microsoft.com/office/drawing/2014/main" id="{7A4F6FB9-3469-E405-C25F-325809ED14F9}"/>
              </a:ext>
            </a:extLst>
          </p:cNvPr>
          <p:cNvSpPr/>
          <p:nvPr/>
        </p:nvSpPr>
        <p:spPr>
          <a:xfrm>
            <a:off x="2475270" y="2871704"/>
            <a:ext cx="1076632" cy="36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Logistic Regression 3 </a:t>
            </a:r>
          </a:p>
        </p:txBody>
      </p:sp>
      <p:sp>
        <p:nvSpPr>
          <p:cNvPr id="12" name="Rectangle 11">
            <a:extLst>
              <a:ext uri="{FF2B5EF4-FFF2-40B4-BE49-F238E27FC236}">
                <a16:creationId xmlns:a16="http://schemas.microsoft.com/office/drawing/2014/main" id="{C05F9C50-7513-89E2-1758-FA7D5BFA34FE}"/>
              </a:ext>
            </a:extLst>
          </p:cNvPr>
          <p:cNvSpPr/>
          <p:nvPr/>
        </p:nvSpPr>
        <p:spPr>
          <a:xfrm>
            <a:off x="2475270" y="3430161"/>
            <a:ext cx="1076632" cy="36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 Logistic Regression 4 </a:t>
            </a:r>
          </a:p>
        </p:txBody>
      </p:sp>
      <p:sp>
        <p:nvSpPr>
          <p:cNvPr id="17" name="Rectangle 16">
            <a:extLst>
              <a:ext uri="{FF2B5EF4-FFF2-40B4-BE49-F238E27FC236}">
                <a16:creationId xmlns:a16="http://schemas.microsoft.com/office/drawing/2014/main" id="{19148300-FB73-86F6-220F-4392DC312AF7}"/>
              </a:ext>
            </a:extLst>
          </p:cNvPr>
          <p:cNvSpPr/>
          <p:nvPr/>
        </p:nvSpPr>
        <p:spPr>
          <a:xfrm>
            <a:off x="570270" y="1918627"/>
            <a:ext cx="1076632" cy="216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Module Data 1</a:t>
            </a:r>
          </a:p>
        </p:txBody>
      </p:sp>
      <p:cxnSp>
        <p:nvCxnSpPr>
          <p:cNvPr id="19" name="Connecteur droit avec flèche 18">
            <a:extLst>
              <a:ext uri="{FF2B5EF4-FFF2-40B4-BE49-F238E27FC236}">
                <a16:creationId xmlns:a16="http://schemas.microsoft.com/office/drawing/2014/main" id="{344700C0-52DA-E923-6476-6F805B48CA4C}"/>
              </a:ext>
            </a:extLst>
          </p:cNvPr>
          <p:cNvCxnSpPr>
            <a:stCxn id="17" idx="3"/>
            <a:endCxn id="8" idx="1"/>
          </p:cNvCxnSpPr>
          <p:nvPr/>
        </p:nvCxnSpPr>
        <p:spPr>
          <a:xfrm flipV="1">
            <a:off x="1646902" y="2021682"/>
            <a:ext cx="828368" cy="4945"/>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CF73A3B2-17FE-9663-8AA4-D9EB99A69D6F}"/>
              </a:ext>
            </a:extLst>
          </p:cNvPr>
          <p:cNvSpPr txBox="1"/>
          <p:nvPr/>
        </p:nvSpPr>
        <p:spPr>
          <a:xfrm>
            <a:off x="1843547" y="1770557"/>
            <a:ext cx="435077" cy="241980"/>
          </a:xfrm>
          <a:prstGeom prst="rect">
            <a:avLst/>
          </a:prstGeom>
          <a:noFill/>
        </p:spPr>
        <p:txBody>
          <a:bodyPr wrap="square" lIns="36000" tIns="36000" rIns="36000" bIns="36000" rtlCol="0">
            <a:spAutoFit/>
          </a:bodyPr>
          <a:lstStyle/>
          <a:p>
            <a:r>
              <a:rPr lang="en-US" sz="1100" dirty="0">
                <a:cs typeface="Arial" pitchFamily="34" charset="0"/>
              </a:rPr>
              <a:t>Train </a:t>
            </a:r>
          </a:p>
        </p:txBody>
      </p:sp>
      <p:sp>
        <p:nvSpPr>
          <p:cNvPr id="22" name="Rectangle 21">
            <a:extLst>
              <a:ext uri="{FF2B5EF4-FFF2-40B4-BE49-F238E27FC236}">
                <a16:creationId xmlns:a16="http://schemas.microsoft.com/office/drawing/2014/main" id="{023A4D68-3356-6651-D745-639C6D58CB2F}"/>
              </a:ext>
            </a:extLst>
          </p:cNvPr>
          <p:cNvSpPr/>
          <p:nvPr/>
        </p:nvSpPr>
        <p:spPr>
          <a:xfrm>
            <a:off x="570270" y="3507105"/>
            <a:ext cx="1076632" cy="216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Module Data 4</a:t>
            </a:r>
          </a:p>
        </p:txBody>
      </p:sp>
      <p:cxnSp>
        <p:nvCxnSpPr>
          <p:cNvPr id="23" name="Connecteur droit avec flèche 22">
            <a:extLst>
              <a:ext uri="{FF2B5EF4-FFF2-40B4-BE49-F238E27FC236}">
                <a16:creationId xmlns:a16="http://schemas.microsoft.com/office/drawing/2014/main" id="{A7F5F276-9823-A587-8CFF-0923958C2970}"/>
              </a:ext>
            </a:extLst>
          </p:cNvPr>
          <p:cNvCxnSpPr>
            <a:cxnSpLocks/>
            <a:stCxn id="22" idx="3"/>
            <a:endCxn id="12" idx="1"/>
          </p:cNvCxnSpPr>
          <p:nvPr/>
        </p:nvCxnSpPr>
        <p:spPr>
          <a:xfrm flipV="1">
            <a:off x="1646902" y="3610161"/>
            <a:ext cx="828368" cy="4944"/>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7EF47AA2-3AC4-7498-218B-62BAB2FC9E42}"/>
              </a:ext>
            </a:extLst>
          </p:cNvPr>
          <p:cNvSpPr txBox="1"/>
          <p:nvPr/>
        </p:nvSpPr>
        <p:spPr>
          <a:xfrm>
            <a:off x="1843546" y="3359034"/>
            <a:ext cx="435077" cy="241980"/>
          </a:xfrm>
          <a:prstGeom prst="rect">
            <a:avLst/>
          </a:prstGeom>
          <a:noFill/>
        </p:spPr>
        <p:txBody>
          <a:bodyPr wrap="square" lIns="36000" tIns="36000" rIns="36000" bIns="36000" rtlCol="0">
            <a:spAutoFit/>
          </a:bodyPr>
          <a:lstStyle/>
          <a:p>
            <a:r>
              <a:rPr lang="en-US" sz="1100" dirty="0">
                <a:cs typeface="Arial" pitchFamily="34" charset="0"/>
              </a:rPr>
              <a:t>Train </a:t>
            </a:r>
          </a:p>
        </p:txBody>
      </p:sp>
      <p:sp>
        <p:nvSpPr>
          <p:cNvPr id="29" name="Rectangle 28">
            <a:extLst>
              <a:ext uri="{FF2B5EF4-FFF2-40B4-BE49-F238E27FC236}">
                <a16:creationId xmlns:a16="http://schemas.microsoft.com/office/drawing/2014/main" id="{D97CB9BF-81FF-3384-8F12-55E875EE21A3}"/>
              </a:ext>
            </a:extLst>
          </p:cNvPr>
          <p:cNvSpPr/>
          <p:nvPr/>
        </p:nvSpPr>
        <p:spPr>
          <a:xfrm>
            <a:off x="4530212" y="2592336"/>
            <a:ext cx="1152000" cy="36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All modules Logistic Regression </a:t>
            </a:r>
          </a:p>
        </p:txBody>
      </p:sp>
      <p:cxnSp>
        <p:nvCxnSpPr>
          <p:cNvPr id="31" name="Connecteur droit avec flèche 30">
            <a:extLst>
              <a:ext uri="{FF2B5EF4-FFF2-40B4-BE49-F238E27FC236}">
                <a16:creationId xmlns:a16="http://schemas.microsoft.com/office/drawing/2014/main" id="{2DD9E090-88E7-500D-5880-D16B4F9DEDE3}"/>
              </a:ext>
            </a:extLst>
          </p:cNvPr>
          <p:cNvCxnSpPr>
            <a:stCxn id="8" idx="3"/>
            <a:endCxn id="29" idx="1"/>
          </p:cNvCxnSpPr>
          <p:nvPr/>
        </p:nvCxnSpPr>
        <p:spPr>
          <a:xfrm>
            <a:off x="3551902" y="2021682"/>
            <a:ext cx="978310" cy="750654"/>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0CF56240-B9C4-F30A-4514-A7DDCAA0B468}"/>
              </a:ext>
            </a:extLst>
          </p:cNvPr>
          <p:cNvCxnSpPr>
            <a:stCxn id="10" idx="3"/>
          </p:cNvCxnSpPr>
          <p:nvPr/>
        </p:nvCxnSpPr>
        <p:spPr>
          <a:xfrm>
            <a:off x="3551902" y="2522541"/>
            <a:ext cx="978310" cy="218620"/>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FCFF6BF7-F422-83C0-F199-E4ABDEC15E0B}"/>
              </a:ext>
            </a:extLst>
          </p:cNvPr>
          <p:cNvCxnSpPr>
            <a:stCxn id="11" idx="3"/>
            <a:endCxn id="29" idx="1"/>
          </p:cNvCxnSpPr>
          <p:nvPr/>
        </p:nvCxnSpPr>
        <p:spPr>
          <a:xfrm flipV="1">
            <a:off x="3551902" y="2772336"/>
            <a:ext cx="978310" cy="279368"/>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7CEB6B96-A270-3A04-A145-CEBA43C98F66}"/>
              </a:ext>
            </a:extLst>
          </p:cNvPr>
          <p:cNvCxnSpPr>
            <a:stCxn id="12" idx="3"/>
            <a:endCxn id="29" idx="1"/>
          </p:cNvCxnSpPr>
          <p:nvPr/>
        </p:nvCxnSpPr>
        <p:spPr>
          <a:xfrm flipV="1">
            <a:off x="3551902" y="2772336"/>
            <a:ext cx="978310" cy="837825"/>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6E1EFC5-6990-37AE-3A8E-602A56A5702B}"/>
              </a:ext>
            </a:extLst>
          </p:cNvPr>
          <p:cNvSpPr txBox="1"/>
          <p:nvPr/>
        </p:nvSpPr>
        <p:spPr>
          <a:xfrm rot="2294481">
            <a:off x="3832032" y="2129176"/>
            <a:ext cx="467890" cy="195814"/>
          </a:xfrm>
          <a:prstGeom prst="rect">
            <a:avLst/>
          </a:prstGeom>
          <a:noFill/>
        </p:spPr>
        <p:txBody>
          <a:bodyPr wrap="square" lIns="36000" tIns="36000" rIns="36000" bIns="36000" rtlCol="0">
            <a:spAutoFit/>
          </a:bodyPr>
          <a:lstStyle/>
          <a:p>
            <a:r>
              <a:rPr lang="en-US" sz="800" dirty="0">
                <a:cs typeface="Arial" pitchFamily="34" charset="0"/>
              </a:rPr>
              <a:t>Output 1</a:t>
            </a:r>
          </a:p>
        </p:txBody>
      </p:sp>
      <p:sp>
        <p:nvSpPr>
          <p:cNvPr id="39" name="ZoneTexte 38">
            <a:extLst>
              <a:ext uri="{FF2B5EF4-FFF2-40B4-BE49-F238E27FC236}">
                <a16:creationId xmlns:a16="http://schemas.microsoft.com/office/drawing/2014/main" id="{83AB7A09-5C29-3E2B-CAAA-A50460F5244E}"/>
              </a:ext>
            </a:extLst>
          </p:cNvPr>
          <p:cNvSpPr txBox="1"/>
          <p:nvPr/>
        </p:nvSpPr>
        <p:spPr>
          <a:xfrm rot="19051945">
            <a:off x="3697207" y="3263344"/>
            <a:ext cx="658204" cy="195814"/>
          </a:xfrm>
          <a:prstGeom prst="rect">
            <a:avLst/>
          </a:prstGeom>
          <a:noFill/>
        </p:spPr>
        <p:txBody>
          <a:bodyPr wrap="square" lIns="36000" tIns="36000" rIns="36000" bIns="36000" rtlCol="0">
            <a:spAutoFit/>
          </a:bodyPr>
          <a:lstStyle/>
          <a:p>
            <a:pPr algn="ctr"/>
            <a:r>
              <a:rPr lang="en-US" sz="800" dirty="0">
                <a:cs typeface="Arial" pitchFamily="34" charset="0"/>
              </a:rPr>
              <a:t>Output 4</a:t>
            </a:r>
          </a:p>
        </p:txBody>
      </p:sp>
      <p:sp>
        <p:nvSpPr>
          <p:cNvPr id="40" name="ZoneTexte 39">
            <a:extLst>
              <a:ext uri="{FF2B5EF4-FFF2-40B4-BE49-F238E27FC236}">
                <a16:creationId xmlns:a16="http://schemas.microsoft.com/office/drawing/2014/main" id="{E446AFF5-F7C3-A2AA-D9F6-3DC99788B07C}"/>
              </a:ext>
            </a:extLst>
          </p:cNvPr>
          <p:cNvSpPr txBox="1"/>
          <p:nvPr/>
        </p:nvSpPr>
        <p:spPr>
          <a:xfrm>
            <a:off x="4537261" y="2337275"/>
            <a:ext cx="978310" cy="241980"/>
          </a:xfrm>
          <a:prstGeom prst="rect">
            <a:avLst/>
          </a:prstGeom>
          <a:noFill/>
        </p:spPr>
        <p:txBody>
          <a:bodyPr wrap="square" lIns="36000" tIns="36000" rIns="36000" bIns="36000" rtlCol="0">
            <a:spAutoFit/>
          </a:bodyPr>
          <a:lstStyle/>
          <a:p>
            <a:pPr algn="ctr"/>
            <a:r>
              <a:rPr lang="en-US" sz="1100" dirty="0">
                <a:cs typeface="Arial" pitchFamily="34" charset="0"/>
              </a:rPr>
              <a:t>Training</a:t>
            </a:r>
          </a:p>
        </p:txBody>
      </p:sp>
      <p:cxnSp>
        <p:nvCxnSpPr>
          <p:cNvPr id="42" name="Connecteur droit avec flèche 41">
            <a:extLst>
              <a:ext uri="{FF2B5EF4-FFF2-40B4-BE49-F238E27FC236}">
                <a16:creationId xmlns:a16="http://schemas.microsoft.com/office/drawing/2014/main" id="{8DB47E0C-B5BD-D749-8503-855AD9459EBE}"/>
              </a:ext>
            </a:extLst>
          </p:cNvPr>
          <p:cNvCxnSpPr>
            <a:stCxn id="29" idx="3"/>
          </p:cNvCxnSpPr>
          <p:nvPr/>
        </p:nvCxnSpPr>
        <p:spPr>
          <a:xfrm flipV="1">
            <a:off x="5682212" y="2741161"/>
            <a:ext cx="1360142" cy="31175"/>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3DC95D34-FB73-2348-A185-4227AC903911}"/>
              </a:ext>
            </a:extLst>
          </p:cNvPr>
          <p:cNvSpPr txBox="1"/>
          <p:nvPr/>
        </p:nvSpPr>
        <p:spPr>
          <a:xfrm>
            <a:off x="5841589" y="2516469"/>
            <a:ext cx="1187245" cy="241980"/>
          </a:xfrm>
          <a:prstGeom prst="rect">
            <a:avLst/>
          </a:prstGeom>
          <a:noFill/>
        </p:spPr>
        <p:txBody>
          <a:bodyPr wrap="square" lIns="36000" tIns="36000" rIns="36000" bIns="36000" rtlCol="0">
            <a:spAutoFit/>
          </a:bodyPr>
          <a:lstStyle/>
          <a:p>
            <a:r>
              <a:rPr lang="en-US" sz="1100" dirty="0">
                <a:cs typeface="Arial" pitchFamily="34" charset="0"/>
              </a:rPr>
              <a:t>Final output </a:t>
            </a:r>
          </a:p>
        </p:txBody>
      </p:sp>
      <p:sp>
        <p:nvSpPr>
          <p:cNvPr id="46" name="Rectangle 45">
            <a:extLst>
              <a:ext uri="{FF2B5EF4-FFF2-40B4-BE49-F238E27FC236}">
                <a16:creationId xmlns:a16="http://schemas.microsoft.com/office/drawing/2014/main" id="{F56962F9-8AA9-0F7E-653F-A5E9915347FF}"/>
              </a:ext>
            </a:extLst>
          </p:cNvPr>
          <p:cNvSpPr/>
          <p:nvPr/>
        </p:nvSpPr>
        <p:spPr>
          <a:xfrm>
            <a:off x="7028834" y="2652427"/>
            <a:ext cx="1076632" cy="216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PD Prediction  </a:t>
            </a:r>
          </a:p>
        </p:txBody>
      </p:sp>
      <p:graphicFrame>
        <p:nvGraphicFramePr>
          <p:cNvPr id="47" name="Tableau 46">
            <a:extLst>
              <a:ext uri="{FF2B5EF4-FFF2-40B4-BE49-F238E27FC236}">
                <a16:creationId xmlns:a16="http://schemas.microsoft.com/office/drawing/2014/main" id="{59634563-D769-F1DC-F0CD-15C9CFFACDE4}"/>
              </a:ext>
            </a:extLst>
          </p:cNvPr>
          <p:cNvGraphicFramePr>
            <a:graphicFrameLocks noGrp="1"/>
          </p:cNvGraphicFramePr>
          <p:nvPr>
            <p:extLst>
              <p:ext uri="{D42A27DB-BD31-4B8C-83A1-F6EECF244321}">
                <p14:modId xmlns:p14="http://schemas.microsoft.com/office/powerpoint/2010/main" val="3861022596"/>
              </p:ext>
            </p:extLst>
          </p:nvPr>
        </p:nvGraphicFramePr>
        <p:xfrm>
          <a:off x="570270" y="4161892"/>
          <a:ext cx="5365143" cy="1005840"/>
        </p:xfrm>
        <a:graphic>
          <a:graphicData uri="http://schemas.openxmlformats.org/drawingml/2006/table">
            <a:tbl>
              <a:tblPr firstRow="1" firstCol="1" bandRow="1">
                <a:tableStyleId>{3B4B98B0-60AC-42C2-AFA5-B58CD77FA1E5}</a:tableStyleId>
              </a:tblPr>
              <a:tblGrid>
                <a:gridCol w="1342143">
                  <a:extLst>
                    <a:ext uri="{9D8B030D-6E8A-4147-A177-3AD203B41FA5}">
                      <a16:colId xmlns:a16="http://schemas.microsoft.com/office/drawing/2014/main" val="2621498370"/>
                    </a:ext>
                  </a:extLst>
                </a:gridCol>
                <a:gridCol w="1341000">
                  <a:extLst>
                    <a:ext uri="{9D8B030D-6E8A-4147-A177-3AD203B41FA5}">
                      <a16:colId xmlns:a16="http://schemas.microsoft.com/office/drawing/2014/main" val="1527881099"/>
                    </a:ext>
                  </a:extLst>
                </a:gridCol>
                <a:gridCol w="1341000">
                  <a:extLst>
                    <a:ext uri="{9D8B030D-6E8A-4147-A177-3AD203B41FA5}">
                      <a16:colId xmlns:a16="http://schemas.microsoft.com/office/drawing/2014/main" val="1854488144"/>
                    </a:ext>
                  </a:extLst>
                </a:gridCol>
                <a:gridCol w="1341000">
                  <a:extLst>
                    <a:ext uri="{9D8B030D-6E8A-4147-A177-3AD203B41FA5}">
                      <a16:colId xmlns:a16="http://schemas.microsoft.com/office/drawing/2014/main" val="64483771"/>
                    </a:ext>
                  </a:extLst>
                </a:gridCol>
              </a:tblGrid>
              <a:tr h="0">
                <a:tc>
                  <a:txBody>
                    <a:bodyPr/>
                    <a:lstStyle/>
                    <a:p>
                      <a:r>
                        <a:rPr lang="fr-FR" sz="1100" dirty="0">
                          <a:effectLst/>
                        </a:rPr>
                        <a:t>Modules</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Training AR*</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WT Test AR</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OOT Test AR</a:t>
                      </a:r>
                      <a:endParaRPr lang="fr-FR"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353095599"/>
                  </a:ext>
                </a:extLst>
              </a:tr>
              <a:tr h="0">
                <a:tc>
                  <a:txBody>
                    <a:bodyPr/>
                    <a:lstStyle/>
                    <a:p>
                      <a:r>
                        <a:rPr lang="fr-FR" sz="1100" dirty="0">
                          <a:effectLst/>
                          <a:latin typeface="Calibri" panose="020F0502020204030204" pitchFamily="34" charset="0"/>
                          <a:ea typeface="Calibri" panose="020F0502020204030204" pitchFamily="34" charset="0"/>
                        </a:rPr>
                        <a:t>Module 1</a:t>
                      </a:r>
                    </a:p>
                  </a:txBody>
                  <a:tcPr marL="68580" marR="68580" marT="0" marB="0"/>
                </a:tc>
                <a:tc>
                  <a:txBody>
                    <a:bodyPr/>
                    <a:lstStyle/>
                    <a:p>
                      <a:r>
                        <a:rPr lang="fr-FR" sz="1100" dirty="0">
                          <a:effectLst/>
                        </a:rPr>
                        <a:t>55,3%</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a:effectLst/>
                        </a:rPr>
                        <a:t>53,2%</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60,2%</a:t>
                      </a:r>
                      <a:endParaRPr lang="fr-FR"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72948402"/>
                  </a:ext>
                </a:extLst>
              </a:tr>
              <a:tr h="0">
                <a:tc>
                  <a:txBody>
                    <a:bodyPr/>
                    <a:lstStyle/>
                    <a:p>
                      <a:r>
                        <a:rPr lang="fr-FR" sz="1100" dirty="0">
                          <a:effectLst/>
                          <a:latin typeface="Calibri" panose="020F0502020204030204" pitchFamily="34" charset="0"/>
                          <a:ea typeface="Calibri" panose="020F0502020204030204" pitchFamily="34" charset="0"/>
                        </a:rPr>
                        <a:t>Module 2</a:t>
                      </a:r>
                    </a:p>
                  </a:txBody>
                  <a:tcPr marL="68580" marR="68580" marT="0" marB="0"/>
                </a:tc>
                <a:tc>
                  <a:txBody>
                    <a:bodyPr/>
                    <a:lstStyle/>
                    <a:p>
                      <a:r>
                        <a:rPr lang="fr-FR" sz="1100" dirty="0">
                          <a:effectLst/>
                        </a:rPr>
                        <a:t>53,91%</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a:effectLst/>
                        </a:rPr>
                        <a:t>52,98%</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57,43%</a:t>
                      </a:r>
                      <a:endParaRPr lang="fr-FR"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908116271"/>
                  </a:ext>
                </a:extLst>
              </a:tr>
              <a:tr h="0">
                <a:tc>
                  <a:txBody>
                    <a:bodyPr/>
                    <a:lstStyle/>
                    <a:p>
                      <a:r>
                        <a:rPr lang="fr-FR" sz="1100" dirty="0">
                          <a:effectLst/>
                          <a:latin typeface="Calibri" panose="020F0502020204030204" pitchFamily="34" charset="0"/>
                          <a:ea typeface="Calibri" panose="020F0502020204030204" pitchFamily="34" charset="0"/>
                        </a:rPr>
                        <a:t>Module 3</a:t>
                      </a:r>
                    </a:p>
                  </a:txBody>
                  <a:tcPr marL="68580" marR="68580" marT="0" marB="0"/>
                </a:tc>
                <a:tc>
                  <a:txBody>
                    <a:bodyPr/>
                    <a:lstStyle/>
                    <a:p>
                      <a:r>
                        <a:rPr lang="fr-FR" sz="1100">
                          <a:effectLst/>
                        </a:rPr>
                        <a:t>64,7%</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r>
                        <a:rPr lang="fr-FR" sz="1100">
                          <a:effectLst/>
                        </a:rPr>
                        <a:t>64,4%</a:t>
                      </a:r>
                      <a:endParaRPr lang="fr-FR" sz="110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66,76%</a:t>
                      </a:r>
                      <a:endParaRPr lang="fr-FR"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37756171"/>
                  </a:ext>
                </a:extLst>
              </a:tr>
              <a:tr h="0">
                <a:tc>
                  <a:txBody>
                    <a:bodyPr/>
                    <a:lstStyle/>
                    <a:p>
                      <a:r>
                        <a:rPr lang="fr-FR" sz="1100" dirty="0">
                          <a:effectLst/>
                          <a:latin typeface="Calibri" panose="020F0502020204030204" pitchFamily="34" charset="0"/>
                          <a:ea typeface="Calibri" panose="020F0502020204030204" pitchFamily="34" charset="0"/>
                        </a:rPr>
                        <a:t>Module 4</a:t>
                      </a:r>
                    </a:p>
                  </a:txBody>
                  <a:tcPr marL="68580" marR="68580" marT="0" marB="0"/>
                </a:tc>
                <a:tc>
                  <a:txBody>
                    <a:bodyPr/>
                    <a:lstStyle/>
                    <a:p>
                      <a:r>
                        <a:rPr lang="fr-FR" sz="1100" dirty="0">
                          <a:effectLst/>
                        </a:rPr>
                        <a:t>28,86%</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28,88%</a:t>
                      </a:r>
                      <a:endParaRPr lang="fr-FR" sz="1100" dirty="0">
                        <a:effectLst/>
                        <a:latin typeface="Calibri" panose="020F0502020204030204" pitchFamily="34" charset="0"/>
                        <a:ea typeface="Calibri" panose="020F0502020204030204" pitchFamily="34" charset="0"/>
                      </a:endParaRPr>
                    </a:p>
                  </a:txBody>
                  <a:tcPr marL="68580" marR="68580" marT="0" marB="0"/>
                </a:tc>
                <a:tc>
                  <a:txBody>
                    <a:bodyPr/>
                    <a:lstStyle/>
                    <a:p>
                      <a:r>
                        <a:rPr lang="fr-FR" sz="1100" dirty="0">
                          <a:effectLst/>
                        </a:rPr>
                        <a:t>32,78%</a:t>
                      </a:r>
                      <a:endParaRPr lang="fr-FR"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89804441"/>
                  </a:ext>
                </a:extLst>
              </a:tr>
              <a:tr h="0">
                <a:tc>
                  <a:txBody>
                    <a:bodyPr/>
                    <a:lstStyle/>
                    <a:p>
                      <a:r>
                        <a:rPr lang="fr-FR" sz="1100" dirty="0">
                          <a:effectLst/>
                          <a:latin typeface="Calibri" panose="020F0502020204030204" pitchFamily="34" charset="0"/>
                          <a:ea typeface="Calibri" panose="020F0502020204030204" pitchFamily="34" charset="0"/>
                        </a:rPr>
                        <a:t>All Modules </a:t>
                      </a:r>
                    </a:p>
                  </a:txBody>
                  <a:tcPr marL="68580" marR="68580" marT="0" marB="0"/>
                </a:tc>
                <a:tc>
                  <a:txBody>
                    <a:bodyPr/>
                    <a:lstStyle/>
                    <a:p>
                      <a:r>
                        <a:rPr lang="fr-FR" sz="1100" dirty="0">
                          <a:effectLst/>
                          <a:latin typeface="Calibri" panose="020F0502020204030204" pitchFamily="34" charset="0"/>
                          <a:ea typeface="Calibri" panose="020F0502020204030204" pitchFamily="34" charset="0"/>
                        </a:rPr>
                        <a:t>65,4%</a:t>
                      </a:r>
                    </a:p>
                  </a:txBody>
                  <a:tcPr marL="68580" marR="68580" marT="0" marB="0"/>
                </a:tc>
                <a:tc>
                  <a:txBody>
                    <a:bodyPr/>
                    <a:lstStyle/>
                    <a:p>
                      <a:r>
                        <a:rPr lang="fr-FR" sz="1100" dirty="0">
                          <a:effectLst/>
                          <a:latin typeface="Calibri" panose="020F0502020204030204" pitchFamily="34" charset="0"/>
                          <a:ea typeface="Calibri" panose="020F0502020204030204" pitchFamily="34" charset="0"/>
                        </a:rPr>
                        <a:t>66,2%</a:t>
                      </a:r>
                    </a:p>
                  </a:txBody>
                  <a:tcPr marL="68580" marR="68580" marT="0" marB="0"/>
                </a:tc>
                <a:tc>
                  <a:txBody>
                    <a:bodyPr/>
                    <a:lstStyle/>
                    <a:p>
                      <a:r>
                        <a:rPr lang="fr-FR" sz="1100" dirty="0">
                          <a:effectLst/>
                          <a:latin typeface="Calibri" panose="020F0502020204030204" pitchFamily="34" charset="0"/>
                          <a:ea typeface="Calibri" panose="020F0502020204030204" pitchFamily="34" charset="0"/>
                        </a:rPr>
                        <a:t>66,4%</a:t>
                      </a:r>
                    </a:p>
                  </a:txBody>
                  <a:tcPr marL="68580" marR="68580" marT="0" marB="0"/>
                </a:tc>
                <a:extLst>
                  <a:ext uri="{0D108BD9-81ED-4DB2-BD59-A6C34878D82A}">
                    <a16:rowId xmlns:a16="http://schemas.microsoft.com/office/drawing/2014/main" val="1914436476"/>
                  </a:ext>
                </a:extLst>
              </a:tr>
            </a:tbl>
          </a:graphicData>
        </a:graphic>
      </p:graphicFrame>
      <p:sp>
        <p:nvSpPr>
          <p:cNvPr id="50" name="ZoneTexte 49">
            <a:extLst>
              <a:ext uri="{FF2B5EF4-FFF2-40B4-BE49-F238E27FC236}">
                <a16:creationId xmlns:a16="http://schemas.microsoft.com/office/drawing/2014/main" id="{3A682093-559E-FC19-8FAD-5240608A6433}"/>
              </a:ext>
            </a:extLst>
          </p:cNvPr>
          <p:cNvSpPr txBox="1"/>
          <p:nvPr/>
        </p:nvSpPr>
        <p:spPr>
          <a:xfrm>
            <a:off x="2965329" y="3845104"/>
            <a:ext cx="4122174" cy="257369"/>
          </a:xfrm>
          <a:prstGeom prst="rect">
            <a:avLst/>
          </a:prstGeom>
          <a:noFill/>
        </p:spPr>
        <p:txBody>
          <a:bodyPr wrap="square" lIns="36000" tIns="36000" rIns="36000" bIns="36000" rtlCol="0">
            <a:spAutoFit/>
          </a:bodyPr>
          <a:lstStyle/>
          <a:p>
            <a:pPr algn="ctr"/>
            <a:r>
              <a:rPr lang="en-US" sz="1200" dirty="0">
                <a:cs typeface="Arial" pitchFamily="34" charset="0"/>
              </a:rPr>
              <a:t>Figure 15. PD Estimation Models Training Workflow </a:t>
            </a:r>
          </a:p>
        </p:txBody>
      </p:sp>
      <p:sp>
        <p:nvSpPr>
          <p:cNvPr id="51" name="ZoneTexte 50">
            <a:extLst>
              <a:ext uri="{FF2B5EF4-FFF2-40B4-BE49-F238E27FC236}">
                <a16:creationId xmlns:a16="http://schemas.microsoft.com/office/drawing/2014/main" id="{45D34CB0-DFD6-690A-F542-2FA4A97B3762}"/>
              </a:ext>
            </a:extLst>
          </p:cNvPr>
          <p:cNvSpPr txBox="1"/>
          <p:nvPr/>
        </p:nvSpPr>
        <p:spPr>
          <a:xfrm>
            <a:off x="1191754" y="5267292"/>
            <a:ext cx="4122174" cy="257369"/>
          </a:xfrm>
          <a:prstGeom prst="rect">
            <a:avLst/>
          </a:prstGeom>
          <a:noFill/>
        </p:spPr>
        <p:txBody>
          <a:bodyPr wrap="square" lIns="36000" tIns="36000" rIns="36000" bIns="36000" rtlCol="0">
            <a:spAutoFit/>
          </a:bodyPr>
          <a:lstStyle/>
          <a:p>
            <a:pPr algn="ctr"/>
            <a:r>
              <a:rPr lang="en-US" sz="1200" dirty="0">
                <a:cs typeface="Arial" pitchFamily="34" charset="0"/>
              </a:rPr>
              <a:t>Table 7. Performance of PD Estimation Models </a:t>
            </a:r>
          </a:p>
        </p:txBody>
      </p:sp>
      <p:sp>
        <p:nvSpPr>
          <p:cNvPr id="2" name="Accolade ouvrante 1">
            <a:extLst>
              <a:ext uri="{FF2B5EF4-FFF2-40B4-BE49-F238E27FC236}">
                <a16:creationId xmlns:a16="http://schemas.microsoft.com/office/drawing/2014/main" id="{7A443E5F-B6F7-A73B-E5EC-8D02CCCFDD9B}"/>
              </a:ext>
            </a:extLst>
          </p:cNvPr>
          <p:cNvSpPr/>
          <p:nvPr/>
        </p:nvSpPr>
        <p:spPr>
          <a:xfrm rot="5400000">
            <a:off x="3868896" y="58696"/>
            <a:ext cx="187003" cy="2974257"/>
          </a:xfrm>
          <a:prstGeom prst="leftBrace">
            <a:avLst/>
          </a:prstGeom>
          <a:ln w="63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ZoneTexte 2">
            <a:extLst>
              <a:ext uri="{FF2B5EF4-FFF2-40B4-BE49-F238E27FC236}">
                <a16:creationId xmlns:a16="http://schemas.microsoft.com/office/drawing/2014/main" id="{C10C5253-46DF-6022-5729-10D6FB58293F}"/>
              </a:ext>
            </a:extLst>
          </p:cNvPr>
          <p:cNvSpPr txBox="1"/>
          <p:nvPr/>
        </p:nvSpPr>
        <p:spPr>
          <a:xfrm>
            <a:off x="3483074" y="1224787"/>
            <a:ext cx="958646" cy="211203"/>
          </a:xfrm>
          <a:prstGeom prst="rect">
            <a:avLst/>
          </a:prstGeom>
          <a:noFill/>
        </p:spPr>
        <p:txBody>
          <a:bodyPr wrap="square" lIns="36000" tIns="36000" rIns="36000" bIns="36000" rtlCol="0">
            <a:spAutoFit/>
          </a:bodyPr>
          <a:lstStyle/>
          <a:p>
            <a:pPr algn="ctr"/>
            <a:r>
              <a:rPr lang="en-US" sz="900" dirty="0">
                <a:latin typeface="Arial" pitchFamily="34" charset="0"/>
                <a:cs typeface="Arial" pitchFamily="34" charset="0"/>
              </a:rPr>
              <a:t>Stacking </a:t>
            </a:r>
          </a:p>
        </p:txBody>
      </p:sp>
      <p:sp>
        <p:nvSpPr>
          <p:cNvPr id="4" name="Rectangle 3">
            <a:extLst>
              <a:ext uri="{FF2B5EF4-FFF2-40B4-BE49-F238E27FC236}">
                <a16:creationId xmlns:a16="http://schemas.microsoft.com/office/drawing/2014/main" id="{9E5D278B-C785-853D-7B1C-84FCDE366F96}"/>
              </a:ext>
            </a:extLst>
          </p:cNvPr>
          <p:cNvSpPr/>
          <p:nvPr/>
        </p:nvSpPr>
        <p:spPr>
          <a:xfrm>
            <a:off x="570270" y="2421663"/>
            <a:ext cx="1076632" cy="216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 Module Data 2</a:t>
            </a:r>
          </a:p>
        </p:txBody>
      </p:sp>
      <p:sp>
        <p:nvSpPr>
          <p:cNvPr id="5" name="Rectangle 4">
            <a:extLst>
              <a:ext uri="{FF2B5EF4-FFF2-40B4-BE49-F238E27FC236}">
                <a16:creationId xmlns:a16="http://schemas.microsoft.com/office/drawing/2014/main" id="{E716FC4F-2304-A737-E0C0-D3CA1D7DCD8F}"/>
              </a:ext>
            </a:extLst>
          </p:cNvPr>
          <p:cNvSpPr/>
          <p:nvPr/>
        </p:nvSpPr>
        <p:spPr>
          <a:xfrm>
            <a:off x="570270" y="2968495"/>
            <a:ext cx="1076632" cy="216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000" dirty="0">
                <a:ea typeface="Source Sans Pro" pitchFamily="34" charset="0"/>
              </a:rPr>
              <a:t>Module Data 3</a:t>
            </a:r>
          </a:p>
        </p:txBody>
      </p:sp>
      <p:cxnSp>
        <p:nvCxnSpPr>
          <p:cNvPr id="7" name="Connecteur droit avec flèche 6">
            <a:extLst>
              <a:ext uri="{FF2B5EF4-FFF2-40B4-BE49-F238E27FC236}">
                <a16:creationId xmlns:a16="http://schemas.microsoft.com/office/drawing/2014/main" id="{5E3A9EFB-AC0A-4094-53E5-8DDFC0B558DD}"/>
              </a:ext>
            </a:extLst>
          </p:cNvPr>
          <p:cNvCxnSpPr/>
          <p:nvPr/>
        </p:nvCxnSpPr>
        <p:spPr>
          <a:xfrm>
            <a:off x="1648129" y="2485207"/>
            <a:ext cx="828368" cy="0"/>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590A8E4C-FB33-E2A5-F315-2808D4D84735}"/>
              </a:ext>
            </a:extLst>
          </p:cNvPr>
          <p:cNvCxnSpPr/>
          <p:nvPr/>
        </p:nvCxnSpPr>
        <p:spPr>
          <a:xfrm>
            <a:off x="1646900" y="3045439"/>
            <a:ext cx="828368" cy="0"/>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B12D8256-ADB8-31B8-B1A4-B3E2F06F5CA7}"/>
              </a:ext>
            </a:extLst>
          </p:cNvPr>
          <p:cNvSpPr txBox="1"/>
          <p:nvPr/>
        </p:nvSpPr>
        <p:spPr>
          <a:xfrm>
            <a:off x="1843546" y="2259242"/>
            <a:ext cx="435077" cy="241980"/>
          </a:xfrm>
          <a:prstGeom prst="rect">
            <a:avLst/>
          </a:prstGeom>
          <a:noFill/>
        </p:spPr>
        <p:txBody>
          <a:bodyPr wrap="square" lIns="36000" tIns="36000" rIns="36000" bIns="36000" rtlCol="0">
            <a:spAutoFit/>
          </a:bodyPr>
          <a:lstStyle/>
          <a:p>
            <a:r>
              <a:rPr lang="en-US" sz="1100" dirty="0">
                <a:cs typeface="Arial" pitchFamily="34" charset="0"/>
              </a:rPr>
              <a:t>Train </a:t>
            </a:r>
          </a:p>
        </p:txBody>
      </p:sp>
      <p:sp>
        <p:nvSpPr>
          <p:cNvPr id="16" name="ZoneTexte 15">
            <a:extLst>
              <a:ext uri="{FF2B5EF4-FFF2-40B4-BE49-F238E27FC236}">
                <a16:creationId xmlns:a16="http://schemas.microsoft.com/office/drawing/2014/main" id="{EF6D7410-4F60-85C0-02FA-BA0DDFAD878B}"/>
              </a:ext>
            </a:extLst>
          </p:cNvPr>
          <p:cNvSpPr txBox="1"/>
          <p:nvPr/>
        </p:nvSpPr>
        <p:spPr>
          <a:xfrm>
            <a:off x="1850332" y="2794388"/>
            <a:ext cx="435077" cy="241980"/>
          </a:xfrm>
          <a:prstGeom prst="rect">
            <a:avLst/>
          </a:prstGeom>
          <a:noFill/>
        </p:spPr>
        <p:txBody>
          <a:bodyPr wrap="square" lIns="36000" tIns="36000" rIns="36000" bIns="36000" rtlCol="0">
            <a:spAutoFit/>
          </a:bodyPr>
          <a:lstStyle/>
          <a:p>
            <a:r>
              <a:rPr lang="en-US" sz="1100" dirty="0">
                <a:cs typeface="Arial" pitchFamily="34" charset="0"/>
              </a:rPr>
              <a:t>Train </a:t>
            </a:r>
          </a:p>
        </p:txBody>
      </p:sp>
      <p:sp>
        <p:nvSpPr>
          <p:cNvPr id="18" name="ZoneTexte 17">
            <a:extLst>
              <a:ext uri="{FF2B5EF4-FFF2-40B4-BE49-F238E27FC236}">
                <a16:creationId xmlns:a16="http://schemas.microsoft.com/office/drawing/2014/main" id="{7443CA5F-3127-0B09-06A0-338B6E101488}"/>
              </a:ext>
            </a:extLst>
          </p:cNvPr>
          <p:cNvSpPr txBox="1"/>
          <p:nvPr/>
        </p:nvSpPr>
        <p:spPr>
          <a:xfrm rot="20562497">
            <a:off x="3629493" y="2739377"/>
            <a:ext cx="528160" cy="195814"/>
          </a:xfrm>
          <a:prstGeom prst="rect">
            <a:avLst/>
          </a:prstGeom>
          <a:noFill/>
        </p:spPr>
        <p:txBody>
          <a:bodyPr wrap="square" lIns="36000" tIns="36000" rIns="36000" bIns="36000" rtlCol="0">
            <a:spAutoFit/>
          </a:bodyPr>
          <a:lstStyle/>
          <a:p>
            <a:pPr algn="ctr"/>
            <a:r>
              <a:rPr lang="en-US" sz="800" dirty="0">
                <a:cs typeface="Arial" pitchFamily="34" charset="0"/>
              </a:rPr>
              <a:t>Output 3</a:t>
            </a:r>
          </a:p>
        </p:txBody>
      </p:sp>
      <p:sp>
        <p:nvSpPr>
          <p:cNvPr id="24" name="ZoneTexte 23">
            <a:extLst>
              <a:ext uri="{FF2B5EF4-FFF2-40B4-BE49-F238E27FC236}">
                <a16:creationId xmlns:a16="http://schemas.microsoft.com/office/drawing/2014/main" id="{CD74EA25-67AE-31EA-A7ED-4C9F13BA270A}"/>
              </a:ext>
            </a:extLst>
          </p:cNvPr>
          <p:cNvSpPr txBox="1"/>
          <p:nvPr/>
        </p:nvSpPr>
        <p:spPr>
          <a:xfrm rot="834849">
            <a:off x="3578191" y="2395992"/>
            <a:ext cx="658204" cy="195814"/>
          </a:xfrm>
          <a:prstGeom prst="rect">
            <a:avLst/>
          </a:prstGeom>
          <a:noFill/>
        </p:spPr>
        <p:txBody>
          <a:bodyPr wrap="square" lIns="36000" tIns="36000" rIns="36000" bIns="36000" rtlCol="0">
            <a:spAutoFit/>
          </a:bodyPr>
          <a:lstStyle/>
          <a:p>
            <a:pPr algn="ctr"/>
            <a:r>
              <a:rPr lang="en-US" sz="800" dirty="0">
                <a:cs typeface="Arial" pitchFamily="34" charset="0"/>
              </a:rPr>
              <a:t>Output 2</a:t>
            </a:r>
          </a:p>
        </p:txBody>
      </p:sp>
      <p:sp>
        <p:nvSpPr>
          <p:cNvPr id="28" name="ZoneTexte 27">
            <a:extLst>
              <a:ext uri="{FF2B5EF4-FFF2-40B4-BE49-F238E27FC236}">
                <a16:creationId xmlns:a16="http://schemas.microsoft.com/office/drawing/2014/main" id="{F0E01B66-BEED-5888-E44F-DD8E6D58006B}"/>
              </a:ext>
            </a:extLst>
          </p:cNvPr>
          <p:cNvSpPr txBox="1"/>
          <p:nvPr/>
        </p:nvSpPr>
        <p:spPr>
          <a:xfrm>
            <a:off x="27303" y="6051491"/>
            <a:ext cx="2162565" cy="349702"/>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*Accuracy Ratio = 2 * ROC AUC – 1</a:t>
            </a:r>
          </a:p>
          <a:p>
            <a:pPr marL="171450" indent="-171450">
              <a:buFont typeface="Arial" panose="020B0604020202020204" pitchFamily="34" charset="0"/>
              <a:buChar char="•"/>
            </a:pPr>
            <a:endParaRPr lang="en-US" sz="900" dirty="0">
              <a:latin typeface="Arial" pitchFamily="34" charset="0"/>
              <a:cs typeface="Arial" pitchFamily="34" charset="0"/>
            </a:endParaRPr>
          </a:p>
        </p:txBody>
      </p:sp>
      <p:sp>
        <p:nvSpPr>
          <p:cNvPr id="44" name="ZoneTexte 43">
            <a:extLst>
              <a:ext uri="{FF2B5EF4-FFF2-40B4-BE49-F238E27FC236}">
                <a16:creationId xmlns:a16="http://schemas.microsoft.com/office/drawing/2014/main" id="{DA3DD564-1553-7A73-F84B-1AFB86504DD8}"/>
              </a:ext>
            </a:extLst>
          </p:cNvPr>
          <p:cNvSpPr txBox="1"/>
          <p:nvPr/>
        </p:nvSpPr>
        <p:spPr>
          <a:xfrm>
            <a:off x="6261431" y="4157416"/>
            <a:ext cx="3164399" cy="1311504"/>
          </a:xfrm>
          <a:prstGeom prst="rect">
            <a:avLst/>
          </a:prstGeom>
          <a:noFill/>
        </p:spPr>
        <p:txBody>
          <a:bodyPr wrap="square" lIns="36000" tIns="36000" rIns="36000" bIns="36000" rtlCol="0">
            <a:spAutoFit/>
          </a:bodyPr>
          <a:lstStyle/>
          <a:p>
            <a:r>
              <a:rPr lang="en-US" sz="1000" b="1" u="sng" dirty="0">
                <a:latin typeface="Arial" pitchFamily="34" charset="0"/>
                <a:cs typeface="Arial" pitchFamily="34" charset="0"/>
              </a:rPr>
              <a:t>2 TYPES OF TEST DATA ARE USED: </a:t>
            </a:r>
          </a:p>
          <a:p>
            <a:endParaRPr lang="en-US" sz="1050" dirty="0">
              <a:latin typeface="Arial" pitchFamily="34" charset="0"/>
              <a:cs typeface="Arial" pitchFamily="34" charset="0"/>
            </a:endParaRPr>
          </a:p>
          <a:p>
            <a:pPr marL="171450" indent="-171450" algn="just">
              <a:buFont typeface="Arial" panose="020B0604020202020204" pitchFamily="34" charset="0"/>
              <a:buChar char="•"/>
            </a:pPr>
            <a:r>
              <a:rPr lang="en-US" sz="1000" dirty="0">
                <a:latin typeface="Arial" pitchFamily="34" charset="0"/>
                <a:cs typeface="Arial" pitchFamily="34" charset="0"/>
              </a:rPr>
              <a:t>Within Time TEST SET : Each obligor (borrower) has </a:t>
            </a:r>
            <a:r>
              <a:rPr lang="en-US" sz="1000" b="1" dirty="0">
                <a:solidFill>
                  <a:srgbClr val="FF0000"/>
                </a:solidFill>
                <a:latin typeface="Arial" pitchFamily="34" charset="0"/>
                <a:cs typeface="Arial" pitchFamily="34" charset="0"/>
              </a:rPr>
              <a:t>data records in different date times (panel data)</a:t>
            </a:r>
            <a:endParaRPr lang="en-US" sz="1000" dirty="0">
              <a:latin typeface="Arial" pitchFamily="34" charset="0"/>
              <a:cs typeface="Arial" pitchFamily="34" charset="0"/>
            </a:endParaRPr>
          </a:p>
          <a:p>
            <a:pPr marL="171450" indent="-171450" algn="just">
              <a:buFont typeface="Arial" panose="020B0604020202020204" pitchFamily="34" charset="0"/>
              <a:buChar char="•"/>
            </a:pPr>
            <a:endParaRPr lang="en-US" sz="1000" dirty="0">
              <a:latin typeface="Arial" pitchFamily="34" charset="0"/>
              <a:cs typeface="Arial" pitchFamily="34" charset="0"/>
            </a:endParaRPr>
          </a:p>
          <a:p>
            <a:pPr marL="171450" indent="-171450" algn="just">
              <a:buFont typeface="Arial" panose="020B0604020202020204" pitchFamily="34" charset="0"/>
              <a:buChar char="•"/>
            </a:pPr>
            <a:r>
              <a:rPr lang="en-US" sz="1000" dirty="0">
                <a:latin typeface="Arial" pitchFamily="34" charset="0"/>
                <a:cs typeface="Arial" pitchFamily="34" charset="0"/>
              </a:rPr>
              <a:t>OUT-OF-TIME SET (OOT): each obligor has </a:t>
            </a:r>
            <a:r>
              <a:rPr lang="en-US" sz="1000" b="1" dirty="0">
                <a:solidFill>
                  <a:srgbClr val="FF0000"/>
                </a:solidFill>
                <a:latin typeface="Arial" pitchFamily="34" charset="0"/>
                <a:cs typeface="Arial" pitchFamily="34" charset="0"/>
              </a:rPr>
              <a:t>one data record at a date fixed in 2018</a:t>
            </a:r>
            <a:r>
              <a:rPr lang="en-US" sz="800" dirty="0">
                <a:latin typeface="Arial" pitchFamily="34" charset="0"/>
                <a:cs typeface="Arial" pitchFamily="34" charset="0"/>
              </a:rPr>
              <a:t>. </a:t>
            </a:r>
          </a:p>
        </p:txBody>
      </p:sp>
      <p:sp>
        <p:nvSpPr>
          <p:cNvPr id="21" name="ZoneTexte 20">
            <a:extLst>
              <a:ext uri="{FF2B5EF4-FFF2-40B4-BE49-F238E27FC236}">
                <a16:creationId xmlns:a16="http://schemas.microsoft.com/office/drawing/2014/main" id="{29104B17-F686-30BC-344D-5712A4D718A3}"/>
              </a:ext>
            </a:extLst>
          </p:cNvPr>
          <p:cNvSpPr txBox="1"/>
          <p:nvPr/>
        </p:nvSpPr>
        <p:spPr>
          <a:xfrm>
            <a:off x="176062" y="872096"/>
            <a:ext cx="7423792" cy="288147"/>
          </a:xfrm>
          <a:prstGeom prst="rect">
            <a:avLst/>
          </a:prstGeom>
          <a:noFill/>
        </p:spPr>
        <p:txBody>
          <a:bodyPr wrap="square" lIns="36000" tIns="36000" rIns="36000" bIns="36000" rtlCol="0">
            <a:spAutoFit/>
          </a:bodyPr>
          <a:lstStyle/>
          <a:p>
            <a:r>
              <a:rPr lang="en-US" sz="1400" b="1" dirty="0">
                <a:cs typeface="Arial" pitchFamily="34" charset="0"/>
              </a:rPr>
              <a:t>PD ESTIMATION MODELS ARCHITECTURE FOR FRANCE’S SME PORTFOLIO </a:t>
            </a:r>
          </a:p>
        </p:txBody>
      </p:sp>
    </p:spTree>
    <p:extLst>
      <p:ext uri="{BB962C8B-B14F-4D97-AF65-F5344CB8AC3E}">
        <p14:creationId xmlns:p14="http://schemas.microsoft.com/office/powerpoint/2010/main" val="3609177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FCE54E-3ACD-9833-9C80-C701A52A0462}"/>
              </a:ext>
            </a:extLst>
          </p:cNvPr>
          <p:cNvSpPr>
            <a:spLocks noGrp="1"/>
          </p:cNvSpPr>
          <p:nvPr>
            <p:ph type="title"/>
          </p:nvPr>
        </p:nvSpPr>
        <p:spPr>
          <a:xfrm>
            <a:off x="176516" y="453033"/>
            <a:ext cx="9204000" cy="236475"/>
          </a:xfrm>
        </p:spPr>
        <p:txBody>
          <a:bodyPr/>
          <a:lstStyle/>
          <a:p>
            <a:r>
              <a:rPr lang="en-US" dirty="0"/>
              <a:t>PD estimation models’ Distillation Framework </a:t>
            </a:r>
          </a:p>
        </p:txBody>
      </p:sp>
      <p:sp>
        <p:nvSpPr>
          <p:cNvPr id="8" name="Rectangle 7">
            <a:extLst>
              <a:ext uri="{FF2B5EF4-FFF2-40B4-BE49-F238E27FC236}">
                <a16:creationId xmlns:a16="http://schemas.microsoft.com/office/drawing/2014/main" id="{C5C133B8-79DA-16E8-1D66-606948893399}"/>
              </a:ext>
            </a:extLst>
          </p:cNvPr>
          <p:cNvSpPr/>
          <p:nvPr/>
        </p:nvSpPr>
        <p:spPr>
          <a:xfrm>
            <a:off x="1167581" y="2153395"/>
            <a:ext cx="1273276" cy="288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Module Data 1</a:t>
            </a:r>
          </a:p>
        </p:txBody>
      </p:sp>
      <p:sp>
        <p:nvSpPr>
          <p:cNvPr id="10" name="ZoneTexte 9">
            <a:extLst>
              <a:ext uri="{FF2B5EF4-FFF2-40B4-BE49-F238E27FC236}">
                <a16:creationId xmlns:a16="http://schemas.microsoft.com/office/drawing/2014/main" id="{DA85C2A6-7CEB-59C7-41D7-D755A3A3D38D}"/>
              </a:ext>
            </a:extLst>
          </p:cNvPr>
          <p:cNvSpPr txBox="1"/>
          <p:nvPr/>
        </p:nvSpPr>
        <p:spPr>
          <a:xfrm rot="19498700">
            <a:off x="6502708" y="2746104"/>
            <a:ext cx="636311" cy="288147"/>
          </a:xfrm>
          <a:prstGeom prst="rect">
            <a:avLst/>
          </a:prstGeom>
          <a:noFill/>
        </p:spPr>
        <p:txBody>
          <a:bodyPr wrap="square" lIns="36000" tIns="36000" rIns="36000" bIns="36000" rtlCol="0">
            <a:spAutoFit/>
          </a:bodyPr>
          <a:lstStyle/>
          <a:p>
            <a:pPr algn="ctr"/>
            <a:r>
              <a:rPr lang="en-US" sz="1400" dirty="0">
                <a:ea typeface="Source Sans Pro" pitchFamily="34" charset="0"/>
              </a:rPr>
              <a:t>Train</a:t>
            </a:r>
            <a:r>
              <a:rPr lang="en-US" sz="1100" dirty="0">
                <a:cs typeface="Arial" pitchFamily="34" charset="0"/>
              </a:rPr>
              <a:t> </a:t>
            </a:r>
          </a:p>
        </p:txBody>
      </p:sp>
      <p:sp>
        <p:nvSpPr>
          <p:cNvPr id="12" name="Rectangle 11">
            <a:extLst>
              <a:ext uri="{FF2B5EF4-FFF2-40B4-BE49-F238E27FC236}">
                <a16:creationId xmlns:a16="http://schemas.microsoft.com/office/drawing/2014/main" id="{B73B1A28-0B11-2326-E243-34EA0DC6F272}"/>
              </a:ext>
            </a:extLst>
          </p:cNvPr>
          <p:cNvSpPr/>
          <p:nvPr/>
        </p:nvSpPr>
        <p:spPr>
          <a:xfrm>
            <a:off x="1167581" y="4494208"/>
            <a:ext cx="1265441" cy="288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 Module Data 4</a:t>
            </a:r>
          </a:p>
        </p:txBody>
      </p:sp>
      <p:sp>
        <p:nvSpPr>
          <p:cNvPr id="15" name="Rectangle 14">
            <a:extLst>
              <a:ext uri="{FF2B5EF4-FFF2-40B4-BE49-F238E27FC236}">
                <a16:creationId xmlns:a16="http://schemas.microsoft.com/office/drawing/2014/main" id="{07BE9681-F37B-7AA2-4CF2-B20B7520081A}"/>
              </a:ext>
            </a:extLst>
          </p:cNvPr>
          <p:cNvSpPr/>
          <p:nvPr/>
        </p:nvSpPr>
        <p:spPr>
          <a:xfrm>
            <a:off x="7416707" y="4307911"/>
            <a:ext cx="1076632" cy="288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Student </a:t>
            </a:r>
          </a:p>
        </p:txBody>
      </p:sp>
      <p:sp>
        <p:nvSpPr>
          <p:cNvPr id="25" name="Rectangle 24">
            <a:extLst>
              <a:ext uri="{FF2B5EF4-FFF2-40B4-BE49-F238E27FC236}">
                <a16:creationId xmlns:a16="http://schemas.microsoft.com/office/drawing/2014/main" id="{3F0C87D6-259C-7DDC-10A1-5253CF5D64FD}"/>
              </a:ext>
            </a:extLst>
          </p:cNvPr>
          <p:cNvSpPr/>
          <p:nvPr/>
        </p:nvSpPr>
        <p:spPr>
          <a:xfrm>
            <a:off x="7421907" y="2631027"/>
            <a:ext cx="1075402" cy="288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Teacher</a:t>
            </a:r>
            <a:r>
              <a:rPr lang="en-US" sz="1000" dirty="0">
                <a:ea typeface="Source Sans Pro" pitchFamily="34" charset="0"/>
              </a:rPr>
              <a:t>  </a:t>
            </a:r>
          </a:p>
        </p:txBody>
      </p:sp>
      <p:sp>
        <p:nvSpPr>
          <p:cNvPr id="45" name="Rectangle 44">
            <a:extLst>
              <a:ext uri="{FF2B5EF4-FFF2-40B4-BE49-F238E27FC236}">
                <a16:creationId xmlns:a16="http://schemas.microsoft.com/office/drawing/2014/main" id="{DFFF4FB2-0D78-9FF2-E512-945BEF676E29}"/>
              </a:ext>
            </a:extLst>
          </p:cNvPr>
          <p:cNvSpPr/>
          <p:nvPr/>
        </p:nvSpPr>
        <p:spPr>
          <a:xfrm>
            <a:off x="5937094" y="3353778"/>
            <a:ext cx="1049736" cy="468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One-Hot Encoding     </a:t>
            </a:r>
          </a:p>
        </p:txBody>
      </p:sp>
      <p:cxnSp>
        <p:nvCxnSpPr>
          <p:cNvPr id="52" name="Connecteur droit avec flèche 51">
            <a:extLst>
              <a:ext uri="{FF2B5EF4-FFF2-40B4-BE49-F238E27FC236}">
                <a16:creationId xmlns:a16="http://schemas.microsoft.com/office/drawing/2014/main" id="{C174F7C4-6E44-E629-7417-5553360712F3}"/>
              </a:ext>
            </a:extLst>
          </p:cNvPr>
          <p:cNvCxnSpPr>
            <a:cxnSpLocks/>
            <a:endCxn id="40" idx="3"/>
          </p:cNvCxnSpPr>
          <p:nvPr/>
        </p:nvCxnSpPr>
        <p:spPr>
          <a:xfrm>
            <a:off x="4805878" y="3563629"/>
            <a:ext cx="1198670" cy="0"/>
          </a:xfrm>
          <a:prstGeom prst="straightConnector1">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EB3992A-1FF2-9F04-F59B-71D1BDA2F7AC}"/>
              </a:ext>
            </a:extLst>
          </p:cNvPr>
          <p:cNvSpPr/>
          <p:nvPr/>
        </p:nvSpPr>
        <p:spPr>
          <a:xfrm>
            <a:off x="2824822" y="3369101"/>
            <a:ext cx="1076632" cy="236475"/>
          </a:xfrm>
          <a:prstGeom prst="rect">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32" name="ZoneTexte 31">
            <a:extLst>
              <a:ext uri="{FF2B5EF4-FFF2-40B4-BE49-F238E27FC236}">
                <a16:creationId xmlns:a16="http://schemas.microsoft.com/office/drawing/2014/main" id="{11F76990-FEA6-65BA-871B-A2330C5ACAFF}"/>
              </a:ext>
            </a:extLst>
          </p:cNvPr>
          <p:cNvSpPr txBox="1"/>
          <p:nvPr/>
        </p:nvSpPr>
        <p:spPr>
          <a:xfrm>
            <a:off x="3145599" y="3353779"/>
            <a:ext cx="1592825" cy="468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algn="ctr">
              <a:spcBef>
                <a:spcPts val="1200"/>
              </a:spcBef>
              <a:defRPr sz="1400">
                <a:ea typeface="Source Sans Pro" pitchFamily="34" charset="0"/>
              </a:defRPr>
            </a:lvl1pPr>
          </a:lstStyle>
          <a:p>
            <a:r>
              <a:rPr lang="en-US" dirty="0"/>
              <a:t>Concatenate Modules’ Features </a:t>
            </a:r>
          </a:p>
        </p:txBody>
      </p:sp>
      <p:sp>
        <p:nvSpPr>
          <p:cNvPr id="40" name="ZoneTexte 39">
            <a:extLst>
              <a:ext uri="{FF2B5EF4-FFF2-40B4-BE49-F238E27FC236}">
                <a16:creationId xmlns:a16="http://schemas.microsoft.com/office/drawing/2014/main" id="{9EA0C51E-9758-700E-4651-D25A221828D2}"/>
              </a:ext>
            </a:extLst>
          </p:cNvPr>
          <p:cNvSpPr txBox="1"/>
          <p:nvPr/>
        </p:nvSpPr>
        <p:spPr>
          <a:xfrm>
            <a:off x="4692666" y="3311834"/>
            <a:ext cx="1311882" cy="503590"/>
          </a:xfrm>
          <a:prstGeom prst="rect">
            <a:avLst/>
          </a:prstGeom>
          <a:noFill/>
        </p:spPr>
        <p:txBody>
          <a:bodyPr wrap="square" lIns="36000" tIns="36000" rIns="36000" bIns="36000" rtlCol="0">
            <a:spAutoFit/>
          </a:bodyPr>
          <a:lstStyle/>
          <a:p>
            <a:pPr algn="ctr">
              <a:spcBef>
                <a:spcPts val="1200"/>
              </a:spcBef>
            </a:pPr>
            <a:r>
              <a:rPr lang="en-US" sz="1400" dirty="0">
                <a:ea typeface="Source Sans Pro" pitchFamily="34" charset="0"/>
              </a:rPr>
              <a:t>All Features Dataset </a:t>
            </a:r>
          </a:p>
        </p:txBody>
      </p:sp>
      <p:cxnSp>
        <p:nvCxnSpPr>
          <p:cNvPr id="43" name="Connecteur droit avec flèche 42">
            <a:extLst>
              <a:ext uri="{FF2B5EF4-FFF2-40B4-BE49-F238E27FC236}">
                <a16:creationId xmlns:a16="http://schemas.microsoft.com/office/drawing/2014/main" id="{54590807-DDEF-C106-4022-254E1788AAE6}"/>
              </a:ext>
            </a:extLst>
          </p:cNvPr>
          <p:cNvCxnSpPr>
            <a:stCxn id="45" idx="0"/>
          </p:cNvCxnSpPr>
          <p:nvPr/>
        </p:nvCxnSpPr>
        <p:spPr>
          <a:xfrm flipV="1">
            <a:off x="6461962" y="2685338"/>
            <a:ext cx="959945" cy="668440"/>
          </a:xfrm>
          <a:prstGeom prst="straightConnector1">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7764FCB3-54FB-614B-8D24-4E3202D61307}"/>
              </a:ext>
            </a:extLst>
          </p:cNvPr>
          <p:cNvCxnSpPr>
            <a:stCxn id="25" idx="2"/>
            <a:endCxn id="15" idx="0"/>
          </p:cNvCxnSpPr>
          <p:nvPr/>
        </p:nvCxnSpPr>
        <p:spPr>
          <a:xfrm flipH="1">
            <a:off x="7955023" y="2919027"/>
            <a:ext cx="4585" cy="1388884"/>
          </a:xfrm>
          <a:prstGeom prst="straightConnector1">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B052EB9E-3499-DAAD-6DD7-E48B8316036B}"/>
              </a:ext>
            </a:extLst>
          </p:cNvPr>
          <p:cNvSpPr txBox="1"/>
          <p:nvPr/>
        </p:nvSpPr>
        <p:spPr>
          <a:xfrm>
            <a:off x="8132287" y="3019558"/>
            <a:ext cx="1823015" cy="1857807"/>
          </a:xfrm>
          <a:prstGeom prst="rect">
            <a:avLst/>
          </a:prstGeom>
          <a:noFill/>
        </p:spPr>
        <p:txBody>
          <a:bodyPr wrap="square" lIns="36000" tIns="36000" rIns="36000" bIns="36000" rtlCol="0">
            <a:spAutoFit/>
          </a:bodyPr>
          <a:lstStyle/>
          <a:p>
            <a:r>
              <a:rPr lang="en-US" sz="1100" dirty="0">
                <a:ea typeface="Source Sans Pro" pitchFamily="34" charset="0"/>
              </a:rPr>
              <a:t>Response-Based Distillation</a:t>
            </a:r>
          </a:p>
          <a:p>
            <a:endParaRPr lang="en-US" sz="1100" dirty="0">
              <a:ea typeface="Source Sans Pro" pitchFamily="34" charset="0"/>
            </a:endParaRPr>
          </a:p>
          <a:p>
            <a:r>
              <a:rPr lang="en-US" sz="1100" dirty="0">
                <a:ea typeface="Source Sans Pro" pitchFamily="34" charset="0"/>
              </a:rPr>
              <a:t>Adversarial Knowledge Distillation</a:t>
            </a:r>
          </a:p>
          <a:p>
            <a:endParaRPr lang="en-US" sz="1100" dirty="0">
              <a:ea typeface="Source Sans Pro" pitchFamily="34" charset="0"/>
            </a:endParaRPr>
          </a:p>
          <a:p>
            <a:r>
              <a:rPr lang="en-US" sz="1100" dirty="0">
                <a:ea typeface="Source Sans Pro" pitchFamily="34" charset="0"/>
              </a:rPr>
              <a:t>X-Distillation  </a:t>
            </a:r>
          </a:p>
          <a:p>
            <a:endParaRPr lang="en-US" sz="1100" dirty="0">
              <a:solidFill>
                <a:schemeClr val="bg2">
                  <a:lumMod val="75000"/>
                </a:schemeClr>
              </a:solidFill>
              <a:ea typeface="Source Sans Pro" pitchFamily="34" charset="0"/>
            </a:endParaRPr>
          </a:p>
          <a:p>
            <a:r>
              <a:rPr lang="en-US" sz="1100" dirty="0">
                <a:solidFill>
                  <a:schemeClr val="bg2">
                    <a:lumMod val="75000"/>
                  </a:schemeClr>
                </a:solidFill>
                <a:ea typeface="Source Sans Pro" pitchFamily="34" charset="0"/>
              </a:rPr>
              <a:t> </a:t>
            </a:r>
          </a:p>
          <a:p>
            <a:endParaRPr lang="en-US" sz="1400" dirty="0">
              <a:solidFill>
                <a:schemeClr val="bg2">
                  <a:lumMod val="75000"/>
                </a:schemeClr>
              </a:solidFill>
              <a:ea typeface="Source Sans Pro" pitchFamily="34" charset="0"/>
            </a:endParaRPr>
          </a:p>
          <a:p>
            <a:r>
              <a:rPr lang="en-US" sz="1400" dirty="0">
                <a:solidFill>
                  <a:schemeClr val="bg2">
                    <a:lumMod val="75000"/>
                  </a:schemeClr>
                </a:solidFill>
                <a:ea typeface="Source Sans Pro" pitchFamily="34" charset="0"/>
              </a:rPr>
              <a:t> </a:t>
            </a:r>
          </a:p>
        </p:txBody>
      </p:sp>
      <p:sp>
        <p:nvSpPr>
          <p:cNvPr id="54" name="ZoneTexte 53">
            <a:extLst>
              <a:ext uri="{FF2B5EF4-FFF2-40B4-BE49-F238E27FC236}">
                <a16:creationId xmlns:a16="http://schemas.microsoft.com/office/drawing/2014/main" id="{216D8BB7-8111-C28A-B2C3-F3ACEFFA3BEC}"/>
              </a:ext>
            </a:extLst>
          </p:cNvPr>
          <p:cNvSpPr txBox="1"/>
          <p:nvPr/>
        </p:nvSpPr>
        <p:spPr>
          <a:xfrm>
            <a:off x="3176154" y="5110849"/>
            <a:ext cx="3871452" cy="395869"/>
          </a:xfrm>
          <a:prstGeom prst="rect">
            <a:avLst/>
          </a:prstGeom>
          <a:noFill/>
        </p:spPr>
        <p:txBody>
          <a:bodyPr wrap="square" lIns="36000" tIns="36000" rIns="36000" bIns="36000" rtlCol="0">
            <a:spAutoFit/>
          </a:bodyPr>
          <a:lstStyle/>
          <a:p>
            <a:pPr algn="ctr"/>
            <a:r>
              <a:rPr lang="en-US" sz="1200" dirty="0">
                <a:cs typeface="Arial" pitchFamily="34" charset="0"/>
              </a:rPr>
              <a:t>Figure 16. PD Estimation Models Distillation Framework </a:t>
            </a:r>
          </a:p>
          <a:p>
            <a:pPr algn="ctr"/>
            <a:endParaRPr lang="en-US" sz="900" dirty="0">
              <a:latin typeface="Arial" pitchFamily="34" charset="0"/>
              <a:cs typeface="Arial" pitchFamily="34" charset="0"/>
            </a:endParaRPr>
          </a:p>
        </p:txBody>
      </p:sp>
      <p:sp>
        <p:nvSpPr>
          <p:cNvPr id="58" name="ZoneTexte 57">
            <a:extLst>
              <a:ext uri="{FF2B5EF4-FFF2-40B4-BE49-F238E27FC236}">
                <a16:creationId xmlns:a16="http://schemas.microsoft.com/office/drawing/2014/main" id="{709B2426-2711-2CE6-5490-60C101AF3177}"/>
              </a:ext>
            </a:extLst>
          </p:cNvPr>
          <p:cNvSpPr txBox="1"/>
          <p:nvPr/>
        </p:nvSpPr>
        <p:spPr>
          <a:xfrm>
            <a:off x="176516" y="924702"/>
            <a:ext cx="9014680" cy="288147"/>
          </a:xfrm>
          <a:prstGeom prst="rect">
            <a:avLst/>
          </a:prstGeom>
          <a:noFill/>
        </p:spPr>
        <p:txBody>
          <a:bodyPr wrap="square" lIns="36000" tIns="36000" rIns="36000" bIns="36000" rtlCol="0">
            <a:spAutoFit/>
          </a:bodyPr>
          <a:lstStyle/>
          <a:p>
            <a:pPr algn="just"/>
            <a:r>
              <a:rPr lang="en-US" sz="1400" dirty="0">
                <a:latin typeface="Arial" pitchFamily="34" charset="0"/>
                <a:cs typeface="Arial" pitchFamily="34" charset="0"/>
              </a:rPr>
              <a:t>The objective of the distillation framework is to </a:t>
            </a:r>
            <a:r>
              <a:rPr lang="en-US" sz="1400" b="1" dirty="0">
                <a:solidFill>
                  <a:srgbClr val="FF0000"/>
                </a:solidFill>
                <a:latin typeface="Arial" pitchFamily="34" charset="0"/>
                <a:cs typeface="Arial" pitchFamily="34" charset="0"/>
              </a:rPr>
              <a:t>enhance the overall</a:t>
            </a:r>
            <a:r>
              <a:rPr lang="en-US" sz="1400" b="1" i="1" dirty="0">
                <a:solidFill>
                  <a:srgbClr val="FF0000"/>
                </a:solidFill>
                <a:latin typeface="Arial" pitchFamily="34" charset="0"/>
                <a:cs typeface="Arial" pitchFamily="34" charset="0"/>
              </a:rPr>
              <a:t> </a:t>
            </a:r>
            <a:r>
              <a:rPr lang="en-US" sz="1400" b="1" dirty="0">
                <a:solidFill>
                  <a:srgbClr val="FF0000"/>
                </a:solidFill>
                <a:latin typeface="Arial" pitchFamily="34" charset="0"/>
                <a:cs typeface="Arial" pitchFamily="34" charset="0"/>
              </a:rPr>
              <a:t>PD estimation models performance</a:t>
            </a:r>
            <a:r>
              <a:rPr lang="en-US" sz="1400" dirty="0">
                <a:latin typeface="Arial" pitchFamily="34" charset="0"/>
                <a:cs typeface="Arial" pitchFamily="34" charset="0"/>
              </a:rPr>
              <a:t>. </a:t>
            </a:r>
          </a:p>
        </p:txBody>
      </p:sp>
      <p:sp>
        <p:nvSpPr>
          <p:cNvPr id="4" name="Rectangle 3">
            <a:extLst>
              <a:ext uri="{FF2B5EF4-FFF2-40B4-BE49-F238E27FC236}">
                <a16:creationId xmlns:a16="http://schemas.microsoft.com/office/drawing/2014/main" id="{ACAFBD6E-D2D6-6FAE-B457-D5C00F3B300C}"/>
              </a:ext>
            </a:extLst>
          </p:cNvPr>
          <p:cNvSpPr/>
          <p:nvPr/>
        </p:nvSpPr>
        <p:spPr>
          <a:xfrm>
            <a:off x="1159746" y="2836860"/>
            <a:ext cx="1273276" cy="288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Module Data 2</a:t>
            </a:r>
          </a:p>
        </p:txBody>
      </p:sp>
      <p:sp>
        <p:nvSpPr>
          <p:cNvPr id="5" name="Rectangle 4">
            <a:extLst>
              <a:ext uri="{FF2B5EF4-FFF2-40B4-BE49-F238E27FC236}">
                <a16:creationId xmlns:a16="http://schemas.microsoft.com/office/drawing/2014/main" id="{6B35C4EB-0273-596C-57CA-F4DE640987E8}"/>
              </a:ext>
            </a:extLst>
          </p:cNvPr>
          <p:cNvSpPr/>
          <p:nvPr/>
        </p:nvSpPr>
        <p:spPr>
          <a:xfrm>
            <a:off x="1159747" y="3719723"/>
            <a:ext cx="1273276" cy="288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spcBef>
                <a:spcPts val="1200"/>
              </a:spcBef>
            </a:pPr>
            <a:r>
              <a:rPr lang="en-US" sz="1400" dirty="0">
                <a:ea typeface="Source Sans Pro" pitchFamily="34" charset="0"/>
              </a:rPr>
              <a:t>Module Data 3</a:t>
            </a:r>
          </a:p>
        </p:txBody>
      </p:sp>
      <p:cxnSp>
        <p:nvCxnSpPr>
          <p:cNvPr id="22" name="Connecteur droit 21">
            <a:extLst>
              <a:ext uri="{FF2B5EF4-FFF2-40B4-BE49-F238E27FC236}">
                <a16:creationId xmlns:a16="http://schemas.microsoft.com/office/drawing/2014/main" id="{AA1CAB9A-F070-AB3E-5214-57FDC71F97C7}"/>
              </a:ext>
            </a:extLst>
          </p:cNvPr>
          <p:cNvCxnSpPr>
            <a:stCxn id="8" idx="3"/>
            <a:endCxn id="32" idx="1"/>
          </p:cNvCxnSpPr>
          <p:nvPr/>
        </p:nvCxnSpPr>
        <p:spPr>
          <a:xfrm>
            <a:off x="2440857" y="2297395"/>
            <a:ext cx="704742" cy="1290384"/>
          </a:xfrm>
          <a:prstGeom prst="line">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D2B593F2-1DE8-188F-46FE-4360283ACC16}"/>
              </a:ext>
            </a:extLst>
          </p:cNvPr>
          <p:cNvCxnSpPr>
            <a:stCxn id="4" idx="3"/>
            <a:endCxn id="32" idx="1"/>
          </p:cNvCxnSpPr>
          <p:nvPr/>
        </p:nvCxnSpPr>
        <p:spPr>
          <a:xfrm>
            <a:off x="2433022" y="2980860"/>
            <a:ext cx="712577" cy="606919"/>
          </a:xfrm>
          <a:prstGeom prst="line">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D502E738-886B-A96A-F7B8-D1B3A6700627}"/>
              </a:ext>
            </a:extLst>
          </p:cNvPr>
          <p:cNvCxnSpPr>
            <a:stCxn id="5" idx="3"/>
            <a:endCxn id="32" idx="1"/>
          </p:cNvCxnSpPr>
          <p:nvPr/>
        </p:nvCxnSpPr>
        <p:spPr>
          <a:xfrm flipV="1">
            <a:off x="2433023" y="3587779"/>
            <a:ext cx="712576" cy="275944"/>
          </a:xfrm>
          <a:prstGeom prst="line">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B765E314-4956-E09F-0E83-DE9F9B3E3A28}"/>
              </a:ext>
            </a:extLst>
          </p:cNvPr>
          <p:cNvCxnSpPr>
            <a:cxnSpLocks/>
            <a:stCxn id="12" idx="3"/>
            <a:endCxn id="32" idx="1"/>
          </p:cNvCxnSpPr>
          <p:nvPr/>
        </p:nvCxnSpPr>
        <p:spPr>
          <a:xfrm flipV="1">
            <a:off x="2433022" y="3587779"/>
            <a:ext cx="712577" cy="1050429"/>
          </a:xfrm>
          <a:prstGeom prst="line">
            <a:avLst/>
          </a:prstGeom>
          <a:ln w="635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21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91264" y="451521"/>
            <a:ext cx="9204000" cy="236475"/>
          </a:xfrm>
        </p:spPr>
        <p:txBody>
          <a:bodyPr/>
          <a:lstStyle/>
          <a:p>
            <a:r>
              <a:rPr lang="en-US" dirty="0"/>
              <a:t>TEACHER TRAINING </a:t>
            </a:r>
          </a:p>
        </p:txBody>
      </p:sp>
      <p:pic>
        <p:nvPicPr>
          <p:cNvPr id="4" name="Image 3">
            <a:extLst>
              <a:ext uri="{FF2B5EF4-FFF2-40B4-BE49-F238E27FC236}">
                <a16:creationId xmlns:a16="http://schemas.microsoft.com/office/drawing/2014/main" id="{F00F1AD5-EC0B-387A-68C9-1B37B5670E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669"/>
          <a:stretch/>
        </p:blipFill>
        <p:spPr bwMode="auto">
          <a:xfrm>
            <a:off x="5042707" y="1001872"/>
            <a:ext cx="4144062" cy="2753506"/>
          </a:xfrm>
          <a:prstGeom prst="rect">
            <a:avLst/>
          </a:prstGeom>
          <a:noFill/>
          <a:ln>
            <a:noFill/>
          </a:ln>
        </p:spPr>
      </p:pic>
      <p:pic>
        <p:nvPicPr>
          <p:cNvPr id="5" name="Image 4">
            <a:extLst>
              <a:ext uri="{FF2B5EF4-FFF2-40B4-BE49-F238E27FC236}">
                <a16:creationId xmlns:a16="http://schemas.microsoft.com/office/drawing/2014/main" id="{62B1F458-50B1-7183-9CCF-DAABE40C32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723"/>
          <a:stretch/>
        </p:blipFill>
        <p:spPr bwMode="auto">
          <a:xfrm>
            <a:off x="872737" y="1054057"/>
            <a:ext cx="4080263" cy="2649136"/>
          </a:xfrm>
          <a:prstGeom prst="rect">
            <a:avLst/>
          </a:prstGeom>
          <a:noFill/>
          <a:ln>
            <a:noFill/>
          </a:ln>
        </p:spPr>
      </p:pic>
      <p:sp>
        <p:nvSpPr>
          <p:cNvPr id="7" name="ZoneTexte 6">
            <a:extLst>
              <a:ext uri="{FF2B5EF4-FFF2-40B4-BE49-F238E27FC236}">
                <a16:creationId xmlns:a16="http://schemas.microsoft.com/office/drawing/2014/main" id="{31E63E30-AD2A-EDF1-AC84-167B1B00DD6D}"/>
              </a:ext>
            </a:extLst>
          </p:cNvPr>
          <p:cNvSpPr txBox="1"/>
          <p:nvPr/>
        </p:nvSpPr>
        <p:spPr>
          <a:xfrm>
            <a:off x="2670683" y="6071537"/>
            <a:ext cx="5265783" cy="257369"/>
          </a:xfrm>
          <a:prstGeom prst="rect">
            <a:avLst/>
          </a:prstGeom>
          <a:noFill/>
        </p:spPr>
        <p:txBody>
          <a:bodyPr wrap="square" lIns="36000" tIns="36000" rIns="36000" bIns="36000" rtlCol="0">
            <a:spAutoFit/>
          </a:bodyPr>
          <a:lstStyle/>
          <a:p>
            <a:pPr algn="ctr"/>
            <a:r>
              <a:rPr lang="en-US" sz="1200" dirty="0">
                <a:cs typeface="Arial" pitchFamily="34" charset="0"/>
              </a:rPr>
              <a:t>Table 8. Performance of trained teachers using the framework in Figure 16</a:t>
            </a:r>
          </a:p>
        </p:txBody>
      </p:sp>
      <p:sp>
        <p:nvSpPr>
          <p:cNvPr id="11" name="ZoneTexte 10">
            <a:extLst>
              <a:ext uri="{FF2B5EF4-FFF2-40B4-BE49-F238E27FC236}">
                <a16:creationId xmlns:a16="http://schemas.microsoft.com/office/drawing/2014/main" id="{7A25E7EB-32C9-D7BD-ACFB-475B38CA81AF}"/>
              </a:ext>
            </a:extLst>
          </p:cNvPr>
          <p:cNvSpPr txBox="1"/>
          <p:nvPr/>
        </p:nvSpPr>
        <p:spPr>
          <a:xfrm>
            <a:off x="4995010" y="3708694"/>
            <a:ext cx="4471297" cy="611312"/>
          </a:xfrm>
          <a:prstGeom prst="rect">
            <a:avLst/>
          </a:prstGeom>
          <a:noFill/>
        </p:spPr>
        <p:txBody>
          <a:bodyPr wrap="square" lIns="36000" tIns="36000" rIns="36000" bIns="36000" rtlCol="0">
            <a:spAutoFit/>
          </a:bodyPr>
          <a:lstStyle/>
          <a:p>
            <a:pPr algn="ctr"/>
            <a:r>
              <a:rPr lang="en-US" sz="1200" dirty="0">
                <a:cs typeface="Arial" pitchFamily="34" charset="0"/>
              </a:rPr>
              <a:t>Figure 18. LightGBM teacher learning </a:t>
            </a:r>
            <a:r>
              <a:rPr lang="en-US" sz="1200" dirty="0">
                <a:solidFill>
                  <a:srgbClr val="FF0000"/>
                </a:solidFill>
                <a:cs typeface="Arial" pitchFamily="34" charset="0"/>
              </a:rPr>
              <a:t>curves with regularization (L1 = 0.01 and Early Stopping = 7</a:t>
            </a:r>
            <a:r>
              <a:rPr lang="en-US" sz="1200" dirty="0">
                <a:cs typeface="Arial" pitchFamily="34" charset="0"/>
              </a:rPr>
              <a:t>)</a:t>
            </a:r>
          </a:p>
          <a:p>
            <a:pPr algn="ctr"/>
            <a:endParaRPr lang="en-US" sz="1100" b="1" i="1" dirty="0">
              <a:solidFill>
                <a:srgbClr val="FF0000"/>
              </a:solidFill>
              <a:latin typeface="CMR8"/>
            </a:endParaRPr>
          </a:p>
        </p:txBody>
      </p:sp>
      <p:sp>
        <p:nvSpPr>
          <p:cNvPr id="12" name="ZoneTexte 11">
            <a:extLst>
              <a:ext uri="{FF2B5EF4-FFF2-40B4-BE49-F238E27FC236}">
                <a16:creationId xmlns:a16="http://schemas.microsoft.com/office/drawing/2014/main" id="{97F94719-E2A3-A82E-85BD-7BBDD91759E6}"/>
              </a:ext>
            </a:extLst>
          </p:cNvPr>
          <p:cNvSpPr txBox="1"/>
          <p:nvPr/>
        </p:nvSpPr>
        <p:spPr>
          <a:xfrm>
            <a:off x="1684634" y="5277848"/>
            <a:ext cx="7055628" cy="411257"/>
          </a:xfrm>
          <a:prstGeom prst="rect">
            <a:avLst/>
          </a:prstGeom>
          <a:noFill/>
          <a:ln>
            <a:solidFill>
              <a:schemeClr val="bg2"/>
            </a:solidFill>
          </a:ln>
        </p:spPr>
        <p:txBody>
          <a:bodyPr wrap="square" lIns="36000" tIns="36000" rIns="36000" bIns="36000" rtlCol="0">
            <a:spAutoFit/>
          </a:bodyPr>
          <a:lstStyle/>
          <a:p>
            <a:endParaRPr lang="en-US" sz="900" dirty="0" err="1">
              <a:latin typeface="Arial" pitchFamily="34" charset="0"/>
              <a:cs typeface="Arial" pitchFamily="34" charset="0"/>
            </a:endParaRPr>
          </a:p>
        </p:txBody>
      </p:sp>
      <p:cxnSp>
        <p:nvCxnSpPr>
          <p:cNvPr id="14" name="Connecteur droit avec flèche 13">
            <a:extLst>
              <a:ext uri="{FF2B5EF4-FFF2-40B4-BE49-F238E27FC236}">
                <a16:creationId xmlns:a16="http://schemas.microsoft.com/office/drawing/2014/main" id="{CDB9EF82-2CD1-F466-67DA-43D1F041D730}"/>
              </a:ext>
            </a:extLst>
          </p:cNvPr>
          <p:cNvCxnSpPr>
            <a:cxnSpLocks/>
          </p:cNvCxnSpPr>
          <p:nvPr/>
        </p:nvCxnSpPr>
        <p:spPr>
          <a:xfrm flipV="1">
            <a:off x="8373168" y="4828869"/>
            <a:ext cx="367094" cy="44389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D0C58FA1-05AE-717B-20A7-60A16DDCDEC8}"/>
              </a:ext>
            </a:extLst>
          </p:cNvPr>
          <p:cNvSpPr txBox="1"/>
          <p:nvPr/>
        </p:nvSpPr>
        <p:spPr>
          <a:xfrm>
            <a:off x="8337134" y="4594225"/>
            <a:ext cx="1179871" cy="211203"/>
          </a:xfrm>
          <a:prstGeom prst="rect">
            <a:avLst/>
          </a:prstGeom>
          <a:noFill/>
        </p:spPr>
        <p:txBody>
          <a:bodyPr wrap="square" lIns="36000" tIns="36000" rIns="36000" bIns="36000" rtlCol="0">
            <a:spAutoFit/>
          </a:bodyPr>
          <a:lstStyle/>
          <a:p>
            <a:pPr algn="ctr"/>
            <a:r>
              <a:rPr lang="en-US" sz="900" b="1" dirty="0">
                <a:solidFill>
                  <a:srgbClr val="FF0000"/>
                </a:solidFill>
                <a:latin typeface="Arial" pitchFamily="34" charset="0"/>
                <a:cs typeface="Arial" pitchFamily="34" charset="0"/>
              </a:rPr>
              <a:t>Selected Teacher </a:t>
            </a:r>
          </a:p>
        </p:txBody>
      </p:sp>
      <p:graphicFrame>
        <p:nvGraphicFramePr>
          <p:cNvPr id="3" name="Tableau 2">
            <a:extLst>
              <a:ext uri="{FF2B5EF4-FFF2-40B4-BE49-F238E27FC236}">
                <a16:creationId xmlns:a16="http://schemas.microsoft.com/office/drawing/2014/main" id="{BA70B6F2-29AA-D479-9505-38869F8BF484}"/>
              </a:ext>
            </a:extLst>
          </p:cNvPr>
          <p:cNvGraphicFramePr>
            <a:graphicFrameLocks noGrp="1"/>
          </p:cNvGraphicFramePr>
          <p:nvPr>
            <p:extLst>
              <p:ext uri="{D42A27DB-BD31-4B8C-83A1-F6EECF244321}">
                <p14:modId xmlns:p14="http://schemas.microsoft.com/office/powerpoint/2010/main" val="2141994510"/>
              </p:ext>
            </p:extLst>
          </p:nvPr>
        </p:nvGraphicFramePr>
        <p:xfrm>
          <a:off x="1996056" y="4237892"/>
          <a:ext cx="6225310" cy="1734323"/>
        </p:xfrm>
        <a:graphic>
          <a:graphicData uri="http://schemas.openxmlformats.org/drawingml/2006/table">
            <a:tbl>
              <a:tblPr firstRow="1" bandRow="1">
                <a:tableStyleId>{3B4B98B0-60AC-42C2-AFA5-B58CD77FA1E5}</a:tableStyleId>
              </a:tblPr>
              <a:tblGrid>
                <a:gridCol w="2461812">
                  <a:extLst>
                    <a:ext uri="{9D8B030D-6E8A-4147-A177-3AD203B41FA5}">
                      <a16:colId xmlns:a16="http://schemas.microsoft.com/office/drawing/2014/main" val="1503892767"/>
                    </a:ext>
                  </a:extLst>
                </a:gridCol>
                <a:gridCol w="754641">
                  <a:extLst>
                    <a:ext uri="{9D8B030D-6E8A-4147-A177-3AD203B41FA5}">
                      <a16:colId xmlns:a16="http://schemas.microsoft.com/office/drawing/2014/main" val="3508624771"/>
                    </a:ext>
                  </a:extLst>
                </a:gridCol>
                <a:gridCol w="898321">
                  <a:extLst>
                    <a:ext uri="{9D8B030D-6E8A-4147-A177-3AD203B41FA5}">
                      <a16:colId xmlns:a16="http://schemas.microsoft.com/office/drawing/2014/main" val="3941950177"/>
                    </a:ext>
                  </a:extLst>
                </a:gridCol>
                <a:gridCol w="965630">
                  <a:extLst>
                    <a:ext uri="{9D8B030D-6E8A-4147-A177-3AD203B41FA5}">
                      <a16:colId xmlns:a16="http://schemas.microsoft.com/office/drawing/2014/main" val="3230873226"/>
                    </a:ext>
                  </a:extLst>
                </a:gridCol>
                <a:gridCol w="1144906">
                  <a:extLst>
                    <a:ext uri="{9D8B030D-6E8A-4147-A177-3AD203B41FA5}">
                      <a16:colId xmlns:a16="http://schemas.microsoft.com/office/drawing/2014/main" val="2138226300"/>
                    </a:ext>
                  </a:extLst>
                </a:gridCol>
              </a:tblGrid>
              <a:tr h="504875">
                <a:tc>
                  <a:txBody>
                    <a:bodyPr/>
                    <a:lstStyle/>
                    <a:p>
                      <a:pPr algn="l">
                        <a:lnSpc>
                          <a:spcPct val="150000"/>
                        </a:lnSpc>
                      </a:pPr>
                      <a:r>
                        <a:rPr lang="en-US" sz="1100" kern="100" dirty="0">
                          <a:effectLst/>
                        </a:rPr>
                        <a:t>Models</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pPr>
                      <a:r>
                        <a:rPr lang="en-US" sz="1100" kern="100">
                          <a:effectLst/>
                        </a:rPr>
                        <a:t>Role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pPr>
                      <a:r>
                        <a:rPr lang="en-US" sz="1100" kern="100">
                          <a:effectLst/>
                        </a:rPr>
                        <a:t>Training AR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pPr>
                      <a:r>
                        <a:rPr lang="en-US" sz="1100" kern="100">
                          <a:effectLst/>
                        </a:rPr>
                        <a:t>WT Test AR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pPr>
                      <a:r>
                        <a:rPr lang="en-US" sz="1100" kern="100">
                          <a:effectLst/>
                        </a:rPr>
                        <a:t>OOT Test AR </a:t>
                      </a:r>
                      <a:endParaRPr lang="en-GB" sz="1050">
                        <a:effectLst/>
                      </a:endParaRPr>
                    </a:p>
                    <a:p>
                      <a:pPr algn="ctr">
                        <a:lnSpc>
                          <a:spcPct val="150000"/>
                        </a:lnSpc>
                      </a:pPr>
                      <a:r>
                        <a:rPr lang="en-US" sz="1100" kern="100">
                          <a:effectLst/>
                        </a:rPr>
                        <a:t>(%)</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extLst>
                  <a:ext uri="{0D108BD9-81ED-4DB2-BD59-A6C34878D82A}">
                    <a16:rowId xmlns:a16="http://schemas.microsoft.com/office/drawing/2014/main" val="526475909"/>
                  </a:ext>
                </a:extLst>
              </a:tr>
              <a:tr h="275302">
                <a:tc>
                  <a:txBody>
                    <a:bodyPr/>
                    <a:lstStyle/>
                    <a:p>
                      <a:pPr algn="l">
                        <a:lnSpc>
                          <a:spcPct val="150000"/>
                        </a:lnSpc>
                        <a:spcBef>
                          <a:spcPts val="600"/>
                        </a:spcBef>
                      </a:pPr>
                      <a:r>
                        <a:rPr lang="en-US" sz="1100" kern="100" dirty="0">
                          <a:effectLst/>
                        </a:rPr>
                        <a:t>PD estimation models </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Baseline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65,40</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66,20</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dirty="0">
                          <a:effectLst/>
                        </a:rPr>
                        <a:t>66,4</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extLst>
                  <a:ext uri="{0D108BD9-81ED-4DB2-BD59-A6C34878D82A}">
                    <a16:rowId xmlns:a16="http://schemas.microsoft.com/office/drawing/2014/main" val="3104756301"/>
                  </a:ext>
                </a:extLst>
              </a:tr>
              <a:tr h="318833">
                <a:tc>
                  <a:txBody>
                    <a:bodyPr/>
                    <a:lstStyle/>
                    <a:p>
                      <a:pPr algn="l">
                        <a:lnSpc>
                          <a:spcPct val="150000"/>
                        </a:lnSpc>
                        <a:spcBef>
                          <a:spcPts val="600"/>
                        </a:spcBef>
                      </a:pPr>
                      <a:r>
                        <a:rPr lang="en-US" sz="1100" kern="100" dirty="0">
                          <a:effectLst/>
                        </a:rPr>
                        <a:t>Feed-Forward Neural Networks (FFNN)</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Teacher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72.28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63.25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71.28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extLst>
                  <a:ext uri="{0D108BD9-81ED-4DB2-BD59-A6C34878D82A}">
                    <a16:rowId xmlns:a16="http://schemas.microsoft.com/office/drawing/2014/main" val="854516087"/>
                  </a:ext>
                </a:extLst>
              </a:tr>
              <a:tr h="305303">
                <a:tc>
                  <a:txBody>
                    <a:bodyPr/>
                    <a:lstStyle/>
                    <a:p>
                      <a:pPr algn="l">
                        <a:lnSpc>
                          <a:spcPct val="150000"/>
                        </a:lnSpc>
                        <a:spcBef>
                          <a:spcPts val="600"/>
                        </a:spcBef>
                      </a:pPr>
                      <a:r>
                        <a:rPr lang="en-US" sz="1100" kern="100" dirty="0">
                          <a:effectLst/>
                        </a:rPr>
                        <a:t>LightGBM with regularization</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Teacher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70.87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67.41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a:effectLst/>
                        </a:rPr>
                        <a:t>71.44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extLst>
                  <a:ext uri="{0D108BD9-81ED-4DB2-BD59-A6C34878D82A}">
                    <a16:rowId xmlns:a16="http://schemas.microsoft.com/office/drawing/2014/main" val="1526619296"/>
                  </a:ext>
                </a:extLst>
              </a:tr>
              <a:tr h="330010">
                <a:tc>
                  <a:txBody>
                    <a:bodyPr/>
                    <a:lstStyle/>
                    <a:p>
                      <a:pPr algn="l">
                        <a:lnSpc>
                          <a:spcPct val="150000"/>
                        </a:lnSpc>
                        <a:spcBef>
                          <a:spcPts val="600"/>
                        </a:spcBef>
                      </a:pPr>
                      <a:r>
                        <a:rPr lang="en-US" sz="1100" kern="100" dirty="0">
                          <a:effectLst/>
                        </a:rPr>
                        <a:t>LightGBM without regularization</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dirty="0">
                          <a:effectLst/>
                        </a:rPr>
                        <a:t>Teacher </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dirty="0">
                          <a:effectLst/>
                        </a:rPr>
                        <a:t>89.16 </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dirty="0">
                          <a:effectLst/>
                        </a:rPr>
                        <a:t>58.55 </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tc>
                  <a:txBody>
                    <a:bodyPr/>
                    <a:lstStyle/>
                    <a:p>
                      <a:pPr algn="ctr">
                        <a:lnSpc>
                          <a:spcPct val="150000"/>
                        </a:lnSpc>
                        <a:spcBef>
                          <a:spcPts val="600"/>
                        </a:spcBef>
                      </a:pPr>
                      <a:r>
                        <a:rPr lang="en-US" sz="1100" kern="100" dirty="0">
                          <a:effectLst/>
                        </a:rPr>
                        <a:t>58.84 </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7162" marR="57162" marT="0" marB="0"/>
                </a:tc>
                <a:extLst>
                  <a:ext uri="{0D108BD9-81ED-4DB2-BD59-A6C34878D82A}">
                    <a16:rowId xmlns:a16="http://schemas.microsoft.com/office/drawing/2014/main" val="480861710"/>
                  </a:ext>
                </a:extLst>
              </a:tr>
            </a:tbl>
          </a:graphicData>
        </a:graphic>
      </p:graphicFrame>
      <p:sp>
        <p:nvSpPr>
          <p:cNvPr id="8" name="ZoneTexte 7">
            <a:extLst>
              <a:ext uri="{FF2B5EF4-FFF2-40B4-BE49-F238E27FC236}">
                <a16:creationId xmlns:a16="http://schemas.microsoft.com/office/drawing/2014/main" id="{4B1F2A6B-A514-7AAC-E919-36474B630E73}"/>
              </a:ext>
            </a:extLst>
          </p:cNvPr>
          <p:cNvSpPr txBox="1"/>
          <p:nvPr/>
        </p:nvSpPr>
        <p:spPr>
          <a:xfrm>
            <a:off x="914747" y="3679770"/>
            <a:ext cx="3996242" cy="442035"/>
          </a:xfrm>
          <a:prstGeom prst="rect">
            <a:avLst/>
          </a:prstGeom>
          <a:noFill/>
        </p:spPr>
        <p:txBody>
          <a:bodyPr wrap="square" lIns="36000" tIns="36000" rIns="36000" bIns="36000" rtlCol="0">
            <a:spAutoFit/>
          </a:bodyPr>
          <a:lstStyle/>
          <a:p>
            <a:pPr algn="ctr"/>
            <a:r>
              <a:rPr lang="en-US" sz="1200" dirty="0">
                <a:cs typeface="Arial" pitchFamily="34" charset="0"/>
              </a:rPr>
              <a:t>Figure 17. LightGBM teacher learning curves </a:t>
            </a:r>
            <a:r>
              <a:rPr lang="en-US" sz="1200" dirty="0">
                <a:solidFill>
                  <a:srgbClr val="FF0000"/>
                </a:solidFill>
                <a:cs typeface="Arial" pitchFamily="34" charset="0"/>
              </a:rPr>
              <a:t>without regularization</a:t>
            </a:r>
          </a:p>
        </p:txBody>
      </p:sp>
    </p:spTree>
    <p:extLst>
      <p:ext uri="{BB962C8B-B14F-4D97-AF65-F5344CB8AC3E}">
        <p14:creationId xmlns:p14="http://schemas.microsoft.com/office/powerpoint/2010/main" val="319041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0A9766-41B4-46B2-9D29-1D5EEACEB302}"/>
              </a:ext>
            </a:extLst>
          </p:cNvPr>
          <p:cNvSpPr>
            <a:spLocks noGrp="1"/>
          </p:cNvSpPr>
          <p:nvPr>
            <p:ph type="title"/>
          </p:nvPr>
        </p:nvSpPr>
        <p:spPr>
          <a:xfrm>
            <a:off x="182111" y="445658"/>
            <a:ext cx="9204000" cy="236475"/>
          </a:xfrm>
        </p:spPr>
        <p:txBody>
          <a:bodyPr/>
          <a:lstStyle/>
          <a:p>
            <a:r>
              <a:rPr lang="fr-FR" dirty="0"/>
              <a:t>OUTLINES </a:t>
            </a:r>
            <a:endParaRPr lang="en-US" dirty="0"/>
          </a:p>
        </p:txBody>
      </p:sp>
      <p:sp>
        <p:nvSpPr>
          <p:cNvPr id="5" name="Text Placeholder 4">
            <a:extLst>
              <a:ext uri="{FF2B5EF4-FFF2-40B4-BE49-F238E27FC236}">
                <a16:creationId xmlns:a16="http://schemas.microsoft.com/office/drawing/2014/main" id="{09E5CB06-5988-4700-BDFD-41751629CB96}"/>
              </a:ext>
            </a:extLst>
          </p:cNvPr>
          <p:cNvSpPr>
            <a:spLocks noGrp="1"/>
          </p:cNvSpPr>
          <p:nvPr>
            <p:ph idx="1"/>
          </p:nvPr>
        </p:nvSpPr>
        <p:spPr>
          <a:xfrm>
            <a:off x="582305" y="951255"/>
            <a:ext cx="9462241" cy="5689250"/>
          </a:xfrm>
        </p:spPr>
        <p:txBody>
          <a:bodyPr/>
          <a:lstStyle/>
          <a:p>
            <a:pPr marL="457200" indent="-457200">
              <a:buFont typeface="+mj-lt"/>
              <a:buAutoNum type="alphaUcPeriod"/>
            </a:pPr>
            <a:r>
              <a:rPr lang="en-US" sz="1600" dirty="0"/>
              <a:t>INTRODUCTION </a:t>
            </a:r>
          </a:p>
          <a:p>
            <a:pPr lvl="1"/>
            <a:r>
              <a:rPr lang="en-US" sz="1200" dirty="0"/>
              <a:t>Context and Motivation</a:t>
            </a:r>
          </a:p>
          <a:p>
            <a:pPr lvl="1"/>
            <a:r>
              <a:rPr lang="en-US" sz="1200" dirty="0"/>
              <a:t>Knowledge Distillation Basic Definition </a:t>
            </a:r>
          </a:p>
          <a:p>
            <a:pPr lvl="1"/>
            <a:r>
              <a:rPr lang="en-US" sz="1200" dirty="0"/>
              <a:t>Missions </a:t>
            </a:r>
          </a:p>
          <a:p>
            <a:pPr marL="457200" indent="-457200">
              <a:buFont typeface="+mj-lt"/>
              <a:buAutoNum type="alphaUcPeriod"/>
            </a:pPr>
            <a:r>
              <a:rPr lang="en-US" sz="1600" dirty="0"/>
              <a:t>Literature review overview </a:t>
            </a:r>
          </a:p>
          <a:p>
            <a:pPr lvl="1"/>
            <a:r>
              <a:rPr lang="en-US" sz="1200" dirty="0"/>
              <a:t>Methodology </a:t>
            </a:r>
          </a:p>
          <a:p>
            <a:pPr lvl="1"/>
            <a:r>
              <a:rPr lang="en-US" sz="1200" dirty="0"/>
              <a:t>Distillation Learning Fundamentals</a:t>
            </a:r>
          </a:p>
          <a:p>
            <a:pPr lvl="1"/>
            <a:r>
              <a:rPr lang="en-US" sz="1200" dirty="0"/>
              <a:t>Relevant Frameworks  </a:t>
            </a:r>
          </a:p>
          <a:p>
            <a:pPr lvl="1"/>
            <a:r>
              <a:rPr lang="en-US" sz="1200" dirty="0"/>
              <a:t>Potential Uses in RISK/MRM</a:t>
            </a:r>
          </a:p>
          <a:p>
            <a:pPr marL="457200" indent="-457200">
              <a:buFont typeface="+mj-lt"/>
              <a:buAutoNum type="alphaUcPeriod"/>
            </a:pPr>
            <a:r>
              <a:rPr lang="en-US" sz="1600" dirty="0"/>
              <a:t>Distillation of pd estimation models on France’s SME PORTFOLIO</a:t>
            </a:r>
          </a:p>
          <a:p>
            <a:pPr lvl="1"/>
            <a:r>
              <a:rPr lang="en-US" sz="1200" dirty="0"/>
              <a:t>Teacher Training</a:t>
            </a:r>
          </a:p>
          <a:p>
            <a:pPr lvl="1"/>
            <a:r>
              <a:rPr lang="en-US" sz="1200" dirty="0"/>
              <a:t>Response-Based Distillation </a:t>
            </a:r>
          </a:p>
          <a:p>
            <a:pPr lvl="1"/>
            <a:r>
              <a:rPr lang="en-US" sz="1200" dirty="0"/>
              <a:t>Adversarial Knowledge Distillation Framework</a:t>
            </a:r>
          </a:p>
          <a:p>
            <a:pPr lvl="1"/>
            <a:r>
              <a:rPr lang="en-US" sz="1200" dirty="0"/>
              <a:t>X-Distillation Framework </a:t>
            </a:r>
          </a:p>
          <a:p>
            <a:pPr marL="457200" lvl="1" indent="-457200">
              <a:spcBef>
                <a:spcPts val="1083"/>
              </a:spcBef>
              <a:spcAft>
                <a:spcPts val="217"/>
              </a:spcAft>
              <a:buClr>
                <a:srgbClr val="E60028"/>
              </a:buClr>
              <a:buFont typeface="+mj-lt"/>
              <a:buAutoNum type="arabicPeriod" startAt="4"/>
            </a:pPr>
            <a:r>
              <a:rPr lang="en-US" b="1" cap="all" dirty="0">
                <a:solidFill>
                  <a:srgbClr val="E60028"/>
                </a:solidFill>
              </a:rPr>
              <a:t>References </a:t>
            </a:r>
          </a:p>
          <a:p>
            <a:pPr marL="457200" lvl="1" indent="-457200">
              <a:spcBef>
                <a:spcPts val="1083"/>
              </a:spcBef>
              <a:spcAft>
                <a:spcPts val="217"/>
              </a:spcAft>
              <a:buClr>
                <a:srgbClr val="E60028"/>
              </a:buClr>
              <a:buFont typeface="+mj-lt"/>
              <a:buAutoNum type="arabicPeriod" startAt="4"/>
            </a:pPr>
            <a:r>
              <a:rPr lang="en-US" b="1" cap="all" dirty="0">
                <a:solidFill>
                  <a:srgbClr val="E60028"/>
                </a:solidFill>
              </a:rPr>
              <a:t>Appendix </a:t>
            </a:r>
          </a:p>
          <a:p>
            <a:pPr lvl="1">
              <a:spcAft>
                <a:spcPts val="217"/>
              </a:spcAft>
            </a:pPr>
            <a:r>
              <a:rPr lang="en-US" sz="1200" dirty="0"/>
              <a:t>Distillation Tests on Lending Club Dataset</a:t>
            </a:r>
          </a:p>
          <a:p>
            <a:pPr lvl="1">
              <a:spcAft>
                <a:spcPts val="217"/>
              </a:spcAft>
            </a:pPr>
            <a:r>
              <a:rPr lang="en-GB" sz="1200" dirty="0"/>
              <a:t>Cross Validation to determine the optimal bandwidth  h </a:t>
            </a:r>
            <a:endParaRPr lang="en-US" sz="1200" dirty="0"/>
          </a:p>
          <a:p>
            <a:pPr lvl="1">
              <a:spcAft>
                <a:spcPts val="217"/>
              </a:spcAft>
            </a:pPr>
            <a:r>
              <a:rPr lang="en-US" sz="1200" dirty="0"/>
              <a:t>Relation-Based Distillation Framework Example</a:t>
            </a:r>
          </a:p>
          <a:p>
            <a:pPr lvl="1">
              <a:spcAft>
                <a:spcPts val="217"/>
              </a:spcAft>
            </a:pPr>
            <a:r>
              <a:rPr lang="en-US" sz="1200" dirty="0"/>
              <a:t>Self-Distillation Framework Example</a:t>
            </a:r>
          </a:p>
          <a:p>
            <a:pPr marL="389986" lvl="1" indent="0">
              <a:spcAft>
                <a:spcPts val="217"/>
              </a:spcAft>
              <a:buNone/>
            </a:pPr>
            <a:endParaRPr lang="en-US" sz="1400" dirty="0"/>
          </a:p>
          <a:p>
            <a:pPr lvl="1">
              <a:spcAft>
                <a:spcPts val="217"/>
              </a:spcAft>
            </a:pPr>
            <a:endParaRPr lang="en-US" sz="1400" dirty="0"/>
          </a:p>
          <a:p>
            <a:pPr marL="457200" lvl="1" indent="-457200">
              <a:spcBef>
                <a:spcPts val="1083"/>
              </a:spcBef>
              <a:spcAft>
                <a:spcPts val="217"/>
              </a:spcAft>
              <a:buClr>
                <a:srgbClr val="E60028"/>
              </a:buClr>
              <a:buFont typeface="+mj-lt"/>
              <a:buAutoNum type="arabicPeriod" startAt="4"/>
            </a:pPr>
            <a:endParaRPr lang="en-US" sz="2000" b="1" cap="all" dirty="0">
              <a:solidFill>
                <a:srgbClr val="E60028"/>
              </a:solidFill>
            </a:endParaRPr>
          </a:p>
        </p:txBody>
      </p:sp>
    </p:spTree>
    <p:extLst>
      <p:ext uri="{BB962C8B-B14F-4D97-AF65-F5344CB8AC3E}">
        <p14:creationId xmlns:p14="http://schemas.microsoft.com/office/powerpoint/2010/main" val="3816384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91264" y="453032"/>
            <a:ext cx="9204000" cy="236475"/>
          </a:xfrm>
        </p:spPr>
        <p:txBody>
          <a:bodyPr/>
          <a:lstStyle/>
          <a:p>
            <a:r>
              <a:rPr lang="en-US" dirty="0"/>
              <a:t>Response-BASED DISTILLATION (1/3) </a:t>
            </a:r>
          </a:p>
        </p:txBody>
      </p:sp>
      <p:pic>
        <p:nvPicPr>
          <p:cNvPr id="7" name="Image 6" descr="Une image contenant diagramme&#10;&#10;Description générée automatiquement">
            <a:extLst>
              <a:ext uri="{FF2B5EF4-FFF2-40B4-BE49-F238E27FC236}">
                <a16:creationId xmlns:a16="http://schemas.microsoft.com/office/drawing/2014/main" id="{F2D3D696-0A64-3A48-FD29-001473804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6" y="3835196"/>
            <a:ext cx="5130250" cy="1776334"/>
          </a:xfrm>
          <a:prstGeom prst="rect">
            <a:avLst/>
          </a:prstGeom>
        </p:spPr>
      </p:pic>
      <p:sp>
        <p:nvSpPr>
          <p:cNvPr id="8" name="ZoneTexte 7">
            <a:extLst>
              <a:ext uri="{FF2B5EF4-FFF2-40B4-BE49-F238E27FC236}">
                <a16:creationId xmlns:a16="http://schemas.microsoft.com/office/drawing/2014/main" id="{8A4775BA-0EF7-AE8C-24AD-825BC85A18ED}"/>
              </a:ext>
            </a:extLst>
          </p:cNvPr>
          <p:cNvSpPr txBox="1"/>
          <p:nvPr/>
        </p:nvSpPr>
        <p:spPr>
          <a:xfrm>
            <a:off x="605583" y="5616141"/>
            <a:ext cx="4556215" cy="257369"/>
          </a:xfrm>
          <a:prstGeom prst="rect">
            <a:avLst/>
          </a:prstGeom>
          <a:noFill/>
        </p:spPr>
        <p:txBody>
          <a:bodyPr wrap="square" lIns="36000" tIns="36000" rIns="36000" bIns="36000" rtlCol="0">
            <a:spAutoFit/>
          </a:bodyPr>
          <a:lstStyle/>
          <a:p>
            <a:pPr algn="ctr"/>
            <a:r>
              <a:rPr lang="en-US" sz="1200" dirty="0">
                <a:cs typeface="Arial" pitchFamily="34" charset="0"/>
              </a:rPr>
              <a:t>Figure 19. Response-Based Distillation Framework </a:t>
            </a:r>
          </a:p>
        </p:txBody>
      </p:sp>
      <p:sp>
        <p:nvSpPr>
          <p:cNvPr id="9" name="ZoneTexte 8">
            <a:extLst>
              <a:ext uri="{FF2B5EF4-FFF2-40B4-BE49-F238E27FC236}">
                <a16:creationId xmlns:a16="http://schemas.microsoft.com/office/drawing/2014/main" id="{A4058137-D74F-739E-AB61-B2F7A4DE2BAF}"/>
              </a:ext>
            </a:extLst>
          </p:cNvPr>
          <p:cNvSpPr txBox="1"/>
          <p:nvPr/>
        </p:nvSpPr>
        <p:spPr>
          <a:xfrm>
            <a:off x="191264" y="1197756"/>
            <a:ext cx="8659229" cy="626701"/>
          </a:xfrm>
          <a:prstGeom prst="rect">
            <a:avLst/>
          </a:prstGeom>
          <a:noFill/>
        </p:spPr>
        <p:txBody>
          <a:bodyPr wrap="square" lIns="36000" tIns="36000" rIns="36000" bIns="36000" rtlCol="0">
            <a:spAutoFit/>
          </a:bodyPr>
          <a:lstStyle/>
          <a:p>
            <a:pPr algn="just"/>
            <a:r>
              <a:rPr lang="en-US" sz="1200" dirty="0">
                <a:latin typeface="Arial" pitchFamily="34" charset="0"/>
                <a:cs typeface="Arial" pitchFamily="34" charset="0"/>
              </a:rPr>
              <a:t>For comparison matters with PD Estimation Models, we train a </a:t>
            </a:r>
            <a:r>
              <a:rPr lang="en-US" sz="1200" dirty="0">
                <a:solidFill>
                  <a:schemeClr val="bg2">
                    <a:lumMod val="75000"/>
                  </a:schemeClr>
                </a:solidFill>
                <a:latin typeface="Arial" pitchFamily="34" charset="0"/>
                <a:cs typeface="Arial" pitchFamily="34" charset="0"/>
              </a:rPr>
              <a:t>logistic regression</a:t>
            </a:r>
            <a:r>
              <a:rPr lang="en-US" sz="1200" dirty="0">
                <a:latin typeface="Arial" pitchFamily="34" charset="0"/>
                <a:cs typeface="Arial" pitchFamily="34" charset="0"/>
              </a:rPr>
              <a:t> using response-Based distillation. Practically, we train a linear regression on teacher soft prediction. However,  to constraint values to lie between 0 and 1, we apply the following transformation on teacher soft predictions before training: </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C6F1459-4A5E-02D9-F66E-593562054121}"/>
                  </a:ext>
                </a:extLst>
              </p:cNvPr>
              <p:cNvSpPr txBox="1"/>
              <p:nvPr/>
            </p:nvSpPr>
            <p:spPr>
              <a:xfrm>
                <a:off x="451571" y="2158341"/>
                <a:ext cx="4632953" cy="8225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𝑡𝑟𝑎𝑛𝑠𝑓𝑜𝑟𝑚𝑒𝑑</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en-US" i="0">
                          <a:latin typeface="Cambria Math" panose="02040503050406030204" pitchFamily="18" charset="0"/>
                        </a:rPr>
                        <m:t> = </m:t>
                      </m:r>
                      <m:r>
                        <a:rPr lang="en-US" i="1">
                          <a:latin typeface="Cambria Math" panose="02040503050406030204" pitchFamily="18" charset="0"/>
                        </a:rPr>
                        <m:t>𝑙𝑜𝑔</m:t>
                      </m:r>
                      <m:r>
                        <a:rPr lang="en-US" i="0">
                          <a:latin typeface="Cambria Math" panose="02040503050406030204" pitchFamily="18" charset="0"/>
                        </a:rPr>
                        <m:t> </m:t>
                      </m:r>
                      <m:d>
                        <m:dPr>
                          <m:ctrlPr>
                            <a:rPr lang="en-US" i="1">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𝑝</m:t>
                              </m:r>
                              <m:r>
                                <a:rPr lang="en-US">
                                  <a:latin typeface="Cambria Math" panose="02040503050406030204" pitchFamily="18" charset="0"/>
                                </a:rPr>
                                <m:t>ⅈ</m:t>
                              </m:r>
                            </m:num>
                            <m:den>
                              <m:r>
                                <a:rPr lang="en-US" i="0">
                                  <a:latin typeface="Cambria Math" panose="02040503050406030204" pitchFamily="18" charset="0"/>
                                </a:rPr>
                                <m:t>1−</m:t>
                              </m:r>
                              <m:r>
                                <a:rPr lang="en-US" i="1">
                                  <a:latin typeface="Cambria Math" panose="02040503050406030204" pitchFamily="18" charset="0"/>
                                </a:rPr>
                                <m:t>𝑝</m:t>
                              </m:r>
                              <m:r>
                                <a:rPr lang="en-US">
                                  <a:latin typeface="Cambria Math" panose="02040503050406030204" pitchFamily="18" charset="0"/>
                                </a:rPr>
                                <m:t>ⅈ</m:t>
                              </m:r>
                            </m:den>
                          </m:f>
                          <m:r>
                            <a:rPr lang="en-US" i="0">
                              <a:latin typeface="Cambria Math" panose="02040503050406030204" pitchFamily="18" charset="0"/>
                            </a:rPr>
                            <m:t> </m:t>
                          </m:r>
                        </m:e>
                      </m:d>
                      <m:r>
                        <a:rPr lang="en-US" i="0">
                          <a:latin typeface="Cambria Math" panose="02040503050406030204" pitchFamily="18" charset="0"/>
                        </a:rPr>
                        <m:t> </m:t>
                      </m:r>
                    </m:oMath>
                  </m:oMathPara>
                </a14:m>
                <a:endParaRPr lang="en-US" dirty="0"/>
              </a:p>
            </p:txBody>
          </p:sp>
        </mc:Choice>
        <mc:Fallback xmlns="">
          <p:sp>
            <p:nvSpPr>
              <p:cNvPr id="11" name="ZoneTexte 10">
                <a:extLst>
                  <a:ext uri="{FF2B5EF4-FFF2-40B4-BE49-F238E27FC236}">
                    <a16:creationId xmlns:a16="http://schemas.microsoft.com/office/drawing/2014/main" id="{DC6F1459-4A5E-02D9-F66E-593562054121}"/>
                  </a:ext>
                </a:extLst>
              </p:cNvPr>
              <p:cNvSpPr txBox="1">
                <a:spLocks noRot="1" noChangeAspect="1" noMove="1" noResize="1" noEditPoints="1" noAdjustHandles="1" noChangeArrowheads="1" noChangeShapeType="1" noTextEdit="1"/>
              </p:cNvSpPr>
              <p:nvPr/>
            </p:nvSpPr>
            <p:spPr>
              <a:xfrm>
                <a:off x="451571" y="2158341"/>
                <a:ext cx="4632953" cy="822533"/>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4FBC49B4-F104-8EAF-DD07-4E96C2056BE4}"/>
                  </a:ext>
                </a:extLst>
              </p:cNvPr>
              <p:cNvSpPr txBox="1"/>
              <p:nvPr/>
            </p:nvSpPr>
            <p:spPr>
              <a:xfrm>
                <a:off x="451571" y="3217389"/>
                <a:ext cx="8812161" cy="459604"/>
              </a:xfrm>
              <a:prstGeom prst="rect">
                <a:avLst/>
              </a:prstGeom>
              <a:noFill/>
            </p:spPr>
            <p:txBody>
              <a:bodyPr wrap="square" lIns="36000" tIns="36000" rIns="36000" bIns="36000" rtlCol="0">
                <a:spAutoFit/>
              </a:bodyPr>
              <a:lstStyle/>
              <a:p>
                <a:pPr algn="ctr"/>
                <a:r>
                  <a:rPr lang="en-US" sz="1200" i="1" dirty="0">
                    <a:latin typeface="Arial" pitchFamily="34" charset="0"/>
                    <a:cs typeface="Arial" pitchFamily="34" charset="0"/>
                  </a:rPr>
                  <a:t>Where </a:t>
                </a:r>
                <a14:m>
                  <m:oMath xmlns:m="http://schemas.openxmlformats.org/officeDocument/2006/math">
                    <m:r>
                      <a:rPr lang="en-US" sz="1200" i="1">
                        <a:latin typeface="Cambria Math" panose="02040503050406030204" pitchFamily="18" charset="0"/>
                        <a:cs typeface="Arial" pitchFamily="34" charset="0"/>
                      </a:rPr>
                      <m:t>𝑝</m:t>
                    </m:r>
                    <m:r>
                      <a:rPr lang="fr-FR" sz="1200" b="0" i="1" smtClean="0">
                        <a:latin typeface="Cambria Math" panose="02040503050406030204" pitchFamily="18" charset="0"/>
                        <a:cs typeface="Arial" pitchFamily="34" charset="0"/>
                      </a:rPr>
                      <m:t>𝑖</m:t>
                    </m:r>
                    <m:r>
                      <a:rPr lang="en-US" sz="1200" i="1">
                        <a:latin typeface="Cambria Math" panose="02040503050406030204" pitchFamily="18" charset="0"/>
                        <a:cs typeface="Arial" pitchFamily="34" charset="0"/>
                      </a:rPr>
                      <m:t> </m:t>
                    </m:r>
                  </m:oMath>
                </a14:m>
                <a:r>
                  <a:rPr lang="en-US" sz="1200" i="1" dirty="0">
                    <a:latin typeface="Arial" pitchFamily="34" charset="0"/>
                    <a:cs typeface="Arial" pitchFamily="34" charset="0"/>
                  </a:rPr>
                  <a:t>is teacher’s soft prediction for the class i, </a:t>
                </a:r>
                <a14:m>
                  <m:oMath xmlns:m="http://schemas.openxmlformats.org/officeDocument/2006/math">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𝑧</m:t>
                        </m:r>
                      </m:e>
                      <m:sub>
                        <m:r>
                          <a:rPr lang="en-US" sz="1200" i="1">
                            <a:latin typeface="Cambria Math" panose="02040503050406030204" pitchFamily="18" charset="0"/>
                          </a:rPr>
                          <m:t>𝑖</m:t>
                        </m:r>
                      </m:sub>
                    </m:sSub>
                  </m:oMath>
                </a14:m>
                <a:r>
                  <a:rPr lang="en-US" sz="1200" i="1" dirty="0">
                    <a:latin typeface="Arial" pitchFamily="34" charset="0"/>
                    <a:cs typeface="Arial" pitchFamily="34" charset="0"/>
                  </a:rPr>
                  <a:t> are teacher’s logits and  </a:t>
                </a:r>
                <a14:m>
                  <m:oMath xmlns:m="http://schemas.openxmlformats.org/officeDocument/2006/math">
                    <m:sSub>
                      <m:sSubPr>
                        <m:ctrlPr>
                          <a:rPr lang="en-US" sz="1200" i="1">
                            <a:latin typeface="Cambria Math" panose="02040503050406030204" pitchFamily="18" charset="0"/>
                            <a:cs typeface="Arial" pitchFamily="34" charset="0"/>
                          </a:rPr>
                        </m:ctrlPr>
                      </m:sSubPr>
                      <m:e>
                        <m:r>
                          <a:rPr lang="en-US" sz="1200" i="1">
                            <a:latin typeface="Cambria Math" panose="02040503050406030204" pitchFamily="18" charset="0"/>
                            <a:cs typeface="Arial" pitchFamily="34" charset="0"/>
                          </a:rPr>
                          <m:t>𝑦</m:t>
                        </m:r>
                      </m:e>
                      <m:sub>
                        <m:r>
                          <a:rPr lang="en-US" sz="1200" i="1">
                            <a:latin typeface="Cambria Math" panose="02040503050406030204" pitchFamily="18" charset="0"/>
                            <a:cs typeface="Arial" pitchFamily="34" charset="0"/>
                          </a:rPr>
                          <m:t>𝑡𝑟𝑎𝑛𝑠𝑓𝑜𝑟𝑚𝑒𝑑</m:t>
                        </m:r>
                        <m:r>
                          <a:rPr lang="fr-FR" sz="1200" i="1">
                            <a:latin typeface="Cambria Math" panose="02040503050406030204" pitchFamily="18" charset="0"/>
                            <a:cs typeface="Arial" pitchFamily="34" charset="0"/>
                          </a:rPr>
                          <m:t>, </m:t>
                        </m:r>
                        <m:r>
                          <a:rPr lang="fr-FR" sz="1200" i="1">
                            <a:latin typeface="Cambria Math" panose="02040503050406030204" pitchFamily="18" charset="0"/>
                            <a:cs typeface="Arial" pitchFamily="34" charset="0"/>
                          </a:rPr>
                          <m:t>𝑖</m:t>
                        </m:r>
                      </m:sub>
                    </m:sSub>
                  </m:oMath>
                </a14:m>
                <a:r>
                  <a:rPr lang="en-US" sz="1200" i="1" dirty="0">
                    <a:latin typeface="Arial" pitchFamily="34" charset="0"/>
                    <a:cs typeface="Arial" pitchFamily="34" charset="0"/>
                  </a:rPr>
                  <a:t> is the new target ranging on the negative real numbers line.    </a:t>
                </a:r>
              </a:p>
            </p:txBody>
          </p:sp>
        </mc:Choice>
        <mc:Fallback xmlns="">
          <p:sp>
            <p:nvSpPr>
              <p:cNvPr id="12" name="ZoneTexte 11">
                <a:extLst>
                  <a:ext uri="{FF2B5EF4-FFF2-40B4-BE49-F238E27FC236}">
                    <a16:creationId xmlns:a16="http://schemas.microsoft.com/office/drawing/2014/main" id="{4FBC49B4-F104-8EAF-DD07-4E96C2056BE4}"/>
                  </a:ext>
                </a:extLst>
              </p:cNvPr>
              <p:cNvSpPr txBox="1">
                <a:spLocks noRot="1" noChangeAspect="1" noMove="1" noResize="1" noEditPoints="1" noAdjustHandles="1" noChangeArrowheads="1" noChangeShapeType="1" noTextEdit="1"/>
              </p:cNvSpPr>
              <p:nvPr/>
            </p:nvSpPr>
            <p:spPr>
              <a:xfrm>
                <a:off x="451571" y="3217389"/>
                <a:ext cx="8812161" cy="459604"/>
              </a:xfrm>
              <a:prstGeom prst="rect">
                <a:avLst/>
              </a:prstGeom>
              <a:blipFill>
                <a:blip r:embed="rId5"/>
                <a:stretch>
                  <a:fillRect t="-4000"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D502EE14-E278-DB35-55D5-57EAD7628C3B}"/>
                  </a:ext>
                </a:extLst>
              </p:cNvPr>
              <p:cNvSpPr txBox="1"/>
              <p:nvPr/>
            </p:nvSpPr>
            <p:spPr>
              <a:xfrm>
                <a:off x="5403341" y="2071138"/>
                <a:ext cx="3490917" cy="1103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i="0">
                          <a:latin typeface="Cambria Math" panose="02040503050406030204" pitchFamily="18" charset="0"/>
                        </a:rPr>
                        <m:t>ⅈ=</m:t>
                      </m:r>
                      <m:f>
                        <m:fPr>
                          <m:ctrlPr>
                            <a:rPr lang="en-US" i="1">
                              <a:solidFill>
                                <a:srgbClr val="836967"/>
                              </a:solidFill>
                              <a:latin typeface="Cambria Math" panose="02040503050406030204" pitchFamily="18" charset="0"/>
                            </a:rPr>
                          </m:ctrlPr>
                        </m:fPr>
                        <m:num>
                          <m:func>
                            <m:funcPr>
                              <m:ctrlPr>
                                <a:rPr lang="en-US" i="1">
                                  <a:latin typeface="Cambria Math" panose="02040503050406030204" pitchFamily="18" charset="0"/>
                                </a:rPr>
                              </m:ctrlPr>
                            </m:funcPr>
                            <m:fName>
                              <m:r>
                                <a:rPr lang="en-US" i="1">
                                  <a:latin typeface="Cambria Math" panose="02040503050406030204" pitchFamily="18" charset="0"/>
                                </a:rPr>
                                <m:t>𝑒𝑥𝑝</m:t>
                              </m:r>
                            </m:fName>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d>
                            </m:e>
                          </m:func>
                        </m:num>
                        <m:den>
                          <m:nary>
                            <m:naryPr>
                              <m:chr m:val="∑"/>
                              <m:limLoc m:val="undOvr"/>
                              <m:grow m:val="on"/>
                              <m:supHide m:val="on"/>
                              <m:ctrlPr>
                                <a:rPr lang="en-US" i="1">
                                  <a:latin typeface="Cambria Math" panose="02040503050406030204" pitchFamily="18" charset="0"/>
                                </a:rPr>
                              </m:ctrlPr>
                            </m:naryPr>
                            <m:sub>
                              <m:r>
                                <a:rPr lang="en-US" i="1">
                                  <a:latin typeface="Cambria Math" panose="02040503050406030204" pitchFamily="18" charset="0"/>
                                </a:rPr>
                                <m:t>𝑗</m:t>
                              </m:r>
                            </m:sub>
                            <m:sup/>
                            <m:e>
                              <m:r>
                                <a:rPr lang="en-US" i="1">
                                  <a:latin typeface="Cambria Math" panose="02040503050406030204" pitchFamily="18" charset="0"/>
                                </a:rPr>
                                <m:t>𝑒𝑥</m:t>
                              </m:r>
                              <m:func>
                                <m:funcPr>
                                  <m:ctrlPr>
                                    <a:rPr lang="en-US" i="1" smtClean="0">
                                      <a:latin typeface="Cambria Math" panose="02040503050406030204" pitchFamily="18" charset="0"/>
                                    </a:rPr>
                                  </m:ctrlPr>
                                </m:funcPr>
                                <m:fName>
                                  <m:r>
                                    <a:rPr lang="en-US" i="1">
                                      <a:latin typeface="Cambria Math" panose="02040503050406030204" pitchFamily="18" charset="0"/>
                                    </a:rPr>
                                    <m:t>𝑝</m:t>
                                  </m:r>
                                </m:fName>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e>
                                  </m:d>
                                </m:e>
                              </m:func>
                            </m:e>
                          </m:nary>
                        </m:den>
                      </m:f>
                    </m:oMath>
                  </m:oMathPara>
                </a14:m>
                <a:endParaRPr lang="en-US" dirty="0"/>
              </a:p>
            </p:txBody>
          </p:sp>
        </mc:Choice>
        <mc:Fallback xmlns="">
          <p:sp>
            <p:nvSpPr>
              <p:cNvPr id="14" name="ZoneTexte 13">
                <a:extLst>
                  <a:ext uri="{FF2B5EF4-FFF2-40B4-BE49-F238E27FC236}">
                    <a16:creationId xmlns:a16="http://schemas.microsoft.com/office/drawing/2014/main" id="{D502EE14-E278-DB35-55D5-57EAD7628C3B}"/>
                  </a:ext>
                </a:extLst>
              </p:cNvPr>
              <p:cNvSpPr txBox="1">
                <a:spLocks noRot="1" noChangeAspect="1" noMove="1" noResize="1" noEditPoints="1" noAdjustHandles="1" noChangeArrowheads="1" noChangeShapeType="1" noTextEdit="1"/>
              </p:cNvSpPr>
              <p:nvPr/>
            </p:nvSpPr>
            <p:spPr>
              <a:xfrm>
                <a:off x="5403341" y="2071138"/>
                <a:ext cx="3490917" cy="11031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71221493-0BB7-B9EE-16F9-A19BCE6D44AB}"/>
                  </a:ext>
                </a:extLst>
              </p:cNvPr>
              <p:cNvSpPr txBox="1"/>
              <p:nvPr/>
            </p:nvSpPr>
            <p:spPr>
              <a:xfrm>
                <a:off x="5084524" y="4502740"/>
                <a:ext cx="4913320" cy="373628"/>
              </a:xfrm>
              <a:prstGeom prst="rect">
                <a:avLst/>
              </a:prstGeom>
              <a:noFill/>
            </p:spPr>
            <p:txBody>
              <a:bodyPr wrap="square">
                <a:spAutoFit/>
              </a:bodyPr>
              <a:lstStyle/>
              <a:p>
                <a14:m>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a:latin typeface="Cambria Math" panose="02040503050406030204" pitchFamily="18" charset="0"/>
                          </a:rPr>
                          <m:t>ℒ</m:t>
                        </m:r>
                      </m:e>
                      <m:sub>
                        <m:r>
                          <a:rPr lang="en-US" sz="1600" i="1">
                            <a:latin typeface="Cambria Math" panose="02040503050406030204" pitchFamily="18" charset="0"/>
                          </a:rPr>
                          <m:t>𝑘𝐷</m:t>
                        </m:r>
                      </m:sub>
                    </m:sSub>
                    <m:r>
                      <a:rPr lang="en-US" sz="1600" i="0">
                        <a:latin typeface="Cambria Math" panose="02040503050406030204" pitchFamily="18" charset="0"/>
                      </a:rPr>
                      <m:t>=</m:t>
                    </m:r>
                    <m:nary>
                      <m:naryPr>
                        <m:chr m:val="∑"/>
                        <m:limLoc m:val="undOvr"/>
                        <m:grow m:val="on"/>
                        <m:supHide m:val="on"/>
                        <m:ctrlPr>
                          <a:rPr lang="en-US" sz="1600" i="1">
                            <a:latin typeface="Cambria Math" panose="02040503050406030204" pitchFamily="18" charset="0"/>
                          </a:rPr>
                        </m:ctrlPr>
                      </m:naryPr>
                      <m:sub>
                        <m:d>
                          <m:dPr>
                            <m:ctrlPr>
                              <a:rPr lang="en-US" sz="1600" i="1">
                                <a:solidFill>
                                  <a:srgbClr val="836967"/>
                                </a:solidFill>
                                <a:latin typeface="Cambria Math" panose="02040503050406030204" pitchFamily="18" charset="0"/>
                              </a:rPr>
                            </m:ctrlPr>
                          </m:dPr>
                          <m:e>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𝑡</m:t>
                                </m:r>
                              </m:sub>
                            </m:sSub>
                            <m:r>
                              <a:rPr lang="en-US" sz="1600" i="0">
                                <a:latin typeface="Cambria Math" panose="02040503050406030204" pitchFamily="18" charset="0"/>
                              </a:rPr>
                              <m:t>,</m:t>
                            </m:r>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𝑡</m:t>
                                </m:r>
                              </m:sub>
                            </m:sSub>
                          </m:e>
                        </m:d>
                      </m:sub>
                      <m:sup/>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𝛼</m:t>
                            </m:r>
                            <m:sSub>
                              <m:sSubPr>
                                <m:ctrlPr>
                                  <a:rPr lang="en-US" sz="1600" i="1">
                                    <a:solidFill>
                                      <a:srgbClr val="836967"/>
                                    </a:solidFill>
                                    <a:latin typeface="Cambria Math" panose="02040503050406030204" pitchFamily="18" charset="0"/>
                                  </a:rPr>
                                </m:ctrlPr>
                              </m:sSubPr>
                              <m:e>
                                <m:r>
                                  <a:rPr lang="en-US" sz="1600" i="0">
                                    <a:latin typeface="Cambria Math" panose="02040503050406030204" pitchFamily="18" charset="0"/>
                                  </a:rPr>
                                  <m:t>ℒ</m:t>
                                </m:r>
                              </m:e>
                              <m:sub>
                                <m:r>
                                  <a:rPr lang="en-US" sz="1600" i="1">
                                    <a:latin typeface="Cambria Math" panose="02040503050406030204" pitchFamily="18" charset="0"/>
                                  </a:rPr>
                                  <m:t>𝐶𝐸</m:t>
                                </m:r>
                              </m:sub>
                            </m:sSub>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𝑓</m:t>
                                    </m:r>
                                  </m:e>
                                  <m:sub>
                                    <m:r>
                                      <a:rPr lang="en-US" sz="1600" i="1">
                                        <a:solidFill>
                                          <a:schemeClr val="tx1"/>
                                        </a:solidFill>
                                        <a:latin typeface="Cambria Math" panose="02040503050406030204" pitchFamily="18" charset="0"/>
                                      </a:rPr>
                                      <m:t>𝑠</m:t>
                                    </m:r>
                                  </m:sub>
                                </m:sSub>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𝑡</m:t>
                                    </m:r>
                                  </m:sub>
                                </m:sSub>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𝑡</m:t>
                                    </m:r>
                                  </m:sub>
                                </m:sSub>
                              </m:e>
                            </m:d>
                          </m:e>
                        </m:d>
                      </m:e>
                    </m:nary>
                    <m:r>
                      <a:rPr lang="en-US" sz="1600" i="0">
                        <a:latin typeface="Cambria Math" panose="02040503050406030204" pitchFamily="18" charset="0"/>
                      </a:rPr>
                      <m:t>+</m:t>
                    </m:r>
                    <m:r>
                      <a:rPr lang="fr-FR" sz="1600" b="0" i="1" smtClean="0">
                        <a:latin typeface="Cambria Math" panose="02040503050406030204" pitchFamily="18" charset="0"/>
                      </a:rPr>
                      <m:t>(1−</m:t>
                    </m:r>
                    <m:r>
                      <a:rPr lang="en-US" sz="1600" i="1">
                        <a:latin typeface="Cambria Math" panose="02040503050406030204" pitchFamily="18" charset="0"/>
                      </a:rPr>
                      <m:t>𝛼</m:t>
                    </m:r>
                    <m:sSub>
                      <m:sSubPr>
                        <m:ctrlPr>
                          <a:rPr lang="en-US" sz="1600" i="1">
                            <a:solidFill>
                              <a:srgbClr val="836967"/>
                            </a:solidFill>
                            <a:latin typeface="Cambria Math" panose="02040503050406030204" pitchFamily="18" charset="0"/>
                          </a:rPr>
                        </m:ctrlPr>
                      </m:sSubPr>
                      <m:e>
                        <m:r>
                          <a:rPr lang="fr-FR" sz="1600" b="0" i="0" smtClean="0">
                            <a:solidFill>
                              <a:schemeClr val="tx1"/>
                            </a:solidFill>
                            <a:latin typeface="Cambria Math" panose="02040503050406030204" pitchFamily="18" charset="0"/>
                          </a:rPr>
                          <m:t>)</m:t>
                        </m:r>
                        <m:r>
                          <a:rPr lang="fr-FR" sz="1600" b="0" i="0" smtClean="0">
                            <a:solidFill>
                              <a:srgbClr val="836967"/>
                            </a:solidFill>
                            <a:latin typeface="Cambria Math" panose="02040503050406030204" pitchFamily="18" charset="0"/>
                          </a:rPr>
                          <m:t> </m:t>
                        </m:r>
                        <m:r>
                          <a:rPr lang="en-US" sz="1600" i="0">
                            <a:latin typeface="Cambria Math" panose="02040503050406030204" pitchFamily="18" charset="0"/>
                          </a:rPr>
                          <m:t>ℒ</m:t>
                        </m:r>
                      </m:e>
                      <m:sub>
                        <m:r>
                          <a:rPr lang="en-US" sz="1600" i="1">
                            <a:latin typeface="Cambria Math" panose="02040503050406030204" pitchFamily="18" charset="0"/>
                          </a:rPr>
                          <m:t>𝑘𝐿</m:t>
                        </m:r>
                      </m:sub>
                    </m:sSub>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𝑓</m:t>
                            </m:r>
                          </m:e>
                          <m:sub>
                            <m:r>
                              <a:rPr lang="en-US" sz="1600" i="1">
                                <a:solidFill>
                                  <a:schemeClr val="tx1"/>
                                </a:solidFill>
                                <a:latin typeface="Cambria Math" panose="02040503050406030204" pitchFamily="18" charset="0"/>
                              </a:rPr>
                              <m:t>𝑠</m:t>
                            </m:r>
                          </m:sub>
                        </m:sSub>
                        <m:r>
                          <a:rPr lang="en-US" sz="1600" i="0">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𝑓</m:t>
                            </m:r>
                          </m:e>
                          <m:sub>
                            <m:r>
                              <a:rPr lang="en-US" sz="1600" i="1">
                                <a:solidFill>
                                  <a:schemeClr val="tx1"/>
                                </a:solidFill>
                                <a:latin typeface="Cambria Math" panose="02040503050406030204" pitchFamily="18" charset="0"/>
                              </a:rPr>
                              <m:t>𝑇</m:t>
                            </m:r>
                          </m:sub>
                        </m:sSub>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𝑡</m:t>
                            </m:r>
                          </m:sub>
                        </m:sSub>
                      </m:e>
                    </m:d>
                  </m:oMath>
                </a14:m>
                <a:r>
                  <a:rPr lang="en-US" sz="1600" dirty="0"/>
                  <a:t>]</a:t>
                </a:r>
                <a:endParaRPr lang="en-US" sz="2000" dirty="0"/>
              </a:p>
            </p:txBody>
          </p:sp>
        </mc:Choice>
        <mc:Fallback xmlns="">
          <p:sp>
            <p:nvSpPr>
              <p:cNvPr id="19" name="ZoneTexte 18">
                <a:extLst>
                  <a:ext uri="{FF2B5EF4-FFF2-40B4-BE49-F238E27FC236}">
                    <a16:creationId xmlns:a16="http://schemas.microsoft.com/office/drawing/2014/main" id="{71221493-0BB7-B9EE-16F9-A19BCE6D44AB}"/>
                  </a:ext>
                </a:extLst>
              </p:cNvPr>
              <p:cNvSpPr txBox="1">
                <a:spLocks noRot="1" noChangeAspect="1" noMove="1" noResize="1" noEditPoints="1" noAdjustHandles="1" noChangeArrowheads="1" noChangeShapeType="1" noTextEdit="1"/>
              </p:cNvSpPr>
              <p:nvPr/>
            </p:nvSpPr>
            <p:spPr>
              <a:xfrm>
                <a:off x="5084524" y="4502740"/>
                <a:ext cx="4913320" cy="373628"/>
              </a:xfrm>
              <a:prstGeom prst="rect">
                <a:avLst/>
              </a:prstGeom>
              <a:blipFill>
                <a:blip r:embed="rId7"/>
                <a:stretch>
                  <a:fillRect t="-98361" r="-496" b="-1475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658AD612-89F5-6B77-66D7-68BB3F4290C7}"/>
                  </a:ext>
                </a:extLst>
              </p:cNvPr>
              <p:cNvSpPr txBox="1"/>
              <p:nvPr/>
            </p:nvSpPr>
            <p:spPr>
              <a:xfrm>
                <a:off x="5214486" y="4938383"/>
                <a:ext cx="4732809" cy="461665"/>
              </a:xfrm>
              <a:prstGeom prst="rect">
                <a:avLst/>
              </a:prstGeom>
              <a:noFill/>
            </p:spPr>
            <p:txBody>
              <a:bodyPr wrap="square">
                <a:spAutoFit/>
              </a:bodyPr>
              <a:lstStyle/>
              <a:p>
                <a:pPr algn="ctr"/>
                <a:r>
                  <a:rPr lang="fr-FR" sz="1000" b="1" i="1" dirty="0">
                    <a:latin typeface="CMR8"/>
                  </a:rPr>
                  <a:t> </a:t>
                </a:r>
                <a:r>
                  <a:rPr lang="en-US" sz="1200" dirty="0">
                    <a:cs typeface="Arial" pitchFamily="34" charset="0"/>
                  </a:rPr>
                  <a:t>Formula 1. Response-Based Knowledge Distillation Loss, </a:t>
                </a:r>
                <a14:m>
                  <m:oMath xmlns:m="http://schemas.openxmlformats.org/officeDocument/2006/math">
                    <m:r>
                      <a:rPr lang="en-US" sz="1200">
                        <a:latin typeface="Cambria Math" panose="02040503050406030204" pitchFamily="18" charset="0"/>
                        <a:cs typeface="Arial" pitchFamily="34" charset="0"/>
                      </a:rPr>
                      <m:t>𝜶</m:t>
                    </m:r>
                  </m:oMath>
                </a14:m>
                <a:r>
                  <a:rPr lang="en-US" sz="1200" dirty="0">
                    <a:cs typeface="Arial" pitchFamily="34" charset="0"/>
                  </a:rPr>
                  <a:t> is the contribution of  the loss comparing to ground truth labels. </a:t>
                </a:r>
              </a:p>
            </p:txBody>
          </p:sp>
        </mc:Choice>
        <mc:Fallback xmlns="">
          <p:sp>
            <p:nvSpPr>
              <p:cNvPr id="21" name="ZoneTexte 20">
                <a:extLst>
                  <a:ext uri="{FF2B5EF4-FFF2-40B4-BE49-F238E27FC236}">
                    <a16:creationId xmlns:a16="http://schemas.microsoft.com/office/drawing/2014/main" id="{658AD612-89F5-6B77-66D7-68BB3F4290C7}"/>
                  </a:ext>
                </a:extLst>
              </p:cNvPr>
              <p:cNvSpPr txBox="1">
                <a:spLocks noRot="1" noChangeAspect="1" noMove="1" noResize="1" noEditPoints="1" noAdjustHandles="1" noChangeArrowheads="1" noChangeShapeType="1" noTextEdit="1"/>
              </p:cNvSpPr>
              <p:nvPr/>
            </p:nvSpPr>
            <p:spPr>
              <a:xfrm>
                <a:off x="5214486" y="4938383"/>
                <a:ext cx="4732809" cy="461665"/>
              </a:xfrm>
              <a:prstGeom prst="rect">
                <a:avLst/>
              </a:prstGeom>
              <a:blipFill>
                <a:blip r:embed="rId8"/>
                <a:stretch>
                  <a:fillRect b="-9211"/>
                </a:stretch>
              </a:blipFill>
            </p:spPr>
            <p:txBody>
              <a:bodyPr/>
              <a:lstStyle/>
              <a:p>
                <a:r>
                  <a:rPr lang="fr-FR">
                    <a:noFill/>
                  </a:rPr>
                  <a:t> </a:t>
                </a:r>
              </a:p>
            </p:txBody>
          </p:sp>
        </mc:Fallback>
      </mc:AlternateContent>
      <p:sp>
        <p:nvSpPr>
          <p:cNvPr id="26" name="Content Placeholder 12">
            <a:extLst>
              <a:ext uri="{FF2B5EF4-FFF2-40B4-BE49-F238E27FC236}">
                <a16:creationId xmlns:a16="http://schemas.microsoft.com/office/drawing/2014/main" id="{78E95219-AB21-B3AF-A672-51DCBAEA488E}"/>
              </a:ext>
            </a:extLst>
          </p:cNvPr>
          <p:cNvSpPr txBox="1">
            <a:spLocks/>
          </p:cNvSpPr>
          <p:nvPr/>
        </p:nvSpPr>
        <p:spPr>
          <a:xfrm>
            <a:off x="84236" y="879779"/>
            <a:ext cx="9259200" cy="210122"/>
          </a:xfrm>
          <a:prstGeom prst="rect">
            <a:avLst/>
          </a:prstGeom>
        </p:spPr>
        <p:txBody>
          <a:bodyPr/>
          <a:lst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dirty="0"/>
              <a:t>Response-Based Online Distillation </a:t>
            </a:r>
          </a:p>
        </p:txBody>
      </p:sp>
    </p:spTree>
    <p:extLst>
      <p:ext uri="{BB962C8B-B14F-4D97-AF65-F5344CB8AC3E}">
        <p14:creationId xmlns:p14="http://schemas.microsoft.com/office/powerpoint/2010/main" val="1118831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91264" y="453032"/>
            <a:ext cx="9204000" cy="236475"/>
          </a:xfrm>
        </p:spPr>
        <p:txBody>
          <a:bodyPr/>
          <a:lstStyle/>
          <a:p>
            <a:r>
              <a:rPr lang="en-US" dirty="0"/>
              <a:t>Response-BASED DISTILLATION (2/3) </a:t>
            </a:r>
          </a:p>
        </p:txBody>
      </p:sp>
      <p:pic>
        <p:nvPicPr>
          <p:cNvPr id="3" name="Image 2">
            <a:extLst>
              <a:ext uri="{FF2B5EF4-FFF2-40B4-BE49-F238E27FC236}">
                <a16:creationId xmlns:a16="http://schemas.microsoft.com/office/drawing/2014/main" id="{E5D8BF44-F3AD-317A-2C10-DC1C044279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5737" y="1115720"/>
            <a:ext cx="3435997" cy="2709334"/>
          </a:xfrm>
          <a:prstGeom prst="rect">
            <a:avLst/>
          </a:prstGeom>
          <a:noFill/>
          <a:ln>
            <a:noFill/>
          </a:ln>
        </p:spPr>
      </p:pic>
      <p:sp>
        <p:nvSpPr>
          <p:cNvPr id="9" name="ZoneTexte 8">
            <a:extLst>
              <a:ext uri="{FF2B5EF4-FFF2-40B4-BE49-F238E27FC236}">
                <a16:creationId xmlns:a16="http://schemas.microsoft.com/office/drawing/2014/main" id="{BF633CE7-D3CC-FA65-1508-CCD0F014BC63}"/>
              </a:ext>
            </a:extLst>
          </p:cNvPr>
          <p:cNvSpPr txBox="1"/>
          <p:nvPr/>
        </p:nvSpPr>
        <p:spPr>
          <a:xfrm>
            <a:off x="7007689" y="4702154"/>
            <a:ext cx="586186" cy="919089"/>
          </a:xfrm>
          <a:prstGeom prst="rect">
            <a:avLst/>
          </a:prstGeom>
          <a:noFill/>
          <a:ln w="28575">
            <a:solidFill>
              <a:srgbClr val="FF0000"/>
            </a:solidFill>
          </a:ln>
        </p:spPr>
        <p:txBody>
          <a:bodyPr wrap="square" lIns="36000" tIns="36000" rIns="36000" bIns="36000" rtlCol="0">
            <a:spAutoFit/>
          </a:bodyPr>
          <a:lstStyle/>
          <a:p>
            <a:endParaRPr lang="en-US" sz="1100" dirty="0">
              <a:cs typeface="Arial" pitchFamily="34" charset="0"/>
            </a:endParaRPr>
          </a:p>
          <a:p>
            <a:endParaRPr lang="en-US" sz="1100" dirty="0">
              <a:cs typeface="Arial" pitchFamily="34" charset="0"/>
            </a:endParaRPr>
          </a:p>
          <a:p>
            <a:endParaRPr lang="en-US" sz="1100" dirty="0">
              <a:cs typeface="Arial" pitchFamily="34" charset="0"/>
            </a:endParaRPr>
          </a:p>
          <a:p>
            <a:endParaRPr lang="en-US" sz="1100" dirty="0">
              <a:cs typeface="Arial" pitchFamily="34" charset="0"/>
            </a:endParaRPr>
          </a:p>
          <a:p>
            <a:endParaRPr lang="en-US" sz="1100" dirty="0">
              <a:cs typeface="Arial" pitchFamily="34" charset="0"/>
            </a:endParaRPr>
          </a:p>
        </p:txBody>
      </p:sp>
      <p:cxnSp>
        <p:nvCxnSpPr>
          <p:cNvPr id="10" name="Connecteur droit avec flèche 9">
            <a:extLst>
              <a:ext uri="{FF2B5EF4-FFF2-40B4-BE49-F238E27FC236}">
                <a16:creationId xmlns:a16="http://schemas.microsoft.com/office/drawing/2014/main" id="{503C6D66-7994-6B2B-D011-EED60D4450F9}"/>
              </a:ext>
            </a:extLst>
          </p:cNvPr>
          <p:cNvCxnSpPr>
            <a:cxnSpLocks/>
          </p:cNvCxnSpPr>
          <p:nvPr/>
        </p:nvCxnSpPr>
        <p:spPr>
          <a:xfrm flipV="1">
            <a:off x="7600689" y="4802075"/>
            <a:ext cx="825991" cy="498054"/>
          </a:xfrm>
          <a:prstGeom prst="straightConnector1">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5673C013-B7ED-3498-89B3-63F052EDC701}"/>
              </a:ext>
            </a:extLst>
          </p:cNvPr>
          <p:cNvSpPr txBox="1"/>
          <p:nvPr/>
        </p:nvSpPr>
        <p:spPr>
          <a:xfrm>
            <a:off x="8426680" y="4551169"/>
            <a:ext cx="1479320" cy="580534"/>
          </a:xfrm>
          <a:prstGeom prst="rect">
            <a:avLst/>
          </a:prstGeom>
          <a:noFill/>
        </p:spPr>
        <p:txBody>
          <a:bodyPr wrap="square" lIns="36000" tIns="36000" rIns="36000" bIns="36000" rtlCol="0">
            <a:spAutoFit/>
          </a:bodyPr>
          <a:lstStyle/>
          <a:p>
            <a:pPr algn="ctr"/>
            <a:r>
              <a:rPr lang="en-US" sz="1100" dirty="0">
                <a:solidFill>
                  <a:srgbClr val="00B050"/>
                </a:solidFill>
                <a:cs typeface="Arial" pitchFamily="34" charset="0"/>
              </a:rPr>
              <a:t>Remarkable Improvement on out-of-time set </a:t>
            </a:r>
          </a:p>
        </p:txBody>
      </p:sp>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26E05475-2AD3-0AE8-2815-14705A0FC587}"/>
                  </a:ext>
                </a:extLst>
              </p:cNvPr>
              <p:cNvSpPr txBox="1"/>
              <p:nvPr/>
            </p:nvSpPr>
            <p:spPr>
              <a:xfrm>
                <a:off x="2805737" y="3770214"/>
                <a:ext cx="3818766" cy="276999"/>
              </a:xfrm>
              <a:prstGeom prst="rect">
                <a:avLst/>
              </a:prstGeom>
              <a:noFill/>
            </p:spPr>
            <p:txBody>
              <a:bodyPr wrap="square">
                <a:spAutoFit/>
              </a:bodyPr>
              <a:lstStyle/>
              <a:p>
                <a:pPr algn="ctr"/>
                <a:r>
                  <a:rPr lang="en-US" sz="1200" dirty="0">
                    <a:cs typeface="Arial" pitchFamily="34" charset="0"/>
                  </a:rPr>
                  <a:t>Figure 20. Cross-validation for best </a:t>
                </a:r>
                <a14:m>
                  <m:oMath xmlns:m="http://schemas.openxmlformats.org/officeDocument/2006/math">
                    <m:r>
                      <a:rPr lang="en-US" sz="1200">
                        <a:latin typeface="Cambria Math" panose="02040503050406030204" pitchFamily="18" charset="0"/>
                        <a:cs typeface="Arial" pitchFamily="34" charset="0"/>
                      </a:rPr>
                      <m:t>𝜶</m:t>
                    </m:r>
                  </m:oMath>
                </a14:m>
                <a:r>
                  <a:rPr lang="en-US" sz="1200" dirty="0">
                    <a:cs typeface="Arial" pitchFamily="34" charset="0"/>
                  </a:rPr>
                  <a:t> selection</a:t>
                </a:r>
              </a:p>
            </p:txBody>
          </p:sp>
        </mc:Choice>
        <mc:Fallback xmlns="">
          <p:sp>
            <p:nvSpPr>
              <p:cNvPr id="14" name="ZoneTexte 13">
                <a:extLst>
                  <a:ext uri="{FF2B5EF4-FFF2-40B4-BE49-F238E27FC236}">
                    <a16:creationId xmlns:a16="http://schemas.microsoft.com/office/drawing/2014/main" id="{26E05475-2AD3-0AE8-2815-14705A0FC587}"/>
                  </a:ext>
                </a:extLst>
              </p:cNvPr>
              <p:cNvSpPr txBox="1">
                <a:spLocks noRot="1" noChangeAspect="1" noMove="1" noResize="1" noEditPoints="1" noAdjustHandles="1" noChangeArrowheads="1" noChangeShapeType="1" noTextEdit="1"/>
              </p:cNvSpPr>
              <p:nvPr/>
            </p:nvSpPr>
            <p:spPr>
              <a:xfrm>
                <a:off x="2805737" y="3770214"/>
                <a:ext cx="3818766" cy="276999"/>
              </a:xfrm>
              <a:prstGeom prst="rect">
                <a:avLst/>
              </a:prstGeom>
              <a:blipFill>
                <a:blip r:embed="rId3"/>
                <a:stretch>
                  <a:fillRect b="-17391"/>
                </a:stretch>
              </a:blipFill>
            </p:spPr>
            <p:txBody>
              <a:bodyPr/>
              <a:lstStyle/>
              <a:p>
                <a:r>
                  <a:rPr lang="fr-FR">
                    <a:noFill/>
                  </a:rPr>
                  <a:t> </a:t>
                </a:r>
              </a:p>
            </p:txBody>
          </p:sp>
        </mc:Fallback>
      </mc:AlternateContent>
      <p:sp>
        <p:nvSpPr>
          <p:cNvPr id="16" name="ZoneTexte 15">
            <a:extLst>
              <a:ext uri="{FF2B5EF4-FFF2-40B4-BE49-F238E27FC236}">
                <a16:creationId xmlns:a16="http://schemas.microsoft.com/office/drawing/2014/main" id="{EE02C051-6153-8740-5D89-751B65FDC4E0}"/>
              </a:ext>
            </a:extLst>
          </p:cNvPr>
          <p:cNvSpPr txBox="1"/>
          <p:nvPr/>
        </p:nvSpPr>
        <p:spPr>
          <a:xfrm>
            <a:off x="3198614" y="5900241"/>
            <a:ext cx="3735586" cy="276999"/>
          </a:xfrm>
          <a:prstGeom prst="rect">
            <a:avLst/>
          </a:prstGeom>
          <a:noFill/>
        </p:spPr>
        <p:txBody>
          <a:bodyPr wrap="square">
            <a:spAutoFit/>
          </a:bodyPr>
          <a:lstStyle/>
          <a:p>
            <a:pPr algn="ctr"/>
            <a:r>
              <a:rPr lang="en-US" sz="1200" dirty="0">
                <a:cs typeface="Arial" pitchFamily="34" charset="0"/>
              </a:rPr>
              <a:t>Table 9. Response-Based Students’ Performance </a:t>
            </a:r>
          </a:p>
        </p:txBody>
      </p:sp>
      <p:sp>
        <p:nvSpPr>
          <p:cNvPr id="17" name="Content Placeholder 12">
            <a:extLst>
              <a:ext uri="{FF2B5EF4-FFF2-40B4-BE49-F238E27FC236}">
                <a16:creationId xmlns:a16="http://schemas.microsoft.com/office/drawing/2014/main" id="{ABB1DA37-C189-16AA-9816-153E9BB3A0BE}"/>
              </a:ext>
            </a:extLst>
          </p:cNvPr>
          <p:cNvSpPr txBox="1">
            <a:spLocks/>
          </p:cNvSpPr>
          <p:nvPr/>
        </p:nvSpPr>
        <p:spPr>
          <a:xfrm>
            <a:off x="84236" y="878996"/>
            <a:ext cx="9259200" cy="210122"/>
          </a:xfrm>
          <a:prstGeom prst="rect">
            <a:avLst/>
          </a:prstGeom>
        </p:spPr>
        <p:txBody>
          <a:bodyPr/>
          <a:lst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dirty="0"/>
              <a:t>Response-Based Online Distillation </a:t>
            </a:r>
          </a:p>
        </p:txBody>
      </p:sp>
      <p:graphicFrame>
        <p:nvGraphicFramePr>
          <p:cNvPr id="5" name="Tableau 4">
            <a:extLst>
              <a:ext uri="{FF2B5EF4-FFF2-40B4-BE49-F238E27FC236}">
                <a16:creationId xmlns:a16="http://schemas.microsoft.com/office/drawing/2014/main" id="{803CF391-DD8D-21A6-A142-11111345183C}"/>
              </a:ext>
            </a:extLst>
          </p:cNvPr>
          <p:cNvGraphicFramePr>
            <a:graphicFrameLocks noGrp="1"/>
          </p:cNvGraphicFramePr>
          <p:nvPr>
            <p:extLst>
              <p:ext uri="{D42A27DB-BD31-4B8C-83A1-F6EECF244321}">
                <p14:modId xmlns:p14="http://schemas.microsoft.com/office/powerpoint/2010/main" val="3478765140"/>
              </p:ext>
            </p:extLst>
          </p:nvPr>
        </p:nvGraphicFramePr>
        <p:xfrm>
          <a:off x="1808489" y="4163488"/>
          <a:ext cx="5969549" cy="1578792"/>
        </p:xfrm>
        <a:graphic>
          <a:graphicData uri="http://schemas.openxmlformats.org/drawingml/2006/table">
            <a:tbl>
              <a:tblPr firstRow="1" bandRow="1">
                <a:tableStyleId>{3B4B98B0-60AC-42C2-AFA5-B58CD77FA1E5}</a:tableStyleId>
              </a:tblPr>
              <a:tblGrid>
                <a:gridCol w="2528668">
                  <a:extLst>
                    <a:ext uri="{9D8B030D-6E8A-4147-A177-3AD203B41FA5}">
                      <a16:colId xmlns:a16="http://schemas.microsoft.com/office/drawing/2014/main" val="609624776"/>
                    </a:ext>
                  </a:extLst>
                </a:gridCol>
                <a:gridCol w="646582">
                  <a:extLst>
                    <a:ext uri="{9D8B030D-6E8A-4147-A177-3AD203B41FA5}">
                      <a16:colId xmlns:a16="http://schemas.microsoft.com/office/drawing/2014/main" val="2184999244"/>
                    </a:ext>
                  </a:extLst>
                </a:gridCol>
                <a:gridCol w="957563">
                  <a:extLst>
                    <a:ext uri="{9D8B030D-6E8A-4147-A177-3AD203B41FA5}">
                      <a16:colId xmlns:a16="http://schemas.microsoft.com/office/drawing/2014/main" val="144300158"/>
                    </a:ext>
                  </a:extLst>
                </a:gridCol>
                <a:gridCol w="826693">
                  <a:extLst>
                    <a:ext uri="{9D8B030D-6E8A-4147-A177-3AD203B41FA5}">
                      <a16:colId xmlns:a16="http://schemas.microsoft.com/office/drawing/2014/main" val="3536776419"/>
                    </a:ext>
                  </a:extLst>
                </a:gridCol>
                <a:gridCol w="1010043">
                  <a:extLst>
                    <a:ext uri="{9D8B030D-6E8A-4147-A177-3AD203B41FA5}">
                      <a16:colId xmlns:a16="http://schemas.microsoft.com/office/drawing/2014/main" val="610260055"/>
                    </a:ext>
                  </a:extLst>
                </a:gridCol>
              </a:tblGrid>
              <a:tr h="320526">
                <a:tc>
                  <a:txBody>
                    <a:bodyPr/>
                    <a:lstStyle/>
                    <a:p>
                      <a:pPr algn="l">
                        <a:lnSpc>
                          <a:spcPct val="150000"/>
                        </a:lnSpc>
                      </a:pPr>
                      <a:r>
                        <a:rPr lang="en-US" sz="1100" kern="100" dirty="0">
                          <a:effectLst/>
                        </a:rPr>
                        <a:t>Models</a:t>
                      </a:r>
                      <a:endParaRPr lang="en-GB" sz="1100" dirty="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pPr>
                      <a:r>
                        <a:rPr lang="en-US" sz="1100" kern="100">
                          <a:effectLst/>
                        </a:rPr>
                        <a:t>Role</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pPr>
                      <a:r>
                        <a:rPr lang="en-US" sz="1100" kern="100">
                          <a:effectLst/>
                        </a:rPr>
                        <a:t>Training AR (%)</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pPr>
                      <a:r>
                        <a:rPr lang="en-US" sz="1100" kern="100">
                          <a:effectLst/>
                        </a:rPr>
                        <a:t>WT Test AR (%)</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pPr>
                      <a:r>
                        <a:rPr lang="en-US" sz="1100" kern="100" dirty="0">
                          <a:effectLst/>
                        </a:rPr>
                        <a:t>OOT Test AR (%)</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extLst>
                  <a:ext uri="{0D108BD9-81ED-4DB2-BD59-A6C34878D82A}">
                    <a16:rowId xmlns:a16="http://schemas.microsoft.com/office/drawing/2014/main" val="3393458978"/>
                  </a:ext>
                </a:extLst>
              </a:tr>
              <a:tr h="320526">
                <a:tc>
                  <a:txBody>
                    <a:bodyPr/>
                    <a:lstStyle/>
                    <a:p>
                      <a:pPr algn="l">
                        <a:lnSpc>
                          <a:spcPct val="150000"/>
                        </a:lnSpc>
                        <a:spcBef>
                          <a:spcPts val="600"/>
                        </a:spcBef>
                      </a:pPr>
                      <a:r>
                        <a:rPr lang="en-US" sz="1100" kern="100">
                          <a:effectLst/>
                        </a:rPr>
                        <a:t>PD estimation models  </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fr-FR" sz="1100" kern="100">
                          <a:effectLst/>
                        </a:rPr>
                        <a:t>Baseline</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fr-FR" sz="1100" kern="100">
                          <a:effectLst/>
                        </a:rPr>
                        <a:t>65,40</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fr-FR" sz="1100" kern="100">
                          <a:effectLst/>
                        </a:rPr>
                        <a:t>66,20</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fr-FR" sz="1100" kern="100" dirty="0">
                          <a:effectLst/>
                        </a:rPr>
                        <a:t>66,40</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extLst>
                  <a:ext uri="{0D108BD9-81ED-4DB2-BD59-A6C34878D82A}">
                    <a16:rowId xmlns:a16="http://schemas.microsoft.com/office/drawing/2014/main" val="1640564318"/>
                  </a:ext>
                </a:extLst>
              </a:tr>
              <a:tr h="305258">
                <a:tc>
                  <a:txBody>
                    <a:bodyPr/>
                    <a:lstStyle/>
                    <a:p>
                      <a:pPr algn="l">
                        <a:lnSpc>
                          <a:spcPct val="150000"/>
                        </a:lnSpc>
                        <a:spcBef>
                          <a:spcPts val="600"/>
                        </a:spcBef>
                      </a:pPr>
                      <a:r>
                        <a:rPr lang="en-US" sz="1100" kern="100">
                          <a:effectLst/>
                        </a:rPr>
                        <a:t>LightGBM with regularization</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en-US" sz="1100" kern="100">
                          <a:effectLst/>
                        </a:rPr>
                        <a:t>Teacher</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fr-FR" sz="1100" kern="100">
                          <a:effectLst/>
                        </a:rPr>
                        <a:t>70.87 </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fr-FR" sz="1100" kern="100">
                          <a:effectLst/>
                        </a:rPr>
                        <a:t>67.41 </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fr-FR" sz="1100" kern="100" dirty="0">
                          <a:effectLst/>
                        </a:rPr>
                        <a:t>71.44 </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extLst>
                  <a:ext uri="{0D108BD9-81ED-4DB2-BD59-A6C34878D82A}">
                    <a16:rowId xmlns:a16="http://schemas.microsoft.com/office/drawing/2014/main" val="1735861833"/>
                  </a:ext>
                </a:extLst>
              </a:tr>
              <a:tr h="320526">
                <a:tc>
                  <a:txBody>
                    <a:bodyPr/>
                    <a:lstStyle/>
                    <a:p>
                      <a:pPr algn="l">
                        <a:lnSpc>
                          <a:spcPct val="150000"/>
                        </a:lnSpc>
                        <a:spcBef>
                          <a:spcPts val="600"/>
                        </a:spcBef>
                      </a:pPr>
                      <a:r>
                        <a:rPr lang="en-US" sz="1100" kern="100" dirty="0">
                          <a:effectLst/>
                        </a:rPr>
                        <a:t>PD estimation models Distilled without Temperature </a:t>
                      </a:r>
                      <a:endParaRPr lang="en-GB" sz="1100" dirty="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en-US" sz="1100" kern="100">
                          <a:effectLst/>
                        </a:rPr>
                        <a:t>Student</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en-US" sz="1100" kern="100">
                          <a:effectLst/>
                        </a:rPr>
                        <a:t>68.03 </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fr-FR" sz="1100" kern="100">
                          <a:effectLst/>
                        </a:rPr>
                        <a:t>63.94 </a:t>
                      </a:r>
                      <a:endParaRPr lang="en-GB" sz="1100">
                        <a:solidFill>
                          <a:srgbClr val="010101"/>
                        </a:solidFill>
                        <a:effectLst/>
                        <a:latin typeface="Source Sans Pro" panose="020B0503030403020204" pitchFamily="34" charset="0"/>
                        <a:ea typeface="+mn-ea"/>
                        <a:cs typeface="Times New Roman" panose="02020603050405020304" pitchFamily="18" charset="0"/>
                      </a:endParaRPr>
                    </a:p>
                  </a:txBody>
                  <a:tcPr marL="46131" marR="46131" marT="0" marB="0"/>
                </a:tc>
                <a:tc>
                  <a:txBody>
                    <a:bodyPr/>
                    <a:lstStyle/>
                    <a:p>
                      <a:pPr algn="ctr">
                        <a:lnSpc>
                          <a:spcPct val="150000"/>
                        </a:lnSpc>
                        <a:spcBef>
                          <a:spcPts val="600"/>
                        </a:spcBef>
                      </a:pPr>
                      <a:r>
                        <a:rPr lang="fr-FR" sz="1100" kern="100" dirty="0">
                          <a:effectLst/>
                        </a:rPr>
                        <a:t>70.13 </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extLst>
                  <a:ext uri="{0D108BD9-81ED-4DB2-BD59-A6C34878D82A}">
                    <a16:rowId xmlns:a16="http://schemas.microsoft.com/office/drawing/2014/main" val="2141837542"/>
                  </a:ext>
                </a:extLst>
              </a:tr>
            </a:tbl>
          </a:graphicData>
        </a:graphic>
      </p:graphicFrame>
      <p:sp>
        <p:nvSpPr>
          <p:cNvPr id="6" name="Rectangle 1">
            <a:extLst>
              <a:ext uri="{FF2B5EF4-FFF2-40B4-BE49-F238E27FC236}">
                <a16:creationId xmlns:a16="http://schemas.microsoft.com/office/drawing/2014/main" id="{FB971FFC-579D-6313-FD0B-03B7481FC28C}"/>
              </a:ext>
            </a:extLst>
          </p:cNvPr>
          <p:cNvSpPr>
            <a:spLocks noChangeArrowheads="1"/>
          </p:cNvSpPr>
          <p:nvPr/>
        </p:nvSpPr>
        <p:spPr bwMode="auto">
          <a:xfrm>
            <a:off x="1663688" y="4459949"/>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anose="020B0604020202020204" pitchFamily="34" charset="0"/>
              </a:rPr>
            </a:b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39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91264" y="453032"/>
            <a:ext cx="9204000" cy="236475"/>
          </a:xfrm>
        </p:spPr>
        <p:txBody>
          <a:bodyPr/>
          <a:lstStyle/>
          <a:p>
            <a:r>
              <a:rPr lang="en-US" dirty="0"/>
              <a:t>Response-BASED DISTILLATION (3/3) </a:t>
            </a:r>
          </a:p>
        </p:txBody>
      </p:sp>
      <p:pic>
        <p:nvPicPr>
          <p:cNvPr id="4" name="Image 3">
            <a:extLst>
              <a:ext uri="{FF2B5EF4-FFF2-40B4-BE49-F238E27FC236}">
                <a16:creationId xmlns:a16="http://schemas.microsoft.com/office/drawing/2014/main" id="{8DF3D673-D6FF-12F0-8F42-5B349E6D230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229"/>
          <a:stretch/>
        </p:blipFill>
        <p:spPr bwMode="auto">
          <a:xfrm>
            <a:off x="1020804" y="1220369"/>
            <a:ext cx="3310650" cy="2531068"/>
          </a:xfrm>
          <a:prstGeom prst="rect">
            <a:avLst/>
          </a:prstGeom>
          <a:noFill/>
          <a:ln>
            <a:noFill/>
          </a:ln>
        </p:spPr>
      </p:pic>
      <p:pic>
        <p:nvPicPr>
          <p:cNvPr id="5" name="Image 4">
            <a:extLst>
              <a:ext uri="{FF2B5EF4-FFF2-40B4-BE49-F238E27FC236}">
                <a16:creationId xmlns:a16="http://schemas.microsoft.com/office/drawing/2014/main" id="{C8428A90-ECEF-9736-9310-9F6F591188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350"/>
          <a:stretch/>
        </p:blipFill>
        <p:spPr bwMode="auto">
          <a:xfrm>
            <a:off x="5348010" y="1172333"/>
            <a:ext cx="3537186" cy="2568936"/>
          </a:xfrm>
          <a:prstGeom prst="rect">
            <a:avLst/>
          </a:prstGeom>
          <a:noFill/>
          <a:ln>
            <a:noFill/>
          </a:ln>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3C54DBE-B67F-F786-9517-8C948D3B198E}"/>
                  </a:ext>
                </a:extLst>
              </p:cNvPr>
              <p:cNvSpPr txBox="1"/>
              <p:nvPr/>
            </p:nvSpPr>
            <p:spPr>
              <a:xfrm>
                <a:off x="5003286" y="4538283"/>
                <a:ext cx="4951770" cy="868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𝑝</m:t>
                      </m:r>
                      <m:r>
                        <a:rPr lang="en-US" sz="1400" i="0">
                          <a:solidFill>
                            <a:schemeClr val="tx1"/>
                          </a:solidFill>
                          <a:latin typeface="Cambria Math" panose="02040503050406030204" pitchFamily="18" charset="0"/>
                        </a:rPr>
                        <m:t>ⅈ=</m:t>
                      </m:r>
                      <m:f>
                        <m:fPr>
                          <m:ctrlPr>
                            <a:rPr lang="en-US" sz="1400" i="1">
                              <a:solidFill>
                                <a:schemeClr val="tx1"/>
                              </a:solidFill>
                              <a:latin typeface="Cambria Math" panose="02040503050406030204" pitchFamily="18" charset="0"/>
                            </a:rPr>
                          </m:ctrlPr>
                        </m:fPr>
                        <m:num>
                          <m:func>
                            <m:funcPr>
                              <m:ctrlPr>
                                <a:rPr lang="en-US" sz="1400" i="1">
                                  <a:solidFill>
                                    <a:schemeClr val="tx1"/>
                                  </a:solidFill>
                                  <a:latin typeface="Cambria Math" panose="02040503050406030204" pitchFamily="18" charset="0"/>
                                </a:rPr>
                              </m:ctrlPr>
                            </m:funcPr>
                            <m:fName>
                              <m:r>
                                <a:rPr lang="en-US" sz="1400" i="1">
                                  <a:solidFill>
                                    <a:schemeClr val="tx1"/>
                                  </a:solidFill>
                                  <a:latin typeface="Cambria Math" panose="02040503050406030204" pitchFamily="18" charset="0"/>
                                </a:rPr>
                                <m:t>𝑒𝑥𝑝</m:t>
                              </m:r>
                            </m:fName>
                            <m:e>
                              <m:d>
                                <m:dPr>
                                  <m:ctrlPr>
                                    <a:rPr lang="en-US" sz="1400" i="1">
                                      <a:solidFill>
                                        <a:schemeClr val="tx1"/>
                                      </a:solidFill>
                                      <a:latin typeface="Cambria Math" panose="02040503050406030204" pitchFamily="18" charset="0"/>
                                    </a:rPr>
                                  </m:ctrlPr>
                                </m:dPr>
                                <m:e>
                                  <m:f>
                                    <m:fPr>
                                      <m:ctrlPr>
                                        <a:rPr lang="en-US" sz="1400" i="1">
                                          <a:solidFill>
                                            <a:schemeClr val="tx1"/>
                                          </a:solidFill>
                                          <a:latin typeface="Cambria Math" panose="02040503050406030204" pitchFamily="18" charset="0"/>
                                        </a:rPr>
                                      </m:ctrlPr>
                                    </m:fPr>
                                    <m:num>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1">
                                              <a:solidFill>
                                                <a:schemeClr val="tx1"/>
                                              </a:solidFill>
                                              <a:latin typeface="Cambria Math" panose="02040503050406030204" pitchFamily="18" charset="0"/>
                                            </a:rPr>
                                            <m:t>𝑖</m:t>
                                          </m:r>
                                        </m:sub>
                                      </m:sSub>
                                    </m:num>
                                    <m:den>
                                      <m:r>
                                        <a:rPr lang="en-US" sz="1400" i="1">
                                          <a:solidFill>
                                            <a:schemeClr val="tx1"/>
                                          </a:solidFill>
                                          <a:latin typeface="Cambria Math" panose="02040503050406030204" pitchFamily="18" charset="0"/>
                                        </a:rPr>
                                        <m:t>𝑇</m:t>
                                      </m:r>
                                    </m:den>
                                  </m:f>
                                </m:e>
                              </m:d>
                            </m:e>
                          </m:func>
                        </m:num>
                        <m:den>
                          <m:nary>
                            <m:naryPr>
                              <m:chr m:val="∑"/>
                              <m:limLoc m:val="undOvr"/>
                              <m:grow m:val="on"/>
                              <m:supHide m:val="on"/>
                              <m:ctrlPr>
                                <a:rPr lang="en-US" sz="1400" i="1">
                                  <a:solidFill>
                                    <a:schemeClr val="tx1"/>
                                  </a:solidFill>
                                  <a:latin typeface="Cambria Math" panose="02040503050406030204" pitchFamily="18" charset="0"/>
                                </a:rPr>
                              </m:ctrlPr>
                            </m:naryPr>
                            <m:sub>
                              <m:r>
                                <a:rPr lang="en-US" sz="1400" i="1">
                                  <a:solidFill>
                                    <a:schemeClr val="tx1"/>
                                  </a:solidFill>
                                  <a:latin typeface="Cambria Math" panose="02040503050406030204" pitchFamily="18" charset="0"/>
                                </a:rPr>
                                <m:t>𝑗</m:t>
                              </m:r>
                            </m:sub>
                            <m:sup/>
                            <m:e>
                              <m:r>
                                <a:rPr lang="en-US" sz="1400" i="1">
                                  <a:solidFill>
                                    <a:schemeClr val="tx1"/>
                                  </a:solidFill>
                                  <a:latin typeface="Cambria Math" panose="02040503050406030204" pitchFamily="18" charset="0"/>
                                </a:rPr>
                                <m:t>𝑒𝑥</m:t>
                              </m:r>
                              <m:func>
                                <m:funcPr>
                                  <m:ctrlPr>
                                    <a:rPr lang="en-US" sz="1400" i="1">
                                      <a:solidFill>
                                        <a:schemeClr val="tx1"/>
                                      </a:solidFill>
                                      <a:latin typeface="Cambria Math" panose="02040503050406030204" pitchFamily="18" charset="0"/>
                                    </a:rPr>
                                  </m:ctrlPr>
                                </m:funcPr>
                                <m:fName>
                                  <m:r>
                                    <a:rPr lang="en-US" sz="1400" i="1">
                                      <a:solidFill>
                                        <a:schemeClr val="tx1"/>
                                      </a:solidFill>
                                      <a:latin typeface="Cambria Math" panose="02040503050406030204" pitchFamily="18" charset="0"/>
                                    </a:rPr>
                                    <m:t>𝑝</m:t>
                                  </m:r>
                                </m:fName>
                                <m:e>
                                  <m:d>
                                    <m:dPr>
                                      <m:ctrlPr>
                                        <a:rPr lang="en-US" sz="1400" i="1">
                                          <a:solidFill>
                                            <a:schemeClr val="tx1"/>
                                          </a:solidFill>
                                          <a:latin typeface="Cambria Math" panose="02040503050406030204" pitchFamily="18" charset="0"/>
                                        </a:rPr>
                                      </m:ctrlPr>
                                    </m:dPr>
                                    <m:e>
                                      <m:f>
                                        <m:fPr>
                                          <m:ctrlPr>
                                            <a:rPr lang="en-US" sz="1400" i="1">
                                              <a:solidFill>
                                                <a:schemeClr val="tx1"/>
                                              </a:solidFill>
                                              <a:latin typeface="Cambria Math" panose="02040503050406030204" pitchFamily="18" charset="0"/>
                                            </a:rPr>
                                          </m:ctrlPr>
                                        </m:fPr>
                                        <m:num>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1">
                                                  <a:solidFill>
                                                    <a:schemeClr val="tx1"/>
                                                  </a:solidFill>
                                                  <a:latin typeface="Cambria Math" panose="02040503050406030204" pitchFamily="18" charset="0"/>
                                                </a:rPr>
                                                <m:t>𝑗</m:t>
                                              </m:r>
                                            </m:sub>
                                          </m:sSub>
                                        </m:num>
                                        <m:den>
                                          <m:r>
                                            <a:rPr lang="en-US" sz="1400" i="1">
                                              <a:solidFill>
                                                <a:schemeClr val="tx1"/>
                                              </a:solidFill>
                                              <a:latin typeface="Cambria Math" panose="02040503050406030204" pitchFamily="18" charset="0"/>
                                            </a:rPr>
                                            <m:t>𝑇</m:t>
                                          </m:r>
                                        </m:den>
                                      </m:f>
                                    </m:e>
                                  </m:d>
                                </m:e>
                              </m:func>
                            </m:e>
                          </m:nary>
                        </m:den>
                      </m:f>
                    </m:oMath>
                  </m:oMathPara>
                </a14:m>
                <a:endParaRPr lang="en-US" dirty="0"/>
              </a:p>
            </p:txBody>
          </p:sp>
        </mc:Choice>
        <mc:Fallback xmlns="">
          <p:sp>
            <p:nvSpPr>
              <p:cNvPr id="7" name="ZoneTexte 6">
                <a:extLst>
                  <a:ext uri="{FF2B5EF4-FFF2-40B4-BE49-F238E27FC236}">
                    <a16:creationId xmlns:a16="http://schemas.microsoft.com/office/drawing/2014/main" id="{A3C54DBE-B67F-F786-9517-8C948D3B198E}"/>
                  </a:ext>
                </a:extLst>
              </p:cNvPr>
              <p:cNvSpPr txBox="1">
                <a:spLocks noRot="1" noChangeAspect="1" noMove="1" noResize="1" noEditPoints="1" noAdjustHandles="1" noChangeArrowheads="1" noChangeShapeType="1" noTextEdit="1"/>
              </p:cNvSpPr>
              <p:nvPr/>
            </p:nvSpPr>
            <p:spPr>
              <a:xfrm>
                <a:off x="5003286" y="4538283"/>
                <a:ext cx="4951770" cy="868315"/>
              </a:xfrm>
              <a:prstGeom prst="rect">
                <a:avLst/>
              </a:prstGeom>
              <a:blipFill>
                <a:blip r:embed="rId4"/>
                <a:stretch>
                  <a:fillRect/>
                </a:stretch>
              </a:blipFill>
            </p:spPr>
            <p:txBody>
              <a:bodyPr/>
              <a:lstStyle/>
              <a:p>
                <a:r>
                  <a:rPr lang="fr-FR">
                    <a:noFill/>
                  </a:rPr>
                  <a:t> </a:t>
                </a:r>
              </a:p>
            </p:txBody>
          </p:sp>
        </mc:Fallback>
      </mc:AlternateContent>
      <p:sp>
        <p:nvSpPr>
          <p:cNvPr id="9" name="ZoneTexte 8">
            <a:extLst>
              <a:ext uri="{FF2B5EF4-FFF2-40B4-BE49-F238E27FC236}">
                <a16:creationId xmlns:a16="http://schemas.microsoft.com/office/drawing/2014/main" id="{1C6A276E-BB4A-0625-58C0-5D8C2C16CC19}"/>
              </a:ext>
            </a:extLst>
          </p:cNvPr>
          <p:cNvSpPr txBox="1"/>
          <p:nvPr/>
        </p:nvSpPr>
        <p:spPr>
          <a:xfrm>
            <a:off x="5895974" y="5406598"/>
            <a:ext cx="3673811" cy="430887"/>
          </a:xfrm>
          <a:prstGeom prst="rect">
            <a:avLst/>
          </a:prstGeom>
          <a:noFill/>
        </p:spPr>
        <p:txBody>
          <a:bodyPr wrap="square">
            <a:spAutoFit/>
          </a:bodyPr>
          <a:lstStyle/>
          <a:p>
            <a:pPr algn="ctr"/>
            <a:r>
              <a:rPr lang="en-US" sz="1100" dirty="0">
                <a:cs typeface="Arial" pitchFamily="34" charset="0"/>
              </a:rPr>
              <a:t>Formula 2. Teacher’s softened predictions with temperature T</a:t>
            </a:r>
          </a:p>
        </p:txBody>
      </p:sp>
      <p:sp>
        <p:nvSpPr>
          <p:cNvPr id="10" name="Content Placeholder 12">
            <a:extLst>
              <a:ext uri="{FF2B5EF4-FFF2-40B4-BE49-F238E27FC236}">
                <a16:creationId xmlns:a16="http://schemas.microsoft.com/office/drawing/2014/main" id="{692AE6F4-B014-EFB7-70BD-099C0CFDA388}"/>
              </a:ext>
            </a:extLst>
          </p:cNvPr>
          <p:cNvSpPr txBox="1">
            <a:spLocks/>
          </p:cNvSpPr>
          <p:nvPr/>
        </p:nvSpPr>
        <p:spPr>
          <a:xfrm>
            <a:off x="84236" y="849877"/>
            <a:ext cx="9259200" cy="210122"/>
          </a:xfrm>
          <a:prstGeom prst="rect">
            <a:avLst/>
          </a:prstGeom>
        </p:spPr>
        <p:txBody>
          <a:bodyPr/>
          <a:lst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en-US" dirty="0"/>
              <a:t>Response-Based Distillation with Temperature T  </a:t>
            </a:r>
          </a:p>
        </p:txBody>
      </p:sp>
      <p:sp>
        <p:nvSpPr>
          <p:cNvPr id="16" name="ZoneTexte 15">
            <a:extLst>
              <a:ext uri="{FF2B5EF4-FFF2-40B4-BE49-F238E27FC236}">
                <a16:creationId xmlns:a16="http://schemas.microsoft.com/office/drawing/2014/main" id="{868EAC54-7597-02AD-C059-FD468328CBE5}"/>
              </a:ext>
            </a:extLst>
          </p:cNvPr>
          <p:cNvSpPr txBox="1"/>
          <p:nvPr/>
        </p:nvSpPr>
        <p:spPr>
          <a:xfrm>
            <a:off x="1020804" y="5943616"/>
            <a:ext cx="4665408" cy="430887"/>
          </a:xfrm>
          <a:prstGeom prst="rect">
            <a:avLst/>
          </a:prstGeom>
          <a:noFill/>
        </p:spPr>
        <p:txBody>
          <a:bodyPr wrap="square">
            <a:spAutoFit/>
          </a:bodyPr>
          <a:lstStyle/>
          <a:p>
            <a:pPr algn="ctr"/>
            <a:r>
              <a:rPr lang="en-US" sz="1100" dirty="0">
                <a:cs typeface="Arial" pitchFamily="34" charset="0"/>
              </a:rPr>
              <a:t>Table 5. LightGBM Students’ Performance. Softening teacher’s outputs enhance student performance</a:t>
            </a:r>
            <a:r>
              <a:rPr lang="en-US" sz="900" b="1" i="1" dirty="0">
                <a:latin typeface="CMBX8"/>
              </a:rPr>
              <a:t>.  </a:t>
            </a:r>
          </a:p>
        </p:txBody>
      </p: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91027671-0CD7-87F5-CE21-2EA52131B692}"/>
                  </a:ext>
                </a:extLst>
              </p:cNvPr>
              <p:cNvSpPr txBox="1"/>
              <p:nvPr/>
            </p:nvSpPr>
            <p:spPr>
              <a:xfrm>
                <a:off x="373117" y="3693233"/>
                <a:ext cx="5071988" cy="430887"/>
              </a:xfrm>
              <a:prstGeom prst="rect">
                <a:avLst/>
              </a:prstGeom>
              <a:noFill/>
            </p:spPr>
            <p:txBody>
              <a:bodyPr wrap="square">
                <a:spAutoFit/>
              </a:bodyPr>
              <a:lstStyle/>
              <a:p>
                <a:pPr algn="ctr"/>
                <a:r>
                  <a:rPr lang="en-US" sz="1050" dirty="0">
                    <a:cs typeface="Arial" pitchFamily="34" charset="0"/>
                  </a:rPr>
                  <a:t>Figure 21. Cross-validation for best </a:t>
                </a:r>
                <a14:m>
                  <m:oMath xmlns:m="http://schemas.openxmlformats.org/officeDocument/2006/math">
                    <m:r>
                      <a:rPr lang="fr-FR" sz="1050">
                        <a:latin typeface="Cambria Math" panose="02040503050406030204" pitchFamily="18" charset="0"/>
                        <a:cs typeface="Arial" pitchFamily="34" charset="0"/>
                      </a:rPr>
                      <m:t>𝑻</m:t>
                    </m:r>
                  </m:oMath>
                </a14:m>
                <a:r>
                  <a:rPr lang="en-US" sz="1050" dirty="0">
                    <a:cs typeface="Arial" pitchFamily="34" charset="0"/>
                  </a:rPr>
                  <a:t> selection, T = 3.45 corresponds to the best accuracy ratio on the test set.   </a:t>
                </a:r>
              </a:p>
            </p:txBody>
          </p:sp>
        </mc:Choice>
        <mc:Fallback xmlns="">
          <p:sp>
            <p:nvSpPr>
              <p:cNvPr id="20" name="ZoneTexte 19">
                <a:extLst>
                  <a:ext uri="{FF2B5EF4-FFF2-40B4-BE49-F238E27FC236}">
                    <a16:creationId xmlns:a16="http://schemas.microsoft.com/office/drawing/2014/main" id="{91027671-0CD7-87F5-CE21-2EA52131B692}"/>
                  </a:ext>
                </a:extLst>
              </p:cNvPr>
              <p:cNvSpPr txBox="1">
                <a:spLocks noRot="1" noChangeAspect="1" noMove="1" noResize="1" noEditPoints="1" noAdjustHandles="1" noChangeArrowheads="1" noChangeShapeType="1" noTextEdit="1"/>
              </p:cNvSpPr>
              <p:nvPr/>
            </p:nvSpPr>
            <p:spPr>
              <a:xfrm>
                <a:off x="373117" y="3693233"/>
                <a:ext cx="5071988" cy="430887"/>
              </a:xfrm>
              <a:prstGeom prst="rect">
                <a:avLst/>
              </a:prstGeom>
              <a:blipFill>
                <a:blip r:embed="rId5"/>
                <a:stretch>
                  <a:fillRect b="-4225"/>
                </a:stretch>
              </a:blipFill>
            </p:spPr>
            <p:txBody>
              <a:bodyPr/>
              <a:lstStyle/>
              <a:p>
                <a:r>
                  <a:rPr lang="fr-FR">
                    <a:noFill/>
                  </a:rPr>
                  <a:t> </a:t>
                </a:r>
              </a:p>
            </p:txBody>
          </p:sp>
        </mc:Fallback>
      </mc:AlternateContent>
      <p:sp>
        <p:nvSpPr>
          <p:cNvPr id="21" name="ZoneTexte 20">
            <a:extLst>
              <a:ext uri="{FF2B5EF4-FFF2-40B4-BE49-F238E27FC236}">
                <a16:creationId xmlns:a16="http://schemas.microsoft.com/office/drawing/2014/main" id="{135AD93B-1375-49A6-56D3-BA43428A4E10}"/>
              </a:ext>
            </a:extLst>
          </p:cNvPr>
          <p:cNvSpPr txBox="1"/>
          <p:nvPr/>
        </p:nvSpPr>
        <p:spPr>
          <a:xfrm>
            <a:off x="5710578" y="3675722"/>
            <a:ext cx="3537186" cy="415498"/>
          </a:xfrm>
          <a:prstGeom prst="rect">
            <a:avLst/>
          </a:prstGeom>
          <a:noFill/>
        </p:spPr>
        <p:txBody>
          <a:bodyPr wrap="square">
            <a:spAutoFit/>
          </a:bodyPr>
          <a:lstStyle/>
          <a:p>
            <a:pPr algn="ctr"/>
            <a:r>
              <a:rPr lang="en-US" sz="1050" dirty="0">
                <a:cs typeface="Arial" pitchFamily="34" charset="0"/>
              </a:rPr>
              <a:t>Figure 22. learning curve’s training convergence with T = 3.45 </a:t>
            </a:r>
          </a:p>
        </p:txBody>
      </p:sp>
      <p:graphicFrame>
        <p:nvGraphicFramePr>
          <p:cNvPr id="13" name="Tableau 12">
            <a:extLst>
              <a:ext uri="{FF2B5EF4-FFF2-40B4-BE49-F238E27FC236}">
                <a16:creationId xmlns:a16="http://schemas.microsoft.com/office/drawing/2014/main" id="{87D53BB3-3A68-3B48-D678-F299E85FDDA3}"/>
              </a:ext>
            </a:extLst>
          </p:cNvPr>
          <p:cNvGraphicFramePr>
            <a:graphicFrameLocks noGrp="1"/>
          </p:cNvGraphicFramePr>
          <p:nvPr>
            <p:extLst>
              <p:ext uri="{D42A27DB-BD31-4B8C-83A1-F6EECF244321}">
                <p14:modId xmlns:p14="http://schemas.microsoft.com/office/powerpoint/2010/main" val="2519260898"/>
              </p:ext>
            </p:extLst>
          </p:nvPr>
        </p:nvGraphicFramePr>
        <p:xfrm>
          <a:off x="704948" y="4124120"/>
          <a:ext cx="5071988" cy="1841187"/>
        </p:xfrm>
        <a:graphic>
          <a:graphicData uri="http://schemas.openxmlformats.org/drawingml/2006/table">
            <a:tbl>
              <a:tblPr firstRow="1" bandRow="1">
                <a:tableStyleId>{3B4B98B0-60AC-42C2-AFA5-B58CD77FA1E5}</a:tableStyleId>
              </a:tblPr>
              <a:tblGrid>
                <a:gridCol w="2148466">
                  <a:extLst>
                    <a:ext uri="{9D8B030D-6E8A-4147-A177-3AD203B41FA5}">
                      <a16:colId xmlns:a16="http://schemas.microsoft.com/office/drawing/2014/main" val="3308155914"/>
                    </a:ext>
                  </a:extLst>
                </a:gridCol>
                <a:gridCol w="549365">
                  <a:extLst>
                    <a:ext uri="{9D8B030D-6E8A-4147-A177-3AD203B41FA5}">
                      <a16:colId xmlns:a16="http://schemas.microsoft.com/office/drawing/2014/main" val="409277962"/>
                    </a:ext>
                  </a:extLst>
                </a:gridCol>
                <a:gridCol w="813587">
                  <a:extLst>
                    <a:ext uri="{9D8B030D-6E8A-4147-A177-3AD203B41FA5}">
                      <a16:colId xmlns:a16="http://schemas.microsoft.com/office/drawing/2014/main" val="1967874555"/>
                    </a:ext>
                  </a:extLst>
                </a:gridCol>
                <a:gridCol w="702394">
                  <a:extLst>
                    <a:ext uri="{9D8B030D-6E8A-4147-A177-3AD203B41FA5}">
                      <a16:colId xmlns:a16="http://schemas.microsoft.com/office/drawing/2014/main" val="3669624831"/>
                    </a:ext>
                  </a:extLst>
                </a:gridCol>
                <a:gridCol w="858176">
                  <a:extLst>
                    <a:ext uri="{9D8B030D-6E8A-4147-A177-3AD203B41FA5}">
                      <a16:colId xmlns:a16="http://schemas.microsoft.com/office/drawing/2014/main" val="81340028"/>
                    </a:ext>
                  </a:extLst>
                </a:gridCol>
              </a:tblGrid>
              <a:tr h="320526">
                <a:tc>
                  <a:txBody>
                    <a:bodyPr/>
                    <a:lstStyle/>
                    <a:p>
                      <a:pPr algn="l">
                        <a:lnSpc>
                          <a:spcPct val="150000"/>
                        </a:lnSpc>
                      </a:pPr>
                      <a:r>
                        <a:rPr lang="en-US" sz="1000" kern="100">
                          <a:effectLst/>
                        </a:rPr>
                        <a:t>Models</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pPr>
                      <a:r>
                        <a:rPr lang="en-US" sz="1000" kern="100">
                          <a:effectLst/>
                        </a:rPr>
                        <a:t>Role</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pPr>
                      <a:r>
                        <a:rPr lang="en-US" sz="1000" kern="100">
                          <a:effectLst/>
                        </a:rPr>
                        <a:t>Training AR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pPr>
                      <a:r>
                        <a:rPr lang="en-US" sz="1000" kern="100">
                          <a:effectLst/>
                        </a:rPr>
                        <a:t>WT Test AR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pPr>
                      <a:r>
                        <a:rPr lang="en-US" sz="1000" kern="100">
                          <a:effectLst/>
                        </a:rPr>
                        <a:t>OOT Test AR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extLst>
                  <a:ext uri="{0D108BD9-81ED-4DB2-BD59-A6C34878D82A}">
                    <a16:rowId xmlns:a16="http://schemas.microsoft.com/office/drawing/2014/main" val="2619726490"/>
                  </a:ext>
                </a:extLst>
              </a:tr>
              <a:tr h="320526">
                <a:tc>
                  <a:txBody>
                    <a:bodyPr/>
                    <a:lstStyle/>
                    <a:p>
                      <a:pPr algn="l">
                        <a:lnSpc>
                          <a:spcPct val="150000"/>
                        </a:lnSpc>
                        <a:spcBef>
                          <a:spcPts val="600"/>
                        </a:spcBef>
                      </a:pPr>
                      <a:r>
                        <a:rPr lang="en-US" sz="1000" kern="100">
                          <a:effectLst/>
                        </a:rPr>
                        <a:t>PD estimation models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fr-FR" sz="1000" kern="100" dirty="0">
                          <a:effectLst/>
                        </a:rPr>
                        <a:t>Baseline</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fr-FR" sz="1000" kern="100">
                          <a:effectLst/>
                        </a:rPr>
                        <a:t>65,40</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fr-FR" sz="1000" kern="100" dirty="0">
                          <a:effectLst/>
                        </a:rPr>
                        <a:t>66,20</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fr-FR" sz="1000" kern="100">
                          <a:effectLst/>
                        </a:rPr>
                        <a:t>66,40</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extLst>
                  <a:ext uri="{0D108BD9-81ED-4DB2-BD59-A6C34878D82A}">
                    <a16:rowId xmlns:a16="http://schemas.microsoft.com/office/drawing/2014/main" val="3511699110"/>
                  </a:ext>
                </a:extLst>
              </a:tr>
              <a:tr h="221259">
                <a:tc>
                  <a:txBody>
                    <a:bodyPr/>
                    <a:lstStyle/>
                    <a:p>
                      <a:pPr algn="l">
                        <a:lnSpc>
                          <a:spcPct val="150000"/>
                        </a:lnSpc>
                        <a:spcBef>
                          <a:spcPts val="600"/>
                        </a:spcBef>
                      </a:pPr>
                      <a:r>
                        <a:rPr lang="en-US" sz="1000" kern="100">
                          <a:effectLst/>
                        </a:rPr>
                        <a:t>LightGBM with regularization</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en-US" sz="1000" kern="100">
                          <a:effectLst/>
                        </a:rPr>
                        <a:t>Teacher</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fr-FR" sz="1000" kern="100">
                          <a:effectLst/>
                        </a:rPr>
                        <a:t>70.87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fr-FR" sz="1000" kern="100">
                          <a:effectLst/>
                        </a:rPr>
                        <a:t>67.41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fr-FR" sz="1000" kern="100" dirty="0">
                          <a:effectLst/>
                        </a:rPr>
                        <a:t>71.44 </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extLst>
                  <a:ext uri="{0D108BD9-81ED-4DB2-BD59-A6C34878D82A}">
                    <a16:rowId xmlns:a16="http://schemas.microsoft.com/office/drawing/2014/main" val="2039784126"/>
                  </a:ext>
                </a:extLst>
              </a:tr>
              <a:tr h="320526">
                <a:tc>
                  <a:txBody>
                    <a:bodyPr/>
                    <a:lstStyle/>
                    <a:p>
                      <a:pPr algn="l">
                        <a:lnSpc>
                          <a:spcPct val="150000"/>
                        </a:lnSpc>
                        <a:spcBef>
                          <a:spcPts val="600"/>
                        </a:spcBef>
                      </a:pPr>
                      <a:r>
                        <a:rPr lang="en-US" sz="1000" kern="100">
                          <a:effectLst/>
                        </a:rPr>
                        <a:t>PD estimation models Distilled without Temperature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en-US" sz="1000" kern="100">
                          <a:effectLst/>
                        </a:rPr>
                        <a:t>Student</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en-US" sz="1000" kern="100">
                          <a:effectLst/>
                        </a:rPr>
                        <a:t>68.03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fr-FR" sz="1000" kern="100">
                          <a:effectLst/>
                        </a:rPr>
                        <a:t>63.94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fr-FR" sz="1000" kern="100">
                          <a:effectLst/>
                        </a:rPr>
                        <a:t>70.13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extLst>
                  <a:ext uri="{0D108BD9-81ED-4DB2-BD59-A6C34878D82A}">
                    <a16:rowId xmlns:a16="http://schemas.microsoft.com/office/drawing/2014/main" val="1495070871"/>
                  </a:ext>
                </a:extLst>
              </a:tr>
              <a:tr h="320526">
                <a:tc>
                  <a:txBody>
                    <a:bodyPr/>
                    <a:lstStyle/>
                    <a:p>
                      <a:pPr algn="l">
                        <a:lnSpc>
                          <a:spcPct val="150000"/>
                        </a:lnSpc>
                        <a:spcBef>
                          <a:spcPts val="600"/>
                        </a:spcBef>
                      </a:pPr>
                      <a:r>
                        <a:rPr lang="en-US" sz="1000" kern="100" dirty="0">
                          <a:effectLst/>
                        </a:rPr>
                        <a:t>PD estimation models Distilled with Temperature</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en-US" sz="1000" kern="100" dirty="0">
                          <a:effectLst/>
                        </a:rPr>
                        <a:t>Student</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en-US" sz="1000" kern="100">
                          <a:effectLst/>
                        </a:rPr>
                        <a:t>68.63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en-US" sz="1000" kern="100">
                          <a:effectLst/>
                        </a:rPr>
                        <a:t>64.51 </a:t>
                      </a:r>
                      <a:endParaRPr lang="en-GB" sz="10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tc>
                  <a:txBody>
                    <a:bodyPr/>
                    <a:lstStyle/>
                    <a:p>
                      <a:pPr algn="ctr">
                        <a:lnSpc>
                          <a:spcPct val="150000"/>
                        </a:lnSpc>
                        <a:spcBef>
                          <a:spcPts val="600"/>
                        </a:spcBef>
                      </a:pPr>
                      <a:r>
                        <a:rPr lang="en-US" sz="1000" kern="100" dirty="0">
                          <a:effectLst/>
                        </a:rPr>
                        <a:t>70.83 </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46131" marR="46131" marT="0" marB="0"/>
                </a:tc>
                <a:extLst>
                  <a:ext uri="{0D108BD9-81ED-4DB2-BD59-A6C34878D82A}">
                    <a16:rowId xmlns:a16="http://schemas.microsoft.com/office/drawing/2014/main" val="3303765464"/>
                  </a:ext>
                </a:extLst>
              </a:tr>
            </a:tbl>
          </a:graphicData>
        </a:graphic>
      </p:graphicFrame>
      <p:sp>
        <p:nvSpPr>
          <p:cNvPr id="14" name="Rectangle 4">
            <a:extLst>
              <a:ext uri="{FF2B5EF4-FFF2-40B4-BE49-F238E27FC236}">
                <a16:creationId xmlns:a16="http://schemas.microsoft.com/office/drawing/2014/main" id="{0A78A3D3-C897-9FAB-4B4D-A18DC45C7CCF}"/>
              </a:ext>
            </a:extLst>
          </p:cNvPr>
          <p:cNvSpPr>
            <a:spLocks noChangeArrowheads="1"/>
          </p:cNvSpPr>
          <p:nvPr/>
        </p:nvSpPr>
        <p:spPr bwMode="auto">
          <a:xfrm>
            <a:off x="412035" y="4165078"/>
            <a:ext cx="11207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anose="020B0604020202020204" pitchFamily="34" charset="0"/>
              </a:rPr>
            </a:b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8" name="ZoneTexte 17">
            <a:extLst>
              <a:ext uri="{FF2B5EF4-FFF2-40B4-BE49-F238E27FC236}">
                <a16:creationId xmlns:a16="http://schemas.microsoft.com/office/drawing/2014/main" id="{786A4B83-3590-DD60-7A68-2E1C419184DA}"/>
              </a:ext>
            </a:extLst>
          </p:cNvPr>
          <p:cNvSpPr txBox="1"/>
          <p:nvPr/>
        </p:nvSpPr>
        <p:spPr>
          <a:xfrm>
            <a:off x="4346409" y="5109012"/>
            <a:ext cx="490961" cy="749812"/>
          </a:xfrm>
          <a:prstGeom prst="rect">
            <a:avLst/>
          </a:prstGeom>
          <a:noFill/>
          <a:ln w="28575">
            <a:solidFill>
              <a:srgbClr val="FF0000"/>
            </a:solidFill>
          </a:ln>
        </p:spPr>
        <p:txBody>
          <a:bodyPr wrap="square" lIns="36000" tIns="36000" rIns="36000" bIns="36000" rtlCol="0">
            <a:spAutoFit/>
          </a:bodyPr>
          <a:lstStyle/>
          <a:p>
            <a:endParaRPr lang="en-US" sz="1100" dirty="0">
              <a:cs typeface="Arial" pitchFamily="34" charset="0"/>
            </a:endParaRPr>
          </a:p>
          <a:p>
            <a:endParaRPr lang="en-US" sz="1100" dirty="0">
              <a:cs typeface="Arial" pitchFamily="34" charset="0"/>
            </a:endParaRPr>
          </a:p>
          <a:p>
            <a:endParaRPr lang="en-US" sz="1100" dirty="0">
              <a:cs typeface="Arial" pitchFamily="34" charset="0"/>
            </a:endParaRPr>
          </a:p>
          <a:p>
            <a:endParaRPr lang="en-US" sz="1100" dirty="0">
              <a:cs typeface="Arial" pitchFamily="34" charset="0"/>
            </a:endParaRPr>
          </a:p>
        </p:txBody>
      </p:sp>
    </p:spTree>
    <p:extLst>
      <p:ext uri="{BB962C8B-B14F-4D97-AF65-F5344CB8AC3E}">
        <p14:creationId xmlns:p14="http://schemas.microsoft.com/office/powerpoint/2010/main" val="3211534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(1/8)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10612" y="871875"/>
            <a:ext cx="7507543" cy="307777"/>
          </a:xfrm>
          <a:prstGeom prst="rect">
            <a:avLst/>
          </a:prstGeom>
          <a:noFill/>
        </p:spPr>
        <p:txBody>
          <a:bodyPr wrap="square">
            <a:spAutoFit/>
          </a:bodyPr>
          <a:lstStyle/>
          <a:p>
            <a:pPr algn="l"/>
            <a:r>
              <a:rPr lang="en-US" sz="1400" b="1" dirty="0">
                <a:cs typeface="Arial" pitchFamily="34" charset="0"/>
              </a:rPr>
              <a:t>Exploring Generative Knowledge Distillation Technique to Improve the Student AR TEST</a:t>
            </a:r>
          </a:p>
        </p:txBody>
      </p:sp>
      <p:sp>
        <p:nvSpPr>
          <p:cNvPr id="82" name="ZoneTexte 81">
            <a:extLst>
              <a:ext uri="{FF2B5EF4-FFF2-40B4-BE49-F238E27FC236}">
                <a16:creationId xmlns:a16="http://schemas.microsoft.com/office/drawing/2014/main" id="{2922A4B1-C745-5FE7-9A3C-1EB378DD8811}"/>
              </a:ext>
            </a:extLst>
          </p:cNvPr>
          <p:cNvSpPr txBox="1"/>
          <p:nvPr/>
        </p:nvSpPr>
        <p:spPr>
          <a:xfrm>
            <a:off x="965579" y="5982123"/>
            <a:ext cx="7974842" cy="415498"/>
          </a:xfrm>
          <a:prstGeom prst="rect">
            <a:avLst/>
          </a:prstGeom>
          <a:noFill/>
        </p:spPr>
        <p:txBody>
          <a:bodyPr wrap="square">
            <a:spAutoFit/>
          </a:bodyPr>
          <a:lstStyle/>
          <a:p>
            <a:pPr algn="ctr"/>
            <a:r>
              <a:rPr lang="en-US" sz="1050" dirty="0">
                <a:cs typeface="Arial" pitchFamily="34" charset="0"/>
              </a:rPr>
              <a:t>Figure 23. Adversarial Knowledge Distillation Training Framework Performed on PD Estimation Models. In this case, </a:t>
            </a:r>
            <a:r>
              <a:rPr lang="en-US" sz="1050" dirty="0">
                <a:solidFill>
                  <a:schemeClr val="bg2"/>
                </a:solidFill>
                <a:cs typeface="Arial" pitchFamily="34" charset="0"/>
              </a:rPr>
              <a:t>the generator is also the student which is a logistic regression</a:t>
            </a:r>
            <a:r>
              <a:rPr lang="en-US" sz="1050" dirty="0">
                <a:cs typeface="Arial" pitchFamily="34" charset="0"/>
              </a:rPr>
              <a:t>. The </a:t>
            </a:r>
            <a:r>
              <a:rPr lang="en-US" sz="1050" dirty="0">
                <a:solidFill>
                  <a:schemeClr val="bg2"/>
                </a:solidFill>
                <a:cs typeface="Arial" pitchFamily="34" charset="0"/>
              </a:rPr>
              <a:t>teacher is the LightGBM used in the response-based framework</a:t>
            </a:r>
            <a:r>
              <a:rPr lang="en-US" sz="1050" dirty="0">
                <a:cs typeface="Arial" pitchFamily="34" charset="0"/>
              </a:rPr>
              <a:t>.   </a:t>
            </a:r>
          </a:p>
        </p:txBody>
      </p:sp>
      <p:sp>
        <p:nvSpPr>
          <p:cNvPr id="84" name="ZoneTexte 83">
            <a:extLst>
              <a:ext uri="{FF2B5EF4-FFF2-40B4-BE49-F238E27FC236}">
                <a16:creationId xmlns:a16="http://schemas.microsoft.com/office/drawing/2014/main" id="{8D0DD7BC-7B80-3691-10B4-B35009AC4584}"/>
              </a:ext>
            </a:extLst>
          </p:cNvPr>
          <p:cNvSpPr txBox="1"/>
          <p:nvPr/>
        </p:nvSpPr>
        <p:spPr>
          <a:xfrm>
            <a:off x="110612" y="1155819"/>
            <a:ext cx="9636931" cy="430887"/>
          </a:xfrm>
          <a:prstGeom prst="rect">
            <a:avLst/>
          </a:prstGeom>
          <a:noFill/>
        </p:spPr>
        <p:txBody>
          <a:bodyPr wrap="square">
            <a:spAutoFit/>
          </a:bodyPr>
          <a:lstStyle/>
          <a:p>
            <a:pPr algn="just"/>
            <a:r>
              <a:rPr lang="en-US" sz="1100" i="1" dirty="0">
                <a:latin typeface="Arial" pitchFamily="34" charset="0"/>
                <a:cs typeface="Arial" pitchFamily="34" charset="0"/>
              </a:rPr>
              <a:t>This method will help the student to generalize well. In our case, student’s parameters are updated only when the generated instance is labeled as fake which help update parameters only when the model is mistaken and adjust its data distribution. </a:t>
            </a:r>
          </a:p>
        </p:txBody>
      </p:sp>
      <p:pic>
        <p:nvPicPr>
          <p:cNvPr id="30" name="Image 29" descr="Une image contenant texte, diagramme, ligne, capture d’écran&#10;&#10;Description générée automatiquement">
            <a:extLst>
              <a:ext uri="{FF2B5EF4-FFF2-40B4-BE49-F238E27FC236}">
                <a16:creationId xmlns:a16="http://schemas.microsoft.com/office/drawing/2014/main" id="{E09FA459-50EB-FA22-D1AE-6D365617C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671" y="1660712"/>
            <a:ext cx="3930230" cy="4396528"/>
          </a:xfrm>
          <a:prstGeom prst="rect">
            <a:avLst/>
          </a:prstGeom>
        </p:spPr>
      </p:pic>
    </p:spTree>
    <p:extLst>
      <p:ext uri="{BB962C8B-B14F-4D97-AF65-F5344CB8AC3E}">
        <p14:creationId xmlns:p14="http://schemas.microsoft.com/office/powerpoint/2010/main" val="3922217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(2/8) </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69141" y="900241"/>
            <a:ext cx="3005448"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Discriminator Training Framework </a:t>
            </a:r>
          </a:p>
        </p:txBody>
      </p:sp>
      <p:sp>
        <p:nvSpPr>
          <p:cNvPr id="4" name="ZoneTexte 3">
            <a:extLst>
              <a:ext uri="{FF2B5EF4-FFF2-40B4-BE49-F238E27FC236}">
                <a16:creationId xmlns:a16="http://schemas.microsoft.com/office/drawing/2014/main" id="{8A99C7BE-1FFB-5CBF-33A8-0B99A6ED34F5}"/>
              </a:ext>
            </a:extLst>
          </p:cNvPr>
          <p:cNvSpPr txBox="1"/>
          <p:nvPr/>
        </p:nvSpPr>
        <p:spPr>
          <a:xfrm>
            <a:off x="117056" y="1206452"/>
            <a:ext cx="9072566" cy="1615827"/>
          </a:xfrm>
          <a:prstGeom prst="rect">
            <a:avLst/>
          </a:prstGeom>
          <a:noFill/>
        </p:spPr>
        <p:txBody>
          <a:bodyPr wrap="square">
            <a:spAutoFit/>
          </a:bodyPr>
          <a:lstStyle/>
          <a:p>
            <a:pPr algn="just"/>
            <a:r>
              <a:rPr lang="en-US" sz="1100" dirty="0">
                <a:solidFill>
                  <a:srgbClr val="000000"/>
                </a:solidFill>
                <a:latin typeface="Arial" panose="020B0604020202020204" pitchFamily="34" charset="0"/>
                <a:cs typeface="Arial" panose="020B0604020202020204" pitchFamily="34" charset="0"/>
              </a:rPr>
              <a:t>The discriminator is </a:t>
            </a:r>
            <a:r>
              <a:rPr lang="en-US" sz="1100" b="0" i="0" dirty="0">
                <a:solidFill>
                  <a:srgbClr val="000000"/>
                </a:solidFill>
                <a:effectLst/>
                <a:latin typeface="Arial" panose="020B0604020202020204" pitchFamily="34" charset="0"/>
                <a:cs typeface="Arial" panose="020B0604020202020204" pitchFamily="34" charset="0"/>
              </a:rPr>
              <a:t>trained to </a:t>
            </a:r>
            <a:r>
              <a:rPr lang="en-US" sz="1100" b="1" i="0" dirty="0">
                <a:solidFill>
                  <a:schemeClr val="bg2"/>
                </a:solidFill>
                <a:effectLst/>
                <a:latin typeface="Arial" panose="020B0604020202020204" pitchFamily="34" charset="0"/>
                <a:cs typeface="Arial" panose="020B0604020202020204" pitchFamily="34" charset="0"/>
              </a:rPr>
              <a:t>predict either a generated instance from the generator (the student in our case)  is real or fake</a:t>
            </a:r>
            <a:r>
              <a:rPr lang="en-US" sz="1100" b="0" i="0" dirty="0">
                <a:solidFill>
                  <a:srgbClr val="000000"/>
                </a:solidFill>
                <a:effectLst/>
                <a:latin typeface="Arial" panose="020B0604020202020204" pitchFamily="34" charset="0"/>
                <a:cs typeface="Arial" panose="020B0604020202020204" pitchFamily="34" charset="0"/>
              </a:rPr>
              <a:t>. In other words, it’s used to predict if a generated instance follows the real data distribution or not.</a:t>
            </a:r>
          </a:p>
          <a:p>
            <a:pPr algn="just"/>
            <a:endParaRPr lang="en-US" sz="1100" b="0" i="0" dirty="0">
              <a:solidFill>
                <a:srgbClr val="000000"/>
              </a:solidFill>
              <a:effectLst/>
              <a:latin typeface="Arial" panose="020B0604020202020204" pitchFamily="34" charset="0"/>
              <a:cs typeface="Arial" panose="020B0604020202020204" pitchFamily="34" charset="0"/>
            </a:endParaRPr>
          </a:p>
          <a:p>
            <a:pPr algn="just"/>
            <a:r>
              <a:rPr lang="en-US" sz="1100" b="0" i="0" dirty="0">
                <a:solidFill>
                  <a:srgbClr val="000000"/>
                </a:solidFill>
                <a:effectLst/>
                <a:latin typeface="Arial" panose="020B0604020202020204" pitchFamily="34" charset="0"/>
                <a:cs typeface="Arial" panose="020B0604020202020204" pitchFamily="34" charset="0"/>
              </a:rPr>
              <a:t>To train it, we generate fake instances including the dependent variable then, we label it as fake (1). In the other hand, we label real training  instances as real (0). Then we concatenate and shuffle </a:t>
            </a:r>
            <a:r>
              <a:rPr lang="en-US" sz="1100" dirty="0">
                <a:solidFill>
                  <a:srgbClr val="000000"/>
                </a:solidFill>
                <a:latin typeface="Arial" panose="020B0604020202020204" pitchFamily="34" charset="0"/>
                <a:cs typeface="Arial" panose="020B0604020202020204" pitchFamily="34" charset="0"/>
              </a:rPr>
              <a:t>fake and real instances </a:t>
            </a:r>
            <a:r>
              <a:rPr lang="en-US" sz="1100" b="0" i="0" dirty="0">
                <a:solidFill>
                  <a:srgbClr val="000000"/>
                </a:solidFill>
                <a:effectLst/>
                <a:latin typeface="Arial" panose="020B0604020202020204" pitchFamily="34" charset="0"/>
                <a:cs typeface="Arial" panose="020B0604020202020204" pitchFamily="34" charset="0"/>
              </a:rPr>
              <a:t>and finally train the discriminator model. </a:t>
            </a:r>
          </a:p>
          <a:p>
            <a:pPr algn="just"/>
            <a:endParaRPr lang="en-US" sz="1100" dirty="0">
              <a:solidFill>
                <a:srgbClr val="000000"/>
              </a:solidFill>
              <a:latin typeface="Arial" panose="020B0604020202020204" pitchFamily="34" charset="0"/>
              <a:cs typeface="Arial" panose="020B0604020202020204" pitchFamily="34" charset="0"/>
            </a:endParaRPr>
          </a:p>
          <a:p>
            <a:pPr algn="just"/>
            <a:r>
              <a:rPr lang="en-US" sz="1100" b="1" dirty="0">
                <a:solidFill>
                  <a:schemeClr val="bg2"/>
                </a:solidFill>
                <a:latin typeface="Arial" panose="020B0604020202020204" pitchFamily="34" charset="0"/>
                <a:cs typeface="Arial" panose="020B0604020202020204" pitchFamily="34" charset="0"/>
              </a:rPr>
              <a:t>Fake data should be a random noise, containing examples that are both far away from real data distribution and near to real data distribution</a:t>
            </a:r>
            <a:r>
              <a:rPr lang="en-US" sz="1100" dirty="0">
                <a:solidFill>
                  <a:srgbClr val="000000"/>
                </a:solidFill>
                <a:latin typeface="Arial" panose="020B0604020202020204" pitchFamily="34" charset="0"/>
                <a:cs typeface="Arial" panose="020B0604020202020204" pitchFamily="34" charset="0"/>
              </a:rPr>
              <a:t> to challenge the discriminator model training. </a:t>
            </a:r>
          </a:p>
          <a:p>
            <a:pPr algn="l"/>
            <a:endParaRPr lang="en-US" sz="1100" b="0" i="0" dirty="0">
              <a:solidFill>
                <a:srgbClr val="000000"/>
              </a:solidFill>
              <a:effectLst/>
              <a:latin typeface="Arial" panose="020B060402020202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12718D28-798F-FD48-50CA-1EB181B4F368}"/>
              </a:ext>
            </a:extLst>
          </p:cNvPr>
          <p:cNvSpPr txBox="1"/>
          <p:nvPr/>
        </p:nvSpPr>
        <p:spPr>
          <a:xfrm>
            <a:off x="2780070" y="3337784"/>
            <a:ext cx="1548580" cy="36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algn="ctr">
              <a:spcBef>
                <a:spcPts val="1200"/>
              </a:spcBef>
              <a:defRPr sz="1400">
                <a:ea typeface="Source Sans Pro" pitchFamily="34" charset="0"/>
              </a:defRPr>
            </a:lvl1pPr>
          </a:lstStyle>
          <a:p>
            <a:r>
              <a:rPr lang="en-US" dirty="0"/>
              <a:t>Fake Data </a:t>
            </a:r>
          </a:p>
        </p:txBody>
      </p:sp>
      <p:sp>
        <p:nvSpPr>
          <p:cNvPr id="6" name="ZoneTexte 5">
            <a:extLst>
              <a:ext uri="{FF2B5EF4-FFF2-40B4-BE49-F238E27FC236}">
                <a16:creationId xmlns:a16="http://schemas.microsoft.com/office/drawing/2014/main" id="{8B1C50D7-03C5-6212-7281-E5D37F967FEF}"/>
              </a:ext>
            </a:extLst>
          </p:cNvPr>
          <p:cNvSpPr txBox="1"/>
          <p:nvPr/>
        </p:nvSpPr>
        <p:spPr>
          <a:xfrm>
            <a:off x="2780070" y="4600427"/>
            <a:ext cx="1548580" cy="36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algn="ctr">
              <a:spcBef>
                <a:spcPts val="1200"/>
              </a:spcBef>
              <a:defRPr sz="1400">
                <a:ea typeface="Source Sans Pro" pitchFamily="34" charset="0"/>
              </a:defRPr>
            </a:lvl1pPr>
          </a:lstStyle>
          <a:p>
            <a:r>
              <a:rPr lang="en-US" dirty="0"/>
              <a:t>Real Data </a:t>
            </a:r>
          </a:p>
        </p:txBody>
      </p:sp>
      <p:sp>
        <p:nvSpPr>
          <p:cNvPr id="7" name="Signe Plus 6">
            <a:extLst>
              <a:ext uri="{FF2B5EF4-FFF2-40B4-BE49-F238E27FC236}">
                <a16:creationId xmlns:a16="http://schemas.microsoft.com/office/drawing/2014/main" id="{CDF63E2B-6C00-A319-9402-702A52B32446}"/>
              </a:ext>
            </a:extLst>
          </p:cNvPr>
          <p:cNvSpPr/>
          <p:nvPr/>
        </p:nvSpPr>
        <p:spPr>
          <a:xfrm>
            <a:off x="3218834" y="3850794"/>
            <a:ext cx="671051" cy="452067"/>
          </a:xfrm>
          <a:prstGeom prst="mathPlus">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10" name="ZoneTexte 9">
            <a:extLst>
              <a:ext uri="{FF2B5EF4-FFF2-40B4-BE49-F238E27FC236}">
                <a16:creationId xmlns:a16="http://schemas.microsoft.com/office/drawing/2014/main" id="{11FA6B10-C4A7-7449-7029-3DB9FC69FE6A}"/>
              </a:ext>
            </a:extLst>
          </p:cNvPr>
          <p:cNvSpPr txBox="1"/>
          <p:nvPr/>
        </p:nvSpPr>
        <p:spPr>
          <a:xfrm>
            <a:off x="5417574" y="3969106"/>
            <a:ext cx="1548580" cy="36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algn="ctr">
              <a:spcBef>
                <a:spcPts val="1200"/>
              </a:spcBef>
              <a:defRPr sz="1400">
                <a:ea typeface="Source Sans Pro" pitchFamily="34" charset="0"/>
              </a:defRPr>
            </a:lvl1pPr>
          </a:lstStyle>
          <a:p>
            <a:r>
              <a:rPr lang="en-US" dirty="0"/>
              <a:t>Discriminator </a:t>
            </a:r>
          </a:p>
        </p:txBody>
      </p:sp>
      <p:cxnSp>
        <p:nvCxnSpPr>
          <p:cNvPr id="12" name="Connecteur droit avec flèche 11">
            <a:extLst>
              <a:ext uri="{FF2B5EF4-FFF2-40B4-BE49-F238E27FC236}">
                <a16:creationId xmlns:a16="http://schemas.microsoft.com/office/drawing/2014/main" id="{0ED17583-E7D7-23BF-9B7F-E84DBDE18593}"/>
              </a:ext>
            </a:extLst>
          </p:cNvPr>
          <p:cNvCxnSpPr>
            <a:stCxn id="5" idx="3"/>
            <a:endCxn id="10" idx="1"/>
          </p:cNvCxnSpPr>
          <p:nvPr/>
        </p:nvCxnSpPr>
        <p:spPr>
          <a:xfrm>
            <a:off x="4328650" y="3517784"/>
            <a:ext cx="1088924" cy="631322"/>
          </a:xfrm>
          <a:prstGeom prst="straightConnector1">
            <a:avLst/>
          </a:prstGeom>
          <a:ln w="28575">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14" name="Connecteur droit avec flèche 13">
            <a:extLst>
              <a:ext uri="{FF2B5EF4-FFF2-40B4-BE49-F238E27FC236}">
                <a16:creationId xmlns:a16="http://schemas.microsoft.com/office/drawing/2014/main" id="{735657CE-0A78-4E88-BEE2-44F89565B6A8}"/>
              </a:ext>
            </a:extLst>
          </p:cNvPr>
          <p:cNvCxnSpPr>
            <a:stCxn id="6" idx="3"/>
            <a:endCxn id="10" idx="1"/>
          </p:cNvCxnSpPr>
          <p:nvPr/>
        </p:nvCxnSpPr>
        <p:spPr>
          <a:xfrm flipV="1">
            <a:off x="4328650" y="4149106"/>
            <a:ext cx="1088924" cy="631321"/>
          </a:xfrm>
          <a:prstGeom prst="straightConnector1">
            <a:avLst/>
          </a:prstGeom>
          <a:ln w="1905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6" name="ZoneTexte 15">
            <a:extLst>
              <a:ext uri="{FF2B5EF4-FFF2-40B4-BE49-F238E27FC236}">
                <a16:creationId xmlns:a16="http://schemas.microsoft.com/office/drawing/2014/main" id="{3411DF91-9833-FC31-38AD-82DCC6395ADA}"/>
              </a:ext>
            </a:extLst>
          </p:cNvPr>
          <p:cNvSpPr txBox="1"/>
          <p:nvPr/>
        </p:nvSpPr>
        <p:spPr>
          <a:xfrm>
            <a:off x="4720097" y="3956681"/>
            <a:ext cx="517423" cy="226591"/>
          </a:xfrm>
          <a:prstGeom prst="rect">
            <a:avLst/>
          </a:prstGeom>
          <a:noFill/>
        </p:spPr>
        <p:txBody>
          <a:bodyPr wrap="square" lIns="36000" tIns="36000" rIns="36000" bIns="36000" rtlCol="0">
            <a:spAutoFit/>
          </a:bodyPr>
          <a:lstStyle/>
          <a:p>
            <a:r>
              <a:rPr lang="en-US" sz="1000" b="1" dirty="0">
                <a:latin typeface="Arial" pitchFamily="34" charset="0"/>
                <a:cs typeface="Arial" pitchFamily="34" charset="0"/>
              </a:rPr>
              <a:t>Train</a:t>
            </a:r>
          </a:p>
        </p:txBody>
      </p:sp>
      <p:sp>
        <p:nvSpPr>
          <p:cNvPr id="3" name="ZoneTexte 2">
            <a:extLst>
              <a:ext uri="{FF2B5EF4-FFF2-40B4-BE49-F238E27FC236}">
                <a16:creationId xmlns:a16="http://schemas.microsoft.com/office/drawing/2014/main" id="{DB61F501-4261-F95D-99FB-825D29B70D4D}"/>
              </a:ext>
            </a:extLst>
          </p:cNvPr>
          <p:cNvSpPr txBox="1"/>
          <p:nvPr/>
        </p:nvSpPr>
        <p:spPr>
          <a:xfrm>
            <a:off x="3249559" y="5124120"/>
            <a:ext cx="3458497" cy="257369"/>
          </a:xfrm>
          <a:prstGeom prst="rect">
            <a:avLst/>
          </a:prstGeom>
          <a:noFill/>
        </p:spPr>
        <p:txBody>
          <a:bodyPr wrap="square" lIns="36000" tIns="36000" rIns="36000" bIns="36000" rtlCol="0">
            <a:spAutoFit/>
          </a:bodyPr>
          <a:lstStyle/>
          <a:p>
            <a:pPr algn="ctr"/>
            <a:r>
              <a:rPr lang="en-US" sz="1200" dirty="0">
                <a:cs typeface="Arial" pitchFamily="34" charset="0"/>
              </a:rPr>
              <a:t>Figure 24. Discriminator Training Flow </a:t>
            </a:r>
          </a:p>
        </p:txBody>
      </p:sp>
      <p:sp>
        <p:nvSpPr>
          <p:cNvPr id="9" name="ZoneTexte 8">
            <a:extLst>
              <a:ext uri="{FF2B5EF4-FFF2-40B4-BE49-F238E27FC236}">
                <a16:creationId xmlns:a16="http://schemas.microsoft.com/office/drawing/2014/main" id="{5EF90DBF-AC2D-F44B-4D81-71B444940437}"/>
              </a:ext>
            </a:extLst>
          </p:cNvPr>
          <p:cNvSpPr txBox="1"/>
          <p:nvPr/>
        </p:nvSpPr>
        <p:spPr>
          <a:xfrm>
            <a:off x="2521741" y="5651548"/>
            <a:ext cx="5147187" cy="288147"/>
          </a:xfrm>
          <a:prstGeom prst="rect">
            <a:avLst/>
          </a:prstGeom>
          <a:noFill/>
        </p:spPr>
        <p:txBody>
          <a:bodyPr wrap="square" lIns="36000" tIns="36000" rIns="36000" bIns="36000" rtlCol="0">
            <a:spAutoFit/>
          </a:bodyPr>
          <a:lstStyle/>
          <a:p>
            <a:pPr algn="ctr"/>
            <a:r>
              <a:rPr lang="en-US" sz="1400" b="1" dirty="0">
                <a:latin typeface="Arial" pitchFamily="34" charset="0"/>
                <a:cs typeface="Arial" pitchFamily="34" charset="0"/>
              </a:rPr>
              <a:t>How to Construct Fake Data ? </a:t>
            </a:r>
          </a:p>
        </p:txBody>
      </p:sp>
      <p:sp>
        <p:nvSpPr>
          <p:cNvPr id="13" name="Flèche : droite 12">
            <a:extLst>
              <a:ext uri="{FF2B5EF4-FFF2-40B4-BE49-F238E27FC236}">
                <a16:creationId xmlns:a16="http://schemas.microsoft.com/office/drawing/2014/main" id="{EC31C9ED-F622-ED5D-969F-FF2100DCDADE}"/>
              </a:ext>
            </a:extLst>
          </p:cNvPr>
          <p:cNvSpPr/>
          <p:nvPr/>
        </p:nvSpPr>
        <p:spPr>
          <a:xfrm>
            <a:off x="3055317" y="5694345"/>
            <a:ext cx="388483" cy="168725"/>
          </a:xfrm>
          <a:prstGeom prst="rightArrow">
            <a:avLst/>
          </a:prstGeom>
          <a:solidFill>
            <a:schemeClr val="bg2"/>
          </a:solidFill>
        </p:spPr>
        <p:txBody>
          <a:bodyPr wrap="square" lIns="0" tIns="0" rIns="0" bIns="0" rtlCol="0" anchor="ctr">
            <a:sp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12280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(3/8) </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69141" y="900241"/>
            <a:ext cx="7477898"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Discriminator Training Framework - Fake Data Construction </a:t>
            </a:r>
          </a:p>
        </p:txBody>
      </p:sp>
      <p:pic>
        <p:nvPicPr>
          <p:cNvPr id="8" name="Image 7" descr="Une image contenant texte, capture d’écran, nombre, ligne&#10;&#10;Description générée automatiquement">
            <a:extLst>
              <a:ext uri="{FF2B5EF4-FFF2-40B4-BE49-F238E27FC236}">
                <a16:creationId xmlns:a16="http://schemas.microsoft.com/office/drawing/2014/main" id="{5D9DADD7-3522-CBD3-C433-753C1BE2805F}"/>
              </a:ext>
            </a:extLst>
          </p:cNvPr>
          <p:cNvPicPr>
            <a:picLocks noChangeAspect="1"/>
          </p:cNvPicPr>
          <p:nvPr/>
        </p:nvPicPr>
        <p:blipFill rotWithShape="1">
          <a:blip r:embed="rId2">
            <a:extLst>
              <a:ext uri="{28A0092B-C50C-407E-A947-70E740481C1C}">
                <a14:useLocalDpi xmlns:a14="http://schemas.microsoft.com/office/drawing/2010/main" val="0"/>
              </a:ext>
            </a:extLst>
          </a:blip>
          <a:srcRect l="28258" t="687" r="2309" b="1482"/>
          <a:stretch/>
        </p:blipFill>
        <p:spPr>
          <a:xfrm>
            <a:off x="2616176" y="1414392"/>
            <a:ext cx="4673647" cy="3781240"/>
          </a:xfrm>
          <a:prstGeom prst="rect">
            <a:avLst/>
          </a:prstGeom>
        </p:spPr>
      </p:pic>
      <p:sp>
        <p:nvSpPr>
          <p:cNvPr id="13" name="ZoneTexte 12">
            <a:extLst>
              <a:ext uri="{FF2B5EF4-FFF2-40B4-BE49-F238E27FC236}">
                <a16:creationId xmlns:a16="http://schemas.microsoft.com/office/drawing/2014/main" id="{6DC7E2E3-C215-0A16-82EB-274E58A00B9E}"/>
              </a:ext>
            </a:extLst>
          </p:cNvPr>
          <p:cNvSpPr txBox="1"/>
          <p:nvPr/>
        </p:nvSpPr>
        <p:spPr>
          <a:xfrm>
            <a:off x="452412" y="5259792"/>
            <a:ext cx="9001173" cy="461665"/>
          </a:xfrm>
          <a:prstGeom prst="rect">
            <a:avLst/>
          </a:prstGeom>
          <a:noFill/>
        </p:spPr>
        <p:txBody>
          <a:bodyPr wrap="square">
            <a:spAutoFit/>
          </a:bodyPr>
          <a:lstStyle/>
          <a:p>
            <a:pPr algn="ctr"/>
            <a:r>
              <a:rPr lang="en-US" sz="1200" dirty="0">
                <a:cs typeface="Arial" pitchFamily="34" charset="0"/>
              </a:rPr>
              <a:t>Figure 25. Preliminary discriminator (LightGBM) training. The continuous variable has almost 6 times more importance comparing to other features.  </a:t>
            </a:r>
          </a:p>
        </p:txBody>
      </p:sp>
      <p:sp>
        <p:nvSpPr>
          <p:cNvPr id="12" name="ZoneTexte 11">
            <a:extLst>
              <a:ext uri="{FF2B5EF4-FFF2-40B4-BE49-F238E27FC236}">
                <a16:creationId xmlns:a16="http://schemas.microsoft.com/office/drawing/2014/main" id="{48B64B42-C692-52F1-4CE9-EF6090BFB7F4}"/>
              </a:ext>
            </a:extLst>
          </p:cNvPr>
          <p:cNvSpPr txBox="1"/>
          <p:nvPr/>
        </p:nvSpPr>
        <p:spPr>
          <a:xfrm>
            <a:off x="1583070" y="5795117"/>
            <a:ext cx="6739856" cy="395869"/>
          </a:xfrm>
          <a:prstGeom prst="rect">
            <a:avLst/>
          </a:prstGeom>
          <a:noFill/>
        </p:spPr>
        <p:txBody>
          <a:bodyPr wrap="square" lIns="36000" tIns="36000" rIns="36000" bIns="36000" rtlCol="0">
            <a:spAutoFit/>
          </a:bodyPr>
          <a:lstStyle/>
          <a:p>
            <a:pPr algn="ctr"/>
            <a:r>
              <a:rPr lang="en-US" sz="1050" b="1" dirty="0">
                <a:latin typeface="Arial" pitchFamily="34" charset="0"/>
                <a:cs typeface="Arial" pitchFamily="34" charset="0"/>
              </a:rPr>
              <a:t>The discriminator </a:t>
            </a:r>
            <a:r>
              <a:rPr lang="en-US" sz="1050" b="1" dirty="0">
                <a:solidFill>
                  <a:schemeClr val="bg2"/>
                </a:solidFill>
                <a:latin typeface="Arial" pitchFamily="34" charset="0"/>
                <a:cs typeface="Arial" pitchFamily="34" charset="0"/>
              </a:rPr>
              <a:t>relies the most on the continuous feature to make its prediction</a:t>
            </a:r>
            <a:r>
              <a:rPr lang="en-US" sz="1050" b="1" dirty="0">
                <a:latin typeface="Arial" pitchFamily="34" charset="0"/>
                <a:cs typeface="Arial" pitchFamily="34" charset="0"/>
              </a:rPr>
              <a:t>. How to construct fake examples of this variable ?   </a:t>
            </a:r>
            <a:endParaRPr lang="en-US" sz="1050" dirty="0">
              <a:latin typeface="Arial" pitchFamily="34" charset="0"/>
              <a:cs typeface="Arial" pitchFamily="34" charset="0"/>
            </a:endParaRPr>
          </a:p>
        </p:txBody>
      </p:sp>
      <p:sp>
        <p:nvSpPr>
          <p:cNvPr id="5" name="Flèche : droite 4">
            <a:extLst>
              <a:ext uri="{FF2B5EF4-FFF2-40B4-BE49-F238E27FC236}">
                <a16:creationId xmlns:a16="http://schemas.microsoft.com/office/drawing/2014/main" id="{E841B22B-07E1-035E-219D-E33DFE895220}"/>
              </a:ext>
            </a:extLst>
          </p:cNvPr>
          <p:cNvSpPr/>
          <p:nvPr/>
        </p:nvSpPr>
        <p:spPr>
          <a:xfrm>
            <a:off x="1010129" y="5846325"/>
            <a:ext cx="388483" cy="168725"/>
          </a:xfrm>
          <a:prstGeom prst="rightArrow">
            <a:avLst/>
          </a:prstGeom>
          <a:solidFill>
            <a:schemeClr val="bg2"/>
          </a:solidFill>
        </p:spPr>
        <p:txBody>
          <a:bodyPr wrap="square" lIns="0" tIns="0" rIns="0" bIns="0" rtlCol="0" anchor="ctr">
            <a:spAutoFit/>
          </a:bodyPr>
          <a:lstStyle/>
          <a:p>
            <a:pPr algn="ctr">
              <a:spcBef>
                <a:spcPts val="1200"/>
              </a:spcBef>
            </a:pPr>
            <a:endParaRPr lang="fr-FR" sz="1200" dirty="0">
              <a:ea typeface="Source Sans Pro" pitchFamily="34" charset="0"/>
            </a:endParaRPr>
          </a:p>
        </p:txBody>
      </p:sp>
      <p:sp>
        <p:nvSpPr>
          <p:cNvPr id="3" name="Zone de texte 1170">
            <a:extLst>
              <a:ext uri="{FF2B5EF4-FFF2-40B4-BE49-F238E27FC236}">
                <a16:creationId xmlns:a16="http://schemas.microsoft.com/office/drawing/2014/main" id="{49ADEA7B-BD36-D811-7FC4-7ADF01DECE8E}"/>
              </a:ext>
            </a:extLst>
          </p:cNvPr>
          <p:cNvSpPr txBox="1"/>
          <p:nvPr/>
        </p:nvSpPr>
        <p:spPr>
          <a:xfrm>
            <a:off x="2373618" y="1454261"/>
            <a:ext cx="485116" cy="351193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1</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2</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3</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4</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5</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6</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7</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8</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9</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10</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11</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12</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13</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14</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15</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16</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17</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algn="just"/>
            <a:r>
              <a:rPr lang="en-US" sz="12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18</a:t>
            </a:r>
            <a:endParaRPr lang="en-GB" sz="10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670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(4/8) </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69140" y="900241"/>
            <a:ext cx="9461557"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Constructing Fake Instances of the Continuous Feature – Continuous Variable Distribution Approximation    </a:t>
            </a:r>
          </a:p>
        </p:txBody>
      </p:sp>
      <p:sp>
        <p:nvSpPr>
          <p:cNvPr id="5" name="ZoneTexte 4">
            <a:extLst>
              <a:ext uri="{FF2B5EF4-FFF2-40B4-BE49-F238E27FC236}">
                <a16:creationId xmlns:a16="http://schemas.microsoft.com/office/drawing/2014/main" id="{327F2134-96D4-AB0E-525E-84FFE5A65D45}"/>
              </a:ext>
            </a:extLst>
          </p:cNvPr>
          <p:cNvSpPr txBox="1"/>
          <p:nvPr/>
        </p:nvSpPr>
        <p:spPr>
          <a:xfrm>
            <a:off x="88490" y="1207507"/>
            <a:ext cx="9817510" cy="1015663"/>
          </a:xfrm>
          <a:prstGeom prst="rect">
            <a:avLst/>
          </a:prstGeom>
          <a:noFill/>
        </p:spPr>
        <p:txBody>
          <a:bodyPr wrap="square">
            <a:spAutoFit/>
          </a:bodyPr>
          <a:lstStyle/>
          <a:p>
            <a:r>
              <a:rPr lang="en-GB" sz="1200" i="1" dirty="0">
                <a:latin typeface="Arial" pitchFamily="34" charset="0"/>
                <a:cs typeface="Arial" pitchFamily="34" charset="0"/>
              </a:rPr>
              <a:t>Constructing  an </a:t>
            </a:r>
            <a:r>
              <a:rPr lang="en-GB" sz="1200" i="1" dirty="0">
                <a:solidFill>
                  <a:schemeClr val="bg2"/>
                </a:solidFill>
                <a:latin typeface="Arial" pitchFamily="34" charset="0"/>
                <a:cs typeface="Arial" pitchFamily="34" charset="0"/>
              </a:rPr>
              <a:t>estimator of the probability distribution of the continuous variable with non-parametric estimation </a:t>
            </a:r>
            <a:r>
              <a:rPr lang="en-GB" sz="1200" i="1" dirty="0">
                <a:latin typeface="Arial" pitchFamily="34" charset="0"/>
                <a:cs typeface="Arial" pitchFamily="34" charset="0"/>
              </a:rPr>
              <a:t>using  kernel density</a:t>
            </a:r>
          </a:p>
          <a:p>
            <a:endParaRPr lang="en-GB" sz="1200" i="1" dirty="0">
              <a:latin typeface="Arial" pitchFamily="34" charset="0"/>
              <a:cs typeface="Arial" pitchFamily="34" charset="0"/>
            </a:endParaRPr>
          </a:p>
          <a:p>
            <a:r>
              <a:rPr lang="en-GB" sz="1200" dirty="0">
                <a:solidFill>
                  <a:srgbClr val="000000"/>
                </a:solidFill>
                <a:latin typeface="Helvetica Neue"/>
              </a:rPr>
              <a:t>The idea is to sample the noise from a </a:t>
            </a:r>
            <a:r>
              <a:rPr lang="en-GB" sz="1200" dirty="0">
                <a:solidFill>
                  <a:schemeClr val="bg2"/>
                </a:solidFill>
                <a:latin typeface="Helvetica Neue"/>
              </a:rPr>
              <a:t>close estimation of the probability distribution of the continuous variable to avoid triviality and challenge the discriminator</a:t>
            </a:r>
            <a:r>
              <a:rPr lang="en-GB" sz="1200" dirty="0">
                <a:solidFill>
                  <a:srgbClr val="000000"/>
                </a:solidFill>
                <a:latin typeface="Helvetica Neue"/>
              </a:rPr>
              <a:t> since the continuous variable is the most important feature of the model. The model relies mainly on it to make its prediction. </a:t>
            </a:r>
            <a:endParaRPr lang="en-US" sz="1200" dirty="0">
              <a:solidFill>
                <a:srgbClr val="000000"/>
              </a:solidFill>
              <a:latin typeface="Helvetica Neue"/>
            </a:endParaRPr>
          </a:p>
          <a:p>
            <a:r>
              <a:rPr lang="en-GB" sz="1200" i="1" dirty="0">
                <a:latin typeface="Arial" pitchFamily="34" charset="0"/>
                <a:cs typeface="Arial" pitchFamily="34" charset="0"/>
              </a:rPr>
              <a:t> </a:t>
            </a:r>
            <a:endParaRPr lang="en-US" sz="1100" i="1"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17BF8DD-803E-DD64-D326-6E8EBDEE0DAD}"/>
                  </a:ext>
                </a:extLst>
              </p:cNvPr>
              <p:cNvSpPr txBox="1"/>
              <p:nvPr/>
            </p:nvSpPr>
            <p:spPr>
              <a:xfrm>
                <a:off x="476016" y="2173614"/>
                <a:ext cx="9238637" cy="4190121"/>
              </a:xfrm>
              <a:prstGeom prst="rect">
                <a:avLst/>
              </a:prstGeom>
              <a:noFill/>
            </p:spPr>
            <p:txBody>
              <a:bodyPr wrap="square">
                <a:spAutoFit/>
              </a:bodyPr>
              <a:lstStyle/>
              <a:p>
                <a:pPr marL="228600">
                  <a:lnSpc>
                    <a:spcPct val="107000"/>
                  </a:lnSpc>
                  <a:spcAft>
                    <a:spcPts val="800"/>
                  </a:spcAft>
                  <a:tabLst>
                    <a:tab pos="617220" algn="l"/>
                  </a:tabLst>
                </a:pPr>
                <a:r>
                  <a:rPr lang="en-GB" sz="1400" b="1" dirty="0">
                    <a:solidFill>
                      <a:srgbClr val="C00000"/>
                    </a:solidFill>
                    <a:latin typeface="Helvetica Neue"/>
                  </a:rPr>
                  <a:t>                                            Kernel density, 1962, Parzen-Rosenblatt :  </a:t>
                </a:r>
              </a:p>
              <a:p>
                <a:pPr marL="228600" algn="ctr">
                  <a:lnSpc>
                    <a:spcPct val="107000"/>
                  </a:lnSpc>
                  <a:spcAft>
                    <a:spcPts val="800"/>
                  </a:spcAft>
                  <a:tabLst>
                    <a:tab pos="617220" algn="l"/>
                  </a:tabLst>
                </a:pPr>
                <a:r>
                  <a:rPr lang="en-GB" sz="1400" b="1" dirty="0">
                    <a:solidFill>
                      <a:srgbClr val="C00000"/>
                    </a:solidFill>
                    <a:latin typeface="Helvetica Neue"/>
                  </a:rPr>
                  <a:t> </a:t>
                </a:r>
                <a:endParaRPr lang="fr-FR" sz="1200" dirty="0">
                  <a:solidFill>
                    <a:srgbClr val="000000"/>
                  </a:solidFill>
                  <a:latin typeface="Helvetica Neue"/>
                </a:endParaRPr>
              </a:p>
              <a:p>
                <a:pPr>
                  <a:lnSpc>
                    <a:spcPct val="107000"/>
                  </a:lnSpc>
                  <a:spcAft>
                    <a:spcPts val="800"/>
                  </a:spcAft>
                  <a:tabLst>
                    <a:tab pos="1973580" algn="l"/>
                  </a:tabLst>
                </a:pPr>
                <a:r>
                  <a:rPr lang="en-GB" sz="1200" dirty="0">
                    <a:solidFill>
                      <a:srgbClr val="000000"/>
                    </a:solidFill>
                    <a:latin typeface="Helvetica Neue"/>
                  </a:rPr>
                  <a:t>	                       </a:t>
                </a:r>
                <a14:m>
                  <m:oMath xmlns:m="http://schemas.openxmlformats.org/officeDocument/2006/math">
                    <m:acc>
                      <m:accPr>
                        <m:chr m:val="̂"/>
                        <m:ctrlPr>
                          <a:rPr lang="fr-FR" sz="1800" i="1">
                            <a:solidFill>
                              <a:srgbClr val="000000"/>
                            </a:solidFill>
                            <a:latin typeface="Cambria Math" panose="02040503050406030204" pitchFamily="18" charset="0"/>
                          </a:rPr>
                        </m:ctrlPr>
                      </m:accPr>
                      <m:e>
                        <m:sSubSup>
                          <m:sSubSupPr>
                            <m:ctrlPr>
                              <a:rPr lang="fr-FR" sz="1800" i="1">
                                <a:solidFill>
                                  <a:srgbClr val="000000"/>
                                </a:solidFill>
                                <a:latin typeface="Cambria Math" panose="02040503050406030204" pitchFamily="18" charset="0"/>
                              </a:rPr>
                            </m:ctrlPr>
                          </m:sSubSupPr>
                          <m:e>
                            <m:r>
                              <a:rPr lang="fr-FR" sz="1800">
                                <a:solidFill>
                                  <a:srgbClr val="000000"/>
                                </a:solidFill>
                                <a:latin typeface="Cambria Math" panose="02040503050406030204" pitchFamily="18" charset="0"/>
                              </a:rPr>
                              <m:t>𝑝</m:t>
                            </m:r>
                          </m:e>
                          <m:sub>
                            <m:r>
                              <a:rPr lang="en-GB" sz="1800" smtClean="0">
                                <a:solidFill>
                                  <a:srgbClr val="000000"/>
                                </a:solidFill>
                                <a:latin typeface="Cambria Math" panose="02040503050406030204" pitchFamily="18" charset="0"/>
                              </a:rPr>
                              <m:t>𝑛</m:t>
                            </m:r>
                          </m:sub>
                          <m:sup>
                            <m:r>
                              <a:rPr lang="en-GB" sz="1800" smtClean="0">
                                <a:solidFill>
                                  <a:srgbClr val="000000"/>
                                </a:solidFill>
                                <a:latin typeface="Cambria Math" panose="02040503050406030204" pitchFamily="18" charset="0"/>
                              </a:rPr>
                              <m:t>h</m:t>
                            </m:r>
                          </m:sup>
                        </m:sSubSup>
                      </m:e>
                    </m:acc>
                    <m:d>
                      <m:dPr>
                        <m:ctrlPr>
                          <a:rPr lang="fr-FR" sz="1800" i="1">
                            <a:solidFill>
                              <a:srgbClr val="000000"/>
                            </a:solidFill>
                            <a:latin typeface="Cambria Math" panose="02040503050406030204" pitchFamily="18" charset="0"/>
                          </a:rPr>
                        </m:ctrlPr>
                      </m:dPr>
                      <m:e>
                        <m:r>
                          <a:rPr lang="fr-FR" sz="1800">
                            <a:solidFill>
                              <a:srgbClr val="000000"/>
                            </a:solidFill>
                            <a:latin typeface="Cambria Math" panose="02040503050406030204" pitchFamily="18" charset="0"/>
                          </a:rPr>
                          <m:t>𝑥</m:t>
                        </m:r>
                      </m:e>
                    </m:d>
                    <m:r>
                      <a:rPr lang="fr-FR" sz="1800">
                        <a:solidFill>
                          <a:srgbClr val="000000"/>
                        </a:solidFill>
                        <a:latin typeface="Cambria Math" panose="02040503050406030204" pitchFamily="18" charset="0"/>
                      </a:rPr>
                      <m:t>=</m:t>
                    </m:r>
                    <m:f>
                      <m:fPr>
                        <m:ctrlPr>
                          <a:rPr lang="fr-FR" sz="1800" i="1">
                            <a:solidFill>
                              <a:srgbClr val="000000"/>
                            </a:solidFill>
                            <a:latin typeface="Cambria Math" panose="02040503050406030204" pitchFamily="18" charset="0"/>
                          </a:rPr>
                        </m:ctrlPr>
                      </m:fPr>
                      <m:num>
                        <m:r>
                          <a:rPr lang="fr-FR" sz="1800">
                            <a:solidFill>
                              <a:srgbClr val="000000"/>
                            </a:solidFill>
                            <a:latin typeface="Cambria Math" panose="02040503050406030204" pitchFamily="18" charset="0"/>
                          </a:rPr>
                          <m:t>1</m:t>
                        </m:r>
                      </m:num>
                      <m:den>
                        <m:r>
                          <a:rPr lang="fr-FR" sz="1800">
                            <a:solidFill>
                              <a:srgbClr val="000000"/>
                            </a:solidFill>
                            <a:latin typeface="Cambria Math" panose="02040503050406030204" pitchFamily="18" charset="0"/>
                          </a:rPr>
                          <m:t>𝑛</m:t>
                        </m:r>
                      </m:den>
                    </m:f>
                    <m:nary>
                      <m:naryPr>
                        <m:chr m:val="∑"/>
                        <m:ctrlPr>
                          <a:rPr lang="fr-FR" sz="1800" i="1">
                            <a:solidFill>
                              <a:srgbClr val="000000"/>
                            </a:solidFill>
                            <a:latin typeface="Cambria Math" panose="02040503050406030204" pitchFamily="18" charset="0"/>
                          </a:rPr>
                        </m:ctrlPr>
                      </m:naryPr>
                      <m:sub>
                        <m:r>
                          <a:rPr lang="fr-FR" sz="1800">
                            <a:solidFill>
                              <a:srgbClr val="000000"/>
                            </a:solidFill>
                            <a:latin typeface="Cambria Math" panose="02040503050406030204" pitchFamily="18" charset="0"/>
                          </a:rPr>
                          <m:t>𝑖</m:t>
                        </m:r>
                        <m:r>
                          <a:rPr lang="fr-FR" sz="1800">
                            <a:solidFill>
                              <a:srgbClr val="000000"/>
                            </a:solidFill>
                            <a:latin typeface="Cambria Math" panose="02040503050406030204" pitchFamily="18" charset="0"/>
                          </a:rPr>
                          <m:t>=1</m:t>
                        </m:r>
                      </m:sub>
                      <m:sup>
                        <m:r>
                          <a:rPr lang="fr-FR" sz="1800">
                            <a:solidFill>
                              <a:srgbClr val="000000"/>
                            </a:solidFill>
                            <a:latin typeface="Cambria Math" panose="02040503050406030204" pitchFamily="18" charset="0"/>
                          </a:rPr>
                          <m:t>𝑛</m:t>
                        </m:r>
                      </m:sup>
                      <m:e>
                        <m:r>
                          <a:rPr lang="fr-FR" sz="1800">
                            <a:solidFill>
                              <a:srgbClr val="000000"/>
                            </a:solidFill>
                            <a:latin typeface="Cambria Math" panose="02040503050406030204" pitchFamily="18" charset="0"/>
                          </a:rPr>
                          <m:t>𝐾</m:t>
                        </m:r>
                        <m:d>
                          <m:dPr>
                            <m:ctrlPr>
                              <a:rPr lang="fr-FR" sz="1800" i="1">
                                <a:solidFill>
                                  <a:srgbClr val="000000"/>
                                </a:solidFill>
                                <a:latin typeface="Cambria Math" panose="02040503050406030204" pitchFamily="18" charset="0"/>
                              </a:rPr>
                            </m:ctrlPr>
                          </m:dPr>
                          <m:e>
                            <m:f>
                              <m:fPr>
                                <m:ctrlPr>
                                  <a:rPr lang="fr-FR" sz="1800" i="1">
                                    <a:solidFill>
                                      <a:srgbClr val="000000"/>
                                    </a:solidFill>
                                    <a:latin typeface="Cambria Math" panose="02040503050406030204" pitchFamily="18" charset="0"/>
                                  </a:rPr>
                                </m:ctrlPr>
                              </m:fPr>
                              <m:num>
                                <m:r>
                                  <a:rPr lang="fr-FR" sz="1800">
                                    <a:solidFill>
                                      <a:srgbClr val="000000"/>
                                    </a:solidFill>
                                    <a:latin typeface="Cambria Math" panose="02040503050406030204" pitchFamily="18" charset="0"/>
                                  </a:rPr>
                                  <m:t>𝑥</m:t>
                                </m:r>
                                <m:r>
                                  <a:rPr lang="fr-FR" sz="1800">
                                    <a:solidFill>
                                      <a:srgbClr val="000000"/>
                                    </a:solidFill>
                                    <a:latin typeface="Cambria Math" panose="02040503050406030204" pitchFamily="18" charset="0"/>
                                  </a:rPr>
                                  <m:t>−</m:t>
                                </m:r>
                                <m:sSub>
                                  <m:sSubPr>
                                    <m:ctrlPr>
                                      <a:rPr lang="fr-FR" sz="1800" i="1">
                                        <a:solidFill>
                                          <a:srgbClr val="000000"/>
                                        </a:solidFill>
                                        <a:latin typeface="Cambria Math" panose="02040503050406030204" pitchFamily="18" charset="0"/>
                                      </a:rPr>
                                    </m:ctrlPr>
                                  </m:sSubPr>
                                  <m:e>
                                    <m:r>
                                      <a:rPr lang="fr-FR" sz="1800">
                                        <a:solidFill>
                                          <a:srgbClr val="000000"/>
                                        </a:solidFill>
                                        <a:latin typeface="Cambria Math" panose="02040503050406030204" pitchFamily="18" charset="0"/>
                                      </a:rPr>
                                      <m:t>𝑥</m:t>
                                    </m:r>
                                  </m:e>
                                  <m:sub>
                                    <m:r>
                                      <a:rPr lang="fr-FR" sz="1800">
                                        <a:solidFill>
                                          <a:srgbClr val="000000"/>
                                        </a:solidFill>
                                        <a:latin typeface="Cambria Math" panose="02040503050406030204" pitchFamily="18" charset="0"/>
                                      </a:rPr>
                                      <m:t>𝑖</m:t>
                                    </m:r>
                                  </m:sub>
                                </m:sSub>
                              </m:num>
                              <m:den>
                                <m:r>
                                  <a:rPr lang="fr-FR" sz="1800">
                                    <a:solidFill>
                                      <a:srgbClr val="000000"/>
                                    </a:solidFill>
                                    <a:latin typeface="Cambria Math" panose="02040503050406030204" pitchFamily="18" charset="0"/>
                                  </a:rPr>
                                  <m:t>h</m:t>
                                </m:r>
                              </m:den>
                            </m:f>
                          </m:e>
                        </m:d>
                      </m:e>
                    </m:nary>
                  </m:oMath>
                </a14:m>
                <a:endParaRPr lang="fr-FR" sz="1200" dirty="0">
                  <a:solidFill>
                    <a:srgbClr val="000000"/>
                  </a:solidFill>
                  <a:latin typeface="Helvetica Neue"/>
                </a:endParaRPr>
              </a:p>
              <a:p>
                <a:pPr>
                  <a:lnSpc>
                    <a:spcPct val="107000"/>
                  </a:lnSpc>
                  <a:spcAft>
                    <a:spcPts val="800"/>
                  </a:spcAft>
                  <a:tabLst>
                    <a:tab pos="1973580" algn="l"/>
                  </a:tabLst>
                </a:pPr>
                <a:r>
                  <a:rPr lang="fr-FR" sz="1200" dirty="0">
                    <a:solidFill>
                      <a:srgbClr val="000000"/>
                    </a:solidFill>
                    <a:latin typeface="Helvetica Neue"/>
                  </a:rPr>
                  <a:t> </a:t>
                </a:r>
                <a:r>
                  <a:rPr lang="en-GB" sz="1200" dirty="0">
                    <a:solidFill>
                      <a:srgbClr val="000000"/>
                    </a:solidFill>
                    <a:latin typeface="Helvetica Neue"/>
                  </a:rPr>
                  <a:t>where : </a:t>
                </a:r>
                <a:endParaRPr lang="fr-FR" sz="1200" dirty="0">
                  <a:solidFill>
                    <a:srgbClr val="000000"/>
                  </a:solidFill>
                  <a:latin typeface="Helvetica Neue"/>
                </a:endParaRPr>
              </a:p>
              <a:p>
                <a:pPr indent="457200">
                  <a:lnSpc>
                    <a:spcPct val="107000"/>
                  </a:lnSpc>
                  <a:spcAft>
                    <a:spcPts val="800"/>
                  </a:spcAft>
                </a:pPr>
                <a14:m>
                  <m:oMath xmlns:m="http://schemas.openxmlformats.org/officeDocument/2006/math">
                    <m:acc>
                      <m:accPr>
                        <m:chr m:val="̂"/>
                        <m:ctrlPr>
                          <a:rPr lang="fr-FR" sz="1600" i="1">
                            <a:solidFill>
                              <a:srgbClr val="000000"/>
                            </a:solidFill>
                            <a:latin typeface="Cambria Math" panose="02040503050406030204" pitchFamily="18" charset="0"/>
                          </a:rPr>
                        </m:ctrlPr>
                      </m:accPr>
                      <m:e>
                        <m:sSubSup>
                          <m:sSubSupPr>
                            <m:ctrlPr>
                              <a:rPr lang="fr-FR" sz="1600" i="1">
                                <a:solidFill>
                                  <a:srgbClr val="000000"/>
                                </a:solidFill>
                                <a:latin typeface="Cambria Math" panose="02040503050406030204" pitchFamily="18" charset="0"/>
                              </a:rPr>
                            </m:ctrlPr>
                          </m:sSubSupPr>
                          <m:e>
                            <m:r>
                              <a:rPr lang="fr-FR" sz="1600">
                                <a:solidFill>
                                  <a:srgbClr val="000000"/>
                                </a:solidFill>
                                <a:latin typeface="Cambria Math" panose="02040503050406030204" pitchFamily="18" charset="0"/>
                              </a:rPr>
                              <m:t>𝑝</m:t>
                            </m:r>
                          </m:e>
                          <m:sub>
                            <m:r>
                              <a:rPr lang="en-GB" sz="1600" smtClean="0">
                                <a:solidFill>
                                  <a:srgbClr val="000000"/>
                                </a:solidFill>
                                <a:latin typeface="Cambria Math" panose="02040503050406030204" pitchFamily="18" charset="0"/>
                              </a:rPr>
                              <m:t>𝑛</m:t>
                            </m:r>
                          </m:sub>
                          <m:sup>
                            <m:r>
                              <a:rPr lang="en-GB" sz="1600" smtClean="0">
                                <a:solidFill>
                                  <a:srgbClr val="000000"/>
                                </a:solidFill>
                                <a:latin typeface="Cambria Math" panose="02040503050406030204" pitchFamily="18" charset="0"/>
                              </a:rPr>
                              <m:t>h</m:t>
                            </m:r>
                          </m:sup>
                        </m:sSubSup>
                      </m:e>
                    </m:acc>
                    <m:d>
                      <m:dPr>
                        <m:ctrlPr>
                          <a:rPr lang="fr-FR" sz="1600" i="1">
                            <a:solidFill>
                              <a:srgbClr val="000000"/>
                            </a:solidFill>
                            <a:latin typeface="Cambria Math" panose="02040503050406030204" pitchFamily="18" charset="0"/>
                          </a:rPr>
                        </m:ctrlPr>
                      </m:dPr>
                      <m:e>
                        <m:r>
                          <a:rPr lang="fr-FR" sz="1600">
                            <a:solidFill>
                              <a:srgbClr val="000000"/>
                            </a:solidFill>
                            <a:latin typeface="Cambria Math" panose="02040503050406030204" pitchFamily="18" charset="0"/>
                          </a:rPr>
                          <m:t>𝑥</m:t>
                        </m:r>
                      </m:e>
                    </m:d>
                  </m:oMath>
                </a14:m>
                <a:r>
                  <a:rPr lang="en-GB" sz="1600" dirty="0">
                    <a:solidFill>
                      <a:srgbClr val="000000"/>
                    </a:solidFill>
                    <a:latin typeface="Helvetica Neue"/>
                  </a:rPr>
                  <a:t> </a:t>
                </a:r>
                <a:r>
                  <a:rPr lang="en-GB" sz="1200" dirty="0">
                    <a:solidFill>
                      <a:srgbClr val="000000"/>
                    </a:solidFill>
                    <a:latin typeface="Helvetica Neue"/>
                  </a:rPr>
                  <a:t>: is the estimated probability density at point </a:t>
                </a:r>
                <a14:m>
                  <m:oMath xmlns:m="http://schemas.openxmlformats.org/officeDocument/2006/math">
                    <m:r>
                      <a:rPr lang="fr-FR" sz="1200">
                        <a:solidFill>
                          <a:srgbClr val="000000"/>
                        </a:solidFill>
                        <a:latin typeface="Cambria Math" panose="02040503050406030204" pitchFamily="18" charset="0"/>
                      </a:rPr>
                      <m:t>𝑥</m:t>
                    </m:r>
                  </m:oMath>
                </a14:m>
                <a:r>
                  <a:rPr lang="en-GB" sz="1200" dirty="0">
                    <a:solidFill>
                      <a:srgbClr val="000000"/>
                    </a:solidFill>
                    <a:latin typeface="Helvetica Neue"/>
                  </a:rPr>
                  <a:t> with bandwidth ℎ.</a:t>
                </a:r>
                <a:endParaRPr lang="fr-FR" sz="1200" dirty="0">
                  <a:solidFill>
                    <a:srgbClr val="000000"/>
                  </a:solidFill>
                  <a:latin typeface="Helvetica Neue"/>
                </a:endParaRPr>
              </a:p>
              <a:p>
                <a:pPr indent="457200">
                  <a:lnSpc>
                    <a:spcPct val="107000"/>
                  </a:lnSpc>
                  <a:spcAft>
                    <a:spcPts val="800"/>
                  </a:spcAft>
                </a:pPr>
                <a14:m>
                  <m:oMath xmlns:m="http://schemas.openxmlformats.org/officeDocument/2006/math">
                    <m:r>
                      <a:rPr lang="fr-FR" sz="1800">
                        <a:solidFill>
                          <a:srgbClr val="000000"/>
                        </a:solidFill>
                        <a:latin typeface="Cambria Math" panose="02040503050406030204" pitchFamily="18" charset="0"/>
                      </a:rPr>
                      <m:t>𝐾</m:t>
                    </m:r>
                  </m:oMath>
                </a14:m>
                <a:r>
                  <a:rPr lang="en-GB" sz="1200" dirty="0">
                    <a:solidFill>
                      <a:srgbClr val="000000"/>
                    </a:solidFill>
                    <a:latin typeface="Helvetica Neue"/>
                  </a:rPr>
                  <a:t> : is the kernel function, which depends on the choice of kernel (e.g., Gaussian, Epanechnikov). </a:t>
                </a:r>
                <a:endParaRPr lang="fr-FR" sz="1200" dirty="0">
                  <a:solidFill>
                    <a:srgbClr val="000000"/>
                  </a:solidFill>
                  <a:latin typeface="Helvetica Neue"/>
                </a:endParaRPr>
              </a:p>
              <a:p>
                <a:pPr indent="457200">
                  <a:lnSpc>
                    <a:spcPct val="107000"/>
                  </a:lnSpc>
                  <a:spcAft>
                    <a:spcPts val="800"/>
                  </a:spcAft>
                </a:pPr>
                <a14:m>
                  <m:oMath xmlns:m="http://schemas.openxmlformats.org/officeDocument/2006/math">
                    <m:sSub>
                      <m:sSubPr>
                        <m:ctrlPr>
                          <a:rPr lang="fr-FR" sz="1800" i="1">
                            <a:solidFill>
                              <a:srgbClr val="000000"/>
                            </a:solidFill>
                            <a:latin typeface="Cambria Math" panose="02040503050406030204" pitchFamily="18" charset="0"/>
                          </a:rPr>
                        </m:ctrlPr>
                      </m:sSubPr>
                      <m:e>
                        <m:r>
                          <a:rPr lang="en-GB" sz="1800" smtClean="0">
                            <a:solidFill>
                              <a:srgbClr val="000000"/>
                            </a:solidFill>
                            <a:latin typeface="Cambria Math" panose="02040503050406030204" pitchFamily="18" charset="0"/>
                          </a:rPr>
                          <m:t>𝑋</m:t>
                        </m:r>
                      </m:e>
                      <m:sub>
                        <m:r>
                          <a:rPr lang="fr-FR" sz="1800">
                            <a:solidFill>
                              <a:srgbClr val="000000"/>
                            </a:solidFill>
                            <a:latin typeface="Cambria Math" panose="02040503050406030204" pitchFamily="18" charset="0"/>
                          </a:rPr>
                          <m:t>𝑖</m:t>
                        </m:r>
                      </m:sub>
                    </m:sSub>
                  </m:oMath>
                </a14:m>
                <a:r>
                  <a:rPr lang="en-GB" sz="1800" dirty="0">
                    <a:solidFill>
                      <a:srgbClr val="000000"/>
                    </a:solidFill>
                    <a:latin typeface="Helvetica Neue"/>
                  </a:rPr>
                  <a:t> </a:t>
                </a:r>
                <a:r>
                  <a:rPr lang="en-GB" sz="1200" dirty="0">
                    <a:solidFill>
                      <a:srgbClr val="000000"/>
                    </a:solidFill>
                    <a:latin typeface="Helvetica Neue"/>
                  </a:rPr>
                  <a:t>is the random variable which we want to estimate its distribution, in this case, the continuous variable and </a:t>
                </a:r>
                <a14:m>
                  <m:oMath xmlns:m="http://schemas.openxmlformats.org/officeDocument/2006/math">
                    <m:sSub>
                      <m:sSubPr>
                        <m:ctrlPr>
                          <a:rPr lang="fr-FR" sz="1600" i="1">
                            <a:solidFill>
                              <a:srgbClr val="000000"/>
                            </a:solidFill>
                            <a:latin typeface="Cambria Math" panose="02040503050406030204" pitchFamily="18" charset="0"/>
                          </a:rPr>
                        </m:ctrlPr>
                      </m:sSubPr>
                      <m:e>
                        <m:r>
                          <a:rPr lang="fr-FR" sz="1600">
                            <a:solidFill>
                              <a:srgbClr val="000000"/>
                            </a:solidFill>
                            <a:latin typeface="Cambria Math" panose="02040503050406030204" pitchFamily="18" charset="0"/>
                          </a:rPr>
                          <m:t>𝑥</m:t>
                        </m:r>
                      </m:e>
                      <m:sub>
                        <m:r>
                          <a:rPr lang="en-GB" sz="1600" smtClean="0">
                            <a:solidFill>
                              <a:srgbClr val="000000"/>
                            </a:solidFill>
                            <a:latin typeface="Cambria Math" panose="02040503050406030204" pitchFamily="18" charset="0"/>
                          </a:rPr>
                          <m:t>1</m:t>
                        </m:r>
                      </m:sub>
                    </m:sSub>
                    <m:r>
                      <a:rPr lang="en-GB" sz="1600" smtClean="0">
                        <a:solidFill>
                          <a:srgbClr val="000000"/>
                        </a:solidFill>
                        <a:latin typeface="Cambria Math" panose="02040503050406030204" pitchFamily="18" charset="0"/>
                      </a:rPr>
                      <m:t>, </m:t>
                    </m:r>
                    <m:sSub>
                      <m:sSubPr>
                        <m:ctrlPr>
                          <a:rPr lang="fr-FR" sz="1600" i="1">
                            <a:solidFill>
                              <a:srgbClr val="000000"/>
                            </a:solidFill>
                            <a:latin typeface="Cambria Math" panose="02040503050406030204" pitchFamily="18" charset="0"/>
                          </a:rPr>
                        </m:ctrlPr>
                      </m:sSubPr>
                      <m:e>
                        <m:r>
                          <a:rPr lang="fr-FR" sz="1600">
                            <a:solidFill>
                              <a:srgbClr val="000000"/>
                            </a:solidFill>
                            <a:latin typeface="Cambria Math" panose="02040503050406030204" pitchFamily="18" charset="0"/>
                          </a:rPr>
                          <m:t>𝑥</m:t>
                        </m:r>
                      </m:e>
                      <m:sub>
                        <m:r>
                          <a:rPr lang="en-GB" sz="1600" smtClean="0">
                            <a:solidFill>
                              <a:srgbClr val="000000"/>
                            </a:solidFill>
                            <a:latin typeface="Cambria Math" panose="02040503050406030204" pitchFamily="18" charset="0"/>
                          </a:rPr>
                          <m:t>2</m:t>
                        </m:r>
                      </m:sub>
                    </m:sSub>
                    <m:r>
                      <a:rPr lang="en-GB" sz="1600" smtClean="0">
                        <a:solidFill>
                          <a:srgbClr val="000000"/>
                        </a:solidFill>
                        <a:latin typeface="Cambria Math" panose="02040503050406030204" pitchFamily="18" charset="0"/>
                      </a:rPr>
                      <m:t>, ....., </m:t>
                    </m:r>
                    <m:sSub>
                      <m:sSubPr>
                        <m:ctrlPr>
                          <a:rPr lang="fr-FR" sz="1600" i="1">
                            <a:solidFill>
                              <a:srgbClr val="000000"/>
                            </a:solidFill>
                            <a:latin typeface="Cambria Math" panose="02040503050406030204" pitchFamily="18" charset="0"/>
                          </a:rPr>
                        </m:ctrlPr>
                      </m:sSubPr>
                      <m:e>
                        <m:r>
                          <a:rPr lang="fr-FR" sz="1600">
                            <a:solidFill>
                              <a:srgbClr val="000000"/>
                            </a:solidFill>
                            <a:latin typeface="Cambria Math" panose="02040503050406030204" pitchFamily="18" charset="0"/>
                          </a:rPr>
                          <m:t>𝑥</m:t>
                        </m:r>
                      </m:e>
                      <m:sub>
                        <m:r>
                          <a:rPr lang="fr-FR" sz="1600">
                            <a:solidFill>
                              <a:srgbClr val="000000"/>
                            </a:solidFill>
                            <a:latin typeface="Cambria Math" panose="02040503050406030204" pitchFamily="18" charset="0"/>
                          </a:rPr>
                          <m:t>𝑖</m:t>
                        </m:r>
                      </m:sub>
                    </m:sSub>
                    <m:r>
                      <a:rPr lang="en-GB" sz="1600" smtClean="0">
                        <a:solidFill>
                          <a:srgbClr val="000000"/>
                        </a:solidFill>
                        <a:latin typeface="Cambria Math" panose="02040503050406030204" pitchFamily="18" charset="0"/>
                      </a:rPr>
                      <m:t>,...... </m:t>
                    </m:r>
                    <m:sSub>
                      <m:sSubPr>
                        <m:ctrlPr>
                          <a:rPr lang="fr-FR" sz="1600" i="1">
                            <a:solidFill>
                              <a:srgbClr val="000000"/>
                            </a:solidFill>
                            <a:latin typeface="Cambria Math" panose="02040503050406030204" pitchFamily="18" charset="0"/>
                          </a:rPr>
                        </m:ctrlPr>
                      </m:sSubPr>
                      <m:e>
                        <m:r>
                          <a:rPr lang="fr-FR" sz="1600">
                            <a:solidFill>
                              <a:srgbClr val="000000"/>
                            </a:solidFill>
                            <a:latin typeface="Cambria Math" panose="02040503050406030204" pitchFamily="18" charset="0"/>
                          </a:rPr>
                          <m:t>𝑥</m:t>
                        </m:r>
                      </m:e>
                      <m:sub>
                        <m:r>
                          <a:rPr lang="en-GB" sz="1600" smtClean="0">
                            <a:solidFill>
                              <a:srgbClr val="000000"/>
                            </a:solidFill>
                            <a:latin typeface="Cambria Math" panose="02040503050406030204" pitchFamily="18" charset="0"/>
                          </a:rPr>
                          <m:t>𝑛</m:t>
                        </m:r>
                      </m:sub>
                    </m:sSub>
                  </m:oMath>
                </a14:m>
                <a:r>
                  <a:rPr lang="fr-FR" sz="1100" dirty="0">
                    <a:solidFill>
                      <a:srgbClr val="000000"/>
                    </a:solidFill>
                    <a:latin typeface="Helvetica Neue"/>
                  </a:rPr>
                  <a:t> </a:t>
                </a:r>
                <a:r>
                  <a:rPr lang="en-GB" sz="1200" dirty="0">
                    <a:solidFill>
                      <a:srgbClr val="000000"/>
                    </a:solidFill>
                    <a:latin typeface="Helvetica Neue"/>
                  </a:rPr>
                  <a:t>the realisation of the random variable </a:t>
                </a:r>
                <a14:m>
                  <m:oMath xmlns:m="http://schemas.openxmlformats.org/officeDocument/2006/math">
                    <m:sSub>
                      <m:sSubPr>
                        <m:ctrlPr>
                          <a:rPr lang="fr-FR" sz="1800" i="1">
                            <a:solidFill>
                              <a:srgbClr val="000000"/>
                            </a:solidFill>
                            <a:latin typeface="Cambria Math" panose="02040503050406030204" pitchFamily="18" charset="0"/>
                          </a:rPr>
                        </m:ctrlPr>
                      </m:sSubPr>
                      <m:e>
                        <m:r>
                          <a:rPr lang="en-GB" sz="1800">
                            <a:solidFill>
                              <a:srgbClr val="000000"/>
                            </a:solidFill>
                            <a:latin typeface="Cambria Math" panose="02040503050406030204" pitchFamily="18" charset="0"/>
                          </a:rPr>
                          <m:t>𝑋</m:t>
                        </m:r>
                      </m:e>
                      <m:sub>
                        <m:r>
                          <a:rPr lang="fr-FR" sz="1800">
                            <a:solidFill>
                              <a:srgbClr val="000000"/>
                            </a:solidFill>
                            <a:latin typeface="Cambria Math" panose="02040503050406030204" pitchFamily="18" charset="0"/>
                          </a:rPr>
                          <m:t>𝑖</m:t>
                        </m:r>
                      </m:sub>
                    </m:sSub>
                  </m:oMath>
                </a14:m>
                <a:r>
                  <a:rPr lang="en-GB" sz="1800" dirty="0">
                    <a:solidFill>
                      <a:srgbClr val="000000"/>
                    </a:solidFill>
                    <a:latin typeface="Helvetica Neue"/>
                  </a:rPr>
                  <a:t>.</a:t>
                </a:r>
                <a:endParaRPr lang="fr-FR" sz="1800" dirty="0">
                  <a:solidFill>
                    <a:srgbClr val="000000"/>
                  </a:solidFill>
                  <a:latin typeface="Helvetica Neue"/>
                </a:endParaRPr>
              </a:p>
              <a:p>
                <a:pPr>
                  <a:lnSpc>
                    <a:spcPct val="107000"/>
                  </a:lnSpc>
                  <a:spcAft>
                    <a:spcPts val="800"/>
                  </a:spcAft>
                </a:pPr>
                <a:r>
                  <a:rPr lang="en-GB" sz="1200" dirty="0">
                    <a:solidFill>
                      <a:srgbClr val="000000"/>
                    </a:solidFill>
                    <a:latin typeface="Helvetica Neue"/>
                  </a:rPr>
                  <a:t>In our case, we will choose the normal gaussian kernel defined as: </a:t>
                </a:r>
                <a:endParaRPr lang="fr-FR" sz="1200" dirty="0">
                  <a:solidFill>
                    <a:srgbClr val="000000"/>
                  </a:solidFill>
                  <a:latin typeface="Helvetica Neue"/>
                </a:endParaRPr>
              </a:p>
              <a:p>
                <a:pPr>
                  <a:lnSpc>
                    <a:spcPct val="107000"/>
                  </a:lnSpc>
                  <a:spcAft>
                    <a:spcPts val="800"/>
                  </a:spcAft>
                  <a:tabLst>
                    <a:tab pos="1973580" algn="l"/>
                  </a:tabLst>
                </a:pPr>
                <a14:m>
                  <m:oMathPara xmlns:m="http://schemas.openxmlformats.org/officeDocument/2006/math">
                    <m:oMathParaPr>
                      <m:jc m:val="centerGroup"/>
                    </m:oMathParaPr>
                    <m:oMath xmlns:m="http://schemas.openxmlformats.org/officeDocument/2006/math">
                      <m:r>
                        <a:rPr lang="fr-FR" sz="1800">
                          <a:solidFill>
                            <a:srgbClr val="000000"/>
                          </a:solidFill>
                          <a:latin typeface="Cambria Math" panose="02040503050406030204" pitchFamily="18" charset="0"/>
                        </a:rPr>
                        <m:t>𝐾</m:t>
                      </m:r>
                      <m:d>
                        <m:dPr>
                          <m:ctrlPr>
                            <a:rPr lang="fr-FR" sz="1800" i="1">
                              <a:solidFill>
                                <a:srgbClr val="000000"/>
                              </a:solidFill>
                              <a:latin typeface="Cambria Math" panose="02040503050406030204" pitchFamily="18" charset="0"/>
                            </a:rPr>
                          </m:ctrlPr>
                        </m:dPr>
                        <m:e>
                          <m:r>
                            <a:rPr lang="fr-FR" sz="1800">
                              <a:solidFill>
                                <a:srgbClr val="000000"/>
                              </a:solidFill>
                              <a:latin typeface="Cambria Math" panose="02040503050406030204" pitchFamily="18" charset="0"/>
                            </a:rPr>
                            <m:t>𝑢</m:t>
                          </m:r>
                        </m:e>
                      </m:d>
                      <m:r>
                        <a:rPr lang="fr-FR" sz="1800">
                          <a:solidFill>
                            <a:srgbClr val="000000"/>
                          </a:solidFill>
                          <a:latin typeface="Cambria Math" panose="02040503050406030204" pitchFamily="18" charset="0"/>
                        </a:rPr>
                        <m:t>=</m:t>
                      </m:r>
                      <m:f>
                        <m:fPr>
                          <m:ctrlPr>
                            <a:rPr lang="fr-FR" sz="1800" i="1">
                              <a:solidFill>
                                <a:srgbClr val="000000"/>
                              </a:solidFill>
                              <a:latin typeface="Cambria Math" panose="02040503050406030204" pitchFamily="18" charset="0"/>
                            </a:rPr>
                          </m:ctrlPr>
                        </m:fPr>
                        <m:num>
                          <m:r>
                            <a:rPr lang="fr-FR" sz="1800">
                              <a:solidFill>
                                <a:srgbClr val="000000"/>
                              </a:solidFill>
                              <a:latin typeface="Cambria Math" panose="02040503050406030204" pitchFamily="18" charset="0"/>
                            </a:rPr>
                            <m:t>1</m:t>
                          </m:r>
                        </m:num>
                        <m:den>
                          <m:rad>
                            <m:radPr>
                              <m:degHide m:val="on"/>
                              <m:ctrlPr>
                                <a:rPr lang="fr-FR" sz="1800" i="1">
                                  <a:solidFill>
                                    <a:srgbClr val="000000"/>
                                  </a:solidFill>
                                  <a:latin typeface="Cambria Math" panose="02040503050406030204" pitchFamily="18" charset="0"/>
                                </a:rPr>
                              </m:ctrlPr>
                            </m:radPr>
                            <m:deg/>
                            <m:e>
                              <m:r>
                                <a:rPr lang="fr-FR" sz="1800">
                                  <a:solidFill>
                                    <a:srgbClr val="000000"/>
                                  </a:solidFill>
                                  <a:latin typeface="Cambria Math" panose="02040503050406030204" pitchFamily="18" charset="0"/>
                                </a:rPr>
                                <m:t>2</m:t>
                              </m:r>
                              <m:r>
                                <a:rPr lang="fr-FR" sz="1800">
                                  <a:solidFill>
                                    <a:srgbClr val="000000"/>
                                  </a:solidFill>
                                  <a:latin typeface="Cambria Math" panose="02040503050406030204" pitchFamily="18" charset="0"/>
                                </a:rPr>
                                <m:t>𝜋</m:t>
                              </m:r>
                            </m:e>
                          </m:rad>
                        </m:den>
                      </m:f>
                      <m:sSup>
                        <m:sSupPr>
                          <m:ctrlPr>
                            <a:rPr lang="fr-FR" sz="1800" i="1">
                              <a:solidFill>
                                <a:srgbClr val="000000"/>
                              </a:solidFill>
                              <a:latin typeface="Cambria Math" panose="02040503050406030204" pitchFamily="18" charset="0"/>
                            </a:rPr>
                          </m:ctrlPr>
                        </m:sSupPr>
                        <m:e>
                          <m:r>
                            <a:rPr lang="fr-FR" sz="1800">
                              <a:solidFill>
                                <a:srgbClr val="000000"/>
                              </a:solidFill>
                              <a:latin typeface="Cambria Math" panose="02040503050406030204" pitchFamily="18" charset="0"/>
                            </a:rPr>
                            <m:t>𝑒</m:t>
                          </m:r>
                        </m:e>
                        <m:sup>
                          <m:r>
                            <a:rPr lang="fr-FR" sz="1800">
                              <a:solidFill>
                                <a:srgbClr val="000000"/>
                              </a:solidFill>
                              <a:latin typeface="Cambria Math" panose="02040503050406030204" pitchFamily="18" charset="0"/>
                            </a:rPr>
                            <m:t>−</m:t>
                          </m:r>
                          <m:f>
                            <m:fPr>
                              <m:ctrlPr>
                                <a:rPr lang="fr-FR" sz="1800" i="1">
                                  <a:solidFill>
                                    <a:srgbClr val="000000"/>
                                  </a:solidFill>
                                  <a:latin typeface="Cambria Math" panose="02040503050406030204" pitchFamily="18" charset="0"/>
                                </a:rPr>
                              </m:ctrlPr>
                            </m:fPr>
                            <m:num>
                              <m:sSup>
                                <m:sSupPr>
                                  <m:ctrlPr>
                                    <a:rPr lang="fr-FR" sz="1800" i="1">
                                      <a:solidFill>
                                        <a:srgbClr val="000000"/>
                                      </a:solidFill>
                                      <a:latin typeface="Cambria Math" panose="02040503050406030204" pitchFamily="18" charset="0"/>
                                    </a:rPr>
                                  </m:ctrlPr>
                                </m:sSupPr>
                                <m:e>
                                  <m:r>
                                    <a:rPr lang="fr-FR" sz="1800">
                                      <a:solidFill>
                                        <a:srgbClr val="000000"/>
                                      </a:solidFill>
                                      <a:latin typeface="Cambria Math" panose="02040503050406030204" pitchFamily="18" charset="0"/>
                                    </a:rPr>
                                    <m:t>𝑢</m:t>
                                  </m:r>
                                </m:e>
                                <m:sup>
                                  <m:r>
                                    <a:rPr lang="fr-FR" sz="1800">
                                      <a:solidFill>
                                        <a:srgbClr val="000000"/>
                                      </a:solidFill>
                                      <a:latin typeface="Cambria Math" panose="02040503050406030204" pitchFamily="18" charset="0"/>
                                    </a:rPr>
                                    <m:t>2</m:t>
                                  </m:r>
                                </m:sup>
                              </m:sSup>
                            </m:num>
                            <m:den>
                              <m:r>
                                <a:rPr lang="fr-FR" sz="1800">
                                  <a:solidFill>
                                    <a:srgbClr val="000000"/>
                                  </a:solidFill>
                                  <a:latin typeface="Cambria Math" panose="02040503050406030204" pitchFamily="18" charset="0"/>
                                </a:rPr>
                                <m:t>2</m:t>
                              </m:r>
                            </m:den>
                          </m:f>
                        </m:sup>
                      </m:sSup>
                    </m:oMath>
                  </m:oMathPara>
                </a14:m>
                <a:endParaRPr lang="fr-FR" sz="1800" dirty="0">
                  <a:solidFill>
                    <a:srgbClr val="000000"/>
                  </a:solidFill>
                  <a:latin typeface="Helvetica Neue"/>
                </a:endParaRPr>
              </a:p>
            </p:txBody>
          </p:sp>
        </mc:Choice>
        <mc:Fallback xmlns="">
          <p:sp>
            <p:nvSpPr>
              <p:cNvPr id="9" name="ZoneTexte 8">
                <a:extLst>
                  <a:ext uri="{FF2B5EF4-FFF2-40B4-BE49-F238E27FC236}">
                    <a16:creationId xmlns:a16="http://schemas.microsoft.com/office/drawing/2014/main" id="{217BF8DD-803E-DD64-D326-6E8EBDEE0DAD}"/>
                  </a:ext>
                </a:extLst>
              </p:cNvPr>
              <p:cNvSpPr txBox="1">
                <a:spLocks noRot="1" noChangeAspect="1" noMove="1" noResize="1" noEditPoints="1" noAdjustHandles="1" noChangeArrowheads="1" noChangeShapeType="1" noTextEdit="1"/>
              </p:cNvSpPr>
              <p:nvPr/>
            </p:nvSpPr>
            <p:spPr>
              <a:xfrm>
                <a:off x="476016" y="2173614"/>
                <a:ext cx="9238637" cy="4190121"/>
              </a:xfrm>
              <a:prstGeom prst="rect">
                <a:avLst/>
              </a:prstGeom>
              <a:blipFill>
                <a:blip r:embed="rId2"/>
                <a:stretch>
                  <a:fillRect t="-291"/>
                </a:stretch>
              </a:blipFill>
            </p:spPr>
            <p:txBody>
              <a:bodyPr/>
              <a:lstStyle/>
              <a:p>
                <a:r>
                  <a:rPr lang="fr-FR">
                    <a:noFill/>
                  </a:rPr>
                  <a:t> </a:t>
                </a:r>
              </a:p>
            </p:txBody>
          </p:sp>
        </mc:Fallback>
      </mc:AlternateContent>
    </p:spTree>
    <p:extLst>
      <p:ext uri="{BB962C8B-B14F-4D97-AF65-F5344CB8AC3E}">
        <p14:creationId xmlns:p14="http://schemas.microsoft.com/office/powerpoint/2010/main" val="103815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(5/8) </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75830" y="949073"/>
            <a:ext cx="9285260"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Constructing Fake Instances of the Continuous Feature - </a:t>
            </a:r>
            <a:r>
              <a:rPr lang="en-GB" sz="1400" b="1" dirty="0">
                <a:cs typeface="Arial" pitchFamily="34" charset="0"/>
              </a:rPr>
              <a:t>Cross Validation to determine the optimal bandwidth  h </a:t>
            </a:r>
            <a:endParaRPr lang="en-US" sz="1400" b="1" dirty="0">
              <a:cs typeface="Arial" pitchFamily="34" charset="0"/>
            </a:endParaRPr>
          </a:p>
        </p:txBody>
      </p:sp>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0DD12880-2420-CF5F-B895-18310FF28C92}"/>
                  </a:ext>
                </a:extLst>
              </p:cNvPr>
              <p:cNvSpPr txBox="1"/>
              <p:nvPr/>
            </p:nvSpPr>
            <p:spPr>
              <a:xfrm>
                <a:off x="-402974" y="3188900"/>
                <a:ext cx="9608696" cy="1829668"/>
              </a:xfrm>
              <a:prstGeom prst="rect">
                <a:avLst/>
              </a:prstGeom>
              <a:noFill/>
            </p:spPr>
            <p:txBody>
              <a:bodyPr wrap="square">
                <a:spAutoFit/>
              </a:bodyPr>
              <a:lstStyle/>
              <a:p>
                <a:pPr indent="457200">
                  <a:lnSpc>
                    <a:spcPct val="107000"/>
                  </a:lnSpc>
                  <a:spcAft>
                    <a:spcPts val="800"/>
                  </a:spcAft>
                </a:pPr>
                <a:r>
                  <a:rPr lang="en-GB" sz="1400" dirty="0">
                    <a:latin typeface="Calibri" panose="020F0502020204030204" pitchFamily="34" charset="0"/>
                    <a:ea typeface="Calibri" panose="020F0502020204030204" pitchFamily="34" charset="0"/>
                    <a:cs typeface="Arial" panose="020B0604020202020204" pitchFamily="34" charset="0"/>
                  </a:rPr>
                  <a:t>T</a:t>
                </a:r>
                <a:r>
                  <a:rPr lang="en-GB" sz="1400" dirty="0">
                    <a:effectLst/>
                    <a:latin typeface="Calibri" panose="020F0502020204030204" pitchFamily="34" charset="0"/>
                    <a:ea typeface="Calibri" panose="020F0502020204030204" pitchFamily="34" charset="0"/>
                    <a:cs typeface="Arial" panose="020B0604020202020204" pitchFamily="34" charset="0"/>
                  </a:rPr>
                  <a:t>he goal is constructing an unbiased estimator of </a:t>
                </a:r>
                <a14:m>
                  <m:oMath xmlns:m="http://schemas.openxmlformats.org/officeDocument/2006/math">
                    <m:r>
                      <m:rPr>
                        <m:nor/>
                      </m:rPr>
                      <a:rPr lang="en-GB" sz="1400">
                        <a:effectLst/>
                        <a:latin typeface="Cambria Math" panose="02040503050406030204" pitchFamily="18" charset="0"/>
                        <a:ea typeface="Calibri" panose="020F0502020204030204" pitchFamily="34" charset="0"/>
                        <a:cs typeface="Arial" panose="020B0604020202020204" pitchFamily="34" charset="0"/>
                      </a:rPr>
                      <m:t>MISE</m:t>
                    </m:r>
                    <m:r>
                      <m:rPr>
                        <m:nor/>
                      </m:rPr>
                      <a:rPr lang="fr-FR" sz="1400" b="0" i="0" smtClean="0">
                        <a:effectLst/>
                        <a:latin typeface="Cambria Math" panose="02040503050406030204" pitchFamily="18" charset="0"/>
                        <a:ea typeface="Calibri" panose="020F0502020204030204" pitchFamily="34" charset="0"/>
                        <a:cs typeface="Arial" panose="020B0604020202020204" pitchFamily="34" charset="0"/>
                      </a:rPr>
                      <m:t> </m:t>
                    </m:r>
                  </m:oMath>
                </a14:m>
                <a:r>
                  <a:rPr lang="en-GB" sz="1400" dirty="0">
                    <a:effectLst/>
                    <a:latin typeface="Calibri" panose="020F0502020204030204" pitchFamily="34" charset="0"/>
                    <a:ea typeface="Times New Roman" panose="02020603050405020304" pitchFamily="18" charset="0"/>
                    <a:cs typeface="Arial" panose="020B0604020202020204" pitchFamily="34" charset="0"/>
                  </a:rPr>
                  <a:t>then we minimize it according to h</a:t>
                </a:r>
                <a:r>
                  <a:rPr lang="en-GB" sz="1200" dirty="0">
                    <a:solidFill>
                      <a:srgbClr val="000000"/>
                    </a:solidFill>
                    <a:latin typeface="Helvetica Neue"/>
                  </a:rPr>
                  <a:t> :</a:t>
                </a:r>
              </a:p>
              <a:p>
                <a:pPr indent="457200">
                  <a:lnSpc>
                    <a:spcPct val="107000"/>
                  </a:lnSpc>
                  <a:spcAft>
                    <a:spcPts val="800"/>
                  </a:spcAft>
                </a:pPr>
                <a:endParaRPr lang="en-GB" sz="1200" dirty="0">
                  <a:solidFill>
                    <a:srgbClr val="000000"/>
                  </a:solidFill>
                  <a:latin typeface="Helvetica Neue"/>
                </a:endParaRPr>
              </a:p>
              <a:p>
                <a:pPr indent="457200">
                  <a:lnSpc>
                    <a:spcPct val="107000"/>
                  </a:lnSpc>
                  <a:spcAft>
                    <a:spcPts val="800"/>
                  </a:spcAft>
                </a:pPr>
                <a:r>
                  <a:rPr lang="en-GB" sz="1600" dirty="0">
                    <a:solidFill>
                      <a:srgbClr val="000000"/>
                    </a:solidFill>
                    <a:latin typeface="Helvetica Neue"/>
                  </a:rPr>
                  <a:t>                               </a:t>
                </a:r>
                <a14:m>
                  <m:oMath xmlns:m="http://schemas.openxmlformats.org/officeDocument/2006/math">
                    <m:r>
                      <a:rPr lang="fr-FR" sz="1600" smtClean="0">
                        <a:latin typeface="Cambria Math" panose="02040503050406030204" pitchFamily="18" charset="0"/>
                      </a:rPr>
                      <m:t>𝐶𝑉</m:t>
                    </m:r>
                    <m:d>
                      <m:dPr>
                        <m:ctrlPr>
                          <a:rPr lang="fr-FR" sz="1600" i="1">
                            <a:latin typeface="Cambria Math" panose="02040503050406030204" pitchFamily="18" charset="0"/>
                          </a:rPr>
                        </m:ctrlPr>
                      </m:dPr>
                      <m:e>
                        <m:r>
                          <a:rPr lang="fr-FR" sz="1600">
                            <a:latin typeface="Cambria Math" panose="02040503050406030204" pitchFamily="18" charset="0"/>
                          </a:rPr>
                          <m:t>h</m:t>
                        </m:r>
                      </m:e>
                    </m:d>
                    <m:r>
                      <a:rPr lang="fr-FR" sz="1600">
                        <a:latin typeface="Cambria Math" panose="02040503050406030204" pitchFamily="18" charset="0"/>
                      </a:rPr>
                      <m:t>=</m:t>
                    </m:r>
                    <m:nary>
                      <m:naryPr>
                        <m:subHide m:val="on"/>
                        <m:supHide m:val="on"/>
                        <m:ctrlPr>
                          <a:rPr lang="fr-FR" sz="1600" i="1">
                            <a:latin typeface="Cambria Math" panose="02040503050406030204" pitchFamily="18" charset="0"/>
                          </a:rPr>
                        </m:ctrlPr>
                      </m:naryPr>
                      <m:sub/>
                      <m:sup/>
                      <m:e>
                        <m:sSup>
                          <m:sSupPr>
                            <m:ctrlPr>
                              <a:rPr lang="fr-FR" sz="1600" i="1">
                                <a:latin typeface="Cambria Math" panose="02040503050406030204" pitchFamily="18" charset="0"/>
                              </a:rPr>
                            </m:ctrlPr>
                          </m:sSupPr>
                          <m:e>
                            <m:d>
                              <m:dPr>
                                <m:ctrlPr>
                                  <a:rPr lang="fr-FR" sz="1600" i="1">
                                    <a:latin typeface="Cambria Math" panose="02040503050406030204" pitchFamily="18" charset="0"/>
                                  </a:rPr>
                                </m:ctrlPr>
                              </m:dPr>
                              <m:e>
                                <m:acc>
                                  <m:accPr>
                                    <m:chr m:val="̂"/>
                                    <m:ctrlPr>
                                      <a:rPr lang="fr-FR" sz="1600" i="1">
                                        <a:latin typeface="Cambria Math" panose="02040503050406030204" pitchFamily="18" charset="0"/>
                                      </a:rPr>
                                    </m:ctrlPr>
                                  </m:accPr>
                                  <m:e>
                                    <m:sSubSup>
                                      <m:sSubSupPr>
                                        <m:ctrlPr>
                                          <a:rPr lang="fr-FR" sz="1600" i="1">
                                            <a:latin typeface="Cambria Math" panose="02040503050406030204" pitchFamily="18" charset="0"/>
                                          </a:rPr>
                                        </m:ctrlPr>
                                      </m:sSubSupPr>
                                      <m:e>
                                        <m:r>
                                          <a:rPr lang="fr-FR" sz="1600">
                                            <a:latin typeface="Cambria Math" panose="02040503050406030204" pitchFamily="18" charset="0"/>
                                          </a:rPr>
                                          <m:t>𝑝</m:t>
                                        </m:r>
                                      </m:e>
                                      <m:sub>
                                        <m:r>
                                          <a:rPr lang="fr-FR" sz="1600">
                                            <a:latin typeface="Cambria Math" panose="02040503050406030204" pitchFamily="18" charset="0"/>
                                          </a:rPr>
                                          <m:t>𝑛</m:t>
                                        </m:r>
                                      </m:sub>
                                      <m:sup>
                                        <m:r>
                                          <a:rPr lang="fr-FR" sz="1600">
                                            <a:latin typeface="Cambria Math" panose="02040503050406030204" pitchFamily="18" charset="0"/>
                                          </a:rPr>
                                          <m:t>h</m:t>
                                        </m:r>
                                      </m:sup>
                                    </m:sSubSup>
                                  </m:e>
                                </m:acc>
                                <m:d>
                                  <m:dPr>
                                    <m:ctrlPr>
                                      <a:rPr lang="fr-FR" sz="1600" i="1">
                                        <a:latin typeface="Cambria Math" panose="02040503050406030204" pitchFamily="18" charset="0"/>
                                      </a:rPr>
                                    </m:ctrlPr>
                                  </m:dPr>
                                  <m:e>
                                    <m:r>
                                      <a:rPr lang="fr-FR" sz="1600">
                                        <a:latin typeface="Cambria Math" panose="02040503050406030204" pitchFamily="18" charset="0"/>
                                      </a:rPr>
                                      <m:t>𝑥</m:t>
                                    </m:r>
                                  </m:e>
                                </m:d>
                              </m:e>
                            </m:d>
                          </m:e>
                          <m:sup>
                            <m:r>
                              <a:rPr lang="fr-FR" sz="1600">
                                <a:latin typeface="Cambria Math" panose="02040503050406030204" pitchFamily="18" charset="0"/>
                              </a:rPr>
                              <m:t>2</m:t>
                            </m:r>
                          </m:sup>
                        </m:sSup>
                      </m:e>
                    </m:nary>
                    <m:r>
                      <a:rPr lang="fr-FR" sz="1600">
                        <a:latin typeface="Cambria Math" panose="02040503050406030204" pitchFamily="18" charset="0"/>
                      </a:rPr>
                      <m:t>𝑑𝑥</m:t>
                    </m:r>
                    <m:r>
                      <a:rPr lang="fr-FR" sz="1600">
                        <a:latin typeface="Cambria Math" panose="02040503050406030204" pitchFamily="18" charset="0"/>
                      </a:rPr>
                      <m:t>−2</m:t>
                    </m:r>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oMath>
                </a14:m>
                <a:r>
                  <a:rPr lang="fr-FR" sz="1600" dirty="0"/>
                  <a:t>   ;  </a:t>
                </a:r>
                <a14:m>
                  <m:oMath xmlns:m="http://schemas.openxmlformats.org/officeDocument/2006/math">
                    <m:sSub>
                      <m:sSubPr>
                        <m:ctrlPr>
                          <a:rPr lang="fr-FR" sz="1600" i="1">
                            <a:latin typeface="Cambria Math" panose="02040503050406030204" pitchFamily="18" charset="0"/>
                          </a:rPr>
                        </m:ctrlPr>
                      </m:sSubPr>
                      <m:e>
                        <m:r>
                          <a:rPr lang="fr-FR" sz="1600">
                            <a:latin typeface="Cambria Math" panose="02040503050406030204" pitchFamily="18" charset="0"/>
                          </a:rPr>
                          <m:t>h</m:t>
                        </m:r>
                      </m:e>
                      <m:sub>
                        <m:r>
                          <a:rPr lang="fr-FR" sz="1600">
                            <a:latin typeface="Cambria Math" panose="02040503050406030204" pitchFamily="18" charset="0"/>
                          </a:rPr>
                          <m:t>𝐶𝑉</m:t>
                        </m:r>
                      </m:sub>
                    </m:sSub>
                    <m:r>
                      <a:rPr lang="fr-FR" sz="1600">
                        <a:latin typeface="Cambria Math" panose="02040503050406030204" pitchFamily="18" charset="0"/>
                      </a:rPr>
                      <m:t>∈</m:t>
                    </m:r>
                    <m:func>
                      <m:funcPr>
                        <m:ctrlPr>
                          <a:rPr lang="fr-FR" sz="1600" i="1">
                            <a:latin typeface="Cambria Math" panose="02040503050406030204" pitchFamily="18" charset="0"/>
                          </a:rPr>
                        </m:ctrlPr>
                      </m:funcPr>
                      <m:fName>
                        <m:r>
                          <a:rPr lang="fr-FR" sz="1600">
                            <a:latin typeface="Cambria Math" panose="02040503050406030204" pitchFamily="18" charset="0"/>
                          </a:rPr>
                          <m:t>𝑎𝑟𝑔</m:t>
                        </m:r>
                      </m:fName>
                      <m:e>
                        <m:func>
                          <m:funcPr>
                            <m:ctrlPr>
                              <a:rPr lang="fr-FR" sz="1600" i="1">
                                <a:latin typeface="Cambria Math" panose="02040503050406030204" pitchFamily="18" charset="0"/>
                              </a:rPr>
                            </m:ctrlPr>
                          </m:funcPr>
                          <m:fName>
                            <m:limLow>
                              <m:limLowPr>
                                <m:ctrlPr>
                                  <a:rPr lang="fr-FR" sz="1600" i="1">
                                    <a:latin typeface="Cambria Math" panose="02040503050406030204" pitchFamily="18" charset="0"/>
                                  </a:rPr>
                                </m:ctrlPr>
                              </m:limLowPr>
                              <m:e>
                                <m:r>
                                  <a:rPr lang="fr-FR" sz="1600">
                                    <a:latin typeface="Cambria Math" panose="02040503050406030204" pitchFamily="18" charset="0"/>
                                  </a:rPr>
                                  <m:t>𝑚𝑖𝑛</m:t>
                                </m:r>
                              </m:e>
                              <m:lim>
                                <m:r>
                                  <a:rPr lang="fr-FR" sz="1600">
                                    <a:latin typeface="Cambria Math" panose="02040503050406030204" pitchFamily="18" charset="0"/>
                                  </a:rPr>
                                  <m:t>h</m:t>
                                </m:r>
                                <m:r>
                                  <a:rPr lang="fr-FR" sz="1600">
                                    <a:latin typeface="Cambria Math" panose="02040503050406030204" pitchFamily="18" charset="0"/>
                                  </a:rPr>
                                  <m:t>&gt;0</m:t>
                                </m:r>
                              </m:lim>
                            </m:limLow>
                          </m:fName>
                          <m:e>
                            <m:r>
                              <a:rPr lang="fr-FR" sz="1600">
                                <a:latin typeface="Cambria Math" panose="02040503050406030204" pitchFamily="18" charset="0"/>
                              </a:rPr>
                              <m:t>𝐶</m:t>
                            </m:r>
                          </m:e>
                        </m:func>
                      </m:e>
                    </m:func>
                    <m:r>
                      <a:rPr lang="fr-FR" sz="1600">
                        <a:latin typeface="Cambria Math" panose="02040503050406030204" pitchFamily="18" charset="0"/>
                      </a:rPr>
                      <m:t>𝑉</m:t>
                    </m:r>
                    <m:d>
                      <m:dPr>
                        <m:ctrlPr>
                          <a:rPr lang="fr-FR" sz="1600" i="1">
                            <a:latin typeface="Cambria Math" panose="02040503050406030204" pitchFamily="18" charset="0"/>
                          </a:rPr>
                        </m:ctrlPr>
                      </m:dPr>
                      <m:e>
                        <m:r>
                          <a:rPr lang="fr-FR" sz="1600">
                            <a:latin typeface="Cambria Math" panose="02040503050406030204" pitchFamily="18" charset="0"/>
                          </a:rPr>
                          <m:t>h</m:t>
                        </m:r>
                      </m:e>
                    </m:d>
                  </m:oMath>
                </a14:m>
                <a:endParaRPr lang="fr-FR" sz="1600" dirty="0"/>
              </a:p>
              <a:p>
                <a:pPr indent="457200">
                  <a:lnSpc>
                    <a:spcPct val="107000"/>
                  </a:lnSpc>
                  <a:spcAft>
                    <a:spcPts val="800"/>
                  </a:spcAft>
                </a:pPr>
                <a:r>
                  <a:rPr lang="en-GB" sz="1200" dirty="0">
                    <a:solidFill>
                      <a:srgbClr val="000000"/>
                    </a:solidFill>
                    <a:latin typeface="Helvetica Neue"/>
                  </a:rPr>
                  <a:t>  </a:t>
                </a:r>
              </a:p>
              <a:p>
                <a:pPr indent="457200">
                  <a:lnSpc>
                    <a:spcPct val="107000"/>
                  </a:lnSpc>
                  <a:spcAft>
                    <a:spcPts val="800"/>
                  </a:spcAft>
                </a:pPr>
                <a:endParaRPr lang="fr-FR" sz="1200" dirty="0">
                  <a:solidFill>
                    <a:srgbClr val="000000"/>
                  </a:solidFill>
                  <a:latin typeface="Helvetica Neue"/>
                </a:endParaRPr>
              </a:p>
            </p:txBody>
          </p:sp>
        </mc:Choice>
        <mc:Fallback xmlns="">
          <p:sp>
            <p:nvSpPr>
              <p:cNvPr id="26" name="ZoneTexte 25">
                <a:extLst>
                  <a:ext uri="{FF2B5EF4-FFF2-40B4-BE49-F238E27FC236}">
                    <a16:creationId xmlns:a16="http://schemas.microsoft.com/office/drawing/2014/main" id="{0DD12880-2420-CF5F-B895-18310FF28C92}"/>
                  </a:ext>
                </a:extLst>
              </p:cNvPr>
              <p:cNvSpPr txBox="1">
                <a:spLocks noRot="1" noChangeAspect="1" noMove="1" noResize="1" noEditPoints="1" noAdjustHandles="1" noChangeArrowheads="1" noChangeShapeType="1" noTextEdit="1"/>
              </p:cNvSpPr>
              <p:nvPr/>
            </p:nvSpPr>
            <p:spPr>
              <a:xfrm>
                <a:off x="-402974" y="3188900"/>
                <a:ext cx="9608696" cy="1829668"/>
              </a:xfrm>
              <a:prstGeom prst="rect">
                <a:avLst/>
              </a:prstGeom>
              <a:blipFill>
                <a:blip r:embed="rId2"/>
                <a:stretch>
                  <a:fillRect t="-333"/>
                </a:stretch>
              </a:blipFill>
            </p:spPr>
            <p:txBody>
              <a:bodyPr/>
              <a:lstStyle/>
              <a:p>
                <a:r>
                  <a:rPr lang="fr-FR">
                    <a:noFill/>
                  </a:rPr>
                  <a:t> </a:t>
                </a:r>
              </a:p>
            </p:txBody>
          </p:sp>
        </mc:Fallback>
      </mc:AlternateContent>
      <p:sp>
        <p:nvSpPr>
          <p:cNvPr id="30" name="ZoneTexte 29">
            <a:extLst>
              <a:ext uri="{FF2B5EF4-FFF2-40B4-BE49-F238E27FC236}">
                <a16:creationId xmlns:a16="http://schemas.microsoft.com/office/drawing/2014/main" id="{41430898-E60B-5E11-54CA-96143EFB09B2}"/>
              </a:ext>
            </a:extLst>
          </p:cNvPr>
          <p:cNvSpPr txBox="1"/>
          <p:nvPr/>
        </p:nvSpPr>
        <p:spPr>
          <a:xfrm>
            <a:off x="2022423" y="4681248"/>
            <a:ext cx="5861154" cy="417358"/>
          </a:xfrm>
          <a:prstGeom prst="rect">
            <a:avLst/>
          </a:prstGeom>
          <a:noFill/>
        </p:spPr>
        <p:txBody>
          <a:bodyPr wrap="square">
            <a:spAutoFit/>
          </a:bodyPr>
          <a:lstStyle/>
          <a:p>
            <a:endParaRPr lang="en-US" dirty="0"/>
          </a:p>
        </p:txBody>
      </p:sp>
      <p:pic>
        <p:nvPicPr>
          <p:cNvPr id="32" name="Image 31">
            <a:extLst>
              <a:ext uri="{FF2B5EF4-FFF2-40B4-BE49-F238E27FC236}">
                <a16:creationId xmlns:a16="http://schemas.microsoft.com/office/drawing/2014/main" id="{F20B3250-D927-2301-A04A-B06986BECD33}"/>
              </a:ext>
            </a:extLst>
          </p:cNvPr>
          <p:cNvPicPr>
            <a:picLocks noChangeAspect="1"/>
          </p:cNvPicPr>
          <p:nvPr/>
        </p:nvPicPr>
        <p:blipFill>
          <a:blip r:embed="rId3"/>
          <a:stretch>
            <a:fillRect/>
          </a:stretch>
        </p:blipFill>
        <p:spPr>
          <a:xfrm>
            <a:off x="-580969" y="1612574"/>
            <a:ext cx="5762244" cy="594360"/>
          </a:xfrm>
          <a:prstGeom prst="rect">
            <a:avLst/>
          </a:prstGeom>
        </p:spPr>
      </p:pic>
      <p:pic>
        <p:nvPicPr>
          <p:cNvPr id="36" name="Image 35">
            <a:extLst>
              <a:ext uri="{FF2B5EF4-FFF2-40B4-BE49-F238E27FC236}">
                <a16:creationId xmlns:a16="http://schemas.microsoft.com/office/drawing/2014/main" id="{35F9E2A6-238A-D5A8-2BEB-B2026DD3B9E7}"/>
              </a:ext>
            </a:extLst>
          </p:cNvPr>
          <p:cNvPicPr>
            <a:picLocks noChangeAspect="1"/>
          </p:cNvPicPr>
          <p:nvPr/>
        </p:nvPicPr>
        <p:blipFill>
          <a:blip r:embed="rId4"/>
          <a:stretch>
            <a:fillRect/>
          </a:stretch>
        </p:blipFill>
        <p:spPr>
          <a:xfrm>
            <a:off x="2634009" y="1622366"/>
            <a:ext cx="5762244" cy="594360"/>
          </a:xfrm>
          <a:prstGeom prst="rect">
            <a:avLst/>
          </a:prstGeom>
        </p:spPr>
      </p:pic>
      <p:pic>
        <p:nvPicPr>
          <p:cNvPr id="38" name="Image 37">
            <a:extLst>
              <a:ext uri="{FF2B5EF4-FFF2-40B4-BE49-F238E27FC236}">
                <a16:creationId xmlns:a16="http://schemas.microsoft.com/office/drawing/2014/main" id="{E5AE3C66-A73F-56EF-B291-DB3623E8C190}"/>
              </a:ext>
            </a:extLst>
          </p:cNvPr>
          <p:cNvPicPr>
            <a:picLocks noChangeAspect="1"/>
          </p:cNvPicPr>
          <p:nvPr/>
        </p:nvPicPr>
        <p:blipFill>
          <a:blip r:embed="rId5"/>
          <a:stretch>
            <a:fillRect/>
          </a:stretch>
        </p:blipFill>
        <p:spPr>
          <a:xfrm>
            <a:off x="3443478" y="2293771"/>
            <a:ext cx="5762244" cy="594360"/>
          </a:xfrm>
          <a:prstGeom prst="rect">
            <a:avLst/>
          </a:prstGeom>
        </p:spPr>
      </p:pic>
      <p:sp>
        <p:nvSpPr>
          <p:cNvPr id="39" name="Ellipse 38">
            <a:extLst>
              <a:ext uri="{FF2B5EF4-FFF2-40B4-BE49-F238E27FC236}">
                <a16:creationId xmlns:a16="http://schemas.microsoft.com/office/drawing/2014/main" id="{AD2BCCE6-DEF2-0D40-CC5A-6679543266F0}"/>
              </a:ext>
            </a:extLst>
          </p:cNvPr>
          <p:cNvSpPr/>
          <p:nvPr/>
        </p:nvSpPr>
        <p:spPr>
          <a:xfrm>
            <a:off x="7495082" y="1978702"/>
            <a:ext cx="1296649" cy="886495"/>
          </a:xfrm>
          <a:prstGeom prst="ellips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0" name="Ellipse 39">
            <a:extLst>
              <a:ext uri="{FF2B5EF4-FFF2-40B4-BE49-F238E27FC236}">
                <a16:creationId xmlns:a16="http://schemas.microsoft.com/office/drawing/2014/main" id="{C12340E0-D569-2AF0-C20B-6B0AAE64EE8B}"/>
              </a:ext>
            </a:extLst>
          </p:cNvPr>
          <p:cNvSpPr/>
          <p:nvPr/>
        </p:nvSpPr>
        <p:spPr>
          <a:xfrm>
            <a:off x="7615003" y="2136098"/>
            <a:ext cx="1176728" cy="729099"/>
          </a:xfrm>
          <a:prstGeom prst="ellips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1" name="Ellipse 40">
            <a:extLst>
              <a:ext uri="{FF2B5EF4-FFF2-40B4-BE49-F238E27FC236}">
                <a16:creationId xmlns:a16="http://schemas.microsoft.com/office/drawing/2014/main" id="{7611C687-C66A-BF0C-A90D-217159BE0BCB}"/>
              </a:ext>
            </a:extLst>
          </p:cNvPr>
          <p:cNvSpPr/>
          <p:nvPr/>
        </p:nvSpPr>
        <p:spPr>
          <a:xfrm>
            <a:off x="7510953" y="1904788"/>
            <a:ext cx="1370719" cy="1191718"/>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2" name="ZoneTexte 41">
            <a:extLst>
              <a:ext uri="{FF2B5EF4-FFF2-40B4-BE49-F238E27FC236}">
                <a16:creationId xmlns:a16="http://schemas.microsoft.com/office/drawing/2014/main" id="{4584B153-EC97-3C47-DC10-4E578B1889B1}"/>
              </a:ext>
            </a:extLst>
          </p:cNvPr>
          <p:cNvSpPr txBox="1"/>
          <p:nvPr/>
        </p:nvSpPr>
        <p:spPr>
          <a:xfrm>
            <a:off x="7703182" y="1697455"/>
            <a:ext cx="1088549" cy="211203"/>
          </a:xfrm>
          <a:prstGeom prst="rect">
            <a:avLst/>
          </a:prstGeom>
          <a:noFill/>
        </p:spPr>
        <p:txBody>
          <a:bodyPr wrap="square" lIns="36000" tIns="36000" rIns="36000" bIns="36000" rtlCol="0">
            <a:spAutoFit/>
          </a:bodyPr>
          <a:lstStyle/>
          <a:p>
            <a:r>
              <a:rPr lang="en-US" sz="900" b="1" dirty="0">
                <a:latin typeface="Arial" pitchFamily="34" charset="0"/>
                <a:cs typeface="Arial" pitchFamily="34" charset="0"/>
              </a:rPr>
              <a:t>Don’t depend on h </a:t>
            </a:r>
          </a:p>
        </p:txBody>
      </p:sp>
      <p:sp>
        <p:nvSpPr>
          <p:cNvPr id="3" name="Ellipse 2">
            <a:extLst>
              <a:ext uri="{FF2B5EF4-FFF2-40B4-BE49-F238E27FC236}">
                <a16:creationId xmlns:a16="http://schemas.microsoft.com/office/drawing/2014/main" id="{A87BC68C-1608-C324-782C-6045EAF7A53B}"/>
              </a:ext>
            </a:extLst>
          </p:cNvPr>
          <p:cNvSpPr/>
          <p:nvPr/>
        </p:nvSpPr>
        <p:spPr>
          <a:xfrm>
            <a:off x="2630246" y="3698789"/>
            <a:ext cx="1265903" cy="949025"/>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 name="Ellipse 3">
            <a:extLst>
              <a:ext uri="{FF2B5EF4-FFF2-40B4-BE49-F238E27FC236}">
                <a16:creationId xmlns:a16="http://schemas.microsoft.com/office/drawing/2014/main" id="{BA8BA258-04E9-1712-D081-34719B6B93CD}"/>
              </a:ext>
            </a:extLst>
          </p:cNvPr>
          <p:cNvSpPr/>
          <p:nvPr/>
        </p:nvSpPr>
        <p:spPr>
          <a:xfrm>
            <a:off x="4664904" y="3960150"/>
            <a:ext cx="346820" cy="420329"/>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cxnSp>
        <p:nvCxnSpPr>
          <p:cNvPr id="5" name="Connecteur droit avec flèche 4">
            <a:extLst>
              <a:ext uri="{FF2B5EF4-FFF2-40B4-BE49-F238E27FC236}">
                <a16:creationId xmlns:a16="http://schemas.microsoft.com/office/drawing/2014/main" id="{EDD1D423-2DC2-929D-A10F-21F5C6863B41}"/>
              </a:ext>
            </a:extLst>
          </p:cNvPr>
          <p:cNvCxnSpPr>
            <a:cxnSpLocks/>
          </p:cNvCxnSpPr>
          <p:nvPr/>
        </p:nvCxnSpPr>
        <p:spPr>
          <a:xfrm flipV="1">
            <a:off x="2549044" y="4610522"/>
            <a:ext cx="550605" cy="34666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Connecteur droit avec flèche 5">
            <a:extLst>
              <a:ext uri="{FF2B5EF4-FFF2-40B4-BE49-F238E27FC236}">
                <a16:creationId xmlns:a16="http://schemas.microsoft.com/office/drawing/2014/main" id="{3C8D8F01-B0C0-ED06-40CA-0B838E4851CF}"/>
              </a:ext>
            </a:extLst>
          </p:cNvPr>
          <p:cNvCxnSpPr>
            <a:cxnSpLocks/>
          </p:cNvCxnSpPr>
          <p:nvPr/>
        </p:nvCxnSpPr>
        <p:spPr>
          <a:xfrm flipH="1" flipV="1">
            <a:off x="4904987" y="4364787"/>
            <a:ext cx="380695" cy="4914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ZoneTexte 7">
            <a:extLst>
              <a:ext uri="{FF2B5EF4-FFF2-40B4-BE49-F238E27FC236}">
                <a16:creationId xmlns:a16="http://schemas.microsoft.com/office/drawing/2014/main" id="{95B0BA77-1341-3E61-EA6E-25F21BC5DEFD}"/>
              </a:ext>
            </a:extLst>
          </p:cNvPr>
          <p:cNvSpPr txBox="1"/>
          <p:nvPr/>
        </p:nvSpPr>
        <p:spPr>
          <a:xfrm>
            <a:off x="1747419" y="4993626"/>
            <a:ext cx="1765653" cy="349702"/>
          </a:xfrm>
          <a:prstGeom prst="rect">
            <a:avLst/>
          </a:prstGeom>
          <a:noFill/>
        </p:spPr>
        <p:txBody>
          <a:bodyPr wrap="square" lIns="36000" tIns="36000" rIns="36000" bIns="36000" rtlCol="0">
            <a:spAutoFit/>
          </a:bodyPr>
          <a:lstStyle/>
          <a:p>
            <a:pPr algn="ctr"/>
            <a:r>
              <a:rPr lang="en-US" sz="900" b="1" dirty="0">
                <a:latin typeface="Arial" pitchFamily="34" charset="0"/>
                <a:cs typeface="Arial" pitchFamily="34" charset="0"/>
              </a:rPr>
              <a:t>Computing is done using Trapezoidal Method and data</a:t>
            </a:r>
          </a:p>
        </p:txBody>
      </p:sp>
      <p:sp>
        <p:nvSpPr>
          <p:cNvPr id="9" name="ZoneTexte 8">
            <a:extLst>
              <a:ext uri="{FF2B5EF4-FFF2-40B4-BE49-F238E27FC236}">
                <a16:creationId xmlns:a16="http://schemas.microsoft.com/office/drawing/2014/main" id="{CD0DBB44-BCEA-9F88-D31E-6DB146AE445E}"/>
              </a:ext>
            </a:extLst>
          </p:cNvPr>
          <p:cNvSpPr txBox="1"/>
          <p:nvPr/>
        </p:nvSpPr>
        <p:spPr>
          <a:xfrm>
            <a:off x="4885836" y="4782338"/>
            <a:ext cx="1352461" cy="349702"/>
          </a:xfrm>
          <a:prstGeom prst="rect">
            <a:avLst/>
          </a:prstGeom>
          <a:noFill/>
        </p:spPr>
        <p:txBody>
          <a:bodyPr wrap="square" lIns="36000" tIns="36000" rIns="36000" bIns="36000" rtlCol="0">
            <a:spAutoFit/>
          </a:bodyPr>
          <a:lstStyle/>
          <a:p>
            <a:pPr algn="ctr"/>
            <a:r>
              <a:rPr lang="en-US" sz="900" b="1" dirty="0">
                <a:latin typeface="Arial" pitchFamily="34" charset="0"/>
                <a:cs typeface="Arial" pitchFamily="34" charset="0"/>
              </a:rPr>
              <a:t>Computing is done  from data </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B78C5CD5-0A3E-5E9B-04CD-412C856E50BC}"/>
                  </a:ext>
                </a:extLst>
              </p:cNvPr>
              <p:cNvSpPr txBox="1"/>
              <p:nvPr/>
            </p:nvSpPr>
            <p:spPr>
              <a:xfrm>
                <a:off x="6691679" y="3960150"/>
                <a:ext cx="5302044" cy="480068"/>
              </a:xfrm>
              <a:prstGeom prst="rect">
                <a:avLst/>
              </a:prstGeom>
              <a:noFill/>
            </p:spPr>
            <p:txBody>
              <a:bodyPr wrap="square">
                <a:spAutoFit/>
              </a:bodyPr>
              <a:lstStyle/>
              <a:p>
                <a:r>
                  <a:rPr lang="fr-FR" sz="1400" dirty="0"/>
                  <a:t>; </a:t>
                </a:r>
                <a14:m>
                  <m:oMath xmlns:m="http://schemas.openxmlformats.org/officeDocument/2006/math">
                    <m:acc>
                      <m:accPr>
                        <m:chr m:val="̂"/>
                        <m:ctrlPr>
                          <a:rPr lang="fr-FR" sz="1600" i="1" smtClean="0">
                            <a:latin typeface="Cambria Math" panose="02040503050406030204" pitchFamily="18" charset="0"/>
                          </a:rPr>
                        </m:ctrlPr>
                      </m:accPr>
                      <m:e>
                        <m:r>
                          <a:rPr lang="fr-FR" sz="1600">
                            <a:latin typeface="Cambria Math" panose="02040503050406030204" pitchFamily="18" charset="0"/>
                          </a:rPr>
                          <m:t>𝐺</m:t>
                        </m:r>
                      </m:e>
                    </m:acc>
                    <m:r>
                      <a:rPr lang="fr-FR" sz="1600">
                        <a:latin typeface="Cambria Math" panose="02040503050406030204" pitchFamily="18" charset="0"/>
                      </a:rPr>
                      <m:t>=</m:t>
                    </m:r>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𝑛</m:t>
                        </m:r>
                        <m:d>
                          <m:dPr>
                            <m:ctrlPr>
                              <a:rPr lang="fr-FR" sz="1600" i="1">
                                <a:latin typeface="Cambria Math" panose="02040503050406030204" pitchFamily="18" charset="0"/>
                              </a:rPr>
                            </m:ctrlPr>
                          </m:dPr>
                          <m:e>
                            <m:r>
                              <a:rPr lang="fr-FR" sz="1600">
                                <a:latin typeface="Cambria Math" panose="02040503050406030204" pitchFamily="18" charset="0"/>
                              </a:rPr>
                              <m:t>𝑛</m:t>
                            </m:r>
                            <m:r>
                              <a:rPr lang="fr-FR" sz="1600">
                                <a:latin typeface="Cambria Math" panose="02040503050406030204" pitchFamily="18" charset="0"/>
                              </a:rPr>
                              <m:t>−1</m:t>
                            </m:r>
                          </m:e>
                        </m:d>
                      </m:den>
                    </m:f>
                    <m:nary>
                      <m:naryPr>
                        <m:chr m:val="∑"/>
                        <m:ctrlPr>
                          <a:rPr lang="fr-FR" sz="1600" i="1">
                            <a:latin typeface="Cambria Math" panose="02040503050406030204" pitchFamily="18" charset="0"/>
                          </a:rPr>
                        </m:ctrlPr>
                      </m:naryPr>
                      <m:sub>
                        <m:r>
                          <a:rPr lang="fr-FR" sz="1600">
                            <a:latin typeface="Cambria Math" panose="02040503050406030204" pitchFamily="18" charset="0"/>
                          </a:rPr>
                          <m:t>𝑖</m:t>
                        </m:r>
                        <m:r>
                          <a:rPr lang="fr-FR" sz="1600">
                            <a:latin typeface="Cambria Math" panose="02040503050406030204" pitchFamily="18" charset="0"/>
                          </a:rPr>
                          <m:t>=1</m:t>
                        </m:r>
                      </m:sub>
                      <m:sup>
                        <m:r>
                          <a:rPr lang="fr-FR" sz="1600">
                            <a:latin typeface="Cambria Math" panose="02040503050406030204" pitchFamily="18" charset="0"/>
                          </a:rPr>
                          <m:t>𝑛</m:t>
                        </m:r>
                      </m:sup>
                      <m:e>
                        <m:nary>
                          <m:naryPr>
                            <m:chr m:val="∑"/>
                            <m:ctrlPr>
                              <a:rPr lang="fr-FR" sz="1600" i="1">
                                <a:latin typeface="Cambria Math" panose="02040503050406030204" pitchFamily="18" charset="0"/>
                              </a:rPr>
                            </m:ctrlPr>
                          </m:naryPr>
                          <m:sub>
                            <m:r>
                              <a:rPr lang="fr-FR" sz="1600">
                                <a:latin typeface="Cambria Math" panose="02040503050406030204" pitchFamily="18" charset="0"/>
                              </a:rPr>
                              <m:t>𝑘</m:t>
                            </m:r>
                            <m:r>
                              <a:rPr lang="fr-FR" sz="1600">
                                <a:latin typeface="Cambria Math" panose="02040503050406030204" pitchFamily="18" charset="0"/>
                              </a:rPr>
                              <m:t>≠</m:t>
                            </m:r>
                            <m:r>
                              <a:rPr lang="fr-FR" sz="1600">
                                <a:latin typeface="Cambria Math" panose="02040503050406030204" pitchFamily="18" charset="0"/>
                              </a:rPr>
                              <m:t>𝑖</m:t>
                            </m:r>
                          </m:sub>
                          <m:sup>
                            <m:r>
                              <a:rPr lang="fr-FR" sz="1600">
                                <a:latin typeface="Cambria Math" panose="02040503050406030204" pitchFamily="18" charset="0"/>
                              </a:rPr>
                              <m:t>𝑛</m:t>
                            </m:r>
                          </m:sup>
                          <m:e>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h</m:t>
                                </m:r>
                              </m:den>
                            </m:f>
                          </m:e>
                        </m:nary>
                        <m:r>
                          <a:rPr lang="fr-FR" sz="1600">
                            <a:latin typeface="Cambria Math" panose="02040503050406030204" pitchFamily="18" charset="0"/>
                          </a:rPr>
                          <m:t>𝐾</m:t>
                        </m:r>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𝑘</m:t>
                                    </m:r>
                                  </m:sub>
                                </m:sSub>
                                <m:r>
                                  <a:rPr lang="fr-FR" sz="1600">
                                    <a:latin typeface="Cambria Math" panose="02040503050406030204" pitchFamily="18" charset="0"/>
                                  </a:rPr>
                                  <m:t>−</m:t>
                                </m:r>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𝑖</m:t>
                                    </m:r>
                                  </m:sub>
                                </m:sSub>
                              </m:num>
                              <m:den>
                                <m:r>
                                  <a:rPr lang="fr-FR" sz="1600">
                                    <a:latin typeface="Cambria Math" panose="02040503050406030204" pitchFamily="18" charset="0"/>
                                  </a:rPr>
                                  <m:t>h</m:t>
                                </m:r>
                              </m:den>
                            </m:f>
                          </m:e>
                        </m:d>
                      </m:e>
                    </m:nary>
                  </m:oMath>
                </a14:m>
                <a:endParaRPr lang="en-US" sz="1400" dirty="0"/>
              </a:p>
            </p:txBody>
          </p:sp>
        </mc:Choice>
        <mc:Fallback xmlns="">
          <p:sp>
            <p:nvSpPr>
              <p:cNvPr id="11" name="ZoneTexte 10">
                <a:extLst>
                  <a:ext uri="{FF2B5EF4-FFF2-40B4-BE49-F238E27FC236}">
                    <a16:creationId xmlns:a16="http://schemas.microsoft.com/office/drawing/2014/main" id="{B78C5CD5-0A3E-5E9B-04CD-412C856E50BC}"/>
                  </a:ext>
                </a:extLst>
              </p:cNvPr>
              <p:cNvSpPr txBox="1">
                <a:spLocks noRot="1" noChangeAspect="1" noMove="1" noResize="1" noEditPoints="1" noAdjustHandles="1" noChangeArrowheads="1" noChangeShapeType="1" noTextEdit="1"/>
              </p:cNvSpPr>
              <p:nvPr/>
            </p:nvSpPr>
            <p:spPr>
              <a:xfrm>
                <a:off x="6691679" y="3960150"/>
                <a:ext cx="5302044" cy="480068"/>
              </a:xfrm>
              <a:prstGeom prst="rect">
                <a:avLst/>
              </a:prstGeom>
              <a:blipFill>
                <a:blip r:embed="rId6"/>
                <a:stretch>
                  <a:fillRect l="-345" t="-64103" b="-106410"/>
                </a:stretch>
              </a:blipFill>
            </p:spPr>
            <p:txBody>
              <a:bodyPr/>
              <a:lstStyle/>
              <a:p>
                <a:r>
                  <a:rPr lang="fr-FR">
                    <a:noFill/>
                  </a:rPr>
                  <a:t> </a:t>
                </a:r>
              </a:p>
            </p:txBody>
          </p:sp>
        </mc:Fallback>
      </mc:AlternateContent>
    </p:spTree>
    <p:extLst>
      <p:ext uri="{BB962C8B-B14F-4D97-AF65-F5344CB8AC3E}">
        <p14:creationId xmlns:p14="http://schemas.microsoft.com/office/powerpoint/2010/main" val="1513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animBg="1"/>
      <p:bldP spid="42" grpId="0"/>
      <p:bldP spid="3" grpId="0" animBg="1"/>
      <p:bldP spid="4" grpId="0" animBg="1"/>
      <p:bldP spid="8" grpId="0"/>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(6/8) </a:t>
            </a:r>
          </a:p>
        </p:txBody>
      </p:sp>
      <p:sp>
        <p:nvSpPr>
          <p:cNvPr id="3" name="ZoneTexte 2">
            <a:extLst>
              <a:ext uri="{FF2B5EF4-FFF2-40B4-BE49-F238E27FC236}">
                <a16:creationId xmlns:a16="http://schemas.microsoft.com/office/drawing/2014/main" id="{3C011B2E-B345-6FA3-6ECC-574BE4CE36AC}"/>
              </a:ext>
            </a:extLst>
          </p:cNvPr>
          <p:cNvSpPr txBox="1"/>
          <p:nvPr/>
        </p:nvSpPr>
        <p:spPr>
          <a:xfrm>
            <a:off x="110146" y="882609"/>
            <a:ext cx="9579543"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Constructing Fake Instances of the Continuous Feature - </a:t>
            </a:r>
            <a:r>
              <a:rPr lang="en-GB" sz="1400" b="1" dirty="0">
                <a:cs typeface="Arial" pitchFamily="34" charset="0"/>
              </a:rPr>
              <a:t>Cross Validation to determine the optimal bandwidth  h </a:t>
            </a:r>
            <a:endParaRPr lang="en-US" sz="1400" b="1" dirty="0">
              <a:cs typeface="Arial" pitchFamily="34" charset="0"/>
            </a:endParaRPr>
          </a:p>
        </p:txBody>
      </p:sp>
      <p:pic>
        <p:nvPicPr>
          <p:cNvPr id="7" name="Image 6" descr="Une image contenant texte, diagramme, Tracé, ligne&#10;&#10;Description générée automatiquement">
            <a:extLst>
              <a:ext uri="{FF2B5EF4-FFF2-40B4-BE49-F238E27FC236}">
                <a16:creationId xmlns:a16="http://schemas.microsoft.com/office/drawing/2014/main" id="{E3EF9C88-CABC-52C4-411D-E5F66E4DBF26}"/>
              </a:ext>
            </a:extLst>
          </p:cNvPr>
          <p:cNvPicPr>
            <a:picLocks noChangeAspect="1"/>
          </p:cNvPicPr>
          <p:nvPr/>
        </p:nvPicPr>
        <p:blipFill rotWithShape="1">
          <a:blip r:embed="rId2">
            <a:extLst>
              <a:ext uri="{28A0092B-C50C-407E-A947-70E740481C1C}">
                <a14:useLocalDpi xmlns:a14="http://schemas.microsoft.com/office/drawing/2010/main" val="0"/>
              </a:ext>
            </a:extLst>
          </a:blip>
          <a:srcRect t="5202"/>
          <a:stretch/>
        </p:blipFill>
        <p:spPr>
          <a:xfrm>
            <a:off x="920133" y="2208816"/>
            <a:ext cx="3560973" cy="2580329"/>
          </a:xfrm>
          <a:prstGeom prst="rect">
            <a:avLst/>
          </a:prstGeom>
        </p:spPr>
      </p:pic>
      <p:pic>
        <p:nvPicPr>
          <p:cNvPr id="11" name="Image 10" descr="Une image contenant texte, capture d’écran, Tracé, diagramme&#10;&#10;Description générée automatiquement">
            <a:extLst>
              <a:ext uri="{FF2B5EF4-FFF2-40B4-BE49-F238E27FC236}">
                <a16:creationId xmlns:a16="http://schemas.microsoft.com/office/drawing/2014/main" id="{B4D0D34D-14A9-D0F8-D460-372E8BEE08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08"/>
          <a:stretch/>
        </p:blipFill>
        <p:spPr>
          <a:xfrm>
            <a:off x="6007592" y="3672768"/>
            <a:ext cx="2978275" cy="2165092"/>
          </a:xfrm>
          <a:prstGeom prst="rect">
            <a:avLst/>
          </a:prstGeom>
        </p:spPr>
      </p:pic>
      <p:sp>
        <p:nvSpPr>
          <p:cNvPr id="4" name="ZoneTexte 3">
            <a:extLst>
              <a:ext uri="{FF2B5EF4-FFF2-40B4-BE49-F238E27FC236}">
                <a16:creationId xmlns:a16="http://schemas.microsoft.com/office/drawing/2014/main" id="{FAFFD476-C174-A452-8DE2-7C163D7DFB60}"/>
              </a:ext>
            </a:extLst>
          </p:cNvPr>
          <p:cNvSpPr txBox="1"/>
          <p:nvPr/>
        </p:nvSpPr>
        <p:spPr>
          <a:xfrm>
            <a:off x="5368414" y="5896065"/>
            <a:ext cx="4725382" cy="442035"/>
          </a:xfrm>
          <a:prstGeom prst="rect">
            <a:avLst/>
          </a:prstGeom>
          <a:noFill/>
        </p:spPr>
        <p:txBody>
          <a:bodyPr wrap="square" lIns="36000" tIns="36000" rIns="36000" bIns="36000" rtlCol="0">
            <a:spAutoFit/>
          </a:bodyPr>
          <a:lstStyle/>
          <a:p>
            <a:pPr algn="ctr"/>
            <a:r>
              <a:rPr lang="en-US" sz="1200" dirty="0">
                <a:cs typeface="Arial" pitchFamily="34" charset="0"/>
              </a:rPr>
              <a:t>Figure 28. Continuous variable’s distribution using Kernel Density</a:t>
            </a:r>
          </a:p>
          <a:p>
            <a:pPr algn="ctr"/>
            <a:r>
              <a:rPr lang="en-US" sz="1200" dirty="0">
                <a:cs typeface="Arial" pitchFamily="34" charset="0"/>
              </a:rPr>
              <a:t> Approximation with h = 0.1 </a:t>
            </a:r>
          </a:p>
        </p:txBody>
      </p:sp>
      <p:sp>
        <p:nvSpPr>
          <p:cNvPr id="5" name="ZoneTexte 4">
            <a:extLst>
              <a:ext uri="{FF2B5EF4-FFF2-40B4-BE49-F238E27FC236}">
                <a16:creationId xmlns:a16="http://schemas.microsoft.com/office/drawing/2014/main" id="{90A18C17-C5F5-F57A-75E7-E10008ECA2AA}"/>
              </a:ext>
            </a:extLst>
          </p:cNvPr>
          <p:cNvSpPr txBox="1"/>
          <p:nvPr/>
        </p:nvSpPr>
        <p:spPr>
          <a:xfrm>
            <a:off x="625343" y="4844152"/>
            <a:ext cx="4274574" cy="257369"/>
          </a:xfrm>
          <a:prstGeom prst="rect">
            <a:avLst/>
          </a:prstGeom>
          <a:noFill/>
        </p:spPr>
        <p:txBody>
          <a:bodyPr wrap="square" lIns="36000" tIns="36000" rIns="36000" bIns="36000" rtlCol="0">
            <a:spAutoFit/>
          </a:bodyPr>
          <a:lstStyle/>
          <a:p>
            <a:pPr algn="ctr"/>
            <a:r>
              <a:rPr lang="en-US" sz="1200" dirty="0">
                <a:cs typeface="Arial" pitchFamily="34" charset="0"/>
              </a:rPr>
              <a:t>Figure 26. Cross validation to select the best bandwidth h </a:t>
            </a:r>
          </a:p>
        </p:txBody>
      </p:sp>
      <p:pic>
        <p:nvPicPr>
          <p:cNvPr id="6" name="Image 5" descr="Une image contenant texte, capture d’écran, Tracé, ligne&#10;&#10;Description générée automatiquement">
            <a:extLst>
              <a:ext uri="{FF2B5EF4-FFF2-40B4-BE49-F238E27FC236}">
                <a16:creationId xmlns:a16="http://schemas.microsoft.com/office/drawing/2014/main" id="{0462091C-A0EF-FFD0-AD3D-4A5145E8440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285"/>
          <a:stretch/>
        </p:blipFill>
        <p:spPr>
          <a:xfrm>
            <a:off x="5910615" y="1207416"/>
            <a:ext cx="2872641" cy="2094438"/>
          </a:xfrm>
          <a:prstGeom prst="rect">
            <a:avLst/>
          </a:prstGeom>
        </p:spPr>
      </p:pic>
      <p:sp>
        <p:nvSpPr>
          <p:cNvPr id="8" name="ZoneTexte 7">
            <a:extLst>
              <a:ext uri="{FF2B5EF4-FFF2-40B4-BE49-F238E27FC236}">
                <a16:creationId xmlns:a16="http://schemas.microsoft.com/office/drawing/2014/main" id="{A296FAE2-69E0-720F-A201-ECD8E342A64F}"/>
              </a:ext>
            </a:extLst>
          </p:cNvPr>
          <p:cNvSpPr txBox="1"/>
          <p:nvPr/>
        </p:nvSpPr>
        <p:spPr>
          <a:xfrm>
            <a:off x="5359442" y="3348345"/>
            <a:ext cx="4274574" cy="257369"/>
          </a:xfrm>
          <a:prstGeom prst="rect">
            <a:avLst/>
          </a:prstGeom>
          <a:noFill/>
        </p:spPr>
        <p:txBody>
          <a:bodyPr wrap="square" lIns="36000" tIns="36000" rIns="36000" bIns="36000" rtlCol="0">
            <a:spAutoFit/>
          </a:bodyPr>
          <a:lstStyle/>
          <a:p>
            <a:pPr algn="ctr"/>
            <a:r>
              <a:rPr lang="en-US" sz="1200" dirty="0">
                <a:cs typeface="Arial" pitchFamily="34" charset="0"/>
              </a:rPr>
              <a:t>Figure 27. Continuous variable distribution in the training data</a:t>
            </a:r>
          </a:p>
        </p:txBody>
      </p:sp>
    </p:spTree>
    <p:extLst>
      <p:ext uri="{BB962C8B-B14F-4D97-AF65-F5344CB8AC3E}">
        <p14:creationId xmlns:p14="http://schemas.microsoft.com/office/powerpoint/2010/main" val="715720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(7/8) </a:t>
            </a:r>
          </a:p>
        </p:txBody>
      </p:sp>
      <p:sp>
        <p:nvSpPr>
          <p:cNvPr id="3" name="ZoneTexte 2">
            <a:extLst>
              <a:ext uri="{FF2B5EF4-FFF2-40B4-BE49-F238E27FC236}">
                <a16:creationId xmlns:a16="http://schemas.microsoft.com/office/drawing/2014/main" id="{3C011B2E-B345-6FA3-6ECC-574BE4CE36AC}"/>
              </a:ext>
            </a:extLst>
          </p:cNvPr>
          <p:cNvSpPr txBox="1"/>
          <p:nvPr/>
        </p:nvSpPr>
        <p:spPr>
          <a:xfrm>
            <a:off x="169141" y="905405"/>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400" b="1" dirty="0">
                <a:cs typeface="Arial" pitchFamily="34" charset="0"/>
              </a:rPr>
              <a:t>Discriminator Training </a:t>
            </a:r>
            <a:endParaRPr lang="en-US" sz="1400" b="1" dirty="0">
              <a:cs typeface="Arial" pitchFamily="34" charset="0"/>
            </a:endParaRPr>
          </a:p>
        </p:txBody>
      </p:sp>
      <p:pic>
        <p:nvPicPr>
          <p:cNvPr id="5" name="Image 4" descr="Une image contenant texte, capture d’écran, ligne, Tracé&#10;&#10;Description générée automatiquement">
            <a:extLst>
              <a:ext uri="{FF2B5EF4-FFF2-40B4-BE49-F238E27FC236}">
                <a16:creationId xmlns:a16="http://schemas.microsoft.com/office/drawing/2014/main" id="{87E0AEF3-A969-020C-FEEE-431CA5251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765" y="866514"/>
            <a:ext cx="3346646" cy="2452325"/>
          </a:xfrm>
          <a:prstGeom prst="rect">
            <a:avLst/>
          </a:prstGeom>
        </p:spPr>
      </p:pic>
      <p:pic>
        <p:nvPicPr>
          <p:cNvPr id="8" name="Image 7" descr="Une image contenant texte, capture d’écran, diagramme&#10;&#10;Description générée automatiquement">
            <a:extLst>
              <a:ext uri="{FF2B5EF4-FFF2-40B4-BE49-F238E27FC236}">
                <a16:creationId xmlns:a16="http://schemas.microsoft.com/office/drawing/2014/main" id="{C15C4102-02E9-1DAC-F371-5B5AAA5E4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042" y="3688007"/>
            <a:ext cx="2835484" cy="2379781"/>
          </a:xfrm>
          <a:prstGeom prst="rect">
            <a:avLst/>
          </a:prstGeom>
        </p:spPr>
      </p:pic>
      <p:pic>
        <p:nvPicPr>
          <p:cNvPr id="6" name="Image 5" descr="Une image contenant capture d’écran, diagramme, Tracé&#10;&#10;Description générée automatiquement">
            <a:extLst>
              <a:ext uri="{FF2B5EF4-FFF2-40B4-BE49-F238E27FC236}">
                <a16:creationId xmlns:a16="http://schemas.microsoft.com/office/drawing/2014/main" id="{69D1C570-7FF4-8349-0E80-F1EEA3A88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284" y="2294355"/>
            <a:ext cx="3402272" cy="2471373"/>
          </a:xfrm>
          <a:prstGeom prst="rect">
            <a:avLst/>
          </a:prstGeom>
        </p:spPr>
      </p:pic>
      <p:sp>
        <p:nvSpPr>
          <p:cNvPr id="7" name="ZoneTexte 6">
            <a:extLst>
              <a:ext uri="{FF2B5EF4-FFF2-40B4-BE49-F238E27FC236}">
                <a16:creationId xmlns:a16="http://schemas.microsoft.com/office/drawing/2014/main" id="{67943135-39AB-060C-77B3-948813A336E3}"/>
              </a:ext>
            </a:extLst>
          </p:cNvPr>
          <p:cNvSpPr txBox="1"/>
          <p:nvPr/>
        </p:nvSpPr>
        <p:spPr>
          <a:xfrm>
            <a:off x="5744497" y="3331903"/>
            <a:ext cx="4274574" cy="257369"/>
          </a:xfrm>
          <a:prstGeom prst="rect">
            <a:avLst/>
          </a:prstGeom>
          <a:noFill/>
        </p:spPr>
        <p:txBody>
          <a:bodyPr wrap="square" lIns="36000" tIns="36000" rIns="36000" bIns="36000" rtlCol="0">
            <a:spAutoFit/>
          </a:bodyPr>
          <a:lstStyle/>
          <a:p>
            <a:pPr algn="ctr"/>
            <a:r>
              <a:rPr lang="en-US" sz="1200" dirty="0">
                <a:cs typeface="Arial" pitchFamily="34" charset="0"/>
              </a:rPr>
              <a:t>Figure 30. Discriminator (LightGBM)  Learning Curve </a:t>
            </a:r>
          </a:p>
        </p:txBody>
      </p:sp>
      <p:sp>
        <p:nvSpPr>
          <p:cNvPr id="9" name="ZoneTexte 8">
            <a:extLst>
              <a:ext uri="{FF2B5EF4-FFF2-40B4-BE49-F238E27FC236}">
                <a16:creationId xmlns:a16="http://schemas.microsoft.com/office/drawing/2014/main" id="{5D45838F-CF0E-2067-D8AA-EB2F8C45957E}"/>
              </a:ext>
            </a:extLst>
          </p:cNvPr>
          <p:cNvSpPr txBox="1"/>
          <p:nvPr/>
        </p:nvSpPr>
        <p:spPr>
          <a:xfrm>
            <a:off x="1077642" y="4872948"/>
            <a:ext cx="4274574" cy="257369"/>
          </a:xfrm>
          <a:prstGeom prst="rect">
            <a:avLst/>
          </a:prstGeom>
          <a:noFill/>
        </p:spPr>
        <p:txBody>
          <a:bodyPr wrap="square" lIns="36000" tIns="36000" rIns="36000" bIns="36000" rtlCol="0">
            <a:spAutoFit/>
          </a:bodyPr>
          <a:lstStyle/>
          <a:p>
            <a:pPr algn="ctr"/>
            <a:r>
              <a:rPr lang="en-US" sz="1200" dirty="0">
                <a:cs typeface="Arial" pitchFamily="34" charset="0"/>
              </a:rPr>
              <a:t>Figure 29. Noise Distribution of Continuous Variable During Test </a:t>
            </a:r>
          </a:p>
        </p:txBody>
      </p:sp>
      <p:sp>
        <p:nvSpPr>
          <p:cNvPr id="10" name="ZoneTexte 9">
            <a:extLst>
              <a:ext uri="{FF2B5EF4-FFF2-40B4-BE49-F238E27FC236}">
                <a16:creationId xmlns:a16="http://schemas.microsoft.com/office/drawing/2014/main" id="{1E91D117-CBF4-E1F4-1035-6E0482EA4CAB}"/>
              </a:ext>
            </a:extLst>
          </p:cNvPr>
          <p:cNvSpPr txBox="1"/>
          <p:nvPr/>
        </p:nvSpPr>
        <p:spPr>
          <a:xfrm>
            <a:off x="5821189" y="6062839"/>
            <a:ext cx="4274574" cy="257369"/>
          </a:xfrm>
          <a:prstGeom prst="rect">
            <a:avLst/>
          </a:prstGeom>
          <a:noFill/>
        </p:spPr>
        <p:txBody>
          <a:bodyPr wrap="square" lIns="36000" tIns="36000" rIns="36000" bIns="36000" rtlCol="0">
            <a:spAutoFit/>
          </a:bodyPr>
          <a:lstStyle/>
          <a:p>
            <a:pPr algn="ctr"/>
            <a:r>
              <a:rPr lang="en-US" sz="1200" dirty="0">
                <a:cs typeface="Arial" pitchFamily="34" charset="0"/>
              </a:rPr>
              <a:t>Figure 31. Confusion Matrix of the LightGBM Discriminator </a:t>
            </a:r>
          </a:p>
        </p:txBody>
      </p:sp>
    </p:spTree>
    <p:extLst>
      <p:ext uri="{BB962C8B-B14F-4D97-AF65-F5344CB8AC3E}">
        <p14:creationId xmlns:p14="http://schemas.microsoft.com/office/powerpoint/2010/main" val="203849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a:xfrm>
            <a:off x="417202" y="2943182"/>
            <a:ext cx="4588986" cy="654282"/>
          </a:xfrm>
        </p:spPr>
        <p:txBody>
          <a:bodyPr/>
          <a:lstStyle/>
          <a:p>
            <a:r>
              <a:rPr lang="en-US" sz="2800" dirty="0"/>
              <a:t>1. INTRODUCTION </a:t>
            </a:r>
            <a:br>
              <a:rPr lang="en-US" sz="1600" dirty="0"/>
            </a:br>
            <a:endParaRPr lang="en-US" sz="2800" dirty="0"/>
          </a:p>
        </p:txBody>
      </p:sp>
      <p:sp>
        <p:nvSpPr>
          <p:cNvPr id="12" name="Text Placeholder 11">
            <a:extLst>
              <a:ext uri="{FF2B5EF4-FFF2-40B4-BE49-F238E27FC236}">
                <a16:creationId xmlns:a16="http://schemas.microsoft.com/office/drawing/2014/main" id="{0B12A996-3031-4E65-BFBA-E2A5378AEEAF}"/>
              </a:ext>
            </a:extLst>
          </p:cNvPr>
          <p:cNvSpPr>
            <a:spLocks noGrp="1"/>
          </p:cNvSpPr>
          <p:nvPr>
            <p:ph type="subTitle" idx="1"/>
          </p:nvPr>
        </p:nvSpPr>
        <p:spPr>
          <a:xfrm>
            <a:off x="693427" y="3597464"/>
            <a:ext cx="5707373" cy="1555554"/>
          </a:xfrm>
        </p:spPr>
        <p:txBody>
          <a:bodyPr/>
          <a:lstStyle/>
          <a:p>
            <a:pPr lvl="1"/>
            <a:r>
              <a:rPr lang="en-US" dirty="0">
                <a:solidFill>
                  <a:schemeClr val="tx1"/>
                </a:solidFill>
              </a:rPr>
              <a:t>A. Context and Motivation</a:t>
            </a:r>
          </a:p>
          <a:p>
            <a:pPr lvl="1"/>
            <a:r>
              <a:rPr lang="en-US" dirty="0">
                <a:solidFill>
                  <a:schemeClr val="tx1"/>
                </a:solidFill>
              </a:rPr>
              <a:t>B. Knowledge Distillation Basic Definition</a:t>
            </a:r>
          </a:p>
          <a:p>
            <a:pPr lvl="1"/>
            <a:r>
              <a:rPr lang="en-US" dirty="0">
                <a:solidFill>
                  <a:schemeClr val="tx1"/>
                </a:solidFill>
              </a:rPr>
              <a:t>C. Missions </a:t>
            </a:r>
            <a:endParaRPr lang="en-US" b="0" dirty="0">
              <a:solidFill>
                <a:schemeClr val="tx1"/>
              </a:solidFill>
              <a:latin typeface="+mn-lt"/>
            </a:endParaRPr>
          </a:p>
          <a:p>
            <a:pPr lvl="1"/>
            <a:endParaRPr lang="en-US" dirty="0"/>
          </a:p>
          <a:p>
            <a:pPr lvl="1"/>
            <a:endParaRPr lang="en-US" dirty="0">
              <a:solidFill>
                <a:schemeClr val="tx1"/>
              </a:solidFill>
            </a:endParaRPr>
          </a:p>
        </p:txBody>
      </p:sp>
      <p:pic>
        <p:nvPicPr>
          <p:cNvPr id="2050" name="Picture 2" descr="An Overview and Applications of Artificial Neural Networks">
            <a:extLst>
              <a:ext uri="{FF2B5EF4-FFF2-40B4-BE49-F238E27FC236}">
                <a16:creationId xmlns:a16="http://schemas.microsoft.com/office/drawing/2014/main" id="{2EC0C951-6315-4A7E-A1A7-705C883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36613" y="1888613"/>
            <a:ext cx="6865373"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14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dirty="0"/>
              <a:t>Adversarial Knowledge Distillation Framework (8/8) </a:t>
            </a:r>
          </a:p>
        </p:txBody>
      </p:sp>
      <p:sp>
        <p:nvSpPr>
          <p:cNvPr id="3" name="ZoneTexte 2">
            <a:extLst>
              <a:ext uri="{FF2B5EF4-FFF2-40B4-BE49-F238E27FC236}">
                <a16:creationId xmlns:a16="http://schemas.microsoft.com/office/drawing/2014/main" id="{3C011B2E-B345-6FA3-6ECC-574BE4CE36AC}"/>
              </a:ext>
            </a:extLst>
          </p:cNvPr>
          <p:cNvSpPr txBox="1"/>
          <p:nvPr/>
        </p:nvSpPr>
        <p:spPr>
          <a:xfrm>
            <a:off x="169141" y="926950"/>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Framework Results </a:t>
            </a:r>
          </a:p>
        </p:txBody>
      </p:sp>
      <p:sp>
        <p:nvSpPr>
          <p:cNvPr id="7" name="ZoneTexte 6">
            <a:extLst>
              <a:ext uri="{FF2B5EF4-FFF2-40B4-BE49-F238E27FC236}">
                <a16:creationId xmlns:a16="http://schemas.microsoft.com/office/drawing/2014/main" id="{C417BE18-11BF-BF6C-8EBA-E46BD576D6F9}"/>
              </a:ext>
            </a:extLst>
          </p:cNvPr>
          <p:cNvSpPr txBox="1"/>
          <p:nvPr/>
        </p:nvSpPr>
        <p:spPr>
          <a:xfrm>
            <a:off x="1355993" y="4558435"/>
            <a:ext cx="7191682" cy="276999"/>
          </a:xfrm>
          <a:prstGeom prst="rect">
            <a:avLst/>
          </a:prstGeom>
          <a:noFill/>
        </p:spPr>
        <p:txBody>
          <a:bodyPr wrap="square">
            <a:spAutoFit/>
          </a:bodyPr>
          <a:lstStyle/>
          <a:p>
            <a:pPr algn="ctr"/>
            <a:r>
              <a:rPr lang="en-US" sz="1200" dirty="0">
                <a:cs typeface="Arial" pitchFamily="34" charset="0"/>
              </a:rPr>
              <a:t>Table 6. Students’ Performance using Adversarial Distillation Framework</a:t>
            </a:r>
          </a:p>
        </p:txBody>
      </p:sp>
      <p:sp>
        <p:nvSpPr>
          <p:cNvPr id="4" name="Rectangle 3">
            <a:extLst>
              <a:ext uri="{FF2B5EF4-FFF2-40B4-BE49-F238E27FC236}">
                <a16:creationId xmlns:a16="http://schemas.microsoft.com/office/drawing/2014/main" id="{740279A1-D90B-06D6-5C60-55FD0215981B}"/>
              </a:ext>
            </a:extLst>
          </p:cNvPr>
          <p:cNvSpPr/>
          <p:nvPr/>
        </p:nvSpPr>
        <p:spPr>
          <a:xfrm>
            <a:off x="6666211" y="3202237"/>
            <a:ext cx="755118" cy="861774"/>
          </a:xfrm>
          <a:prstGeom prst="rect">
            <a:avLst/>
          </a:prstGeom>
          <a:ln>
            <a:solidFill>
              <a:schemeClr val="bg2"/>
            </a:solidFill>
          </a:ln>
        </p:spPr>
        <p:txBody>
          <a:bodyPr wrap="square" lIns="0" tIns="0" rIns="0" bIns="0" rtlCol="0" anchor="ctr">
            <a:spAutoFit/>
          </a:bodyPr>
          <a:lstStyle/>
          <a:p>
            <a:pPr algn="ctr">
              <a:spcBef>
                <a:spcPts val="1200"/>
              </a:spcBef>
            </a:pPr>
            <a:endParaRPr lang="en-US" sz="1200" dirty="0">
              <a:ea typeface="Source Sans Pro" pitchFamily="34" charset="0"/>
            </a:endParaRPr>
          </a:p>
          <a:p>
            <a:pPr algn="ctr">
              <a:spcBef>
                <a:spcPts val="1200"/>
              </a:spcBef>
            </a:pPr>
            <a:endParaRPr lang="en-US" sz="1200" dirty="0">
              <a:ea typeface="Source Sans Pro" pitchFamily="34" charset="0"/>
            </a:endParaRPr>
          </a:p>
          <a:p>
            <a:pPr algn="ctr">
              <a:spcBef>
                <a:spcPts val="1200"/>
              </a:spcBef>
            </a:pPr>
            <a:endParaRPr lang="en-US" sz="1200" dirty="0">
              <a:ea typeface="Source Sans Pro" pitchFamily="34" charset="0"/>
            </a:endParaRPr>
          </a:p>
        </p:txBody>
      </p:sp>
      <p:sp>
        <p:nvSpPr>
          <p:cNvPr id="6" name="ZoneTexte 5">
            <a:extLst>
              <a:ext uri="{FF2B5EF4-FFF2-40B4-BE49-F238E27FC236}">
                <a16:creationId xmlns:a16="http://schemas.microsoft.com/office/drawing/2014/main" id="{FF2C38C7-268E-21F0-28C6-180EC241F57D}"/>
              </a:ext>
            </a:extLst>
          </p:cNvPr>
          <p:cNvSpPr txBox="1"/>
          <p:nvPr/>
        </p:nvSpPr>
        <p:spPr>
          <a:xfrm>
            <a:off x="1355993" y="3681273"/>
            <a:ext cx="7191681" cy="790301"/>
          </a:xfrm>
          <a:prstGeom prst="rect">
            <a:avLst/>
          </a:prstGeom>
          <a:noFill/>
          <a:ln>
            <a:solidFill>
              <a:schemeClr val="bg2"/>
            </a:solidFill>
          </a:ln>
        </p:spPr>
        <p:txBody>
          <a:bodyPr wrap="square" lIns="36000" tIns="36000" rIns="36000" bIns="36000" rtlCol="0">
            <a:spAutoFit/>
          </a:bodyPr>
          <a:lstStyle/>
          <a:p>
            <a:endParaRPr lang="en-US" sz="900" dirty="0" err="1">
              <a:latin typeface="Arial" pitchFamily="34" charset="0"/>
              <a:cs typeface="Arial" pitchFamily="34" charset="0"/>
            </a:endParaRPr>
          </a:p>
        </p:txBody>
      </p:sp>
      <p:graphicFrame>
        <p:nvGraphicFramePr>
          <p:cNvPr id="8" name="Tableau 7">
            <a:extLst>
              <a:ext uri="{FF2B5EF4-FFF2-40B4-BE49-F238E27FC236}">
                <a16:creationId xmlns:a16="http://schemas.microsoft.com/office/drawing/2014/main" id="{535432AD-83D0-4F03-9A79-D03D30293C8C}"/>
              </a:ext>
            </a:extLst>
          </p:cNvPr>
          <p:cNvGraphicFramePr>
            <a:graphicFrameLocks noGrp="1"/>
          </p:cNvGraphicFramePr>
          <p:nvPr>
            <p:extLst>
              <p:ext uri="{D42A27DB-BD31-4B8C-83A1-F6EECF244321}">
                <p14:modId xmlns:p14="http://schemas.microsoft.com/office/powerpoint/2010/main" val="697130062"/>
              </p:ext>
            </p:extLst>
          </p:nvPr>
        </p:nvGraphicFramePr>
        <p:xfrm>
          <a:off x="1494143" y="1947268"/>
          <a:ext cx="6915383" cy="2409130"/>
        </p:xfrm>
        <a:graphic>
          <a:graphicData uri="http://schemas.openxmlformats.org/drawingml/2006/table">
            <a:tbl>
              <a:tblPr firstRow="1" bandRow="1">
                <a:tableStyleId>{3B4B98B0-60AC-42C2-AFA5-B58CD77FA1E5}</a:tableStyleId>
              </a:tblPr>
              <a:tblGrid>
                <a:gridCol w="3260487">
                  <a:extLst>
                    <a:ext uri="{9D8B030D-6E8A-4147-A177-3AD203B41FA5}">
                      <a16:colId xmlns:a16="http://schemas.microsoft.com/office/drawing/2014/main" val="313812021"/>
                    </a:ext>
                  </a:extLst>
                </a:gridCol>
                <a:gridCol w="797179">
                  <a:extLst>
                    <a:ext uri="{9D8B030D-6E8A-4147-A177-3AD203B41FA5}">
                      <a16:colId xmlns:a16="http://schemas.microsoft.com/office/drawing/2014/main" val="256044539"/>
                    </a:ext>
                  </a:extLst>
                </a:gridCol>
                <a:gridCol w="980446">
                  <a:extLst>
                    <a:ext uri="{9D8B030D-6E8A-4147-A177-3AD203B41FA5}">
                      <a16:colId xmlns:a16="http://schemas.microsoft.com/office/drawing/2014/main" val="1628929251"/>
                    </a:ext>
                  </a:extLst>
                </a:gridCol>
                <a:gridCol w="889160">
                  <a:extLst>
                    <a:ext uri="{9D8B030D-6E8A-4147-A177-3AD203B41FA5}">
                      <a16:colId xmlns:a16="http://schemas.microsoft.com/office/drawing/2014/main" val="2546927031"/>
                    </a:ext>
                  </a:extLst>
                </a:gridCol>
                <a:gridCol w="988111">
                  <a:extLst>
                    <a:ext uri="{9D8B030D-6E8A-4147-A177-3AD203B41FA5}">
                      <a16:colId xmlns:a16="http://schemas.microsoft.com/office/drawing/2014/main" val="1864984484"/>
                    </a:ext>
                  </a:extLst>
                </a:gridCol>
              </a:tblGrid>
              <a:tr h="425572">
                <a:tc>
                  <a:txBody>
                    <a:bodyPr/>
                    <a:lstStyle/>
                    <a:p>
                      <a:pPr algn="just">
                        <a:tabLst>
                          <a:tab pos="2508885" algn="l"/>
                        </a:tabLst>
                      </a:pPr>
                      <a:r>
                        <a:rPr lang="en-US" sz="1200" kern="100" dirty="0">
                          <a:effectLst/>
                        </a:rPr>
                        <a:t>Models</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tabLst>
                          <a:tab pos="2508885" algn="l"/>
                        </a:tabLst>
                      </a:pPr>
                      <a:r>
                        <a:rPr lang="en-US" sz="1200" kern="100">
                          <a:effectLst/>
                        </a:rPr>
                        <a:t>Role</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tabLst>
                          <a:tab pos="2508885" algn="l"/>
                        </a:tabLst>
                      </a:pPr>
                      <a:r>
                        <a:rPr lang="en-US" sz="1200" kern="100">
                          <a:effectLst/>
                        </a:rPr>
                        <a:t>Training AR (%)</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tabLst>
                          <a:tab pos="2508885" algn="l"/>
                        </a:tabLst>
                      </a:pPr>
                      <a:r>
                        <a:rPr lang="en-US" sz="1200" kern="100">
                          <a:effectLst/>
                        </a:rPr>
                        <a:t>WT Test AR (%)</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tabLst>
                          <a:tab pos="2508885" algn="l"/>
                        </a:tabLst>
                      </a:pPr>
                      <a:r>
                        <a:rPr lang="en-US" sz="1200" kern="100">
                          <a:effectLst/>
                        </a:rPr>
                        <a:t>OOT Test AR (%)</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extLst>
                  <a:ext uri="{0D108BD9-81ED-4DB2-BD59-A6C34878D82A}">
                    <a16:rowId xmlns:a16="http://schemas.microsoft.com/office/drawing/2014/main" val="3847617508"/>
                  </a:ext>
                </a:extLst>
              </a:tr>
              <a:tr h="394861">
                <a:tc>
                  <a:txBody>
                    <a:bodyPr/>
                    <a:lstStyle/>
                    <a:p>
                      <a:pPr algn="l">
                        <a:spcBef>
                          <a:spcPts val="600"/>
                        </a:spcBef>
                        <a:tabLst>
                          <a:tab pos="2508885" algn="l"/>
                        </a:tabLst>
                      </a:pPr>
                      <a:r>
                        <a:rPr lang="en-US" sz="1100" dirty="0">
                          <a:effectLst/>
                        </a:rPr>
                        <a:t>PD estimation models  </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tabLst>
                          <a:tab pos="2508885" algn="l"/>
                        </a:tabLst>
                      </a:pPr>
                      <a:r>
                        <a:rPr lang="fr-FR" sz="1100">
                          <a:effectLst/>
                        </a:rPr>
                        <a:t>Baseline</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tabLst>
                          <a:tab pos="2508885" algn="l"/>
                        </a:tabLst>
                      </a:pPr>
                      <a:r>
                        <a:rPr lang="fr-FR" sz="1100">
                          <a:effectLst/>
                        </a:rPr>
                        <a:t>65,40</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tabLst>
                          <a:tab pos="2508885" algn="l"/>
                        </a:tabLst>
                      </a:pPr>
                      <a:r>
                        <a:rPr lang="fr-FR" sz="1100">
                          <a:effectLst/>
                        </a:rPr>
                        <a:t>66,20</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tabLst>
                          <a:tab pos="2508885" algn="l"/>
                        </a:tabLst>
                      </a:pPr>
                      <a:r>
                        <a:rPr lang="fr-FR" sz="1100">
                          <a:effectLst/>
                        </a:rPr>
                        <a:t>66,40</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extLst>
                  <a:ext uri="{0D108BD9-81ED-4DB2-BD59-A6C34878D82A}">
                    <a16:rowId xmlns:a16="http://schemas.microsoft.com/office/drawing/2014/main" val="3703081528"/>
                  </a:ext>
                </a:extLst>
              </a:tr>
              <a:tr h="498718">
                <a:tc>
                  <a:txBody>
                    <a:bodyPr/>
                    <a:lstStyle/>
                    <a:p>
                      <a:pPr algn="l">
                        <a:spcBef>
                          <a:spcPts val="600"/>
                        </a:spcBef>
                        <a:tabLst>
                          <a:tab pos="2508885" algn="l"/>
                        </a:tabLst>
                      </a:pPr>
                      <a:r>
                        <a:rPr lang="en-US" sz="1100" dirty="0">
                          <a:effectLst/>
                        </a:rPr>
                        <a:t>LightGBM with regularization</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tabLst>
                          <a:tab pos="2508885" algn="l"/>
                        </a:tabLst>
                      </a:pPr>
                      <a:r>
                        <a:rPr lang="en-US" sz="1100">
                          <a:effectLst/>
                        </a:rPr>
                        <a:t>Teacher</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tabLst>
                          <a:tab pos="2508885" algn="l"/>
                        </a:tabLst>
                      </a:pPr>
                      <a:r>
                        <a:rPr lang="fr-FR" sz="1100">
                          <a:effectLst/>
                        </a:rPr>
                        <a:t>70.87 </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tabLst>
                          <a:tab pos="2508885" algn="l"/>
                        </a:tabLst>
                      </a:pPr>
                      <a:r>
                        <a:rPr lang="fr-FR" sz="1100">
                          <a:effectLst/>
                        </a:rPr>
                        <a:t>67.41 </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tabLst>
                          <a:tab pos="2508885" algn="l"/>
                        </a:tabLst>
                      </a:pPr>
                      <a:r>
                        <a:rPr lang="fr-FR" sz="1100" dirty="0">
                          <a:effectLst/>
                        </a:rPr>
                        <a:t>71.44 </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extLst>
                  <a:ext uri="{0D108BD9-81ED-4DB2-BD59-A6C34878D82A}">
                    <a16:rowId xmlns:a16="http://schemas.microsoft.com/office/drawing/2014/main" val="1338089997"/>
                  </a:ext>
                </a:extLst>
              </a:tr>
              <a:tr h="504817">
                <a:tc>
                  <a:txBody>
                    <a:bodyPr/>
                    <a:lstStyle/>
                    <a:p>
                      <a:pPr algn="l">
                        <a:spcBef>
                          <a:spcPts val="600"/>
                        </a:spcBef>
                        <a:spcAft>
                          <a:spcPts val="600"/>
                        </a:spcAft>
                        <a:tabLst>
                          <a:tab pos="2508885" algn="l"/>
                        </a:tabLst>
                      </a:pPr>
                      <a:r>
                        <a:rPr lang="en-US" sz="1100" dirty="0">
                          <a:effectLst/>
                        </a:rPr>
                        <a:t>PD estimation models distilled with response-based distillation with temperature </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spcAft>
                          <a:spcPts val="600"/>
                        </a:spcAft>
                        <a:tabLst>
                          <a:tab pos="2508885" algn="l"/>
                        </a:tabLst>
                      </a:pPr>
                      <a:r>
                        <a:rPr lang="en-US" sz="1100">
                          <a:effectLst/>
                        </a:rPr>
                        <a:t>Student</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spcAft>
                          <a:spcPts val="600"/>
                        </a:spcAft>
                        <a:tabLst>
                          <a:tab pos="2508885" algn="l"/>
                        </a:tabLst>
                      </a:pPr>
                      <a:r>
                        <a:rPr lang="en-US" sz="1100" dirty="0">
                          <a:effectLst/>
                        </a:rPr>
                        <a:t>68.63 </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spcAft>
                          <a:spcPts val="600"/>
                        </a:spcAft>
                        <a:tabLst>
                          <a:tab pos="2508885" algn="l"/>
                        </a:tabLst>
                      </a:pPr>
                      <a:r>
                        <a:rPr lang="en-US" sz="1100">
                          <a:effectLst/>
                        </a:rPr>
                        <a:t>64.51 </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spcAft>
                          <a:spcPts val="600"/>
                        </a:spcAft>
                        <a:tabLst>
                          <a:tab pos="2508885" algn="l"/>
                        </a:tabLst>
                      </a:pPr>
                      <a:r>
                        <a:rPr lang="en-US" sz="1100">
                          <a:effectLst/>
                        </a:rPr>
                        <a:t>70.83 </a:t>
                      </a:r>
                      <a:endParaRPr lang="en-GB" sz="110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extLst>
                  <a:ext uri="{0D108BD9-81ED-4DB2-BD59-A6C34878D82A}">
                    <a16:rowId xmlns:a16="http://schemas.microsoft.com/office/drawing/2014/main" val="1850431264"/>
                  </a:ext>
                </a:extLst>
              </a:tr>
              <a:tr h="585162">
                <a:tc>
                  <a:txBody>
                    <a:bodyPr/>
                    <a:lstStyle/>
                    <a:p>
                      <a:pPr algn="l">
                        <a:spcBef>
                          <a:spcPts val="600"/>
                        </a:spcBef>
                        <a:spcAft>
                          <a:spcPts val="600"/>
                        </a:spcAft>
                        <a:tabLst>
                          <a:tab pos="2508885" algn="l"/>
                        </a:tabLst>
                      </a:pPr>
                      <a:r>
                        <a:rPr lang="en-US" sz="1100" dirty="0">
                          <a:effectLst/>
                        </a:rPr>
                        <a:t>PD estimation models distilled with response-based with temperature + Adversarial Knowledge Distillation  </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spcAft>
                          <a:spcPts val="600"/>
                        </a:spcAft>
                        <a:tabLst>
                          <a:tab pos="2508885" algn="l"/>
                        </a:tabLst>
                      </a:pPr>
                      <a:r>
                        <a:rPr lang="en-US" sz="1100" dirty="0">
                          <a:effectLst/>
                        </a:rPr>
                        <a:t>Student</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spcAft>
                          <a:spcPts val="600"/>
                        </a:spcAft>
                        <a:tabLst>
                          <a:tab pos="2508885" algn="l"/>
                        </a:tabLst>
                      </a:pPr>
                      <a:r>
                        <a:rPr lang="fr-FR" sz="1100" dirty="0">
                          <a:effectLst/>
                        </a:rPr>
                        <a:t>68.99</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spcAft>
                          <a:spcPts val="600"/>
                        </a:spcAft>
                        <a:tabLst>
                          <a:tab pos="2508885" algn="l"/>
                        </a:tabLst>
                      </a:pPr>
                      <a:r>
                        <a:rPr lang="fr-FR" sz="1100" dirty="0">
                          <a:effectLst/>
                        </a:rPr>
                        <a:t>66.20</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tc>
                  <a:txBody>
                    <a:bodyPr/>
                    <a:lstStyle/>
                    <a:p>
                      <a:pPr algn="ctr">
                        <a:spcBef>
                          <a:spcPts val="600"/>
                        </a:spcBef>
                        <a:spcAft>
                          <a:spcPts val="600"/>
                        </a:spcAft>
                        <a:tabLst>
                          <a:tab pos="2508885" algn="l"/>
                        </a:tabLst>
                      </a:pPr>
                      <a:r>
                        <a:rPr lang="fr-FR" sz="1100" dirty="0">
                          <a:effectLst/>
                        </a:rPr>
                        <a:t>72.14</a:t>
                      </a:r>
                      <a:endParaRPr lang="en-GB" sz="11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51235" marR="51235" marT="0" marB="0"/>
                </a:tc>
                <a:extLst>
                  <a:ext uri="{0D108BD9-81ED-4DB2-BD59-A6C34878D82A}">
                    <a16:rowId xmlns:a16="http://schemas.microsoft.com/office/drawing/2014/main" val="1879187228"/>
                  </a:ext>
                </a:extLst>
              </a:tr>
            </a:tbl>
          </a:graphicData>
        </a:graphic>
      </p:graphicFrame>
    </p:spTree>
    <p:extLst>
      <p:ext uri="{BB962C8B-B14F-4D97-AF65-F5344CB8AC3E}">
        <p14:creationId xmlns:p14="http://schemas.microsoft.com/office/powerpoint/2010/main" val="7764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(1/8)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10612" y="871875"/>
            <a:ext cx="7507543" cy="307777"/>
          </a:xfrm>
          <a:prstGeom prst="rect">
            <a:avLst/>
          </a:prstGeom>
          <a:noFill/>
        </p:spPr>
        <p:txBody>
          <a:bodyPr wrap="square">
            <a:spAutoFit/>
          </a:bodyPr>
          <a:lstStyle/>
          <a:p>
            <a:pPr algn="l"/>
            <a:r>
              <a:rPr lang="en-US" sz="1400" b="1" dirty="0">
                <a:cs typeface="Arial" pitchFamily="34" charset="0"/>
              </a:rPr>
              <a:t>Exploring Interpretability Distillation (XD) Technique to Improve the Student AR TEST</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315862" y="14943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3" name="Rectangle : coins arrondis 2">
            <a:extLst>
              <a:ext uri="{FF2B5EF4-FFF2-40B4-BE49-F238E27FC236}">
                <a16:creationId xmlns:a16="http://schemas.microsoft.com/office/drawing/2014/main" id="{C043D82D-A392-50F7-918B-9DB8F9F10797}"/>
              </a:ext>
            </a:extLst>
          </p:cNvPr>
          <p:cNvSpPr/>
          <p:nvPr/>
        </p:nvSpPr>
        <p:spPr>
          <a:xfrm>
            <a:off x="456894" y="3227868"/>
            <a:ext cx="1239170" cy="396000"/>
          </a:xfrm>
          <a:prstGeom prst="round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Training Data</a:t>
            </a:r>
          </a:p>
        </p:txBody>
      </p:sp>
      <p:sp>
        <p:nvSpPr>
          <p:cNvPr id="24" name="Organigramme : Alternative 23">
            <a:extLst>
              <a:ext uri="{FF2B5EF4-FFF2-40B4-BE49-F238E27FC236}">
                <a16:creationId xmlns:a16="http://schemas.microsoft.com/office/drawing/2014/main" id="{E8E951C6-1DCC-3D06-5CF4-3AF88328AD4D}"/>
              </a:ext>
            </a:extLst>
          </p:cNvPr>
          <p:cNvSpPr/>
          <p:nvPr/>
        </p:nvSpPr>
        <p:spPr>
          <a:xfrm>
            <a:off x="1002890" y="3356894"/>
            <a:ext cx="1386349" cy="5339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25" name="Rectangle : coins arrondis 24">
            <a:extLst>
              <a:ext uri="{FF2B5EF4-FFF2-40B4-BE49-F238E27FC236}">
                <a16:creationId xmlns:a16="http://schemas.microsoft.com/office/drawing/2014/main" id="{E9BCF44D-0685-4A53-6028-24A5639C0F03}"/>
              </a:ext>
            </a:extLst>
          </p:cNvPr>
          <p:cNvSpPr/>
          <p:nvPr/>
        </p:nvSpPr>
        <p:spPr>
          <a:xfrm>
            <a:off x="2291412" y="2230676"/>
            <a:ext cx="1239170" cy="396000"/>
          </a:xfrm>
          <a:prstGeom prst="round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Teacher </a:t>
            </a:r>
          </a:p>
        </p:txBody>
      </p:sp>
      <p:sp>
        <p:nvSpPr>
          <p:cNvPr id="26" name="Rectangle : coins arrondis 25">
            <a:extLst>
              <a:ext uri="{FF2B5EF4-FFF2-40B4-BE49-F238E27FC236}">
                <a16:creationId xmlns:a16="http://schemas.microsoft.com/office/drawing/2014/main" id="{C0108778-502E-F340-6FFF-C2AC719F486D}"/>
              </a:ext>
            </a:extLst>
          </p:cNvPr>
          <p:cNvSpPr/>
          <p:nvPr/>
        </p:nvSpPr>
        <p:spPr>
          <a:xfrm>
            <a:off x="2291412" y="4608546"/>
            <a:ext cx="1239170" cy="396000"/>
          </a:xfrm>
          <a:prstGeom prst="roundRect">
            <a:avLst>
              <a:gd name="adj" fmla="val 27495"/>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Student  </a:t>
            </a:r>
          </a:p>
        </p:txBody>
      </p:sp>
      <p:sp>
        <p:nvSpPr>
          <p:cNvPr id="28" name="Ellipse 27">
            <a:extLst>
              <a:ext uri="{FF2B5EF4-FFF2-40B4-BE49-F238E27FC236}">
                <a16:creationId xmlns:a16="http://schemas.microsoft.com/office/drawing/2014/main" id="{66C3549C-5F6E-A6C6-46D9-8185BEF8D873}"/>
              </a:ext>
            </a:extLst>
          </p:cNvPr>
          <p:cNvSpPr/>
          <p:nvPr/>
        </p:nvSpPr>
        <p:spPr>
          <a:xfrm>
            <a:off x="1108739" y="3890842"/>
            <a:ext cx="914400" cy="914400"/>
          </a:xfrm>
          <a:prstGeom prst="ellips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29" name="Rectangle : coins arrondis 28">
            <a:extLst>
              <a:ext uri="{FF2B5EF4-FFF2-40B4-BE49-F238E27FC236}">
                <a16:creationId xmlns:a16="http://schemas.microsoft.com/office/drawing/2014/main" id="{5C4F7A56-545A-9916-8154-7C671C235B3D}"/>
              </a:ext>
            </a:extLst>
          </p:cNvPr>
          <p:cNvSpPr/>
          <p:nvPr/>
        </p:nvSpPr>
        <p:spPr>
          <a:xfrm>
            <a:off x="4137709" y="1567201"/>
            <a:ext cx="1434875" cy="396000"/>
          </a:xfrm>
          <a:prstGeom prst="roundRect">
            <a:avLst>
              <a:gd name="adj" fmla="val 27495"/>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Logits  </a:t>
            </a:r>
          </a:p>
        </p:txBody>
      </p:sp>
      <p:sp>
        <p:nvSpPr>
          <p:cNvPr id="31" name="Rectangle : coins arrondis 30">
            <a:extLst>
              <a:ext uri="{FF2B5EF4-FFF2-40B4-BE49-F238E27FC236}">
                <a16:creationId xmlns:a16="http://schemas.microsoft.com/office/drawing/2014/main" id="{A6BA3F9C-8C44-E7DB-ACF8-D90C864EBA2D}"/>
              </a:ext>
            </a:extLst>
          </p:cNvPr>
          <p:cNvSpPr/>
          <p:nvPr/>
        </p:nvSpPr>
        <p:spPr>
          <a:xfrm>
            <a:off x="4137709" y="3079475"/>
            <a:ext cx="1434876" cy="396000"/>
          </a:xfrm>
          <a:prstGeom prst="roundRect">
            <a:avLst>
              <a:gd name="adj" fmla="val 27495"/>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Global SHAP Values*  </a:t>
            </a:r>
          </a:p>
        </p:txBody>
      </p:sp>
      <p:sp>
        <p:nvSpPr>
          <p:cNvPr id="32" name="Organigramme : Alternative 31">
            <a:extLst>
              <a:ext uri="{FF2B5EF4-FFF2-40B4-BE49-F238E27FC236}">
                <a16:creationId xmlns:a16="http://schemas.microsoft.com/office/drawing/2014/main" id="{02B86179-CD7F-4049-7CBE-D0283027012B}"/>
              </a:ext>
            </a:extLst>
          </p:cNvPr>
          <p:cNvSpPr/>
          <p:nvPr/>
        </p:nvSpPr>
        <p:spPr>
          <a:xfrm>
            <a:off x="5213555" y="3890842"/>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35" name="Rectangle : coins arrondis 34">
            <a:extLst>
              <a:ext uri="{FF2B5EF4-FFF2-40B4-BE49-F238E27FC236}">
                <a16:creationId xmlns:a16="http://schemas.microsoft.com/office/drawing/2014/main" id="{D4AED26E-2D14-D16D-2CFC-031386ECEECF}"/>
              </a:ext>
            </a:extLst>
          </p:cNvPr>
          <p:cNvSpPr/>
          <p:nvPr/>
        </p:nvSpPr>
        <p:spPr>
          <a:xfrm>
            <a:off x="6264454" y="3493398"/>
            <a:ext cx="1296000" cy="437198"/>
          </a:xfrm>
          <a:prstGeom prst="roundRect">
            <a:avLst>
              <a:gd name="adj" fmla="val 27495"/>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spcBef>
                <a:spcPts val="1200"/>
              </a:spcBef>
            </a:pPr>
            <a:r>
              <a:rPr lang="en-US" sz="1200" dirty="0">
                <a:latin typeface="Arial" pitchFamily="34" charset="0"/>
                <a:cs typeface="Arial" pitchFamily="34" charset="0"/>
              </a:rPr>
              <a:t>X-Distillation Loss </a:t>
            </a:r>
            <a:r>
              <a:rPr lang="en-US" sz="1200" dirty="0">
                <a:ea typeface="Source Sans Pro" pitchFamily="34" charset="0"/>
              </a:rPr>
              <a:t> </a:t>
            </a:r>
          </a:p>
        </p:txBody>
      </p:sp>
      <p:sp>
        <p:nvSpPr>
          <p:cNvPr id="38" name="Rectangle : coins arrondis 37">
            <a:extLst>
              <a:ext uri="{FF2B5EF4-FFF2-40B4-BE49-F238E27FC236}">
                <a16:creationId xmlns:a16="http://schemas.microsoft.com/office/drawing/2014/main" id="{596D030B-418A-66FA-645F-7DC9F172AEA9}"/>
              </a:ext>
            </a:extLst>
          </p:cNvPr>
          <p:cNvSpPr/>
          <p:nvPr/>
        </p:nvSpPr>
        <p:spPr>
          <a:xfrm>
            <a:off x="8140187" y="3324098"/>
            <a:ext cx="1525845" cy="437198"/>
          </a:xfrm>
          <a:prstGeom prst="roundRect">
            <a:avLst>
              <a:gd name="adj" fmla="val 27495"/>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r>
              <a:rPr lang="en-US" sz="1200" dirty="0" err="1">
                <a:latin typeface="Arial" pitchFamily="34" charset="0"/>
                <a:cs typeface="Arial" pitchFamily="34" charset="0"/>
              </a:rPr>
              <a:t>Reponse</a:t>
            </a:r>
            <a:r>
              <a:rPr lang="en-US" sz="1200" dirty="0">
                <a:latin typeface="Arial" pitchFamily="34" charset="0"/>
                <a:cs typeface="Arial" pitchFamily="34" charset="0"/>
              </a:rPr>
              <a:t>-Based Distillation Loss </a:t>
            </a:r>
          </a:p>
        </p:txBody>
      </p:sp>
      <p:sp>
        <p:nvSpPr>
          <p:cNvPr id="39" name="Organigramme : Alternative 38">
            <a:extLst>
              <a:ext uri="{FF2B5EF4-FFF2-40B4-BE49-F238E27FC236}">
                <a16:creationId xmlns:a16="http://schemas.microsoft.com/office/drawing/2014/main" id="{02FB9E1C-8070-457C-1A4A-FCAADDE96731}"/>
              </a:ext>
            </a:extLst>
          </p:cNvPr>
          <p:cNvSpPr/>
          <p:nvPr/>
        </p:nvSpPr>
        <p:spPr>
          <a:xfrm>
            <a:off x="6365313" y="1614452"/>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0" name="Rectangle : coins arrondis 39">
            <a:extLst>
              <a:ext uri="{FF2B5EF4-FFF2-40B4-BE49-F238E27FC236}">
                <a16:creationId xmlns:a16="http://schemas.microsoft.com/office/drawing/2014/main" id="{8B357139-2E61-B4F3-EC85-69E87E22212A}"/>
              </a:ext>
            </a:extLst>
          </p:cNvPr>
          <p:cNvSpPr/>
          <p:nvPr/>
        </p:nvSpPr>
        <p:spPr>
          <a:xfrm>
            <a:off x="4130017" y="3901396"/>
            <a:ext cx="1434876" cy="396000"/>
          </a:xfrm>
          <a:prstGeom prst="roundRect">
            <a:avLst>
              <a:gd name="adj" fmla="val 27495"/>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Global SHAP Values  </a:t>
            </a:r>
          </a:p>
        </p:txBody>
      </p:sp>
      <p:sp>
        <p:nvSpPr>
          <p:cNvPr id="41" name="Rectangle : coins arrondis 40">
            <a:extLst>
              <a:ext uri="{FF2B5EF4-FFF2-40B4-BE49-F238E27FC236}">
                <a16:creationId xmlns:a16="http://schemas.microsoft.com/office/drawing/2014/main" id="{A3C5D4AC-AB9F-8029-5DEE-52F6EB2A9464}"/>
              </a:ext>
            </a:extLst>
          </p:cNvPr>
          <p:cNvSpPr/>
          <p:nvPr/>
        </p:nvSpPr>
        <p:spPr>
          <a:xfrm>
            <a:off x="4137709" y="5273573"/>
            <a:ext cx="1434875" cy="396000"/>
          </a:xfrm>
          <a:prstGeom prst="roundRect">
            <a:avLst>
              <a:gd name="adj" fmla="val 27495"/>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spcBef>
                <a:spcPts val="1200"/>
              </a:spcBef>
            </a:pPr>
            <a:r>
              <a:rPr lang="en-US" sz="1200" dirty="0">
                <a:ea typeface="Source Sans Pro" pitchFamily="34" charset="0"/>
              </a:rPr>
              <a:t>Logits  </a:t>
            </a:r>
          </a:p>
        </p:txBody>
      </p:sp>
      <p:sp>
        <p:nvSpPr>
          <p:cNvPr id="42" name="Organigramme : Alternative 41">
            <a:extLst>
              <a:ext uri="{FF2B5EF4-FFF2-40B4-BE49-F238E27FC236}">
                <a16:creationId xmlns:a16="http://schemas.microsoft.com/office/drawing/2014/main" id="{ABA2C35D-C467-093A-8F0A-AB662F0142EE}"/>
              </a:ext>
            </a:extLst>
          </p:cNvPr>
          <p:cNvSpPr/>
          <p:nvPr/>
        </p:nvSpPr>
        <p:spPr>
          <a:xfrm>
            <a:off x="7189839" y="1614452"/>
            <a:ext cx="45719" cy="52116"/>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cxnSp>
        <p:nvCxnSpPr>
          <p:cNvPr id="44" name="Connecteur : en angle 43">
            <a:extLst>
              <a:ext uri="{FF2B5EF4-FFF2-40B4-BE49-F238E27FC236}">
                <a16:creationId xmlns:a16="http://schemas.microsoft.com/office/drawing/2014/main" id="{E27A9F16-334F-E843-0D2A-4C1EEAEBDD69}"/>
              </a:ext>
            </a:extLst>
          </p:cNvPr>
          <p:cNvCxnSpPr>
            <a:cxnSpLocks/>
            <a:stCxn id="3" idx="0"/>
            <a:endCxn id="25" idx="1"/>
          </p:cNvCxnSpPr>
          <p:nvPr/>
        </p:nvCxnSpPr>
        <p:spPr>
          <a:xfrm rot="5400000" flipH="1" flipV="1">
            <a:off x="1284349" y="2220806"/>
            <a:ext cx="799192" cy="1214933"/>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 en angle 49">
            <a:extLst>
              <a:ext uri="{FF2B5EF4-FFF2-40B4-BE49-F238E27FC236}">
                <a16:creationId xmlns:a16="http://schemas.microsoft.com/office/drawing/2014/main" id="{9CE40089-3DF4-CA81-5FC0-7E2437EAF96A}"/>
              </a:ext>
            </a:extLst>
          </p:cNvPr>
          <p:cNvCxnSpPr>
            <a:cxnSpLocks/>
            <a:stCxn id="3" idx="2"/>
            <a:endCxn id="26" idx="1"/>
          </p:cNvCxnSpPr>
          <p:nvPr/>
        </p:nvCxnSpPr>
        <p:spPr>
          <a:xfrm rot="16200000" flipH="1">
            <a:off x="1092606" y="3607740"/>
            <a:ext cx="1182678" cy="1214933"/>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 en angle 52">
            <a:extLst>
              <a:ext uri="{FF2B5EF4-FFF2-40B4-BE49-F238E27FC236}">
                <a16:creationId xmlns:a16="http://schemas.microsoft.com/office/drawing/2014/main" id="{84A79957-4C54-E3C2-D1D3-8DAA6BE44ED8}"/>
              </a:ext>
            </a:extLst>
          </p:cNvPr>
          <p:cNvCxnSpPr>
            <a:cxnSpLocks/>
            <a:stCxn id="25" idx="3"/>
            <a:endCxn id="29" idx="1"/>
          </p:cNvCxnSpPr>
          <p:nvPr/>
        </p:nvCxnSpPr>
        <p:spPr>
          <a:xfrm flipV="1">
            <a:off x="3530582" y="1765201"/>
            <a:ext cx="607127" cy="663475"/>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 en angle 55">
            <a:extLst>
              <a:ext uri="{FF2B5EF4-FFF2-40B4-BE49-F238E27FC236}">
                <a16:creationId xmlns:a16="http://schemas.microsoft.com/office/drawing/2014/main" id="{DC7CDE07-967E-D89A-2BFF-7C81D2CEFC23}"/>
              </a:ext>
            </a:extLst>
          </p:cNvPr>
          <p:cNvCxnSpPr>
            <a:cxnSpLocks/>
            <a:stCxn id="25" idx="3"/>
            <a:endCxn id="31" idx="1"/>
          </p:cNvCxnSpPr>
          <p:nvPr/>
        </p:nvCxnSpPr>
        <p:spPr>
          <a:xfrm>
            <a:off x="3530582" y="2428676"/>
            <a:ext cx="607127" cy="848799"/>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 en angle 58">
            <a:extLst>
              <a:ext uri="{FF2B5EF4-FFF2-40B4-BE49-F238E27FC236}">
                <a16:creationId xmlns:a16="http://schemas.microsoft.com/office/drawing/2014/main" id="{B2FFD1AE-5C3A-1ABE-BF00-62A7AB3EA73E}"/>
              </a:ext>
            </a:extLst>
          </p:cNvPr>
          <p:cNvCxnSpPr>
            <a:cxnSpLocks/>
            <a:stCxn id="26" idx="3"/>
            <a:endCxn id="40" idx="1"/>
          </p:cNvCxnSpPr>
          <p:nvPr/>
        </p:nvCxnSpPr>
        <p:spPr>
          <a:xfrm flipV="1">
            <a:off x="3530582" y="4099396"/>
            <a:ext cx="599435" cy="707150"/>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 en angle 61">
            <a:extLst>
              <a:ext uri="{FF2B5EF4-FFF2-40B4-BE49-F238E27FC236}">
                <a16:creationId xmlns:a16="http://schemas.microsoft.com/office/drawing/2014/main" id="{53FB281B-61EE-4EA7-FA16-E7842C21536B}"/>
              </a:ext>
            </a:extLst>
          </p:cNvPr>
          <p:cNvCxnSpPr>
            <a:cxnSpLocks/>
            <a:stCxn id="26" idx="3"/>
            <a:endCxn id="41" idx="1"/>
          </p:cNvCxnSpPr>
          <p:nvPr/>
        </p:nvCxnSpPr>
        <p:spPr>
          <a:xfrm>
            <a:off x="3530582" y="4806546"/>
            <a:ext cx="607127" cy="66502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eur : en angle 65">
            <a:extLst>
              <a:ext uri="{FF2B5EF4-FFF2-40B4-BE49-F238E27FC236}">
                <a16:creationId xmlns:a16="http://schemas.microsoft.com/office/drawing/2014/main" id="{8D32D8AE-47F2-79A5-D09E-2C618609DD36}"/>
              </a:ext>
            </a:extLst>
          </p:cNvPr>
          <p:cNvCxnSpPr>
            <a:cxnSpLocks/>
            <a:stCxn id="31" idx="3"/>
            <a:endCxn id="35" idx="0"/>
          </p:cNvCxnSpPr>
          <p:nvPr/>
        </p:nvCxnSpPr>
        <p:spPr>
          <a:xfrm>
            <a:off x="5572585" y="3277475"/>
            <a:ext cx="1339869" cy="215923"/>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 en angle 67">
            <a:extLst>
              <a:ext uri="{FF2B5EF4-FFF2-40B4-BE49-F238E27FC236}">
                <a16:creationId xmlns:a16="http://schemas.microsoft.com/office/drawing/2014/main" id="{6F534352-6A79-7076-3740-4C8AF9D25F9D}"/>
              </a:ext>
            </a:extLst>
          </p:cNvPr>
          <p:cNvCxnSpPr>
            <a:cxnSpLocks/>
            <a:stCxn id="40" idx="3"/>
            <a:endCxn id="35" idx="2"/>
          </p:cNvCxnSpPr>
          <p:nvPr/>
        </p:nvCxnSpPr>
        <p:spPr>
          <a:xfrm flipV="1">
            <a:off x="5564893" y="3930596"/>
            <a:ext cx="1347561" cy="1688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eur : en angle 72">
            <a:extLst>
              <a:ext uri="{FF2B5EF4-FFF2-40B4-BE49-F238E27FC236}">
                <a16:creationId xmlns:a16="http://schemas.microsoft.com/office/drawing/2014/main" id="{C3EA2283-E674-5DD7-6BC0-A2BEB02CD4A6}"/>
              </a:ext>
            </a:extLst>
          </p:cNvPr>
          <p:cNvCxnSpPr>
            <a:cxnSpLocks/>
            <a:stCxn id="29" idx="3"/>
            <a:endCxn id="38" idx="0"/>
          </p:cNvCxnSpPr>
          <p:nvPr/>
        </p:nvCxnSpPr>
        <p:spPr>
          <a:xfrm>
            <a:off x="5572584" y="1765201"/>
            <a:ext cx="3330526" cy="1558897"/>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eur : en angle 75">
            <a:extLst>
              <a:ext uri="{FF2B5EF4-FFF2-40B4-BE49-F238E27FC236}">
                <a16:creationId xmlns:a16="http://schemas.microsoft.com/office/drawing/2014/main" id="{E7AF34FE-D06B-06A1-3630-B27397856677}"/>
              </a:ext>
            </a:extLst>
          </p:cNvPr>
          <p:cNvCxnSpPr>
            <a:cxnSpLocks/>
            <a:stCxn id="41" idx="3"/>
            <a:endCxn id="38" idx="2"/>
          </p:cNvCxnSpPr>
          <p:nvPr/>
        </p:nvCxnSpPr>
        <p:spPr>
          <a:xfrm flipV="1">
            <a:off x="5572584" y="3761296"/>
            <a:ext cx="3330526" cy="171027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3" name="ZoneTexte 82">
            <a:extLst>
              <a:ext uri="{FF2B5EF4-FFF2-40B4-BE49-F238E27FC236}">
                <a16:creationId xmlns:a16="http://schemas.microsoft.com/office/drawing/2014/main" id="{07F09A99-2082-4CF8-D13F-BA9A6650B73D}"/>
              </a:ext>
            </a:extLst>
          </p:cNvPr>
          <p:cNvSpPr txBox="1"/>
          <p:nvPr/>
        </p:nvSpPr>
        <p:spPr>
          <a:xfrm>
            <a:off x="2563672" y="5719119"/>
            <a:ext cx="5216102" cy="257369"/>
          </a:xfrm>
          <a:prstGeom prst="rect">
            <a:avLst/>
          </a:prstGeom>
          <a:noFill/>
        </p:spPr>
        <p:txBody>
          <a:bodyPr wrap="square" lIns="36000" tIns="36000" rIns="36000" bIns="36000" rtlCol="0">
            <a:spAutoFit/>
          </a:bodyPr>
          <a:lstStyle/>
          <a:p>
            <a:pPr algn="ctr"/>
            <a:r>
              <a:rPr lang="en-US" sz="1200" dirty="0">
                <a:cs typeface="Arial" pitchFamily="34" charset="0"/>
              </a:rPr>
              <a:t>Figure 32. X-Distillation framework used to enhance student’s performance</a:t>
            </a:r>
          </a:p>
        </p:txBody>
      </p:sp>
      <p:sp>
        <p:nvSpPr>
          <p:cNvPr id="84" name="ZoneTexte 83">
            <a:extLst>
              <a:ext uri="{FF2B5EF4-FFF2-40B4-BE49-F238E27FC236}">
                <a16:creationId xmlns:a16="http://schemas.microsoft.com/office/drawing/2014/main" id="{59061ED1-EBF4-FF1C-A175-82F9DA4174CF}"/>
              </a:ext>
            </a:extLst>
          </p:cNvPr>
          <p:cNvSpPr txBox="1"/>
          <p:nvPr/>
        </p:nvSpPr>
        <p:spPr>
          <a:xfrm>
            <a:off x="176515" y="6026034"/>
            <a:ext cx="5503045" cy="241980"/>
          </a:xfrm>
          <a:prstGeom prst="rect">
            <a:avLst/>
          </a:prstGeom>
          <a:noFill/>
        </p:spPr>
        <p:txBody>
          <a:bodyPr wrap="square" lIns="36000" tIns="36000" rIns="36000" bIns="36000" rtlCol="0">
            <a:spAutoFit/>
          </a:bodyPr>
          <a:lstStyle/>
          <a:p>
            <a:r>
              <a:rPr lang="en-US" sz="1100" i="1" dirty="0">
                <a:solidFill>
                  <a:schemeClr val="bg2"/>
                </a:solidFill>
                <a:latin typeface="CMBX8"/>
              </a:rPr>
              <a:t>* Corresponds to the absolute mean of local SHAP values across training instances </a:t>
            </a: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88" name="ZoneTexte 87">
                <a:extLst>
                  <a:ext uri="{FF2B5EF4-FFF2-40B4-BE49-F238E27FC236}">
                    <a16:creationId xmlns:a16="http://schemas.microsoft.com/office/drawing/2014/main" id="{7318166B-8CF1-CA54-FA4A-64E96C8551CE}"/>
                  </a:ext>
                </a:extLst>
              </p:cNvPr>
              <p:cNvSpPr txBox="1"/>
              <p:nvPr/>
            </p:nvSpPr>
            <p:spPr>
              <a:xfrm>
                <a:off x="5881934" y="4082697"/>
                <a:ext cx="2144797" cy="5791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050" i="1" smtClean="0">
                              <a:solidFill>
                                <a:srgbClr val="836967"/>
                              </a:solidFill>
                              <a:latin typeface="Cambria Math" panose="02040503050406030204" pitchFamily="18" charset="0"/>
                            </a:rPr>
                          </m:ctrlPr>
                        </m:sSubPr>
                        <m:e>
                          <m:r>
                            <a:rPr lang="en-US" sz="1050" i="1">
                              <a:latin typeface="Cambria Math" panose="02040503050406030204" pitchFamily="18" charset="0"/>
                            </a:rPr>
                            <m:t>𝐿</m:t>
                          </m:r>
                        </m:e>
                        <m:sub>
                          <m:r>
                            <a:rPr lang="en-US" sz="1050" i="1">
                              <a:latin typeface="Cambria Math" panose="02040503050406030204" pitchFamily="18" charset="0"/>
                            </a:rPr>
                            <m:t>𝑋𝐷</m:t>
                          </m:r>
                        </m:sub>
                      </m:sSub>
                      <m:r>
                        <a:rPr lang="en-US" sz="1050" i="0">
                          <a:latin typeface="Cambria Math" panose="02040503050406030204" pitchFamily="18" charset="0"/>
                        </a:rPr>
                        <m:t> = </m:t>
                      </m:r>
                      <m:f>
                        <m:fPr>
                          <m:ctrlPr>
                            <a:rPr lang="en-US" sz="1050" i="1">
                              <a:solidFill>
                                <a:srgbClr val="836967"/>
                              </a:solidFill>
                              <a:latin typeface="Cambria Math" panose="02040503050406030204" pitchFamily="18" charset="0"/>
                            </a:rPr>
                          </m:ctrlPr>
                        </m:fPr>
                        <m:num>
                          <m:r>
                            <a:rPr lang="en-US" sz="1050" i="0">
                              <a:latin typeface="Cambria Math" panose="02040503050406030204" pitchFamily="18" charset="0"/>
                            </a:rPr>
                            <m:t>1</m:t>
                          </m:r>
                        </m:num>
                        <m:den>
                          <m:d>
                            <m:dPr>
                              <m:begChr m:val="|"/>
                              <m:endChr m:val="|"/>
                              <m:ctrlPr>
                                <a:rPr lang="en-US" sz="1050" i="1">
                                  <a:latin typeface="Cambria Math" panose="02040503050406030204" pitchFamily="18" charset="0"/>
                                </a:rPr>
                              </m:ctrlPr>
                            </m:dPr>
                            <m:e>
                              <m:r>
                                <a:rPr lang="en-US" sz="1050" i="1">
                                  <a:latin typeface="Cambria Math" panose="02040503050406030204" pitchFamily="18" charset="0"/>
                                </a:rPr>
                                <m:t>𝑁</m:t>
                              </m:r>
                            </m:e>
                          </m:d>
                        </m:den>
                      </m:f>
                      <m:r>
                        <a:rPr lang="en-US" sz="1050" i="0">
                          <a:latin typeface="Cambria Math" panose="02040503050406030204" pitchFamily="18" charset="0"/>
                        </a:rPr>
                        <m:t> </m:t>
                      </m:r>
                      <m:nary>
                        <m:naryPr>
                          <m:chr m:val="∑"/>
                          <m:limLoc m:val="undOvr"/>
                          <m:ctrlPr>
                            <a:rPr lang="en-US" sz="1050" i="1">
                              <a:latin typeface="Cambria Math" panose="02040503050406030204" pitchFamily="18" charset="0"/>
                            </a:rPr>
                          </m:ctrlPr>
                        </m:naryPr>
                        <m:sub>
                          <m:r>
                            <a:rPr lang="en-US" sz="1050" i="1">
                              <a:latin typeface="Cambria Math" panose="02040503050406030204" pitchFamily="18" charset="0"/>
                            </a:rPr>
                            <m:t>𝑖</m:t>
                          </m:r>
                          <m:r>
                            <a:rPr lang="en-US" sz="1050" i="0">
                              <a:latin typeface="Cambria Math" panose="02040503050406030204" pitchFamily="18" charset="0"/>
                            </a:rPr>
                            <m:t>=1</m:t>
                          </m:r>
                        </m:sub>
                        <m:sup>
                          <m:d>
                            <m:dPr>
                              <m:begChr m:val="|"/>
                              <m:endChr m:val="|"/>
                              <m:ctrlPr>
                                <a:rPr lang="en-US" sz="1050" i="1">
                                  <a:latin typeface="Cambria Math" panose="02040503050406030204" pitchFamily="18" charset="0"/>
                                </a:rPr>
                              </m:ctrlPr>
                            </m:dPr>
                            <m:e>
                              <m:r>
                                <a:rPr lang="en-US" sz="1050" i="1">
                                  <a:latin typeface="Cambria Math" panose="02040503050406030204" pitchFamily="18" charset="0"/>
                                </a:rPr>
                                <m:t>𝑁</m:t>
                              </m:r>
                            </m:e>
                          </m:d>
                        </m:sup>
                        <m:e>
                          <m:sSup>
                            <m:sSupPr>
                              <m:ctrlPr>
                                <a:rPr lang="en-US" sz="1050" i="1">
                                  <a:solidFill>
                                    <a:srgbClr val="836967"/>
                                  </a:solidFill>
                                  <a:latin typeface="Cambria Math" panose="02040503050406030204" pitchFamily="18" charset="0"/>
                                </a:rPr>
                              </m:ctrlPr>
                            </m:sSupPr>
                            <m:e>
                              <m:d>
                                <m:dPr>
                                  <m:begChr m:val=""/>
                                  <m:ctrlPr>
                                    <a:rPr lang="en-US" sz="1050" i="1">
                                      <a:latin typeface="Cambria Math" panose="02040503050406030204" pitchFamily="18" charset="0"/>
                                    </a:rPr>
                                  </m:ctrlPr>
                                </m:dPr>
                                <m:e>
                                  <m:sSubSup>
                                    <m:sSubSupPr>
                                      <m:ctrlPr>
                                        <a:rPr lang="en-US" sz="1050" i="1">
                                          <a:solidFill>
                                            <a:srgbClr val="836967"/>
                                          </a:solidFill>
                                          <a:latin typeface="Cambria Math" panose="02040503050406030204" pitchFamily="18" charset="0"/>
                                        </a:rPr>
                                      </m:ctrlPr>
                                    </m:sSubSupPr>
                                    <m:e>
                                      <m:d>
                                        <m:dPr>
                                          <m:endChr m:val=""/>
                                          <m:ctrlPr>
                                            <a:rPr lang="en-US" sz="1050" i="1">
                                              <a:latin typeface="Cambria Math" panose="02040503050406030204" pitchFamily="18" charset="0"/>
                                            </a:rPr>
                                          </m:ctrlPr>
                                        </m:dPr>
                                        <m:e>
                                          <m:r>
                                            <a:rPr lang="en-US" sz="1050" i="1">
                                              <a:latin typeface="Cambria Math" panose="02040503050406030204" pitchFamily="18" charset="0"/>
                                            </a:rPr>
                                            <m:t>𝜓</m:t>
                                          </m:r>
                                        </m:e>
                                      </m:d>
                                    </m:e>
                                    <m:sub>
                                      <m:r>
                                        <a:rPr lang="en-US" sz="1050" i="1">
                                          <a:latin typeface="Cambria Math" panose="02040503050406030204" pitchFamily="18" charset="0"/>
                                        </a:rPr>
                                        <m:t>𝑖</m:t>
                                      </m:r>
                                    </m:sub>
                                    <m:sup>
                                      <m:r>
                                        <a:rPr lang="en-US" sz="1050" i="1">
                                          <a:latin typeface="Cambria Math" panose="02040503050406030204" pitchFamily="18" charset="0"/>
                                        </a:rPr>
                                        <m:t>𝑆</m:t>
                                      </m:r>
                                    </m:sup>
                                  </m:sSubSup>
                                  <m:r>
                                    <a:rPr lang="en-US" sz="1050" i="0">
                                      <a:latin typeface="Cambria Math" panose="02040503050406030204" pitchFamily="18" charset="0"/>
                                    </a:rPr>
                                    <m:t> −</m:t>
                                  </m:r>
                                  <m:sSubSup>
                                    <m:sSubSupPr>
                                      <m:ctrlPr>
                                        <a:rPr lang="en-US" sz="1050" i="1">
                                          <a:solidFill>
                                            <a:srgbClr val="836967"/>
                                          </a:solidFill>
                                          <a:latin typeface="Cambria Math" panose="02040503050406030204" pitchFamily="18" charset="0"/>
                                        </a:rPr>
                                      </m:ctrlPr>
                                    </m:sSubSupPr>
                                    <m:e>
                                      <m:r>
                                        <a:rPr lang="en-US" sz="1050" i="1">
                                          <a:latin typeface="Cambria Math" panose="02040503050406030204" pitchFamily="18" charset="0"/>
                                        </a:rPr>
                                        <m:t>𝜓</m:t>
                                      </m:r>
                                    </m:e>
                                    <m:sub>
                                      <m:r>
                                        <a:rPr lang="en-US" sz="1050" i="1">
                                          <a:latin typeface="Cambria Math" panose="02040503050406030204" pitchFamily="18" charset="0"/>
                                        </a:rPr>
                                        <m:t>𝑖</m:t>
                                      </m:r>
                                    </m:sub>
                                    <m:sup>
                                      <m:r>
                                        <a:rPr lang="en-US" sz="1050" i="1">
                                          <a:latin typeface="Cambria Math" panose="02040503050406030204" pitchFamily="18" charset="0"/>
                                        </a:rPr>
                                        <m:t>𝑇</m:t>
                                      </m:r>
                                    </m:sup>
                                  </m:sSubSup>
                                </m:e>
                              </m:d>
                            </m:e>
                            <m:sup>
                              <m:r>
                                <a:rPr lang="en-US" sz="1050" i="0">
                                  <a:latin typeface="Cambria Math" panose="02040503050406030204" pitchFamily="18" charset="0"/>
                                </a:rPr>
                                <m:t>2</m:t>
                              </m:r>
                            </m:sup>
                          </m:sSup>
                          <m:r>
                            <a:rPr lang="en-US" sz="1050" i="0">
                              <a:latin typeface="Cambria Math" panose="02040503050406030204" pitchFamily="18" charset="0"/>
                            </a:rPr>
                            <m:t> </m:t>
                          </m:r>
                        </m:e>
                      </m:nary>
                    </m:oMath>
                  </m:oMathPara>
                </a14:m>
                <a:endParaRPr lang="en-US" dirty="0"/>
              </a:p>
            </p:txBody>
          </p:sp>
        </mc:Choice>
        <mc:Fallback xmlns="">
          <p:sp>
            <p:nvSpPr>
              <p:cNvPr id="88" name="ZoneTexte 87">
                <a:extLst>
                  <a:ext uri="{FF2B5EF4-FFF2-40B4-BE49-F238E27FC236}">
                    <a16:creationId xmlns:a16="http://schemas.microsoft.com/office/drawing/2014/main" id="{7318166B-8CF1-CA54-FA4A-64E96C8551CE}"/>
                  </a:ext>
                </a:extLst>
              </p:cNvPr>
              <p:cNvSpPr txBox="1">
                <a:spLocks noRot="1" noChangeAspect="1" noMove="1" noResize="1" noEditPoints="1" noAdjustHandles="1" noChangeArrowheads="1" noChangeShapeType="1" noTextEdit="1"/>
              </p:cNvSpPr>
              <p:nvPr/>
            </p:nvSpPr>
            <p:spPr>
              <a:xfrm>
                <a:off x="5881934" y="4082697"/>
                <a:ext cx="2144797" cy="579133"/>
              </a:xfrm>
              <a:prstGeom prst="rect">
                <a:avLst/>
              </a:prstGeom>
              <a:blipFill>
                <a:blip r:embed="rId2"/>
                <a:stretch>
                  <a:fillRect t="-83158" r="-4261" b="-12736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0" name="ZoneTexte 89">
                <a:extLst>
                  <a:ext uri="{FF2B5EF4-FFF2-40B4-BE49-F238E27FC236}">
                    <a16:creationId xmlns:a16="http://schemas.microsoft.com/office/drawing/2014/main" id="{12286DD8-4CB8-38E5-D984-A6F7A5764727}"/>
                  </a:ext>
                </a:extLst>
              </p:cNvPr>
              <p:cNvSpPr txBox="1"/>
              <p:nvPr/>
            </p:nvSpPr>
            <p:spPr>
              <a:xfrm>
                <a:off x="6220433" y="2644552"/>
                <a:ext cx="3778450" cy="338554"/>
              </a:xfrm>
              <a:prstGeom prst="rect">
                <a:avLst/>
              </a:prstGeom>
              <a:noFill/>
            </p:spPr>
            <p:txBody>
              <a:bodyPr wrap="square">
                <a:spAutoFit/>
              </a:bodyPr>
              <a:lstStyle/>
              <a:p>
                <a14:m>
                  <m:oMath xmlns:m="http://schemas.openxmlformats.org/officeDocument/2006/math">
                    <m:sSub>
                      <m:sSubPr>
                        <m:ctrlPr>
                          <a:rPr lang="en-US" sz="1200" i="1" smtClean="0">
                            <a:solidFill>
                              <a:srgbClr val="836967"/>
                            </a:solidFill>
                            <a:latin typeface="Cambria Math" panose="02040503050406030204" pitchFamily="18" charset="0"/>
                          </a:rPr>
                        </m:ctrlPr>
                      </m:sSubPr>
                      <m:e>
                        <m:r>
                          <a:rPr lang="en-US" sz="1200">
                            <a:latin typeface="Cambria Math" panose="02040503050406030204" pitchFamily="18" charset="0"/>
                          </a:rPr>
                          <m:t>ℒ</m:t>
                        </m:r>
                      </m:e>
                      <m:sub>
                        <m:r>
                          <a:rPr lang="en-US" sz="1200" i="1">
                            <a:latin typeface="Cambria Math" panose="02040503050406030204" pitchFamily="18" charset="0"/>
                          </a:rPr>
                          <m:t>𝑘𝐷</m:t>
                        </m:r>
                      </m:sub>
                    </m:sSub>
                    <m:r>
                      <a:rPr lang="en-US" sz="1200" i="0">
                        <a:latin typeface="Cambria Math" panose="02040503050406030204" pitchFamily="18" charset="0"/>
                      </a:rPr>
                      <m:t>=</m:t>
                    </m:r>
                    <m:nary>
                      <m:naryPr>
                        <m:chr m:val="∑"/>
                        <m:limLoc m:val="undOvr"/>
                        <m:grow m:val="on"/>
                        <m:supHide m:val="on"/>
                        <m:ctrlPr>
                          <a:rPr lang="en-US" sz="1200" i="1">
                            <a:latin typeface="Cambria Math" panose="02040503050406030204" pitchFamily="18" charset="0"/>
                          </a:rPr>
                        </m:ctrlPr>
                      </m:naryPr>
                      <m:sub>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𝑡</m:t>
                                </m:r>
                              </m:sub>
                            </m:sSub>
                            <m:r>
                              <a:rPr lang="en-US" sz="1200" i="0">
                                <a:latin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𝑡</m:t>
                                </m:r>
                              </m:sub>
                            </m:sSub>
                          </m:e>
                        </m:d>
                      </m:sub>
                      <m:sup/>
                      <m:e>
                        <m:d>
                          <m:dPr>
                            <m:begChr m:val="["/>
                            <m:endChr m:val=""/>
                            <m:ctrlPr>
                              <a:rPr lang="en-US" sz="1200" i="1">
                                <a:latin typeface="Cambria Math" panose="02040503050406030204" pitchFamily="18" charset="0"/>
                              </a:rPr>
                            </m:ctrlPr>
                          </m:dPr>
                          <m:e>
                            <m:r>
                              <a:rPr lang="en-US" sz="1200" i="1">
                                <a:latin typeface="Cambria Math" panose="02040503050406030204" pitchFamily="18" charset="0"/>
                              </a:rPr>
                              <m:t>𝛼</m:t>
                            </m:r>
                            <m:sSub>
                              <m:sSubPr>
                                <m:ctrlPr>
                                  <a:rPr lang="en-US" sz="1200" i="1">
                                    <a:solidFill>
                                      <a:srgbClr val="836967"/>
                                    </a:solidFill>
                                    <a:latin typeface="Cambria Math" panose="02040503050406030204" pitchFamily="18" charset="0"/>
                                  </a:rPr>
                                </m:ctrlPr>
                              </m:sSubPr>
                              <m:e>
                                <m:r>
                                  <a:rPr lang="en-US" sz="1200" i="0">
                                    <a:latin typeface="Cambria Math" panose="02040503050406030204" pitchFamily="18" charset="0"/>
                                  </a:rPr>
                                  <m:t>ℒ</m:t>
                                </m:r>
                              </m:e>
                              <m:sub>
                                <m:r>
                                  <a:rPr lang="en-US" sz="1200" i="1">
                                    <a:latin typeface="Cambria Math" panose="02040503050406030204" pitchFamily="18" charset="0"/>
                                  </a:rPr>
                                  <m:t>𝐶𝐸</m:t>
                                </m:r>
                              </m:sub>
                            </m:sSub>
                            <m:d>
                              <m:dPr>
                                <m:ctrlPr>
                                  <a:rPr lang="en-US" sz="1200" i="1" smtClean="0">
                                    <a:solidFill>
                                      <a:schemeClr val="tx1"/>
                                    </a:solidFill>
                                    <a:latin typeface="Cambria Math" panose="02040503050406030204" pitchFamily="18" charset="0"/>
                                  </a:rPr>
                                </m:ctrlPr>
                              </m:dP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𝑓</m:t>
                                    </m:r>
                                  </m:e>
                                  <m:sub>
                                    <m:r>
                                      <a:rPr lang="en-US" sz="1200" i="1">
                                        <a:solidFill>
                                          <a:schemeClr val="tx1"/>
                                        </a:solidFill>
                                        <a:latin typeface="Cambria Math" panose="02040503050406030204" pitchFamily="18" charset="0"/>
                                      </a:rPr>
                                      <m:t>𝑠</m:t>
                                    </m:r>
                                  </m:sub>
                                </m:sSub>
                                <m:r>
                                  <a:rPr lang="en-US" sz="1200" i="0">
                                    <a:solidFill>
                                      <a:schemeClr val="tx1"/>
                                    </a:solidFill>
                                    <a:latin typeface="Cambria Math" panose="02040503050406030204" pitchFamily="18" charset="0"/>
                                  </a:rPr>
                                  <m:t>,</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𝑥</m:t>
                                    </m:r>
                                  </m:e>
                                  <m:sub>
                                    <m:r>
                                      <a:rPr lang="en-US" sz="1200" i="1">
                                        <a:solidFill>
                                          <a:schemeClr val="tx1"/>
                                        </a:solidFill>
                                        <a:latin typeface="Cambria Math" panose="02040503050406030204" pitchFamily="18" charset="0"/>
                                      </a:rPr>
                                      <m:t>𝑡</m:t>
                                    </m:r>
                                  </m:sub>
                                </m:sSub>
                                <m:r>
                                  <a:rPr lang="en-US" sz="1200" i="0">
                                    <a:solidFill>
                                      <a:schemeClr val="tx1"/>
                                    </a:solidFill>
                                    <a:latin typeface="Cambria Math" panose="02040503050406030204" pitchFamily="18" charset="0"/>
                                  </a:rPr>
                                  <m:t>,</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𝑦</m:t>
                                    </m:r>
                                  </m:e>
                                  <m:sub>
                                    <m:r>
                                      <a:rPr lang="en-US" sz="1200" i="1">
                                        <a:solidFill>
                                          <a:schemeClr val="tx1"/>
                                        </a:solidFill>
                                        <a:latin typeface="Cambria Math" panose="02040503050406030204" pitchFamily="18" charset="0"/>
                                      </a:rPr>
                                      <m:t>𝑡</m:t>
                                    </m:r>
                                  </m:sub>
                                </m:sSub>
                              </m:e>
                            </m:d>
                          </m:e>
                        </m:d>
                      </m:e>
                    </m:nary>
                    <m:r>
                      <a:rPr lang="en-US" sz="1200" i="0">
                        <a:latin typeface="Cambria Math" panose="02040503050406030204" pitchFamily="18" charset="0"/>
                      </a:rPr>
                      <m:t>+</m:t>
                    </m:r>
                    <m:r>
                      <a:rPr lang="fr-FR" sz="1200" b="0" i="1" smtClean="0">
                        <a:latin typeface="Cambria Math" panose="02040503050406030204" pitchFamily="18" charset="0"/>
                      </a:rPr>
                      <m:t>(1−</m:t>
                    </m:r>
                    <m:r>
                      <a:rPr lang="en-US" sz="1200" i="1">
                        <a:latin typeface="Cambria Math" panose="02040503050406030204" pitchFamily="18" charset="0"/>
                      </a:rPr>
                      <m:t>𝛼</m:t>
                    </m:r>
                    <m:sSub>
                      <m:sSubPr>
                        <m:ctrlPr>
                          <a:rPr lang="en-US" sz="1200" i="1">
                            <a:solidFill>
                              <a:srgbClr val="836967"/>
                            </a:solidFill>
                            <a:latin typeface="Cambria Math" panose="02040503050406030204" pitchFamily="18" charset="0"/>
                          </a:rPr>
                        </m:ctrlPr>
                      </m:sSubPr>
                      <m:e>
                        <m:r>
                          <a:rPr lang="fr-FR" sz="1200" b="0" i="0" smtClean="0">
                            <a:solidFill>
                              <a:schemeClr val="tx1"/>
                            </a:solidFill>
                            <a:latin typeface="Cambria Math" panose="02040503050406030204" pitchFamily="18" charset="0"/>
                          </a:rPr>
                          <m:t>)</m:t>
                        </m:r>
                        <m:r>
                          <a:rPr lang="fr-FR" sz="1200" b="0" i="0" smtClean="0">
                            <a:solidFill>
                              <a:srgbClr val="836967"/>
                            </a:solidFill>
                            <a:latin typeface="Cambria Math" panose="02040503050406030204" pitchFamily="18" charset="0"/>
                          </a:rPr>
                          <m:t> </m:t>
                        </m:r>
                        <m:r>
                          <a:rPr lang="en-US" sz="1200" i="0">
                            <a:latin typeface="Cambria Math" panose="02040503050406030204" pitchFamily="18" charset="0"/>
                          </a:rPr>
                          <m:t>ℒ</m:t>
                        </m:r>
                      </m:e>
                      <m:sub>
                        <m:r>
                          <a:rPr lang="en-US" sz="1200" i="1">
                            <a:latin typeface="Cambria Math" panose="02040503050406030204" pitchFamily="18" charset="0"/>
                          </a:rPr>
                          <m:t>𝑘𝐿</m:t>
                        </m:r>
                      </m:sub>
                    </m:sSub>
                    <m:d>
                      <m:dPr>
                        <m:ctrlPr>
                          <a:rPr lang="en-US" sz="1200" i="1" smtClean="0">
                            <a:solidFill>
                              <a:schemeClr val="tx1"/>
                            </a:solidFill>
                            <a:latin typeface="Cambria Math" panose="02040503050406030204" pitchFamily="18" charset="0"/>
                          </a:rPr>
                        </m:ctrlPr>
                      </m:dP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𝑓</m:t>
                            </m:r>
                          </m:e>
                          <m:sub>
                            <m:r>
                              <a:rPr lang="en-US" sz="1200" i="1">
                                <a:solidFill>
                                  <a:schemeClr val="tx1"/>
                                </a:solidFill>
                                <a:latin typeface="Cambria Math" panose="02040503050406030204" pitchFamily="18" charset="0"/>
                              </a:rPr>
                              <m:t>𝑠</m:t>
                            </m:r>
                          </m:sub>
                        </m:sSub>
                        <m:r>
                          <a:rPr lang="en-US" sz="1200" i="0">
                            <a:solidFill>
                              <a:schemeClr val="tx1"/>
                            </a:solidFill>
                            <a:latin typeface="Cambria Math" panose="02040503050406030204" pitchFamily="18" charset="0"/>
                          </a:rPr>
                          <m:t>, </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𝑓</m:t>
                            </m:r>
                          </m:e>
                          <m:sub>
                            <m:r>
                              <a:rPr lang="en-US" sz="1200" i="1">
                                <a:solidFill>
                                  <a:schemeClr val="tx1"/>
                                </a:solidFill>
                                <a:latin typeface="Cambria Math" panose="02040503050406030204" pitchFamily="18" charset="0"/>
                              </a:rPr>
                              <m:t>𝑇</m:t>
                            </m:r>
                          </m:sub>
                        </m:sSub>
                        <m:r>
                          <a:rPr lang="en-US" sz="1200" i="0">
                            <a:solidFill>
                              <a:schemeClr val="tx1"/>
                            </a:solidFill>
                            <a:latin typeface="Cambria Math" panose="02040503050406030204" pitchFamily="18" charset="0"/>
                          </a:rPr>
                          <m:t>,</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𝑥</m:t>
                            </m:r>
                          </m:e>
                          <m:sub>
                            <m:r>
                              <a:rPr lang="en-US" sz="1200" i="1">
                                <a:solidFill>
                                  <a:schemeClr val="tx1"/>
                                </a:solidFill>
                                <a:latin typeface="Cambria Math" panose="02040503050406030204" pitchFamily="18" charset="0"/>
                              </a:rPr>
                              <m:t>𝑡</m:t>
                            </m:r>
                          </m:sub>
                        </m:sSub>
                      </m:e>
                    </m:d>
                  </m:oMath>
                </a14:m>
                <a:r>
                  <a:rPr lang="en-US" sz="1600" dirty="0"/>
                  <a:t>]</a:t>
                </a:r>
                <a:endParaRPr lang="en-US" sz="2000" dirty="0"/>
              </a:p>
            </p:txBody>
          </p:sp>
        </mc:Choice>
        <mc:Fallback>
          <p:sp>
            <p:nvSpPr>
              <p:cNvPr id="90" name="ZoneTexte 89">
                <a:extLst>
                  <a:ext uri="{FF2B5EF4-FFF2-40B4-BE49-F238E27FC236}">
                    <a16:creationId xmlns:a16="http://schemas.microsoft.com/office/drawing/2014/main" id="{12286DD8-4CB8-38E5-D984-A6F7A5764727}"/>
                  </a:ext>
                </a:extLst>
              </p:cNvPr>
              <p:cNvSpPr txBox="1">
                <a:spLocks noRot="1" noChangeAspect="1" noMove="1" noResize="1" noEditPoints="1" noAdjustHandles="1" noChangeArrowheads="1" noChangeShapeType="1" noTextEdit="1"/>
              </p:cNvSpPr>
              <p:nvPr/>
            </p:nvSpPr>
            <p:spPr>
              <a:xfrm>
                <a:off x="6220433" y="2644552"/>
                <a:ext cx="3778450" cy="338554"/>
              </a:xfrm>
              <a:prstGeom prst="rect">
                <a:avLst/>
              </a:prstGeom>
              <a:blipFill>
                <a:blip r:embed="rId3"/>
                <a:stretch>
                  <a:fillRect t="-76364" b="-130909"/>
                </a:stretch>
              </a:blipFill>
            </p:spPr>
            <p:txBody>
              <a:bodyPr/>
              <a:lstStyle/>
              <a:p>
                <a:r>
                  <a:rPr lang="fr-FR">
                    <a:noFill/>
                  </a:rPr>
                  <a:t> </a:t>
                </a:r>
              </a:p>
            </p:txBody>
          </p:sp>
        </mc:Fallback>
      </mc:AlternateContent>
    </p:spTree>
    <p:extLst>
      <p:ext uri="{BB962C8B-B14F-4D97-AF65-F5344CB8AC3E}">
        <p14:creationId xmlns:p14="http://schemas.microsoft.com/office/powerpoint/2010/main" val="200057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(2/8)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16909EC-AE41-CE2A-30F8-57E283260843}"/>
                  </a:ext>
                </a:extLst>
              </p:cNvPr>
              <p:cNvSpPr txBox="1"/>
              <p:nvPr/>
            </p:nvSpPr>
            <p:spPr>
              <a:xfrm>
                <a:off x="3303689" y="2239343"/>
                <a:ext cx="2909797" cy="80054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𝑋𝐷</m:t>
                          </m:r>
                        </m:sub>
                      </m:sSub>
                      <m:r>
                        <a:rPr lang="en-US" sz="1600" i="0">
                          <a:latin typeface="Cambria Math" panose="02040503050406030204" pitchFamily="18" charset="0"/>
                        </a:rPr>
                        <m:t> = </m:t>
                      </m:r>
                      <m:f>
                        <m:fPr>
                          <m:ctrlPr>
                            <a:rPr lang="en-US" sz="1600" i="1">
                              <a:solidFill>
                                <a:srgbClr val="836967"/>
                              </a:solidFill>
                              <a:latin typeface="Cambria Math" panose="02040503050406030204" pitchFamily="18" charset="0"/>
                            </a:rPr>
                          </m:ctrlPr>
                        </m:fPr>
                        <m:num>
                          <m:r>
                            <a:rPr lang="en-US" sz="1600" i="0">
                              <a:latin typeface="Cambria Math" panose="02040503050406030204" pitchFamily="18" charset="0"/>
                            </a:rPr>
                            <m:t>1</m:t>
                          </m:r>
                        </m:num>
                        <m:den>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𝑁</m:t>
                              </m:r>
                            </m:e>
                          </m:d>
                        </m:den>
                      </m:f>
                      <m:r>
                        <a:rPr lang="en-US" sz="1600" i="0">
                          <a:latin typeface="Cambria Math" panose="02040503050406030204" pitchFamily="18" charset="0"/>
                        </a:rPr>
                        <m:t> </m:t>
                      </m:r>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0">
                              <a:latin typeface="Cambria Math" panose="02040503050406030204" pitchFamily="18" charset="0"/>
                            </a:rPr>
                            <m:t>=1</m:t>
                          </m:r>
                        </m:sub>
                        <m:sup>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𝑁</m:t>
                              </m:r>
                            </m:e>
                          </m:d>
                        </m:sup>
                        <m:e>
                          <m:sSup>
                            <m:sSupPr>
                              <m:ctrlPr>
                                <a:rPr lang="en-US" sz="1600" i="1">
                                  <a:solidFill>
                                    <a:srgbClr val="836967"/>
                                  </a:solidFill>
                                  <a:latin typeface="Cambria Math" panose="02040503050406030204" pitchFamily="18" charset="0"/>
                                </a:rPr>
                              </m:ctrlPr>
                            </m:sSupPr>
                            <m:e>
                              <m:d>
                                <m:dPr>
                                  <m:begChr m:val=""/>
                                  <m:ctrlPr>
                                    <a:rPr lang="en-US" sz="1600" i="1">
                                      <a:latin typeface="Cambria Math" panose="02040503050406030204" pitchFamily="18" charset="0"/>
                                    </a:rPr>
                                  </m:ctrlPr>
                                </m:dPr>
                                <m:e>
                                  <m:sSubSup>
                                    <m:sSubSupPr>
                                      <m:ctrlPr>
                                        <a:rPr lang="en-US" sz="1600" i="1">
                                          <a:solidFill>
                                            <a:srgbClr val="836967"/>
                                          </a:solidFill>
                                          <a:latin typeface="Cambria Math" panose="02040503050406030204" pitchFamily="18" charset="0"/>
                                        </a:rPr>
                                      </m:ctrlPr>
                                    </m:sSubSupPr>
                                    <m:e>
                                      <m:d>
                                        <m:dPr>
                                          <m:endChr m:val=""/>
                                          <m:ctrlPr>
                                            <a:rPr lang="en-US" sz="1600" i="1">
                                              <a:latin typeface="Cambria Math" panose="02040503050406030204" pitchFamily="18" charset="0"/>
                                            </a:rPr>
                                          </m:ctrlPr>
                                        </m:dPr>
                                        <m:e>
                                          <m:r>
                                            <a:rPr lang="en-US" sz="1600" i="1">
                                              <a:latin typeface="Cambria Math" panose="02040503050406030204" pitchFamily="18" charset="0"/>
                                            </a:rPr>
                                            <m:t>𝜓</m:t>
                                          </m:r>
                                        </m:e>
                                      </m:d>
                                    </m:e>
                                    <m:sub>
                                      <m:r>
                                        <a:rPr lang="en-US" sz="1600" i="1">
                                          <a:latin typeface="Cambria Math" panose="02040503050406030204" pitchFamily="18" charset="0"/>
                                        </a:rPr>
                                        <m:t>𝑖</m:t>
                                      </m:r>
                                    </m:sub>
                                    <m:sup>
                                      <m:r>
                                        <a:rPr lang="en-US" sz="1600" i="1">
                                          <a:latin typeface="Cambria Math" panose="02040503050406030204" pitchFamily="18" charset="0"/>
                                        </a:rPr>
                                        <m:t>𝑆</m:t>
                                      </m:r>
                                    </m:sup>
                                  </m:sSubSup>
                                  <m:r>
                                    <a:rPr lang="en-US" sz="1600" i="0">
                                      <a:latin typeface="Cambria Math" panose="02040503050406030204" pitchFamily="18" charset="0"/>
                                    </a:rPr>
                                    <m:t> −</m:t>
                                  </m:r>
                                  <m:sSubSup>
                                    <m:sSubSupPr>
                                      <m:ctrlPr>
                                        <a:rPr lang="en-US" sz="1600" i="1">
                                          <a:solidFill>
                                            <a:srgbClr val="836967"/>
                                          </a:solidFill>
                                          <a:latin typeface="Cambria Math" panose="02040503050406030204" pitchFamily="18" charset="0"/>
                                        </a:rPr>
                                      </m:ctrlPr>
                                    </m:sSubSupPr>
                                    <m:e>
                                      <m:r>
                                        <a:rPr lang="en-US" sz="1600" i="1">
                                          <a:latin typeface="Cambria Math" panose="02040503050406030204" pitchFamily="18" charset="0"/>
                                        </a:rPr>
                                        <m:t>𝜓</m:t>
                                      </m:r>
                                    </m:e>
                                    <m:sub>
                                      <m:r>
                                        <a:rPr lang="en-US" sz="1600" i="1">
                                          <a:latin typeface="Cambria Math" panose="02040503050406030204" pitchFamily="18" charset="0"/>
                                        </a:rPr>
                                        <m:t>𝑖</m:t>
                                      </m:r>
                                    </m:sub>
                                    <m:sup>
                                      <m:r>
                                        <a:rPr lang="en-US" sz="1600" i="1">
                                          <a:latin typeface="Cambria Math" panose="02040503050406030204" pitchFamily="18" charset="0"/>
                                        </a:rPr>
                                        <m:t>𝑇</m:t>
                                      </m:r>
                                    </m:sup>
                                  </m:sSubSup>
                                </m:e>
                              </m:d>
                            </m:e>
                            <m:sup>
                              <m:r>
                                <a:rPr lang="en-US" sz="1600" i="0">
                                  <a:latin typeface="Cambria Math" panose="02040503050406030204" pitchFamily="18" charset="0"/>
                                </a:rPr>
                                <m:t>2</m:t>
                              </m:r>
                            </m:sup>
                          </m:sSup>
                          <m:r>
                            <a:rPr lang="en-US" sz="1600" i="0">
                              <a:latin typeface="Cambria Math" panose="02040503050406030204" pitchFamily="18" charset="0"/>
                            </a:rPr>
                            <m:t> </m:t>
                          </m:r>
                        </m:e>
                      </m:nary>
                    </m:oMath>
                  </m:oMathPara>
                </a14:m>
                <a:endParaRPr lang="en-US" dirty="0"/>
              </a:p>
            </p:txBody>
          </p:sp>
        </mc:Choice>
        <mc:Fallback xmlns="">
          <p:sp>
            <p:nvSpPr>
              <p:cNvPr id="5" name="ZoneTexte 4">
                <a:extLst>
                  <a:ext uri="{FF2B5EF4-FFF2-40B4-BE49-F238E27FC236}">
                    <a16:creationId xmlns:a16="http://schemas.microsoft.com/office/drawing/2014/main" id="{716909EC-AE41-CE2A-30F8-57E283260843}"/>
                  </a:ext>
                </a:extLst>
              </p:cNvPr>
              <p:cNvSpPr txBox="1">
                <a:spLocks noRot="1" noChangeAspect="1" noMove="1" noResize="1" noEditPoints="1" noAdjustHandles="1" noChangeArrowheads="1" noChangeShapeType="1" noTextEdit="1"/>
              </p:cNvSpPr>
              <p:nvPr/>
            </p:nvSpPr>
            <p:spPr>
              <a:xfrm>
                <a:off x="3303689" y="2239343"/>
                <a:ext cx="2909797" cy="800540"/>
              </a:xfrm>
              <a:prstGeom prst="rect">
                <a:avLst/>
              </a:prstGeom>
              <a:blipFill>
                <a:blip r:embed="rId2"/>
                <a:stretch>
                  <a:fillRect/>
                </a:stretch>
              </a:blipFill>
              <a:ln>
                <a:noFill/>
              </a:ln>
            </p:spPr>
            <p:txBody>
              <a:bodyPr/>
              <a:lstStyle/>
              <a:p>
                <a:r>
                  <a:rPr lang="en-US">
                    <a:noFill/>
                  </a:rPr>
                  <a:t> </a:t>
                </a:r>
              </a:p>
            </p:txBody>
          </p:sp>
        </mc:Fallback>
      </mc:AlternateContent>
      <p:sp>
        <p:nvSpPr>
          <p:cNvPr id="6" name="ZoneTexte 5">
            <a:extLst>
              <a:ext uri="{FF2B5EF4-FFF2-40B4-BE49-F238E27FC236}">
                <a16:creationId xmlns:a16="http://schemas.microsoft.com/office/drawing/2014/main" id="{F1B66D0B-3F20-0D93-FB48-26A9C0BA0405}"/>
              </a:ext>
            </a:extLst>
          </p:cNvPr>
          <p:cNvSpPr txBox="1"/>
          <p:nvPr/>
        </p:nvSpPr>
        <p:spPr>
          <a:xfrm>
            <a:off x="165548" y="1590744"/>
            <a:ext cx="7961550" cy="257369"/>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In our case, the expression of X-distillation loss (or the optimization objective) can be expressed as the following: </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628DAABA-7462-993E-C4B7-2452A60C8061}"/>
                  </a:ext>
                </a:extLst>
              </p:cNvPr>
              <p:cNvSpPr txBox="1"/>
              <p:nvPr/>
            </p:nvSpPr>
            <p:spPr>
              <a:xfrm>
                <a:off x="315862" y="3277974"/>
                <a:ext cx="6280877" cy="1530612"/>
              </a:xfrm>
              <a:prstGeom prst="rect">
                <a:avLst/>
              </a:prstGeom>
              <a:noFill/>
            </p:spPr>
            <p:txBody>
              <a:bodyPr wrap="square">
                <a:spAutoFit/>
              </a:bodyPr>
              <a:lstStyle/>
              <a:p>
                <a:r>
                  <a:rPr lang="en-US" sz="1200" dirty="0">
                    <a:solidFill>
                      <a:srgbClr val="000000"/>
                    </a:solidFill>
                    <a:latin typeface="Helvetica Neue"/>
                  </a:rPr>
                  <a:t>With :</a:t>
                </a:r>
              </a:p>
              <a:p>
                <a:endParaRPr lang="en-US" sz="1000" dirty="0">
                  <a:cs typeface="Arial" pitchFamily="34" charset="0"/>
                </a:endParaRPr>
              </a:p>
              <a:p>
                <a:pPr>
                  <a:lnSpc>
                    <a:spcPct val="150000"/>
                  </a:lnSpc>
                </a:pPr>
                <a:r>
                  <a:rPr lang="en-US" sz="1000" dirty="0">
                    <a:cs typeface="Arial" pitchFamily="34" charset="0"/>
                  </a:rPr>
                  <a:t> </a:t>
                </a:r>
                <a14:m>
                  <m:oMath xmlns:m="http://schemas.openxmlformats.org/officeDocument/2006/math">
                    <m:sSubSup>
                      <m:sSubSupPr>
                        <m:ctrlPr>
                          <a:rPr lang="en-US" sz="1100" i="1" smtClean="0">
                            <a:latin typeface="Cambria Math" panose="02040503050406030204" pitchFamily="18" charset="0"/>
                            <a:cs typeface="Arial" pitchFamily="34" charset="0"/>
                          </a:rPr>
                        </m:ctrlPr>
                      </m:sSubSupPr>
                      <m:e>
                        <m:r>
                          <a:rPr lang="en-US" sz="1100">
                            <a:latin typeface="Cambria Math" panose="02040503050406030204" pitchFamily="18" charset="0"/>
                            <a:cs typeface="Arial" pitchFamily="34" charset="0"/>
                          </a:rPr>
                          <m:t>𝜓</m:t>
                        </m:r>
                      </m:e>
                      <m:sub>
                        <m:r>
                          <a:rPr lang="en-US" sz="1100">
                            <a:latin typeface="Cambria Math" panose="02040503050406030204" pitchFamily="18" charset="0"/>
                            <a:cs typeface="Arial" pitchFamily="34" charset="0"/>
                          </a:rPr>
                          <m:t>𝑖</m:t>
                        </m:r>
                      </m:sub>
                      <m:sup>
                        <m:r>
                          <a:rPr lang="fr-FR" sz="1100">
                            <a:latin typeface="Cambria Math" panose="02040503050406030204" pitchFamily="18" charset="0"/>
                            <a:cs typeface="Arial" pitchFamily="34" charset="0"/>
                          </a:rPr>
                          <m:t>𝑆</m:t>
                        </m:r>
                      </m:sup>
                    </m:sSubSup>
                    <m:r>
                      <a:rPr lang="en-US" sz="1100">
                        <a:latin typeface="Cambria Math" panose="02040503050406030204" pitchFamily="18" charset="0"/>
                        <a:cs typeface="Arial" pitchFamily="34" charset="0"/>
                      </a:rPr>
                      <m:t> </m:t>
                    </m:r>
                    <m:r>
                      <a:rPr lang="fr-FR" sz="1100">
                        <a:latin typeface="Cambria Math" panose="02040503050406030204" pitchFamily="18" charset="0"/>
                        <a:cs typeface="Arial" pitchFamily="34" charset="0"/>
                      </a:rPr>
                      <m:t>:</m:t>
                    </m:r>
                    <m:r>
                      <a:rPr lang="fr-FR" sz="1100">
                        <a:latin typeface="Cambria Math" panose="02040503050406030204" pitchFamily="18" charset="0"/>
                        <a:cs typeface="Arial" pitchFamily="34" charset="0"/>
                      </a:rPr>
                      <m:t>𝐺</m:t>
                    </m:r>
                    <m:r>
                      <m:rPr>
                        <m:sty m:val="p"/>
                      </m:rPr>
                      <a:rPr lang="fr-FR" sz="1100">
                        <a:latin typeface="Cambria Math" panose="02040503050406030204" pitchFamily="18" charset="0"/>
                        <a:cs typeface="Arial" pitchFamily="34" charset="0"/>
                      </a:rPr>
                      <m:t>lobal</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SHAP</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Value</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of</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feature</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i</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using</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the</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student</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model</m:t>
                    </m:r>
                    <m:r>
                      <a:rPr lang="fr-FR" sz="1100">
                        <a:latin typeface="Cambria Math" panose="02040503050406030204" pitchFamily="18" charset="0"/>
                        <a:cs typeface="Arial" pitchFamily="34" charset="0"/>
                      </a:rPr>
                      <m:t> </m:t>
                    </m:r>
                  </m:oMath>
                </a14:m>
                <a:endParaRPr lang="fr-FR" sz="1100" dirty="0">
                  <a:latin typeface="Arial" pitchFamily="34" charset="0"/>
                  <a:cs typeface="Arial" pitchFamily="34" charset="0"/>
                </a:endParaRPr>
              </a:p>
              <a:p>
                <a:pPr>
                  <a:lnSpc>
                    <a:spcPct val="150000"/>
                  </a:lnSpc>
                </a:pPr>
                <a:r>
                  <a:rPr lang="en-US" sz="1100" dirty="0">
                    <a:cs typeface="Arial" pitchFamily="34" charset="0"/>
                  </a:rPr>
                  <a:t> </a:t>
                </a:r>
                <a14:m>
                  <m:oMath xmlns:m="http://schemas.openxmlformats.org/officeDocument/2006/math">
                    <m:sSubSup>
                      <m:sSubSupPr>
                        <m:ctrlPr>
                          <a:rPr lang="en-US" sz="1100" i="1">
                            <a:latin typeface="Cambria Math" panose="02040503050406030204" pitchFamily="18" charset="0"/>
                            <a:cs typeface="Arial" pitchFamily="34" charset="0"/>
                          </a:rPr>
                        </m:ctrlPr>
                      </m:sSubSupPr>
                      <m:e>
                        <m:r>
                          <a:rPr lang="en-US" sz="1100">
                            <a:latin typeface="Cambria Math" panose="02040503050406030204" pitchFamily="18" charset="0"/>
                            <a:cs typeface="Arial" pitchFamily="34" charset="0"/>
                          </a:rPr>
                          <m:t>𝜓</m:t>
                        </m:r>
                      </m:e>
                      <m:sub>
                        <m:r>
                          <a:rPr lang="en-US" sz="1100">
                            <a:latin typeface="Cambria Math" panose="02040503050406030204" pitchFamily="18" charset="0"/>
                            <a:cs typeface="Arial" pitchFamily="34" charset="0"/>
                          </a:rPr>
                          <m:t>𝑖</m:t>
                        </m:r>
                      </m:sub>
                      <m:sup>
                        <m:r>
                          <a:rPr lang="en-US" sz="1100">
                            <a:latin typeface="Cambria Math" panose="02040503050406030204" pitchFamily="18" charset="0"/>
                            <a:cs typeface="Arial" pitchFamily="34" charset="0"/>
                          </a:rPr>
                          <m:t>𝑇</m:t>
                        </m:r>
                      </m:sup>
                    </m:sSubSup>
                    <m:r>
                      <a:rPr lang="fr-FR" sz="1100">
                        <a:latin typeface="Cambria Math" panose="02040503050406030204" pitchFamily="18" charset="0"/>
                        <a:cs typeface="Arial" pitchFamily="34" charset="0"/>
                      </a:rPr>
                      <m:t>: </m:t>
                    </m:r>
                    <m:r>
                      <a:rPr lang="fr-FR" sz="1100">
                        <a:latin typeface="Cambria Math" panose="02040503050406030204" pitchFamily="18" charset="0"/>
                        <a:cs typeface="Arial" pitchFamily="34" charset="0"/>
                      </a:rPr>
                      <m:t>𝐺</m:t>
                    </m:r>
                    <m:r>
                      <m:rPr>
                        <m:sty m:val="p"/>
                      </m:rPr>
                      <a:rPr lang="fr-FR" sz="1100">
                        <a:latin typeface="Cambria Math" panose="02040503050406030204" pitchFamily="18" charset="0"/>
                        <a:cs typeface="Arial" pitchFamily="34" charset="0"/>
                      </a:rPr>
                      <m:t>lobal</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SHAP</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Value</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of</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feature</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i</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using</m:t>
                    </m:r>
                    <m:r>
                      <a:rPr lang="fr-FR" sz="110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the</m:t>
                    </m:r>
                    <m:r>
                      <a:rPr lang="fr-FR" sz="1100" b="0" i="0" smtClean="0">
                        <a:latin typeface="Cambria Math" panose="02040503050406030204" pitchFamily="18" charset="0"/>
                        <a:cs typeface="Arial" pitchFamily="34" charset="0"/>
                      </a:rPr>
                      <m:t> </m:t>
                    </m:r>
                    <m:r>
                      <m:rPr>
                        <m:sty m:val="p"/>
                      </m:rPr>
                      <a:rPr lang="fr-FR" sz="1100" b="0" i="0" smtClean="0">
                        <a:latin typeface="Cambria Math" panose="02040503050406030204" pitchFamily="18" charset="0"/>
                        <a:cs typeface="Arial" pitchFamily="34" charset="0"/>
                      </a:rPr>
                      <m:t>teacher</m:t>
                    </m:r>
                    <m:r>
                      <a:rPr lang="fr-FR" sz="1100" b="0" i="0" smtClean="0">
                        <a:latin typeface="Cambria Math" panose="02040503050406030204" pitchFamily="18" charset="0"/>
                        <a:cs typeface="Arial" pitchFamily="34" charset="0"/>
                      </a:rPr>
                      <m:t> </m:t>
                    </m:r>
                    <m:r>
                      <m:rPr>
                        <m:sty m:val="p"/>
                      </m:rPr>
                      <a:rPr lang="fr-FR" sz="1100">
                        <a:latin typeface="Cambria Math" panose="02040503050406030204" pitchFamily="18" charset="0"/>
                        <a:cs typeface="Arial" pitchFamily="34" charset="0"/>
                      </a:rPr>
                      <m:t>model</m:t>
                    </m:r>
                  </m:oMath>
                </a14:m>
                <a:endParaRPr lang="fr-FR" sz="1100" dirty="0">
                  <a:latin typeface="Cambria Math" panose="02040503050406030204" pitchFamily="18" charset="0"/>
                  <a:cs typeface="Arial" pitchFamily="34" charset="0"/>
                </a:endParaRPr>
              </a:p>
              <a:p>
                <a:pPr>
                  <a:lnSpc>
                    <a:spcPct val="150000"/>
                  </a:lnSpc>
                </a:pPr>
                <a14:m>
                  <m:oMath xmlns:m="http://schemas.openxmlformats.org/officeDocument/2006/math">
                    <m:r>
                      <a:rPr lang="fr-FR" sz="1100" b="0" i="0" smtClean="0">
                        <a:latin typeface="Cambria Math" panose="02040503050406030204" pitchFamily="18" charset="0"/>
                        <a:cs typeface="Arial" pitchFamily="34" charset="0"/>
                      </a:rPr>
                      <m:t> </m:t>
                    </m:r>
                    <m:r>
                      <a:rPr lang="en-GB" sz="1100">
                        <a:latin typeface="Cambria Math" panose="02040503050406030204" pitchFamily="18" charset="0"/>
                        <a:cs typeface="Arial" pitchFamily="34" charset="0"/>
                      </a:rPr>
                      <m:t>𝑁</m:t>
                    </m:r>
                  </m:oMath>
                </a14:m>
                <a:r>
                  <a:rPr lang="en-GB" sz="1100" dirty="0">
                    <a:latin typeface="Cambria Math" panose="02040503050406030204" pitchFamily="18" charset="0"/>
                    <a:cs typeface="Arial" pitchFamily="34" charset="0"/>
                  </a:rPr>
                  <a:t>  : The set of features aka independent variables </a:t>
                </a:r>
                <a:endParaRPr lang="fr-FR" sz="1100" dirty="0">
                  <a:latin typeface="Cambria Math" panose="02040503050406030204" pitchFamily="18" charset="0"/>
                  <a:cs typeface="Arial" pitchFamily="34" charset="0"/>
                </a:endParaRPr>
              </a:p>
              <a:p>
                <a:pPr/>
                <a14:m>
                  <m:oMathPara xmlns:m="http://schemas.openxmlformats.org/officeDocument/2006/math">
                    <m:oMathParaPr>
                      <m:jc m:val="centerGroup"/>
                    </m:oMathParaPr>
                    <m:oMath xmlns:m="http://schemas.openxmlformats.org/officeDocument/2006/math">
                      <m:r>
                        <a:rPr lang="fr-FR" sz="1000">
                          <a:latin typeface="Cambria Math" panose="02040503050406030204" pitchFamily="18" charset="0"/>
                          <a:cs typeface="Arial" pitchFamily="34" charset="0"/>
                        </a:rPr>
                        <m:t> </m:t>
                      </m:r>
                    </m:oMath>
                  </m:oMathPara>
                </a14:m>
                <a:endParaRPr lang="en-US" sz="1000" dirty="0">
                  <a:latin typeface="Arial" pitchFamily="34" charset="0"/>
                  <a:cs typeface="Arial" pitchFamily="34" charset="0"/>
                </a:endParaRPr>
              </a:p>
              <a:p>
                <a:endParaRPr lang="en-US" sz="1000" dirty="0">
                  <a:latin typeface="Arial" pitchFamily="34" charset="0"/>
                  <a:cs typeface="Arial" pitchFamily="34" charset="0"/>
                </a:endParaRPr>
              </a:p>
            </p:txBody>
          </p:sp>
        </mc:Choice>
        <mc:Fallback xmlns="">
          <p:sp>
            <p:nvSpPr>
              <p:cNvPr id="8" name="ZoneTexte 7">
                <a:extLst>
                  <a:ext uri="{FF2B5EF4-FFF2-40B4-BE49-F238E27FC236}">
                    <a16:creationId xmlns:a16="http://schemas.microsoft.com/office/drawing/2014/main" id="{628DAABA-7462-993E-C4B7-2452A60C8061}"/>
                  </a:ext>
                </a:extLst>
              </p:cNvPr>
              <p:cNvSpPr txBox="1">
                <a:spLocks noRot="1" noChangeAspect="1" noMove="1" noResize="1" noEditPoints="1" noAdjustHandles="1" noChangeArrowheads="1" noChangeShapeType="1" noTextEdit="1"/>
              </p:cNvSpPr>
              <p:nvPr/>
            </p:nvSpPr>
            <p:spPr>
              <a:xfrm>
                <a:off x="315862" y="3277974"/>
                <a:ext cx="6280877" cy="1530612"/>
              </a:xfrm>
              <a:prstGeom prst="rect">
                <a:avLst/>
              </a:prstGeom>
              <a:blipFill>
                <a:blip r:embed="rId4"/>
                <a:stretch>
                  <a:fillRect l="-97" t="-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C686693D-2858-2661-3140-A2D73540C1BA}"/>
                  </a:ext>
                </a:extLst>
              </p:cNvPr>
              <p:cNvSpPr txBox="1"/>
              <p:nvPr/>
            </p:nvSpPr>
            <p:spPr>
              <a:xfrm>
                <a:off x="315862" y="4616574"/>
                <a:ext cx="8529403" cy="650682"/>
              </a:xfrm>
              <a:prstGeom prst="rect">
                <a:avLst/>
              </a:prstGeom>
              <a:noFill/>
            </p:spPr>
            <p:txBody>
              <a:bodyPr wrap="square" lIns="36000" tIns="36000" rIns="36000" bIns="36000" rtlCol="0">
                <a:spAutoFit/>
              </a:bodyPr>
              <a:lstStyle/>
              <a:p>
                <a:pPr algn="just"/>
                <a:r>
                  <a:rPr lang="en-US" sz="1200" i="1" dirty="0">
                    <a:latin typeface="Arial" pitchFamily="34" charset="0"/>
                    <a:cs typeface="Arial" pitchFamily="34" charset="0"/>
                  </a:rPr>
                  <a:t>To update our student’s (Logistic Regression) parameters </a:t>
                </a:r>
                <a14:m>
                  <m:oMath xmlns:m="http://schemas.openxmlformats.org/officeDocument/2006/math">
                    <m:sSub>
                      <m:sSubPr>
                        <m:ctrlPr>
                          <a:rPr lang="fr-FR" sz="1200" i="1">
                            <a:latin typeface="Cambria Math" panose="02040503050406030204" pitchFamily="18" charset="0"/>
                            <a:cs typeface="Arial" pitchFamily="34" charset="0"/>
                          </a:rPr>
                        </m:ctrlPr>
                      </m:sSubPr>
                      <m:e>
                        <m:r>
                          <a:rPr lang="en-GB" sz="1200" i="1">
                            <a:latin typeface="Cambria Math" panose="02040503050406030204" pitchFamily="18" charset="0"/>
                            <a:cs typeface="Arial" pitchFamily="34" charset="0"/>
                          </a:rPr>
                          <m:t> </m:t>
                        </m:r>
                        <m:r>
                          <a:rPr lang="fr-FR" sz="1200" i="1">
                            <a:latin typeface="Cambria Math" panose="02040503050406030204" pitchFamily="18" charset="0"/>
                            <a:cs typeface="Arial" pitchFamily="34" charset="0"/>
                          </a:rPr>
                          <m:t>𝛽</m:t>
                        </m:r>
                      </m:e>
                      <m:sub>
                        <m:r>
                          <a:rPr lang="en-GB" sz="1200" i="1">
                            <a:latin typeface="Cambria Math" panose="02040503050406030204" pitchFamily="18" charset="0"/>
                            <a:cs typeface="Arial" pitchFamily="34" charset="0"/>
                          </a:rPr>
                          <m:t>𝑖</m:t>
                        </m:r>
                      </m:sub>
                    </m:sSub>
                  </m:oMath>
                </a14:m>
                <a:r>
                  <a:rPr lang="en-US" sz="1200" i="1" dirty="0">
                    <a:latin typeface="Arial" pitchFamily="34" charset="0"/>
                    <a:cs typeface="Arial" pitchFamily="34" charset="0"/>
                  </a:rPr>
                  <a:t>. </a:t>
                </a:r>
                <a14:m>
                  <m:oMath xmlns:m="http://schemas.openxmlformats.org/officeDocument/2006/math">
                    <m:sSubSup>
                      <m:sSubSupPr>
                        <m:ctrlPr>
                          <a:rPr lang="en-US" sz="1200" b="1" i="1" smtClean="0">
                            <a:solidFill>
                              <a:schemeClr val="bg2"/>
                            </a:solidFill>
                            <a:latin typeface="Cambria Math" panose="02040503050406030204" pitchFamily="18" charset="0"/>
                            <a:cs typeface="Arial" pitchFamily="34" charset="0"/>
                          </a:rPr>
                        </m:ctrlPr>
                      </m:sSubSupPr>
                      <m:e>
                        <m:r>
                          <a:rPr lang="en-US" sz="1200" b="1" i="1">
                            <a:solidFill>
                              <a:schemeClr val="bg2"/>
                            </a:solidFill>
                            <a:latin typeface="Cambria Math" panose="02040503050406030204" pitchFamily="18" charset="0"/>
                            <a:cs typeface="Arial" pitchFamily="34" charset="0"/>
                          </a:rPr>
                          <m:t>𝝍</m:t>
                        </m:r>
                      </m:e>
                      <m:sub>
                        <m:r>
                          <a:rPr lang="en-US" sz="1200" b="1" i="1">
                            <a:solidFill>
                              <a:schemeClr val="bg2"/>
                            </a:solidFill>
                            <a:latin typeface="Cambria Math" panose="02040503050406030204" pitchFamily="18" charset="0"/>
                            <a:cs typeface="Arial" pitchFamily="34" charset="0"/>
                          </a:rPr>
                          <m:t>𝒊</m:t>
                        </m:r>
                      </m:sub>
                      <m:sup>
                        <m:r>
                          <a:rPr lang="fr-FR" sz="1200" b="1" i="1">
                            <a:solidFill>
                              <a:schemeClr val="bg2"/>
                            </a:solidFill>
                            <a:latin typeface="Cambria Math" panose="02040503050406030204" pitchFamily="18" charset="0"/>
                            <a:cs typeface="Arial" pitchFamily="34" charset="0"/>
                          </a:rPr>
                          <m:t>𝑺</m:t>
                        </m:r>
                      </m:sup>
                    </m:sSubSup>
                  </m:oMath>
                </a14:m>
                <a:r>
                  <a:rPr lang="en-US" sz="1200" b="1" i="1" dirty="0">
                    <a:solidFill>
                      <a:schemeClr val="bg2"/>
                    </a:solidFill>
                    <a:latin typeface="Arial" pitchFamily="34" charset="0"/>
                    <a:cs typeface="Arial" pitchFamily="34" charset="0"/>
                  </a:rPr>
                  <a:t> must be expressed as a function of </a:t>
                </a:r>
                <a14:m>
                  <m:oMath xmlns:m="http://schemas.openxmlformats.org/officeDocument/2006/math">
                    <m:sSub>
                      <m:sSubPr>
                        <m:ctrlPr>
                          <a:rPr lang="fr-FR" sz="1200" b="1" i="1">
                            <a:solidFill>
                              <a:schemeClr val="bg2"/>
                            </a:solidFill>
                            <a:latin typeface="Cambria Math" panose="02040503050406030204" pitchFamily="18" charset="0"/>
                            <a:cs typeface="Arial" pitchFamily="34" charset="0"/>
                          </a:rPr>
                        </m:ctrlPr>
                      </m:sSubPr>
                      <m:e>
                        <m:r>
                          <a:rPr lang="en-GB" sz="1200" b="1" i="1">
                            <a:solidFill>
                              <a:schemeClr val="bg2"/>
                            </a:solidFill>
                            <a:latin typeface="Cambria Math" panose="02040503050406030204" pitchFamily="18" charset="0"/>
                            <a:cs typeface="Arial" pitchFamily="34" charset="0"/>
                          </a:rPr>
                          <m:t> </m:t>
                        </m:r>
                        <m:r>
                          <a:rPr lang="fr-FR" sz="1200" b="1" i="1">
                            <a:solidFill>
                              <a:schemeClr val="bg2"/>
                            </a:solidFill>
                            <a:latin typeface="Cambria Math" panose="02040503050406030204" pitchFamily="18" charset="0"/>
                            <a:cs typeface="Arial" pitchFamily="34" charset="0"/>
                          </a:rPr>
                          <m:t>𝜷</m:t>
                        </m:r>
                      </m:e>
                      <m:sub>
                        <m:r>
                          <a:rPr lang="en-GB" sz="1200" b="1" i="1">
                            <a:solidFill>
                              <a:schemeClr val="bg2"/>
                            </a:solidFill>
                            <a:latin typeface="Cambria Math" panose="02040503050406030204" pitchFamily="18" charset="0"/>
                            <a:cs typeface="Arial" pitchFamily="34" charset="0"/>
                          </a:rPr>
                          <m:t>𝒊</m:t>
                        </m:r>
                      </m:sub>
                    </m:sSub>
                    <m:r>
                      <a:rPr lang="fr-FR" sz="1200" b="1" i="1">
                        <a:solidFill>
                          <a:schemeClr val="bg2"/>
                        </a:solidFill>
                        <a:latin typeface="Cambria Math" panose="02040503050406030204" pitchFamily="18" charset="0"/>
                        <a:cs typeface="Arial" pitchFamily="34" charset="0"/>
                      </a:rPr>
                      <m:t> </m:t>
                    </m:r>
                  </m:oMath>
                </a14:m>
                <a:r>
                  <a:rPr lang="en-US" sz="1200" b="1" i="1" dirty="0">
                    <a:solidFill>
                      <a:schemeClr val="bg2"/>
                    </a:solidFill>
                    <a:latin typeface="Arial" pitchFamily="34" charset="0"/>
                    <a:cs typeface="Arial" pitchFamily="34" charset="0"/>
                  </a:rPr>
                  <a:t> </a:t>
                </a:r>
                <a:r>
                  <a:rPr lang="en-US" sz="1200" i="1" dirty="0">
                    <a:latin typeface="Arial" pitchFamily="34" charset="0"/>
                    <a:cs typeface="Arial" pitchFamily="34" charset="0"/>
                  </a:rPr>
                  <a:t>in order to perform gradient descent. However, calculating the theorical expression of </a:t>
                </a:r>
                <a14:m>
                  <m:oMath xmlns:m="http://schemas.openxmlformats.org/officeDocument/2006/math">
                    <m:sSubSup>
                      <m:sSubSupPr>
                        <m:ctrlPr>
                          <a:rPr lang="en-US" sz="1200" i="1">
                            <a:latin typeface="Cambria Math" panose="02040503050406030204" pitchFamily="18" charset="0"/>
                            <a:cs typeface="Arial" pitchFamily="34" charset="0"/>
                          </a:rPr>
                        </m:ctrlPr>
                      </m:sSubSupPr>
                      <m:e>
                        <m:r>
                          <a:rPr lang="fr-FR" sz="1200" i="1">
                            <a:latin typeface="Cambria Math" panose="02040503050406030204" pitchFamily="18" charset="0"/>
                            <a:cs typeface="Arial" pitchFamily="34" charset="0"/>
                          </a:rPr>
                          <m:t> </m:t>
                        </m:r>
                        <m:r>
                          <a:rPr lang="en-US" sz="1200" i="1">
                            <a:latin typeface="Cambria Math" panose="02040503050406030204" pitchFamily="18" charset="0"/>
                            <a:cs typeface="Arial" pitchFamily="34" charset="0"/>
                          </a:rPr>
                          <m:t>𝜓</m:t>
                        </m:r>
                      </m:e>
                      <m:sub>
                        <m:r>
                          <a:rPr lang="en-US" sz="1200" i="1">
                            <a:latin typeface="Cambria Math" panose="02040503050406030204" pitchFamily="18" charset="0"/>
                            <a:cs typeface="Arial" pitchFamily="34" charset="0"/>
                          </a:rPr>
                          <m:t>𝑖</m:t>
                        </m:r>
                      </m:sub>
                      <m:sup>
                        <m:r>
                          <a:rPr lang="fr-FR" sz="1200" i="1">
                            <a:latin typeface="Cambria Math" panose="02040503050406030204" pitchFamily="18" charset="0"/>
                            <a:cs typeface="Arial" pitchFamily="34" charset="0"/>
                          </a:rPr>
                          <m:t>𝑆</m:t>
                        </m:r>
                      </m:sup>
                    </m:sSubSup>
                  </m:oMath>
                </a14:m>
                <a:r>
                  <a:rPr lang="en-US" sz="1200" i="1" dirty="0">
                    <a:latin typeface="Arial" pitchFamily="34" charset="0"/>
                    <a:cs typeface="Arial" pitchFamily="34" charset="0"/>
                  </a:rPr>
                  <a:t> as a function of logistic regression parameters is not straightforward.  </a:t>
                </a:r>
              </a:p>
            </p:txBody>
          </p:sp>
        </mc:Choice>
        <mc:Fallback xmlns="">
          <p:sp>
            <p:nvSpPr>
              <p:cNvPr id="9" name="ZoneTexte 8">
                <a:extLst>
                  <a:ext uri="{FF2B5EF4-FFF2-40B4-BE49-F238E27FC236}">
                    <a16:creationId xmlns:a16="http://schemas.microsoft.com/office/drawing/2014/main" id="{C686693D-2858-2661-3140-A2D73540C1BA}"/>
                  </a:ext>
                </a:extLst>
              </p:cNvPr>
              <p:cNvSpPr txBox="1">
                <a:spLocks noRot="1" noChangeAspect="1" noMove="1" noResize="1" noEditPoints="1" noAdjustHandles="1" noChangeArrowheads="1" noChangeShapeType="1" noTextEdit="1"/>
              </p:cNvSpPr>
              <p:nvPr/>
            </p:nvSpPr>
            <p:spPr>
              <a:xfrm>
                <a:off x="315862" y="4616574"/>
                <a:ext cx="8529403" cy="650682"/>
              </a:xfrm>
              <a:prstGeom prst="rect">
                <a:avLst/>
              </a:prstGeom>
              <a:blipFill>
                <a:blip r:embed="rId5"/>
                <a:stretch>
                  <a:fillRect l="-715" t="-935" r="-643" b="-8411"/>
                </a:stretch>
              </a:blipFill>
            </p:spPr>
            <p:txBody>
              <a:bodyPr/>
              <a:lstStyle/>
              <a:p>
                <a:r>
                  <a:rPr lang="en-US">
                    <a:noFill/>
                  </a:rPr>
                  <a:t> </a:t>
                </a:r>
              </a:p>
            </p:txBody>
          </p:sp>
        </mc:Fallback>
      </mc:AlternateContent>
    </p:spTree>
    <p:extLst>
      <p:ext uri="{BB962C8B-B14F-4D97-AF65-F5344CB8AC3E}">
        <p14:creationId xmlns:p14="http://schemas.microsoft.com/office/powerpoint/2010/main" val="3065854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(3/8)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5DE014FF-9EA2-0C64-DA2B-E18115116746}"/>
                  </a:ext>
                </a:extLst>
              </p:cNvPr>
              <p:cNvSpPr txBox="1"/>
              <p:nvPr/>
            </p:nvSpPr>
            <p:spPr>
              <a:xfrm>
                <a:off x="0" y="1592079"/>
                <a:ext cx="9485026" cy="1672317"/>
              </a:xfrm>
              <a:prstGeom prst="rect">
                <a:avLst/>
              </a:prstGeom>
              <a:noFill/>
            </p:spPr>
            <p:txBody>
              <a:bodyPr wrap="square">
                <a:spAutoFit/>
              </a:bodyPr>
              <a:lstStyle/>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
                        <m:sSubPr>
                          <m:ctrlPr>
                            <a:rPr lang="fr-FR" sz="1400" i="1" kern="100"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kern="100">
                              <a:effectLst/>
                              <a:latin typeface="Cambria Math" panose="02040503050406030204" pitchFamily="18" charset="0"/>
                              <a:ea typeface="Calibri" panose="020F0502020204030204" pitchFamily="34" charset="0"/>
                              <a:cs typeface="Arial" panose="020B0604020202020204" pitchFamily="34" charset="0"/>
                            </a:rPr>
                            <m:t>𝜙</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b>
                      </m:sSub>
                      <m:d>
                        <m:d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𝑓</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nary>
                        <m:naryPr>
                          <m:chr m:val="∑"/>
                          <m:supHide m:val="on"/>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naryPr>
                        <m:sub>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r>
                            <a:rPr lang="fr-FR" sz="1400"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𝑁</m:t>
                          </m:r>
                          <m:r>
                            <a:rPr lang="fr-FR" sz="1400" kern="100">
                              <a:effectLst/>
                              <a:latin typeface="Cambria Math" panose="02040503050406030204" pitchFamily="18" charset="0"/>
                              <a:ea typeface="Calibri" panose="020F0502020204030204" pitchFamily="34" charset="0"/>
                              <a:cs typeface="Arial" panose="020B0604020202020204" pitchFamily="34" charset="0"/>
                            </a:rPr>
                            <m:t>∖</m:t>
                          </m:r>
                          <m:r>
                            <m:rPr>
                              <m:lit/>
                            </m:rPr>
                            <a:rPr lang="fr-FR" sz="1400"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r>
                            <m:rPr>
                              <m:lit/>
                            </m:rPr>
                            <a:rPr lang="fr-FR" sz="1400" kern="100">
                              <a:effectLst/>
                              <a:latin typeface="Cambria Math" panose="02040503050406030204" pitchFamily="18" charset="0"/>
                              <a:ea typeface="Calibri" panose="020F0502020204030204" pitchFamily="34" charset="0"/>
                              <a:cs typeface="Arial" panose="020B0604020202020204" pitchFamily="34" charset="0"/>
                            </a:rPr>
                            <m:t>}</m:t>
                          </m:r>
                        </m:sub>
                        <m:sup/>
                        <m:e>
                          <m:f>
                            <m:f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fPr>
                            <m:num>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d>
                                <m:d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400" i="1" kern="1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kern="100">
                                      <a:effectLst/>
                                      <a:latin typeface="Cambria Math" panose="02040503050406030204" pitchFamily="18" charset="0"/>
                                      <a:ea typeface="Calibri" panose="020F0502020204030204" pitchFamily="34" charset="0"/>
                                      <a:cs typeface="Arial" panose="020B0604020202020204" pitchFamily="34" charset="0"/>
                                    </a:rPr>
                                    <m:t>1</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num>
                            <m:den>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den>
                          </m:f>
                        </m:e>
                      </m:nary>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𝑓</m:t>
                          </m:r>
                          <m:d>
                            <m:d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r>
                                <a:rPr lang="fr-FR" sz="1400" kern="100">
                                  <a:effectLst/>
                                  <a:latin typeface="Cambria Math" panose="02040503050406030204" pitchFamily="18" charset="0"/>
                                  <a:ea typeface="Calibri" panose="020F0502020204030204" pitchFamily="34" charset="0"/>
                                  <a:cs typeface="Arial" panose="020B0604020202020204" pitchFamily="34" charset="0"/>
                                </a:rPr>
                                <m:t>∪</m:t>
                              </m:r>
                              <m:r>
                                <m:rPr>
                                  <m:lit/>
                                </m:rPr>
                                <a:rPr lang="fr-FR" sz="1400"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r>
                                <m:rPr>
                                  <m:lit/>
                                </m:rPr>
                                <a:rPr lang="fr-FR" sz="1400" kern="100">
                                  <a:effectLst/>
                                  <a:latin typeface="Cambria Math" panose="02040503050406030204" pitchFamily="18" charset="0"/>
                                  <a:ea typeface="Calibri" panose="020F0502020204030204" pitchFamily="34" charset="0"/>
                                  <a:cs typeface="Arial" panose="020B0604020202020204" pitchFamily="34" charset="0"/>
                                </a:rPr>
                                <m:t>}</m:t>
                              </m:r>
                            </m:e>
                          </m:d>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𝑓</m:t>
                          </m:r>
                          <m:d>
                            <m:d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e>
                          </m:d>
                        </m:e>
                      </m:d>
                    </m:oMath>
                  </m:oMathPara>
                </a14:m>
                <a:endParaRPr lang="fr-FR" sz="1200" kern="1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2419350" algn="l"/>
                  </a:tabLst>
                </a:pPr>
                <a:r>
                  <a:rPr lang="en-GB" sz="1200" kern="100" dirty="0">
                    <a:effectLst/>
                    <a:latin typeface="Calibri" panose="020F0502020204030204" pitchFamily="34" charset="0"/>
                    <a:ea typeface="Calibri" panose="020F0502020204030204" pitchFamily="34" charset="0"/>
                    <a:cs typeface="Arial" panose="020B0604020202020204" pitchFamily="34" charset="0"/>
                  </a:rPr>
                  <a:t>With :</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r>
                      <a:rPr lang="fr-FR" sz="1200" kern="100">
                        <a:latin typeface="Cambria Math" panose="02040503050406030204" pitchFamily="18" charset="0"/>
                        <a:ea typeface="Times New Roman" panose="02020603050405020304" pitchFamily="18" charset="0"/>
                        <a:cs typeface="Arial" panose="020B0604020202020204" pitchFamily="34" charset="0"/>
                      </a:rPr>
                      <m:t>𝑓</m:t>
                    </m:r>
                    <m:r>
                      <a:rPr lang="en-GB" sz="1200" kern="100">
                        <a:latin typeface="Cambria Math" panose="02040503050406030204" pitchFamily="18" charset="0"/>
                        <a:ea typeface="Times New Roman" panose="02020603050405020304" pitchFamily="18" charset="0"/>
                        <a:cs typeface="Arial" panose="020B0604020202020204" pitchFamily="34" charset="0"/>
                      </a:rPr>
                      <m:t> </m:t>
                    </m:r>
                  </m:oMath>
                </a14:m>
                <a:r>
                  <a:rPr lang="en-GB" sz="1200" kern="100" dirty="0">
                    <a:latin typeface="Calibri" panose="020F0502020204030204" pitchFamily="34" charset="0"/>
                    <a:ea typeface="Times New Roman" panose="02020603050405020304" pitchFamily="18" charset="0"/>
                    <a:cs typeface="Arial" panose="020B0604020202020204" pitchFamily="34" charset="0"/>
                  </a:rPr>
                  <a:t>: the model we want to explain, in our case, the logistic regression student; </a:t>
                </a:r>
                <a14:m>
                  <m:oMath xmlns:m="http://schemas.openxmlformats.org/officeDocument/2006/math">
                    <m:sSub>
                      <m:sSubPr>
                        <m:ctrlPr>
                          <a:rPr lang="fr-FR" sz="1200" i="1" kern="100" smtClean="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sSubPr>
                      <m:e>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𝜙</m:t>
                        </m:r>
                      </m:e>
                      <m:sub>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𝑖</m:t>
                        </m:r>
                      </m:sub>
                    </m:sSub>
                    <m:d>
                      <m:dPr>
                        <m:ctrlPr>
                          <a:rPr lang="fr-FR" sz="1200"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dPr>
                      <m:e>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𝑓</m:t>
                        </m:r>
                      </m:e>
                    </m:d>
                  </m:oMath>
                </a14:m>
                <a:r>
                  <a:rPr lang="en-GB" sz="1200"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 Local shapley value for the instance i</a:t>
                </a:r>
                <a:r>
                  <a:rPr lang="en-GB" sz="1200" kern="100" dirty="0">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GB" sz="1200" kern="100">
                        <a:latin typeface="Cambria Math" panose="02040503050406030204" pitchFamily="18" charset="0"/>
                        <a:ea typeface="Times New Roman" panose="02020603050405020304" pitchFamily="18" charset="0"/>
                        <a:cs typeface="Arial" panose="020B0604020202020204" pitchFamily="34" charset="0"/>
                      </a:rPr>
                      <m:t>𝑆</m:t>
                    </m:r>
                  </m:oMath>
                </a14:m>
                <a:r>
                  <a:rPr lang="en-GB" sz="1200" kern="100" dirty="0">
                    <a:latin typeface="Calibri" panose="020F0502020204030204" pitchFamily="34" charset="0"/>
                    <a:ea typeface="Times New Roman" panose="02020603050405020304" pitchFamily="18" charset="0"/>
                    <a:cs typeface="Arial" panose="020B0604020202020204" pitchFamily="34" charset="0"/>
                  </a:rPr>
                  <a:t> : the set of a possible coalition within all features except I; </a:t>
                </a:r>
                <a14:m>
                  <m:oMath xmlns:m="http://schemas.openxmlformats.org/officeDocument/2006/math">
                    <m:r>
                      <a:rPr lang="en-GB" sz="1200" kern="100">
                        <a:latin typeface="Cambria Math" panose="02040503050406030204" pitchFamily="18" charset="0"/>
                        <a:ea typeface="Times New Roman" panose="02020603050405020304" pitchFamily="18" charset="0"/>
                        <a:cs typeface="Arial" panose="020B0604020202020204" pitchFamily="34" charset="0"/>
                      </a:rPr>
                      <m:t>𝑁</m:t>
                    </m:r>
                  </m:oMath>
                </a14:m>
                <a:r>
                  <a:rPr lang="en-GB" sz="1200" kern="100" dirty="0">
                    <a:latin typeface="Calibri" panose="020F0502020204030204" pitchFamily="34" charset="0"/>
                    <a:ea typeface="Times New Roman" panose="02020603050405020304" pitchFamily="18" charset="0"/>
                    <a:cs typeface="Arial" panose="020B0604020202020204" pitchFamily="34" charset="0"/>
                  </a:rPr>
                  <a:t> : The set of all features AKA independent variables; </a:t>
                </a:r>
                <a14:m>
                  <m:oMath xmlns:m="http://schemas.openxmlformats.org/officeDocument/2006/math">
                    <m:r>
                      <a:rPr lang="fr-FR" sz="1200" kern="100" smtClean="0">
                        <a:solidFill>
                          <a:schemeClr val="bg2"/>
                        </a:solidFill>
                        <a:latin typeface="Cambria Math" panose="02040503050406030204" pitchFamily="18" charset="0"/>
                        <a:ea typeface="Times New Roman" panose="02020603050405020304" pitchFamily="18" charset="0"/>
                        <a:cs typeface="Arial" panose="020B0604020202020204" pitchFamily="34" charset="0"/>
                      </a:rPr>
                      <m:t>𝑓</m:t>
                    </m:r>
                    <m:d>
                      <m:dPr>
                        <m:ctrlPr>
                          <a:rPr lang="fr-FR" sz="1200"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dPr>
                      <m:e>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𝑆</m:t>
                        </m:r>
                        <m: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m:rPr>
                            <m:lit/>
                          </m:rP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𝑖</m:t>
                        </m:r>
                        <m:r>
                          <m:rPr>
                            <m:lit/>
                          </m:rP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e>
                    </m:d>
                  </m:oMath>
                </a14:m>
                <a:r>
                  <a:rPr lang="en-GB" sz="1200"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 instance </a:t>
                </a:r>
                <a:r>
                  <a:rPr lang="en-GB" sz="1200" kern="100" dirty="0" err="1">
                    <a:solidFill>
                      <a:schemeClr val="bg2"/>
                    </a:solidFill>
                    <a:latin typeface="Calibri" panose="020F0502020204030204" pitchFamily="34" charset="0"/>
                    <a:ea typeface="Times New Roman" panose="02020603050405020304" pitchFamily="18" charset="0"/>
                    <a:cs typeface="Arial" panose="020B0604020202020204" pitchFamily="34" charset="0"/>
                  </a:rPr>
                  <a:t>i</a:t>
                </a:r>
                <a:r>
                  <a:rPr lang="en-GB" sz="1200"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prediction using the model trained only on the set </a:t>
                </a:r>
                <a14:m>
                  <m:oMath xmlns:m="http://schemas.openxmlformats.org/officeDocument/2006/math">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𝑆</m:t>
                    </m:r>
                    <m: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m:rPr>
                        <m:lit/>
                      </m:rP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𝑖</m:t>
                    </m:r>
                    <m:r>
                      <m:rPr>
                        <m:lit/>
                      </m:rP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fr-FR" sz="1200" kern="100">
                        <a:latin typeface="Cambria Math" panose="02040503050406030204" pitchFamily="18" charset="0"/>
                        <a:ea typeface="Times New Roman" panose="02020603050405020304" pitchFamily="18" charset="0"/>
                        <a:cs typeface="Arial" panose="020B0604020202020204" pitchFamily="34" charset="0"/>
                      </a:rPr>
                      <m:t>; </m:t>
                    </m:r>
                    <m:r>
                      <a:rPr lang="fr-FR" sz="1200" kern="100" smtClean="0">
                        <a:solidFill>
                          <a:schemeClr val="bg2"/>
                        </a:solidFill>
                        <a:latin typeface="Cambria Math" panose="02040503050406030204" pitchFamily="18" charset="0"/>
                        <a:ea typeface="Times New Roman" panose="02020603050405020304" pitchFamily="18" charset="0"/>
                        <a:cs typeface="Arial" panose="020B0604020202020204" pitchFamily="34" charset="0"/>
                      </a:rPr>
                      <m:t>𝑓</m:t>
                    </m:r>
                    <m:d>
                      <m:dPr>
                        <m:ctrlPr>
                          <a:rPr lang="fr-FR" sz="1200"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dPr>
                      <m:e>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𝑆</m:t>
                        </m:r>
                      </m:e>
                    </m:d>
                    <m:r>
                      <a:rPr lang="en-GB"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 </m:t>
                    </m:r>
                  </m:oMath>
                </a14:m>
                <a:r>
                  <a:rPr lang="en-GB" sz="1200"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Instance </a:t>
                </a:r>
                <a:r>
                  <a:rPr lang="en-GB" sz="1200" kern="100" dirty="0" err="1">
                    <a:solidFill>
                      <a:schemeClr val="bg2"/>
                    </a:solidFill>
                    <a:latin typeface="Calibri" panose="020F0502020204030204" pitchFamily="34" charset="0"/>
                    <a:ea typeface="Times New Roman" panose="02020603050405020304" pitchFamily="18" charset="0"/>
                    <a:cs typeface="Arial" panose="020B0604020202020204" pitchFamily="34" charset="0"/>
                  </a:rPr>
                  <a:t>i</a:t>
                </a:r>
                <a:r>
                  <a:rPr lang="en-GB" sz="1200"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prediction using the model trained only on the set </a:t>
                </a:r>
                <a14:m>
                  <m:oMath xmlns:m="http://schemas.openxmlformats.org/officeDocument/2006/math">
                    <m:r>
                      <a:rPr lang="fr-FR" sz="1200"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𝑆</m:t>
                    </m:r>
                  </m:oMath>
                </a14:m>
                <a:r>
                  <a:rPr lang="fr-FR" sz="1200" kern="100" dirty="0">
                    <a:latin typeface="Calibri" panose="020F0502020204030204" pitchFamily="34" charset="0"/>
                    <a:ea typeface="Times New Roman" panose="02020603050405020304" pitchFamily="18" charset="0"/>
                    <a:cs typeface="Arial" panose="020B0604020202020204" pitchFamily="34" charset="0"/>
                  </a:rPr>
                  <a:t>. </a:t>
                </a:r>
              </a:p>
            </p:txBody>
          </p:sp>
        </mc:Choice>
        <mc:Fallback xmlns="">
          <p:sp>
            <p:nvSpPr>
              <p:cNvPr id="4" name="ZoneTexte 3">
                <a:extLst>
                  <a:ext uri="{FF2B5EF4-FFF2-40B4-BE49-F238E27FC236}">
                    <a16:creationId xmlns:a16="http://schemas.microsoft.com/office/drawing/2014/main" id="{5DE014FF-9EA2-0C64-DA2B-E18115116746}"/>
                  </a:ext>
                </a:extLst>
              </p:cNvPr>
              <p:cNvSpPr txBox="1">
                <a:spLocks noRot="1" noChangeAspect="1" noMove="1" noResize="1" noEditPoints="1" noAdjustHandles="1" noChangeArrowheads="1" noChangeShapeType="1" noTextEdit="1"/>
              </p:cNvSpPr>
              <p:nvPr/>
            </p:nvSpPr>
            <p:spPr>
              <a:xfrm>
                <a:off x="0" y="1592079"/>
                <a:ext cx="9485026" cy="1672317"/>
              </a:xfrm>
              <a:prstGeom prst="rect">
                <a:avLst/>
              </a:prstGeom>
              <a:blipFill>
                <a:blip r:embed="rId2"/>
                <a:stretch>
                  <a:fillRect b="-2190"/>
                </a:stretch>
              </a:blipFill>
            </p:spPr>
            <p:txBody>
              <a:bodyPr/>
              <a:lstStyle/>
              <a:p>
                <a:r>
                  <a:rPr lang="en-US">
                    <a:noFill/>
                  </a:rPr>
                  <a:t> </a:t>
                </a:r>
              </a:p>
            </p:txBody>
          </p:sp>
        </mc:Fallback>
      </mc:AlternateContent>
      <p:sp>
        <p:nvSpPr>
          <p:cNvPr id="7" name="ZoneTexte 6">
            <a:extLst>
              <a:ext uri="{FF2B5EF4-FFF2-40B4-BE49-F238E27FC236}">
                <a16:creationId xmlns:a16="http://schemas.microsoft.com/office/drawing/2014/main" id="{959DFDCA-0208-66EE-D736-F9DCF60B5836}"/>
              </a:ext>
            </a:extLst>
          </p:cNvPr>
          <p:cNvSpPr txBox="1"/>
          <p:nvPr/>
        </p:nvSpPr>
        <p:spPr>
          <a:xfrm>
            <a:off x="176515" y="1334710"/>
            <a:ext cx="4399613" cy="257369"/>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The SHAP values kernel explainer can be expressed as</a:t>
            </a:r>
            <a:r>
              <a:rPr lang="en-US" sz="900" dirty="0">
                <a:latin typeface="Arial" pitchFamily="34" charset="0"/>
                <a:cs typeface="Arial" pitchFamily="34" charset="0"/>
              </a:rPr>
              <a:t>: </a:t>
            </a:r>
          </a:p>
        </p:txBody>
      </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65DF6970-796C-BF1E-1BC4-6A1293667000}"/>
                  </a:ext>
                </a:extLst>
              </p:cNvPr>
              <p:cNvSpPr txBox="1"/>
              <p:nvPr/>
            </p:nvSpPr>
            <p:spPr>
              <a:xfrm>
                <a:off x="0" y="3364609"/>
                <a:ext cx="9640679" cy="2692917"/>
              </a:xfrm>
              <a:prstGeom prst="rect">
                <a:avLst/>
              </a:prstGeom>
              <a:noFill/>
            </p:spPr>
            <p:txBody>
              <a:bodyPr wrap="square">
                <a:spAutoFit/>
              </a:bodyPr>
              <a:lstStyle/>
              <a:p>
                <a:pPr>
                  <a:lnSpc>
                    <a:spcPct val="150000"/>
                  </a:lnSpc>
                  <a:spcAft>
                    <a:spcPts val="800"/>
                  </a:spcAft>
                </a:pPr>
                <a:r>
                  <a:rPr lang="en-GB" sz="1200" kern="100" dirty="0">
                    <a:effectLst/>
                    <a:latin typeface="Calibri" panose="020F0502020204030204" pitchFamily="34" charset="0"/>
                    <a:ea typeface="Times New Roman" panose="02020603050405020304" pitchFamily="18" charset="0"/>
                    <a:cs typeface="Arial" panose="020B0604020202020204" pitchFamily="34" charset="0"/>
                  </a:rPr>
                  <a:t>In our case, </a:t>
                </a:r>
                <a14:m>
                  <m:oMath xmlns:m="http://schemas.openxmlformats.org/officeDocument/2006/math">
                    <m:r>
                      <a:rPr lang="fr-FR" sz="1200" i="1" kern="100">
                        <a:effectLst/>
                        <a:latin typeface="Cambria Math" panose="02040503050406030204" pitchFamily="18" charset="0"/>
                        <a:ea typeface="Calibri" panose="020F0502020204030204" pitchFamily="34" charset="0"/>
                        <a:cs typeface="Arial" panose="020B0604020202020204" pitchFamily="34" charset="0"/>
                      </a:rPr>
                      <m:t>𝑓</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is a linear regression model. Let </a:t>
                </a:r>
                <a14:m>
                  <m:oMath xmlns:m="http://schemas.openxmlformats.org/officeDocument/2006/math">
                    <m:sSub>
                      <m:sSubPr>
                        <m:ctrlPr>
                          <a:rPr lang="fr-FR" sz="12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𝑥</m:t>
                        </m:r>
                      </m:e>
                      <m:sub>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𝑗</m:t>
                        </m:r>
                      </m:sub>
                    </m:sSub>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be an instance vector, and </a:t>
                </a:r>
                <a14:m>
                  <m:oMath xmlns:m="http://schemas.openxmlformats.org/officeDocument/2006/math">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𝑣</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a specific combination within </a:t>
                </a:r>
                <a14:m>
                  <m:oMath xmlns:m="http://schemas.openxmlformats.org/officeDocument/2006/math">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e>
                    </m:d>
                  </m:oMath>
                </a14:m>
                <a:r>
                  <a:rPr lang="fr-FR" sz="1200" kern="100" dirty="0">
                    <a:effectLst/>
                    <a:latin typeface="Calibri" panose="020F0502020204030204" pitchFamily="34" charset="0"/>
                    <a:ea typeface="Times New Roman" panose="02020603050405020304" pitchFamily="18" charset="0"/>
                    <a:cs typeface="Arial" panose="020B0604020202020204" pitchFamily="34" charset="0"/>
                  </a:rPr>
                  <a:t> </a:t>
                </a:r>
                <a:r>
                  <a:rPr lang="en-GB" sz="1200" kern="100" dirty="0">
                    <a:effectLst/>
                    <a:latin typeface="Calibri" panose="020F0502020204030204" pitchFamily="34" charset="0"/>
                    <a:ea typeface="Times New Roman" panose="02020603050405020304" pitchFamily="18" charset="0"/>
                    <a:cs typeface="Arial" panose="020B0604020202020204" pitchFamily="34" charset="0"/>
                  </a:rPr>
                  <a:t>elements defined as : </a:t>
                </a:r>
                <a14:m>
                  <m:oMath xmlns:m="http://schemas.openxmlformats.org/officeDocument/2006/math">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𝑣</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𝑋</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𝑆</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 {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𝑋</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𝑋</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𝑆</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𝑎𝑛𝑑</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𝑋</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𝑆</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GB"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𝑆</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 ⊆ </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𝑁</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𝑖</m:t>
                    </m:r>
                    <m:r>
                      <a:rPr lang="en-GB" sz="1200" i="1" kern="100">
                        <a:effectLst/>
                        <a:latin typeface="Cambria Math" panose="02040503050406030204" pitchFamily="18" charset="0"/>
                        <a:ea typeface="Times New Roman" panose="02020603050405020304" pitchFamily="18" charset="0"/>
                        <a:cs typeface="Arial" panose="020B0604020202020204" pitchFamily="34" charset="0"/>
                      </a:rPr>
                      <m:t>}</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we have : </a:t>
                </a:r>
              </a:p>
              <a:p>
                <a:pPr>
                  <a:lnSpc>
                    <a:spcPct val="150000"/>
                  </a:lnSpc>
                  <a:spcAft>
                    <a:spcPts val="800"/>
                  </a:spcAft>
                </a:pP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fr-FR" sz="1100" i="1" kern="100">
                          <a:effectLst/>
                          <a:latin typeface="Cambria Math" panose="02040503050406030204" pitchFamily="18" charset="0"/>
                          <a:ea typeface="Calibri" panose="020F0502020204030204" pitchFamily="34" charset="0"/>
                          <a:cs typeface="Arial" panose="020B0604020202020204" pitchFamily="34" charset="0"/>
                        </a:rPr>
                        <m:t>𝑓</m:t>
                      </m:r>
                      <m:d>
                        <m:d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r>
                            <a:rPr lang="fr-FR" sz="1100" kern="100">
                              <a:effectLst/>
                              <a:latin typeface="Cambria Math" panose="02040503050406030204" pitchFamily="18" charset="0"/>
                              <a:ea typeface="Calibri" panose="020F0502020204030204" pitchFamily="34" charset="0"/>
                              <a:cs typeface="Arial" panose="020B0604020202020204" pitchFamily="34" charset="0"/>
                            </a:rPr>
                            <m:t>∪</m:t>
                          </m:r>
                          <m:r>
                            <m:rPr>
                              <m:lit/>
                            </m:rPr>
                            <a:rPr lang="fr-FR" sz="1100"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r>
                            <m:rPr>
                              <m:lit/>
                            </m:rPr>
                            <a:rPr lang="fr-FR" sz="1100" kern="100">
                              <a:effectLst/>
                              <a:latin typeface="Cambria Math" panose="02040503050406030204" pitchFamily="18" charset="0"/>
                              <a:ea typeface="Calibri" panose="020F0502020204030204" pitchFamily="34" charset="0"/>
                              <a:cs typeface="Arial" panose="020B0604020202020204" pitchFamily="34" charset="0"/>
                            </a:rPr>
                            <m:t>}</m:t>
                          </m:r>
                        </m:e>
                      </m:d>
                      <m:r>
                        <a:rPr lang="fr-FR" sz="11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1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GB" sz="1100" i="1" kern="100">
                              <a:effectLst/>
                              <a:latin typeface="Cambria Math" panose="02040503050406030204" pitchFamily="18" charset="0"/>
                              <a:ea typeface="Times New Roman" panose="02020603050405020304" pitchFamily="18" charset="0"/>
                              <a:cs typeface="Arial" panose="020B0604020202020204" pitchFamily="34" charset="0"/>
                            </a:rPr>
                            <m:t>𝑥</m:t>
                          </m:r>
                        </m:e>
                        <m:sub>
                          <m:r>
                            <a:rPr lang="en-GB" sz="1100" i="1" kern="100">
                              <a:effectLst/>
                              <a:latin typeface="Cambria Math" panose="02040503050406030204" pitchFamily="18" charset="0"/>
                              <a:ea typeface="Times New Roman" panose="02020603050405020304" pitchFamily="18"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0</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(1)</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(1),</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(2)</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(2),</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r>
                            <a:rPr lang="fr-FR" sz="1100" i="1" kern="100">
                              <a:effectLst/>
                              <a:latin typeface="Cambria Math" panose="02040503050406030204" pitchFamily="18" charset="0"/>
                              <a:ea typeface="Calibri" panose="020F0502020204030204" pitchFamily="34" charset="0"/>
                              <a:cs typeface="Arial" panose="020B0604020202020204" pitchFamily="34" charset="0"/>
                            </a:rPr>
                            <m:t> </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r>
                            <a:rPr lang="fr-FR" sz="1100" i="1" kern="100">
                              <a:effectLst/>
                              <a:latin typeface="Cambria Math" panose="02040503050406030204" pitchFamily="18" charset="0"/>
                              <a:ea typeface="Calibri" panose="020F0502020204030204" pitchFamily="34" charset="0"/>
                              <a:cs typeface="Arial" panose="020B0604020202020204" pitchFamily="34" charset="0"/>
                            </a:rPr>
                            <m:t> </m:t>
                          </m:r>
                        </m:sub>
                      </m:sSub>
                    </m:oMath>
                  </m:oMathPara>
                </a14:m>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fr-FR" sz="1100" i="1" kern="100">
                          <a:effectLst/>
                          <a:latin typeface="Cambria Math" panose="02040503050406030204" pitchFamily="18" charset="0"/>
                          <a:ea typeface="Calibri" panose="020F0502020204030204" pitchFamily="34" charset="0"/>
                          <a:cs typeface="Arial" panose="020B0604020202020204" pitchFamily="34" charset="0"/>
                        </a:rPr>
                        <m:t>𝑓</m:t>
                      </m:r>
                      <m:d>
                        <m:d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1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1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GB" sz="1100" i="1" kern="100">
                              <a:effectLst/>
                              <a:latin typeface="Cambria Math" panose="02040503050406030204" pitchFamily="18" charset="0"/>
                              <a:ea typeface="Times New Roman" panose="02020603050405020304" pitchFamily="18" charset="0"/>
                              <a:cs typeface="Arial" panose="020B0604020202020204" pitchFamily="34" charset="0"/>
                            </a:rPr>
                            <m:t>𝑥</m:t>
                          </m:r>
                        </m:e>
                        <m:sub>
                          <m:r>
                            <a:rPr lang="en-GB" sz="1100" i="1" kern="100">
                              <a:effectLst/>
                              <a:latin typeface="Cambria Math" panose="02040503050406030204" pitchFamily="18" charset="0"/>
                              <a:ea typeface="Times New Roman" panose="02020603050405020304" pitchFamily="18"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0</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(1)</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(1),</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(2)</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(2),</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r>
                            <a:rPr lang="fr-FR" sz="1100" i="1" kern="100">
                              <a:effectLst/>
                              <a:latin typeface="Cambria Math" panose="02040503050406030204" pitchFamily="18" charset="0"/>
                              <a:ea typeface="Calibri" panose="020F0502020204030204" pitchFamily="34" charset="0"/>
                              <a:cs typeface="Arial" panose="020B0604020202020204" pitchFamily="34" charset="0"/>
                            </a:rPr>
                            <m:t> </m:t>
                          </m:r>
                        </m:sub>
                      </m:sSub>
                      <m:r>
                        <a:rPr lang="fr-FR" sz="1100" i="1" kern="100">
                          <a:effectLst/>
                          <a:latin typeface="Cambria Math" panose="02040503050406030204" pitchFamily="18" charset="0"/>
                          <a:ea typeface="Calibri" panose="020F0502020204030204" pitchFamily="34" charset="0"/>
                          <a:cs typeface="Arial" panose="020B0604020202020204" pitchFamily="34" charset="0"/>
                        </a:rPr>
                        <m:t>+ ........ + </m:t>
                      </m:r>
                      <m:sSubSup>
                        <m:sSubSup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1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1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1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1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100" i="1" kern="100">
                              <a:effectLst/>
                              <a:latin typeface="Cambria Math" panose="02040503050406030204" pitchFamily="18" charset="0"/>
                              <a:ea typeface="Calibri" panose="020F0502020204030204" pitchFamily="34" charset="0"/>
                              <a:cs typeface="Arial" panose="020B0604020202020204" pitchFamily="34" charset="0"/>
                            </a:rPr>
                            <m:t>𝑣</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𝑆</m:t>
                          </m:r>
                          <m:r>
                            <a:rPr lang="fr-FR" sz="1100" i="1" kern="100">
                              <a:effectLst/>
                              <a:latin typeface="Cambria Math" panose="02040503050406030204" pitchFamily="18" charset="0"/>
                              <a:ea typeface="Calibri" panose="020F0502020204030204" pitchFamily="34" charset="0"/>
                              <a:cs typeface="Arial" panose="020B0604020202020204" pitchFamily="34" charset="0"/>
                            </a:rPr>
                            <m:t>|),</m:t>
                          </m:r>
                          <m:r>
                            <a:rPr lang="fr-FR" sz="1100" i="1" kern="100">
                              <a:effectLst/>
                              <a:latin typeface="Cambria Math" panose="02040503050406030204" pitchFamily="18" charset="0"/>
                              <a:ea typeface="Calibri" panose="020F0502020204030204" pitchFamily="34" charset="0"/>
                              <a:cs typeface="Arial" panose="020B0604020202020204" pitchFamily="34" charset="0"/>
                            </a:rPr>
                            <m:t>𝑗</m:t>
                          </m:r>
                          <m:r>
                            <a:rPr lang="fr-FR" sz="1100" i="1" kern="100">
                              <a:effectLst/>
                              <a:latin typeface="Cambria Math" panose="02040503050406030204" pitchFamily="18" charset="0"/>
                              <a:ea typeface="Calibri" panose="020F0502020204030204" pitchFamily="34" charset="0"/>
                              <a:cs typeface="Arial" panose="020B0604020202020204" pitchFamily="34" charset="0"/>
                            </a:rPr>
                            <m:t> </m:t>
                          </m:r>
                        </m:sub>
                      </m:sSub>
                    </m:oMath>
                  </m:oMathPara>
                </a14:m>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200" kern="100" dirty="0">
                    <a:effectLst/>
                    <a:latin typeface="Calibri" panose="020F0502020204030204" pitchFamily="34" charset="0"/>
                    <a:ea typeface="Times New Roman" panose="02020603050405020304" pitchFamily="18" charset="0"/>
                    <a:cs typeface="Arial" panose="020B0604020202020204" pitchFamily="34" charset="0"/>
                  </a:rPr>
                  <a:t> </a:t>
                </a:r>
                <a:r>
                  <a:rPr lang="en-GB" sz="1200" kern="100" dirty="0">
                    <a:effectLst/>
                    <a:latin typeface="Calibri" panose="020F0502020204030204" pitchFamily="34" charset="0"/>
                    <a:ea typeface="Times New Roman" panose="02020603050405020304" pitchFamily="18" charset="0"/>
                    <a:cs typeface="Arial" panose="020B0604020202020204" pitchFamily="34" charset="0"/>
                  </a:rPr>
                  <a:t>With: </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sSubSup>
                      <m:sSubSup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200" i="1" kern="100">
                            <a:effectLst/>
                            <a:latin typeface="Cambria Math" panose="02040503050406030204" pitchFamily="18" charset="0"/>
                            <a:ea typeface="Calibri" panose="020F0502020204030204" pitchFamily="34" charset="0"/>
                            <a:cs typeface="Arial" panose="020B0604020202020204" pitchFamily="34" charset="0"/>
                          </a:rPr>
                          <m:t>𝛽</m:t>
                        </m:r>
                      </m:e>
                      <m:sub>
                        <m:r>
                          <a:rPr lang="en-GB" sz="1200" i="1" kern="100">
                            <a:effectLst/>
                            <a:latin typeface="Cambria Math" panose="02040503050406030204" pitchFamily="18" charset="0"/>
                            <a:ea typeface="Calibri" panose="020F0502020204030204" pitchFamily="34" charset="0"/>
                            <a:cs typeface="Arial" panose="020B0604020202020204" pitchFamily="34" charset="0"/>
                          </a:rPr>
                          <m:t>𝑣</m:t>
                        </m:r>
                        <m:r>
                          <a:rPr lang="en-GB" sz="1200" i="1" kern="100">
                            <a:effectLst/>
                            <a:latin typeface="Cambria Math" panose="02040503050406030204" pitchFamily="18" charset="0"/>
                            <a:ea typeface="Calibri" panose="020F0502020204030204" pitchFamily="34" charset="0"/>
                            <a:cs typeface="Arial" panose="020B0604020202020204" pitchFamily="34" charset="0"/>
                          </a:rPr>
                          <m:t>(</m:t>
                        </m:r>
                        <m:r>
                          <a:rPr lang="en-GB" sz="1200" i="1" kern="100">
                            <a:effectLst/>
                            <a:latin typeface="Cambria Math" panose="02040503050406030204" pitchFamily="18" charset="0"/>
                            <a:ea typeface="Calibri" panose="020F0502020204030204" pitchFamily="34" charset="0"/>
                            <a:cs typeface="Arial" panose="020B0604020202020204" pitchFamily="34" charset="0"/>
                          </a:rPr>
                          <m:t>𝑘</m:t>
                        </m:r>
                        <m:r>
                          <a:rPr lang="en-GB" sz="1200" i="1" kern="100">
                            <a:effectLst/>
                            <a:latin typeface="Cambria Math" panose="02040503050406030204" pitchFamily="18" charset="0"/>
                            <a:ea typeface="Calibri" panose="020F0502020204030204" pitchFamily="34" charset="0"/>
                            <a:cs typeface="Arial" panose="020B0604020202020204" pitchFamily="34" charset="0"/>
                          </a:rPr>
                          <m:t>)</m:t>
                        </m:r>
                      </m:sub>
                      <m:sup>
                        <m:r>
                          <a:rPr lang="en-GB" sz="1200" i="1" kern="100">
                            <a:effectLst/>
                            <a:latin typeface="Cambria Math" panose="02040503050406030204" pitchFamily="18" charset="0"/>
                            <a:ea typeface="Calibri" panose="020F0502020204030204" pitchFamily="34" charset="0"/>
                            <a:cs typeface="Arial" panose="020B0604020202020204" pitchFamily="34" charset="0"/>
                          </a:rPr>
                          <m:t>𝑖</m:t>
                        </m:r>
                      </m:sup>
                    </m:sSubSup>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are the coefficient obtained by training a linear regression model on </a:t>
                </a:r>
                <a14:m>
                  <m:oMath xmlns:m="http://schemas.openxmlformats.org/officeDocument/2006/math">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r>
                      <a:rPr lang="en-GB" sz="1200" kern="100">
                        <a:effectLst/>
                        <a:latin typeface="Cambria Math" panose="02040503050406030204" pitchFamily="18" charset="0"/>
                        <a:ea typeface="Calibri" panose="020F0502020204030204" pitchFamily="34" charset="0"/>
                        <a:cs typeface="Arial" panose="020B0604020202020204" pitchFamily="34" charset="0"/>
                      </a:rPr>
                      <m:t>∪</m:t>
                    </m:r>
                    <m:r>
                      <m:rPr>
                        <m:lit/>
                      </m:rPr>
                      <a:rPr lang="en-GB" sz="1200" kern="100">
                        <a:effectLst/>
                        <a:latin typeface="Cambria Math" panose="02040503050406030204" pitchFamily="18" charset="0"/>
                        <a:ea typeface="Calibri" panose="020F0502020204030204" pitchFamily="34" charset="0"/>
                        <a:cs typeface="Arial" panose="020B0604020202020204" pitchFamily="34" charset="0"/>
                      </a:rPr>
                      <m:t>{</m:t>
                    </m:r>
                    <m:r>
                      <a:rPr lang="fr-FR" sz="1200" i="1" kern="100">
                        <a:effectLst/>
                        <a:latin typeface="Cambria Math" panose="02040503050406030204" pitchFamily="18" charset="0"/>
                        <a:ea typeface="Calibri" panose="020F0502020204030204" pitchFamily="34" charset="0"/>
                        <a:cs typeface="Arial" panose="020B0604020202020204" pitchFamily="34" charset="0"/>
                      </a:rPr>
                      <m:t>𝑖</m:t>
                    </m:r>
                    <m:r>
                      <m:rPr>
                        <m:lit/>
                      </m:rPr>
                      <a:rPr lang="en-GB" sz="1200" kern="100">
                        <a:effectLst/>
                        <a:latin typeface="Cambria Math" panose="02040503050406030204" pitchFamily="18" charset="0"/>
                        <a:ea typeface="Calibri" panose="020F0502020204030204" pitchFamily="34" charset="0"/>
                        <a:cs typeface="Arial" panose="020B0604020202020204" pitchFamily="34" charset="0"/>
                      </a:rPr>
                      <m:t>}</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 xmlns:m="http://schemas.openxmlformats.org/officeDocument/2006/math">
                    <m:sSubSup>
                      <m:sSubSup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200" i="1" kern="100">
                            <a:effectLst/>
                            <a:latin typeface="Cambria Math" panose="02040503050406030204" pitchFamily="18" charset="0"/>
                            <a:ea typeface="Calibri" panose="020F0502020204030204" pitchFamily="34" charset="0"/>
                            <a:cs typeface="Arial" panose="020B0604020202020204" pitchFamily="34" charset="0"/>
                          </a:rPr>
                          <m:t>𝛽</m:t>
                        </m:r>
                      </m:e>
                      <m:sub>
                        <m:r>
                          <a:rPr lang="en-GB" sz="1200" i="1" kern="100">
                            <a:effectLst/>
                            <a:latin typeface="Cambria Math" panose="02040503050406030204" pitchFamily="18" charset="0"/>
                            <a:ea typeface="Calibri" panose="020F0502020204030204" pitchFamily="34" charset="0"/>
                            <a:cs typeface="Arial" panose="020B0604020202020204" pitchFamily="34" charset="0"/>
                          </a:rPr>
                          <m:t>(</m:t>
                        </m:r>
                        <m:r>
                          <a:rPr lang="en-GB" sz="1200" i="1" kern="100">
                            <a:effectLst/>
                            <a:latin typeface="Cambria Math" panose="02040503050406030204" pitchFamily="18" charset="0"/>
                            <a:ea typeface="Calibri" panose="020F0502020204030204" pitchFamily="34" charset="0"/>
                            <a:cs typeface="Arial" panose="020B0604020202020204" pitchFamily="34" charset="0"/>
                          </a:rPr>
                          <m:t>𝑘</m:t>
                        </m:r>
                        <m:r>
                          <a:rPr lang="en-GB" sz="1200" i="1" kern="100">
                            <a:effectLst/>
                            <a:latin typeface="Cambria Math" panose="02040503050406030204" pitchFamily="18" charset="0"/>
                            <a:ea typeface="Calibri" panose="020F0502020204030204" pitchFamily="34" charset="0"/>
                            <a:cs typeface="Arial" panose="020B0604020202020204" pitchFamily="34" charset="0"/>
                          </a:rPr>
                          <m:t>)</m:t>
                        </m:r>
                      </m:sub>
                      <m:sup>
                        <m:r>
                          <a:rPr lang="en-GB" sz="1200" i="1" kern="100">
                            <a:effectLst/>
                            <a:latin typeface="Cambria Math" panose="02040503050406030204" pitchFamily="18" charset="0"/>
                            <a:ea typeface="Calibri" panose="020F0502020204030204" pitchFamily="34" charset="0"/>
                            <a:cs typeface="Arial" panose="020B0604020202020204" pitchFamily="34" charset="0"/>
                          </a:rPr>
                          <m:t>−</m:t>
                        </m:r>
                        <m:r>
                          <a:rPr lang="en-GB" sz="1200" i="1" kern="100">
                            <a:effectLst/>
                            <a:latin typeface="Cambria Math" panose="02040503050406030204" pitchFamily="18" charset="0"/>
                            <a:ea typeface="Calibri" panose="020F0502020204030204" pitchFamily="34" charset="0"/>
                            <a:cs typeface="Arial" panose="020B0604020202020204" pitchFamily="34" charset="0"/>
                          </a:rPr>
                          <m:t>𝑖</m:t>
                        </m:r>
                      </m:sup>
                    </m:sSubSup>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 are the coefficient obtained by training a linear regression model on </a:t>
                </a:r>
                <a14:m>
                  <m:oMath xmlns:m="http://schemas.openxmlformats.org/officeDocument/2006/math">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oMath>
                </a14:m>
                <a:r>
                  <a:rPr lang="en-GB" sz="1200" kern="100" dirty="0">
                    <a:effectLst/>
                    <a:latin typeface="Calibri" panose="020F0502020204030204" pitchFamily="34" charset="0"/>
                    <a:ea typeface="Times New Roman" panose="02020603050405020304" pitchFamily="18" charset="0"/>
                    <a:cs typeface="Arial" panose="020B0604020202020204" pitchFamily="34" charset="0"/>
                  </a:rPr>
                  <a:t>;</a:t>
                </a:r>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2" name="ZoneTexte 11">
                <a:extLst>
                  <a:ext uri="{FF2B5EF4-FFF2-40B4-BE49-F238E27FC236}">
                    <a16:creationId xmlns:a16="http://schemas.microsoft.com/office/drawing/2014/main" id="{65DF6970-796C-BF1E-1BC4-6A1293667000}"/>
                  </a:ext>
                </a:extLst>
              </p:cNvPr>
              <p:cNvSpPr txBox="1">
                <a:spLocks noRot="1" noChangeAspect="1" noMove="1" noResize="1" noEditPoints="1" noAdjustHandles="1" noChangeArrowheads="1" noChangeShapeType="1" noTextEdit="1"/>
              </p:cNvSpPr>
              <p:nvPr/>
            </p:nvSpPr>
            <p:spPr>
              <a:xfrm>
                <a:off x="0" y="3364609"/>
                <a:ext cx="9640679" cy="269291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4903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(4/8)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AF709B9D-6267-67AA-EED8-270FB2DE58F4}"/>
                  </a:ext>
                </a:extLst>
              </p:cNvPr>
              <p:cNvSpPr txBox="1"/>
              <p:nvPr/>
            </p:nvSpPr>
            <p:spPr>
              <a:xfrm>
                <a:off x="781987" y="1543265"/>
                <a:ext cx="9070258" cy="394147"/>
              </a:xfrm>
              <a:prstGeom prst="rect">
                <a:avLst/>
              </a:prstGeom>
              <a:noFill/>
            </p:spPr>
            <p:txBody>
              <a:bodyPr wrap="square">
                <a:spAutoFit/>
              </a:bodyPr>
              <a:lstStyle/>
              <a:p>
                <a:pPr>
                  <a:lnSpc>
                    <a:spcPct val="107000"/>
                  </a:lnSpc>
                  <a:spcAft>
                    <a:spcPts val="800"/>
                  </a:spcAft>
                  <a:tabLst>
                    <a:tab pos="3644900" algn="l"/>
                  </a:tabLst>
                </a:pPr>
                <a:r>
                  <a:rPr lang="fr-FR" sz="1400" kern="100" dirty="0">
                    <a:latin typeface="Calibri" panose="020F0502020204030204" pitchFamily="34" charset="0"/>
                    <a:cs typeface="Arial" panose="020B0604020202020204" pitchFamily="34" charset="0"/>
                  </a:rPr>
                  <a:t>So far:          </a:t>
                </a:r>
                <a14:m>
                  <m:oMath xmlns:m="http://schemas.openxmlformats.org/officeDocument/2006/math">
                    <m:r>
                      <a:rPr lang="fr-FR" sz="1400" i="1" kern="100">
                        <a:latin typeface="Cambria Math" panose="02040503050406030204" pitchFamily="18" charset="0"/>
                        <a:ea typeface="Calibri" panose="020F0502020204030204" pitchFamily="34" charset="0"/>
                        <a:cs typeface="Arial" panose="020B0604020202020204" pitchFamily="34" charset="0"/>
                      </a:rPr>
                      <m:t>𝑓</m:t>
                    </m:r>
                    <m:d>
                      <m:dPr>
                        <m:ctrlPr>
                          <a:rPr lang="fr-FR" sz="1400" i="1" kern="100">
                            <a:latin typeface="Cambria Math" panose="02040503050406030204" pitchFamily="18" charset="0"/>
                            <a:ea typeface="Calibri" panose="020F0502020204030204" pitchFamily="34" charset="0"/>
                            <a:cs typeface="Arial" panose="020B0604020202020204" pitchFamily="34" charset="0"/>
                          </a:rPr>
                        </m:ctrlPr>
                      </m:dPr>
                      <m:e>
                        <m:r>
                          <a:rPr lang="fr-FR" sz="1400" i="1" kern="100">
                            <a:latin typeface="Cambria Math" panose="02040503050406030204" pitchFamily="18" charset="0"/>
                            <a:ea typeface="Calibri" panose="020F0502020204030204" pitchFamily="34" charset="0"/>
                            <a:cs typeface="Arial" panose="020B0604020202020204" pitchFamily="34" charset="0"/>
                          </a:rPr>
                          <m:t>𝑆</m:t>
                        </m:r>
                        <m:r>
                          <a:rPr lang="fr-FR" sz="1400" i="1" kern="100">
                            <a:latin typeface="Cambria Math" panose="02040503050406030204" pitchFamily="18" charset="0"/>
                            <a:ea typeface="Calibri" panose="020F0502020204030204" pitchFamily="34" charset="0"/>
                            <a:cs typeface="Arial" panose="020B0604020202020204" pitchFamily="34" charset="0"/>
                          </a:rPr>
                          <m:t>∪</m:t>
                        </m:r>
                        <m:r>
                          <m:rPr>
                            <m:lit/>
                          </m:rP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𝑖</m:t>
                        </m:r>
                        <m:r>
                          <m:rPr>
                            <m:lit/>
                          </m:rPr>
                          <a:rPr lang="fr-FR" sz="1400" i="1" kern="100">
                            <a:latin typeface="Cambria Math" panose="02040503050406030204" pitchFamily="18" charset="0"/>
                            <a:ea typeface="Calibri" panose="020F0502020204030204" pitchFamily="34" charset="0"/>
                            <a:cs typeface="Arial" panose="020B0604020202020204" pitchFamily="34" charset="0"/>
                          </a:rPr>
                          <m:t>}</m:t>
                        </m:r>
                      </m:e>
                    </m:d>
                    <m:d>
                      <m:dPr>
                        <m:ctrlPr>
                          <a:rPr lang="fr-FR" sz="1400" i="1" kern="100">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i="1" kern="100">
                                <a:latin typeface="Cambria Math" panose="02040503050406030204" pitchFamily="18" charset="0"/>
                                <a:ea typeface="Calibri" panose="020F0502020204030204" pitchFamily="34" charset="0"/>
                                <a:cs typeface="Arial" panose="020B0604020202020204" pitchFamily="34" charset="0"/>
                              </a:rPr>
                            </m:ctrlPr>
                          </m:sSubPr>
                          <m:e>
                            <m:r>
                              <a:rPr lang="en-GB" sz="1400" i="1" kern="100">
                                <a:latin typeface="Cambria Math" panose="02040503050406030204" pitchFamily="18" charset="0"/>
                                <a:ea typeface="Calibri" panose="020F0502020204030204" pitchFamily="34" charset="0"/>
                                <a:cs typeface="Arial" panose="020B0604020202020204" pitchFamily="34" charset="0"/>
                              </a:rPr>
                              <m:t>𝑥</m:t>
                            </m:r>
                          </m:e>
                          <m:sub>
                            <m:r>
                              <a:rPr lang="en-GB" sz="1400" i="1" kern="100">
                                <a:latin typeface="Cambria Math" panose="02040503050406030204" pitchFamily="18" charset="0"/>
                                <a:ea typeface="Calibri" panose="020F0502020204030204" pitchFamily="34" charset="0"/>
                                <a:cs typeface="Arial" panose="020B0604020202020204" pitchFamily="34" charset="0"/>
                              </a:rPr>
                              <m:t>𝑗</m:t>
                            </m:r>
                          </m:sub>
                        </m:sSub>
                      </m:e>
                    </m:d>
                    <m:r>
                      <a:rPr lang="fr-FR" sz="1400" i="1" kern="100">
                        <a:latin typeface="Cambria Math" panose="02040503050406030204" pitchFamily="18" charset="0"/>
                        <a:ea typeface="Calibri" panose="020F0502020204030204" pitchFamily="34" charset="0"/>
                        <a:cs typeface="Arial" panose="020B0604020202020204" pitchFamily="34" charset="0"/>
                      </a:rPr>
                      <m:t>= </m:t>
                    </m:r>
                    <m:nary>
                      <m:naryPr>
                        <m:chr m:val="∑"/>
                        <m:limLoc m:val="undOvr"/>
                        <m:ctrlPr>
                          <a:rPr lang="fr-FR" sz="1400" i="1" kern="100">
                            <a:latin typeface="Cambria Math" panose="02040503050406030204" pitchFamily="18" charset="0"/>
                            <a:ea typeface="Calibri" panose="020F0502020204030204" pitchFamily="34" charset="0"/>
                            <a:cs typeface="Arial" panose="020B0604020202020204" pitchFamily="34" charset="0"/>
                          </a:rPr>
                        </m:ctrlPr>
                      </m:naryPr>
                      <m:sub>
                        <m:r>
                          <a:rPr lang="fr-FR" sz="1400" i="1" kern="100">
                            <a:latin typeface="Cambria Math" panose="02040503050406030204" pitchFamily="18" charset="0"/>
                            <a:ea typeface="Calibri" panose="020F0502020204030204" pitchFamily="34" charset="0"/>
                            <a:cs typeface="Arial" panose="020B0604020202020204" pitchFamily="34" charset="0"/>
                          </a:rPr>
                          <m:t>𝑘</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𝑖</m:t>
                        </m:r>
                      </m:sub>
                      <m:sup>
                        <m:d>
                          <m:dPr>
                            <m:begChr m:val="|"/>
                            <m:endChr m:val="|"/>
                            <m:ctrlPr>
                              <a:rPr lang="fr-FR" sz="1400" i="1" kern="100">
                                <a:latin typeface="Cambria Math" panose="02040503050406030204" pitchFamily="18" charset="0"/>
                                <a:ea typeface="Calibri" panose="020F0502020204030204" pitchFamily="34" charset="0"/>
                                <a:cs typeface="Arial" panose="020B0604020202020204" pitchFamily="34" charset="0"/>
                              </a:rPr>
                            </m:ctrlPr>
                          </m:dPr>
                          <m:e>
                            <m:r>
                              <a:rPr lang="fr-FR" sz="1400" i="1" kern="100">
                                <a:latin typeface="Cambria Math" panose="02040503050406030204" pitchFamily="18" charset="0"/>
                                <a:ea typeface="Calibri" panose="020F0502020204030204" pitchFamily="34" charset="0"/>
                                <a:cs typeface="Arial" panose="020B0604020202020204" pitchFamily="34" charset="0"/>
                              </a:rPr>
                              <m:t>𝑆</m:t>
                            </m:r>
                          </m:e>
                        </m:d>
                      </m:sup>
                      <m:e>
                        <m:sSubSup>
                          <m:sSubSupPr>
                            <m:ctrlPr>
                              <a:rPr lang="fr-FR" sz="1400" i="1" kern="100">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latin typeface="Cambria Math" panose="02040503050406030204" pitchFamily="18" charset="0"/>
                                <a:ea typeface="Calibri" panose="020F0502020204030204" pitchFamily="34" charset="0"/>
                                <a:cs typeface="Arial" panose="020B0604020202020204" pitchFamily="34" charset="0"/>
                              </a:rPr>
                              <m:t>𝛽</m:t>
                            </m:r>
                          </m:e>
                          <m:sub>
                            <m:r>
                              <a:rPr lang="fr-FR" sz="1400" i="1" kern="100">
                                <a:latin typeface="Cambria Math" panose="02040503050406030204" pitchFamily="18" charset="0"/>
                                <a:ea typeface="Calibri" panose="020F0502020204030204" pitchFamily="34" charset="0"/>
                                <a:cs typeface="Arial" panose="020B0604020202020204" pitchFamily="34" charset="0"/>
                              </a:rPr>
                              <m:t>𝑣</m:t>
                            </m:r>
                            <m:d>
                              <m:dPr>
                                <m:ctrlPr>
                                  <a:rPr lang="fr-FR" sz="1400" i="1" kern="100">
                                    <a:latin typeface="Cambria Math" panose="02040503050406030204" pitchFamily="18" charset="0"/>
                                    <a:ea typeface="Calibri" panose="020F0502020204030204" pitchFamily="34" charset="0"/>
                                    <a:cs typeface="Arial" panose="020B0604020202020204" pitchFamily="34" charset="0"/>
                                  </a:rPr>
                                </m:ctrlPr>
                              </m:dPr>
                              <m:e>
                                <m:r>
                                  <a:rPr lang="fr-FR" sz="1400" i="1" kern="100">
                                    <a:latin typeface="Cambria Math" panose="02040503050406030204" pitchFamily="18" charset="0"/>
                                    <a:ea typeface="Calibri" panose="020F0502020204030204" pitchFamily="34" charset="0"/>
                                    <a:cs typeface="Arial" panose="020B0604020202020204" pitchFamily="34" charset="0"/>
                                  </a:rPr>
                                  <m:t>𝑘</m:t>
                                </m:r>
                              </m:e>
                            </m:d>
                          </m:sub>
                          <m:sup>
                            <m:r>
                              <a:rPr lang="fr-FR" sz="1400" i="1" kern="100">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latin typeface="Cambria Math" panose="02040503050406030204" pitchFamily="18" charset="0"/>
                                <a:ea typeface="Calibri" panose="020F0502020204030204" pitchFamily="34" charset="0"/>
                                <a:cs typeface="Arial" panose="020B0604020202020204" pitchFamily="34" charset="0"/>
                              </a:rPr>
                            </m:ctrlPr>
                          </m:sSubPr>
                          <m:e>
                            <m:r>
                              <a:rPr lang="fr-FR" sz="1400" i="1" kern="100">
                                <a:latin typeface="Cambria Math" panose="02040503050406030204" pitchFamily="18" charset="0"/>
                                <a:ea typeface="Calibri" panose="020F0502020204030204" pitchFamily="34" charset="0"/>
                                <a:cs typeface="Arial" panose="020B0604020202020204" pitchFamily="34" charset="0"/>
                              </a:rPr>
                              <m:t>𝑥</m:t>
                            </m:r>
                          </m:e>
                          <m:sub>
                            <m:r>
                              <a:rPr lang="fr-FR" sz="1400" i="1" kern="100">
                                <a:latin typeface="Cambria Math" panose="02040503050406030204" pitchFamily="18" charset="0"/>
                                <a:ea typeface="Calibri" panose="020F0502020204030204" pitchFamily="34" charset="0"/>
                                <a:cs typeface="Arial" panose="020B0604020202020204" pitchFamily="34" charset="0"/>
                              </a:rPr>
                              <m:t>𝑣</m:t>
                            </m:r>
                            <m:d>
                              <m:dPr>
                                <m:ctrlPr>
                                  <a:rPr lang="fr-FR" sz="1400" i="1" kern="100">
                                    <a:latin typeface="Cambria Math" panose="02040503050406030204" pitchFamily="18" charset="0"/>
                                    <a:ea typeface="Calibri" panose="020F0502020204030204" pitchFamily="34" charset="0"/>
                                    <a:cs typeface="Arial" panose="020B0604020202020204" pitchFamily="34" charset="0"/>
                                  </a:rPr>
                                </m:ctrlPr>
                              </m:dPr>
                              <m:e>
                                <m:r>
                                  <a:rPr lang="fr-FR" sz="1400" i="1" kern="100">
                                    <a:latin typeface="Cambria Math" panose="02040503050406030204" pitchFamily="18" charset="0"/>
                                    <a:ea typeface="Calibri" panose="020F0502020204030204" pitchFamily="34" charset="0"/>
                                    <a:cs typeface="Arial" panose="020B0604020202020204" pitchFamily="34" charset="0"/>
                                  </a:rPr>
                                  <m:t>𝑘</m:t>
                                </m:r>
                              </m:e>
                            </m:d>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𝑗</m:t>
                            </m:r>
                          </m:sub>
                        </m:sSub>
                        <m:r>
                          <a:rPr lang="fr-FR" sz="1400" i="1" kern="100">
                            <a:latin typeface="Cambria Math" panose="02040503050406030204" pitchFamily="18" charset="0"/>
                            <a:ea typeface="Calibri" panose="020F0502020204030204" pitchFamily="34" charset="0"/>
                            <a:cs typeface="Arial" panose="020B0604020202020204" pitchFamily="34" charset="0"/>
                          </a:rPr>
                          <m:t>     +  </m:t>
                        </m:r>
                        <m:sSubSup>
                          <m:sSubSupPr>
                            <m:ctrlPr>
                              <a:rPr lang="fr-FR" sz="1400" i="1" kern="100">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latin typeface="Cambria Math" panose="02040503050406030204" pitchFamily="18" charset="0"/>
                                <a:ea typeface="Calibri" panose="020F0502020204030204" pitchFamily="34" charset="0"/>
                                <a:cs typeface="Arial" panose="020B0604020202020204" pitchFamily="34" charset="0"/>
                              </a:rPr>
                              <m:t>𝛽</m:t>
                            </m:r>
                          </m:e>
                          <m:sub>
                            <m:r>
                              <a:rPr lang="fr-FR" sz="1400" i="1" kern="100">
                                <a:latin typeface="Cambria Math" panose="02040503050406030204" pitchFamily="18" charset="0"/>
                                <a:ea typeface="Calibri" panose="020F0502020204030204" pitchFamily="34" charset="0"/>
                                <a:cs typeface="Arial" panose="020B0604020202020204" pitchFamily="34" charset="0"/>
                              </a:rPr>
                              <m:t>𝑖</m:t>
                            </m:r>
                          </m:sub>
                          <m:sup>
                            <m:r>
                              <a:rPr lang="fr-FR" sz="1400" i="1" kern="100">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latin typeface="Cambria Math" panose="02040503050406030204" pitchFamily="18" charset="0"/>
                                <a:ea typeface="Calibri" panose="020F0502020204030204" pitchFamily="34" charset="0"/>
                                <a:cs typeface="Arial" panose="020B0604020202020204" pitchFamily="34" charset="0"/>
                              </a:rPr>
                            </m:ctrlPr>
                          </m:sSubPr>
                          <m:e>
                            <m:r>
                              <a:rPr lang="fr-FR" sz="1400" i="1" kern="100">
                                <a:latin typeface="Cambria Math" panose="02040503050406030204" pitchFamily="18" charset="0"/>
                                <a:ea typeface="Calibri" panose="020F0502020204030204" pitchFamily="34" charset="0"/>
                                <a:cs typeface="Arial" panose="020B0604020202020204" pitchFamily="34" charset="0"/>
                              </a:rPr>
                              <m:t>𝑥</m:t>
                            </m:r>
                          </m:e>
                          <m:sub>
                            <m:r>
                              <a:rPr lang="fr-FR" sz="1400" i="1" kern="100">
                                <a:latin typeface="Cambria Math" panose="02040503050406030204" pitchFamily="18" charset="0"/>
                                <a:ea typeface="Calibri" panose="020F0502020204030204" pitchFamily="34" charset="0"/>
                                <a:cs typeface="Arial" panose="020B0604020202020204" pitchFamily="34" charset="0"/>
                              </a:rPr>
                              <m:t>𝑖</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𝑗</m:t>
                            </m:r>
                            <m:r>
                              <a:rPr lang="fr-FR" sz="1400" i="1" kern="100">
                                <a:latin typeface="Cambria Math" panose="02040503050406030204" pitchFamily="18" charset="0"/>
                                <a:ea typeface="Calibri" panose="020F0502020204030204" pitchFamily="34" charset="0"/>
                                <a:cs typeface="Arial" panose="020B0604020202020204" pitchFamily="34" charset="0"/>
                              </a:rPr>
                              <m:t> </m:t>
                            </m:r>
                          </m:sub>
                        </m:sSub>
                        <m:r>
                          <a:rPr lang="fr-FR" sz="1400" i="1" kern="100">
                            <a:latin typeface="Cambria Math" panose="02040503050406030204" pitchFamily="18" charset="0"/>
                            <a:ea typeface="Calibri" panose="020F0502020204030204" pitchFamily="34" charset="0"/>
                            <a:cs typeface="Arial" panose="020B0604020202020204" pitchFamily="34" charset="0"/>
                          </a:rPr>
                          <m:t>  </m:t>
                        </m:r>
                      </m:e>
                    </m:nary>
                    <m:r>
                      <a:rPr lang="fr-FR" sz="1400" i="1" kern="100">
                        <a:latin typeface="Cambria Math" panose="02040503050406030204" pitchFamily="18" charset="0"/>
                        <a:ea typeface="Calibri" panose="020F0502020204030204" pitchFamily="34" charset="0"/>
                        <a:cs typeface="Arial" panose="020B0604020202020204" pitchFamily="34" charset="0"/>
                      </a:rPr>
                      <m:t>   </m:t>
                    </m:r>
                    <m:r>
                      <a:rPr lang="fr-FR" sz="1400" i="1" kern="100">
                        <a:latin typeface="Cambria Math" panose="02040503050406030204" pitchFamily="18" charset="0"/>
                        <a:ea typeface="Calibri" panose="020F0502020204030204" pitchFamily="34" charset="0"/>
                        <a:cs typeface="Arial" panose="020B0604020202020204" pitchFamily="34" charset="0"/>
                      </a:rPr>
                      <m:t>𝑎𝑛𝑑</m:t>
                    </m:r>
                    <m:r>
                      <a:rPr lang="fr-FR" sz="1400" i="1" kern="100">
                        <a:latin typeface="Cambria Math" panose="02040503050406030204" pitchFamily="18" charset="0"/>
                        <a:ea typeface="Calibri" panose="020F0502020204030204" pitchFamily="34" charset="0"/>
                        <a:cs typeface="Arial" panose="020B0604020202020204" pitchFamily="34" charset="0"/>
                      </a:rPr>
                      <m:t>    </m:t>
                    </m:r>
                    <m:r>
                      <a:rPr lang="fr-FR" sz="1400" i="1" kern="100">
                        <a:latin typeface="Cambria Math" panose="02040503050406030204" pitchFamily="18" charset="0"/>
                        <a:ea typeface="Calibri" panose="020F0502020204030204" pitchFamily="34" charset="0"/>
                        <a:cs typeface="Arial" panose="020B0604020202020204" pitchFamily="34" charset="0"/>
                      </a:rPr>
                      <m:t>𝑓</m:t>
                    </m:r>
                    <m:d>
                      <m:dPr>
                        <m:ctrlPr>
                          <a:rPr lang="fr-FR" sz="1400" i="1" kern="100">
                            <a:latin typeface="Cambria Math" panose="02040503050406030204" pitchFamily="18" charset="0"/>
                            <a:ea typeface="Calibri" panose="020F0502020204030204" pitchFamily="34" charset="0"/>
                            <a:cs typeface="Arial" panose="020B0604020202020204" pitchFamily="34" charset="0"/>
                          </a:rPr>
                        </m:ctrlPr>
                      </m:dPr>
                      <m:e>
                        <m:r>
                          <a:rPr lang="fr-FR" sz="1400" i="1" kern="100">
                            <a:latin typeface="Cambria Math" panose="02040503050406030204" pitchFamily="18" charset="0"/>
                            <a:ea typeface="Calibri" panose="020F0502020204030204" pitchFamily="34" charset="0"/>
                            <a:cs typeface="Arial" panose="020B0604020202020204" pitchFamily="34" charset="0"/>
                          </a:rPr>
                          <m:t>𝑆</m:t>
                        </m:r>
                      </m:e>
                    </m:d>
                    <m:r>
                      <a:rPr lang="fr-FR" sz="1400" i="1" kern="100">
                        <a:latin typeface="Cambria Math" panose="02040503050406030204" pitchFamily="18" charset="0"/>
                        <a:ea typeface="Calibri" panose="020F0502020204030204" pitchFamily="34" charset="0"/>
                        <a:cs typeface="Arial" panose="020B0604020202020204" pitchFamily="34" charset="0"/>
                      </a:rPr>
                      <m:t>(</m:t>
                    </m:r>
                    <m:sSub>
                      <m:sSubPr>
                        <m:ctrlPr>
                          <a:rPr lang="fr-FR" sz="1400" i="1" kern="100">
                            <a:latin typeface="Cambria Math" panose="02040503050406030204" pitchFamily="18" charset="0"/>
                            <a:ea typeface="Calibri" panose="020F0502020204030204" pitchFamily="34" charset="0"/>
                            <a:cs typeface="Arial" panose="020B0604020202020204" pitchFamily="34" charset="0"/>
                          </a:rPr>
                        </m:ctrlPr>
                      </m:sSubPr>
                      <m:e>
                        <m:r>
                          <a:rPr lang="en-GB" sz="1400" i="1" kern="100">
                            <a:latin typeface="Cambria Math" panose="02040503050406030204" pitchFamily="18" charset="0"/>
                            <a:ea typeface="Calibri" panose="020F0502020204030204" pitchFamily="34" charset="0"/>
                            <a:cs typeface="Arial" panose="020B0604020202020204" pitchFamily="34" charset="0"/>
                          </a:rPr>
                          <m:t>𝑥</m:t>
                        </m:r>
                      </m:e>
                      <m:sub>
                        <m:r>
                          <a:rPr lang="en-GB" sz="1400" i="1" kern="100">
                            <a:latin typeface="Cambria Math" panose="02040503050406030204" pitchFamily="18" charset="0"/>
                            <a:ea typeface="Calibri" panose="020F0502020204030204" pitchFamily="34" charset="0"/>
                            <a:cs typeface="Arial" panose="020B0604020202020204" pitchFamily="34" charset="0"/>
                          </a:rPr>
                          <m:t>𝑗</m:t>
                        </m:r>
                      </m:sub>
                    </m:sSub>
                    <m:r>
                      <a:rPr lang="fr-FR" sz="1400" i="1" kern="100">
                        <a:latin typeface="Cambria Math" panose="02040503050406030204" pitchFamily="18" charset="0"/>
                        <a:ea typeface="Calibri" panose="020F0502020204030204" pitchFamily="34" charset="0"/>
                        <a:cs typeface="Arial" panose="020B0604020202020204" pitchFamily="34" charset="0"/>
                      </a:rPr>
                      <m:t>) = </m:t>
                    </m:r>
                    <m:nary>
                      <m:naryPr>
                        <m:chr m:val="∑"/>
                        <m:limLoc m:val="undOvr"/>
                        <m:ctrlPr>
                          <a:rPr lang="fr-FR" sz="1400" i="1" kern="100">
                            <a:latin typeface="Cambria Math" panose="02040503050406030204" pitchFamily="18" charset="0"/>
                            <a:ea typeface="Calibri" panose="020F0502020204030204" pitchFamily="34" charset="0"/>
                            <a:cs typeface="Arial" panose="020B0604020202020204" pitchFamily="34" charset="0"/>
                          </a:rPr>
                        </m:ctrlPr>
                      </m:naryPr>
                      <m:sub>
                        <m:r>
                          <a:rPr lang="fr-FR" sz="1400" i="1" kern="100">
                            <a:latin typeface="Cambria Math" panose="02040503050406030204" pitchFamily="18" charset="0"/>
                            <a:ea typeface="Calibri" panose="020F0502020204030204" pitchFamily="34" charset="0"/>
                            <a:cs typeface="Arial" panose="020B0604020202020204" pitchFamily="34" charset="0"/>
                          </a:rPr>
                          <m:t>𝑘</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𝑖</m:t>
                        </m:r>
                      </m:sub>
                      <m:sup>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𝑆</m:t>
                        </m:r>
                        <m:r>
                          <a:rPr lang="fr-FR" sz="1400" i="1" kern="100">
                            <a:latin typeface="Cambria Math" panose="02040503050406030204" pitchFamily="18" charset="0"/>
                            <a:ea typeface="Calibri" panose="020F0502020204030204" pitchFamily="34" charset="0"/>
                            <a:cs typeface="Arial" panose="020B0604020202020204" pitchFamily="34" charset="0"/>
                          </a:rPr>
                          <m:t>|</m:t>
                        </m:r>
                      </m:sup>
                      <m:e>
                        <m:sSubSup>
                          <m:sSubSupPr>
                            <m:ctrlPr>
                              <a:rPr lang="fr-FR" sz="1400" i="1" kern="100">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latin typeface="Cambria Math" panose="02040503050406030204" pitchFamily="18" charset="0"/>
                                <a:ea typeface="Calibri" panose="020F0502020204030204" pitchFamily="34" charset="0"/>
                                <a:cs typeface="Arial" panose="020B0604020202020204" pitchFamily="34" charset="0"/>
                              </a:rPr>
                              <m:t>𝛽</m:t>
                            </m:r>
                          </m:e>
                          <m:sub>
                            <m:r>
                              <a:rPr lang="fr-FR" sz="1400" i="1" kern="100">
                                <a:latin typeface="Cambria Math" panose="02040503050406030204" pitchFamily="18" charset="0"/>
                                <a:ea typeface="Calibri" panose="020F0502020204030204" pitchFamily="34" charset="0"/>
                                <a:cs typeface="Arial" panose="020B0604020202020204" pitchFamily="34" charset="0"/>
                              </a:rPr>
                              <m:t>𝑣</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𝑘</m:t>
                            </m:r>
                            <m:r>
                              <a:rPr lang="fr-FR" sz="1400" i="1" kern="100">
                                <a:latin typeface="Cambria Math" panose="02040503050406030204" pitchFamily="18" charset="0"/>
                                <a:ea typeface="Calibri" panose="020F0502020204030204" pitchFamily="34" charset="0"/>
                                <a:cs typeface="Arial" panose="020B0604020202020204" pitchFamily="34" charset="0"/>
                              </a:rPr>
                              <m:t>)</m:t>
                            </m:r>
                          </m:sub>
                          <m:sup>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latin typeface="Cambria Math" panose="02040503050406030204" pitchFamily="18" charset="0"/>
                                <a:ea typeface="Calibri" panose="020F0502020204030204" pitchFamily="34" charset="0"/>
                                <a:cs typeface="Arial" panose="020B0604020202020204" pitchFamily="34" charset="0"/>
                              </a:rPr>
                            </m:ctrlPr>
                          </m:sSubPr>
                          <m:e>
                            <m:r>
                              <a:rPr lang="fr-FR" sz="1400" i="1" kern="100">
                                <a:latin typeface="Cambria Math" panose="02040503050406030204" pitchFamily="18" charset="0"/>
                                <a:ea typeface="Calibri" panose="020F0502020204030204" pitchFamily="34" charset="0"/>
                                <a:cs typeface="Arial" panose="020B0604020202020204" pitchFamily="34" charset="0"/>
                              </a:rPr>
                              <m:t>𝑥</m:t>
                            </m:r>
                          </m:e>
                          <m:sub>
                            <m:r>
                              <a:rPr lang="fr-FR" sz="1400" i="1" kern="100">
                                <a:latin typeface="Cambria Math" panose="02040503050406030204" pitchFamily="18" charset="0"/>
                                <a:ea typeface="Calibri" panose="020F0502020204030204" pitchFamily="34" charset="0"/>
                                <a:cs typeface="Arial" panose="020B0604020202020204" pitchFamily="34" charset="0"/>
                              </a:rPr>
                              <m:t>𝑣</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𝑘</m:t>
                            </m:r>
                            <m:r>
                              <a:rPr lang="fr-FR" sz="1400" i="1" kern="100">
                                <a:latin typeface="Cambria Math" panose="02040503050406030204" pitchFamily="18" charset="0"/>
                                <a:ea typeface="Calibri" panose="020F0502020204030204" pitchFamily="34" charset="0"/>
                                <a:cs typeface="Arial" panose="020B0604020202020204" pitchFamily="34" charset="0"/>
                              </a:rPr>
                              <m:t>),</m:t>
                            </m:r>
                            <m:r>
                              <a:rPr lang="fr-FR" sz="1400" i="1" kern="100">
                                <a:latin typeface="Cambria Math" panose="02040503050406030204" pitchFamily="18" charset="0"/>
                                <a:ea typeface="Calibri" panose="020F0502020204030204" pitchFamily="34" charset="0"/>
                                <a:cs typeface="Arial" panose="020B0604020202020204" pitchFamily="34" charset="0"/>
                              </a:rPr>
                              <m:t>𝑗</m:t>
                            </m:r>
                          </m:sub>
                        </m:sSub>
                        <m:r>
                          <a:rPr lang="fr-FR" sz="1400" i="1" kern="100">
                            <a:latin typeface="Cambria Math" panose="02040503050406030204" pitchFamily="18" charset="0"/>
                            <a:ea typeface="Calibri" panose="020F0502020204030204" pitchFamily="34" charset="0"/>
                            <a:cs typeface="Arial" panose="020B0604020202020204" pitchFamily="34" charset="0"/>
                          </a:rPr>
                          <m:t>   </m:t>
                        </m:r>
                      </m:e>
                    </m:nary>
                  </m:oMath>
                </a14:m>
                <a:endParaRPr lang="fr-FR" sz="1200" i="1" kern="100" dirty="0">
                  <a:latin typeface="Cambria Math" panose="02040503050406030204" pitchFamily="18" charset="0"/>
                  <a:ea typeface="Calibri" panose="020F0502020204030204" pitchFamily="34" charset="0"/>
                  <a:cs typeface="Arial" panose="020B0604020202020204" pitchFamily="34" charset="0"/>
                </a:endParaRPr>
              </a:p>
            </p:txBody>
          </p:sp>
        </mc:Choice>
        <mc:Fallback xmlns="">
          <p:sp>
            <p:nvSpPr>
              <p:cNvPr id="5" name="ZoneTexte 4">
                <a:extLst>
                  <a:ext uri="{FF2B5EF4-FFF2-40B4-BE49-F238E27FC236}">
                    <a16:creationId xmlns:a16="http://schemas.microsoft.com/office/drawing/2014/main" id="{AF709B9D-6267-67AA-EED8-270FB2DE58F4}"/>
                  </a:ext>
                </a:extLst>
              </p:cNvPr>
              <p:cNvSpPr txBox="1">
                <a:spLocks noRot="1" noChangeAspect="1" noMove="1" noResize="1" noEditPoints="1" noAdjustHandles="1" noChangeArrowheads="1" noChangeShapeType="1" noTextEdit="1"/>
              </p:cNvSpPr>
              <p:nvPr/>
            </p:nvSpPr>
            <p:spPr>
              <a:xfrm>
                <a:off x="781987" y="1543265"/>
                <a:ext cx="9070258" cy="394147"/>
              </a:xfrm>
              <a:prstGeom prst="rect">
                <a:avLst/>
              </a:prstGeom>
              <a:blipFill>
                <a:blip r:embed="rId3"/>
                <a:stretch>
                  <a:fillRect l="-202" t="-64615" b="-1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BAD8E1B6-E0A6-1FDC-7EA8-4959818CF316}"/>
                  </a:ext>
                </a:extLst>
              </p:cNvPr>
              <p:cNvSpPr txBox="1"/>
              <p:nvPr/>
            </p:nvSpPr>
            <p:spPr>
              <a:xfrm>
                <a:off x="781987" y="2246555"/>
                <a:ext cx="8961812" cy="3294172"/>
              </a:xfrm>
              <a:prstGeom prst="rect">
                <a:avLst/>
              </a:prstGeom>
              <a:noFill/>
            </p:spPr>
            <p:txBody>
              <a:bodyPr wrap="square">
                <a:spAutoFit/>
              </a:bodyPr>
              <a:lstStyle/>
              <a:p>
                <a:pPr>
                  <a:lnSpc>
                    <a:spcPct val="107000"/>
                  </a:lnSpc>
                  <a:spcAft>
                    <a:spcPts val="800"/>
                  </a:spcAft>
                </a:pPr>
                <a:r>
                  <a:rPr lang="en-GB" sz="1200" kern="100" dirty="0">
                    <a:latin typeface="Calibri" panose="020F0502020204030204" pitchFamily="34" charset="0"/>
                    <a:cs typeface="Arial" panose="020B0604020202020204" pitchFamily="34" charset="0"/>
                  </a:rPr>
                  <a:t>So, the Shapley value of a feature </a:t>
                </a:r>
                <a:r>
                  <a:rPr lang="en-GB" sz="1200" kern="100" dirty="0" err="1">
                    <a:latin typeface="Calibri" panose="020F0502020204030204" pitchFamily="34" charset="0"/>
                    <a:cs typeface="Arial" panose="020B0604020202020204" pitchFamily="34" charset="0"/>
                  </a:rPr>
                  <a:t>i</a:t>
                </a:r>
                <a:r>
                  <a:rPr lang="en-GB" sz="1200" kern="100" dirty="0">
                    <a:latin typeface="Calibri" panose="020F0502020204030204" pitchFamily="34" charset="0"/>
                    <a:cs typeface="Arial" panose="020B0604020202020204" pitchFamily="34" charset="0"/>
                  </a:rPr>
                  <a:t> is simplified as : </a:t>
                </a:r>
                <a:endParaRPr lang="fr-FR" sz="1200" kern="100" dirty="0">
                  <a:latin typeface="Calibri" panose="020F0502020204030204" pitchFamily="34" charset="0"/>
                  <a:cs typeface="Arial" panose="020B0604020202020204" pitchFamily="34" charset="0"/>
                </a:endParaRPr>
              </a:p>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
                        <m:sSub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200" i="1" kern="100">
                              <a:effectLst/>
                              <a:latin typeface="Cambria Math" panose="02040503050406030204" pitchFamily="18" charset="0"/>
                              <a:ea typeface="Calibri" panose="020F0502020204030204" pitchFamily="34" charset="0"/>
                              <a:cs typeface="Arial" panose="020B0604020202020204" pitchFamily="34" charset="0"/>
                            </a:rPr>
                            <m:t>𝜙</m:t>
                          </m:r>
                        </m:e>
                        <m:sub>
                          <m:r>
                            <a:rPr lang="fr-FR" sz="1200" i="1" kern="100">
                              <a:effectLst/>
                              <a:latin typeface="Cambria Math" panose="02040503050406030204" pitchFamily="18" charset="0"/>
                              <a:ea typeface="Calibri" panose="020F0502020204030204" pitchFamily="34" charset="0"/>
                              <a:cs typeface="Arial" panose="020B0604020202020204" pitchFamily="34" charset="0"/>
                            </a:rPr>
                            <m:t>𝑖</m:t>
                          </m:r>
                        </m:sub>
                      </m:sSub>
                      <m:d>
                        <m:d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𝑓</m:t>
                          </m:r>
                        </m:e>
                      </m:d>
                      <m:r>
                        <a:rPr lang="fr-FR" sz="1200" kern="100">
                          <a:effectLst/>
                          <a:latin typeface="Cambria Math" panose="02040503050406030204" pitchFamily="18" charset="0"/>
                          <a:ea typeface="Calibri" panose="020F0502020204030204" pitchFamily="34" charset="0"/>
                          <a:cs typeface="Arial" panose="020B0604020202020204" pitchFamily="34" charset="0"/>
                        </a:rPr>
                        <m:t>=</m:t>
                      </m:r>
                      <m:nary>
                        <m:naryPr>
                          <m:chr m:val="∑"/>
                          <m:supHide m:val="on"/>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naryPr>
                        <m:sub>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r>
                            <a:rPr lang="fr-FR" sz="1200" kern="100">
                              <a:effectLst/>
                              <a:latin typeface="Cambria Math" panose="02040503050406030204" pitchFamily="18" charset="0"/>
                              <a:ea typeface="Calibri" panose="020F0502020204030204" pitchFamily="34" charset="0"/>
                              <a:cs typeface="Arial" panose="020B0604020202020204" pitchFamily="34" charset="0"/>
                            </a:rPr>
                            <m:t>⊆</m:t>
                          </m:r>
                          <m:r>
                            <a:rPr lang="fr-FR" sz="1200" i="1" kern="100">
                              <a:effectLst/>
                              <a:latin typeface="Cambria Math" panose="02040503050406030204" pitchFamily="18" charset="0"/>
                              <a:ea typeface="Calibri" panose="020F0502020204030204" pitchFamily="34" charset="0"/>
                              <a:cs typeface="Arial" panose="020B0604020202020204" pitchFamily="34" charset="0"/>
                            </a:rPr>
                            <m:t>𝑁</m:t>
                          </m:r>
                          <m:r>
                            <a:rPr lang="fr-FR" sz="1200" kern="100">
                              <a:effectLst/>
                              <a:latin typeface="Cambria Math" panose="02040503050406030204" pitchFamily="18" charset="0"/>
                              <a:ea typeface="Calibri" panose="020F0502020204030204" pitchFamily="34" charset="0"/>
                              <a:cs typeface="Arial" panose="020B0604020202020204" pitchFamily="34" charset="0"/>
                            </a:rPr>
                            <m:t>∖</m:t>
                          </m:r>
                          <m:r>
                            <m:rPr>
                              <m:lit/>
                            </m:rPr>
                            <a:rPr lang="fr-FR" sz="1200" kern="100">
                              <a:effectLst/>
                              <a:latin typeface="Cambria Math" panose="02040503050406030204" pitchFamily="18" charset="0"/>
                              <a:ea typeface="Calibri" panose="020F0502020204030204" pitchFamily="34" charset="0"/>
                              <a:cs typeface="Arial" panose="020B0604020202020204" pitchFamily="34" charset="0"/>
                            </a:rPr>
                            <m:t>{</m:t>
                          </m:r>
                          <m:r>
                            <a:rPr lang="fr-FR" sz="1200" i="1" kern="100">
                              <a:effectLst/>
                              <a:latin typeface="Cambria Math" panose="02040503050406030204" pitchFamily="18" charset="0"/>
                              <a:ea typeface="Calibri" panose="020F0502020204030204" pitchFamily="34" charset="0"/>
                              <a:cs typeface="Arial" panose="020B0604020202020204" pitchFamily="34" charset="0"/>
                            </a:rPr>
                            <m:t>𝑖</m:t>
                          </m:r>
                          <m:r>
                            <m:rPr>
                              <m:lit/>
                            </m:rPr>
                            <a:rPr lang="fr-FR" sz="1200" kern="100">
                              <a:effectLst/>
                              <a:latin typeface="Cambria Math" panose="02040503050406030204" pitchFamily="18" charset="0"/>
                              <a:ea typeface="Calibri" panose="020F0502020204030204" pitchFamily="34" charset="0"/>
                              <a:cs typeface="Arial" panose="020B0604020202020204" pitchFamily="34" charset="0"/>
                            </a:rPr>
                            <m:t>}</m:t>
                          </m:r>
                        </m:sub>
                        <m:sup/>
                        <m:e>
                          <m:f>
                            <m:f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fPr>
                            <m:num>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200" kern="100">
                                  <a:effectLst/>
                                  <a:latin typeface="Cambria Math" panose="02040503050406030204" pitchFamily="18" charset="0"/>
                                  <a:ea typeface="Calibri" panose="020F0502020204030204" pitchFamily="34" charset="0"/>
                                  <a:cs typeface="Arial" panose="020B0604020202020204" pitchFamily="34" charset="0"/>
                                </a:rPr>
                                <m:t>!</m:t>
                              </m:r>
                              <m:d>
                                <m:dPr>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200" i="1" kern="1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200" i="1" kern="100">
                                      <a:effectLst/>
                                      <a:latin typeface="Cambria Math" panose="02040503050406030204" pitchFamily="18" charset="0"/>
                                      <a:ea typeface="Calibri" panose="020F0502020204030204" pitchFamily="34" charset="0"/>
                                      <a:cs typeface="Arial" panose="020B0604020202020204" pitchFamily="34" charset="0"/>
                                    </a:rPr>
                                    <m:t>−</m:t>
                                  </m:r>
                                  <m:r>
                                    <a:rPr lang="fr-FR" sz="1200" kern="100">
                                      <a:effectLst/>
                                      <a:latin typeface="Cambria Math" panose="02040503050406030204" pitchFamily="18" charset="0"/>
                                      <a:ea typeface="Calibri" panose="020F0502020204030204" pitchFamily="34" charset="0"/>
                                      <a:cs typeface="Arial" panose="020B0604020202020204" pitchFamily="34" charset="0"/>
                                    </a:rPr>
                                    <m:t>1</m:t>
                                  </m:r>
                                </m:e>
                              </m:d>
                              <m:r>
                                <a:rPr lang="fr-FR" sz="1200" kern="100">
                                  <a:effectLst/>
                                  <a:latin typeface="Cambria Math" panose="02040503050406030204" pitchFamily="18" charset="0"/>
                                  <a:ea typeface="Calibri" panose="020F0502020204030204" pitchFamily="34" charset="0"/>
                                  <a:cs typeface="Arial" panose="020B0604020202020204" pitchFamily="34" charset="0"/>
                                </a:rPr>
                                <m:t>!</m:t>
                              </m:r>
                            </m:num>
                            <m:den>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2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200" kern="100">
                                  <a:effectLst/>
                                  <a:latin typeface="Cambria Math" panose="02040503050406030204" pitchFamily="18" charset="0"/>
                                  <a:ea typeface="Calibri" panose="020F0502020204030204" pitchFamily="34" charset="0"/>
                                  <a:cs typeface="Arial" panose="020B0604020202020204" pitchFamily="34" charset="0"/>
                                </a:rPr>
                                <m:t>!</m:t>
                              </m:r>
                            </m:den>
                          </m:f>
                        </m:e>
                      </m:nary>
                      <m:d>
                        <m:dPr>
                          <m:begChr m:val="["/>
                          <m:endChr m:val="]"/>
                          <m:ctrlPr>
                            <a:rPr lang="fr-FR" sz="1200" i="1" kern="100">
                              <a:effectLst/>
                              <a:latin typeface="Cambria Math" panose="02040503050406030204" pitchFamily="18" charset="0"/>
                              <a:ea typeface="Calibri" panose="020F0502020204030204" pitchFamily="34" charset="0"/>
                              <a:cs typeface="Arial" panose="020B0604020202020204" pitchFamily="34" charset="0"/>
                            </a:rPr>
                          </m:ctrlPr>
                        </m:dPr>
                        <m:e>
                          <m:nary>
                            <m:naryPr>
                              <m:chr m:val="∑"/>
                              <m:limLoc m:val="undOv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naryPr>
                            <m:sub>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p>
                            <m:e>
                              <m:sSubSup>
                                <m:sSubSup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effectLst/>
                                      <a:latin typeface="Cambria Math" panose="02040503050406030204" pitchFamily="18" charset="0"/>
                                      <a:ea typeface="Calibri" panose="020F0502020204030204" pitchFamily="34" charset="0"/>
                                      <a:cs typeface="Arial" panose="020B0604020202020204" pitchFamily="34" charset="0"/>
                                    </a:rPr>
                                    <m:t>( </m:t>
                                  </m:r>
                                  <m:r>
                                    <a:rPr lang="fr-FR" sz="14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200" i="1" kern="1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𝑗</m:t>
                                  </m:r>
                                  <m:r>
                                    <a:rPr lang="fr-FR" sz="1400" i="1" kern="100">
                                      <a:effectLst/>
                                      <a:latin typeface="Cambria Math" panose="02040503050406030204" pitchFamily="18" charset="0"/>
                                      <a:ea typeface="Calibri" panose="020F0502020204030204" pitchFamily="34" charset="0"/>
                                      <a:cs typeface="Arial" panose="020B0604020202020204" pitchFamily="34" charset="0"/>
                                    </a:rPr>
                                    <m:t>   </m:t>
                                  </m:r>
                                </m:sub>
                              </m:sSub>
                              <m:r>
                                <a:rPr lang="fr-FR" sz="1400" i="1" kern="100">
                                  <a:effectLst/>
                                  <a:latin typeface="Cambria Math" panose="02040503050406030204" pitchFamily="18" charset="0"/>
                                  <a:ea typeface="Calibri" panose="020F0502020204030204" pitchFamily="34" charset="0"/>
                                  <a:cs typeface="Arial" panose="020B0604020202020204" pitchFamily="34" charset="0"/>
                                </a:rPr>
                                <m:t> +   </m:t>
                              </m:r>
                              <m:sSubSup>
                                <m:sSubSup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𝑗</m:t>
                                  </m:r>
                                  <m:r>
                                    <a:rPr lang="fr-FR" sz="1400" i="1" kern="100">
                                      <a:effectLst/>
                                      <a:latin typeface="Cambria Math" panose="02040503050406030204" pitchFamily="18" charset="0"/>
                                      <a:ea typeface="Calibri" panose="020F0502020204030204" pitchFamily="34" charset="0"/>
                                      <a:cs typeface="Arial" panose="020B0604020202020204" pitchFamily="34" charset="0"/>
                                    </a:rPr>
                                    <m:t> </m:t>
                                  </m:r>
                                </m:sub>
                              </m:sSub>
                              <m:r>
                                <a:rPr lang="fr-FR" sz="1400" i="1" kern="100">
                                  <a:effectLst/>
                                  <a:latin typeface="Cambria Math" panose="02040503050406030204" pitchFamily="18" charset="0"/>
                                  <a:ea typeface="Calibri" panose="020F0502020204030204" pitchFamily="34" charset="0"/>
                                  <a:cs typeface="Arial" panose="020B0604020202020204" pitchFamily="34" charset="0"/>
                                </a:rPr>
                                <m:t>    </m:t>
                              </m:r>
                            </m:e>
                          </m:nary>
                        </m:e>
                      </m:d>
                    </m:oMath>
                  </m:oMathPara>
                </a14:m>
                <a:endParaRPr lang="fr-FR" sz="1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2419350" algn="l"/>
                  </a:tabLst>
                </a:pPr>
                <a:r>
                  <a:rPr lang="fr-FR" sz="1200" kern="100" dirty="0">
                    <a:latin typeface="Calibri" panose="020F0502020204030204" pitchFamily="34" charset="0"/>
                    <a:cs typeface="Arial" panose="020B0604020202020204" pitchFamily="34" charset="0"/>
                  </a:rPr>
                  <a:t>Let’s denote:</a:t>
                </a:r>
              </a:p>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Sup>
                        <m:sSubSupPr>
                          <m:ctrlP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𝑆</m:t>
                          </m:r>
                        </m:sup>
                      </m:sSubSup>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fPr>
                        <m:num>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d>
                            <m:d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400" i="1" kern="1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e>
                              </m:d>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kern="100">
                                  <a:effectLst/>
                                  <a:latin typeface="Cambria Math" panose="02040503050406030204" pitchFamily="18" charset="0"/>
                                  <a:ea typeface="Calibri" panose="020F0502020204030204" pitchFamily="34" charset="0"/>
                                  <a:cs typeface="Arial" panose="020B0604020202020204" pitchFamily="34" charset="0"/>
                                </a:rPr>
                                <m:t>1</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num>
                        <m:den>
                          <m:d>
                            <m:dPr>
                              <m:begChr m:val="|"/>
                              <m:endChr m:val="|"/>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dPr>
                            <m:e>
                              <m:r>
                                <a:rPr lang="fr-FR" sz="1400" i="1" kern="100">
                                  <a:effectLst/>
                                  <a:latin typeface="Cambria Math" panose="02040503050406030204" pitchFamily="18" charset="0"/>
                                  <a:ea typeface="Calibri" panose="020F0502020204030204" pitchFamily="34" charset="0"/>
                                  <a:cs typeface="Arial" panose="020B0604020202020204" pitchFamily="34" charset="0"/>
                                </a:rPr>
                                <m:t>𝑁</m:t>
                              </m:r>
                            </m:e>
                          </m:d>
                          <m:r>
                            <a:rPr lang="fr-FR" sz="1400" kern="100">
                              <a:effectLst/>
                              <a:latin typeface="Cambria Math" panose="02040503050406030204" pitchFamily="18" charset="0"/>
                              <a:ea typeface="Calibri" panose="020F0502020204030204" pitchFamily="34" charset="0"/>
                              <a:cs typeface="Arial" panose="020B0604020202020204" pitchFamily="34" charset="0"/>
                            </a:rPr>
                            <m:t>!</m:t>
                          </m:r>
                        </m:den>
                      </m:f>
                      <m:r>
                        <a:rPr lang="fr-FR" sz="1400" b="0" i="0" kern="100" smtClean="0">
                          <a:effectLst/>
                          <a:latin typeface="Cambria Math" panose="02040503050406030204" pitchFamily="18" charset="0"/>
                          <a:ea typeface="Calibri" panose="020F0502020204030204" pitchFamily="34" charset="0"/>
                          <a:cs typeface="Arial" panose="020B0604020202020204" pitchFamily="34" charset="0"/>
                        </a:rPr>
                        <m:t>                    </m:t>
                      </m:r>
                      <m:r>
                        <a:rPr lang="fr-FR" sz="1400" b="0" i="1" kern="100" smtClean="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sz="1400" i="1" kern="100">
                              <a:effectLst/>
                              <a:latin typeface="Cambria Math" panose="02040503050406030204" pitchFamily="18" charset="0"/>
                              <a:ea typeface="Times New Roman" panose="02020603050405020304" pitchFamily="18" charset="0"/>
                              <a:cs typeface="Times New Roman" panose="02020603050405020304" pitchFamily="18" charset="0"/>
                            </a:rPr>
                            <m:t>𝑆</m:t>
                          </m:r>
                        </m:sup>
                      </m:sSubSup>
                      <m:r>
                        <a:rPr lang="fr-FR" sz="1050" i="1" kern="100">
                          <a:effectLst/>
                          <a:latin typeface="Cambria Math" panose="02040503050406030204" pitchFamily="18" charset="0"/>
                          <a:ea typeface="Calibri" panose="020F0502020204030204" pitchFamily="34" charset="0"/>
                          <a:cs typeface="Arial" panose="020B0604020202020204" pitchFamily="34" charset="0"/>
                        </a:rPr>
                        <m:t>= </m:t>
                      </m:r>
                      <m:nary>
                        <m:naryPr>
                          <m:chr m:val="∑"/>
                          <m:limLoc m:val="undOv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naryPr>
                        <m:sub>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𝑆</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p>
                        <m:e>
                          <m:sSubSup>
                            <m:sSubSup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effectLst/>
                                  <a:latin typeface="Cambria Math" panose="02040503050406030204" pitchFamily="18" charset="0"/>
                                  <a:ea typeface="Calibri" panose="020F0502020204030204" pitchFamily="34" charset="0"/>
                                  <a:cs typeface="Arial" panose="020B0604020202020204" pitchFamily="34" charset="0"/>
                                </a:rPr>
                                <m:t>( </m:t>
                              </m:r>
                              <m:r>
                                <a:rPr lang="fr-FR" sz="14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2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fr-FR" sz="1400" i="1" kern="100">
                                  <a:effectLst/>
                                  <a:latin typeface="Cambria Math" panose="02040503050406030204" pitchFamily="18" charset="0"/>
                                  <a:ea typeface="Calibri" panose="020F0502020204030204" pitchFamily="34" charset="0"/>
                                  <a:cs typeface="Arial" panose="020B0604020202020204" pitchFamily="34" charset="0"/>
                                </a:rPr>
                                <m:t>𝛽</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sub>
                            <m:sup>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𝑖</m:t>
                              </m:r>
                            </m:sup>
                          </m:sSubSup>
                          <m:r>
                            <a:rPr lang="fr-FR" sz="1400" i="1" kern="100">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400" i="1" kern="10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kern="100">
                                  <a:effectLst/>
                                  <a:latin typeface="Cambria Math" panose="02040503050406030204" pitchFamily="18" charset="0"/>
                                  <a:ea typeface="Calibri" panose="020F0502020204030204" pitchFamily="34" charset="0"/>
                                  <a:cs typeface="Arial" panose="020B0604020202020204" pitchFamily="34" charset="0"/>
                                </a:rPr>
                                <m:t>𝑥</m:t>
                              </m:r>
                            </m:e>
                            <m:sub>
                              <m:r>
                                <a:rPr lang="fr-FR" sz="1400" i="1" kern="100">
                                  <a:effectLst/>
                                  <a:latin typeface="Cambria Math" panose="02040503050406030204" pitchFamily="18" charset="0"/>
                                  <a:ea typeface="Calibri" panose="020F0502020204030204" pitchFamily="34" charset="0"/>
                                  <a:cs typeface="Arial" panose="020B0604020202020204" pitchFamily="34" charset="0"/>
                                </a:rPr>
                                <m:t>𝑣</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𝑘</m:t>
                              </m:r>
                              <m:r>
                                <a:rPr lang="fr-FR" sz="1400" i="1" kern="100">
                                  <a:effectLst/>
                                  <a:latin typeface="Cambria Math" panose="02040503050406030204" pitchFamily="18" charset="0"/>
                                  <a:ea typeface="Calibri" panose="020F0502020204030204" pitchFamily="34" charset="0"/>
                                  <a:cs typeface="Arial" panose="020B0604020202020204" pitchFamily="34" charset="0"/>
                                </a:rPr>
                                <m:t>),</m:t>
                              </m:r>
                              <m:r>
                                <a:rPr lang="fr-FR" sz="1400" i="1" kern="100">
                                  <a:effectLst/>
                                  <a:latin typeface="Cambria Math" panose="02040503050406030204" pitchFamily="18" charset="0"/>
                                  <a:ea typeface="Calibri" panose="020F0502020204030204" pitchFamily="34" charset="0"/>
                                  <a:cs typeface="Arial" panose="020B0604020202020204" pitchFamily="34" charset="0"/>
                                </a:rPr>
                                <m:t>𝑗</m:t>
                              </m:r>
                              <m:r>
                                <a:rPr lang="fr-FR" sz="1400" i="1" kern="100">
                                  <a:effectLst/>
                                  <a:latin typeface="Cambria Math" panose="02040503050406030204" pitchFamily="18" charset="0"/>
                                  <a:ea typeface="Calibri" panose="020F0502020204030204" pitchFamily="34" charset="0"/>
                                  <a:cs typeface="Arial" panose="020B0604020202020204" pitchFamily="34" charset="0"/>
                                </a:rPr>
                                <m:t>   </m:t>
                              </m:r>
                            </m:sub>
                          </m:sSub>
                          <m:r>
                            <a:rPr lang="fr-FR" sz="1400" i="1" kern="100">
                              <a:effectLst/>
                              <a:latin typeface="Cambria Math" panose="02040503050406030204" pitchFamily="18" charset="0"/>
                              <a:ea typeface="Calibri" panose="020F0502020204030204" pitchFamily="34" charset="0"/>
                              <a:cs typeface="Arial" panose="020B0604020202020204" pitchFamily="34" charset="0"/>
                            </a:rPr>
                            <m:t>   </m:t>
                          </m:r>
                        </m:e>
                      </m:nary>
                    </m:oMath>
                  </m:oMathPara>
                </a14:m>
                <a:endParaRPr lang="fr-FR" sz="32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2419350" algn="l"/>
                  </a:tabLst>
                </a:pPr>
                <a:r>
                  <a:rPr lang="en-GB" sz="1200" kern="100" dirty="0">
                    <a:latin typeface="Calibri" panose="020F0502020204030204" pitchFamily="34" charset="0"/>
                    <a:cs typeface="Arial" panose="020B0604020202020204" pitchFamily="34" charset="0"/>
                  </a:rPr>
                  <a:t>In this case, we have:  </a:t>
                </a:r>
                <a:endParaRPr lang="fr-FR" sz="1200" kern="100" dirty="0">
                  <a:latin typeface="Calibri" panose="020F0502020204030204" pitchFamily="34" charset="0"/>
                  <a:cs typeface="Arial" panose="020B0604020202020204" pitchFamily="34" charset="0"/>
                </a:endParaRPr>
              </a:p>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
                        <m:sSubPr>
                          <m:ctrlPr>
                            <a:rPr lang="fr-FR" sz="1400" i="1" kern="100">
                              <a:latin typeface="Cambria Math" panose="02040503050406030204" pitchFamily="18" charset="0"/>
                            </a:rPr>
                          </m:ctrlPr>
                        </m:sSubPr>
                        <m:e>
                          <m:r>
                            <a:rPr lang="fr-FR" sz="1400" kern="100">
                              <a:latin typeface="Cambria Math" panose="02040503050406030204" pitchFamily="18" charset="0"/>
                            </a:rPr>
                            <m:t>𝜙</m:t>
                          </m:r>
                        </m:e>
                        <m:sub>
                          <m:r>
                            <a:rPr lang="fr-FR" sz="1400" kern="100">
                              <a:latin typeface="Cambria Math" panose="02040503050406030204" pitchFamily="18" charset="0"/>
                            </a:rPr>
                            <m:t>𝑖</m:t>
                          </m:r>
                        </m:sub>
                      </m:sSub>
                      <m:d>
                        <m:dPr>
                          <m:ctrlPr>
                            <a:rPr lang="fr-FR" sz="1400" i="1" kern="100">
                              <a:latin typeface="Cambria Math" panose="02040503050406030204" pitchFamily="18" charset="0"/>
                            </a:rPr>
                          </m:ctrlPr>
                        </m:dPr>
                        <m:e>
                          <m:r>
                            <a:rPr lang="fr-FR" sz="1400" kern="100">
                              <a:latin typeface="Cambria Math" panose="02040503050406030204" pitchFamily="18" charset="0"/>
                            </a:rPr>
                            <m:t>𝑓</m:t>
                          </m:r>
                        </m:e>
                      </m:d>
                      <m:r>
                        <a:rPr lang="fr-FR" sz="1400" kern="100">
                          <a:latin typeface="Cambria Math" panose="02040503050406030204" pitchFamily="18" charset="0"/>
                        </a:rPr>
                        <m:t>=</m:t>
                      </m:r>
                      <m:nary>
                        <m:naryPr>
                          <m:chr m:val="∑"/>
                          <m:supHide m:val="on"/>
                          <m:ctrlPr>
                            <a:rPr lang="fr-FR" sz="1400" i="1" kern="100">
                              <a:latin typeface="Cambria Math" panose="02040503050406030204" pitchFamily="18" charset="0"/>
                            </a:rPr>
                          </m:ctrlPr>
                        </m:naryPr>
                        <m:sub>
                          <m:r>
                            <a:rPr lang="fr-FR" sz="1400" kern="100">
                              <a:latin typeface="Cambria Math" panose="02040503050406030204" pitchFamily="18" charset="0"/>
                            </a:rPr>
                            <m:t>𝑆</m:t>
                          </m:r>
                          <m:r>
                            <a:rPr lang="fr-FR" sz="1400" kern="100">
                              <a:latin typeface="Cambria Math" panose="02040503050406030204" pitchFamily="18" charset="0"/>
                            </a:rPr>
                            <m:t>⊆</m:t>
                          </m:r>
                          <m:r>
                            <a:rPr lang="fr-FR" sz="1400" kern="100">
                              <a:latin typeface="Cambria Math" panose="02040503050406030204" pitchFamily="18" charset="0"/>
                            </a:rPr>
                            <m:t>𝑁</m:t>
                          </m:r>
                          <m:r>
                            <a:rPr lang="fr-FR" sz="1400" kern="100">
                              <a:latin typeface="Cambria Math" panose="02040503050406030204" pitchFamily="18" charset="0"/>
                            </a:rPr>
                            <m:t>∖</m:t>
                          </m:r>
                          <m:r>
                            <m:rPr>
                              <m:lit/>
                            </m:rPr>
                            <a:rPr lang="fr-FR" sz="1400" kern="100">
                              <a:latin typeface="Cambria Math" panose="02040503050406030204" pitchFamily="18" charset="0"/>
                            </a:rPr>
                            <m:t>{</m:t>
                          </m:r>
                          <m:r>
                            <a:rPr lang="fr-FR" sz="1400" kern="100">
                              <a:latin typeface="Cambria Math" panose="02040503050406030204" pitchFamily="18" charset="0"/>
                            </a:rPr>
                            <m:t>𝑖</m:t>
                          </m:r>
                          <m:r>
                            <m:rPr>
                              <m:lit/>
                            </m:rPr>
                            <a:rPr lang="fr-FR" sz="1400" kern="100">
                              <a:latin typeface="Cambria Math" panose="02040503050406030204" pitchFamily="18" charset="0"/>
                            </a:rPr>
                            <m:t>}</m:t>
                          </m:r>
                        </m:sub>
                        <m:sup/>
                        <m:e>
                          <m:sSubSup>
                            <m:sSubSupPr>
                              <m:ctrlPr>
                                <a:rPr lang="fr-FR" sz="1400" i="1" kern="100">
                                  <a:latin typeface="Cambria Math" panose="02040503050406030204" pitchFamily="18" charset="0"/>
                                </a:rPr>
                              </m:ctrlPr>
                            </m:sSubSupPr>
                            <m:e>
                              <m:r>
                                <a:rPr lang="fr-FR" sz="1400" kern="100">
                                  <a:latin typeface="Cambria Math" panose="02040503050406030204" pitchFamily="18" charset="0"/>
                                </a:rPr>
                                <m:t>𝐶</m:t>
                              </m:r>
                            </m:e>
                            <m:sub>
                              <m:r>
                                <a:rPr lang="fr-FR" sz="1400" kern="100">
                                  <a:latin typeface="Cambria Math" panose="02040503050406030204" pitchFamily="18" charset="0"/>
                                </a:rPr>
                                <m:t>1</m:t>
                              </m:r>
                            </m:sub>
                            <m:sup>
                              <m:r>
                                <a:rPr lang="fr-FR" sz="1400" kern="100">
                                  <a:latin typeface="Cambria Math" panose="02040503050406030204" pitchFamily="18" charset="0"/>
                                </a:rPr>
                                <m:t>𝑆</m:t>
                              </m:r>
                            </m:sup>
                          </m:sSubSup>
                        </m:e>
                      </m:nary>
                      <m:d>
                        <m:dPr>
                          <m:begChr m:val="["/>
                          <m:endChr m:val="]"/>
                          <m:ctrlPr>
                            <a:rPr lang="fr-FR" sz="1400" i="1" kern="100">
                              <a:latin typeface="Cambria Math" panose="02040503050406030204" pitchFamily="18" charset="0"/>
                            </a:rPr>
                          </m:ctrlPr>
                        </m:dPr>
                        <m:e>
                          <m:sSubSup>
                            <m:sSubSupPr>
                              <m:ctrlPr>
                                <a:rPr lang="fr-FR" sz="1400" i="1" kern="100">
                                  <a:latin typeface="Cambria Math" panose="02040503050406030204" pitchFamily="18" charset="0"/>
                                </a:rPr>
                              </m:ctrlPr>
                            </m:sSubSupPr>
                            <m:e>
                              <m:r>
                                <a:rPr lang="fr-FR" sz="1400" kern="100">
                                  <a:latin typeface="Cambria Math" panose="02040503050406030204" pitchFamily="18" charset="0"/>
                                </a:rPr>
                                <m:t>𝐶</m:t>
                              </m:r>
                            </m:e>
                            <m:sub>
                              <m:r>
                                <a:rPr lang="fr-FR" sz="1400" kern="100">
                                  <a:latin typeface="Cambria Math" panose="02040503050406030204" pitchFamily="18" charset="0"/>
                                </a:rPr>
                                <m:t>2,</m:t>
                              </m:r>
                              <m:r>
                                <a:rPr lang="fr-FR" sz="1400" kern="100">
                                  <a:latin typeface="Cambria Math" panose="02040503050406030204" pitchFamily="18" charset="0"/>
                                </a:rPr>
                                <m:t>𝑖</m:t>
                              </m:r>
                            </m:sub>
                            <m:sup>
                              <m:r>
                                <a:rPr lang="fr-FR" sz="1400" kern="100">
                                  <a:latin typeface="Cambria Math" panose="02040503050406030204" pitchFamily="18" charset="0"/>
                                </a:rPr>
                                <m:t>𝑆</m:t>
                              </m:r>
                            </m:sup>
                          </m:sSubSup>
                          <m:r>
                            <a:rPr lang="fr-FR" sz="1400" kern="100">
                              <a:latin typeface="Cambria Math" panose="02040503050406030204" pitchFamily="18" charset="0"/>
                            </a:rPr>
                            <m:t> +  </m:t>
                          </m:r>
                          <m:sSubSup>
                            <m:sSubSupPr>
                              <m:ctrlPr>
                                <a:rPr lang="fr-FR" sz="1400" i="1" kern="100">
                                  <a:latin typeface="Cambria Math" panose="02040503050406030204" pitchFamily="18" charset="0"/>
                                </a:rPr>
                              </m:ctrlPr>
                            </m:sSubSupPr>
                            <m:e>
                              <m:r>
                                <a:rPr lang="fr-FR" sz="1400" kern="100">
                                  <a:latin typeface="Cambria Math" panose="02040503050406030204" pitchFamily="18" charset="0"/>
                                </a:rPr>
                                <m:t>𝛽</m:t>
                              </m:r>
                            </m:e>
                            <m:sub>
                              <m:r>
                                <a:rPr lang="fr-FR" sz="1400" kern="100">
                                  <a:latin typeface="Cambria Math" panose="02040503050406030204" pitchFamily="18" charset="0"/>
                                </a:rPr>
                                <m:t>𝑖</m:t>
                              </m:r>
                            </m:sub>
                            <m:sup>
                              <m:r>
                                <a:rPr lang="fr-FR" sz="1400" kern="100">
                                  <a:latin typeface="Cambria Math" panose="02040503050406030204" pitchFamily="18" charset="0"/>
                                </a:rPr>
                                <m:t>𝑖</m:t>
                              </m:r>
                            </m:sup>
                          </m:sSubSup>
                          <m:r>
                            <a:rPr lang="fr-FR" sz="1400" kern="100">
                              <a:latin typeface="Cambria Math" panose="02040503050406030204" pitchFamily="18" charset="0"/>
                            </a:rPr>
                            <m:t> </m:t>
                          </m:r>
                          <m:sSub>
                            <m:sSubPr>
                              <m:ctrlPr>
                                <a:rPr lang="fr-FR" sz="1400" i="1" kern="100">
                                  <a:latin typeface="Cambria Math" panose="02040503050406030204" pitchFamily="18" charset="0"/>
                                </a:rPr>
                              </m:ctrlPr>
                            </m:sSubPr>
                            <m:e>
                              <m:r>
                                <a:rPr lang="fr-FR" sz="1400" kern="100">
                                  <a:latin typeface="Cambria Math" panose="02040503050406030204" pitchFamily="18" charset="0"/>
                                </a:rPr>
                                <m:t>𝑥</m:t>
                              </m:r>
                            </m:e>
                            <m:sub>
                              <m:r>
                                <a:rPr lang="fr-FR" sz="1400" kern="100">
                                  <a:latin typeface="Cambria Math" panose="02040503050406030204" pitchFamily="18" charset="0"/>
                                </a:rPr>
                                <m:t>𝑖</m:t>
                              </m:r>
                              <m:r>
                                <a:rPr lang="fr-FR" sz="1400" kern="100">
                                  <a:latin typeface="Cambria Math" panose="02040503050406030204" pitchFamily="18" charset="0"/>
                                </a:rPr>
                                <m:t>,</m:t>
                              </m:r>
                              <m:r>
                                <a:rPr lang="fr-FR" sz="1400" kern="100">
                                  <a:latin typeface="Cambria Math" panose="02040503050406030204" pitchFamily="18" charset="0"/>
                                </a:rPr>
                                <m:t>𝑗</m:t>
                              </m:r>
                              <m:r>
                                <a:rPr lang="fr-FR" sz="1400" kern="100">
                                  <a:latin typeface="Cambria Math" panose="02040503050406030204" pitchFamily="18" charset="0"/>
                                </a:rPr>
                                <m:t> </m:t>
                              </m:r>
                            </m:sub>
                          </m:sSub>
                        </m:e>
                      </m:d>
                    </m:oMath>
                  </m:oMathPara>
                </a14:m>
                <a:endParaRPr lang="fr-FR" sz="1400" kern="100" dirty="0">
                  <a:latin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BAD8E1B6-E0A6-1FDC-7EA8-4959818CF316}"/>
                  </a:ext>
                </a:extLst>
              </p:cNvPr>
              <p:cNvSpPr txBox="1">
                <a:spLocks noRot="1" noChangeAspect="1" noMove="1" noResize="1" noEditPoints="1" noAdjustHandles="1" noChangeArrowheads="1" noChangeShapeType="1" noTextEdit="1"/>
              </p:cNvSpPr>
              <p:nvPr/>
            </p:nvSpPr>
            <p:spPr>
              <a:xfrm>
                <a:off x="781987" y="2246555"/>
                <a:ext cx="8961812" cy="3294172"/>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772DE58-73AB-596B-DB16-7FB490E6D2BA}"/>
                  </a:ext>
                </a:extLst>
              </p:cNvPr>
              <p:cNvSpPr txBox="1"/>
              <p:nvPr/>
            </p:nvSpPr>
            <p:spPr>
              <a:xfrm>
                <a:off x="835277" y="5548586"/>
                <a:ext cx="8342026" cy="520463"/>
              </a:xfrm>
              <a:prstGeom prst="rect">
                <a:avLst/>
              </a:prstGeom>
              <a:noFill/>
            </p:spPr>
            <p:txBody>
              <a:bodyPr wrap="square">
                <a:spAutoFit/>
              </a:bodyPr>
              <a:lstStyle/>
              <a:p>
                <a:pPr>
                  <a:lnSpc>
                    <a:spcPct val="107000"/>
                  </a:lnSpc>
                  <a:spcAft>
                    <a:spcPts val="800"/>
                  </a:spcAft>
                  <a:tabLst>
                    <a:tab pos="2419350" algn="l"/>
                  </a:tabLst>
                </a:pPr>
                <a:r>
                  <a:rPr lang="en-US" sz="12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Approximation : Let’s assume that  </a:t>
                </a:r>
                <a14:m>
                  <m:oMath xmlns:m="http://schemas.openxmlformats.org/officeDocument/2006/math">
                    <m:sSubSup>
                      <m:sSubSupPr>
                        <m:ctrlPr>
                          <a:rPr lang="fr-FR"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sSubSupPr>
                      <m:e>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𝐂</m:t>
                        </m:r>
                      </m:e>
                      <m:sub>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𝟐</m:t>
                        </m:r>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𝐢</m:t>
                        </m:r>
                      </m:sub>
                      <m:sup>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𝐒</m:t>
                        </m:r>
                      </m:sup>
                    </m:sSubSup>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 = </m:t>
                    </m:r>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𝟎</m:t>
                    </m:r>
                  </m:oMath>
                </a14:m>
                <a:r>
                  <a:rPr lang="en-US" sz="12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which means that  </a:t>
                </a:r>
                <a14:m>
                  <m:oMath xmlns:m="http://schemas.openxmlformats.org/officeDocument/2006/math">
                    <m:sSubSup>
                      <m:sSubSupPr>
                        <m:ctrlPr>
                          <a:rPr lang="fr-FR"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sSubSupPr>
                      <m:e>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𝛃</m:t>
                        </m:r>
                      </m:e>
                      <m:sub>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𝐯</m:t>
                        </m:r>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𝐤</m:t>
                        </m:r>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sub>
                      <m:sup>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𝐢</m:t>
                        </m:r>
                      </m:sup>
                    </m:sSubSup>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  </m:t>
                    </m:r>
                    <m:sSubSup>
                      <m:sSubSupPr>
                        <m:ctrlPr>
                          <a:rPr lang="fr-FR"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ctrlPr>
                      </m:sSubSupPr>
                      <m:e>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𝛃</m:t>
                        </m:r>
                      </m:e>
                      <m:sub>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𝐯</m:t>
                        </m:r>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𝐤</m:t>
                        </m:r>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sub>
                      <m:sup>
                        <m:r>
                          <a:rPr lang="en-US" sz="1200" b="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m:t>
                        </m:r>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𝐢</m:t>
                        </m:r>
                      </m:sup>
                    </m:sSubSup>
                  </m:oMath>
                </a14:m>
                <a:r>
                  <a:rPr lang="en-US" sz="12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Training </a:t>
                </a:r>
                <a14:m>
                  <m:oMath xmlns:m="http://schemas.openxmlformats.org/officeDocument/2006/math">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𝐟</m:t>
                    </m:r>
                  </m:oMath>
                </a14:m>
                <a:r>
                  <a:rPr lang="en-US" sz="12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for each coalition </a:t>
                </a:r>
                <a14:m>
                  <m:oMath xmlns:m="http://schemas.openxmlformats.org/officeDocument/2006/math">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𝐒</m:t>
                    </m:r>
                  </m:oMath>
                </a14:m>
                <a:r>
                  <a:rPr lang="en-US" sz="12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 is cumbersome. Instead, we attribute the value zero to features excluded  </a:t>
                </a:r>
                <a14:m>
                  <m:oMath xmlns:m="http://schemas.openxmlformats.org/officeDocument/2006/math">
                    <m:r>
                      <a:rPr lang="en-US" sz="1200" b="1" i="1" kern="100">
                        <a:solidFill>
                          <a:schemeClr val="bg2"/>
                        </a:solidFill>
                        <a:latin typeface="Cambria Math" panose="02040503050406030204" pitchFamily="18" charset="0"/>
                        <a:ea typeface="Times New Roman" panose="02020603050405020304" pitchFamily="18" charset="0"/>
                        <a:cs typeface="Arial" panose="020B0604020202020204" pitchFamily="34" charset="0"/>
                      </a:rPr>
                      <m:t>𝐒</m:t>
                    </m:r>
                  </m:oMath>
                </a14:m>
                <a:r>
                  <a:rPr lang="en-US" sz="1200" kern="100" dirty="0">
                    <a:latin typeface="Calibri" panose="020F0502020204030204" pitchFamily="34" charset="0"/>
                    <a:ea typeface="Times New Roman" panose="02020603050405020304" pitchFamily="18" charset="0"/>
                    <a:cs typeface="Arial" panose="020B0604020202020204" pitchFamily="34" charset="0"/>
                  </a:rPr>
                  <a:t>. </a:t>
                </a:r>
                <a:endParaRPr lang="fr-FR" sz="1200"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8" name="ZoneTexte 7">
                <a:extLst>
                  <a:ext uri="{FF2B5EF4-FFF2-40B4-BE49-F238E27FC236}">
                    <a16:creationId xmlns:a16="http://schemas.microsoft.com/office/drawing/2014/main" id="{2772DE58-73AB-596B-DB16-7FB490E6D2BA}"/>
                  </a:ext>
                </a:extLst>
              </p:cNvPr>
              <p:cNvSpPr txBox="1">
                <a:spLocks noRot="1" noChangeAspect="1" noMove="1" noResize="1" noEditPoints="1" noAdjustHandles="1" noChangeArrowheads="1" noChangeShapeType="1" noTextEdit="1"/>
              </p:cNvSpPr>
              <p:nvPr/>
            </p:nvSpPr>
            <p:spPr>
              <a:xfrm>
                <a:off x="835277" y="5548586"/>
                <a:ext cx="8342026" cy="520463"/>
              </a:xfrm>
              <a:prstGeom prst="rect">
                <a:avLst/>
              </a:prstGeom>
              <a:blipFill>
                <a:blip r:embed="rId5"/>
                <a:stretch>
                  <a:fillRect b="-8140"/>
                </a:stretch>
              </a:blipFill>
            </p:spPr>
            <p:txBody>
              <a:bodyPr/>
              <a:lstStyle/>
              <a:p>
                <a:r>
                  <a:rPr lang="en-US">
                    <a:noFill/>
                  </a:rPr>
                  <a:t> </a:t>
                </a:r>
              </a:p>
            </p:txBody>
          </p:sp>
        </mc:Fallback>
      </mc:AlternateContent>
    </p:spTree>
    <p:extLst>
      <p:ext uri="{BB962C8B-B14F-4D97-AF65-F5344CB8AC3E}">
        <p14:creationId xmlns:p14="http://schemas.microsoft.com/office/powerpoint/2010/main" val="2387422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(5/8)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69898" y="4723244"/>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5F412042-B0CE-B824-E07B-7E5521389270}"/>
                  </a:ext>
                </a:extLst>
              </p:cNvPr>
              <p:cNvSpPr txBox="1"/>
              <p:nvPr/>
            </p:nvSpPr>
            <p:spPr>
              <a:xfrm>
                <a:off x="176515" y="1399159"/>
                <a:ext cx="9427483" cy="3055003"/>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tabLst>
                    <a:tab pos="2419350" algn="l"/>
                  </a:tabLst>
                </a:pPr>
                <a:r>
                  <a:rPr lang="en-US" sz="1400" kern="100" dirty="0">
                    <a:latin typeface="Calibri" panose="020F0502020204030204" pitchFamily="34" charset="0"/>
                    <a:ea typeface="Times New Roman" panose="02020603050405020304" pitchFamily="18" charset="0"/>
                    <a:cs typeface="Arial" panose="020B0604020202020204" pitchFamily="34" charset="0"/>
                  </a:rPr>
                  <a:t>To compute global Shapley Values for each feature </a:t>
                </a:r>
                <a:r>
                  <a:rPr lang="en-US" sz="1400" kern="100" dirty="0" err="1">
                    <a:latin typeface="Calibri" panose="020F0502020204030204" pitchFamily="34" charset="0"/>
                    <a:ea typeface="Times New Roman" panose="02020603050405020304" pitchFamily="18" charset="0"/>
                    <a:cs typeface="Arial" panose="020B0604020202020204" pitchFamily="34" charset="0"/>
                  </a:rPr>
                  <a:t>i</a:t>
                </a:r>
                <a:r>
                  <a:rPr lang="en-US" sz="1400" kern="100" dirty="0">
                    <a:latin typeface="Calibri" panose="020F0502020204030204" pitchFamily="34" charset="0"/>
                    <a:ea typeface="Times New Roman" panose="02020603050405020304" pitchFamily="18" charset="0"/>
                    <a:cs typeface="Arial" panose="020B0604020202020204" pitchFamily="34" charset="0"/>
                  </a:rPr>
                  <a:t> in the dataset, we take the mean absolute value of </a:t>
                </a:r>
                <a14:m>
                  <m:oMath xmlns:m="http://schemas.openxmlformats.org/officeDocument/2006/math">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fr-FR" sz="1400" kern="100">
                            <a:latin typeface="Cambria Math" panose="02040503050406030204" pitchFamily="18" charset="0"/>
                            <a:ea typeface="Times New Roman" panose="02020603050405020304" pitchFamily="18" charset="0"/>
                            <a:cs typeface="Arial" panose="020B0604020202020204" pitchFamily="34" charset="0"/>
                          </a:rPr>
                          <m:t>𝜙</m:t>
                        </m:r>
                      </m:e>
                      <m:sub>
                        <m:r>
                          <a:rPr lang="fr-FR" sz="1400" kern="100">
                            <a:latin typeface="Cambria Math" panose="02040503050406030204" pitchFamily="18" charset="0"/>
                            <a:ea typeface="Times New Roman" panose="02020603050405020304" pitchFamily="18" charset="0"/>
                            <a:cs typeface="Arial" panose="020B0604020202020204" pitchFamily="34" charset="0"/>
                          </a:rPr>
                          <m:t>𝑖</m:t>
                        </m:r>
                      </m:sub>
                    </m:sSub>
                    <m:d>
                      <m:d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dPr>
                      <m:e>
                        <m:r>
                          <a:rPr lang="fr-FR" sz="1400" kern="100">
                            <a:latin typeface="Cambria Math" panose="02040503050406030204" pitchFamily="18" charset="0"/>
                            <a:ea typeface="Times New Roman" panose="02020603050405020304" pitchFamily="18" charset="0"/>
                            <a:cs typeface="Arial" panose="020B0604020202020204" pitchFamily="34" charset="0"/>
                          </a:rPr>
                          <m:t>𝑓</m:t>
                        </m:r>
                      </m:e>
                    </m:d>
                  </m:oMath>
                </a14:m>
                <a:r>
                  <a:rPr lang="fr-FR" sz="1400" kern="100" dirty="0">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𝑖</m:t>
                    </m:r>
                    <m:r>
                      <a:rPr lang="en-GB" sz="1400" kern="100">
                        <a:latin typeface="Cambria Math" panose="02040503050406030204" pitchFamily="18" charset="0"/>
                        <a:ea typeface="Times New Roman" panose="02020603050405020304" pitchFamily="18" charset="0"/>
                        <a:cs typeface="Arial" panose="020B0604020202020204" pitchFamily="34" charset="0"/>
                      </a:rPr>
                      <m:t> ∈ </m:t>
                    </m:r>
                    <m:r>
                      <a:rPr lang="en-GB" sz="1400" kern="100">
                        <a:latin typeface="Cambria Math" panose="02040503050406030204" pitchFamily="18" charset="0"/>
                        <a:ea typeface="Times New Roman" panose="02020603050405020304" pitchFamily="18" charset="0"/>
                        <a:cs typeface="Arial" panose="020B0604020202020204" pitchFamily="34" charset="0"/>
                      </a:rPr>
                      <m:t>𝑁</m:t>
                    </m:r>
                  </m:oMath>
                </a14:m>
                <a:r>
                  <a:rPr lang="en-GB" sz="1400" kern="100" dirty="0">
                    <a:latin typeface="Calibri" panose="020F0502020204030204" pitchFamily="34" charset="0"/>
                    <a:ea typeface="Times New Roman" panose="02020603050405020304" pitchFamily="18" charset="0"/>
                    <a:cs typeface="Arial" panose="020B0604020202020204" pitchFamily="34" charset="0"/>
                  </a:rPr>
                  <a:t>. </a:t>
                </a:r>
              </a:p>
              <a:p>
                <a:pPr marL="285750" indent="-285750">
                  <a:lnSpc>
                    <a:spcPct val="107000"/>
                  </a:lnSpc>
                  <a:spcAft>
                    <a:spcPts val="800"/>
                  </a:spcAft>
                  <a:buFont typeface="Arial" panose="020B0604020202020204" pitchFamily="34" charset="0"/>
                  <a:buChar char="•"/>
                  <a:tabLst>
                    <a:tab pos="2419350" algn="l"/>
                  </a:tabLst>
                </a:pPr>
                <a:r>
                  <a:rPr lang="en-GB" sz="1400" b="1" kern="100" dirty="0">
                    <a:solidFill>
                      <a:schemeClr val="bg2"/>
                    </a:solidFill>
                    <a:latin typeface="Calibri" panose="020F0502020204030204" pitchFamily="34" charset="0"/>
                    <a:ea typeface="Times New Roman" panose="02020603050405020304" pitchFamily="18" charset="0"/>
                    <a:cs typeface="Arial" panose="020B0604020202020204" pitchFamily="34" charset="0"/>
                  </a:rPr>
                  <a:t>The motivation behind taking the absolute mean is that we are interested in Shapley values magnitude, and we do not want any compensation effect between positive and negative values due to the mean summation. </a:t>
                </a:r>
              </a:p>
              <a:p>
                <a:pPr marL="285750" indent="-285750">
                  <a:lnSpc>
                    <a:spcPct val="107000"/>
                  </a:lnSpc>
                  <a:spcAft>
                    <a:spcPts val="800"/>
                  </a:spcAft>
                  <a:buFont typeface="Arial" panose="020B0604020202020204" pitchFamily="34" charset="0"/>
                  <a:buChar char="•"/>
                  <a:tabLst>
                    <a:tab pos="2419350" algn="l"/>
                  </a:tabLst>
                </a:pPr>
                <a:r>
                  <a:rPr lang="en-GB" sz="1400" kern="100" dirty="0">
                    <a:latin typeface="Calibri" panose="020F0502020204030204" pitchFamily="34" charset="0"/>
                    <a:ea typeface="Times New Roman" panose="02020603050405020304" pitchFamily="18" charset="0"/>
                    <a:cs typeface="Arial" panose="020B0604020202020204" pitchFamily="34" charset="0"/>
                  </a:rPr>
                  <a:t>Let’s denote </a:t>
                </a:r>
                <a14:m>
                  <m:oMath xmlns:m="http://schemas.openxmlformats.org/officeDocument/2006/math">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kern="100">
                            <a:latin typeface="Cambria Math" panose="02040503050406030204" pitchFamily="18" charset="0"/>
                            <a:ea typeface="Times New Roman" panose="02020603050405020304" pitchFamily="18" charset="0"/>
                            <a:cs typeface="Arial" panose="020B0604020202020204" pitchFamily="34" charset="0"/>
                          </a:rPr>
                          <m:t>𝑆</m:t>
                        </m:r>
                      </m:sup>
                    </m:sSubSup>
                  </m:oMath>
                </a14:m>
                <a:r>
                  <a:rPr lang="en-GB" sz="1400" kern="100" dirty="0">
                    <a:latin typeface="Calibri" panose="020F0502020204030204" pitchFamily="34" charset="0"/>
                    <a:ea typeface="Times New Roman" panose="02020603050405020304" pitchFamily="18" charset="0"/>
                    <a:cs typeface="Arial" panose="020B0604020202020204" pitchFamily="34" charset="0"/>
                  </a:rPr>
                  <a:t> the global Shapley value of feature </a:t>
                </a:r>
                <a:r>
                  <a:rPr lang="en-GB" sz="1400" kern="100" dirty="0" err="1">
                    <a:latin typeface="Calibri" panose="020F0502020204030204" pitchFamily="34" charset="0"/>
                    <a:ea typeface="Times New Roman" panose="02020603050405020304" pitchFamily="18" charset="0"/>
                    <a:cs typeface="Arial" panose="020B0604020202020204" pitchFamily="34" charset="0"/>
                  </a:rPr>
                  <a:t>i</a:t>
                </a:r>
                <a:r>
                  <a:rPr lang="en-GB" sz="1400" kern="100" dirty="0">
                    <a:latin typeface="Calibri" panose="020F0502020204030204" pitchFamily="34" charset="0"/>
                    <a:ea typeface="Times New Roman" panose="02020603050405020304" pitchFamily="18" charset="0"/>
                    <a:cs typeface="Arial" panose="020B0604020202020204" pitchFamily="34" charset="0"/>
                  </a:rPr>
                  <a:t> using the student model.  we have : </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kern="100">
                              <a:latin typeface="Cambria Math" panose="02040503050406030204" pitchFamily="18" charset="0"/>
                              <a:ea typeface="Times New Roman" panose="02020603050405020304" pitchFamily="18" charset="0"/>
                              <a:cs typeface="Arial" panose="020B0604020202020204" pitchFamily="34" charset="0"/>
                            </a:rPr>
                            <m:t>𝑆</m:t>
                          </m:r>
                        </m:sup>
                      </m:sSubSup>
                      <m:r>
                        <a:rPr lang="en-GB" sz="1400" kern="100">
                          <a:latin typeface="Cambria Math" panose="02040503050406030204" pitchFamily="18" charset="0"/>
                          <a:ea typeface="Times New Roman" panose="02020603050405020304" pitchFamily="18" charset="0"/>
                          <a:cs typeface="Arial" panose="020B0604020202020204" pitchFamily="34" charset="0"/>
                        </a:rPr>
                        <m:t> = </m:t>
                      </m:r>
                      <m:r>
                        <a:rPr lang="en-GB" sz="1400" kern="100">
                          <a:latin typeface="Cambria Math" panose="02040503050406030204" pitchFamily="18" charset="0"/>
                          <a:ea typeface="Times New Roman" panose="02020603050405020304" pitchFamily="18" charset="0"/>
                          <a:cs typeface="Arial" panose="020B0604020202020204" pitchFamily="34" charset="0"/>
                        </a:rPr>
                        <m:t>𝐸</m:t>
                      </m:r>
                      <m:r>
                        <a:rPr lang="en-GB"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fr-FR" sz="1400" kern="100">
                              <a:latin typeface="Cambria Math" panose="02040503050406030204" pitchFamily="18" charset="0"/>
                              <a:ea typeface="Times New Roman" panose="02020603050405020304" pitchFamily="18" charset="0"/>
                              <a:cs typeface="Arial" panose="020B0604020202020204" pitchFamily="34" charset="0"/>
                            </a:rPr>
                            <m:t>𝜙</m:t>
                          </m:r>
                        </m:e>
                        <m:sub>
                          <m:r>
                            <a:rPr lang="fr-FR" sz="1400" kern="100">
                              <a:latin typeface="Cambria Math" panose="02040503050406030204" pitchFamily="18" charset="0"/>
                              <a:ea typeface="Times New Roman" panose="02020603050405020304" pitchFamily="18" charset="0"/>
                              <a:cs typeface="Arial" panose="020B0604020202020204" pitchFamily="34" charset="0"/>
                            </a:rPr>
                            <m:t>𝑖</m:t>
                          </m:r>
                        </m:sub>
                      </m:sSub>
                      <m:d>
                        <m:d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dPr>
                        <m:e>
                          <m:r>
                            <a:rPr lang="fr-FR" sz="1400" kern="100">
                              <a:latin typeface="Cambria Math" panose="02040503050406030204" pitchFamily="18" charset="0"/>
                              <a:ea typeface="Times New Roman" panose="02020603050405020304" pitchFamily="18" charset="0"/>
                              <a:cs typeface="Arial" panose="020B0604020202020204" pitchFamily="34" charset="0"/>
                            </a:rPr>
                            <m:t>𝑓</m:t>
                          </m:r>
                        </m:e>
                      </m:d>
                      <m:r>
                        <a:rPr lang="en-GB" sz="1400" kern="100">
                          <a:latin typeface="Cambria Math" panose="02040503050406030204" pitchFamily="18" charset="0"/>
                          <a:ea typeface="Times New Roman" panose="02020603050405020304" pitchFamily="18" charset="0"/>
                          <a:cs typeface="Arial" panose="020B0604020202020204" pitchFamily="34" charset="0"/>
                        </a:rPr>
                        <m:t>| = </m:t>
                      </m:r>
                      <m:nary>
                        <m:naryPr>
                          <m:chr m:val="∑"/>
                          <m:supHide m:val="on"/>
                          <m:ctrlPr>
                            <a:rPr lang="fr-FR" sz="1400" i="1" kern="100">
                              <a:latin typeface="Cambria Math" panose="02040503050406030204" pitchFamily="18" charset="0"/>
                              <a:ea typeface="Times New Roman" panose="02020603050405020304" pitchFamily="18" charset="0"/>
                              <a:cs typeface="Arial" panose="020B0604020202020204" pitchFamily="34" charset="0"/>
                            </a:rPr>
                          </m:ctrlPr>
                        </m:naryPr>
                        <m:sub>
                          <m:r>
                            <a:rPr lang="fr-FR" sz="1400" kern="100">
                              <a:latin typeface="Cambria Math" panose="02040503050406030204" pitchFamily="18" charset="0"/>
                              <a:ea typeface="Times New Roman" panose="02020603050405020304" pitchFamily="18" charset="0"/>
                              <a:cs typeface="Arial" panose="020B0604020202020204" pitchFamily="34" charset="0"/>
                            </a:rPr>
                            <m:t>𝑆</m:t>
                          </m:r>
                          <m: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𝑁</m:t>
                          </m:r>
                          <m:r>
                            <a:rPr lang="fr-FR" sz="1400" kern="100">
                              <a:latin typeface="Cambria Math" panose="02040503050406030204" pitchFamily="18" charset="0"/>
                              <a:ea typeface="Times New Roman" panose="02020603050405020304" pitchFamily="18" charset="0"/>
                              <a:cs typeface="Arial" panose="020B0604020202020204" pitchFamily="34" charset="0"/>
                            </a:rPr>
                            <m:t>∖</m:t>
                          </m:r>
                          <m:r>
                            <m:rPr>
                              <m:lit/>
                            </m:rP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𝑖</m:t>
                          </m:r>
                          <m:r>
                            <m:rPr>
                              <m:lit/>
                            </m:rPr>
                            <a:rPr lang="fr-FR" sz="1400" kern="100">
                              <a:latin typeface="Cambria Math" panose="02040503050406030204" pitchFamily="18" charset="0"/>
                              <a:ea typeface="Times New Roman" panose="02020603050405020304" pitchFamily="18" charset="0"/>
                              <a:cs typeface="Arial" panose="020B0604020202020204" pitchFamily="34" charset="0"/>
                            </a:rPr>
                            <m:t>}</m:t>
                          </m:r>
                        </m:sub>
                        <m:sup/>
                        <m:e>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fr-FR" sz="1400" kern="100">
                                  <a:latin typeface="Cambria Math" panose="02040503050406030204" pitchFamily="18" charset="0"/>
                                  <a:ea typeface="Times New Roman" panose="02020603050405020304" pitchFamily="18" charset="0"/>
                                  <a:cs typeface="Arial" panose="020B0604020202020204" pitchFamily="34" charset="0"/>
                                </a:rPr>
                                <m:t>𝐶</m:t>
                              </m:r>
                            </m:e>
                            <m:sub>
                              <m:r>
                                <a:rPr lang="fr-FR" sz="1400" kern="100">
                                  <a:latin typeface="Cambria Math" panose="02040503050406030204" pitchFamily="18" charset="0"/>
                                  <a:ea typeface="Times New Roman" panose="02020603050405020304" pitchFamily="18" charset="0"/>
                                  <a:cs typeface="Arial" panose="020B0604020202020204" pitchFamily="34" charset="0"/>
                                </a:rPr>
                                <m:t>1</m:t>
                              </m:r>
                            </m:sub>
                            <m:sup>
                              <m:r>
                                <a:rPr lang="fr-FR" sz="1400" kern="100">
                                  <a:latin typeface="Cambria Math" panose="02040503050406030204" pitchFamily="18" charset="0"/>
                                  <a:ea typeface="Times New Roman" panose="02020603050405020304" pitchFamily="18" charset="0"/>
                                  <a:cs typeface="Arial" panose="020B0604020202020204" pitchFamily="34" charset="0"/>
                                </a:rPr>
                                <m:t>𝑆</m:t>
                              </m:r>
                            </m:sup>
                          </m:sSubSup>
                        </m:e>
                      </m:nary>
                      <m:r>
                        <a:rPr lang="fr-FR" sz="1400" kern="100">
                          <a:latin typeface="Cambria Math" panose="02040503050406030204" pitchFamily="18" charset="0"/>
                          <a:ea typeface="Times New Roman" panose="02020603050405020304" pitchFamily="18" charset="0"/>
                          <a:cs typeface="Arial" panose="020B0604020202020204" pitchFamily="34" charset="0"/>
                        </a:rPr>
                        <m:t>  ×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𝐸</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𝑗</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fr-FR" sz="1400" kern="100">
                              <a:latin typeface="Cambria Math" panose="02040503050406030204" pitchFamily="18" charset="0"/>
                              <a:ea typeface="Times New Roman" panose="02020603050405020304" pitchFamily="18" charset="0"/>
                              <a:cs typeface="Arial" panose="020B0604020202020204" pitchFamily="34" charset="0"/>
                            </a:rPr>
                            <m:t> |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fr-FR" sz="1400" kern="100">
                              <a:latin typeface="Cambria Math" panose="02040503050406030204" pitchFamily="18" charset="0"/>
                              <a:ea typeface="Times New Roman" panose="02020603050405020304" pitchFamily="18" charset="0"/>
                              <a:cs typeface="Arial" panose="020B0604020202020204" pitchFamily="34" charset="0"/>
                            </a:rPr>
                            <m:t>𝑖</m:t>
                          </m:r>
                        </m:sub>
                        <m:sup>
                          <m:r>
                            <a:rPr lang="fr-FR" sz="1400" kern="100">
                              <a:latin typeface="Cambria Math" panose="02040503050406030204" pitchFamily="18" charset="0"/>
                              <a:ea typeface="Times New Roman" panose="02020603050405020304" pitchFamily="18" charset="0"/>
                              <a:cs typeface="Arial" panose="020B0604020202020204" pitchFamily="34" charset="0"/>
                            </a:rPr>
                            <m:t>𝑖</m:t>
                          </m:r>
                        </m:sup>
                      </m:sSubSup>
                      <m:r>
                        <a:rPr lang="fr-FR"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fr-FR" sz="1400" kern="100">
                              <a:latin typeface="Cambria Math" panose="02040503050406030204" pitchFamily="18" charset="0"/>
                              <a:ea typeface="Times New Roman" panose="02020603050405020304" pitchFamily="18" charset="0"/>
                              <a:cs typeface="Arial" panose="020B0604020202020204" pitchFamily="34" charset="0"/>
                            </a:rPr>
                            <m:t>𝑥</m:t>
                          </m:r>
                        </m:e>
                        <m:sub>
                          <m:r>
                            <a:rPr lang="fr-FR" sz="1400" kern="100">
                              <a:latin typeface="Cambria Math" panose="02040503050406030204" pitchFamily="18" charset="0"/>
                              <a:ea typeface="Times New Roman" panose="02020603050405020304" pitchFamily="18" charset="0"/>
                              <a:cs typeface="Arial" panose="020B0604020202020204" pitchFamily="34" charset="0"/>
                            </a:rPr>
                            <m:t>𝑖</m:t>
                          </m:r>
                          <m: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𝑗</m:t>
                          </m:r>
                          <m:r>
                            <a:rPr lang="fr-FR" sz="1400" kern="100">
                              <a:latin typeface="Cambria Math" panose="02040503050406030204" pitchFamily="18" charset="0"/>
                              <a:ea typeface="Times New Roman" panose="02020603050405020304" pitchFamily="18" charset="0"/>
                              <a:cs typeface="Arial" panose="020B0604020202020204" pitchFamily="34" charset="0"/>
                            </a:rPr>
                            <m:t> </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m:t>
                      </m:r>
                    </m:oMath>
                  </m:oMathPara>
                </a14:m>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sSubSup>
                        <m:sSubSupPr>
                          <m:ctrlPr>
                            <a:rPr lang="fr-FR" sz="1400" b="1" i="1" kern="100" smtClean="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sSubSupPr>
                        <m:e>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𝝍</m:t>
                          </m:r>
                        </m:e>
                        <m:sub>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𝒊</m:t>
                          </m:r>
                        </m:sub>
                        <m:sup>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𝑺</m:t>
                          </m:r>
                        </m:sup>
                      </m:sSubSup>
                      <m:r>
                        <a:rPr lang="en-GB"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sSubPr>
                        <m:e>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m:t>
                          </m:r>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𝜷</m:t>
                          </m:r>
                        </m:e>
                        <m:sub>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𝒊</m:t>
                          </m:r>
                        </m:sub>
                      </m:sSub>
                      <m:r>
                        <a:rPr lang="en-GB"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m:t>
                      </m:r>
                      <m:nary>
                        <m:naryPr>
                          <m:chr m:val="∑"/>
                          <m:supHide m:val="on"/>
                          <m:ctrlP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naryPr>
                        <m:sub>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𝐒</m:t>
                          </m:r>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m:t>
                          </m:r>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𝐍</m:t>
                          </m:r>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m:t>
                          </m:r>
                          <m:r>
                            <m:rPr>
                              <m:lit/>
                            </m:rP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m:t>
                          </m:r>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𝐢</m:t>
                          </m:r>
                          <m:r>
                            <m:rPr>
                              <m:lit/>
                            </m:rP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m:t>
                          </m:r>
                        </m:sub>
                        <m:sup/>
                        <m:e>
                          <m:sSubSup>
                            <m:sSubSupPr>
                              <m:ctrlP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sSubSupPr>
                            <m:e>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𝑪</m:t>
                              </m:r>
                            </m:e>
                            <m:sub>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𝟏</m:t>
                              </m:r>
                            </m:sub>
                            <m:sup>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𝑺</m:t>
                              </m:r>
                            </m:sup>
                          </m:sSubSup>
                        </m:e>
                      </m:nary>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 </m:t>
                      </m:r>
                      <m:sSub>
                        <m:sSubPr>
                          <m:ctrlP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sSubPr>
                        <m:e>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𝑬</m:t>
                          </m:r>
                        </m:e>
                        <m:sub>
                          <m:r>
                            <a:rPr lang="en-GB"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𝒋</m:t>
                          </m:r>
                        </m:sub>
                      </m:sSub>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ctrlPr>
                        </m:sSubPr>
                        <m:e>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𝒙</m:t>
                          </m:r>
                        </m:e>
                        <m:sub>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𝐢</m:t>
                          </m:r>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m:t>
                          </m:r>
                          <m:r>
                            <a:rPr lang="fr-FR" sz="1400" b="1" i="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𝐣</m:t>
                          </m:r>
                          <m:r>
                            <a:rPr lang="fr-FR"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m:t>
                          </m:r>
                        </m:sub>
                      </m:sSub>
                      <m:r>
                        <a:rPr lang="en-GB" sz="1400" b="1" kern="100">
                          <a:solidFill>
                            <a:schemeClr val="bg2">
                              <a:lumMod val="75000"/>
                            </a:schemeClr>
                          </a:solidFill>
                          <a:latin typeface="Cambria Math" panose="02040503050406030204" pitchFamily="18" charset="0"/>
                          <a:ea typeface="Times New Roman" panose="02020603050405020304" pitchFamily="18" charset="0"/>
                          <a:cs typeface="Arial" panose="020B0604020202020204" pitchFamily="34" charset="0"/>
                        </a:rPr>
                        <m:t>| </m:t>
                      </m:r>
                    </m:oMath>
                  </m:oMathPara>
                </a14:m>
                <a:endParaRPr lang="fr-FR" sz="1400" b="1"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5" name="ZoneTexte 4">
                <a:extLst>
                  <a:ext uri="{FF2B5EF4-FFF2-40B4-BE49-F238E27FC236}">
                    <a16:creationId xmlns:a16="http://schemas.microsoft.com/office/drawing/2014/main" id="{5F412042-B0CE-B824-E07B-7E5521389270}"/>
                  </a:ext>
                </a:extLst>
              </p:cNvPr>
              <p:cNvSpPr txBox="1">
                <a:spLocks noRot="1" noChangeAspect="1" noMove="1" noResize="1" noEditPoints="1" noAdjustHandles="1" noChangeArrowheads="1" noChangeShapeType="1" noTextEdit="1"/>
              </p:cNvSpPr>
              <p:nvPr/>
            </p:nvSpPr>
            <p:spPr>
              <a:xfrm>
                <a:off x="176515" y="1399159"/>
                <a:ext cx="9427483" cy="3055003"/>
              </a:xfrm>
              <a:prstGeom prst="rect">
                <a:avLst/>
              </a:prstGeom>
              <a:blipFill>
                <a:blip r:embed="rId2"/>
                <a:stretch>
                  <a:fillRect l="-129" t="-2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467B5CC3-7EA7-19AF-E859-823694DC40C3}"/>
                  </a:ext>
                </a:extLst>
              </p:cNvPr>
              <p:cNvSpPr txBox="1"/>
              <p:nvPr/>
            </p:nvSpPr>
            <p:spPr>
              <a:xfrm>
                <a:off x="1632495" y="4518002"/>
                <a:ext cx="8342026" cy="371961"/>
              </a:xfrm>
              <a:prstGeom prst="rect">
                <a:avLst/>
              </a:prstGeom>
              <a:noFill/>
            </p:spPr>
            <p:txBody>
              <a:bodyPr wrap="square">
                <a:spAutoFit/>
              </a:bodyPr>
              <a:lstStyle/>
              <a:p>
                <a:pPr>
                  <a:lnSpc>
                    <a:spcPct val="107000"/>
                  </a:lnSpc>
                  <a:spcAft>
                    <a:spcPts val="800"/>
                  </a:spcAft>
                  <a:tabLst>
                    <a:tab pos="2419350" algn="l"/>
                  </a:tabLst>
                </a:pPr>
                <a:r>
                  <a:rPr lang="en-GB" sz="1400" kern="100" dirty="0">
                    <a:latin typeface="Calibri" panose="020F0502020204030204" pitchFamily="34" charset="0"/>
                    <a:ea typeface="Times New Roman" panose="02020603050405020304" pitchFamily="18" charset="0"/>
                    <a:cs typeface="Arial" panose="020B0604020202020204" pitchFamily="34" charset="0"/>
                  </a:rPr>
                  <a:t>because   </a:t>
                </a:r>
                <a14:m>
                  <m:oMath xmlns:m="http://schemas.openxmlformats.org/officeDocument/2006/math">
                    <m:nary>
                      <m:naryPr>
                        <m:chr m:val="∑"/>
                        <m:supHide m:val="on"/>
                        <m:ctrlPr>
                          <a:rPr lang="fr-FR" sz="1400" i="1" kern="100">
                            <a:latin typeface="Cambria Math" panose="02040503050406030204" pitchFamily="18" charset="0"/>
                            <a:ea typeface="Times New Roman" panose="02020603050405020304" pitchFamily="18" charset="0"/>
                            <a:cs typeface="Arial" panose="020B0604020202020204" pitchFamily="34" charset="0"/>
                          </a:rPr>
                        </m:ctrlPr>
                      </m:naryPr>
                      <m:sub>
                        <m:r>
                          <a:rPr lang="fr-FR" sz="1400" kern="100">
                            <a:latin typeface="Cambria Math" panose="02040503050406030204" pitchFamily="18" charset="0"/>
                            <a:ea typeface="Times New Roman" panose="02020603050405020304" pitchFamily="18" charset="0"/>
                            <a:cs typeface="Arial" panose="020B0604020202020204" pitchFamily="34" charset="0"/>
                          </a:rPr>
                          <m:t>𝑆</m:t>
                        </m:r>
                        <m:r>
                          <a:rPr lang="en-US"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𝑁</m:t>
                        </m:r>
                        <m:r>
                          <a:rPr lang="en-US" sz="1400" kern="100">
                            <a:latin typeface="Cambria Math" panose="02040503050406030204" pitchFamily="18" charset="0"/>
                            <a:ea typeface="Times New Roman" panose="02020603050405020304" pitchFamily="18" charset="0"/>
                            <a:cs typeface="Arial" panose="020B0604020202020204" pitchFamily="34" charset="0"/>
                          </a:rPr>
                          <m:t>∖</m:t>
                        </m:r>
                        <m:r>
                          <m:rPr>
                            <m:lit/>
                          </m:rPr>
                          <a:rPr lang="en-US"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𝑖</m:t>
                        </m:r>
                        <m:r>
                          <m:rPr>
                            <m:lit/>
                          </m:rPr>
                          <a:rPr lang="en-US" sz="1400" kern="100">
                            <a:latin typeface="Cambria Math" panose="02040503050406030204" pitchFamily="18" charset="0"/>
                            <a:ea typeface="Times New Roman" panose="02020603050405020304" pitchFamily="18" charset="0"/>
                            <a:cs typeface="Arial" panose="020B0604020202020204" pitchFamily="34" charset="0"/>
                          </a:rPr>
                          <m:t>}</m:t>
                        </m:r>
                      </m:sub>
                      <m:sup/>
                      <m:e>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fr-FR" sz="1400" kern="100">
                                <a:latin typeface="Cambria Math" panose="02040503050406030204" pitchFamily="18" charset="0"/>
                                <a:ea typeface="Times New Roman" panose="02020603050405020304" pitchFamily="18" charset="0"/>
                                <a:cs typeface="Arial" panose="020B0604020202020204" pitchFamily="34" charset="0"/>
                              </a:rPr>
                              <m:t>𝐶</m:t>
                            </m:r>
                          </m:e>
                          <m:sub>
                            <m:r>
                              <a:rPr lang="en-US" sz="1400" kern="100">
                                <a:latin typeface="Cambria Math" panose="02040503050406030204" pitchFamily="18" charset="0"/>
                                <a:ea typeface="Times New Roman" panose="02020603050405020304" pitchFamily="18" charset="0"/>
                                <a:cs typeface="Arial" panose="020B0604020202020204" pitchFamily="34" charset="0"/>
                              </a:rPr>
                              <m:t>1</m:t>
                            </m:r>
                          </m:sub>
                          <m:sup>
                            <m:r>
                              <a:rPr lang="fr-FR" sz="1400" kern="100">
                                <a:latin typeface="Cambria Math" panose="02040503050406030204" pitchFamily="18" charset="0"/>
                                <a:ea typeface="Times New Roman" panose="02020603050405020304" pitchFamily="18" charset="0"/>
                                <a:cs typeface="Arial" panose="020B0604020202020204" pitchFamily="34" charset="0"/>
                              </a:rPr>
                              <m:t>𝑆</m:t>
                            </m:r>
                          </m:sup>
                        </m:sSubSup>
                      </m:e>
                    </m:nary>
                    <m:r>
                      <a:rPr lang="en-US" sz="1400" kern="100">
                        <a:latin typeface="Cambria Math" panose="02040503050406030204" pitchFamily="18" charset="0"/>
                        <a:ea typeface="Times New Roman" panose="02020603050405020304" pitchFamily="18" charset="0"/>
                        <a:cs typeface="Arial" panose="020B0604020202020204" pitchFamily="34" charset="0"/>
                      </a:rPr>
                      <m:t> &gt;0  </m:t>
                    </m:r>
                    <m:r>
                      <a:rPr lang="fr-FR" sz="1400" kern="100">
                        <a:latin typeface="Cambria Math" panose="02040503050406030204" pitchFamily="18" charset="0"/>
                        <a:ea typeface="Times New Roman" panose="02020603050405020304" pitchFamily="18" charset="0"/>
                        <a:cs typeface="Arial" panose="020B0604020202020204" pitchFamily="34" charset="0"/>
                      </a:rPr>
                      <m:t>𝑎𝑛𝑑</m:t>
                    </m:r>
                    <m:r>
                      <a:rPr lang="fr-FR"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𝑖𝑠</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𝑛𝑜𝑡</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𝑎</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𝑟𝑎𝑛𝑑𝑜𝑚</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𝑣𝑎𝑟𝑖𝑎𝑏𝑙𝑒</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𝑑𝑒𝑝𝑒𝑛𝑑𝑖𝑛𝑔</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𝑜𝑛</m:t>
                    </m:r>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𝑖𝑛𝑠𝑡𝑎𝑛𝑐𝑒𝑠</m:t>
                    </m:r>
                    <m:r>
                      <a:rPr lang="en-GB" sz="1400" kern="100">
                        <a:latin typeface="Cambria Math" panose="02040503050406030204" pitchFamily="18" charset="0"/>
                        <a:ea typeface="Times New Roman" panose="02020603050405020304" pitchFamily="18" charset="0"/>
                        <a:cs typeface="Arial" panose="020B0604020202020204" pitchFamily="34" charset="0"/>
                      </a:rPr>
                      <m:t>.  </m:t>
                    </m:r>
                  </m:oMath>
                </a14:m>
                <a:endParaRPr lang="fr-FR" sz="1400"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7" name="ZoneTexte 6">
                <a:extLst>
                  <a:ext uri="{FF2B5EF4-FFF2-40B4-BE49-F238E27FC236}">
                    <a16:creationId xmlns:a16="http://schemas.microsoft.com/office/drawing/2014/main" id="{467B5CC3-7EA7-19AF-E859-823694DC40C3}"/>
                  </a:ext>
                </a:extLst>
              </p:cNvPr>
              <p:cNvSpPr txBox="1">
                <a:spLocks noRot="1" noChangeAspect="1" noMove="1" noResize="1" noEditPoints="1" noAdjustHandles="1" noChangeArrowheads="1" noChangeShapeType="1" noTextEdit="1"/>
              </p:cNvSpPr>
              <p:nvPr/>
            </p:nvSpPr>
            <p:spPr>
              <a:xfrm>
                <a:off x="1632495" y="4518002"/>
                <a:ext cx="8342026" cy="371961"/>
              </a:xfrm>
              <a:prstGeom prst="rect">
                <a:avLst/>
              </a:prstGeom>
              <a:blipFill>
                <a:blip r:embed="rId3"/>
                <a:stretch>
                  <a:fillRect l="-219" t="-77049" b="-122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300ADEA-34ED-C45C-BF75-C56B98864293}"/>
                  </a:ext>
                </a:extLst>
              </p:cNvPr>
              <p:cNvSpPr txBox="1"/>
              <p:nvPr/>
            </p:nvSpPr>
            <p:spPr>
              <a:xfrm>
                <a:off x="401367" y="5099417"/>
                <a:ext cx="8977778" cy="543162"/>
              </a:xfrm>
              <a:prstGeom prst="rect">
                <a:avLst/>
              </a:prstGeom>
              <a:noFill/>
            </p:spPr>
            <p:txBody>
              <a:bodyPr wrap="square">
                <a:spAutoFit/>
              </a:bodyPr>
              <a:lstStyle/>
              <a:p>
                <a:pPr>
                  <a:lnSpc>
                    <a:spcPct val="107000"/>
                  </a:lnSpc>
                  <a:spcAft>
                    <a:spcPts val="800"/>
                  </a:spcAft>
                  <a:tabLst>
                    <a:tab pos="2419350" algn="l"/>
                  </a:tabLst>
                </a:pPr>
                <a:r>
                  <a:rPr lang="en-GB" sz="1400" kern="100" dirty="0">
                    <a:latin typeface="Calibri" panose="020F0502020204030204" pitchFamily="34" charset="0"/>
                    <a:ea typeface="Times New Roman" panose="02020603050405020304" pitchFamily="18" charset="0"/>
                    <a:cs typeface="Arial" panose="020B0604020202020204" pitchFamily="34" charset="0"/>
                  </a:rPr>
                  <a:t>Now that we have the expression of the Shapley values of our linear model </a:t>
                </a:r>
                <a14:m>
                  <m:oMath xmlns:m="http://schemas.openxmlformats.org/officeDocument/2006/math">
                    <m:r>
                      <a:rPr lang="fr-FR" sz="1400" kern="100">
                        <a:latin typeface="Cambria Math" panose="02040503050406030204" pitchFamily="18" charset="0"/>
                        <a:ea typeface="Times New Roman" panose="02020603050405020304" pitchFamily="18" charset="0"/>
                        <a:cs typeface="Arial" panose="020B0604020202020204" pitchFamily="34" charset="0"/>
                      </a:rPr>
                      <m:t>𝑓</m:t>
                    </m:r>
                  </m:oMath>
                </a14:m>
                <a:r>
                  <a:rPr lang="en-GB" sz="1400" kern="100" dirty="0">
                    <a:latin typeface="Calibri" panose="020F0502020204030204" pitchFamily="34" charset="0"/>
                    <a:ea typeface="Times New Roman" panose="02020603050405020304" pitchFamily="18" charset="0"/>
                    <a:cs typeface="Arial" panose="020B0604020202020204" pitchFamily="34" charset="0"/>
                  </a:rPr>
                  <a:t> expressed using the coefficients </a:t>
                </a:r>
                <a14:m>
                  <m:oMath xmlns:m="http://schemas.openxmlformats.org/officeDocument/2006/math">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Sub>
                  </m:oMath>
                </a14:m>
                <a:r>
                  <a:rPr lang="en-GB" sz="1400" kern="100" dirty="0">
                    <a:latin typeface="Calibri" panose="020F0502020204030204" pitchFamily="34" charset="0"/>
                    <a:ea typeface="Times New Roman" panose="02020603050405020304" pitchFamily="18" charset="0"/>
                    <a:cs typeface="Arial" panose="020B0604020202020204" pitchFamily="34" charset="0"/>
                  </a:rPr>
                  <a:t> . we can calculate the gradient of XDistillation loss between student’s Shapley values and teacher Shapley values</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9" name="ZoneTexte 8">
                <a:extLst>
                  <a:ext uri="{FF2B5EF4-FFF2-40B4-BE49-F238E27FC236}">
                    <a16:creationId xmlns:a16="http://schemas.microsoft.com/office/drawing/2014/main" id="{2300ADEA-34ED-C45C-BF75-C56B98864293}"/>
                  </a:ext>
                </a:extLst>
              </p:cNvPr>
              <p:cNvSpPr txBox="1">
                <a:spLocks noRot="1" noChangeAspect="1" noMove="1" noResize="1" noEditPoints="1" noAdjustHandles="1" noChangeArrowheads="1" noChangeShapeType="1" noTextEdit="1"/>
              </p:cNvSpPr>
              <p:nvPr/>
            </p:nvSpPr>
            <p:spPr>
              <a:xfrm>
                <a:off x="401367" y="5099417"/>
                <a:ext cx="8977778" cy="543162"/>
              </a:xfrm>
              <a:prstGeom prst="rect">
                <a:avLst/>
              </a:prstGeom>
              <a:blipFill>
                <a:blip r:embed="rId4"/>
                <a:stretch>
                  <a:fillRect l="-204" t="-1124" r="-204" b="-11236"/>
                </a:stretch>
              </a:blipFill>
            </p:spPr>
            <p:txBody>
              <a:bodyPr/>
              <a:lstStyle/>
              <a:p>
                <a:r>
                  <a:rPr lang="en-US">
                    <a:noFill/>
                  </a:rPr>
                  <a:t> </a:t>
                </a:r>
              </a:p>
            </p:txBody>
          </p:sp>
        </mc:Fallback>
      </mc:AlternateContent>
    </p:spTree>
    <p:extLst>
      <p:ext uri="{BB962C8B-B14F-4D97-AF65-F5344CB8AC3E}">
        <p14:creationId xmlns:p14="http://schemas.microsoft.com/office/powerpoint/2010/main" val="3042785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(6/8)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pic>
        <p:nvPicPr>
          <p:cNvPr id="7" name="Image 6" descr="Une image contenant texte, capture d’écran, Police, nombre&#10;&#10;Description générée automatiquement">
            <a:extLst>
              <a:ext uri="{FF2B5EF4-FFF2-40B4-BE49-F238E27FC236}">
                <a16:creationId xmlns:a16="http://schemas.microsoft.com/office/drawing/2014/main" id="{44B5F8B6-D661-46C2-BEEE-54FA652CF130}"/>
              </a:ext>
            </a:extLst>
          </p:cNvPr>
          <p:cNvPicPr>
            <a:picLocks noChangeAspect="1"/>
          </p:cNvPicPr>
          <p:nvPr/>
        </p:nvPicPr>
        <p:blipFill rotWithShape="1">
          <a:blip r:embed="rId2">
            <a:extLst>
              <a:ext uri="{28A0092B-C50C-407E-A947-70E740481C1C}">
                <a14:useLocalDpi xmlns:a14="http://schemas.microsoft.com/office/drawing/2010/main" val="0"/>
              </a:ext>
            </a:extLst>
          </a:blip>
          <a:srcRect l="24413" t="4526"/>
          <a:stretch/>
        </p:blipFill>
        <p:spPr>
          <a:xfrm>
            <a:off x="1357460" y="2063376"/>
            <a:ext cx="3406872" cy="2731247"/>
          </a:xfrm>
          <a:prstGeom prst="rect">
            <a:avLst/>
          </a:prstGeom>
        </p:spPr>
      </p:pic>
      <p:pic>
        <p:nvPicPr>
          <p:cNvPr id="12" name="Image 11" descr="Une image contenant texte, capture d’écran, Police, ligne&#10;&#10;Description générée automatiquement">
            <a:extLst>
              <a:ext uri="{FF2B5EF4-FFF2-40B4-BE49-F238E27FC236}">
                <a16:creationId xmlns:a16="http://schemas.microsoft.com/office/drawing/2014/main" id="{1B7633DC-842A-736B-CE39-19A048A58EDC}"/>
              </a:ext>
            </a:extLst>
          </p:cNvPr>
          <p:cNvPicPr>
            <a:picLocks noChangeAspect="1"/>
          </p:cNvPicPr>
          <p:nvPr/>
        </p:nvPicPr>
        <p:blipFill rotWithShape="1">
          <a:blip r:embed="rId3">
            <a:extLst>
              <a:ext uri="{28A0092B-C50C-407E-A947-70E740481C1C}">
                <a14:useLocalDpi xmlns:a14="http://schemas.microsoft.com/office/drawing/2010/main" val="0"/>
              </a:ext>
            </a:extLst>
          </a:blip>
          <a:srcRect l="25264" t="9910"/>
          <a:stretch/>
        </p:blipFill>
        <p:spPr>
          <a:xfrm>
            <a:off x="5891752" y="2049928"/>
            <a:ext cx="3335181" cy="2731246"/>
          </a:xfrm>
          <a:prstGeom prst="rect">
            <a:avLst/>
          </a:prstGeom>
        </p:spPr>
      </p:pic>
      <p:sp>
        <p:nvSpPr>
          <p:cNvPr id="13" name="ZoneTexte 12">
            <a:extLst>
              <a:ext uri="{FF2B5EF4-FFF2-40B4-BE49-F238E27FC236}">
                <a16:creationId xmlns:a16="http://schemas.microsoft.com/office/drawing/2014/main" id="{5C7B735E-25DE-7E33-0D76-FC5679D48C52}"/>
              </a:ext>
            </a:extLst>
          </p:cNvPr>
          <p:cNvSpPr txBox="1"/>
          <p:nvPr/>
        </p:nvSpPr>
        <p:spPr>
          <a:xfrm>
            <a:off x="527544" y="4806611"/>
            <a:ext cx="4507194" cy="442035"/>
          </a:xfrm>
          <a:prstGeom prst="rect">
            <a:avLst/>
          </a:prstGeom>
          <a:noFill/>
        </p:spPr>
        <p:txBody>
          <a:bodyPr wrap="square" lIns="36000" tIns="36000" rIns="36000" bIns="36000" rtlCol="0">
            <a:spAutoFit/>
          </a:bodyPr>
          <a:lstStyle/>
          <a:p>
            <a:pPr algn="ctr"/>
            <a:r>
              <a:rPr lang="en-US" sz="1200" dirty="0">
                <a:cs typeface="Arial" pitchFamily="34" charset="0"/>
              </a:rPr>
              <a:t>Figure 33. Student’s global Shapley values using SHAP library in Python </a:t>
            </a:r>
          </a:p>
        </p:txBody>
      </p:sp>
      <p:sp>
        <p:nvSpPr>
          <p:cNvPr id="14" name="ZoneTexte 13">
            <a:extLst>
              <a:ext uri="{FF2B5EF4-FFF2-40B4-BE49-F238E27FC236}">
                <a16:creationId xmlns:a16="http://schemas.microsoft.com/office/drawing/2014/main" id="{0AD1B26F-972D-3F01-1973-1A1AA7D13AE0}"/>
              </a:ext>
            </a:extLst>
          </p:cNvPr>
          <p:cNvSpPr txBox="1"/>
          <p:nvPr/>
        </p:nvSpPr>
        <p:spPr>
          <a:xfrm>
            <a:off x="5358212" y="4806611"/>
            <a:ext cx="4253537" cy="442035"/>
          </a:xfrm>
          <a:prstGeom prst="rect">
            <a:avLst/>
          </a:prstGeom>
          <a:noFill/>
        </p:spPr>
        <p:txBody>
          <a:bodyPr wrap="square" lIns="36000" tIns="36000" rIns="36000" bIns="36000" rtlCol="0">
            <a:spAutoFit/>
          </a:bodyPr>
          <a:lstStyle/>
          <a:p>
            <a:pPr algn="ctr"/>
            <a:r>
              <a:rPr lang="en-US" sz="1200" dirty="0">
                <a:cs typeface="Arial" pitchFamily="34" charset="0"/>
              </a:rPr>
              <a:t>Figure 34. Student’s global Shapley values using kernel explainer approximation </a:t>
            </a:r>
          </a:p>
        </p:txBody>
      </p:sp>
      <p:sp>
        <p:nvSpPr>
          <p:cNvPr id="3" name="ZoneTexte 2">
            <a:extLst>
              <a:ext uri="{FF2B5EF4-FFF2-40B4-BE49-F238E27FC236}">
                <a16:creationId xmlns:a16="http://schemas.microsoft.com/office/drawing/2014/main" id="{A082BBA9-A1C1-D958-FCD1-5BF97F9A4015}"/>
              </a:ext>
            </a:extLst>
          </p:cNvPr>
          <p:cNvSpPr txBox="1"/>
          <p:nvPr/>
        </p:nvSpPr>
        <p:spPr>
          <a:xfrm>
            <a:off x="1847654" y="2156197"/>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1</a:t>
            </a:r>
          </a:p>
        </p:txBody>
      </p:sp>
      <p:sp>
        <p:nvSpPr>
          <p:cNvPr id="4" name="ZoneTexte 3">
            <a:extLst>
              <a:ext uri="{FF2B5EF4-FFF2-40B4-BE49-F238E27FC236}">
                <a16:creationId xmlns:a16="http://schemas.microsoft.com/office/drawing/2014/main" id="{89B1DF68-8DBC-4676-1DEC-E4D41E92B498}"/>
              </a:ext>
            </a:extLst>
          </p:cNvPr>
          <p:cNvSpPr txBox="1"/>
          <p:nvPr/>
        </p:nvSpPr>
        <p:spPr>
          <a:xfrm>
            <a:off x="1923338" y="2354619"/>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2</a:t>
            </a:r>
          </a:p>
        </p:txBody>
      </p:sp>
      <p:sp>
        <p:nvSpPr>
          <p:cNvPr id="5" name="ZoneTexte 4">
            <a:extLst>
              <a:ext uri="{FF2B5EF4-FFF2-40B4-BE49-F238E27FC236}">
                <a16:creationId xmlns:a16="http://schemas.microsoft.com/office/drawing/2014/main" id="{1A157258-3B2D-83C6-B93A-491998E2239D}"/>
              </a:ext>
            </a:extLst>
          </p:cNvPr>
          <p:cNvSpPr txBox="1"/>
          <p:nvPr/>
        </p:nvSpPr>
        <p:spPr>
          <a:xfrm>
            <a:off x="1970741" y="2553041"/>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3</a:t>
            </a:r>
          </a:p>
        </p:txBody>
      </p:sp>
      <p:sp>
        <p:nvSpPr>
          <p:cNvPr id="6" name="ZoneTexte 5">
            <a:extLst>
              <a:ext uri="{FF2B5EF4-FFF2-40B4-BE49-F238E27FC236}">
                <a16:creationId xmlns:a16="http://schemas.microsoft.com/office/drawing/2014/main" id="{09E954A0-C8BB-F60E-823E-A84307D4BBD6}"/>
              </a:ext>
            </a:extLst>
          </p:cNvPr>
          <p:cNvSpPr txBox="1"/>
          <p:nvPr/>
        </p:nvSpPr>
        <p:spPr>
          <a:xfrm>
            <a:off x="1923338" y="2762092"/>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4</a:t>
            </a:r>
          </a:p>
        </p:txBody>
      </p:sp>
      <p:sp>
        <p:nvSpPr>
          <p:cNvPr id="8" name="ZoneTexte 7">
            <a:extLst>
              <a:ext uri="{FF2B5EF4-FFF2-40B4-BE49-F238E27FC236}">
                <a16:creationId xmlns:a16="http://schemas.microsoft.com/office/drawing/2014/main" id="{F2FF5529-3964-9EC5-069F-A42E03E80E53}"/>
              </a:ext>
            </a:extLst>
          </p:cNvPr>
          <p:cNvSpPr txBox="1"/>
          <p:nvPr/>
        </p:nvSpPr>
        <p:spPr>
          <a:xfrm>
            <a:off x="2107564" y="2962666"/>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5</a:t>
            </a:r>
          </a:p>
        </p:txBody>
      </p:sp>
      <p:sp>
        <p:nvSpPr>
          <p:cNvPr id="9" name="ZoneTexte 8">
            <a:extLst>
              <a:ext uri="{FF2B5EF4-FFF2-40B4-BE49-F238E27FC236}">
                <a16:creationId xmlns:a16="http://schemas.microsoft.com/office/drawing/2014/main" id="{31EF1495-75AC-683F-5739-AE00B6ED7AD7}"/>
              </a:ext>
            </a:extLst>
          </p:cNvPr>
          <p:cNvSpPr txBox="1"/>
          <p:nvPr/>
        </p:nvSpPr>
        <p:spPr>
          <a:xfrm>
            <a:off x="2154967" y="3173869"/>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6</a:t>
            </a:r>
          </a:p>
        </p:txBody>
      </p:sp>
      <p:sp>
        <p:nvSpPr>
          <p:cNvPr id="11" name="ZoneTexte 10">
            <a:extLst>
              <a:ext uri="{FF2B5EF4-FFF2-40B4-BE49-F238E27FC236}">
                <a16:creationId xmlns:a16="http://schemas.microsoft.com/office/drawing/2014/main" id="{43926704-06B9-F352-6F51-F77671897C9A}"/>
              </a:ext>
            </a:extLst>
          </p:cNvPr>
          <p:cNvSpPr txBox="1"/>
          <p:nvPr/>
        </p:nvSpPr>
        <p:spPr>
          <a:xfrm>
            <a:off x="1970740" y="3363204"/>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7</a:t>
            </a:r>
          </a:p>
        </p:txBody>
      </p:sp>
      <p:sp>
        <p:nvSpPr>
          <p:cNvPr id="16" name="ZoneTexte 15">
            <a:extLst>
              <a:ext uri="{FF2B5EF4-FFF2-40B4-BE49-F238E27FC236}">
                <a16:creationId xmlns:a16="http://schemas.microsoft.com/office/drawing/2014/main" id="{54A712BF-A4D1-1632-80B5-574DAC7D4CAA}"/>
              </a:ext>
            </a:extLst>
          </p:cNvPr>
          <p:cNvSpPr txBox="1"/>
          <p:nvPr/>
        </p:nvSpPr>
        <p:spPr>
          <a:xfrm>
            <a:off x="2216913" y="3574407"/>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8</a:t>
            </a:r>
          </a:p>
        </p:txBody>
      </p:sp>
      <p:sp>
        <p:nvSpPr>
          <p:cNvPr id="17" name="ZoneTexte 16">
            <a:extLst>
              <a:ext uri="{FF2B5EF4-FFF2-40B4-BE49-F238E27FC236}">
                <a16:creationId xmlns:a16="http://schemas.microsoft.com/office/drawing/2014/main" id="{59808FC8-5575-00B8-7D3A-760579DC728E}"/>
              </a:ext>
            </a:extLst>
          </p:cNvPr>
          <p:cNvSpPr txBox="1"/>
          <p:nvPr/>
        </p:nvSpPr>
        <p:spPr>
          <a:xfrm>
            <a:off x="1991749" y="3766983"/>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9</a:t>
            </a:r>
          </a:p>
        </p:txBody>
      </p:sp>
      <p:sp>
        <p:nvSpPr>
          <p:cNvPr id="18" name="ZoneTexte 17">
            <a:extLst>
              <a:ext uri="{FF2B5EF4-FFF2-40B4-BE49-F238E27FC236}">
                <a16:creationId xmlns:a16="http://schemas.microsoft.com/office/drawing/2014/main" id="{F284E2F6-3E57-AA88-9E87-0F9C60E22CB8}"/>
              </a:ext>
            </a:extLst>
          </p:cNvPr>
          <p:cNvSpPr txBox="1"/>
          <p:nvPr/>
        </p:nvSpPr>
        <p:spPr>
          <a:xfrm>
            <a:off x="2128572" y="3959559"/>
            <a:ext cx="20094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10</a:t>
            </a:r>
          </a:p>
        </p:txBody>
      </p:sp>
      <p:sp>
        <p:nvSpPr>
          <p:cNvPr id="19" name="ZoneTexte 18">
            <a:extLst>
              <a:ext uri="{FF2B5EF4-FFF2-40B4-BE49-F238E27FC236}">
                <a16:creationId xmlns:a16="http://schemas.microsoft.com/office/drawing/2014/main" id="{916A8F25-4BB9-A6DE-9F56-BF0F1B8E5C3D}"/>
              </a:ext>
            </a:extLst>
          </p:cNvPr>
          <p:cNvSpPr txBox="1"/>
          <p:nvPr/>
        </p:nvSpPr>
        <p:spPr>
          <a:xfrm>
            <a:off x="2397926" y="4162647"/>
            <a:ext cx="20094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11</a:t>
            </a:r>
          </a:p>
        </p:txBody>
      </p:sp>
      <p:sp>
        <p:nvSpPr>
          <p:cNvPr id="20" name="ZoneTexte 19">
            <a:extLst>
              <a:ext uri="{FF2B5EF4-FFF2-40B4-BE49-F238E27FC236}">
                <a16:creationId xmlns:a16="http://schemas.microsoft.com/office/drawing/2014/main" id="{1E194119-8CC6-2AA9-9710-9016236598C7}"/>
              </a:ext>
            </a:extLst>
          </p:cNvPr>
          <p:cNvSpPr txBox="1"/>
          <p:nvPr/>
        </p:nvSpPr>
        <p:spPr>
          <a:xfrm>
            <a:off x="6145019" y="2143416"/>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1</a:t>
            </a:r>
          </a:p>
        </p:txBody>
      </p:sp>
      <p:sp>
        <p:nvSpPr>
          <p:cNvPr id="21" name="ZoneTexte 20">
            <a:extLst>
              <a:ext uri="{FF2B5EF4-FFF2-40B4-BE49-F238E27FC236}">
                <a16:creationId xmlns:a16="http://schemas.microsoft.com/office/drawing/2014/main" id="{39E91FCF-04D5-2393-9674-820F27B06375}"/>
              </a:ext>
            </a:extLst>
          </p:cNvPr>
          <p:cNvSpPr txBox="1"/>
          <p:nvPr/>
        </p:nvSpPr>
        <p:spPr>
          <a:xfrm>
            <a:off x="6281842" y="2348762"/>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2</a:t>
            </a:r>
          </a:p>
        </p:txBody>
      </p:sp>
      <p:sp>
        <p:nvSpPr>
          <p:cNvPr id="22" name="ZoneTexte 21">
            <a:extLst>
              <a:ext uri="{FF2B5EF4-FFF2-40B4-BE49-F238E27FC236}">
                <a16:creationId xmlns:a16="http://schemas.microsoft.com/office/drawing/2014/main" id="{D46A831C-18A6-DD25-64B2-248F572275EB}"/>
              </a:ext>
            </a:extLst>
          </p:cNvPr>
          <p:cNvSpPr txBox="1"/>
          <p:nvPr/>
        </p:nvSpPr>
        <p:spPr>
          <a:xfrm>
            <a:off x="6343520" y="2533427"/>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3</a:t>
            </a:r>
          </a:p>
        </p:txBody>
      </p:sp>
      <p:sp>
        <p:nvSpPr>
          <p:cNvPr id="23" name="ZoneTexte 22">
            <a:extLst>
              <a:ext uri="{FF2B5EF4-FFF2-40B4-BE49-F238E27FC236}">
                <a16:creationId xmlns:a16="http://schemas.microsoft.com/office/drawing/2014/main" id="{6AFC5EB5-31A1-0430-5F8B-2DA658C3A5BF}"/>
              </a:ext>
            </a:extLst>
          </p:cNvPr>
          <p:cNvSpPr txBox="1"/>
          <p:nvPr/>
        </p:nvSpPr>
        <p:spPr>
          <a:xfrm>
            <a:off x="6244270" y="2743575"/>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4</a:t>
            </a:r>
          </a:p>
        </p:txBody>
      </p:sp>
      <p:sp>
        <p:nvSpPr>
          <p:cNvPr id="24" name="ZoneTexte 23">
            <a:extLst>
              <a:ext uri="{FF2B5EF4-FFF2-40B4-BE49-F238E27FC236}">
                <a16:creationId xmlns:a16="http://schemas.microsoft.com/office/drawing/2014/main" id="{8AFF6430-F2BD-FA53-F0FB-1C028CEBAF2E}"/>
              </a:ext>
            </a:extLst>
          </p:cNvPr>
          <p:cNvSpPr txBox="1"/>
          <p:nvPr/>
        </p:nvSpPr>
        <p:spPr>
          <a:xfrm>
            <a:off x="6343519" y="2950225"/>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5</a:t>
            </a:r>
          </a:p>
        </p:txBody>
      </p:sp>
      <p:sp>
        <p:nvSpPr>
          <p:cNvPr id="25" name="ZoneTexte 24">
            <a:extLst>
              <a:ext uri="{FF2B5EF4-FFF2-40B4-BE49-F238E27FC236}">
                <a16:creationId xmlns:a16="http://schemas.microsoft.com/office/drawing/2014/main" id="{61234870-9532-3996-246C-5917A6F639D5}"/>
              </a:ext>
            </a:extLst>
          </p:cNvPr>
          <p:cNvSpPr txBox="1"/>
          <p:nvPr/>
        </p:nvSpPr>
        <p:spPr>
          <a:xfrm>
            <a:off x="6281842" y="3134890"/>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6</a:t>
            </a:r>
          </a:p>
        </p:txBody>
      </p:sp>
      <p:sp>
        <p:nvSpPr>
          <p:cNvPr id="26" name="ZoneTexte 25">
            <a:extLst>
              <a:ext uri="{FF2B5EF4-FFF2-40B4-BE49-F238E27FC236}">
                <a16:creationId xmlns:a16="http://schemas.microsoft.com/office/drawing/2014/main" id="{38C517F2-4AED-9D1A-5012-1BA028CA8542}"/>
              </a:ext>
            </a:extLst>
          </p:cNvPr>
          <p:cNvSpPr txBox="1"/>
          <p:nvPr/>
        </p:nvSpPr>
        <p:spPr>
          <a:xfrm>
            <a:off x="6343519" y="3341023"/>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7</a:t>
            </a:r>
          </a:p>
        </p:txBody>
      </p:sp>
      <p:sp>
        <p:nvSpPr>
          <p:cNvPr id="27" name="ZoneTexte 26">
            <a:extLst>
              <a:ext uri="{FF2B5EF4-FFF2-40B4-BE49-F238E27FC236}">
                <a16:creationId xmlns:a16="http://schemas.microsoft.com/office/drawing/2014/main" id="{20494544-2B3B-35EA-FD7E-5577FBB4CF79}"/>
              </a:ext>
            </a:extLst>
          </p:cNvPr>
          <p:cNvSpPr txBox="1"/>
          <p:nvPr/>
        </p:nvSpPr>
        <p:spPr>
          <a:xfrm>
            <a:off x="6381093" y="3544849"/>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8</a:t>
            </a:r>
          </a:p>
        </p:txBody>
      </p:sp>
      <p:sp>
        <p:nvSpPr>
          <p:cNvPr id="28" name="ZoneTexte 27">
            <a:extLst>
              <a:ext uri="{FF2B5EF4-FFF2-40B4-BE49-F238E27FC236}">
                <a16:creationId xmlns:a16="http://schemas.microsoft.com/office/drawing/2014/main" id="{88E7CECB-EF4E-5190-E95D-87FB96503A8F}"/>
              </a:ext>
            </a:extLst>
          </p:cNvPr>
          <p:cNvSpPr txBox="1"/>
          <p:nvPr/>
        </p:nvSpPr>
        <p:spPr>
          <a:xfrm>
            <a:off x="6240229" y="3743605"/>
            <a:ext cx="13682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9</a:t>
            </a:r>
          </a:p>
        </p:txBody>
      </p:sp>
      <p:sp>
        <p:nvSpPr>
          <p:cNvPr id="29" name="ZoneTexte 28">
            <a:extLst>
              <a:ext uri="{FF2B5EF4-FFF2-40B4-BE49-F238E27FC236}">
                <a16:creationId xmlns:a16="http://schemas.microsoft.com/office/drawing/2014/main" id="{2EEC0CCD-12D1-B0A3-2D34-5B9E4D54F61B}"/>
              </a:ext>
            </a:extLst>
          </p:cNvPr>
          <p:cNvSpPr txBox="1"/>
          <p:nvPr/>
        </p:nvSpPr>
        <p:spPr>
          <a:xfrm>
            <a:off x="6454890" y="3935647"/>
            <a:ext cx="20094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10</a:t>
            </a:r>
          </a:p>
        </p:txBody>
      </p:sp>
      <p:sp>
        <p:nvSpPr>
          <p:cNvPr id="30" name="ZoneTexte 29">
            <a:extLst>
              <a:ext uri="{FF2B5EF4-FFF2-40B4-BE49-F238E27FC236}">
                <a16:creationId xmlns:a16="http://schemas.microsoft.com/office/drawing/2014/main" id="{93D62C0D-DDFE-12DF-D4E9-90ACB2C69EEA}"/>
              </a:ext>
            </a:extLst>
          </p:cNvPr>
          <p:cNvSpPr txBox="1"/>
          <p:nvPr/>
        </p:nvSpPr>
        <p:spPr>
          <a:xfrm>
            <a:off x="6732054" y="4146850"/>
            <a:ext cx="200943" cy="211203"/>
          </a:xfrm>
          <a:prstGeom prst="rect">
            <a:avLst/>
          </a:prstGeom>
          <a:noFill/>
        </p:spPr>
        <p:txBody>
          <a:bodyPr wrap="none" lIns="36000" tIns="36000" rIns="36000" bIns="36000" rtlCol="0">
            <a:spAutoFit/>
          </a:bodyPr>
          <a:lstStyle/>
          <a:p>
            <a:r>
              <a:rPr lang="fr-FR" sz="900" dirty="0">
                <a:solidFill>
                  <a:schemeClr val="bg1"/>
                </a:solidFill>
                <a:latin typeface="Arial" pitchFamily="34" charset="0"/>
                <a:cs typeface="Arial" pitchFamily="34" charset="0"/>
              </a:rPr>
              <a:t>11</a:t>
            </a:r>
          </a:p>
        </p:txBody>
      </p:sp>
    </p:spTree>
    <p:extLst>
      <p:ext uri="{BB962C8B-B14F-4D97-AF65-F5344CB8AC3E}">
        <p14:creationId xmlns:p14="http://schemas.microsoft.com/office/powerpoint/2010/main" val="214325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(7/8) </a:t>
            </a:r>
          </a:p>
        </p:txBody>
      </p:sp>
      <p:sp>
        <p:nvSpPr>
          <p:cNvPr id="15" name="ZoneTexte 14">
            <a:extLst>
              <a:ext uri="{FF2B5EF4-FFF2-40B4-BE49-F238E27FC236}">
                <a16:creationId xmlns:a16="http://schemas.microsoft.com/office/drawing/2014/main" id="{2C7796BB-C42D-965B-73B4-A2C5231D77CD}"/>
              </a:ext>
            </a:extLst>
          </p:cNvPr>
          <p:cNvSpPr txBox="1"/>
          <p:nvPr/>
        </p:nvSpPr>
        <p:spPr>
          <a:xfrm>
            <a:off x="107044" y="891737"/>
            <a:ext cx="9070259" cy="307777"/>
          </a:xfrm>
          <a:prstGeom prst="rect">
            <a:avLst/>
          </a:prstGeom>
          <a:noFill/>
        </p:spPr>
        <p:txBody>
          <a:bodyPr wrap="square">
            <a:spAutoFit/>
          </a:bodyPr>
          <a:lstStyle/>
          <a:p>
            <a:pPr algn="l"/>
            <a:r>
              <a:rPr lang="en-US" sz="1400" b="1" dirty="0">
                <a:cs typeface="Arial" pitchFamily="34" charset="0"/>
              </a:rPr>
              <a:t>Student’s Global SHAP Values Expression as a Function of Logistic Regression Parameters – Approximation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56F00CDF-6F5A-0325-9E4C-0A03DF1DAE5A}"/>
                  </a:ext>
                </a:extLst>
              </p:cNvPr>
              <p:cNvSpPr txBox="1"/>
              <p:nvPr/>
            </p:nvSpPr>
            <p:spPr>
              <a:xfrm>
                <a:off x="176514" y="1362678"/>
                <a:ext cx="9552101" cy="1779654"/>
              </a:xfrm>
              <a:prstGeom prst="rect">
                <a:avLst/>
              </a:prstGeom>
              <a:noFill/>
            </p:spPr>
            <p:txBody>
              <a:bodyPr wrap="square">
                <a:spAutoFit/>
              </a:bodyPr>
              <a:lstStyle/>
              <a:p>
                <a:pPr>
                  <a:lnSpc>
                    <a:spcPct val="107000"/>
                  </a:lnSpc>
                  <a:spcAft>
                    <a:spcPts val="800"/>
                  </a:spcAft>
                  <a:tabLst>
                    <a:tab pos="2419350" algn="l"/>
                  </a:tabLst>
                </a:pPr>
                <a:r>
                  <a:rPr lang="en-GB" sz="1400" kern="100" dirty="0">
                    <a:latin typeface="Calibri" panose="020F0502020204030204" pitchFamily="34" charset="0"/>
                    <a:ea typeface="Times New Roman" panose="02020603050405020304" pitchFamily="18" charset="0"/>
                    <a:cs typeface="Arial" panose="020B0604020202020204" pitchFamily="34" charset="0"/>
                  </a:rPr>
                  <a:t>The XDistillation loss is expressed as : </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en-GB"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en-GB"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r>
                  <a:rPr lang="en-GB" sz="1400" kern="100" dirty="0">
                    <a:latin typeface="Calibri" panose="020F0502020204030204" pitchFamily="34" charset="0"/>
                    <a:ea typeface="Times New Roman" panose="02020603050405020304" pitchFamily="18" charset="0"/>
                    <a:cs typeface="Arial" panose="020B0604020202020204" pitchFamily="34" charset="0"/>
                  </a:rPr>
                  <a:t>Let’s denote : </a:t>
                </a:r>
                <a:r>
                  <a:rPr lang="fr-FR" sz="1400" kern="100" dirty="0">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fr-FR" sz="1400" b="0" i="0" kern="100" smtClean="0">
                            <a:latin typeface="Cambria Math" panose="02040503050406030204" pitchFamily="18" charset="0"/>
                            <a:ea typeface="Times New Roman" panose="02020603050405020304" pitchFamily="18" charset="0"/>
                            <a:cs typeface="Arial" panose="020B0604020202020204" pitchFamily="34" charset="0"/>
                          </a:rPr>
                          <m:t> </m:t>
                        </m:r>
                        <m:r>
                          <a:rPr lang="en-GB" sz="1400" kern="100">
                            <a:latin typeface="Cambria Math" panose="02040503050406030204" pitchFamily="18" charset="0"/>
                            <a:ea typeface="Times New Roman" panose="02020603050405020304" pitchFamily="18" charset="0"/>
                            <a:cs typeface="Arial" panose="020B0604020202020204" pitchFamily="34" charset="0"/>
                          </a:rPr>
                          <m:t>𝐶𝑡𝑒</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𝑠</m:t>
                        </m:r>
                      </m:sub>
                      <m:sup>
                        <m:r>
                          <a:rPr lang="en-GB" sz="1400" kern="100">
                            <a:latin typeface="Cambria Math" panose="02040503050406030204" pitchFamily="18" charset="0"/>
                            <a:ea typeface="Times New Roman" panose="02020603050405020304" pitchFamily="18" charset="0"/>
                            <a:cs typeface="Arial" panose="020B0604020202020204" pitchFamily="34" charset="0"/>
                          </a:rPr>
                          <m:t>𝑖</m:t>
                        </m:r>
                      </m:sup>
                    </m:sSubSup>
                    <m:r>
                      <a:rPr lang="en-GB" sz="1400" kern="100">
                        <a:latin typeface="Cambria Math" panose="02040503050406030204" pitchFamily="18" charset="0"/>
                        <a:ea typeface="Times New Roman" panose="02020603050405020304" pitchFamily="18" charset="0"/>
                        <a:cs typeface="Arial" panose="020B0604020202020204" pitchFamily="34" charset="0"/>
                      </a:rPr>
                      <m:t>= </m:t>
                    </m:r>
                    <m:nary>
                      <m:naryPr>
                        <m:chr m:val="∑"/>
                        <m:supHide m:val="on"/>
                        <m:ctrlPr>
                          <a:rPr lang="fr-FR" sz="1400" i="1" kern="100">
                            <a:latin typeface="Cambria Math" panose="02040503050406030204" pitchFamily="18" charset="0"/>
                            <a:ea typeface="Times New Roman" panose="02020603050405020304" pitchFamily="18" charset="0"/>
                            <a:cs typeface="Arial" panose="020B0604020202020204" pitchFamily="34" charset="0"/>
                          </a:rPr>
                        </m:ctrlPr>
                      </m:naryPr>
                      <m:sub>
                        <m:r>
                          <a:rPr lang="fr-FR" sz="1400" kern="100">
                            <a:latin typeface="Cambria Math" panose="02040503050406030204" pitchFamily="18" charset="0"/>
                            <a:ea typeface="Times New Roman" panose="02020603050405020304" pitchFamily="18" charset="0"/>
                            <a:cs typeface="Arial" panose="020B0604020202020204" pitchFamily="34" charset="0"/>
                          </a:rPr>
                          <m:t>𝑆</m:t>
                        </m:r>
                        <m: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𝑁</m:t>
                        </m:r>
                        <m:r>
                          <a:rPr lang="fr-FR" sz="1400" kern="100">
                            <a:latin typeface="Cambria Math" panose="02040503050406030204" pitchFamily="18" charset="0"/>
                            <a:ea typeface="Times New Roman" panose="02020603050405020304" pitchFamily="18" charset="0"/>
                            <a:cs typeface="Arial" panose="020B0604020202020204" pitchFamily="34" charset="0"/>
                          </a:rPr>
                          <m:t>∖</m:t>
                        </m:r>
                        <m:r>
                          <m:rPr>
                            <m:lit/>
                          </m:rP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𝑖</m:t>
                        </m:r>
                        <m:r>
                          <m:rPr>
                            <m:lit/>
                          </m:rPr>
                          <a:rPr lang="fr-FR" sz="1400" kern="100">
                            <a:latin typeface="Cambria Math" panose="02040503050406030204" pitchFamily="18" charset="0"/>
                            <a:ea typeface="Times New Roman" panose="02020603050405020304" pitchFamily="18" charset="0"/>
                            <a:cs typeface="Arial" panose="020B0604020202020204" pitchFamily="34" charset="0"/>
                          </a:rPr>
                          <m:t>}</m:t>
                        </m:r>
                      </m:sub>
                      <m:sup/>
                      <m:e>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fr-FR" sz="1400" kern="100">
                                <a:latin typeface="Cambria Math" panose="02040503050406030204" pitchFamily="18" charset="0"/>
                                <a:ea typeface="Times New Roman" panose="02020603050405020304" pitchFamily="18" charset="0"/>
                                <a:cs typeface="Arial" panose="020B0604020202020204" pitchFamily="34" charset="0"/>
                              </a:rPr>
                              <m:t>𝐶</m:t>
                            </m:r>
                          </m:e>
                          <m:sub>
                            <m:r>
                              <a:rPr lang="fr-FR" sz="1400" kern="100">
                                <a:latin typeface="Cambria Math" panose="02040503050406030204" pitchFamily="18" charset="0"/>
                                <a:ea typeface="Times New Roman" panose="02020603050405020304" pitchFamily="18" charset="0"/>
                                <a:cs typeface="Arial" panose="020B0604020202020204" pitchFamily="34" charset="0"/>
                              </a:rPr>
                              <m:t>1</m:t>
                            </m:r>
                          </m:sub>
                          <m:sup>
                            <m:r>
                              <a:rPr lang="fr-FR" sz="1400" kern="100">
                                <a:latin typeface="Cambria Math" panose="02040503050406030204" pitchFamily="18" charset="0"/>
                                <a:ea typeface="Times New Roman" panose="02020603050405020304" pitchFamily="18" charset="0"/>
                                <a:cs typeface="Arial" panose="020B0604020202020204" pitchFamily="34" charset="0"/>
                              </a:rPr>
                              <m:t>𝑆</m:t>
                            </m:r>
                          </m:sup>
                        </m:sSubSup>
                      </m:e>
                    </m:nary>
                    <m:r>
                      <a:rPr lang="fr-FR" sz="1400" kern="100">
                        <a:latin typeface="Cambria Math" panose="02040503050406030204" pitchFamily="18" charset="0"/>
                        <a:ea typeface="Times New Roman" panose="02020603050405020304" pitchFamily="18" charset="0"/>
                        <a:cs typeface="Arial" panose="020B0604020202020204" pitchFamily="34" charset="0"/>
                      </a:rPr>
                      <m:t>  ×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𝐸</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𝑗</m:t>
                        </m:r>
                      </m:sub>
                    </m:sSub>
                    <m:d>
                      <m:dPr>
                        <m:begChr m:val="|"/>
                        <m:endChr m:val="|"/>
                        <m:ctrlPr>
                          <a:rPr lang="fr-FR" sz="1400" i="1" kern="100">
                            <a:latin typeface="Cambria Math" panose="02040503050406030204" pitchFamily="18" charset="0"/>
                            <a:ea typeface="Times New Roman" panose="02020603050405020304" pitchFamily="18" charset="0"/>
                            <a:cs typeface="Arial" panose="020B0604020202020204" pitchFamily="34" charset="0"/>
                          </a:rPr>
                        </m:ctrlPr>
                      </m:dPr>
                      <m:e>
                        <m:r>
                          <a:rPr lang="fr-FR"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fr-FR" sz="1400" kern="100">
                                <a:latin typeface="Cambria Math" panose="02040503050406030204" pitchFamily="18" charset="0"/>
                                <a:ea typeface="Times New Roman" panose="02020603050405020304" pitchFamily="18" charset="0"/>
                                <a:cs typeface="Arial" panose="020B0604020202020204" pitchFamily="34" charset="0"/>
                              </a:rPr>
                              <m:t>𝑥</m:t>
                            </m:r>
                          </m:e>
                          <m:sub>
                            <m:r>
                              <a:rPr lang="fr-FR" sz="1400" kern="100">
                                <a:latin typeface="Cambria Math" panose="02040503050406030204" pitchFamily="18" charset="0"/>
                                <a:ea typeface="Times New Roman" panose="02020603050405020304" pitchFamily="18" charset="0"/>
                                <a:cs typeface="Arial" panose="020B0604020202020204" pitchFamily="34" charset="0"/>
                              </a:rPr>
                              <m:t>𝑖</m:t>
                            </m:r>
                            <m: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fr-FR" sz="1400" kern="100">
                                <a:latin typeface="Cambria Math" panose="02040503050406030204" pitchFamily="18" charset="0"/>
                                <a:ea typeface="Times New Roman" panose="02020603050405020304" pitchFamily="18" charset="0"/>
                                <a:cs typeface="Arial" panose="020B0604020202020204" pitchFamily="34" charset="0"/>
                              </a:rPr>
                              <m:t>𝑗</m:t>
                            </m:r>
                            <m:r>
                              <a:rPr lang="fr-FR" sz="1400" kern="100">
                                <a:latin typeface="Cambria Math" panose="02040503050406030204" pitchFamily="18" charset="0"/>
                                <a:ea typeface="Times New Roman" panose="02020603050405020304" pitchFamily="18" charset="0"/>
                                <a:cs typeface="Arial" panose="020B0604020202020204" pitchFamily="34" charset="0"/>
                              </a:rPr>
                              <m:t> </m:t>
                            </m:r>
                          </m:sub>
                        </m:sSub>
                      </m:e>
                    </m:d>
                    <m:r>
                      <a:rPr lang="fr-FR" sz="1400" b="0" i="0" kern="100" smtClean="0">
                        <a:latin typeface="Cambria Math" panose="02040503050406030204" pitchFamily="18" charset="0"/>
                        <a:ea typeface="Times New Roman" panose="02020603050405020304" pitchFamily="18" charset="0"/>
                        <a:cs typeface="Arial" panose="020B0604020202020204" pitchFamily="34" charset="0"/>
                      </a:rPr>
                      <m:t>            </m:t>
                    </m:r>
                    <m:r>
                      <m:rPr>
                        <m:sty m:val="p"/>
                      </m:rPr>
                      <a:rPr lang="fr-FR" sz="1400" b="0" i="0" kern="100" smtClean="0">
                        <a:latin typeface="Cambria Math" panose="02040503050406030204" pitchFamily="18" charset="0"/>
                        <a:ea typeface="Times New Roman" panose="02020603050405020304" pitchFamily="18" charset="0"/>
                        <a:cs typeface="Arial" panose="020B0604020202020204" pitchFamily="34" charset="0"/>
                      </a:rPr>
                      <m:t>thus</m:t>
                    </m:r>
                    <m:r>
                      <a:rPr lang="fr-FR" sz="1400" b="0" i="0" kern="100" smtClean="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𝐿</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𝑋𝐷</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 </m:t>
                    </m:r>
                    <m:f>
                      <m:f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fPr>
                      <m:num>
                        <m:r>
                          <a:rPr lang="en-GB" sz="1400" kern="100">
                            <a:latin typeface="Cambria Math" panose="02040503050406030204" pitchFamily="18" charset="0"/>
                            <a:ea typeface="Times New Roman" panose="02020603050405020304" pitchFamily="18" charset="0"/>
                            <a:cs typeface="Arial" panose="020B0604020202020204" pitchFamily="34" charset="0"/>
                          </a:rPr>
                          <m:t>1</m:t>
                        </m:r>
                      </m:num>
                      <m:den>
                        <m:r>
                          <a:rPr lang="en-GB" sz="1400" kern="100">
                            <a:latin typeface="Cambria Math" panose="02040503050406030204" pitchFamily="18" charset="0"/>
                            <a:ea typeface="Times New Roman" panose="02020603050405020304" pitchFamily="18" charset="0"/>
                            <a:cs typeface="Arial" panose="020B0604020202020204" pitchFamily="34" charset="0"/>
                          </a:rPr>
                          <m:t>|</m:t>
                        </m:r>
                        <m:r>
                          <a:rPr lang="en-GB" sz="1400" kern="100">
                            <a:latin typeface="Cambria Math" panose="02040503050406030204" pitchFamily="18" charset="0"/>
                            <a:ea typeface="Times New Roman" panose="02020603050405020304" pitchFamily="18" charset="0"/>
                            <a:cs typeface="Arial" panose="020B0604020202020204" pitchFamily="34" charset="0"/>
                          </a:rPr>
                          <m:t>𝑁</m:t>
                        </m:r>
                        <m:r>
                          <a:rPr lang="en-GB" sz="1400" kern="100">
                            <a:latin typeface="Cambria Math" panose="02040503050406030204" pitchFamily="18" charset="0"/>
                            <a:ea typeface="Times New Roman" panose="02020603050405020304" pitchFamily="18" charset="0"/>
                            <a:cs typeface="Arial" panose="020B0604020202020204" pitchFamily="34" charset="0"/>
                          </a:rPr>
                          <m:t>|</m:t>
                        </m:r>
                      </m:den>
                    </m:f>
                    <m:r>
                      <a:rPr lang="en-GB" sz="1400" kern="100">
                        <a:latin typeface="Cambria Math" panose="02040503050406030204" pitchFamily="18" charset="0"/>
                        <a:ea typeface="Times New Roman" panose="02020603050405020304" pitchFamily="18" charset="0"/>
                        <a:cs typeface="Arial" panose="020B0604020202020204" pitchFamily="34" charset="0"/>
                      </a:rPr>
                      <m:t> </m:t>
                    </m:r>
                    <m:nary>
                      <m:naryPr>
                        <m:chr m:val="∑"/>
                        <m:limLoc m:val="undOv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naryPr>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r>
                          <a:rPr lang="en-GB" sz="1400" kern="100">
                            <a:latin typeface="Cambria Math" panose="02040503050406030204" pitchFamily="18" charset="0"/>
                            <a:ea typeface="Times New Roman" panose="02020603050405020304" pitchFamily="18" charset="0"/>
                            <a:cs typeface="Arial" panose="020B0604020202020204" pitchFamily="34" charset="0"/>
                          </a:rPr>
                          <m:t>=1</m:t>
                        </m:r>
                      </m:sub>
                      <m:sup>
                        <m:r>
                          <a:rPr lang="en-GB" sz="1400" kern="100">
                            <a:latin typeface="Cambria Math" panose="02040503050406030204" pitchFamily="18" charset="0"/>
                            <a:ea typeface="Times New Roman" panose="02020603050405020304" pitchFamily="18" charset="0"/>
                            <a:cs typeface="Arial" panose="020B0604020202020204" pitchFamily="34" charset="0"/>
                          </a:rPr>
                          <m:t>|</m:t>
                        </m:r>
                        <m:r>
                          <a:rPr lang="en-GB" sz="1400" kern="100">
                            <a:latin typeface="Cambria Math" panose="02040503050406030204" pitchFamily="18" charset="0"/>
                            <a:ea typeface="Times New Roman" panose="02020603050405020304" pitchFamily="18" charset="0"/>
                            <a:cs typeface="Arial" panose="020B0604020202020204" pitchFamily="34" charset="0"/>
                          </a:rPr>
                          <m:t>𝑁</m:t>
                        </m:r>
                        <m:r>
                          <a:rPr lang="en-GB" sz="1400" kern="100">
                            <a:latin typeface="Cambria Math" panose="02040503050406030204" pitchFamily="18" charset="0"/>
                            <a:ea typeface="Times New Roman" panose="02020603050405020304" pitchFamily="18" charset="0"/>
                            <a:cs typeface="Arial" panose="020B0604020202020204" pitchFamily="34" charset="0"/>
                          </a:rPr>
                          <m:t>|</m:t>
                        </m:r>
                      </m:sup>
                      <m:e>
                        <m:sSup>
                          <m:s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pPr>
                          <m:e>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kern="100">
                                    <a:latin typeface="Cambria Math" panose="02040503050406030204" pitchFamily="18" charset="0"/>
                                    <a:ea typeface="Times New Roman" panose="02020603050405020304" pitchFamily="18" charset="0"/>
                                    <a:cs typeface="Arial" panose="020B0604020202020204" pitchFamily="34" charset="0"/>
                                  </a:rPr>
                                  <m:t>(</m:t>
                                </m:r>
                                <m:r>
                                  <a:rPr lang="en-GB" sz="1400" kern="100">
                                    <a:latin typeface="Cambria Math" panose="02040503050406030204" pitchFamily="18" charset="0"/>
                                    <a:ea typeface="Times New Roman" panose="02020603050405020304" pitchFamily="18" charset="0"/>
                                    <a:cs typeface="Arial" panose="020B0604020202020204" pitchFamily="34" charset="0"/>
                                  </a:rPr>
                                  <m:t>𝐶𝑡𝑒</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𝑠</m:t>
                                </m:r>
                              </m:sub>
                              <m:sup>
                                <m:r>
                                  <a:rPr lang="en-GB" sz="1400" kern="100">
                                    <a:latin typeface="Cambria Math" panose="02040503050406030204" pitchFamily="18" charset="0"/>
                                    <a:ea typeface="Times New Roman" panose="02020603050405020304" pitchFamily="18" charset="0"/>
                                    <a:cs typeface="Arial" panose="020B0604020202020204" pitchFamily="34" charset="0"/>
                                  </a:rPr>
                                  <m:t>𝑖</m:t>
                                </m:r>
                              </m:sup>
                            </m:sSubSup>
                            <m:r>
                              <a:rPr lang="en-GB"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fr-FR"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m:t>
                            </m:r>
                            <m:r>
                              <a:rPr lang="en-GB" sz="1400" kern="100">
                                <a:latin typeface="Cambria Math" panose="02040503050406030204" pitchFamily="18" charset="0"/>
                                <a:ea typeface="Times New Roman" panose="02020603050405020304" pitchFamily="18" charset="0"/>
                                <a:cs typeface="Arial" panose="020B0604020202020204" pitchFamily="34" charset="0"/>
                              </a:rPr>
                              <m:t>  </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kern="100">
                                    <a:latin typeface="Cambria Math" panose="02040503050406030204" pitchFamily="18" charset="0"/>
                                    <a:ea typeface="Times New Roman" panose="02020603050405020304" pitchFamily="18" charset="0"/>
                                    <a:cs typeface="Arial" panose="020B0604020202020204" pitchFamily="34" charset="0"/>
                                  </a:rPr>
                                  <m:t>𝑇</m:t>
                                </m:r>
                              </m:sup>
                            </m:sSubSup>
                            <m:r>
                              <a:rPr lang="en-GB" sz="1400" kern="100">
                                <a:latin typeface="Cambria Math" panose="02040503050406030204" pitchFamily="18" charset="0"/>
                                <a:ea typeface="Times New Roman" panose="02020603050405020304" pitchFamily="18" charset="0"/>
                                <a:cs typeface="Arial" panose="020B0604020202020204" pitchFamily="34" charset="0"/>
                              </a:rPr>
                              <m:t>)</m:t>
                            </m:r>
                          </m:e>
                          <m:sup>
                            <m:r>
                              <a:rPr lang="en-GB" sz="1400" kern="100">
                                <a:latin typeface="Cambria Math" panose="02040503050406030204" pitchFamily="18" charset="0"/>
                                <a:ea typeface="Times New Roman" panose="02020603050405020304" pitchFamily="18" charset="0"/>
                                <a:cs typeface="Arial" panose="020B0604020202020204" pitchFamily="34" charset="0"/>
                              </a:rPr>
                              <m:t>2</m:t>
                            </m:r>
                          </m:sup>
                        </m:sSup>
                        <m:r>
                          <a:rPr lang="en-GB" sz="1400" kern="100">
                            <a:latin typeface="Cambria Math" panose="02040503050406030204" pitchFamily="18" charset="0"/>
                            <a:ea typeface="Times New Roman" panose="02020603050405020304" pitchFamily="18" charset="0"/>
                            <a:cs typeface="Arial" panose="020B0604020202020204" pitchFamily="34" charset="0"/>
                          </a:rPr>
                          <m:t> </m:t>
                        </m:r>
                      </m:e>
                    </m:nary>
                  </m:oMath>
                </a14:m>
                <a:endParaRPr lang="fr-FR" sz="1400"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4" name="ZoneTexte 3">
                <a:extLst>
                  <a:ext uri="{FF2B5EF4-FFF2-40B4-BE49-F238E27FC236}">
                    <a16:creationId xmlns:a16="http://schemas.microsoft.com/office/drawing/2014/main" id="{56F00CDF-6F5A-0325-9E4C-0A03DF1DAE5A}"/>
                  </a:ext>
                </a:extLst>
              </p:cNvPr>
              <p:cNvSpPr txBox="1">
                <a:spLocks noRot="1" noChangeAspect="1" noMove="1" noResize="1" noEditPoints="1" noAdjustHandles="1" noChangeArrowheads="1" noChangeShapeType="1" noTextEdit="1"/>
              </p:cNvSpPr>
              <p:nvPr/>
            </p:nvSpPr>
            <p:spPr>
              <a:xfrm>
                <a:off x="176514" y="1362678"/>
                <a:ext cx="9552101" cy="1779654"/>
              </a:xfrm>
              <a:prstGeom prst="rect">
                <a:avLst/>
              </a:prstGeom>
              <a:blipFill>
                <a:blip r:embed="rId2"/>
                <a:stretch>
                  <a:fillRect l="-191" t="-344" b="-23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8D6CAE3-9B8F-F7C4-637C-5034AD5E0978}"/>
                  </a:ext>
                </a:extLst>
              </p:cNvPr>
              <p:cNvSpPr txBox="1"/>
              <p:nvPr/>
            </p:nvSpPr>
            <p:spPr>
              <a:xfrm>
                <a:off x="269702" y="2905471"/>
                <a:ext cx="10028541" cy="2809039"/>
              </a:xfrm>
              <a:prstGeom prst="rect">
                <a:avLst/>
              </a:prstGeom>
              <a:noFill/>
            </p:spPr>
            <p:txBody>
              <a:bodyPr wrap="square">
                <a:spAutoFit/>
              </a:bodyPr>
              <a:lstStyle/>
              <a:p>
                <a:pPr>
                  <a:lnSpc>
                    <a:spcPct val="107000"/>
                  </a:lnSpc>
                  <a:spcAft>
                    <a:spcPts val="800"/>
                  </a:spcAft>
                  <a:tabLst>
                    <a:tab pos="2419350" algn="l"/>
                  </a:tabLst>
                </a:pPr>
                <a:r>
                  <a:rPr lang="en-US" sz="2400" kern="100" dirty="0">
                    <a:effectLst/>
                    <a:latin typeface="Calibri" panose="020F0502020204030204" pitchFamily="34" charset="0"/>
                    <a:ea typeface="Times New Roman" panose="02020603050405020304" pitchFamily="18" charset="0"/>
                    <a:cs typeface="Arial" panose="020B0604020202020204" pitchFamily="34" charset="0"/>
                  </a:rPr>
                  <a:t> </a:t>
                </a:r>
                <a:endParaRPr lang="fr-FR" sz="2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2419350" algn="l"/>
                  </a:tabLst>
                </a:pPr>
                <a:r>
                  <a:rPr lang="en-US" sz="1400" kern="100" dirty="0">
                    <a:latin typeface="Calibri" panose="020F0502020204030204" pitchFamily="34" charset="0"/>
                    <a:ea typeface="Times New Roman" panose="02020603050405020304" pitchFamily="18" charset="0"/>
                    <a:cs typeface="Arial" panose="020B0604020202020204" pitchFamily="34" charset="0"/>
                  </a:rPr>
                  <a:t>The gradient of the absolute value function is not well-defined at zero because it's a non-smooth function at that point. However, </a:t>
                </a:r>
              </a:p>
              <a:p>
                <a:pPr>
                  <a:lnSpc>
                    <a:spcPct val="107000"/>
                  </a:lnSpc>
                  <a:spcAft>
                    <a:spcPts val="800"/>
                  </a:spcAft>
                  <a:tabLst>
                    <a:tab pos="2419350" algn="l"/>
                  </a:tabLst>
                </a:pPr>
                <a:r>
                  <a:rPr lang="en-US" sz="1400" kern="100" dirty="0">
                    <a:latin typeface="Calibri" panose="020F0502020204030204" pitchFamily="34" charset="0"/>
                    <a:ea typeface="Times New Roman" panose="02020603050405020304" pitchFamily="18" charset="0"/>
                    <a:cs typeface="Arial" panose="020B0604020202020204" pitchFamily="34" charset="0"/>
                  </a:rPr>
                  <a:t>we can compute sub-gradients of the absolute value when </a:t>
                </a:r>
                <a14:m>
                  <m:oMath xmlns:m="http://schemas.openxmlformats.org/officeDocument/2006/math">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&gt;0 </m:t>
                    </m:r>
                    <m:r>
                      <a:rPr lang="en-GB" sz="1400" kern="100">
                        <a:latin typeface="Cambria Math" panose="02040503050406030204" pitchFamily="18" charset="0"/>
                        <a:ea typeface="Times New Roman" panose="02020603050405020304" pitchFamily="18" charset="0"/>
                        <a:cs typeface="Arial" panose="020B0604020202020204" pitchFamily="34" charset="0"/>
                      </a:rPr>
                      <m:t>𝑎𝑛𝑑</m:t>
                    </m:r>
                    <m:r>
                      <a:rPr lang="en-GB" sz="1400"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kern="100">
                            <a:latin typeface="Cambria Math" panose="02040503050406030204" pitchFamily="18" charset="0"/>
                            <a:ea typeface="Times New Roman" panose="02020603050405020304" pitchFamily="18" charset="0"/>
                            <a:cs typeface="Arial" panose="020B0604020202020204" pitchFamily="34" charset="0"/>
                          </a:rPr>
                          <m:t> </m:t>
                        </m:r>
                        <m:r>
                          <a:rPr lang="fr-FR" sz="1400"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kern="100">
                        <a:latin typeface="Cambria Math" panose="02040503050406030204" pitchFamily="18" charset="0"/>
                        <a:ea typeface="Times New Roman" panose="02020603050405020304" pitchFamily="18" charset="0"/>
                        <a:cs typeface="Arial" panose="020B0604020202020204" pitchFamily="34" charset="0"/>
                      </a:rPr>
                      <m:t> &lt; 0</m:t>
                    </m:r>
                  </m:oMath>
                </a14:m>
                <a:r>
                  <a:rPr lang="en-GB" sz="1400" kern="100" dirty="0">
                    <a:latin typeface="Calibri" panose="020F0502020204030204" pitchFamily="34" charset="0"/>
                    <a:ea typeface="Times New Roman" panose="02020603050405020304" pitchFamily="18" charset="0"/>
                    <a:cs typeface="Arial" panose="020B0604020202020204" pitchFamily="34" charset="0"/>
                  </a:rPr>
                  <a:t> . </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1720850" algn="l"/>
                  </a:tabLst>
                </a:pPr>
                <a:r>
                  <a:rPr lang="en-US" sz="1400" kern="100" dirty="0">
                    <a:latin typeface="Calibri" panose="020F0502020204030204" pitchFamily="34" charset="0"/>
                    <a:ea typeface="Times New Roman" panose="02020603050405020304" pitchFamily="18" charset="0"/>
                    <a:cs typeface="Arial" panose="020B0604020202020204" pitchFamily="34" charset="0"/>
                  </a:rPr>
                  <a:t>	 </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en-US"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en-US"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r>
                  <a:rPr lang="en-US" sz="1400" kern="100" dirty="0">
                    <a:latin typeface="Calibri" panose="020F0502020204030204" pitchFamily="34" charset="0"/>
                    <a:ea typeface="Times New Roman" panose="02020603050405020304" pitchFamily="18" charset="0"/>
                    <a:cs typeface="Arial" panose="020B0604020202020204" pitchFamily="34" charset="0"/>
                  </a:rPr>
                  <a:t>The gradient descent optimization will be then : </a:t>
                </a:r>
                <a:endParaRPr lang="fr-FR" sz="1400" kern="1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tabLst>
                    <a:tab pos="2419350" algn="l"/>
                  </a:tabLst>
                </a:pPr>
                <a:endParaRPr lang="fr-FR" sz="1400" kern="100" dirty="0">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8" name="ZoneTexte 7">
                <a:extLst>
                  <a:ext uri="{FF2B5EF4-FFF2-40B4-BE49-F238E27FC236}">
                    <a16:creationId xmlns:a16="http://schemas.microsoft.com/office/drawing/2014/main" id="{C8D6CAE3-9B8F-F7C4-637C-5034AD5E0978}"/>
                  </a:ext>
                </a:extLst>
              </p:cNvPr>
              <p:cNvSpPr txBox="1">
                <a:spLocks noRot="1" noChangeAspect="1" noMove="1" noResize="1" noEditPoints="1" noAdjustHandles="1" noChangeArrowheads="1" noChangeShapeType="1" noTextEdit="1"/>
              </p:cNvSpPr>
              <p:nvPr/>
            </p:nvSpPr>
            <p:spPr>
              <a:xfrm>
                <a:off x="269702" y="2905471"/>
                <a:ext cx="10028541" cy="2809039"/>
              </a:xfrm>
              <a:prstGeom prst="rect">
                <a:avLst/>
              </a:prstGeom>
              <a:blipFill>
                <a:blip r:embed="rId3"/>
                <a:stretch>
                  <a:fillRect l="-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169160B6-E308-E90F-A9FD-5EAE5E170246}"/>
                  </a:ext>
                </a:extLst>
              </p:cNvPr>
              <p:cNvSpPr txBox="1"/>
              <p:nvPr/>
            </p:nvSpPr>
            <p:spPr>
              <a:xfrm>
                <a:off x="3540657" y="5498268"/>
                <a:ext cx="3124103" cy="518723"/>
              </a:xfrm>
              <a:prstGeom prst="rect">
                <a:avLst/>
              </a:prstGeom>
            </p:spPr>
            <p:style>
              <a:lnRef idx="2">
                <a:schemeClr val="accent3"/>
              </a:lnRef>
              <a:fillRef idx="1">
                <a:schemeClr val="lt1"/>
              </a:fillRef>
              <a:effectRef idx="0">
                <a:schemeClr val="accent3"/>
              </a:effectRef>
              <a:fontRef idx="minor">
                <a:schemeClr val="dk1"/>
              </a:fontRef>
            </p:style>
            <p:txBody>
              <a:bodyPr wrap="squar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US" sz="1400" i="1" kern="100">
                              <a:latin typeface="Cambria Math" panose="02040503050406030204" pitchFamily="18" charset="0"/>
                              <a:ea typeface="Times New Roman" panose="02020603050405020304" pitchFamily="18" charset="0"/>
                              <a:cs typeface="Arial" panose="020B0604020202020204" pitchFamily="34" charset="0"/>
                            </a:rPr>
                            <m:t>𝑖</m:t>
                          </m:r>
                          <m:r>
                            <a:rPr lang="en-US" sz="1400" i="1" kern="100">
                              <a:latin typeface="Cambria Math" panose="02040503050406030204" pitchFamily="18" charset="0"/>
                              <a:ea typeface="Times New Roman" panose="02020603050405020304" pitchFamily="18" charset="0"/>
                              <a:cs typeface="Arial" panose="020B0604020202020204" pitchFamily="34" charset="0"/>
                            </a:rPr>
                            <m:t>, </m:t>
                          </m:r>
                          <m:r>
                            <a:rPr lang="en-US" sz="1400" i="1" kern="100">
                              <a:latin typeface="Cambria Math" panose="02040503050406030204" pitchFamily="18" charset="0"/>
                              <a:ea typeface="Times New Roman" panose="02020603050405020304" pitchFamily="18" charset="0"/>
                              <a:cs typeface="Arial" panose="020B0604020202020204" pitchFamily="34" charset="0"/>
                            </a:rPr>
                            <m:t>𝑚</m:t>
                          </m:r>
                          <m:r>
                            <a:rPr lang="en-US" sz="1400" i="1" kern="100">
                              <a:latin typeface="Cambria Math" panose="02040503050406030204" pitchFamily="18" charset="0"/>
                              <a:ea typeface="Times New Roman" panose="02020603050405020304" pitchFamily="18" charset="0"/>
                              <a:cs typeface="Arial" panose="020B0604020202020204" pitchFamily="34" charset="0"/>
                            </a:rPr>
                            <m:t>+1</m:t>
                          </m:r>
                        </m:sub>
                      </m:sSub>
                      <m:r>
                        <a:rPr lang="en-US" sz="1400" i="1" kern="100">
                          <a:latin typeface="Cambria Math" panose="02040503050406030204" pitchFamily="18" charset="0"/>
                          <a:ea typeface="Times New Roman" panose="02020603050405020304" pitchFamily="18" charset="0"/>
                          <a:cs typeface="Arial" panose="020B0604020202020204" pitchFamily="34" charset="0"/>
                        </a:rPr>
                        <m:t> =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US" sz="1400" i="1" kern="100">
                              <a:latin typeface="Cambria Math" panose="02040503050406030204" pitchFamily="18" charset="0"/>
                              <a:ea typeface="Times New Roman" panose="02020603050405020304" pitchFamily="18" charset="0"/>
                              <a:cs typeface="Arial" panose="020B0604020202020204" pitchFamily="34" charset="0"/>
                            </a:rPr>
                            <m:t>𝑖</m:t>
                          </m:r>
                          <m:r>
                            <a:rPr lang="en-US" sz="1400" i="1" kern="100">
                              <a:latin typeface="Cambria Math" panose="02040503050406030204" pitchFamily="18" charset="0"/>
                              <a:ea typeface="Times New Roman" panose="02020603050405020304" pitchFamily="18" charset="0"/>
                              <a:cs typeface="Arial" panose="020B0604020202020204" pitchFamily="34" charset="0"/>
                            </a:rPr>
                            <m:t>, </m:t>
                          </m:r>
                          <m:r>
                            <a:rPr lang="en-US" sz="1400" i="1" kern="100">
                              <a:latin typeface="Cambria Math" panose="02040503050406030204" pitchFamily="18" charset="0"/>
                              <a:ea typeface="Times New Roman" panose="02020603050405020304" pitchFamily="18" charset="0"/>
                              <a:cs typeface="Arial" panose="020B0604020202020204" pitchFamily="34" charset="0"/>
                            </a:rPr>
                            <m:t>𝑚</m:t>
                          </m:r>
                          <m:r>
                            <a:rPr lang="en-US" sz="1400" i="1" kern="100">
                              <a:latin typeface="Cambria Math" panose="02040503050406030204" pitchFamily="18" charset="0"/>
                              <a:ea typeface="Times New Roman" panose="02020603050405020304" pitchFamily="18" charset="0"/>
                              <a:cs typeface="Arial" panose="020B0604020202020204" pitchFamily="34" charset="0"/>
                            </a:rPr>
                            <m:t> </m:t>
                          </m:r>
                        </m:sub>
                      </m:sSub>
                      <m:r>
                        <a:rPr lang="fr-FR" sz="1400" i="1" kern="100">
                          <a:latin typeface="Cambria Math" panose="02040503050406030204" pitchFamily="18" charset="0"/>
                          <a:ea typeface="Times New Roman" panose="02020603050405020304" pitchFamily="18" charset="0"/>
                          <a:cs typeface="Arial" panose="020B0604020202020204" pitchFamily="34" charset="0"/>
                        </a:rPr>
                        <m:t>− </m:t>
                      </m:r>
                      <m:r>
                        <a:rPr lang="en-US" sz="1400" i="1" kern="100">
                          <a:latin typeface="Cambria Math" panose="02040503050406030204" pitchFamily="18" charset="0"/>
                          <a:ea typeface="Times New Roman" panose="02020603050405020304" pitchFamily="18" charset="0"/>
                          <a:cs typeface="Arial" panose="020B0604020202020204" pitchFamily="34" charset="0"/>
                        </a:rPr>
                        <m:t>𝛼</m:t>
                      </m:r>
                      <m:r>
                        <a:rPr lang="en-US" sz="1400" i="1" kern="100">
                          <a:latin typeface="Cambria Math" panose="02040503050406030204" pitchFamily="18" charset="0"/>
                          <a:ea typeface="Times New Roman" panose="02020603050405020304" pitchFamily="18" charset="0"/>
                          <a:cs typeface="Arial" panose="020B0604020202020204" pitchFamily="34" charset="0"/>
                        </a:rPr>
                        <m:t>× </m:t>
                      </m:r>
                      <m:f>
                        <m:f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fPr>
                        <m:num>
                          <m:r>
                            <a:rPr lang="en-GB" sz="14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𝐿</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𝑋𝐷</m:t>
                              </m:r>
                            </m:sub>
                          </m:sSub>
                        </m:num>
                        <m:den>
                          <m:r>
                            <a:rPr lang="en-GB" sz="14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 </m:t>
                              </m:r>
                              <m:r>
                                <a:rPr lang="en-GB"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Sub>
                        </m:den>
                      </m:f>
                    </m:oMath>
                  </m:oMathPara>
                </a14:m>
                <a:endParaRPr lang="en-US" sz="1400" i="1" kern="100" dirty="0" err="1">
                  <a:latin typeface="Cambria Math" panose="02040503050406030204" pitchFamily="18" charset="0"/>
                  <a:ea typeface="Times New Roman" panose="02020603050405020304" pitchFamily="18" charset="0"/>
                  <a:cs typeface="Arial" panose="020B0604020202020204" pitchFamily="34" charset="0"/>
                </a:endParaRPr>
              </a:p>
            </p:txBody>
          </p:sp>
        </mc:Choice>
        <mc:Fallback xmlns="">
          <p:sp>
            <p:nvSpPr>
              <p:cNvPr id="3" name="ZoneTexte 2">
                <a:extLst>
                  <a:ext uri="{FF2B5EF4-FFF2-40B4-BE49-F238E27FC236}">
                    <a16:creationId xmlns:a16="http://schemas.microsoft.com/office/drawing/2014/main" id="{169160B6-E308-E90F-A9FD-5EAE5E170246}"/>
                  </a:ext>
                </a:extLst>
              </p:cNvPr>
              <p:cNvSpPr txBox="1">
                <a:spLocks noRot="1" noChangeAspect="1" noMove="1" noResize="1" noEditPoints="1" noAdjustHandles="1" noChangeArrowheads="1" noChangeShapeType="1" noTextEdit="1"/>
              </p:cNvSpPr>
              <p:nvPr/>
            </p:nvSpPr>
            <p:spPr>
              <a:xfrm>
                <a:off x="3540657" y="5498268"/>
                <a:ext cx="3124103" cy="518723"/>
              </a:xfrm>
              <a:prstGeom prst="rect">
                <a:avLst/>
              </a:prstGeom>
              <a:blipFill>
                <a:blip r:embed="rId4"/>
                <a:stretch>
                  <a:fillRect b="-4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7139769D-0D65-3223-A1A6-BDD43E242B80}"/>
                  </a:ext>
                </a:extLst>
              </p:cNvPr>
              <p:cNvSpPr txBox="1"/>
              <p:nvPr/>
            </p:nvSpPr>
            <p:spPr>
              <a:xfrm>
                <a:off x="2610127" y="4213504"/>
                <a:ext cx="4770814" cy="652542"/>
              </a:xfrm>
              <a:prstGeom prst="rect">
                <a:avLst/>
              </a:prstGeom>
            </p:spPr>
            <p:style>
              <a:lnRef idx="2">
                <a:schemeClr val="dk1"/>
              </a:lnRef>
              <a:fillRef idx="1">
                <a:schemeClr val="lt1"/>
              </a:fillRef>
              <a:effectRef idx="0">
                <a:schemeClr val="dk1"/>
              </a:effectRef>
              <a:fontRef idx="minor">
                <a:schemeClr val="dk1"/>
              </a:fontRef>
            </p:style>
            <p:txBody>
              <a:bodyPr wrap="square" lIns="36000" tIns="36000" rIns="36000" bIns="36000" rtlCol="0">
                <a:spAutoFit/>
              </a:bodyPr>
              <a:lstStyle/>
              <a:p>
                <a:pPr algn="ctr">
                  <a:lnSpc>
                    <a:spcPct val="107000"/>
                  </a:lnSpc>
                  <a:spcAft>
                    <a:spcPts val="800"/>
                  </a:spcAft>
                  <a:tabLst>
                    <a:tab pos="2419350" algn="l"/>
                  </a:tabLst>
                </a:pPr>
                <a14:m>
                  <m:oMathPara xmlns:m="http://schemas.openxmlformats.org/officeDocument/2006/math">
                    <m:oMathParaPr>
                      <m:jc m:val="centerGroup"/>
                    </m:oMathParaPr>
                    <m:oMath xmlns:m="http://schemas.openxmlformats.org/officeDocument/2006/math">
                      <m:f>
                        <m:f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fPr>
                        <m:num>
                          <m:r>
                            <a:rPr lang="en-GB" sz="14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𝐿</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𝑋𝐷</m:t>
                              </m:r>
                            </m:sub>
                          </m:sSub>
                        </m:num>
                        <m:den>
                          <m:r>
                            <a:rPr lang="en-GB" sz="1400" i="1" kern="100">
                              <a:latin typeface="Cambria Math" panose="02040503050406030204" pitchFamily="18" charset="0"/>
                              <a:ea typeface="Times New Roman" panose="02020603050405020304" pitchFamily="18" charset="0"/>
                              <a:cs typeface="Arial" panose="020B0604020202020204" pitchFamily="34" charset="0"/>
                            </a:rPr>
                            <m:t>𝜕</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 </m:t>
                              </m:r>
                              <m:r>
                                <a:rPr lang="en-GB"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Sub>
                        </m:den>
                      </m:f>
                      <m:r>
                        <a:rPr lang="en-GB" sz="1400" i="1" kern="100">
                          <a:latin typeface="Cambria Math" panose="02040503050406030204" pitchFamily="18" charset="0"/>
                          <a:ea typeface="Times New Roman" panose="02020603050405020304" pitchFamily="18" charset="0"/>
                          <a:cs typeface="Arial" panose="020B0604020202020204" pitchFamily="34" charset="0"/>
                        </a:rPr>
                        <m:t> =</m:t>
                      </m:r>
                      <m:f>
                        <m:f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fPr>
                        <m:num>
                          <m:r>
                            <a:rPr lang="en-GB" sz="1400" i="1" kern="100">
                              <a:latin typeface="Cambria Math" panose="02040503050406030204" pitchFamily="18" charset="0"/>
                              <a:ea typeface="Times New Roman" panose="02020603050405020304" pitchFamily="18" charset="0"/>
                              <a:cs typeface="Arial" panose="020B0604020202020204" pitchFamily="34" charset="0"/>
                            </a:rPr>
                            <m:t>2</m:t>
                          </m:r>
                        </m:num>
                        <m:den>
                          <m:d>
                            <m:dPr>
                              <m:begChr m:val="|"/>
                              <m:endChr m:val="|"/>
                              <m:ctrlPr>
                                <a:rPr lang="fr-FR" sz="1400" i="1" kern="100">
                                  <a:latin typeface="Cambria Math" panose="02040503050406030204" pitchFamily="18" charset="0"/>
                                  <a:ea typeface="Times New Roman" panose="02020603050405020304" pitchFamily="18" charset="0"/>
                                  <a:cs typeface="Arial" panose="020B0604020202020204" pitchFamily="34" charset="0"/>
                                </a:rPr>
                              </m:ctrlPr>
                            </m:dPr>
                            <m:e>
                              <m:r>
                                <a:rPr lang="en-GB" sz="1400" i="1" kern="100">
                                  <a:latin typeface="Cambria Math" panose="02040503050406030204" pitchFamily="18" charset="0"/>
                                  <a:ea typeface="Times New Roman" panose="02020603050405020304" pitchFamily="18" charset="0"/>
                                  <a:cs typeface="Arial" panose="020B0604020202020204" pitchFamily="34" charset="0"/>
                                </a:rPr>
                                <m:t>𝑁</m:t>
                              </m:r>
                            </m:e>
                          </m:d>
                        </m:den>
                      </m:f>
                      <m:r>
                        <a:rPr lang="en-GB" sz="1400" i="1" kern="100">
                          <a:latin typeface="Cambria Math" panose="02040503050406030204" pitchFamily="18" charset="0"/>
                          <a:ea typeface="Times New Roman" panose="02020603050405020304" pitchFamily="18" charset="0"/>
                          <a:cs typeface="Arial" panose="020B0604020202020204" pitchFamily="34" charset="0"/>
                        </a:rPr>
                        <m:t> ×</m:t>
                      </m:r>
                      <m:sSup>
                        <m:s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pPr>
                        <m:e>
                          <m:r>
                            <a:rPr lang="en-GB" sz="1400" i="1" kern="100">
                              <a:latin typeface="Cambria Math" panose="02040503050406030204" pitchFamily="18" charset="0"/>
                              <a:ea typeface="Times New Roman" panose="02020603050405020304" pitchFamily="18" charset="0"/>
                              <a:cs typeface="Arial" panose="020B0604020202020204" pitchFamily="34" charset="0"/>
                            </a:rPr>
                            <m:t>(−1)</m:t>
                          </m:r>
                        </m:e>
                        <m:sup>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𝟙</m:t>
                              </m:r>
                            </m:e>
                            <m:sub>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 (</m:t>
                                  </m:r>
                                  <m:r>
                                    <a:rPr lang="en-GB"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i="1" kern="100">
                                  <a:latin typeface="Cambria Math" panose="02040503050406030204" pitchFamily="18" charset="0"/>
                                  <a:ea typeface="Times New Roman" panose="02020603050405020304" pitchFamily="18" charset="0"/>
                                  <a:cs typeface="Arial" panose="020B0604020202020204" pitchFamily="34" charset="0"/>
                                </a:rPr>
                                <m:t>&lt;0)</m:t>
                              </m:r>
                            </m:sub>
                          </m:sSub>
                        </m:sup>
                      </m:sSup>
                      <m:r>
                        <a:rPr lang="en-GB" sz="1400" i="1" kern="100">
                          <a:latin typeface="Cambria Math" panose="02040503050406030204" pitchFamily="18" charset="0"/>
                          <a:ea typeface="Times New Roman" panose="02020603050405020304" pitchFamily="18" charset="0"/>
                          <a:cs typeface="Arial" panose="020B0604020202020204" pitchFamily="34" charset="0"/>
                        </a:rPr>
                        <m:t> ×</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i="1" kern="100">
                              <a:latin typeface="Cambria Math" panose="02040503050406030204" pitchFamily="18" charset="0"/>
                              <a:ea typeface="Times New Roman" panose="02020603050405020304" pitchFamily="18" charset="0"/>
                              <a:cs typeface="Arial" panose="020B0604020202020204" pitchFamily="34" charset="0"/>
                            </a:rPr>
                            <m:t>𝐶𝑡𝑒</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𝑠</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p>
                      </m:sSubSup>
                      <m:r>
                        <a:rPr lang="en-GB" sz="1400" i="1" kern="100">
                          <a:latin typeface="Cambria Math" panose="02040503050406030204" pitchFamily="18" charset="0"/>
                          <a:ea typeface="Times New Roman" panose="02020603050405020304" pitchFamily="18" charset="0"/>
                          <a:cs typeface="Arial" panose="020B0604020202020204" pitchFamily="34" charset="0"/>
                        </a:rPr>
                        <m:t>× (</m:t>
                      </m:r>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 |</m:t>
                          </m:r>
                          <m:r>
                            <a:rPr lang="en-GB" sz="1400" i="1" kern="100">
                              <a:latin typeface="Cambria Math" panose="02040503050406030204" pitchFamily="18" charset="0"/>
                              <a:ea typeface="Times New Roman" panose="02020603050405020304" pitchFamily="18" charset="0"/>
                              <a:cs typeface="Arial" panose="020B0604020202020204" pitchFamily="34" charset="0"/>
                            </a:rPr>
                            <m:t>𝛽</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Sub>
                      <m:r>
                        <a:rPr lang="en-GB" sz="1400" i="1" kern="100">
                          <a:latin typeface="Cambria Math" panose="02040503050406030204" pitchFamily="18" charset="0"/>
                          <a:ea typeface="Times New Roman" panose="02020603050405020304" pitchFamily="18" charset="0"/>
                          <a:cs typeface="Arial" panose="020B0604020202020204" pitchFamily="34" charset="0"/>
                        </a:rPr>
                        <m:t>| × </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i="1" kern="100">
                              <a:latin typeface="Cambria Math" panose="02040503050406030204" pitchFamily="18" charset="0"/>
                              <a:ea typeface="Times New Roman" panose="02020603050405020304" pitchFamily="18" charset="0"/>
                              <a:cs typeface="Arial" panose="020B0604020202020204" pitchFamily="34" charset="0"/>
                            </a:rPr>
                            <m:t>𝐶𝑡𝑒</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𝑠</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p>
                      </m:sSubSup>
                      <m:r>
                        <a:rPr lang="en-GB" sz="1400" i="1" kern="100">
                          <a:latin typeface="Cambria Math" panose="02040503050406030204" pitchFamily="18" charset="0"/>
                          <a:ea typeface="Times New Roman" panose="02020603050405020304" pitchFamily="18" charset="0"/>
                          <a:cs typeface="Arial" panose="020B0604020202020204" pitchFamily="34" charset="0"/>
                        </a:rPr>
                        <m:t> − </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i="1"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𝑇</m:t>
                          </m:r>
                        </m:sup>
                      </m:sSubSup>
                      <m:r>
                        <a:rPr lang="en-GB" sz="1400" i="1" kern="100">
                          <a:latin typeface="Cambria Math" panose="02040503050406030204" pitchFamily="18" charset="0"/>
                          <a:ea typeface="Times New Roman" panose="02020603050405020304" pitchFamily="18" charset="0"/>
                          <a:cs typeface="Arial" panose="020B0604020202020204" pitchFamily="34" charset="0"/>
                        </a:rPr>
                        <m:t>)</m:t>
                      </m:r>
                    </m:oMath>
                  </m:oMathPara>
                </a14:m>
                <a:endParaRPr lang="fr-FR" sz="1400" i="1" kern="100" dirty="0">
                  <a:latin typeface="Cambria Math" panose="02040503050406030204" pitchFamily="18" charset="0"/>
                  <a:ea typeface="Times New Roman" panose="02020603050405020304" pitchFamily="18"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7139769D-0D65-3223-A1A6-BDD43E242B80}"/>
                  </a:ext>
                </a:extLst>
              </p:cNvPr>
              <p:cNvSpPr txBox="1">
                <a:spLocks noRot="1" noChangeAspect="1" noMove="1" noResize="1" noEditPoints="1" noAdjustHandles="1" noChangeArrowheads="1" noChangeShapeType="1" noTextEdit="1"/>
              </p:cNvSpPr>
              <p:nvPr/>
            </p:nvSpPr>
            <p:spPr>
              <a:xfrm>
                <a:off x="2610127" y="4213504"/>
                <a:ext cx="4770814" cy="65254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1E358BAB-8204-1853-7BE6-660CEF940068}"/>
                  </a:ext>
                </a:extLst>
              </p:cNvPr>
              <p:cNvSpPr txBox="1"/>
              <p:nvPr/>
            </p:nvSpPr>
            <p:spPr>
              <a:xfrm>
                <a:off x="3557058" y="1766935"/>
                <a:ext cx="2791011" cy="687102"/>
              </a:xfrm>
              <a:prstGeom prst="rect">
                <a:avLst/>
              </a:prstGeom>
            </p:spPr>
            <p:style>
              <a:lnRef idx="2">
                <a:schemeClr val="accent3"/>
              </a:lnRef>
              <a:fillRef idx="1">
                <a:schemeClr val="lt1"/>
              </a:fillRef>
              <a:effectRef idx="0">
                <a:schemeClr val="accent3"/>
              </a:effectRef>
              <a:fontRef idx="minor">
                <a:schemeClr val="dk1"/>
              </a:fontRef>
            </p:style>
            <p:txBody>
              <a:bodyPr wrap="squar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Pr>
                        <m:e>
                          <m:r>
                            <a:rPr lang="en-GB" sz="1400" i="1" kern="100">
                              <a:latin typeface="Cambria Math" panose="02040503050406030204" pitchFamily="18" charset="0"/>
                              <a:ea typeface="Times New Roman" panose="02020603050405020304" pitchFamily="18" charset="0"/>
                              <a:cs typeface="Arial" panose="020B0604020202020204" pitchFamily="34" charset="0"/>
                            </a:rPr>
                            <m:t>𝐿</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𝑋𝐷</m:t>
                          </m:r>
                        </m:sub>
                      </m:sSub>
                      <m:r>
                        <a:rPr lang="en-GB" sz="1400" i="1" kern="100">
                          <a:latin typeface="Cambria Math" panose="02040503050406030204" pitchFamily="18" charset="0"/>
                          <a:ea typeface="Times New Roman" panose="02020603050405020304" pitchFamily="18" charset="0"/>
                          <a:cs typeface="Arial" panose="020B0604020202020204" pitchFamily="34" charset="0"/>
                        </a:rPr>
                        <m:t> = </m:t>
                      </m:r>
                      <m:f>
                        <m:f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fPr>
                        <m:num>
                          <m:r>
                            <a:rPr lang="en-GB" sz="1400" i="1" kern="100">
                              <a:latin typeface="Cambria Math" panose="02040503050406030204" pitchFamily="18" charset="0"/>
                              <a:ea typeface="Times New Roman" panose="02020603050405020304" pitchFamily="18" charset="0"/>
                              <a:cs typeface="Arial" panose="020B0604020202020204" pitchFamily="34" charset="0"/>
                            </a:rPr>
                            <m:t>1</m:t>
                          </m:r>
                        </m:num>
                        <m:den>
                          <m:r>
                            <a:rPr lang="en-GB" sz="1400" i="1" kern="100">
                              <a:latin typeface="Cambria Math" panose="02040503050406030204" pitchFamily="18" charset="0"/>
                              <a:ea typeface="Times New Roman" panose="02020603050405020304" pitchFamily="18" charset="0"/>
                              <a:cs typeface="Arial" panose="020B0604020202020204" pitchFamily="34" charset="0"/>
                            </a:rPr>
                            <m:t>|</m:t>
                          </m:r>
                          <m:r>
                            <a:rPr lang="en-GB" sz="1400" i="1" kern="100">
                              <a:latin typeface="Cambria Math" panose="02040503050406030204" pitchFamily="18" charset="0"/>
                              <a:ea typeface="Times New Roman" panose="02020603050405020304" pitchFamily="18" charset="0"/>
                              <a:cs typeface="Arial" panose="020B0604020202020204" pitchFamily="34" charset="0"/>
                            </a:rPr>
                            <m:t>𝑁</m:t>
                          </m:r>
                          <m:r>
                            <a:rPr lang="en-GB" sz="1400" i="1" kern="100">
                              <a:latin typeface="Cambria Math" panose="02040503050406030204" pitchFamily="18" charset="0"/>
                              <a:ea typeface="Times New Roman" panose="02020603050405020304" pitchFamily="18" charset="0"/>
                              <a:cs typeface="Arial" panose="020B0604020202020204" pitchFamily="34" charset="0"/>
                            </a:rPr>
                            <m:t>|</m:t>
                          </m:r>
                        </m:den>
                      </m:f>
                      <m:r>
                        <a:rPr lang="en-GB" sz="1400" i="1" kern="100">
                          <a:latin typeface="Cambria Math" panose="02040503050406030204" pitchFamily="18" charset="0"/>
                          <a:ea typeface="Times New Roman" panose="02020603050405020304" pitchFamily="18" charset="0"/>
                          <a:cs typeface="Arial" panose="020B0604020202020204" pitchFamily="34" charset="0"/>
                        </a:rPr>
                        <m:t> </m:t>
                      </m:r>
                      <m:nary>
                        <m:naryPr>
                          <m:chr m:val="∑"/>
                          <m:limLoc m:val="undOv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naryPr>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r>
                            <a:rPr lang="en-GB" sz="1400" i="1" kern="100">
                              <a:latin typeface="Cambria Math" panose="02040503050406030204" pitchFamily="18" charset="0"/>
                              <a:ea typeface="Times New Roman" panose="02020603050405020304" pitchFamily="18" charset="0"/>
                              <a:cs typeface="Arial" panose="020B0604020202020204" pitchFamily="34" charset="0"/>
                            </a:rPr>
                            <m:t>=1</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m:t>
                          </m:r>
                          <m:r>
                            <a:rPr lang="en-GB" sz="1400" i="1" kern="100">
                              <a:latin typeface="Cambria Math" panose="02040503050406030204" pitchFamily="18" charset="0"/>
                              <a:ea typeface="Times New Roman" panose="02020603050405020304" pitchFamily="18" charset="0"/>
                              <a:cs typeface="Arial" panose="020B0604020202020204" pitchFamily="34" charset="0"/>
                            </a:rPr>
                            <m:t>𝑁</m:t>
                          </m:r>
                          <m:r>
                            <a:rPr lang="en-GB" sz="1400" i="1" kern="100">
                              <a:latin typeface="Cambria Math" panose="02040503050406030204" pitchFamily="18" charset="0"/>
                              <a:ea typeface="Times New Roman" panose="02020603050405020304" pitchFamily="18" charset="0"/>
                              <a:cs typeface="Arial" panose="020B0604020202020204" pitchFamily="34" charset="0"/>
                            </a:rPr>
                            <m:t>|</m:t>
                          </m:r>
                        </m:sup>
                        <m:e>
                          <m:sSup>
                            <m:s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pPr>
                            <m:e>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i="1" kern="100">
                                      <a:latin typeface="Cambria Math" panose="02040503050406030204" pitchFamily="18" charset="0"/>
                                      <a:ea typeface="Times New Roman" panose="02020603050405020304" pitchFamily="18" charset="0"/>
                                      <a:cs typeface="Arial" panose="020B0604020202020204" pitchFamily="34" charset="0"/>
                                    </a:rPr>
                                    <m:t>(</m:t>
                                  </m:r>
                                  <m:r>
                                    <a:rPr lang="en-GB" sz="1400" i="1"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𝑆</m:t>
                                  </m:r>
                                </m:sup>
                              </m:sSubSup>
                              <m:r>
                                <a:rPr lang="en-GB" sz="1400" i="1" kern="100">
                                  <a:latin typeface="Cambria Math" panose="02040503050406030204" pitchFamily="18" charset="0"/>
                                  <a:ea typeface="Times New Roman" panose="02020603050405020304" pitchFamily="18" charset="0"/>
                                  <a:cs typeface="Arial" panose="020B0604020202020204" pitchFamily="34" charset="0"/>
                                </a:rPr>
                                <m:t> </m:t>
                              </m:r>
                              <m:r>
                                <a:rPr lang="fr-FR" sz="1400" i="1" kern="100">
                                  <a:latin typeface="Cambria Math" panose="02040503050406030204" pitchFamily="18" charset="0"/>
                                  <a:ea typeface="Times New Roman" panose="02020603050405020304" pitchFamily="18" charset="0"/>
                                  <a:cs typeface="Arial" panose="020B0604020202020204" pitchFamily="34" charset="0"/>
                                </a:rPr>
                                <m:t>−</m:t>
                              </m:r>
                              <m:sSubSup>
                                <m:sSubSupPr>
                                  <m:ctrlPr>
                                    <a:rPr lang="fr-FR" sz="1400" i="1" kern="100">
                                      <a:latin typeface="Cambria Math" panose="02040503050406030204" pitchFamily="18" charset="0"/>
                                      <a:ea typeface="Times New Roman" panose="02020603050405020304" pitchFamily="18" charset="0"/>
                                      <a:cs typeface="Arial" panose="020B0604020202020204" pitchFamily="34" charset="0"/>
                                    </a:rPr>
                                  </m:ctrlPr>
                                </m:sSubSupPr>
                                <m:e>
                                  <m:r>
                                    <a:rPr lang="en-GB" sz="1400" i="1" kern="100">
                                      <a:latin typeface="Cambria Math" panose="02040503050406030204" pitchFamily="18" charset="0"/>
                                      <a:ea typeface="Times New Roman" panose="02020603050405020304" pitchFamily="18" charset="0"/>
                                      <a:cs typeface="Arial" panose="020B0604020202020204" pitchFamily="34" charset="0"/>
                                    </a:rPr>
                                    <m:t>𝜓</m:t>
                                  </m:r>
                                </m:e>
                                <m:sub>
                                  <m:r>
                                    <a:rPr lang="en-GB" sz="1400" i="1" kern="100">
                                      <a:latin typeface="Cambria Math" panose="02040503050406030204" pitchFamily="18" charset="0"/>
                                      <a:ea typeface="Times New Roman" panose="02020603050405020304" pitchFamily="18" charset="0"/>
                                      <a:cs typeface="Arial" panose="020B0604020202020204" pitchFamily="34" charset="0"/>
                                    </a:rPr>
                                    <m:t>𝑖</m:t>
                                  </m:r>
                                </m:sub>
                                <m:sup>
                                  <m:r>
                                    <a:rPr lang="en-GB" sz="1400" i="1" kern="100">
                                      <a:latin typeface="Cambria Math" panose="02040503050406030204" pitchFamily="18" charset="0"/>
                                      <a:ea typeface="Times New Roman" panose="02020603050405020304" pitchFamily="18" charset="0"/>
                                      <a:cs typeface="Arial" panose="020B0604020202020204" pitchFamily="34" charset="0"/>
                                    </a:rPr>
                                    <m:t>𝑇</m:t>
                                  </m:r>
                                </m:sup>
                              </m:sSubSup>
                              <m:r>
                                <a:rPr lang="en-GB" sz="1400" i="1" kern="100">
                                  <a:latin typeface="Cambria Math" panose="02040503050406030204" pitchFamily="18" charset="0"/>
                                  <a:ea typeface="Times New Roman" panose="02020603050405020304" pitchFamily="18" charset="0"/>
                                  <a:cs typeface="Arial" panose="020B0604020202020204" pitchFamily="34" charset="0"/>
                                </a:rPr>
                                <m:t>)</m:t>
                              </m:r>
                            </m:e>
                            <m:sup>
                              <m:r>
                                <a:rPr lang="en-GB" sz="1400" i="1" kern="100">
                                  <a:latin typeface="Cambria Math" panose="02040503050406030204" pitchFamily="18" charset="0"/>
                                  <a:ea typeface="Times New Roman" panose="02020603050405020304" pitchFamily="18" charset="0"/>
                                  <a:cs typeface="Arial" panose="020B0604020202020204" pitchFamily="34" charset="0"/>
                                </a:rPr>
                                <m:t>2</m:t>
                              </m:r>
                            </m:sup>
                          </m:sSup>
                          <m:r>
                            <a:rPr lang="en-GB" sz="1400" i="1" kern="100">
                              <a:latin typeface="Cambria Math" panose="02040503050406030204" pitchFamily="18" charset="0"/>
                              <a:ea typeface="Times New Roman" panose="02020603050405020304" pitchFamily="18" charset="0"/>
                              <a:cs typeface="Arial" panose="020B0604020202020204" pitchFamily="34" charset="0"/>
                            </a:rPr>
                            <m:t> </m:t>
                          </m:r>
                        </m:e>
                      </m:nary>
                    </m:oMath>
                  </m:oMathPara>
                </a14:m>
                <a:endParaRPr lang="en-US" sz="1400" i="1" kern="100" dirty="0" err="1">
                  <a:latin typeface="Cambria Math" panose="02040503050406030204" pitchFamily="18" charset="0"/>
                  <a:ea typeface="Times New Roman" panose="02020603050405020304" pitchFamily="18" charset="0"/>
                  <a:cs typeface="Arial" panose="020B0604020202020204" pitchFamily="34" charset="0"/>
                </a:endParaRPr>
              </a:p>
            </p:txBody>
          </p:sp>
        </mc:Choice>
        <mc:Fallback xmlns="">
          <p:sp>
            <p:nvSpPr>
              <p:cNvPr id="9" name="ZoneTexte 8">
                <a:extLst>
                  <a:ext uri="{FF2B5EF4-FFF2-40B4-BE49-F238E27FC236}">
                    <a16:creationId xmlns:a16="http://schemas.microsoft.com/office/drawing/2014/main" id="{1E358BAB-8204-1853-7BE6-660CEF940068}"/>
                  </a:ext>
                </a:extLst>
              </p:cNvPr>
              <p:cNvSpPr txBox="1">
                <a:spLocks noRot="1" noChangeAspect="1" noMove="1" noResize="1" noEditPoints="1" noAdjustHandles="1" noChangeArrowheads="1" noChangeShapeType="1" noTextEdit="1"/>
              </p:cNvSpPr>
              <p:nvPr/>
            </p:nvSpPr>
            <p:spPr>
              <a:xfrm>
                <a:off x="3557058" y="1766935"/>
                <a:ext cx="2791011" cy="68710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9511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76515" y="432978"/>
            <a:ext cx="9852388" cy="236475"/>
          </a:xfrm>
        </p:spPr>
        <p:txBody>
          <a:bodyPr/>
          <a:lstStyle/>
          <a:p>
            <a:r>
              <a:rPr lang="en-US" dirty="0"/>
              <a:t>X-distillation Framework (8/8) </a:t>
            </a:r>
          </a:p>
        </p:txBody>
      </p:sp>
      <p:sp>
        <p:nvSpPr>
          <p:cNvPr id="10" name="ZoneTexte 9">
            <a:extLst>
              <a:ext uri="{FF2B5EF4-FFF2-40B4-BE49-F238E27FC236}">
                <a16:creationId xmlns:a16="http://schemas.microsoft.com/office/drawing/2014/main" id="{6ADEE67F-4673-DD01-6D97-F50435DF8CA3}"/>
              </a:ext>
            </a:extLst>
          </p:cNvPr>
          <p:cNvSpPr txBox="1"/>
          <p:nvPr/>
        </p:nvSpPr>
        <p:spPr>
          <a:xfrm>
            <a:off x="7614588" y="4727547"/>
            <a:ext cx="9070259" cy="276999"/>
          </a:xfrm>
          <a:prstGeom prst="rect">
            <a:avLst/>
          </a:prstGeom>
          <a:noFill/>
        </p:spPr>
        <p:txBody>
          <a:bodyPr wrap="square">
            <a:spAutoFit/>
          </a:bodyPr>
          <a:lstStyle/>
          <a:p>
            <a:r>
              <a:rPr lang="en-US" sz="1200" i="1" dirty="0">
                <a:latin typeface="Arial" pitchFamily="34" charset="0"/>
                <a:cs typeface="Arial" pitchFamily="34" charset="0"/>
              </a:rPr>
              <a:t>. </a:t>
            </a:r>
          </a:p>
        </p:txBody>
      </p:sp>
      <p:sp>
        <p:nvSpPr>
          <p:cNvPr id="80" name="Organigramme : Alternative 79">
            <a:extLst>
              <a:ext uri="{FF2B5EF4-FFF2-40B4-BE49-F238E27FC236}">
                <a16:creationId xmlns:a16="http://schemas.microsoft.com/office/drawing/2014/main" id="{4B576EE1-1F65-816D-41A1-109C9D5F1B2C}"/>
              </a:ext>
            </a:extLst>
          </p:cNvPr>
          <p:cNvSpPr/>
          <p:nvPr/>
        </p:nvSpPr>
        <p:spPr>
          <a:xfrm>
            <a:off x="7691284" y="1114627"/>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1" name="Organigramme : Alternative 80">
            <a:extLst>
              <a:ext uri="{FF2B5EF4-FFF2-40B4-BE49-F238E27FC236}">
                <a16:creationId xmlns:a16="http://schemas.microsoft.com/office/drawing/2014/main" id="{6D146171-612B-4B99-9050-65BCACBC8735}"/>
              </a:ext>
            </a:extLst>
          </p:cNvPr>
          <p:cNvSpPr/>
          <p:nvPr/>
        </p:nvSpPr>
        <p:spPr>
          <a:xfrm>
            <a:off x="7212698" y="474620"/>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2" name="Organigramme : Alternative 81">
            <a:extLst>
              <a:ext uri="{FF2B5EF4-FFF2-40B4-BE49-F238E27FC236}">
                <a16:creationId xmlns:a16="http://schemas.microsoft.com/office/drawing/2014/main" id="{922AF40A-85D3-D493-E0B1-DF91799F9C6D}"/>
              </a:ext>
            </a:extLst>
          </p:cNvPr>
          <p:cNvSpPr/>
          <p:nvPr/>
        </p:nvSpPr>
        <p:spPr>
          <a:xfrm>
            <a:off x="7779774" y="722671"/>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86" name="Organigramme : Alternative 85">
            <a:extLst>
              <a:ext uri="{FF2B5EF4-FFF2-40B4-BE49-F238E27FC236}">
                <a16:creationId xmlns:a16="http://schemas.microsoft.com/office/drawing/2014/main" id="{70DB6A9E-C69D-CCE2-3527-575E6FC73163}"/>
              </a:ext>
            </a:extLst>
          </p:cNvPr>
          <p:cNvSpPr/>
          <p:nvPr/>
        </p:nvSpPr>
        <p:spPr>
          <a:xfrm>
            <a:off x="7279713" y="432978"/>
            <a:ext cx="914400" cy="612648"/>
          </a:xfrm>
          <a:prstGeom prst="flowChartAlternateProcess">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5" name="ZoneTexte 4">
            <a:extLst>
              <a:ext uri="{FF2B5EF4-FFF2-40B4-BE49-F238E27FC236}">
                <a16:creationId xmlns:a16="http://schemas.microsoft.com/office/drawing/2014/main" id="{D8DFF0DF-DD12-9620-0DE1-20017782BE99}"/>
              </a:ext>
            </a:extLst>
          </p:cNvPr>
          <p:cNvSpPr txBox="1"/>
          <p:nvPr/>
        </p:nvSpPr>
        <p:spPr>
          <a:xfrm>
            <a:off x="176515" y="912325"/>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US" sz="1400" b="1" dirty="0">
                <a:cs typeface="Arial" pitchFamily="34" charset="0"/>
              </a:rPr>
              <a:t>X-Distillation Framework Results </a:t>
            </a:r>
          </a:p>
        </p:txBody>
      </p:sp>
      <p:pic>
        <p:nvPicPr>
          <p:cNvPr id="12" name="Image 11" descr="Une image contenant texte, Tracé, diagramme, capture d’écran&#10;&#10;Description générée automatiquement">
            <a:extLst>
              <a:ext uri="{FF2B5EF4-FFF2-40B4-BE49-F238E27FC236}">
                <a16:creationId xmlns:a16="http://schemas.microsoft.com/office/drawing/2014/main" id="{06E400B4-E423-E2F8-4F8B-02280031F03E}"/>
              </a:ext>
            </a:extLst>
          </p:cNvPr>
          <p:cNvPicPr>
            <a:picLocks noChangeAspect="1"/>
          </p:cNvPicPr>
          <p:nvPr/>
        </p:nvPicPr>
        <p:blipFill rotWithShape="1">
          <a:blip r:embed="rId2">
            <a:extLst>
              <a:ext uri="{28A0092B-C50C-407E-A947-70E740481C1C}">
                <a14:useLocalDpi xmlns:a14="http://schemas.microsoft.com/office/drawing/2010/main" val="0"/>
              </a:ext>
            </a:extLst>
          </a:blip>
          <a:srcRect t="3370"/>
          <a:stretch/>
        </p:blipFill>
        <p:spPr>
          <a:xfrm>
            <a:off x="5866661" y="1800410"/>
            <a:ext cx="3836070" cy="2847407"/>
          </a:xfrm>
          <a:prstGeom prst="rect">
            <a:avLst/>
          </a:prstGeom>
        </p:spPr>
      </p:pic>
      <p:sp>
        <p:nvSpPr>
          <p:cNvPr id="13" name="ZoneTexte 12">
            <a:extLst>
              <a:ext uri="{FF2B5EF4-FFF2-40B4-BE49-F238E27FC236}">
                <a16:creationId xmlns:a16="http://schemas.microsoft.com/office/drawing/2014/main" id="{AE674763-D067-4990-EA3D-28903B7986F9}"/>
              </a:ext>
            </a:extLst>
          </p:cNvPr>
          <p:cNvSpPr txBox="1"/>
          <p:nvPr/>
        </p:nvSpPr>
        <p:spPr>
          <a:xfrm>
            <a:off x="267818" y="4822144"/>
            <a:ext cx="5331010" cy="257369"/>
          </a:xfrm>
          <a:prstGeom prst="rect">
            <a:avLst/>
          </a:prstGeom>
          <a:noFill/>
        </p:spPr>
        <p:txBody>
          <a:bodyPr wrap="square" lIns="36000" tIns="36000" rIns="36000" bIns="36000" rtlCol="0">
            <a:spAutoFit/>
          </a:bodyPr>
          <a:lstStyle/>
          <a:p>
            <a:pPr algn="ctr"/>
            <a:r>
              <a:rPr lang="en-US" sz="1200" dirty="0">
                <a:cs typeface="Arial" pitchFamily="34" charset="0"/>
              </a:rPr>
              <a:t>Table 7. X-Distillation framework performance comparing with other frameworks </a:t>
            </a:r>
          </a:p>
        </p:txBody>
      </p:sp>
      <p:sp>
        <p:nvSpPr>
          <p:cNvPr id="14" name="ZoneTexte 13">
            <a:extLst>
              <a:ext uri="{FF2B5EF4-FFF2-40B4-BE49-F238E27FC236}">
                <a16:creationId xmlns:a16="http://schemas.microsoft.com/office/drawing/2014/main" id="{F7E91F17-08B9-4DDC-85E5-9EAE639DED1E}"/>
              </a:ext>
            </a:extLst>
          </p:cNvPr>
          <p:cNvSpPr txBox="1"/>
          <p:nvPr/>
        </p:nvSpPr>
        <p:spPr>
          <a:xfrm>
            <a:off x="6079218" y="4727547"/>
            <a:ext cx="3753967" cy="442035"/>
          </a:xfrm>
          <a:prstGeom prst="rect">
            <a:avLst/>
          </a:prstGeom>
          <a:noFill/>
        </p:spPr>
        <p:txBody>
          <a:bodyPr wrap="square" lIns="36000" tIns="36000" rIns="36000" bIns="36000" rtlCol="0">
            <a:spAutoFit/>
          </a:bodyPr>
          <a:lstStyle/>
          <a:p>
            <a:pPr algn="ctr"/>
            <a:r>
              <a:rPr lang="en-US" sz="1200" dirty="0">
                <a:cs typeface="Arial" pitchFamily="34" charset="0"/>
              </a:rPr>
              <a:t>Figure 35 . Cross validation </a:t>
            </a:r>
            <a:r>
              <a:rPr lang="en-US" sz="1200" dirty="0">
                <a:solidFill>
                  <a:schemeClr val="bg2"/>
                </a:solidFill>
                <a:cs typeface="Arial" pitchFamily="34" charset="0"/>
              </a:rPr>
              <a:t>for best temperature T selection in X-Distillation</a:t>
            </a:r>
            <a:r>
              <a:rPr lang="en-US" sz="1200" dirty="0">
                <a:cs typeface="Arial" pitchFamily="34" charset="0"/>
              </a:rPr>
              <a:t>. Here T = 4.12</a:t>
            </a:r>
          </a:p>
        </p:txBody>
      </p:sp>
      <p:sp>
        <p:nvSpPr>
          <p:cNvPr id="3" name="ZoneTexte 2">
            <a:extLst>
              <a:ext uri="{FF2B5EF4-FFF2-40B4-BE49-F238E27FC236}">
                <a16:creationId xmlns:a16="http://schemas.microsoft.com/office/drawing/2014/main" id="{3156EE3A-0E3D-FF71-1C39-1ED366C50098}"/>
              </a:ext>
            </a:extLst>
          </p:cNvPr>
          <p:cNvSpPr txBox="1"/>
          <p:nvPr/>
        </p:nvSpPr>
        <p:spPr>
          <a:xfrm>
            <a:off x="72815" y="4139869"/>
            <a:ext cx="5721016" cy="626701"/>
          </a:xfrm>
          <a:prstGeom prst="rect">
            <a:avLst/>
          </a:prstGeom>
          <a:noFill/>
          <a:ln>
            <a:solidFill>
              <a:schemeClr val="bg2"/>
            </a:solidFill>
          </a:ln>
        </p:spPr>
        <p:txBody>
          <a:bodyPr wrap="square" lIns="36000" tIns="36000" rIns="36000" bIns="36000" rtlCol="0">
            <a:spAutoFit/>
          </a:bodyPr>
          <a:lstStyle/>
          <a:p>
            <a:endParaRPr lang="en-US" sz="900" dirty="0">
              <a:latin typeface="Arial" pitchFamily="34" charset="0"/>
              <a:cs typeface="Arial" pitchFamily="34" charset="0"/>
            </a:endParaRPr>
          </a:p>
          <a:p>
            <a:endParaRPr lang="en-US" sz="900" dirty="0">
              <a:latin typeface="Arial" pitchFamily="34" charset="0"/>
              <a:cs typeface="Arial" pitchFamily="34" charset="0"/>
            </a:endParaRPr>
          </a:p>
          <a:p>
            <a:endParaRPr lang="en-US" sz="900" dirty="0">
              <a:latin typeface="Arial" pitchFamily="34" charset="0"/>
              <a:cs typeface="Arial" pitchFamily="34" charset="0"/>
            </a:endParaRPr>
          </a:p>
          <a:p>
            <a:endParaRPr lang="en-US" sz="900" dirty="0" err="1">
              <a:latin typeface="Arial" pitchFamily="34" charset="0"/>
              <a:cs typeface="Arial" pitchFamily="34" charset="0"/>
            </a:endParaRPr>
          </a:p>
        </p:txBody>
      </p:sp>
      <p:graphicFrame>
        <p:nvGraphicFramePr>
          <p:cNvPr id="4" name="Tableau 3">
            <a:extLst>
              <a:ext uri="{FF2B5EF4-FFF2-40B4-BE49-F238E27FC236}">
                <a16:creationId xmlns:a16="http://schemas.microsoft.com/office/drawing/2014/main" id="{C08A2FEB-27FE-728F-EF76-095D1DDE6EAA}"/>
              </a:ext>
            </a:extLst>
          </p:cNvPr>
          <p:cNvGraphicFramePr>
            <a:graphicFrameLocks noGrp="1"/>
          </p:cNvGraphicFramePr>
          <p:nvPr>
            <p:extLst>
              <p:ext uri="{D42A27DB-BD31-4B8C-83A1-F6EECF244321}">
                <p14:modId xmlns:p14="http://schemas.microsoft.com/office/powerpoint/2010/main" val="1268768662"/>
              </p:ext>
            </p:extLst>
          </p:nvPr>
        </p:nvGraphicFramePr>
        <p:xfrm>
          <a:off x="145645" y="1548688"/>
          <a:ext cx="5575356" cy="3124713"/>
        </p:xfrm>
        <a:graphic>
          <a:graphicData uri="http://schemas.openxmlformats.org/drawingml/2006/table">
            <a:tbl>
              <a:tblPr firstRow="1" bandRow="1">
                <a:tableStyleId>{3B4B98B0-60AC-42C2-AFA5-B58CD77FA1E5}</a:tableStyleId>
              </a:tblPr>
              <a:tblGrid>
                <a:gridCol w="2522141">
                  <a:extLst>
                    <a:ext uri="{9D8B030D-6E8A-4147-A177-3AD203B41FA5}">
                      <a16:colId xmlns:a16="http://schemas.microsoft.com/office/drawing/2014/main" val="1168506371"/>
                    </a:ext>
                  </a:extLst>
                </a:gridCol>
                <a:gridCol w="707736">
                  <a:extLst>
                    <a:ext uri="{9D8B030D-6E8A-4147-A177-3AD203B41FA5}">
                      <a16:colId xmlns:a16="http://schemas.microsoft.com/office/drawing/2014/main" val="1033881290"/>
                    </a:ext>
                  </a:extLst>
                </a:gridCol>
                <a:gridCol w="771030">
                  <a:extLst>
                    <a:ext uri="{9D8B030D-6E8A-4147-A177-3AD203B41FA5}">
                      <a16:colId xmlns:a16="http://schemas.microsoft.com/office/drawing/2014/main" val="1506471979"/>
                    </a:ext>
                  </a:extLst>
                </a:gridCol>
                <a:gridCol w="754833">
                  <a:extLst>
                    <a:ext uri="{9D8B030D-6E8A-4147-A177-3AD203B41FA5}">
                      <a16:colId xmlns:a16="http://schemas.microsoft.com/office/drawing/2014/main" val="448597815"/>
                    </a:ext>
                  </a:extLst>
                </a:gridCol>
                <a:gridCol w="819616">
                  <a:extLst>
                    <a:ext uri="{9D8B030D-6E8A-4147-A177-3AD203B41FA5}">
                      <a16:colId xmlns:a16="http://schemas.microsoft.com/office/drawing/2014/main" val="3869934904"/>
                    </a:ext>
                  </a:extLst>
                </a:gridCol>
              </a:tblGrid>
              <a:tr h="354677">
                <a:tc>
                  <a:txBody>
                    <a:bodyPr/>
                    <a:lstStyle/>
                    <a:p>
                      <a:pPr algn="just"/>
                      <a:r>
                        <a:rPr lang="en-US" sz="1050" kern="100" dirty="0">
                          <a:effectLst/>
                        </a:rPr>
                        <a:t>Models</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r>
                        <a:rPr lang="en-US" sz="1050" kern="100">
                          <a:effectLst/>
                        </a:rPr>
                        <a:t>Role</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r>
                        <a:rPr lang="en-US" sz="1050" kern="100">
                          <a:effectLst/>
                        </a:rPr>
                        <a:t>Training AR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r>
                        <a:rPr lang="en-US" sz="1050" kern="100">
                          <a:effectLst/>
                        </a:rPr>
                        <a:t>WT Test AR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r>
                        <a:rPr lang="en-US" sz="1050" kern="100">
                          <a:effectLst/>
                        </a:rPr>
                        <a:t>OOT Test AR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extLst>
                  <a:ext uri="{0D108BD9-81ED-4DB2-BD59-A6C34878D82A}">
                    <a16:rowId xmlns:a16="http://schemas.microsoft.com/office/drawing/2014/main" val="2081567043"/>
                  </a:ext>
                </a:extLst>
              </a:tr>
              <a:tr h="285150">
                <a:tc>
                  <a:txBody>
                    <a:bodyPr/>
                    <a:lstStyle/>
                    <a:p>
                      <a:pPr algn="l">
                        <a:spcBef>
                          <a:spcPts val="600"/>
                        </a:spcBef>
                      </a:pPr>
                      <a:r>
                        <a:rPr lang="en-US" sz="1050">
                          <a:effectLst/>
                        </a:rPr>
                        <a:t>PD estimation models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pPr>
                      <a:r>
                        <a:rPr lang="fr-FR" sz="1050">
                          <a:effectLst/>
                        </a:rPr>
                        <a:t>Baseline</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pPr>
                      <a:r>
                        <a:rPr lang="fr-FR" sz="1050">
                          <a:effectLst/>
                        </a:rPr>
                        <a:t>65,40</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pPr>
                      <a:r>
                        <a:rPr lang="fr-FR" sz="1050">
                          <a:effectLst/>
                        </a:rPr>
                        <a:t>66,20</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pPr>
                      <a:r>
                        <a:rPr lang="fr-FR" sz="1050">
                          <a:effectLst/>
                        </a:rPr>
                        <a:t>66,40</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extLst>
                  <a:ext uri="{0D108BD9-81ED-4DB2-BD59-A6C34878D82A}">
                    <a16:rowId xmlns:a16="http://schemas.microsoft.com/office/drawing/2014/main" val="3173809527"/>
                  </a:ext>
                </a:extLst>
              </a:tr>
              <a:tr h="344752">
                <a:tc>
                  <a:txBody>
                    <a:bodyPr/>
                    <a:lstStyle/>
                    <a:p>
                      <a:pPr algn="l">
                        <a:spcBef>
                          <a:spcPts val="600"/>
                        </a:spcBef>
                      </a:pPr>
                      <a:r>
                        <a:rPr lang="en-US" sz="1050">
                          <a:effectLst/>
                        </a:rPr>
                        <a:t>LightGBM with regularization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pPr>
                      <a:r>
                        <a:rPr lang="en-US" sz="1050">
                          <a:effectLst/>
                        </a:rPr>
                        <a:t>Teacher</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pPr>
                      <a:r>
                        <a:rPr lang="fr-FR" sz="1050">
                          <a:effectLst/>
                        </a:rPr>
                        <a:t>70.87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pPr>
                      <a:r>
                        <a:rPr lang="fr-FR" sz="1050">
                          <a:effectLst/>
                        </a:rPr>
                        <a:t>67.41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pPr>
                      <a:r>
                        <a:rPr lang="fr-FR" sz="1050">
                          <a:effectLst/>
                        </a:rPr>
                        <a:t>71.44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extLst>
                  <a:ext uri="{0D108BD9-81ED-4DB2-BD59-A6C34878D82A}">
                    <a16:rowId xmlns:a16="http://schemas.microsoft.com/office/drawing/2014/main" val="3161762978"/>
                  </a:ext>
                </a:extLst>
              </a:tr>
              <a:tr h="473884">
                <a:tc>
                  <a:txBody>
                    <a:bodyPr/>
                    <a:lstStyle/>
                    <a:p>
                      <a:pPr algn="l">
                        <a:spcBef>
                          <a:spcPts val="600"/>
                        </a:spcBef>
                        <a:spcAft>
                          <a:spcPts val="600"/>
                        </a:spcAft>
                      </a:pPr>
                      <a:r>
                        <a:rPr lang="en-US" sz="1050" kern="100" dirty="0">
                          <a:effectLst/>
                        </a:rPr>
                        <a:t>PD estimation models distilled </a:t>
                      </a:r>
                      <a:r>
                        <a:rPr lang="en-US" sz="1050" dirty="0">
                          <a:effectLst/>
                        </a:rPr>
                        <a:t>with response-based distillation only </a:t>
                      </a:r>
                      <a:r>
                        <a:rPr lang="en-US" sz="1050" kern="100" dirty="0">
                          <a:effectLst/>
                        </a:rPr>
                        <a:t>without temperature </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kern="100">
                          <a:effectLst/>
                        </a:rPr>
                        <a:t>Student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kern="100">
                          <a:effectLst/>
                        </a:rPr>
                        <a:t>68.03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fr-FR" sz="1050" kern="100">
                          <a:effectLst/>
                        </a:rPr>
                        <a:t>63.94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fr-FR" sz="1050" kern="100">
                          <a:effectLst/>
                        </a:rPr>
                        <a:t>70.13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extLst>
                  <a:ext uri="{0D108BD9-81ED-4DB2-BD59-A6C34878D82A}">
                    <a16:rowId xmlns:a16="http://schemas.microsoft.com/office/drawing/2014/main" val="1470684415"/>
                  </a:ext>
                </a:extLst>
              </a:tr>
              <a:tr h="467563">
                <a:tc>
                  <a:txBody>
                    <a:bodyPr/>
                    <a:lstStyle/>
                    <a:p>
                      <a:pPr algn="l">
                        <a:spcBef>
                          <a:spcPts val="600"/>
                        </a:spcBef>
                        <a:spcAft>
                          <a:spcPts val="600"/>
                        </a:spcAft>
                      </a:pPr>
                      <a:r>
                        <a:rPr lang="en-US" sz="1050">
                          <a:effectLst/>
                        </a:rPr>
                        <a:t>PD estimation models trained with response-based distillation only with temperature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a:effectLst/>
                        </a:rPr>
                        <a:t>Student</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a:effectLst/>
                        </a:rPr>
                        <a:t>68.63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a:effectLst/>
                        </a:rPr>
                        <a:t>64.51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a:effectLst/>
                        </a:rPr>
                        <a:t>70.83</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extLst>
                  <a:ext uri="{0D108BD9-81ED-4DB2-BD59-A6C34878D82A}">
                    <a16:rowId xmlns:a16="http://schemas.microsoft.com/office/drawing/2014/main" val="3839594518"/>
                  </a:ext>
                </a:extLst>
              </a:tr>
              <a:tr h="648000">
                <a:tc>
                  <a:txBody>
                    <a:bodyPr/>
                    <a:lstStyle/>
                    <a:p>
                      <a:pPr algn="l">
                        <a:spcBef>
                          <a:spcPts val="600"/>
                        </a:spcBef>
                        <a:spcAft>
                          <a:spcPts val="600"/>
                        </a:spcAft>
                      </a:pPr>
                      <a:r>
                        <a:rPr lang="en-US" sz="1050">
                          <a:effectLst/>
                        </a:rPr>
                        <a:t>PD estimation models distilled with response-based distillation with temperature + adversarial knowledge distillation  </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dirty="0">
                          <a:effectLst/>
                        </a:rPr>
                        <a:t>Student</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a:effectLst/>
                        </a:rPr>
                        <a:t>68.99</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a:effectLst/>
                        </a:rPr>
                        <a:t>66.20</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a:effectLst/>
                        </a:rPr>
                        <a:t>72.14</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extLst>
                  <a:ext uri="{0D108BD9-81ED-4DB2-BD59-A6C34878D82A}">
                    <a16:rowId xmlns:a16="http://schemas.microsoft.com/office/drawing/2014/main" val="2368994661"/>
                  </a:ext>
                </a:extLst>
              </a:tr>
              <a:tr h="532014">
                <a:tc>
                  <a:txBody>
                    <a:bodyPr/>
                    <a:lstStyle/>
                    <a:p>
                      <a:pPr algn="l">
                        <a:spcBef>
                          <a:spcPts val="600"/>
                        </a:spcBef>
                        <a:spcAft>
                          <a:spcPts val="600"/>
                        </a:spcAft>
                      </a:pPr>
                      <a:r>
                        <a:rPr lang="en-US" sz="1050" dirty="0">
                          <a:effectLst/>
                        </a:rPr>
                        <a:t>PD estimation models trained with Response-Based Distillation with temperature + X-Distillation </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en-US" sz="1050" dirty="0">
                          <a:effectLst/>
                        </a:rPr>
                        <a:t>Student</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fr-FR" sz="1050" dirty="0">
                          <a:effectLst/>
                        </a:rPr>
                        <a:t>70.09</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fr-FR" sz="1050">
                          <a:effectLst/>
                        </a:rPr>
                        <a:t>66.01</a:t>
                      </a:r>
                      <a:endParaRPr lang="en-GB" sz="105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tc>
                  <a:txBody>
                    <a:bodyPr/>
                    <a:lstStyle/>
                    <a:p>
                      <a:pPr algn="ctr">
                        <a:spcBef>
                          <a:spcPts val="600"/>
                        </a:spcBef>
                        <a:spcAft>
                          <a:spcPts val="600"/>
                        </a:spcAft>
                      </a:pPr>
                      <a:r>
                        <a:rPr lang="fr-FR" sz="1050" dirty="0">
                          <a:effectLst/>
                        </a:rPr>
                        <a:t>72.78</a:t>
                      </a:r>
                      <a:endParaRPr lang="en-GB" sz="105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a:txBody>
                  <a:tcPr marL="31662" marR="31662" marT="0" marB="0"/>
                </a:tc>
                <a:extLst>
                  <a:ext uri="{0D108BD9-81ED-4DB2-BD59-A6C34878D82A}">
                    <a16:rowId xmlns:a16="http://schemas.microsoft.com/office/drawing/2014/main" val="52627069"/>
                  </a:ext>
                </a:extLst>
              </a:tr>
            </a:tbl>
          </a:graphicData>
        </a:graphic>
      </p:graphicFrame>
      <p:sp>
        <p:nvSpPr>
          <p:cNvPr id="6" name="Rectangle 1">
            <a:extLst>
              <a:ext uri="{FF2B5EF4-FFF2-40B4-BE49-F238E27FC236}">
                <a16:creationId xmlns:a16="http://schemas.microsoft.com/office/drawing/2014/main" id="{148DE80C-A5D7-370E-6ED7-91DF20CED559}"/>
              </a:ext>
            </a:extLst>
          </p:cNvPr>
          <p:cNvSpPr>
            <a:spLocks noChangeArrowheads="1"/>
          </p:cNvSpPr>
          <p:nvPr/>
        </p:nvSpPr>
        <p:spPr bwMode="auto">
          <a:xfrm>
            <a:off x="1059329" y="217288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anose="020B0604020202020204" pitchFamily="34" charset="0"/>
              </a:rPr>
            </a:b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1" name="ZoneTexte 10">
            <a:extLst>
              <a:ext uri="{FF2B5EF4-FFF2-40B4-BE49-F238E27FC236}">
                <a16:creationId xmlns:a16="http://schemas.microsoft.com/office/drawing/2014/main" id="{3F06A319-8F51-64BC-BBA7-12AABDC33DC2}"/>
              </a:ext>
            </a:extLst>
          </p:cNvPr>
          <p:cNvSpPr txBox="1"/>
          <p:nvPr/>
        </p:nvSpPr>
        <p:spPr>
          <a:xfrm>
            <a:off x="2422690" y="5269216"/>
            <a:ext cx="4499774" cy="1019116"/>
          </a:xfrm>
          <a:prstGeom prst="rect">
            <a:avLst/>
          </a:prstGeom>
          <a:noFill/>
        </p:spPr>
        <p:txBody>
          <a:bodyPr wrap="square" lIns="36000" tIns="36000" rIns="36000" bIns="36000" rtlCol="0">
            <a:spAutoFit/>
          </a:bodyPr>
          <a:lstStyle/>
          <a:p>
            <a:r>
              <a:rPr lang="en-US" sz="1050" dirty="0">
                <a:solidFill>
                  <a:schemeClr val="bg2"/>
                </a:solidFill>
                <a:latin typeface="Arial" pitchFamily="34" charset="0"/>
                <a:cs typeface="Arial" pitchFamily="34" charset="0"/>
              </a:rPr>
              <a:t>Takeaways </a:t>
            </a:r>
            <a:r>
              <a:rPr lang="fr-FR" sz="1050" dirty="0">
                <a:solidFill>
                  <a:schemeClr val="bg2"/>
                </a:solidFill>
                <a:latin typeface="Arial" pitchFamily="34" charset="0"/>
                <a:cs typeface="Arial" pitchFamily="34" charset="0"/>
              </a:rPr>
              <a:t>: </a:t>
            </a:r>
          </a:p>
          <a:p>
            <a:endParaRPr lang="fr-FR" sz="1050" dirty="0">
              <a:latin typeface="Arial" pitchFamily="34" charset="0"/>
              <a:cs typeface="Arial" pitchFamily="34" charset="0"/>
            </a:endParaRPr>
          </a:p>
          <a:p>
            <a:pPr marL="171450" indent="-171450">
              <a:buFont typeface="Wingdings" panose="05000000000000000000" pitchFamily="2" charset="2"/>
              <a:buChar char="q"/>
            </a:pPr>
            <a:r>
              <a:rPr lang="fr-FR" sz="1050" b="1" dirty="0">
                <a:latin typeface="Arial" pitchFamily="34" charset="0"/>
                <a:cs typeface="Arial" pitchFamily="34" charset="0"/>
              </a:rPr>
              <a:t>+ 6.38 gain in performance </a:t>
            </a:r>
            <a:r>
              <a:rPr lang="fr-FR" sz="1050" dirty="0">
                <a:latin typeface="Arial" pitchFamily="34" charset="0"/>
                <a:cs typeface="Arial" pitchFamily="34" charset="0"/>
              </a:rPr>
              <a:t>on the OOT Test AR.</a:t>
            </a:r>
          </a:p>
          <a:p>
            <a:endParaRPr lang="fr-FR" sz="1050" dirty="0">
              <a:latin typeface="Arial" pitchFamily="34" charset="0"/>
              <a:cs typeface="Arial" pitchFamily="34" charset="0"/>
            </a:endParaRPr>
          </a:p>
          <a:p>
            <a:pPr marL="171450" indent="-171450">
              <a:buFont typeface="Wingdings" panose="05000000000000000000" pitchFamily="2" charset="2"/>
              <a:buChar char="q"/>
            </a:pPr>
            <a:r>
              <a:rPr lang="en-US" sz="1050" dirty="0">
                <a:latin typeface="Arial" pitchFamily="34" charset="0"/>
                <a:cs typeface="Arial" pitchFamily="34" charset="0"/>
              </a:rPr>
              <a:t>Same performance on WT Test AR due to dataset variability</a:t>
            </a:r>
            <a:r>
              <a:rPr lang="fr-FR" sz="1050" dirty="0">
                <a:latin typeface="Arial" pitchFamily="34" charset="0"/>
                <a:cs typeface="Arial" pitchFamily="34" charset="0"/>
              </a:rPr>
              <a:t>. </a:t>
            </a:r>
          </a:p>
          <a:p>
            <a:r>
              <a:rPr lang="fr-FR" sz="900" dirty="0">
                <a:latin typeface="Arial" pitchFamily="34" charset="0"/>
                <a:cs typeface="Arial" pitchFamily="34" charset="0"/>
              </a:rPr>
              <a:t> </a:t>
            </a:r>
          </a:p>
        </p:txBody>
      </p:sp>
    </p:spTree>
    <p:extLst>
      <p:ext uri="{BB962C8B-B14F-4D97-AF65-F5344CB8AC3E}">
        <p14:creationId xmlns:p14="http://schemas.microsoft.com/office/powerpoint/2010/main" val="648384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F37479-F4C7-80D0-21FD-2FE6128A5A90}"/>
              </a:ext>
            </a:extLst>
          </p:cNvPr>
          <p:cNvSpPr txBox="1"/>
          <p:nvPr/>
        </p:nvSpPr>
        <p:spPr>
          <a:xfrm>
            <a:off x="2004290" y="2189019"/>
            <a:ext cx="5394037" cy="380480"/>
          </a:xfrm>
          <a:prstGeom prst="rect">
            <a:avLst/>
          </a:prstGeom>
          <a:noFill/>
        </p:spPr>
        <p:txBody>
          <a:bodyPr wrap="square" lIns="36000" tIns="36000" rIns="36000" bIns="36000" rtlCol="0">
            <a:spAutoFit/>
          </a:bodyPr>
          <a:lstStyle/>
          <a:p>
            <a:pPr algn="ctr"/>
            <a:r>
              <a:rPr lang="fr-FR" sz="2000" cap="all" dirty="0">
                <a:solidFill>
                  <a:schemeClr val="bg2"/>
                </a:solidFill>
                <a:latin typeface="+mj-lt"/>
                <a:ea typeface="+mj-ea"/>
                <a:cs typeface="Arial" pitchFamily="34" charset="0"/>
              </a:rPr>
              <a:t>THANK YOU FOR YOUR ATTENTION </a:t>
            </a:r>
          </a:p>
        </p:txBody>
      </p:sp>
    </p:spTree>
    <p:custDataLst>
      <p:tags r:id="rId1"/>
    </p:custDataLst>
    <p:extLst>
      <p:ext uri="{BB962C8B-B14F-4D97-AF65-F5344CB8AC3E}">
        <p14:creationId xmlns:p14="http://schemas.microsoft.com/office/powerpoint/2010/main" val="237069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5BD9591-F27F-C137-F18B-B0B7CE5B51BA}"/>
              </a:ext>
            </a:extLst>
          </p:cNvPr>
          <p:cNvSpPr>
            <a:spLocks noGrp="1"/>
          </p:cNvSpPr>
          <p:nvPr>
            <p:ph type="title"/>
          </p:nvPr>
        </p:nvSpPr>
        <p:spPr>
          <a:xfrm>
            <a:off x="183890" y="432245"/>
            <a:ext cx="9204000" cy="467307"/>
          </a:xfrm>
        </p:spPr>
        <p:txBody>
          <a:bodyPr/>
          <a:lstStyle/>
          <a:p>
            <a:r>
              <a:rPr lang="en-US" dirty="0">
                <a:solidFill>
                  <a:schemeClr val="tx1"/>
                </a:solidFill>
              </a:rPr>
              <a:t>A. Context and motivation (1/2) </a:t>
            </a:r>
            <a:br>
              <a:rPr lang="en-US" dirty="0"/>
            </a:br>
            <a:endParaRPr lang="en-US" dirty="0"/>
          </a:p>
        </p:txBody>
      </p:sp>
      <p:pic>
        <p:nvPicPr>
          <p:cNvPr id="1026" name="Picture 2" descr="Powerful AI models, and more — this week's best science graphics">
            <a:extLst>
              <a:ext uri="{FF2B5EF4-FFF2-40B4-BE49-F238E27FC236}">
                <a16:creationId xmlns:a16="http://schemas.microsoft.com/office/drawing/2014/main" id="{F87DDDEC-5165-088B-5197-B5C02EAC33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12" b="7792"/>
          <a:stretch/>
        </p:blipFill>
        <p:spPr bwMode="auto">
          <a:xfrm>
            <a:off x="326765" y="1310520"/>
            <a:ext cx="4559560" cy="3413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AI Can Help Banks Confront The “Black-Box” Nature Of Their Machine  Learning Models By Making AI More Explainable, Intuitive, And  Understandable Snowdrop Solution | lacienciadelcafe.com.ar">
            <a:extLst>
              <a:ext uri="{FF2B5EF4-FFF2-40B4-BE49-F238E27FC236}">
                <a16:creationId xmlns:a16="http://schemas.microsoft.com/office/drawing/2014/main" id="{387DF497-5514-82D1-B053-E8FD691318E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443" b="10189"/>
          <a:stretch/>
        </p:blipFill>
        <p:spPr bwMode="auto">
          <a:xfrm>
            <a:off x="5037946" y="1485900"/>
            <a:ext cx="4639454" cy="323850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E5408C6E-1441-186A-8FC9-96216942F6A3}"/>
              </a:ext>
            </a:extLst>
          </p:cNvPr>
          <p:cNvSpPr txBox="1"/>
          <p:nvPr/>
        </p:nvSpPr>
        <p:spPr>
          <a:xfrm>
            <a:off x="1431131" y="5372100"/>
            <a:ext cx="7824787" cy="523220"/>
          </a:xfrm>
          <a:prstGeom prst="rect">
            <a:avLst/>
          </a:prstGeom>
          <a:noFill/>
        </p:spPr>
        <p:txBody>
          <a:bodyPr wrap="square">
            <a:spAutoFit/>
          </a:bodyPr>
          <a:lstStyle/>
          <a:p>
            <a:pPr algn="ctr"/>
            <a:r>
              <a:rPr lang="en-GB" sz="1400" dirty="0">
                <a:latin typeface="Abadi Extra Light" panose="020B0204020104020204" pitchFamily="34" charset="0"/>
              </a:rPr>
              <a:t>The final report of European Banking Authority (2020) urges banking institutions to </a:t>
            </a:r>
            <a:r>
              <a:rPr lang="en-GB" sz="1400" b="1" dirty="0">
                <a:latin typeface="Abadi Extra Light" panose="020B0204020104020204" pitchFamily="34" charset="0"/>
              </a:rPr>
              <a:t>"understand the models used, and their methodology, input data, assumptions, limitations and outputs".</a:t>
            </a:r>
            <a:endParaRPr lang="fr-FR" sz="1400" b="1" dirty="0">
              <a:latin typeface="Abadi Extra Light" panose="020B0204020104020204" pitchFamily="34" charset="0"/>
            </a:endParaRPr>
          </a:p>
        </p:txBody>
      </p:sp>
      <p:sp>
        <p:nvSpPr>
          <p:cNvPr id="15" name="ZoneTexte 14">
            <a:extLst>
              <a:ext uri="{FF2B5EF4-FFF2-40B4-BE49-F238E27FC236}">
                <a16:creationId xmlns:a16="http://schemas.microsoft.com/office/drawing/2014/main" id="{BFBF075D-6772-10EB-B4B7-A6B1C3952E7D}"/>
              </a:ext>
            </a:extLst>
          </p:cNvPr>
          <p:cNvSpPr txBox="1"/>
          <p:nvPr/>
        </p:nvSpPr>
        <p:spPr>
          <a:xfrm>
            <a:off x="228600" y="4853240"/>
            <a:ext cx="5334679" cy="349702"/>
          </a:xfrm>
          <a:prstGeom prst="rect">
            <a:avLst/>
          </a:prstGeom>
          <a:noFill/>
        </p:spPr>
        <p:txBody>
          <a:bodyPr wrap="square" lIns="36000" tIns="36000" rIns="36000" bIns="36000" rtlCol="0">
            <a:spAutoFit/>
          </a:bodyPr>
          <a:lstStyle/>
          <a:p>
            <a:pPr algn="ctr"/>
            <a:r>
              <a:rPr lang="en-US" sz="900" dirty="0">
                <a:latin typeface="Arial" pitchFamily="34" charset="0"/>
                <a:cs typeface="Arial" pitchFamily="34" charset="0"/>
              </a:rPr>
              <a:t>Figure 1. The drive to bigger AI models. The scale of AI neural networks models is growing exponentially, as measured by the models’ trainable parameters, source: </a:t>
            </a:r>
            <a:r>
              <a:rPr lang="en-US" sz="900" dirty="0">
                <a:latin typeface="Arial" pitchFamily="34" charset="0"/>
                <a:cs typeface="Arial" pitchFamily="34" charset="0"/>
                <a:hlinkClick r:id="rId4"/>
              </a:rPr>
              <a:t>Nature   </a:t>
            </a:r>
            <a:endParaRPr lang="en-US" sz="900" dirty="0">
              <a:latin typeface="Arial" pitchFamily="34" charset="0"/>
              <a:cs typeface="Arial" pitchFamily="34" charset="0"/>
            </a:endParaRPr>
          </a:p>
        </p:txBody>
      </p:sp>
      <p:sp>
        <p:nvSpPr>
          <p:cNvPr id="16" name="ZoneTexte 15">
            <a:extLst>
              <a:ext uri="{FF2B5EF4-FFF2-40B4-BE49-F238E27FC236}">
                <a16:creationId xmlns:a16="http://schemas.microsoft.com/office/drawing/2014/main" id="{ED687F99-3B06-473D-8DA4-313BC3DB2994}"/>
              </a:ext>
            </a:extLst>
          </p:cNvPr>
          <p:cNvSpPr txBox="1"/>
          <p:nvPr/>
        </p:nvSpPr>
        <p:spPr>
          <a:xfrm>
            <a:off x="5543550" y="4841460"/>
            <a:ext cx="4133850" cy="349702"/>
          </a:xfrm>
          <a:prstGeom prst="rect">
            <a:avLst/>
          </a:prstGeom>
          <a:noFill/>
        </p:spPr>
        <p:txBody>
          <a:bodyPr wrap="square" lIns="36000" tIns="36000" rIns="36000" bIns="36000" rtlCol="0">
            <a:spAutoFit/>
          </a:bodyPr>
          <a:lstStyle/>
          <a:p>
            <a:pPr algn="ctr"/>
            <a:r>
              <a:rPr lang="en-US" sz="900" dirty="0">
                <a:latin typeface="Arial" pitchFamily="34" charset="0"/>
                <a:cs typeface="Arial" pitchFamily="34" charset="0"/>
              </a:rPr>
              <a:t>Figure 2. Inherent trade-offs between model accuracy, complexity  and model interpretability. Source: </a:t>
            </a:r>
            <a:r>
              <a:rPr lang="en-US" sz="900" dirty="0">
                <a:latin typeface="Arial" pitchFamily="34" charset="0"/>
                <a:cs typeface="Arial" pitchFamily="34" charset="0"/>
                <a:hlinkClick r:id="rId5"/>
              </a:rPr>
              <a:t>Deloitte Insights </a:t>
            </a:r>
            <a:endParaRPr lang="en-US" sz="900" dirty="0">
              <a:latin typeface="Arial" pitchFamily="34" charset="0"/>
              <a:cs typeface="Arial" pitchFamily="34" charset="0"/>
            </a:endParaRPr>
          </a:p>
        </p:txBody>
      </p:sp>
    </p:spTree>
    <p:extLst>
      <p:ext uri="{BB962C8B-B14F-4D97-AF65-F5344CB8AC3E}">
        <p14:creationId xmlns:p14="http://schemas.microsoft.com/office/powerpoint/2010/main" val="2727381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1768" y="491238"/>
            <a:ext cx="9259200" cy="467307"/>
          </a:xfrm>
        </p:spPr>
        <p:txBody>
          <a:bodyPr/>
          <a:lstStyle/>
          <a:p>
            <a:r>
              <a:rPr lang="en-US" dirty="0"/>
              <a:t>REFERENCES</a:t>
            </a:r>
            <a:br>
              <a:rPr lang="en-US" dirty="0"/>
            </a:br>
            <a:r>
              <a:rPr lang="en-US" dirty="0"/>
              <a:t> </a:t>
            </a:r>
          </a:p>
        </p:txBody>
      </p:sp>
      <p:sp>
        <p:nvSpPr>
          <p:cNvPr id="4" name="ZoneTexte 3">
            <a:extLst>
              <a:ext uri="{FF2B5EF4-FFF2-40B4-BE49-F238E27FC236}">
                <a16:creationId xmlns:a16="http://schemas.microsoft.com/office/drawing/2014/main" id="{73534A26-7EB9-511D-B84B-C2A1201B4216}"/>
              </a:ext>
            </a:extLst>
          </p:cNvPr>
          <p:cNvSpPr txBox="1"/>
          <p:nvPr/>
        </p:nvSpPr>
        <p:spPr>
          <a:xfrm>
            <a:off x="573341" y="1382286"/>
            <a:ext cx="8644399" cy="4093428"/>
          </a:xfrm>
          <a:prstGeom prst="rect">
            <a:avLst/>
          </a:prstGeom>
          <a:noFill/>
        </p:spPr>
        <p:txBody>
          <a:bodyPr wrap="square">
            <a:spAutoFit/>
          </a:bodyPr>
          <a:lstStyle/>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2"/>
              </a:rPr>
              <a:t>Craven and al., 1995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Extracting Tree-Structured Representations of Trained Networks</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3"/>
              </a:rPr>
              <a:t>Caruana and al.,2006</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model compression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4"/>
              </a:rPr>
              <a:t>Hinton and al.,2015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Distilling the Knowledge in a Neural Network </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5"/>
              </a:rPr>
              <a:t>Han and al., 2015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Learning both Weights and Connections for Efficient</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6"/>
              </a:rPr>
              <a:t>Hoffman and al., 2015</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Cross Modal Distillation for Supervision Transfer</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7"/>
              </a:rPr>
              <a:t>Zagoruyko and al., 2017</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Attention Transfer </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8"/>
              </a:rPr>
              <a:t>Huang and al., 2017</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Knowledge Distill via Neuron Selectivity Transfer</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9"/>
              </a:rPr>
              <a:t>Caruana and al., 2017</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Interpretable &amp; Explorable Approximations of Black Box Models</a:t>
            </a:r>
          </a:p>
          <a:p>
            <a:pPr marL="342900" lvl="0" indent="-342900" algn="just">
              <a:buFont typeface="+mj-lt"/>
              <a:buAutoNum type="arabicPeriod"/>
            </a:pPr>
            <a:r>
              <a:rPr lang="en-US" sz="1400" u="sng" dirty="0">
                <a:solidFill>
                  <a:schemeClr val="bg2"/>
                </a:solidFill>
                <a:latin typeface="Sitka Banner" panose="02000505000000020004" pitchFamily="2" charset="0"/>
                <a:cs typeface="Times New Roman" panose="02020603050405020304" pitchFamily="18" charset="0"/>
                <a:hlinkClick r:id="rId10">
                  <a:extLst>
                    <a:ext uri="{A12FA001-AC4F-418D-AE19-62706E023703}">
                      <ahyp:hlinkClr xmlns:ahyp="http://schemas.microsoft.com/office/drawing/2018/hyperlinkcolor" val="tx"/>
                    </a:ext>
                  </a:extLst>
                </a:hlinkClick>
              </a:rPr>
              <a:t>Yim and al, 2017</a:t>
            </a:r>
            <a:r>
              <a:rPr lang="en-US" sz="1400" u="sng" dirty="0">
                <a:latin typeface="Sitka Banner" panose="02000505000000020004" pitchFamily="2" charset="0"/>
                <a:cs typeface="Times New Roman" panose="02020603050405020304" pitchFamily="18" charset="0"/>
              </a:rPr>
              <a:t>: </a:t>
            </a:r>
            <a:r>
              <a:rPr lang="en-US" sz="1400" dirty="0">
                <a:latin typeface="Sitka Banner" panose="02000505000000020004" pitchFamily="2" charset="0"/>
                <a:cs typeface="Times New Roman" panose="02020603050405020304" pitchFamily="18" charset="0"/>
              </a:rPr>
              <a:t>A Gift from Knowledge Distillation: Fast Optimization, Network Minimization and Transfer Learning</a:t>
            </a:r>
            <a:endParaRPr lang="fr-FR" sz="1400" dirty="0">
              <a:latin typeface="Sitka Banner" panose="02000505000000020004" pitchFamily="2"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1"/>
              </a:rPr>
              <a:t>Burda, Edwards and al., 2018</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Exploration by Random Network Distillation  </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2"/>
              </a:rPr>
              <a:t>Caruana and al., 2018</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Distill-and-Compare: Auditing Black-Box Models Using Transparent Model Distillation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3"/>
              </a:rPr>
              <a:t>Liu and al., 2018</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Improving the Interpretability of Deep Neural Networks with Knowledge Distillation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4"/>
              </a:rPr>
              <a:t>Asadulaev and al., 2019</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Interpretable Few-Shot Learning via Linear Distillation</a:t>
            </a:r>
            <a:endParaRPr lang="fr-FR"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400" u="sng"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hlinkClick r:id="rId15"/>
              </a:rPr>
              <a:t>Bastani and al., 2019</a:t>
            </a:r>
            <a:r>
              <a:rPr lang="en-US" sz="14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rPr>
              <a:t>: Interpreting Blackbox Models via Model Extraction</a:t>
            </a:r>
          </a:p>
          <a:p>
            <a:pPr marL="342900" indent="-342900" algn="just">
              <a:buFont typeface="+mj-lt"/>
              <a:buAutoNum type="arabicPeriod"/>
            </a:pPr>
            <a:r>
              <a:rPr lang="en-US" sz="1400" u="sng" dirty="0">
                <a:solidFill>
                  <a:schemeClr val="bg2"/>
                </a:solidFill>
                <a:latin typeface="Sitka Banner" panose="02000505000000020004" pitchFamily="2" charset="0"/>
                <a:cs typeface="Times New Roman" panose="02020603050405020304" pitchFamily="18" charset="0"/>
                <a:hlinkClick r:id="rId16">
                  <a:extLst>
                    <a:ext uri="{A12FA001-AC4F-418D-AE19-62706E023703}">
                      <ahyp:hlinkClr xmlns:ahyp="http://schemas.microsoft.com/office/drawing/2018/hyperlinkcolor" val="tx"/>
                    </a:ext>
                  </a:extLst>
                </a:hlinkClick>
              </a:rPr>
              <a:t>Zhang and al, 2021</a:t>
            </a:r>
            <a:r>
              <a:rPr lang="en-US" sz="1400" u="sng" dirty="0">
                <a:solidFill>
                  <a:schemeClr val="bg2"/>
                </a:solidFill>
                <a:latin typeface="Sitka Banner" panose="02000505000000020004" pitchFamily="2" charset="0"/>
                <a:cs typeface="Times New Roman" panose="02020603050405020304" pitchFamily="18" charset="0"/>
              </a:rPr>
              <a:t>: </a:t>
            </a:r>
            <a:r>
              <a:rPr lang="en-US" sz="1400" dirty="0">
                <a:solidFill>
                  <a:srgbClr val="010101"/>
                </a:solidFill>
                <a:latin typeface="Sitka Banner" panose="02000505000000020004" pitchFamily="2" charset="0"/>
                <a:cs typeface="Times New Roman" panose="02020603050405020304" pitchFamily="18" charset="0"/>
              </a:rPr>
              <a:t>Adversarial co-distillation learning for image recognition</a:t>
            </a:r>
          </a:p>
          <a:p>
            <a:pPr marL="342900" indent="-342900" algn="just">
              <a:buFont typeface="+mj-lt"/>
              <a:buAutoNum type="arabicPeriod"/>
            </a:pPr>
            <a:endParaRPr lang="en-US" sz="1400" dirty="0">
              <a:solidFill>
                <a:srgbClr val="010101"/>
              </a:solidFill>
              <a:latin typeface="Sitka Banner" panose="02000505000000020004" pitchFamily="2" charset="0"/>
              <a:cs typeface="Times New Roman" panose="02020603050405020304" pitchFamily="18" charset="0"/>
            </a:endParaRPr>
          </a:p>
          <a:p>
            <a:pPr marL="342900" lvl="0" indent="-342900" algn="just">
              <a:buFont typeface="+mj-lt"/>
              <a:buAutoNum type="arabicPeriod"/>
            </a:pPr>
            <a:endParaRPr lang="fr-FR" sz="1200" dirty="0">
              <a:solidFill>
                <a:srgbClr val="010101"/>
              </a:solidFill>
              <a:effectLst/>
              <a:latin typeface="Sitka Banner" panose="02000505000000020004" pitchFamily="2" charset="0"/>
              <a:ea typeface="Times New Roman" panose="02020603050405020304" pitchFamily="18" charset="0"/>
              <a:cs typeface="Times New Roman" panose="02020603050405020304" pitchFamily="18" charset="0"/>
            </a:endParaRPr>
          </a:p>
          <a:p>
            <a:pPr marL="457200" algn="just"/>
            <a:r>
              <a:rPr lang="en-US" sz="24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rPr>
              <a:t> </a:t>
            </a:r>
            <a:endParaRPr lang="fr-FR" sz="1600" dirty="0">
              <a:solidFill>
                <a:srgbClr val="010101"/>
              </a:solidFill>
              <a:effectLst/>
              <a:latin typeface="Source Sans Pro" panose="020B0503030403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134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sz="2000" dirty="0"/>
              <a:t>APPENDIX- DISTILLATION TESTS ON LENDING CLUB dataset (1/7)</a:t>
            </a:r>
            <a:endParaRPr lang="en-US" dirty="0"/>
          </a:p>
        </p:txBody>
      </p:sp>
      <p:sp>
        <p:nvSpPr>
          <p:cNvPr id="3" name="ZoneTexte 2">
            <a:extLst>
              <a:ext uri="{FF2B5EF4-FFF2-40B4-BE49-F238E27FC236}">
                <a16:creationId xmlns:a16="http://schemas.microsoft.com/office/drawing/2014/main" id="{3C011B2E-B345-6FA3-6ECC-574BE4CE36AC}"/>
              </a:ext>
            </a:extLst>
          </p:cNvPr>
          <p:cNvSpPr txBox="1"/>
          <p:nvPr/>
        </p:nvSpPr>
        <p:spPr>
          <a:xfrm>
            <a:off x="169141" y="905405"/>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400" b="1" dirty="0">
                <a:cs typeface="Arial" pitchFamily="34" charset="0"/>
              </a:rPr>
              <a:t>Teacher Training – Feed-Forward Neural Networks  </a:t>
            </a:r>
            <a:endParaRPr lang="en-US" sz="1400" b="1" dirty="0">
              <a:cs typeface="Arial" pitchFamily="34" charset="0"/>
            </a:endParaRPr>
          </a:p>
        </p:txBody>
      </p:sp>
      <p:sp>
        <p:nvSpPr>
          <p:cNvPr id="10" name="ZoneTexte 9">
            <a:extLst>
              <a:ext uri="{FF2B5EF4-FFF2-40B4-BE49-F238E27FC236}">
                <a16:creationId xmlns:a16="http://schemas.microsoft.com/office/drawing/2014/main" id="{1E91D117-CBF4-E1F4-1035-6E0482EA4CAB}"/>
              </a:ext>
            </a:extLst>
          </p:cNvPr>
          <p:cNvSpPr txBox="1"/>
          <p:nvPr/>
        </p:nvSpPr>
        <p:spPr>
          <a:xfrm>
            <a:off x="446631" y="4844968"/>
            <a:ext cx="4274574" cy="257369"/>
          </a:xfrm>
          <a:prstGeom prst="rect">
            <a:avLst/>
          </a:prstGeom>
          <a:noFill/>
        </p:spPr>
        <p:txBody>
          <a:bodyPr wrap="square" lIns="36000" tIns="36000" rIns="36000" bIns="36000" rtlCol="0">
            <a:spAutoFit/>
          </a:bodyPr>
          <a:lstStyle/>
          <a:p>
            <a:pPr algn="ctr"/>
            <a:r>
              <a:rPr lang="en-US" sz="1200" dirty="0">
                <a:cs typeface="Arial" pitchFamily="34" charset="0"/>
              </a:rPr>
              <a:t>Figure 36. Neural Network Teacher’s Learning Curve </a:t>
            </a:r>
          </a:p>
        </p:txBody>
      </p:sp>
      <p:pic>
        <p:nvPicPr>
          <p:cNvPr id="11" name="Image 10" descr="Une image contenant texte, Tracé, ligne, diagramme&#10;&#10;Description générée automatiquement">
            <a:extLst>
              <a:ext uri="{FF2B5EF4-FFF2-40B4-BE49-F238E27FC236}">
                <a16:creationId xmlns:a16="http://schemas.microsoft.com/office/drawing/2014/main" id="{2669C25A-4971-3FC5-6E31-AA9F48B3FBB6}"/>
              </a:ext>
            </a:extLst>
          </p:cNvPr>
          <p:cNvPicPr>
            <a:picLocks noChangeAspect="1"/>
          </p:cNvPicPr>
          <p:nvPr/>
        </p:nvPicPr>
        <p:blipFill rotWithShape="1">
          <a:blip r:embed="rId2">
            <a:extLst>
              <a:ext uri="{28A0092B-C50C-407E-A947-70E740481C1C}">
                <a14:useLocalDpi xmlns:a14="http://schemas.microsoft.com/office/drawing/2010/main" val="0"/>
              </a:ext>
            </a:extLst>
          </a:blip>
          <a:srcRect l="-3027" t="5104" r="3027" b="729"/>
          <a:stretch/>
        </p:blipFill>
        <p:spPr>
          <a:xfrm>
            <a:off x="-127732" y="1994483"/>
            <a:ext cx="4617142" cy="2850485"/>
          </a:xfrm>
          <a:prstGeom prst="rect">
            <a:avLst/>
          </a:prstGeom>
        </p:spPr>
      </p:pic>
      <p:graphicFrame>
        <p:nvGraphicFramePr>
          <p:cNvPr id="12" name="Tableau 12">
            <a:extLst>
              <a:ext uri="{FF2B5EF4-FFF2-40B4-BE49-F238E27FC236}">
                <a16:creationId xmlns:a16="http://schemas.microsoft.com/office/drawing/2014/main" id="{528CBD59-6596-4A23-DB59-4A68BB2E7F49}"/>
              </a:ext>
            </a:extLst>
          </p:cNvPr>
          <p:cNvGraphicFramePr>
            <a:graphicFrameLocks noGrp="1"/>
          </p:cNvGraphicFramePr>
          <p:nvPr/>
        </p:nvGraphicFramePr>
        <p:xfrm>
          <a:off x="4953000" y="2532897"/>
          <a:ext cx="4218858" cy="896103"/>
        </p:xfrm>
        <a:graphic>
          <a:graphicData uri="http://schemas.openxmlformats.org/drawingml/2006/table">
            <a:tbl>
              <a:tblPr firstRow="1" bandRow="1">
                <a:tableStyleId>{3B4B98B0-60AC-42C2-AFA5-B58CD77FA1E5}</a:tableStyleId>
              </a:tblPr>
              <a:tblGrid>
                <a:gridCol w="1406286">
                  <a:extLst>
                    <a:ext uri="{9D8B030D-6E8A-4147-A177-3AD203B41FA5}">
                      <a16:colId xmlns:a16="http://schemas.microsoft.com/office/drawing/2014/main" val="1252048687"/>
                    </a:ext>
                  </a:extLst>
                </a:gridCol>
                <a:gridCol w="1406286">
                  <a:extLst>
                    <a:ext uri="{9D8B030D-6E8A-4147-A177-3AD203B41FA5}">
                      <a16:colId xmlns:a16="http://schemas.microsoft.com/office/drawing/2014/main" val="89963508"/>
                    </a:ext>
                  </a:extLst>
                </a:gridCol>
                <a:gridCol w="1406286">
                  <a:extLst>
                    <a:ext uri="{9D8B030D-6E8A-4147-A177-3AD203B41FA5}">
                      <a16:colId xmlns:a16="http://schemas.microsoft.com/office/drawing/2014/main" val="320843761"/>
                    </a:ext>
                  </a:extLst>
                </a:gridCol>
              </a:tblGrid>
              <a:tr h="298701">
                <a:tc>
                  <a:txBody>
                    <a:bodyPr/>
                    <a:lstStyle/>
                    <a:p>
                      <a:r>
                        <a:rPr lang="en-US" sz="1050" dirty="0"/>
                        <a:t>Metric</a:t>
                      </a:r>
                    </a:p>
                  </a:txBody>
                  <a:tcPr/>
                </a:tc>
                <a:tc>
                  <a:txBody>
                    <a:bodyPr/>
                    <a:lstStyle/>
                    <a:p>
                      <a:r>
                        <a:rPr lang="en-US" sz="1050" dirty="0"/>
                        <a:t>Train</a:t>
                      </a:r>
                    </a:p>
                  </a:txBody>
                  <a:tcPr/>
                </a:tc>
                <a:tc>
                  <a:txBody>
                    <a:bodyPr/>
                    <a:lstStyle/>
                    <a:p>
                      <a:r>
                        <a:rPr lang="en-US" sz="1050" dirty="0"/>
                        <a:t>Test</a:t>
                      </a:r>
                    </a:p>
                  </a:txBody>
                  <a:tcPr/>
                </a:tc>
                <a:extLst>
                  <a:ext uri="{0D108BD9-81ED-4DB2-BD59-A6C34878D82A}">
                    <a16:rowId xmlns:a16="http://schemas.microsoft.com/office/drawing/2014/main" val="3518432869"/>
                  </a:ext>
                </a:extLst>
              </a:tr>
              <a:tr h="298701">
                <a:tc>
                  <a:txBody>
                    <a:bodyPr/>
                    <a:lstStyle/>
                    <a:p>
                      <a:r>
                        <a:rPr lang="en-US" sz="1050" dirty="0"/>
                        <a:t>ROC AUC </a:t>
                      </a:r>
                    </a:p>
                  </a:txBody>
                  <a:tcPr/>
                </a:tc>
                <a:tc>
                  <a:txBody>
                    <a:bodyPr/>
                    <a:lstStyle/>
                    <a:p>
                      <a:r>
                        <a:rPr lang="en-US" sz="1050" dirty="0"/>
                        <a:t>0.909</a:t>
                      </a:r>
                    </a:p>
                  </a:txBody>
                  <a:tcPr/>
                </a:tc>
                <a:tc>
                  <a:txBody>
                    <a:bodyPr/>
                    <a:lstStyle/>
                    <a:p>
                      <a:r>
                        <a:rPr lang="en-US" sz="1050" b="1" dirty="0">
                          <a:solidFill>
                            <a:schemeClr val="bg2"/>
                          </a:solidFill>
                        </a:rPr>
                        <a:t>0.906</a:t>
                      </a:r>
                    </a:p>
                  </a:txBody>
                  <a:tcPr/>
                </a:tc>
                <a:extLst>
                  <a:ext uri="{0D108BD9-81ED-4DB2-BD59-A6C34878D82A}">
                    <a16:rowId xmlns:a16="http://schemas.microsoft.com/office/drawing/2014/main" val="3412450343"/>
                  </a:ext>
                </a:extLst>
              </a:tr>
              <a:tr h="298701">
                <a:tc>
                  <a:txBody>
                    <a:bodyPr/>
                    <a:lstStyle/>
                    <a:p>
                      <a:r>
                        <a:rPr lang="en-US" sz="1050" dirty="0"/>
                        <a:t>F1-Score </a:t>
                      </a:r>
                    </a:p>
                  </a:txBody>
                  <a:tcPr/>
                </a:tc>
                <a:tc>
                  <a:txBody>
                    <a:bodyPr/>
                    <a:lstStyle/>
                    <a:p>
                      <a:r>
                        <a:rPr lang="en-US" sz="1050" dirty="0"/>
                        <a:t>0.6281</a:t>
                      </a:r>
                    </a:p>
                  </a:txBody>
                  <a:tcPr/>
                </a:tc>
                <a:tc>
                  <a:txBody>
                    <a:bodyPr/>
                    <a:lstStyle/>
                    <a:p>
                      <a:r>
                        <a:rPr lang="en-US" sz="1050" b="1" dirty="0">
                          <a:solidFill>
                            <a:schemeClr val="bg2"/>
                          </a:solidFill>
                        </a:rPr>
                        <a:t>0.6249</a:t>
                      </a:r>
                    </a:p>
                  </a:txBody>
                  <a:tcPr/>
                </a:tc>
                <a:extLst>
                  <a:ext uri="{0D108BD9-81ED-4DB2-BD59-A6C34878D82A}">
                    <a16:rowId xmlns:a16="http://schemas.microsoft.com/office/drawing/2014/main" val="1261852270"/>
                  </a:ext>
                </a:extLst>
              </a:tr>
            </a:tbl>
          </a:graphicData>
        </a:graphic>
      </p:graphicFrame>
      <p:sp>
        <p:nvSpPr>
          <p:cNvPr id="13" name="ZoneTexte 12">
            <a:extLst>
              <a:ext uri="{FF2B5EF4-FFF2-40B4-BE49-F238E27FC236}">
                <a16:creationId xmlns:a16="http://schemas.microsoft.com/office/drawing/2014/main" id="{518948F5-28D4-06C5-0605-5F9C800EB71D}"/>
              </a:ext>
            </a:extLst>
          </p:cNvPr>
          <p:cNvSpPr txBox="1"/>
          <p:nvPr/>
        </p:nvSpPr>
        <p:spPr>
          <a:xfrm>
            <a:off x="4850342" y="3593322"/>
            <a:ext cx="4274574" cy="257369"/>
          </a:xfrm>
          <a:prstGeom prst="rect">
            <a:avLst/>
          </a:prstGeom>
          <a:noFill/>
        </p:spPr>
        <p:txBody>
          <a:bodyPr wrap="square" lIns="36000" tIns="36000" rIns="36000" bIns="36000" rtlCol="0">
            <a:spAutoFit/>
          </a:bodyPr>
          <a:lstStyle/>
          <a:p>
            <a:pPr algn="ctr"/>
            <a:r>
              <a:rPr lang="en-US" sz="1200" dirty="0">
                <a:cs typeface="Arial" pitchFamily="34" charset="0"/>
              </a:rPr>
              <a:t>Table 8. Teacher Performance </a:t>
            </a:r>
          </a:p>
        </p:txBody>
      </p:sp>
    </p:spTree>
    <p:extLst>
      <p:ext uri="{BB962C8B-B14F-4D97-AF65-F5344CB8AC3E}">
        <p14:creationId xmlns:p14="http://schemas.microsoft.com/office/powerpoint/2010/main" val="2715962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sz="2000" dirty="0"/>
              <a:t>APPENDIX- DISTILLATION TESTS ON LENDING CLUB dataset (2/7)</a:t>
            </a:r>
            <a:endParaRPr lang="en-US" dirty="0"/>
          </a:p>
        </p:txBody>
      </p:sp>
      <p:sp>
        <p:nvSpPr>
          <p:cNvPr id="3" name="ZoneTexte 2">
            <a:extLst>
              <a:ext uri="{FF2B5EF4-FFF2-40B4-BE49-F238E27FC236}">
                <a16:creationId xmlns:a16="http://schemas.microsoft.com/office/drawing/2014/main" id="{3C011B2E-B345-6FA3-6ECC-574BE4CE36AC}"/>
              </a:ext>
            </a:extLst>
          </p:cNvPr>
          <p:cNvSpPr txBox="1"/>
          <p:nvPr/>
        </p:nvSpPr>
        <p:spPr>
          <a:xfrm>
            <a:off x="169141" y="905405"/>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400" b="1" dirty="0">
                <a:cs typeface="Arial" pitchFamily="34" charset="0"/>
              </a:rPr>
              <a:t>Teacher Training – XGBOOST</a:t>
            </a:r>
            <a:endParaRPr lang="en-US" sz="1400" b="1" dirty="0">
              <a:cs typeface="Arial" pitchFamily="34" charset="0"/>
            </a:endParaRPr>
          </a:p>
        </p:txBody>
      </p:sp>
      <p:sp>
        <p:nvSpPr>
          <p:cNvPr id="10" name="ZoneTexte 9">
            <a:extLst>
              <a:ext uri="{FF2B5EF4-FFF2-40B4-BE49-F238E27FC236}">
                <a16:creationId xmlns:a16="http://schemas.microsoft.com/office/drawing/2014/main" id="{1E91D117-CBF4-E1F4-1035-6E0482EA4CAB}"/>
              </a:ext>
            </a:extLst>
          </p:cNvPr>
          <p:cNvSpPr txBox="1"/>
          <p:nvPr/>
        </p:nvSpPr>
        <p:spPr>
          <a:xfrm>
            <a:off x="575768" y="4613495"/>
            <a:ext cx="4274574" cy="257369"/>
          </a:xfrm>
          <a:prstGeom prst="rect">
            <a:avLst/>
          </a:prstGeom>
          <a:noFill/>
        </p:spPr>
        <p:txBody>
          <a:bodyPr wrap="square" lIns="36000" tIns="36000" rIns="36000" bIns="36000" rtlCol="0">
            <a:spAutoFit/>
          </a:bodyPr>
          <a:lstStyle/>
          <a:p>
            <a:pPr algn="ctr"/>
            <a:r>
              <a:rPr lang="en-US" sz="1200" dirty="0">
                <a:cs typeface="Arial" pitchFamily="34" charset="0"/>
              </a:rPr>
              <a:t>Figure 37. XGBOOST Teacher’s Learning Curve </a:t>
            </a:r>
          </a:p>
        </p:txBody>
      </p:sp>
      <p:graphicFrame>
        <p:nvGraphicFramePr>
          <p:cNvPr id="12" name="Tableau 12">
            <a:extLst>
              <a:ext uri="{FF2B5EF4-FFF2-40B4-BE49-F238E27FC236}">
                <a16:creationId xmlns:a16="http://schemas.microsoft.com/office/drawing/2014/main" id="{528CBD59-6596-4A23-DB59-4A68BB2E7F49}"/>
              </a:ext>
            </a:extLst>
          </p:cNvPr>
          <p:cNvGraphicFramePr>
            <a:graphicFrameLocks noGrp="1"/>
          </p:cNvGraphicFramePr>
          <p:nvPr/>
        </p:nvGraphicFramePr>
        <p:xfrm>
          <a:off x="4953000" y="2532897"/>
          <a:ext cx="4218858" cy="896103"/>
        </p:xfrm>
        <a:graphic>
          <a:graphicData uri="http://schemas.openxmlformats.org/drawingml/2006/table">
            <a:tbl>
              <a:tblPr firstRow="1" bandRow="1">
                <a:tableStyleId>{3B4B98B0-60AC-42C2-AFA5-B58CD77FA1E5}</a:tableStyleId>
              </a:tblPr>
              <a:tblGrid>
                <a:gridCol w="1406286">
                  <a:extLst>
                    <a:ext uri="{9D8B030D-6E8A-4147-A177-3AD203B41FA5}">
                      <a16:colId xmlns:a16="http://schemas.microsoft.com/office/drawing/2014/main" val="1252048687"/>
                    </a:ext>
                  </a:extLst>
                </a:gridCol>
                <a:gridCol w="1406286">
                  <a:extLst>
                    <a:ext uri="{9D8B030D-6E8A-4147-A177-3AD203B41FA5}">
                      <a16:colId xmlns:a16="http://schemas.microsoft.com/office/drawing/2014/main" val="89963508"/>
                    </a:ext>
                  </a:extLst>
                </a:gridCol>
                <a:gridCol w="1406286">
                  <a:extLst>
                    <a:ext uri="{9D8B030D-6E8A-4147-A177-3AD203B41FA5}">
                      <a16:colId xmlns:a16="http://schemas.microsoft.com/office/drawing/2014/main" val="320843761"/>
                    </a:ext>
                  </a:extLst>
                </a:gridCol>
              </a:tblGrid>
              <a:tr h="298701">
                <a:tc>
                  <a:txBody>
                    <a:bodyPr/>
                    <a:lstStyle/>
                    <a:p>
                      <a:r>
                        <a:rPr lang="en-US" sz="1050" dirty="0"/>
                        <a:t>Metric</a:t>
                      </a:r>
                    </a:p>
                  </a:txBody>
                  <a:tcPr/>
                </a:tc>
                <a:tc>
                  <a:txBody>
                    <a:bodyPr/>
                    <a:lstStyle/>
                    <a:p>
                      <a:r>
                        <a:rPr lang="en-US" sz="1050" dirty="0"/>
                        <a:t>Train</a:t>
                      </a:r>
                    </a:p>
                  </a:txBody>
                  <a:tcPr/>
                </a:tc>
                <a:tc>
                  <a:txBody>
                    <a:bodyPr/>
                    <a:lstStyle/>
                    <a:p>
                      <a:r>
                        <a:rPr lang="en-US" sz="1050" dirty="0"/>
                        <a:t>Test</a:t>
                      </a:r>
                    </a:p>
                  </a:txBody>
                  <a:tcPr/>
                </a:tc>
                <a:extLst>
                  <a:ext uri="{0D108BD9-81ED-4DB2-BD59-A6C34878D82A}">
                    <a16:rowId xmlns:a16="http://schemas.microsoft.com/office/drawing/2014/main" val="3518432869"/>
                  </a:ext>
                </a:extLst>
              </a:tr>
              <a:tr h="298701">
                <a:tc>
                  <a:txBody>
                    <a:bodyPr/>
                    <a:lstStyle/>
                    <a:p>
                      <a:r>
                        <a:rPr lang="en-US" sz="1050" dirty="0"/>
                        <a:t>ROC AUC </a:t>
                      </a:r>
                    </a:p>
                  </a:txBody>
                  <a:tcPr/>
                </a:tc>
                <a:tc>
                  <a:txBody>
                    <a:bodyPr/>
                    <a:lstStyle/>
                    <a:p>
                      <a:r>
                        <a:rPr lang="en-US" sz="1050" dirty="0"/>
                        <a:t>0.909</a:t>
                      </a:r>
                    </a:p>
                  </a:txBody>
                  <a:tcPr/>
                </a:tc>
                <a:tc>
                  <a:txBody>
                    <a:bodyPr/>
                    <a:lstStyle/>
                    <a:p>
                      <a:r>
                        <a:rPr lang="en-US" sz="1050" b="1" dirty="0">
                          <a:solidFill>
                            <a:schemeClr val="bg2"/>
                          </a:solidFill>
                        </a:rPr>
                        <a:t>0.906</a:t>
                      </a:r>
                    </a:p>
                  </a:txBody>
                  <a:tcPr/>
                </a:tc>
                <a:extLst>
                  <a:ext uri="{0D108BD9-81ED-4DB2-BD59-A6C34878D82A}">
                    <a16:rowId xmlns:a16="http://schemas.microsoft.com/office/drawing/2014/main" val="3412450343"/>
                  </a:ext>
                </a:extLst>
              </a:tr>
              <a:tr h="298701">
                <a:tc>
                  <a:txBody>
                    <a:bodyPr/>
                    <a:lstStyle/>
                    <a:p>
                      <a:r>
                        <a:rPr lang="en-US" sz="1050" dirty="0"/>
                        <a:t>F1-Score </a:t>
                      </a:r>
                    </a:p>
                  </a:txBody>
                  <a:tcPr/>
                </a:tc>
                <a:tc>
                  <a:txBody>
                    <a:bodyPr/>
                    <a:lstStyle/>
                    <a:p>
                      <a:r>
                        <a:rPr lang="en-US" sz="1050" dirty="0"/>
                        <a:t>0.651</a:t>
                      </a:r>
                    </a:p>
                  </a:txBody>
                  <a:tcPr/>
                </a:tc>
                <a:tc>
                  <a:txBody>
                    <a:bodyPr/>
                    <a:lstStyle/>
                    <a:p>
                      <a:r>
                        <a:rPr lang="en-US" sz="1050" b="1" dirty="0">
                          <a:solidFill>
                            <a:schemeClr val="bg2"/>
                          </a:solidFill>
                        </a:rPr>
                        <a:t>0.627</a:t>
                      </a:r>
                    </a:p>
                  </a:txBody>
                  <a:tcPr/>
                </a:tc>
                <a:extLst>
                  <a:ext uri="{0D108BD9-81ED-4DB2-BD59-A6C34878D82A}">
                    <a16:rowId xmlns:a16="http://schemas.microsoft.com/office/drawing/2014/main" val="1261852270"/>
                  </a:ext>
                </a:extLst>
              </a:tr>
            </a:tbl>
          </a:graphicData>
        </a:graphic>
      </p:graphicFrame>
      <p:sp>
        <p:nvSpPr>
          <p:cNvPr id="13" name="ZoneTexte 12">
            <a:extLst>
              <a:ext uri="{FF2B5EF4-FFF2-40B4-BE49-F238E27FC236}">
                <a16:creationId xmlns:a16="http://schemas.microsoft.com/office/drawing/2014/main" id="{518948F5-28D4-06C5-0605-5F9C800EB71D}"/>
              </a:ext>
            </a:extLst>
          </p:cNvPr>
          <p:cNvSpPr txBox="1"/>
          <p:nvPr/>
        </p:nvSpPr>
        <p:spPr>
          <a:xfrm>
            <a:off x="4850342" y="3593322"/>
            <a:ext cx="4274574" cy="257369"/>
          </a:xfrm>
          <a:prstGeom prst="rect">
            <a:avLst/>
          </a:prstGeom>
          <a:noFill/>
        </p:spPr>
        <p:txBody>
          <a:bodyPr wrap="square" lIns="36000" tIns="36000" rIns="36000" bIns="36000" rtlCol="0">
            <a:spAutoFit/>
          </a:bodyPr>
          <a:lstStyle/>
          <a:p>
            <a:pPr algn="ctr"/>
            <a:r>
              <a:rPr lang="en-US" sz="1200" dirty="0">
                <a:cs typeface="Arial" pitchFamily="34" charset="0"/>
              </a:rPr>
              <a:t>Table 9. XGBOOST Teacher Performance </a:t>
            </a:r>
          </a:p>
        </p:txBody>
      </p:sp>
      <p:pic>
        <p:nvPicPr>
          <p:cNvPr id="5" name="Image 4" descr="Une image contenant texte, capture d’écran, diagramme, Tracé&#10;&#10;Description générée automatiquement">
            <a:extLst>
              <a:ext uri="{FF2B5EF4-FFF2-40B4-BE49-F238E27FC236}">
                <a16:creationId xmlns:a16="http://schemas.microsoft.com/office/drawing/2014/main" id="{79FD6903-FADB-01BB-2575-51EAFE4A93D3}"/>
              </a:ext>
            </a:extLst>
          </p:cNvPr>
          <p:cNvPicPr>
            <a:picLocks noChangeAspect="1"/>
          </p:cNvPicPr>
          <p:nvPr/>
        </p:nvPicPr>
        <p:blipFill rotWithShape="1">
          <a:blip r:embed="rId2">
            <a:extLst>
              <a:ext uri="{28A0092B-C50C-407E-A947-70E740481C1C}">
                <a14:useLocalDpi xmlns:a14="http://schemas.microsoft.com/office/drawing/2010/main" val="0"/>
              </a:ext>
            </a:extLst>
          </a:blip>
          <a:srcRect t="5317"/>
          <a:stretch/>
        </p:blipFill>
        <p:spPr>
          <a:xfrm>
            <a:off x="781084" y="1954197"/>
            <a:ext cx="3506137" cy="2537248"/>
          </a:xfrm>
          <a:prstGeom prst="rect">
            <a:avLst/>
          </a:prstGeom>
        </p:spPr>
      </p:pic>
    </p:spTree>
    <p:extLst>
      <p:ext uri="{BB962C8B-B14F-4D97-AF65-F5344CB8AC3E}">
        <p14:creationId xmlns:p14="http://schemas.microsoft.com/office/powerpoint/2010/main" val="1416232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38284"/>
            <a:ext cx="9852388" cy="236475"/>
          </a:xfrm>
        </p:spPr>
        <p:txBody>
          <a:bodyPr/>
          <a:lstStyle/>
          <a:p>
            <a:r>
              <a:rPr lang="en-US" sz="2000" dirty="0"/>
              <a:t>APPENDIX- DISTILLATION TESTS ON LENDING CLUB dataset (3/7)</a:t>
            </a:r>
            <a:endParaRPr lang="en-US" dirty="0"/>
          </a:p>
        </p:txBody>
      </p:sp>
      <p:sp>
        <p:nvSpPr>
          <p:cNvPr id="3" name="ZoneTexte 2">
            <a:extLst>
              <a:ext uri="{FF2B5EF4-FFF2-40B4-BE49-F238E27FC236}">
                <a16:creationId xmlns:a16="http://schemas.microsoft.com/office/drawing/2014/main" id="{3C011B2E-B345-6FA3-6ECC-574BE4CE36AC}"/>
              </a:ext>
            </a:extLst>
          </p:cNvPr>
          <p:cNvSpPr txBox="1"/>
          <p:nvPr/>
        </p:nvSpPr>
        <p:spPr>
          <a:xfrm>
            <a:off x="169141" y="913520"/>
            <a:ext cx="5575356" cy="2666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400" b="1" dirty="0">
                <a:cs typeface="Arial" pitchFamily="34" charset="0"/>
              </a:rPr>
              <a:t>Student Training – Feed-Forward Neural Network </a:t>
            </a:r>
            <a:endParaRPr lang="en-US" sz="1400" b="1" dirty="0">
              <a:cs typeface="Arial" pitchFamily="34" charset="0"/>
            </a:endParaRPr>
          </a:p>
        </p:txBody>
      </p:sp>
      <p:graphicFrame>
        <p:nvGraphicFramePr>
          <p:cNvPr id="6" name="Tableau 6">
            <a:extLst>
              <a:ext uri="{FF2B5EF4-FFF2-40B4-BE49-F238E27FC236}">
                <a16:creationId xmlns:a16="http://schemas.microsoft.com/office/drawing/2014/main" id="{2157A697-4537-9B00-7D5F-13B829DBC799}"/>
              </a:ext>
            </a:extLst>
          </p:cNvPr>
          <p:cNvGraphicFramePr>
            <a:graphicFrameLocks noGrp="1"/>
          </p:cNvGraphicFramePr>
          <p:nvPr/>
        </p:nvGraphicFramePr>
        <p:xfrm>
          <a:off x="6256648" y="4459726"/>
          <a:ext cx="2200461" cy="810007"/>
        </p:xfrm>
        <a:graphic>
          <a:graphicData uri="http://schemas.openxmlformats.org/drawingml/2006/table">
            <a:tbl>
              <a:tblPr firstRow="1" bandRow="1">
                <a:tableStyleId>{3B4B98B0-60AC-42C2-AFA5-B58CD77FA1E5}</a:tableStyleId>
              </a:tblPr>
              <a:tblGrid>
                <a:gridCol w="1091382">
                  <a:extLst>
                    <a:ext uri="{9D8B030D-6E8A-4147-A177-3AD203B41FA5}">
                      <a16:colId xmlns:a16="http://schemas.microsoft.com/office/drawing/2014/main" val="3740610182"/>
                    </a:ext>
                  </a:extLst>
                </a:gridCol>
                <a:gridCol w="1109079">
                  <a:extLst>
                    <a:ext uri="{9D8B030D-6E8A-4147-A177-3AD203B41FA5}">
                      <a16:colId xmlns:a16="http://schemas.microsoft.com/office/drawing/2014/main" val="2286698273"/>
                    </a:ext>
                  </a:extLst>
                </a:gridCol>
              </a:tblGrid>
              <a:tr h="223681">
                <a:tc>
                  <a:txBody>
                    <a:bodyPr/>
                    <a:lstStyle/>
                    <a:p>
                      <a:r>
                        <a:rPr lang="en-US" sz="1050" dirty="0"/>
                        <a:t>Model</a:t>
                      </a:r>
                    </a:p>
                  </a:txBody>
                  <a:tcPr/>
                </a:tc>
                <a:tc>
                  <a:txBody>
                    <a:bodyPr/>
                    <a:lstStyle/>
                    <a:p>
                      <a:r>
                        <a:rPr lang="en-US" sz="1050" dirty="0"/>
                        <a:t>#parameters </a:t>
                      </a:r>
                    </a:p>
                  </a:txBody>
                  <a:tcPr/>
                </a:tc>
                <a:extLst>
                  <a:ext uri="{0D108BD9-81ED-4DB2-BD59-A6C34878D82A}">
                    <a16:rowId xmlns:a16="http://schemas.microsoft.com/office/drawing/2014/main" val="164077627"/>
                  </a:ext>
                </a:extLst>
              </a:tr>
              <a:tr h="244259">
                <a:tc>
                  <a:txBody>
                    <a:bodyPr/>
                    <a:lstStyle/>
                    <a:p>
                      <a:r>
                        <a:rPr lang="en-US" sz="1050" dirty="0"/>
                        <a:t>Teacher </a:t>
                      </a:r>
                    </a:p>
                  </a:txBody>
                  <a:tcPr/>
                </a:tc>
                <a:tc>
                  <a:txBody>
                    <a:bodyPr/>
                    <a:lstStyle/>
                    <a:p>
                      <a:r>
                        <a:rPr lang="en-US" sz="1050" dirty="0"/>
                        <a:t>58,357</a:t>
                      </a:r>
                    </a:p>
                  </a:txBody>
                  <a:tcPr/>
                </a:tc>
                <a:extLst>
                  <a:ext uri="{0D108BD9-81ED-4DB2-BD59-A6C34878D82A}">
                    <a16:rowId xmlns:a16="http://schemas.microsoft.com/office/drawing/2014/main" val="724966124"/>
                  </a:ext>
                </a:extLst>
              </a:tr>
              <a:tr h="307087">
                <a:tc>
                  <a:txBody>
                    <a:bodyPr/>
                    <a:lstStyle/>
                    <a:p>
                      <a:r>
                        <a:rPr lang="en-US" sz="1050" dirty="0"/>
                        <a:t>Student </a:t>
                      </a:r>
                    </a:p>
                  </a:txBody>
                  <a:tcPr/>
                </a:tc>
                <a:tc>
                  <a:txBody>
                    <a:bodyPr/>
                    <a:lstStyle/>
                    <a:p>
                      <a:r>
                        <a:rPr lang="en-US" sz="1050" dirty="0"/>
                        <a:t>1,135</a:t>
                      </a:r>
                    </a:p>
                  </a:txBody>
                  <a:tcPr/>
                </a:tc>
                <a:extLst>
                  <a:ext uri="{0D108BD9-81ED-4DB2-BD59-A6C34878D82A}">
                    <a16:rowId xmlns:a16="http://schemas.microsoft.com/office/drawing/2014/main" val="839491217"/>
                  </a:ext>
                </a:extLst>
              </a:tr>
            </a:tbl>
          </a:graphicData>
        </a:graphic>
      </p:graphicFrame>
      <p:pic>
        <p:nvPicPr>
          <p:cNvPr id="7" name="Image 6" descr="Une image contenant diagramme&#10;&#10;Description générée automatiquement">
            <a:extLst>
              <a:ext uri="{FF2B5EF4-FFF2-40B4-BE49-F238E27FC236}">
                <a16:creationId xmlns:a16="http://schemas.microsoft.com/office/drawing/2014/main" id="{AC8C9068-AAFD-72F4-92AC-A086AA659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730" y="1331298"/>
            <a:ext cx="3504594" cy="1845504"/>
          </a:xfrm>
          <a:prstGeom prst="rect">
            <a:avLst/>
          </a:prstGeom>
        </p:spPr>
      </p:pic>
      <p:pic>
        <p:nvPicPr>
          <p:cNvPr id="8" name="Image 7" descr="Une image contenant diagramme&#10;&#10;Description générée automatiquement">
            <a:extLst>
              <a:ext uri="{FF2B5EF4-FFF2-40B4-BE49-F238E27FC236}">
                <a16:creationId xmlns:a16="http://schemas.microsoft.com/office/drawing/2014/main" id="{84297F5C-F699-19BF-96E0-370826293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624" y="1402653"/>
            <a:ext cx="4073466" cy="1766609"/>
          </a:xfrm>
          <a:prstGeom prst="rect">
            <a:avLst/>
          </a:prstGeom>
        </p:spPr>
      </p:pic>
      <p:graphicFrame>
        <p:nvGraphicFramePr>
          <p:cNvPr id="11" name="Tableau 13">
            <a:extLst>
              <a:ext uri="{FF2B5EF4-FFF2-40B4-BE49-F238E27FC236}">
                <a16:creationId xmlns:a16="http://schemas.microsoft.com/office/drawing/2014/main" id="{FA3AABD1-E22A-F520-2F8A-52990564709C}"/>
              </a:ext>
            </a:extLst>
          </p:cNvPr>
          <p:cNvGraphicFramePr>
            <a:graphicFrameLocks noGrp="1"/>
          </p:cNvGraphicFramePr>
          <p:nvPr/>
        </p:nvGraphicFramePr>
        <p:xfrm>
          <a:off x="933876" y="3806233"/>
          <a:ext cx="3822240" cy="2004946"/>
        </p:xfrm>
        <a:graphic>
          <a:graphicData uri="http://schemas.openxmlformats.org/drawingml/2006/table">
            <a:tbl>
              <a:tblPr firstRow="1" bandRow="1">
                <a:tableStyleId>{3B4B98B0-60AC-42C2-AFA5-B58CD77FA1E5}</a:tableStyleId>
              </a:tblPr>
              <a:tblGrid>
                <a:gridCol w="1692263">
                  <a:extLst>
                    <a:ext uri="{9D8B030D-6E8A-4147-A177-3AD203B41FA5}">
                      <a16:colId xmlns:a16="http://schemas.microsoft.com/office/drawing/2014/main" val="484918410"/>
                    </a:ext>
                  </a:extLst>
                </a:gridCol>
                <a:gridCol w="1019132">
                  <a:extLst>
                    <a:ext uri="{9D8B030D-6E8A-4147-A177-3AD203B41FA5}">
                      <a16:colId xmlns:a16="http://schemas.microsoft.com/office/drawing/2014/main" val="2215848353"/>
                    </a:ext>
                  </a:extLst>
                </a:gridCol>
                <a:gridCol w="1110845">
                  <a:extLst>
                    <a:ext uri="{9D8B030D-6E8A-4147-A177-3AD203B41FA5}">
                      <a16:colId xmlns:a16="http://schemas.microsoft.com/office/drawing/2014/main" val="464181663"/>
                    </a:ext>
                  </a:extLst>
                </a:gridCol>
              </a:tblGrid>
              <a:tr h="263162">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900" dirty="0"/>
                        <a:t>Models</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ROC AUC  TRAIN</a:t>
                      </a:r>
                    </a:p>
                  </a:txBody>
                  <a:tcPr/>
                </a:tc>
                <a:tc>
                  <a:txBody>
                    <a:bodyPr/>
                    <a:lstStyle/>
                    <a:p>
                      <a:pPr marL="0" marR="0" lvl="0" indent="0" algn="ctr" defTabSz="990564" rtl="0" eaLnBrk="1" fontAlgn="auto" latinLnBrk="0" hangingPunct="1">
                        <a:lnSpc>
                          <a:spcPct val="100000"/>
                        </a:lnSpc>
                        <a:spcBef>
                          <a:spcPts val="0"/>
                        </a:spcBef>
                        <a:spcAft>
                          <a:spcPts val="0"/>
                        </a:spcAft>
                        <a:buClrTx/>
                        <a:buSzTx/>
                        <a:buFontTx/>
                        <a:buNone/>
                        <a:tabLst/>
                        <a:defRPr/>
                      </a:pPr>
                      <a:r>
                        <a:rPr lang="en-US" sz="900" dirty="0"/>
                        <a:t>ROC AUC TEST  </a:t>
                      </a:r>
                    </a:p>
                  </a:txBody>
                  <a:tcPr/>
                </a:tc>
                <a:extLst>
                  <a:ext uri="{0D108BD9-81ED-4DB2-BD59-A6C34878D82A}">
                    <a16:rowId xmlns:a16="http://schemas.microsoft.com/office/drawing/2014/main" val="1284359855"/>
                  </a:ext>
                </a:extLst>
              </a:tr>
              <a:tr h="224176">
                <a:tc>
                  <a:txBody>
                    <a:bodyPr/>
                    <a:lstStyle/>
                    <a:p>
                      <a:pPr marL="0" algn="l" defTabSz="990564" rtl="0" eaLnBrk="1" latinLnBrk="0" hangingPunct="1"/>
                      <a:r>
                        <a:rPr lang="en-US" sz="900" kern="1200" dirty="0">
                          <a:solidFill>
                            <a:schemeClr val="tx1"/>
                          </a:solidFill>
                          <a:latin typeface="+mn-lt"/>
                          <a:ea typeface="+mn-ea"/>
                          <a:cs typeface="+mn-cs"/>
                        </a:rPr>
                        <a:t>FFNN Teacher </a:t>
                      </a:r>
                    </a:p>
                  </a:txBody>
                  <a:tcPr/>
                </a:tc>
                <a:tc>
                  <a:txBody>
                    <a:bodyPr/>
                    <a:lstStyle/>
                    <a:p>
                      <a:pPr algn="ctr"/>
                      <a:r>
                        <a:rPr lang="en-US" sz="900" dirty="0"/>
                        <a:t>90.96%</a:t>
                      </a:r>
                    </a:p>
                  </a:txBody>
                  <a:tcPr/>
                </a:tc>
                <a:tc>
                  <a:txBody>
                    <a:bodyPr/>
                    <a:lstStyle/>
                    <a:p>
                      <a:pPr algn="ctr"/>
                      <a:r>
                        <a:rPr lang="en-US" sz="900" dirty="0"/>
                        <a:t>90.65%</a:t>
                      </a:r>
                    </a:p>
                  </a:txBody>
                  <a:tcPr/>
                </a:tc>
                <a:extLst>
                  <a:ext uri="{0D108BD9-81ED-4DB2-BD59-A6C34878D82A}">
                    <a16:rowId xmlns:a16="http://schemas.microsoft.com/office/drawing/2014/main" val="2844354752"/>
                  </a:ext>
                </a:extLst>
              </a:tr>
              <a:tr h="253672">
                <a:tc>
                  <a:txBody>
                    <a:bodyPr/>
                    <a:lstStyle/>
                    <a:p>
                      <a:r>
                        <a:rPr lang="en-US" sz="900" kern="1200" dirty="0">
                          <a:solidFill>
                            <a:schemeClr val="tx1"/>
                          </a:solidFill>
                          <a:latin typeface="+mn-lt"/>
                          <a:ea typeface="+mn-ea"/>
                          <a:cs typeface="+mn-cs"/>
                        </a:rPr>
                        <a:t>XGBOOST Teacher </a:t>
                      </a:r>
                    </a:p>
                  </a:txBody>
                  <a:tcPr/>
                </a:tc>
                <a:tc>
                  <a:txBody>
                    <a:bodyPr/>
                    <a:lstStyle/>
                    <a:p>
                      <a:pPr algn="ctr"/>
                      <a:r>
                        <a:rPr lang="fr-FR" sz="900" dirty="0"/>
                        <a:t>92,86%</a:t>
                      </a:r>
                      <a:endParaRPr lang="en-US" sz="900" kern="1200" dirty="0">
                        <a:solidFill>
                          <a:schemeClr val="tx1"/>
                        </a:solidFill>
                        <a:latin typeface="+mn-lt"/>
                        <a:ea typeface="+mn-ea"/>
                        <a:cs typeface="+mn-cs"/>
                      </a:endParaRPr>
                    </a:p>
                  </a:txBody>
                  <a:tcPr/>
                </a:tc>
                <a:tc>
                  <a:txBody>
                    <a:bodyPr/>
                    <a:lstStyle/>
                    <a:p>
                      <a:pPr algn="ctr"/>
                      <a:r>
                        <a:rPr lang="fr-FR" sz="900" dirty="0"/>
                        <a:t>90.73%</a:t>
                      </a:r>
                      <a:endParaRPr lang="en-US" sz="900" kern="1200" dirty="0">
                        <a:solidFill>
                          <a:schemeClr val="tx1"/>
                        </a:solidFill>
                        <a:latin typeface="+mn-lt"/>
                        <a:ea typeface="+mn-ea"/>
                        <a:cs typeface="+mn-cs"/>
                      </a:endParaRPr>
                    </a:p>
                  </a:txBody>
                  <a:tcPr/>
                </a:tc>
                <a:extLst>
                  <a:ext uri="{0D108BD9-81ED-4DB2-BD59-A6C34878D82A}">
                    <a16:rowId xmlns:a16="http://schemas.microsoft.com/office/drawing/2014/main" val="486837622"/>
                  </a:ext>
                </a:extLst>
              </a:tr>
              <a:tr h="378296">
                <a:tc>
                  <a:txBody>
                    <a:bodyPr/>
                    <a:lstStyle/>
                    <a:p>
                      <a:r>
                        <a:rPr lang="en-US" sz="900" kern="1200" dirty="0">
                          <a:solidFill>
                            <a:schemeClr val="tx1"/>
                          </a:solidFill>
                          <a:latin typeface="+mn-lt"/>
                          <a:ea typeface="+mn-ea"/>
                          <a:cs typeface="+mn-cs"/>
                        </a:rPr>
                        <a:t>Student with </a:t>
                      </a:r>
                      <a:r>
                        <a:rPr lang="en-US" sz="900" b="1" kern="1200" dirty="0">
                          <a:solidFill>
                            <a:schemeClr val="tx1"/>
                          </a:solidFill>
                          <a:latin typeface="+mn-lt"/>
                          <a:ea typeface="+mn-ea"/>
                          <a:cs typeface="+mn-cs"/>
                        </a:rPr>
                        <a:t>Hinton-Based Distillation </a:t>
                      </a:r>
                      <a:endParaRPr lang="en-US" sz="900" kern="1200" dirty="0">
                        <a:solidFill>
                          <a:schemeClr val="tx1"/>
                        </a:solidFill>
                        <a:latin typeface="+mn-lt"/>
                        <a:ea typeface="+mn-ea"/>
                        <a:cs typeface="+mn-cs"/>
                      </a:endParaRPr>
                    </a:p>
                  </a:txBody>
                  <a:tcPr/>
                </a:tc>
                <a:tc>
                  <a:txBody>
                    <a:bodyPr/>
                    <a:lstStyle/>
                    <a:p>
                      <a:pPr algn="ctr"/>
                      <a:r>
                        <a:rPr lang="fr-FR" sz="900" dirty="0"/>
                        <a:t>71.45%</a:t>
                      </a:r>
                      <a:endParaRPr lang="en-US" sz="900" kern="1200" dirty="0">
                        <a:solidFill>
                          <a:schemeClr val="tx1"/>
                        </a:solidFill>
                        <a:latin typeface="+mn-lt"/>
                        <a:ea typeface="+mn-ea"/>
                        <a:cs typeface="+mn-cs"/>
                      </a:endParaRPr>
                    </a:p>
                  </a:txBody>
                  <a:tcPr/>
                </a:tc>
                <a:tc>
                  <a:txBody>
                    <a:bodyPr/>
                    <a:lstStyle/>
                    <a:p>
                      <a:pPr algn="ctr"/>
                      <a:r>
                        <a:rPr lang="fr-FR" sz="900" dirty="0"/>
                        <a:t>71.48%</a:t>
                      </a:r>
                      <a:endParaRPr lang="en-US" sz="900" kern="1200" dirty="0">
                        <a:solidFill>
                          <a:schemeClr val="tx1"/>
                        </a:solidFill>
                        <a:latin typeface="+mn-lt"/>
                        <a:ea typeface="+mn-ea"/>
                        <a:cs typeface="+mn-cs"/>
                      </a:endParaRPr>
                    </a:p>
                  </a:txBody>
                  <a:tcPr/>
                </a:tc>
                <a:extLst>
                  <a:ext uri="{0D108BD9-81ED-4DB2-BD59-A6C34878D82A}">
                    <a16:rowId xmlns:a16="http://schemas.microsoft.com/office/drawing/2014/main" val="1699706939"/>
                  </a:ext>
                </a:extLst>
              </a:tr>
              <a:tr h="378296">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Student with </a:t>
                      </a:r>
                      <a:r>
                        <a:rPr lang="en-US" sz="900" b="1" kern="1200" dirty="0">
                          <a:solidFill>
                            <a:schemeClr val="tx1"/>
                          </a:solidFill>
                          <a:latin typeface="+mn-lt"/>
                          <a:ea typeface="+mn-ea"/>
                          <a:cs typeface="+mn-cs"/>
                        </a:rPr>
                        <a:t>Multi-Teacher Distillation </a:t>
                      </a:r>
                    </a:p>
                  </a:txBody>
                  <a:tcPr/>
                </a:tc>
                <a:tc>
                  <a:txBody>
                    <a:bodyPr/>
                    <a:lstStyle/>
                    <a:p>
                      <a:pPr algn="ctr"/>
                      <a:r>
                        <a:rPr lang="fr-FR" sz="900" dirty="0"/>
                        <a:t>88.95%</a:t>
                      </a:r>
                      <a:endParaRPr lang="en-US" sz="900" kern="1200" dirty="0">
                        <a:solidFill>
                          <a:schemeClr val="tx1"/>
                        </a:solidFill>
                        <a:latin typeface="+mn-lt"/>
                        <a:ea typeface="+mn-ea"/>
                        <a:cs typeface="+mn-cs"/>
                      </a:endParaRPr>
                    </a:p>
                  </a:txBody>
                  <a:tcPr/>
                </a:tc>
                <a:tc>
                  <a:txBody>
                    <a:bodyPr/>
                    <a:lstStyle/>
                    <a:p>
                      <a:pPr algn="ctr"/>
                      <a:r>
                        <a:rPr lang="fr-FR" sz="900" b="1" dirty="0">
                          <a:solidFill>
                            <a:srgbClr val="00B050"/>
                          </a:solidFill>
                        </a:rPr>
                        <a:t>88.97%</a:t>
                      </a:r>
                      <a:endParaRPr lang="en-US" sz="900" b="1" kern="1200" dirty="0">
                        <a:solidFill>
                          <a:srgbClr val="00B050"/>
                        </a:solidFill>
                        <a:latin typeface="+mn-lt"/>
                        <a:ea typeface="+mn-ea"/>
                        <a:cs typeface="+mn-cs"/>
                      </a:endParaRPr>
                    </a:p>
                  </a:txBody>
                  <a:tcPr/>
                </a:tc>
                <a:extLst>
                  <a:ext uri="{0D108BD9-81ED-4DB2-BD59-A6C34878D82A}">
                    <a16:rowId xmlns:a16="http://schemas.microsoft.com/office/drawing/2014/main" val="3745106061"/>
                  </a:ext>
                </a:extLst>
              </a:tr>
              <a:tr h="378296">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Student with </a:t>
                      </a:r>
                      <a:r>
                        <a:rPr lang="en-US" sz="900" b="1" kern="1200" dirty="0">
                          <a:solidFill>
                            <a:schemeClr val="tx1"/>
                          </a:solidFill>
                          <a:latin typeface="+mn-lt"/>
                          <a:ea typeface="+mn-ea"/>
                          <a:cs typeface="+mn-cs"/>
                        </a:rPr>
                        <a:t>Feature-Based Distillation </a:t>
                      </a:r>
                    </a:p>
                    <a:p>
                      <a:endParaRPr lang="en-US" sz="900" kern="1200" dirty="0">
                        <a:solidFill>
                          <a:schemeClr val="tx1"/>
                        </a:solidFill>
                        <a:latin typeface="+mn-lt"/>
                        <a:ea typeface="+mn-ea"/>
                        <a:cs typeface="+mn-cs"/>
                      </a:endParaRPr>
                    </a:p>
                  </a:txBody>
                  <a:tcPr/>
                </a:tc>
                <a:tc>
                  <a:txBody>
                    <a:bodyPr/>
                    <a:lstStyle/>
                    <a:p>
                      <a:pPr algn="ctr"/>
                      <a:r>
                        <a:rPr lang="fr-FR" sz="900" dirty="0"/>
                        <a:t>71.44%</a:t>
                      </a:r>
                      <a:endParaRPr lang="en-US" sz="900" kern="1200" dirty="0">
                        <a:solidFill>
                          <a:schemeClr val="tx1"/>
                        </a:solidFill>
                        <a:latin typeface="+mn-lt"/>
                        <a:ea typeface="+mn-ea"/>
                        <a:cs typeface="+mn-cs"/>
                      </a:endParaRPr>
                    </a:p>
                  </a:txBody>
                  <a:tcPr/>
                </a:tc>
                <a:tc>
                  <a:txBody>
                    <a:bodyPr/>
                    <a:lstStyle/>
                    <a:p>
                      <a:pPr algn="ctr"/>
                      <a:r>
                        <a:rPr lang="fr-FR" sz="900" dirty="0"/>
                        <a:t>71.47%</a:t>
                      </a:r>
                      <a:endParaRPr lang="en-US" sz="900" kern="1200" dirty="0">
                        <a:solidFill>
                          <a:schemeClr val="tx1"/>
                        </a:solidFill>
                        <a:latin typeface="+mn-lt"/>
                        <a:ea typeface="+mn-ea"/>
                        <a:cs typeface="+mn-cs"/>
                      </a:endParaRPr>
                    </a:p>
                  </a:txBody>
                  <a:tcPr/>
                </a:tc>
                <a:extLst>
                  <a:ext uri="{0D108BD9-81ED-4DB2-BD59-A6C34878D82A}">
                    <a16:rowId xmlns:a16="http://schemas.microsoft.com/office/drawing/2014/main" val="2824122038"/>
                  </a:ext>
                </a:extLst>
              </a:tr>
            </a:tbl>
          </a:graphicData>
        </a:graphic>
      </p:graphicFrame>
      <p:sp>
        <p:nvSpPr>
          <p:cNvPr id="14" name="ZoneTexte 13">
            <a:extLst>
              <a:ext uri="{FF2B5EF4-FFF2-40B4-BE49-F238E27FC236}">
                <a16:creationId xmlns:a16="http://schemas.microsoft.com/office/drawing/2014/main" id="{E5F10DAE-80CB-4A77-BFDD-950B8C854D01}"/>
              </a:ext>
            </a:extLst>
          </p:cNvPr>
          <p:cNvSpPr txBox="1"/>
          <p:nvPr/>
        </p:nvSpPr>
        <p:spPr>
          <a:xfrm>
            <a:off x="5095331" y="3314336"/>
            <a:ext cx="4523097" cy="258532"/>
          </a:xfrm>
          <a:prstGeom prst="rect">
            <a:avLst/>
          </a:prstGeom>
          <a:noFill/>
        </p:spPr>
        <p:txBody>
          <a:bodyPr wrap="square">
            <a:spAutoFit/>
          </a:bodyPr>
          <a:lstStyle/>
          <a:p>
            <a:pPr algn="ctr" defTabSz="990564">
              <a:lnSpc>
                <a:spcPct val="90000"/>
              </a:lnSpc>
              <a:spcBef>
                <a:spcPts val="867"/>
              </a:spcBef>
              <a:buClr>
                <a:schemeClr val="tx1">
                  <a:lumMod val="75000"/>
                  <a:lumOff val="25000"/>
                </a:schemeClr>
              </a:buClr>
              <a:buSzPct val="90000"/>
            </a:pPr>
            <a:r>
              <a:rPr lang="en-US" sz="1200" dirty="0">
                <a:cs typeface="Arial" pitchFamily="34" charset="0"/>
              </a:rPr>
              <a:t>Figure 39. Multi-teacher Distillation Framework’s Illustration</a:t>
            </a:r>
          </a:p>
        </p:txBody>
      </p:sp>
      <p:sp>
        <p:nvSpPr>
          <p:cNvPr id="15" name="Espace réservé du texte 2">
            <a:extLst>
              <a:ext uri="{FF2B5EF4-FFF2-40B4-BE49-F238E27FC236}">
                <a16:creationId xmlns:a16="http://schemas.microsoft.com/office/drawing/2014/main" id="{C8D0A3F2-2157-8D00-E407-F0856598FE63}"/>
              </a:ext>
            </a:extLst>
          </p:cNvPr>
          <p:cNvSpPr txBox="1">
            <a:spLocks/>
          </p:cNvSpPr>
          <p:nvPr/>
        </p:nvSpPr>
        <p:spPr>
          <a:xfrm>
            <a:off x="831850" y="3306994"/>
            <a:ext cx="4121150" cy="261258"/>
          </a:xfrm>
          <a:prstGeom prst="rect">
            <a:avLst/>
          </a:prstGeom>
        </p:spPr>
        <p:txBody>
          <a:bodyPr/>
          <a:lst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200" b="0" dirty="0"/>
              <a:t>Figure 38. The generic feature-based knowledge distillation</a:t>
            </a:r>
          </a:p>
        </p:txBody>
      </p:sp>
      <p:sp>
        <p:nvSpPr>
          <p:cNvPr id="16" name="ZoneTexte 15">
            <a:extLst>
              <a:ext uri="{FF2B5EF4-FFF2-40B4-BE49-F238E27FC236}">
                <a16:creationId xmlns:a16="http://schemas.microsoft.com/office/drawing/2014/main" id="{392F7301-4EBF-1AD1-7D24-4D7E961D359F}"/>
              </a:ext>
            </a:extLst>
          </p:cNvPr>
          <p:cNvSpPr txBox="1"/>
          <p:nvPr/>
        </p:nvSpPr>
        <p:spPr>
          <a:xfrm>
            <a:off x="5340624" y="5574704"/>
            <a:ext cx="4523097" cy="276999"/>
          </a:xfrm>
          <a:prstGeom prst="rect">
            <a:avLst/>
          </a:prstGeom>
          <a:noFill/>
        </p:spPr>
        <p:txBody>
          <a:bodyPr wrap="square">
            <a:spAutoFit/>
          </a:bodyPr>
          <a:lstStyle/>
          <a:p>
            <a:pPr algn="ctr"/>
            <a:r>
              <a:rPr lang="en-US" sz="1200" dirty="0">
                <a:cs typeface="Arial" pitchFamily="34" charset="0"/>
              </a:rPr>
              <a:t>Table 11.   Student’s  performance </a:t>
            </a:r>
          </a:p>
        </p:txBody>
      </p:sp>
      <p:sp>
        <p:nvSpPr>
          <p:cNvPr id="18" name="ZoneTexte 17">
            <a:extLst>
              <a:ext uri="{FF2B5EF4-FFF2-40B4-BE49-F238E27FC236}">
                <a16:creationId xmlns:a16="http://schemas.microsoft.com/office/drawing/2014/main" id="{45D7910C-C3CF-D6BF-A9F3-A4FB90B735F8}"/>
              </a:ext>
            </a:extLst>
          </p:cNvPr>
          <p:cNvSpPr txBox="1"/>
          <p:nvPr/>
        </p:nvSpPr>
        <p:spPr>
          <a:xfrm>
            <a:off x="7244408" y="4353724"/>
            <a:ext cx="1356851" cy="1114978"/>
          </a:xfrm>
          <a:prstGeom prst="rect">
            <a:avLst/>
          </a:prstGeom>
          <a:noFill/>
        </p:spPr>
        <p:style>
          <a:lnRef idx="2">
            <a:schemeClr val="accent6"/>
          </a:lnRef>
          <a:fillRef idx="1">
            <a:schemeClr val="lt1"/>
          </a:fillRef>
          <a:effectRef idx="0">
            <a:schemeClr val="accent6"/>
          </a:effectRef>
          <a:fontRef idx="minor">
            <a:schemeClr val="dk1"/>
          </a:fontRef>
        </p:style>
        <p:txBody>
          <a:bodyPr wrap="square" lIns="36000" tIns="36000" rIns="36000" bIns="36000" rtlCol="0">
            <a:spAutoFit/>
          </a:bodyPr>
          <a:lstStyle/>
          <a:p>
            <a:endParaRPr lang="en-US" sz="900" dirty="0" err="1">
              <a:latin typeface="Arial" pitchFamily="34" charset="0"/>
              <a:cs typeface="Arial" pitchFamily="34" charset="0"/>
            </a:endParaRPr>
          </a:p>
        </p:txBody>
      </p:sp>
      <p:cxnSp>
        <p:nvCxnSpPr>
          <p:cNvPr id="20" name="Connecteur droit avec flèche 19">
            <a:extLst>
              <a:ext uri="{FF2B5EF4-FFF2-40B4-BE49-F238E27FC236}">
                <a16:creationId xmlns:a16="http://schemas.microsoft.com/office/drawing/2014/main" id="{263A2D7D-C867-594E-E8C2-3E6D0E34A382}"/>
              </a:ext>
            </a:extLst>
          </p:cNvPr>
          <p:cNvCxnSpPr>
            <a:stCxn id="18" idx="0"/>
          </p:cNvCxnSpPr>
          <p:nvPr/>
        </p:nvCxnSpPr>
        <p:spPr>
          <a:xfrm flipV="1">
            <a:off x="7922834" y="3997793"/>
            <a:ext cx="365760" cy="355931"/>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ECC5F48A-2919-04AE-D474-CC734F96AE81}"/>
              </a:ext>
            </a:extLst>
          </p:cNvPr>
          <p:cNvSpPr txBox="1"/>
          <p:nvPr/>
        </p:nvSpPr>
        <p:spPr>
          <a:xfrm>
            <a:off x="8176506" y="3806233"/>
            <a:ext cx="1687215" cy="211203"/>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Compression Ratio = 51.41</a:t>
            </a:r>
          </a:p>
        </p:txBody>
      </p:sp>
      <p:sp>
        <p:nvSpPr>
          <p:cNvPr id="22" name="Espace réservé du texte 2">
            <a:extLst>
              <a:ext uri="{FF2B5EF4-FFF2-40B4-BE49-F238E27FC236}">
                <a16:creationId xmlns:a16="http://schemas.microsoft.com/office/drawing/2014/main" id="{5801E914-8F62-080B-BA3D-AF180BD5C5B8}"/>
              </a:ext>
            </a:extLst>
          </p:cNvPr>
          <p:cNvSpPr txBox="1">
            <a:spLocks/>
          </p:cNvSpPr>
          <p:nvPr/>
        </p:nvSpPr>
        <p:spPr>
          <a:xfrm>
            <a:off x="683771" y="5895848"/>
            <a:ext cx="4322449" cy="188701"/>
          </a:xfrm>
          <a:prstGeom prst="rect">
            <a:avLst/>
          </a:prstGeom>
        </p:spPr>
        <p:txBody>
          <a:bodyPr/>
          <a:lstStyle>
            <a:lvl1pPr marL="0" indent="0" algn="l" defTabSz="990564"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8" indent="-155994" algn="l" defTabSz="990564" rtl="0" eaLnBrk="1" latinLnBrk="0" hangingPunct="1">
              <a:lnSpc>
                <a:spcPct val="90000"/>
              </a:lnSpc>
              <a:spcBef>
                <a:spcPts val="650"/>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83" indent="-155994" algn="l" defTabSz="990564" rtl="0" eaLnBrk="1" latinLnBrk="0" hangingPunct="1">
              <a:lnSpc>
                <a:spcPct val="90000"/>
              </a:lnSpc>
              <a:spcBef>
                <a:spcPts val="650"/>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78" indent="-155994" algn="l" defTabSz="990564"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64"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4050" indent="-247640" algn="l" defTabSz="990564" rtl="0" eaLnBrk="1" latinLnBrk="0" hangingPunct="1">
              <a:spcBef>
                <a:spcPct val="20000"/>
              </a:spcBef>
              <a:buFont typeface="Arial" pitchFamily="34" charset="0"/>
              <a:buNone/>
              <a:defRPr sz="2167" kern="1200">
                <a:solidFill>
                  <a:schemeClr val="tx1"/>
                </a:solidFill>
                <a:latin typeface="+mn-lt"/>
                <a:ea typeface="+mn-ea"/>
                <a:cs typeface="+mn-cs"/>
              </a:defRPr>
            </a:lvl6pPr>
            <a:lvl7pPr marL="3219333"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614"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896" indent="-247640" algn="l" defTabSz="990564"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pPr algn="ctr"/>
            <a:r>
              <a:rPr lang="en-US" sz="1200" b="0" dirty="0"/>
              <a:t>Table 10. Student’s Performance using different Distillation Frameworks </a:t>
            </a:r>
          </a:p>
        </p:txBody>
      </p:sp>
      <p:sp>
        <p:nvSpPr>
          <p:cNvPr id="4" name="ZoneTexte 3">
            <a:extLst>
              <a:ext uri="{FF2B5EF4-FFF2-40B4-BE49-F238E27FC236}">
                <a16:creationId xmlns:a16="http://schemas.microsoft.com/office/drawing/2014/main" id="{9EE79198-A3F1-1EE4-81C9-4545C87C2671}"/>
              </a:ext>
            </a:extLst>
          </p:cNvPr>
          <p:cNvSpPr txBox="1"/>
          <p:nvPr/>
        </p:nvSpPr>
        <p:spPr>
          <a:xfrm>
            <a:off x="831850" y="4017436"/>
            <a:ext cx="4174370" cy="336288"/>
          </a:xfrm>
          <a:prstGeom prst="rect">
            <a:avLst/>
          </a:prstGeom>
          <a:noFill/>
          <a:ln>
            <a:solidFill>
              <a:schemeClr val="bg2"/>
            </a:solidFill>
          </a:ln>
        </p:spPr>
        <p:txBody>
          <a:bodyPr wrap="square" lIns="36000" tIns="36000" rIns="36000" bIns="36000" rtlCol="0">
            <a:spAutoFit/>
          </a:bodyPr>
          <a:lstStyle/>
          <a:p>
            <a:endParaRPr lang="en-US" sz="900" dirty="0" err="1">
              <a:latin typeface="Arial" pitchFamily="34" charset="0"/>
              <a:cs typeface="Arial" pitchFamily="34" charset="0"/>
            </a:endParaRPr>
          </a:p>
        </p:txBody>
      </p:sp>
      <p:cxnSp>
        <p:nvCxnSpPr>
          <p:cNvPr id="9" name="Connecteur droit avec flèche 8">
            <a:extLst>
              <a:ext uri="{FF2B5EF4-FFF2-40B4-BE49-F238E27FC236}">
                <a16:creationId xmlns:a16="http://schemas.microsoft.com/office/drawing/2014/main" id="{F3BD10E6-4C3B-B61E-2A88-0E1CA268F371}"/>
              </a:ext>
            </a:extLst>
          </p:cNvPr>
          <p:cNvCxnSpPr>
            <a:stCxn id="4" idx="3"/>
          </p:cNvCxnSpPr>
          <p:nvPr/>
        </p:nvCxnSpPr>
        <p:spPr>
          <a:xfrm flipV="1">
            <a:off x="5006220" y="4017436"/>
            <a:ext cx="253603" cy="168144"/>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8CD4A55C-2A37-A7BE-BE93-524D71FD24C2}"/>
              </a:ext>
            </a:extLst>
          </p:cNvPr>
          <p:cNvSpPr txBox="1"/>
          <p:nvPr/>
        </p:nvSpPr>
        <p:spPr>
          <a:xfrm>
            <a:off x="5178729" y="3911834"/>
            <a:ext cx="1230109" cy="211203"/>
          </a:xfrm>
          <a:prstGeom prst="rect">
            <a:avLst/>
          </a:prstGeom>
          <a:noFill/>
        </p:spPr>
        <p:txBody>
          <a:bodyPr wrap="square" lIns="36000" tIns="36000" rIns="36000" bIns="36000" rtlCol="0">
            <a:spAutoFit/>
          </a:bodyPr>
          <a:lstStyle/>
          <a:p>
            <a:pPr algn="ctr"/>
            <a:r>
              <a:rPr lang="en-US" sz="900" dirty="0">
                <a:latin typeface="Arial" pitchFamily="34" charset="0"/>
                <a:cs typeface="Arial" pitchFamily="34" charset="0"/>
              </a:rPr>
              <a:t>Selected Teacher </a:t>
            </a:r>
          </a:p>
        </p:txBody>
      </p:sp>
    </p:spTree>
    <p:extLst>
      <p:ext uri="{BB962C8B-B14F-4D97-AF65-F5344CB8AC3E}">
        <p14:creationId xmlns:p14="http://schemas.microsoft.com/office/powerpoint/2010/main" val="497460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4E52-9F87-8ED1-7A2C-A4FE4D84DCAF}"/>
              </a:ext>
            </a:extLst>
          </p:cNvPr>
          <p:cNvSpPr>
            <a:spLocks noGrp="1"/>
          </p:cNvSpPr>
          <p:nvPr>
            <p:ph type="title"/>
          </p:nvPr>
        </p:nvSpPr>
        <p:spPr>
          <a:xfrm>
            <a:off x="169141" y="471676"/>
            <a:ext cx="9852388" cy="236475"/>
          </a:xfrm>
        </p:spPr>
        <p:txBody>
          <a:bodyPr/>
          <a:lstStyle/>
          <a:p>
            <a:r>
              <a:rPr lang="en-US" dirty="0"/>
              <a:t>APPENDIX (4/7)</a:t>
            </a:r>
          </a:p>
        </p:txBody>
      </p:sp>
      <p:sp>
        <p:nvSpPr>
          <p:cNvPr id="17" name="ZoneTexte 16">
            <a:extLst>
              <a:ext uri="{FF2B5EF4-FFF2-40B4-BE49-F238E27FC236}">
                <a16:creationId xmlns:a16="http://schemas.microsoft.com/office/drawing/2014/main" id="{050DB18B-DFE9-0FC1-A0F7-EF3642419D4A}"/>
              </a:ext>
            </a:extLst>
          </p:cNvPr>
          <p:cNvSpPr txBox="1"/>
          <p:nvPr/>
        </p:nvSpPr>
        <p:spPr>
          <a:xfrm>
            <a:off x="169141" y="878238"/>
            <a:ext cx="5575356" cy="3220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800" b="1" dirty="0">
                <a:effectLst/>
                <a:latin typeface="Calibri" panose="020F0502020204030204" pitchFamily="34" charset="0"/>
                <a:ea typeface="Calibri" panose="020F0502020204030204" pitchFamily="34" charset="0"/>
                <a:cs typeface="Arial" panose="020B0604020202020204" pitchFamily="34" charset="0"/>
              </a:rPr>
              <a:t>Cross Validation to determine the optimal bandwidth  h </a:t>
            </a:r>
            <a:endParaRPr lang="en-US" sz="1400" b="1" dirty="0">
              <a:cs typeface="Arial" pitchFamily="34" charset="0"/>
            </a:endParaRPr>
          </a:p>
        </p:txBody>
      </p:sp>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0DD12880-2420-CF5F-B895-18310FF28C92}"/>
                  </a:ext>
                </a:extLst>
              </p:cNvPr>
              <p:cNvSpPr txBox="1"/>
              <p:nvPr/>
            </p:nvSpPr>
            <p:spPr>
              <a:xfrm>
                <a:off x="0" y="3164333"/>
                <a:ext cx="9608696" cy="1040991"/>
              </a:xfrm>
              <a:prstGeom prst="rect">
                <a:avLst/>
              </a:prstGeom>
              <a:noFill/>
            </p:spPr>
            <p:txBody>
              <a:bodyPr wrap="square">
                <a:spAutoFit/>
              </a:bodyPr>
              <a:lstStyle/>
              <a:p>
                <a:pPr indent="457200">
                  <a:lnSpc>
                    <a:spcPct val="107000"/>
                  </a:lnSpc>
                  <a:spcAft>
                    <a:spcPts val="800"/>
                  </a:spcAft>
                </a:pPr>
                <a:r>
                  <a:rPr lang="en-GB" sz="1400" dirty="0">
                    <a:latin typeface="Calibri" panose="020F0502020204030204" pitchFamily="34" charset="0"/>
                    <a:ea typeface="Calibri" panose="020F0502020204030204" pitchFamily="34" charset="0"/>
                    <a:cs typeface="Arial" panose="020B0604020202020204" pitchFamily="34" charset="0"/>
                  </a:rPr>
                  <a:t>T</a:t>
                </a:r>
                <a:r>
                  <a:rPr lang="en-GB" sz="1400" dirty="0">
                    <a:effectLst/>
                    <a:latin typeface="Calibri" panose="020F0502020204030204" pitchFamily="34" charset="0"/>
                    <a:ea typeface="Calibri" panose="020F0502020204030204" pitchFamily="34" charset="0"/>
                    <a:cs typeface="Arial" panose="020B0604020202020204" pitchFamily="34" charset="0"/>
                  </a:rPr>
                  <a:t>he goal is construct an unbiased estimator of </a:t>
                </a:r>
                <a14:m>
                  <m:oMath xmlns:m="http://schemas.openxmlformats.org/officeDocument/2006/math">
                    <m:r>
                      <m:rPr>
                        <m:nor/>
                      </m:rPr>
                      <a:rPr lang="en-GB" sz="1400">
                        <a:effectLst/>
                        <a:latin typeface="Cambria Math" panose="02040503050406030204" pitchFamily="18" charset="0"/>
                        <a:ea typeface="Calibri" panose="020F0502020204030204" pitchFamily="34" charset="0"/>
                        <a:cs typeface="Arial" panose="020B0604020202020204" pitchFamily="34" charset="0"/>
                      </a:rPr>
                      <m:t>MISE</m:t>
                    </m:r>
                    <m:r>
                      <m:rPr>
                        <m:nor/>
                      </m:rPr>
                      <a:rPr lang="fr-FR" sz="1400" b="0" i="0" smtClean="0">
                        <a:effectLst/>
                        <a:latin typeface="Cambria Math" panose="02040503050406030204" pitchFamily="18" charset="0"/>
                        <a:ea typeface="Calibri" panose="020F0502020204030204" pitchFamily="34" charset="0"/>
                        <a:cs typeface="Arial" panose="020B0604020202020204" pitchFamily="34" charset="0"/>
                      </a:rPr>
                      <m:t> </m:t>
                    </m:r>
                  </m:oMath>
                </a14:m>
                <a:r>
                  <a:rPr lang="en-GB" sz="1400" dirty="0">
                    <a:effectLst/>
                    <a:latin typeface="Calibri" panose="020F0502020204030204" pitchFamily="34" charset="0"/>
                    <a:ea typeface="Times New Roman" panose="02020603050405020304" pitchFamily="18" charset="0"/>
                    <a:cs typeface="Arial" panose="020B0604020202020204" pitchFamily="34" charset="0"/>
                  </a:rPr>
                  <a:t>then we minimize it according to h. </a:t>
                </a:r>
                <a:r>
                  <a:rPr lang="en-GB" sz="1200" dirty="0">
                    <a:solidFill>
                      <a:srgbClr val="000000"/>
                    </a:solidFill>
                    <a:latin typeface="Helvetica Neue"/>
                  </a:rPr>
                  <a:t>Let’s denote :  </a:t>
                </a:r>
              </a:p>
              <a:p>
                <a:pPr indent="457200">
                  <a:lnSpc>
                    <a:spcPct val="107000"/>
                  </a:lnSpc>
                  <a:spcAft>
                    <a:spcPts val="800"/>
                  </a:spcAft>
                </a:pPr>
                <a14:m>
                  <m:oMathPara xmlns:m="http://schemas.openxmlformats.org/officeDocument/2006/math">
                    <m:oMathParaPr>
                      <m:jc m:val="centerGroup"/>
                    </m:oMathParaPr>
                    <m:oMath xmlns:m="http://schemas.openxmlformats.org/officeDocument/2006/math">
                      <m:r>
                        <a:rPr lang="fr-FR" sz="1400" smtClean="0">
                          <a:solidFill>
                            <a:srgbClr val="000000"/>
                          </a:solidFill>
                          <a:latin typeface="Cambria Math" panose="02040503050406030204" pitchFamily="18" charset="0"/>
                        </a:rPr>
                        <m:t>𝜏</m:t>
                      </m:r>
                      <m:r>
                        <a:rPr lang="fr-FR" sz="1400" smtClean="0">
                          <a:solidFill>
                            <a:srgbClr val="000000"/>
                          </a:solidFill>
                          <a:latin typeface="Cambria Math" panose="02040503050406030204" pitchFamily="18" charset="0"/>
                        </a:rPr>
                        <m:t>(</m:t>
                      </m:r>
                      <m:r>
                        <a:rPr lang="fr-FR" sz="1400" smtClean="0">
                          <a:solidFill>
                            <a:srgbClr val="000000"/>
                          </a:solidFill>
                          <a:latin typeface="Cambria Math" panose="02040503050406030204" pitchFamily="18" charset="0"/>
                        </a:rPr>
                        <m:t>h</m:t>
                      </m:r>
                      <m:r>
                        <a:rPr lang="fr-FR" sz="1400" smtClean="0">
                          <a:solidFill>
                            <a:srgbClr val="000000"/>
                          </a:solidFill>
                          <a:latin typeface="Cambria Math" panose="02040503050406030204" pitchFamily="18" charset="0"/>
                        </a:rPr>
                        <m:t>)=</m:t>
                      </m:r>
                      <m:r>
                        <m:rPr>
                          <m:sty m:val="p"/>
                        </m:rPr>
                        <a:rPr lang="fr-FR" sz="1400" smtClean="0">
                          <a:solidFill>
                            <a:srgbClr val="000000"/>
                          </a:solidFill>
                          <a:latin typeface="Cambria Math" panose="02040503050406030204" pitchFamily="18" charset="0"/>
                        </a:rPr>
                        <m:t>E</m:t>
                      </m:r>
                      <m:d>
                        <m:dPr>
                          <m:begChr m:val="["/>
                          <m:endChr m:val="]"/>
                          <m:ctrlPr>
                            <a:rPr lang="fr-FR" sz="1400" i="1">
                              <a:solidFill>
                                <a:srgbClr val="000000"/>
                              </a:solidFill>
                              <a:latin typeface="Cambria Math" panose="02040503050406030204" pitchFamily="18" charset="0"/>
                            </a:rPr>
                          </m:ctrlPr>
                        </m:dPr>
                        <m:e>
                          <m:nary>
                            <m:naryPr>
                              <m:subHide m:val="on"/>
                              <m:supHide m:val="on"/>
                              <m:ctrlPr>
                                <a:rPr lang="fr-FR" sz="1400" i="1">
                                  <a:solidFill>
                                    <a:srgbClr val="000000"/>
                                  </a:solidFill>
                                  <a:latin typeface="Cambria Math" panose="02040503050406030204" pitchFamily="18" charset="0"/>
                                </a:rPr>
                              </m:ctrlPr>
                            </m:naryPr>
                            <m:sub/>
                            <m:sup/>
                            <m:e>
                              <m:sSup>
                                <m:sSupPr>
                                  <m:ctrlPr>
                                    <a:rPr lang="fr-FR" sz="1400" i="1">
                                      <a:solidFill>
                                        <a:srgbClr val="000000"/>
                                      </a:solidFill>
                                      <a:latin typeface="Cambria Math" panose="02040503050406030204" pitchFamily="18" charset="0"/>
                                    </a:rPr>
                                  </m:ctrlPr>
                                </m:sSupPr>
                                <m:e>
                                  <m:d>
                                    <m:dPr>
                                      <m:ctrlPr>
                                        <a:rPr lang="fr-FR" sz="1400" i="1">
                                          <a:solidFill>
                                            <a:srgbClr val="000000"/>
                                          </a:solidFill>
                                          <a:latin typeface="Cambria Math" panose="02040503050406030204" pitchFamily="18" charset="0"/>
                                        </a:rPr>
                                      </m:ctrlPr>
                                    </m:dPr>
                                    <m:e>
                                      <m:acc>
                                        <m:accPr>
                                          <m:chr m:val="̂"/>
                                          <m:ctrlPr>
                                            <a:rPr lang="fr-FR" sz="1400" i="1">
                                              <a:solidFill>
                                                <a:srgbClr val="000000"/>
                                              </a:solidFill>
                                              <a:latin typeface="Cambria Math" panose="02040503050406030204" pitchFamily="18" charset="0"/>
                                            </a:rPr>
                                          </m:ctrlPr>
                                        </m:accPr>
                                        <m:e>
                                          <m:sSubSup>
                                            <m:sSubSupPr>
                                              <m:ctrlPr>
                                                <a:rPr lang="fr-FR" sz="1400" i="1">
                                                  <a:solidFill>
                                                    <a:srgbClr val="000000"/>
                                                  </a:solidFill>
                                                  <a:latin typeface="Cambria Math" panose="02040503050406030204" pitchFamily="18" charset="0"/>
                                                </a:rPr>
                                              </m:ctrlPr>
                                            </m:sSubSupPr>
                                            <m:e>
                                              <m:r>
                                                <a:rPr lang="fr-FR" sz="1400">
                                                  <a:solidFill>
                                                    <a:srgbClr val="000000"/>
                                                  </a:solidFill>
                                                  <a:latin typeface="Cambria Math" panose="02040503050406030204" pitchFamily="18" charset="0"/>
                                                </a:rPr>
                                                <m:t>𝑝</m:t>
                                              </m:r>
                                            </m:e>
                                            <m:sub>
                                              <m:r>
                                                <a:rPr lang="fr-FR" sz="1400">
                                                  <a:solidFill>
                                                    <a:srgbClr val="000000"/>
                                                  </a:solidFill>
                                                  <a:latin typeface="Cambria Math" panose="02040503050406030204" pitchFamily="18" charset="0"/>
                                                </a:rPr>
                                                <m:t>𝑛</m:t>
                                              </m:r>
                                            </m:sub>
                                            <m:sup>
                                              <m:r>
                                                <a:rPr lang="fr-FR" sz="1400">
                                                  <a:solidFill>
                                                    <a:srgbClr val="000000"/>
                                                  </a:solidFill>
                                                  <a:latin typeface="Cambria Math" panose="02040503050406030204" pitchFamily="18" charset="0"/>
                                                </a:rPr>
                                                <m:t>h</m:t>
                                              </m:r>
                                            </m:sup>
                                          </m:sSubSup>
                                        </m:e>
                                      </m:acc>
                                      <m:d>
                                        <m:dPr>
                                          <m:ctrlPr>
                                            <a:rPr lang="fr-FR" sz="1400" i="1">
                                              <a:solidFill>
                                                <a:srgbClr val="000000"/>
                                              </a:solidFill>
                                              <a:latin typeface="Cambria Math" panose="02040503050406030204" pitchFamily="18" charset="0"/>
                                            </a:rPr>
                                          </m:ctrlPr>
                                        </m:dPr>
                                        <m:e>
                                          <m:r>
                                            <a:rPr lang="fr-FR" sz="1400">
                                              <a:solidFill>
                                                <a:srgbClr val="000000"/>
                                              </a:solidFill>
                                              <a:latin typeface="Cambria Math" panose="02040503050406030204" pitchFamily="18" charset="0"/>
                                            </a:rPr>
                                            <m:t>𝑥</m:t>
                                          </m:r>
                                        </m:e>
                                      </m:d>
                                    </m:e>
                                  </m:d>
                                </m:e>
                                <m:sup>
                                  <m:r>
                                    <a:rPr lang="fr-FR" sz="1400">
                                      <a:solidFill>
                                        <a:srgbClr val="000000"/>
                                      </a:solidFill>
                                      <a:latin typeface="Cambria Math" panose="02040503050406030204" pitchFamily="18" charset="0"/>
                                    </a:rPr>
                                    <m:t>2</m:t>
                                  </m:r>
                                </m:sup>
                              </m:sSup>
                            </m:e>
                          </m:nary>
                          <m:r>
                            <m:rPr>
                              <m:sty m:val="p"/>
                            </m:rPr>
                            <a:rPr lang="fr-FR" sz="1400">
                              <a:solidFill>
                                <a:srgbClr val="000000"/>
                              </a:solidFill>
                              <a:latin typeface="Cambria Math" panose="02040503050406030204" pitchFamily="18" charset="0"/>
                            </a:rPr>
                            <m:t>dx</m:t>
                          </m:r>
                        </m:e>
                      </m:d>
                      <m:r>
                        <a:rPr lang="fr-FR" sz="1400">
                          <a:solidFill>
                            <a:srgbClr val="000000"/>
                          </a:solidFill>
                          <a:latin typeface="Cambria Math" panose="02040503050406030204" pitchFamily="18" charset="0"/>
                        </a:rPr>
                        <m:t>−2× </m:t>
                      </m:r>
                      <m:r>
                        <m:rPr>
                          <m:sty m:val="p"/>
                        </m:rPr>
                        <a:rPr lang="fr-FR" sz="1400">
                          <a:solidFill>
                            <a:srgbClr val="000000"/>
                          </a:solidFill>
                          <a:latin typeface="Cambria Math" panose="02040503050406030204" pitchFamily="18" charset="0"/>
                        </a:rPr>
                        <m:t>E</m:t>
                      </m:r>
                      <m:d>
                        <m:dPr>
                          <m:begChr m:val="["/>
                          <m:endChr m:val="]"/>
                          <m:ctrlPr>
                            <a:rPr lang="fr-FR" sz="1400" i="1">
                              <a:solidFill>
                                <a:srgbClr val="000000"/>
                              </a:solidFill>
                              <a:latin typeface="Cambria Math" panose="02040503050406030204" pitchFamily="18" charset="0"/>
                            </a:rPr>
                          </m:ctrlPr>
                        </m:dPr>
                        <m:e>
                          <m:nary>
                            <m:naryPr>
                              <m:subHide m:val="on"/>
                              <m:supHide m:val="on"/>
                              <m:ctrlPr>
                                <a:rPr lang="fr-FR" sz="1400" i="1">
                                  <a:solidFill>
                                    <a:srgbClr val="000000"/>
                                  </a:solidFill>
                                  <a:latin typeface="Cambria Math" panose="02040503050406030204" pitchFamily="18" charset="0"/>
                                </a:rPr>
                              </m:ctrlPr>
                            </m:naryPr>
                            <m:sub/>
                            <m:sup/>
                            <m:e>
                              <m:acc>
                                <m:accPr>
                                  <m:chr m:val="̂"/>
                                  <m:ctrlPr>
                                    <a:rPr lang="fr-FR" sz="1400" i="1">
                                      <a:solidFill>
                                        <a:srgbClr val="000000"/>
                                      </a:solidFill>
                                      <a:latin typeface="Cambria Math" panose="02040503050406030204" pitchFamily="18" charset="0"/>
                                    </a:rPr>
                                  </m:ctrlPr>
                                </m:accPr>
                                <m:e>
                                  <m:sSubSup>
                                    <m:sSubSupPr>
                                      <m:ctrlPr>
                                        <a:rPr lang="fr-FR" sz="1400" i="1">
                                          <a:solidFill>
                                            <a:srgbClr val="000000"/>
                                          </a:solidFill>
                                          <a:latin typeface="Cambria Math" panose="02040503050406030204" pitchFamily="18" charset="0"/>
                                        </a:rPr>
                                      </m:ctrlPr>
                                    </m:sSubSupPr>
                                    <m:e>
                                      <m:r>
                                        <a:rPr lang="fr-FR" sz="1400">
                                          <a:solidFill>
                                            <a:srgbClr val="000000"/>
                                          </a:solidFill>
                                          <a:latin typeface="Cambria Math" panose="02040503050406030204" pitchFamily="18" charset="0"/>
                                        </a:rPr>
                                        <m:t>𝑝</m:t>
                                      </m:r>
                                    </m:e>
                                    <m:sub>
                                      <m:r>
                                        <a:rPr lang="fr-FR" sz="1400">
                                          <a:solidFill>
                                            <a:srgbClr val="000000"/>
                                          </a:solidFill>
                                          <a:latin typeface="Cambria Math" panose="02040503050406030204" pitchFamily="18" charset="0"/>
                                        </a:rPr>
                                        <m:t>𝑛</m:t>
                                      </m:r>
                                    </m:sub>
                                    <m:sup>
                                      <m:r>
                                        <a:rPr lang="fr-FR" sz="1400">
                                          <a:solidFill>
                                            <a:srgbClr val="000000"/>
                                          </a:solidFill>
                                          <a:latin typeface="Cambria Math" panose="02040503050406030204" pitchFamily="18" charset="0"/>
                                        </a:rPr>
                                        <m:t>h</m:t>
                                      </m:r>
                                    </m:sup>
                                  </m:sSubSup>
                                </m:e>
                              </m:acc>
                              <m:d>
                                <m:dPr>
                                  <m:ctrlPr>
                                    <a:rPr lang="fr-FR" sz="1400" i="1">
                                      <a:solidFill>
                                        <a:srgbClr val="000000"/>
                                      </a:solidFill>
                                      <a:latin typeface="Cambria Math" panose="02040503050406030204" pitchFamily="18" charset="0"/>
                                    </a:rPr>
                                  </m:ctrlPr>
                                </m:dPr>
                                <m:e>
                                  <m:r>
                                    <a:rPr lang="fr-FR" sz="1400">
                                      <a:solidFill>
                                        <a:srgbClr val="000000"/>
                                      </a:solidFill>
                                      <a:latin typeface="Cambria Math" panose="02040503050406030204" pitchFamily="18" charset="0"/>
                                    </a:rPr>
                                    <m:t>𝑥</m:t>
                                  </m:r>
                                </m:e>
                              </m:d>
                              <m:r>
                                <m:rPr>
                                  <m:sty m:val="p"/>
                                </m:rPr>
                                <a:rPr lang="fr-FR" sz="1400">
                                  <a:solidFill>
                                    <a:srgbClr val="000000"/>
                                  </a:solidFill>
                                  <a:latin typeface="Cambria Math" panose="02040503050406030204" pitchFamily="18" charset="0"/>
                                </a:rPr>
                                <m:t>p</m:t>
                              </m:r>
                              <m:d>
                                <m:dPr>
                                  <m:ctrlPr>
                                    <a:rPr lang="fr-FR" sz="1400" i="1">
                                      <a:solidFill>
                                        <a:srgbClr val="000000"/>
                                      </a:solidFill>
                                      <a:latin typeface="Cambria Math" panose="02040503050406030204" pitchFamily="18" charset="0"/>
                                    </a:rPr>
                                  </m:ctrlPr>
                                </m:dPr>
                                <m:e>
                                  <m:r>
                                    <m:rPr>
                                      <m:sty m:val="p"/>
                                    </m:rPr>
                                    <a:rPr lang="fr-FR" sz="1400">
                                      <a:solidFill>
                                        <a:srgbClr val="000000"/>
                                      </a:solidFill>
                                      <a:latin typeface="Cambria Math" panose="02040503050406030204" pitchFamily="18" charset="0"/>
                                    </a:rPr>
                                    <m:t>x</m:t>
                                  </m:r>
                                </m:e>
                              </m:d>
                            </m:e>
                          </m:nary>
                          <m:r>
                            <m:rPr>
                              <m:sty m:val="p"/>
                            </m:rPr>
                            <a:rPr lang="fr-FR" sz="1400">
                              <a:solidFill>
                                <a:srgbClr val="000000"/>
                              </a:solidFill>
                              <a:latin typeface="Cambria Math" panose="02040503050406030204" pitchFamily="18" charset="0"/>
                            </a:rPr>
                            <m:t>dx</m:t>
                          </m:r>
                        </m:e>
                      </m:d>
                      <m:r>
                        <a:rPr lang="fr-FR" sz="1400">
                          <a:solidFill>
                            <a:srgbClr val="000000"/>
                          </a:solidFill>
                          <a:latin typeface="Cambria Math" panose="02040503050406030204" pitchFamily="18" charset="0"/>
                        </a:rPr>
                        <m:t> </m:t>
                      </m:r>
                    </m:oMath>
                  </m:oMathPara>
                </a14:m>
                <a:endParaRPr lang="fr-FR" sz="1200" dirty="0">
                  <a:solidFill>
                    <a:srgbClr val="000000"/>
                  </a:solidFill>
                  <a:latin typeface="Helvetica Neue"/>
                </a:endParaRPr>
              </a:p>
            </p:txBody>
          </p:sp>
        </mc:Choice>
        <mc:Fallback xmlns="">
          <p:sp>
            <p:nvSpPr>
              <p:cNvPr id="26" name="ZoneTexte 25">
                <a:extLst>
                  <a:ext uri="{FF2B5EF4-FFF2-40B4-BE49-F238E27FC236}">
                    <a16:creationId xmlns:a16="http://schemas.microsoft.com/office/drawing/2014/main" id="{0DD12880-2420-CF5F-B895-18310FF28C92}"/>
                  </a:ext>
                </a:extLst>
              </p:cNvPr>
              <p:cNvSpPr txBox="1">
                <a:spLocks noRot="1" noChangeAspect="1" noMove="1" noResize="1" noEditPoints="1" noAdjustHandles="1" noChangeArrowheads="1" noChangeShapeType="1" noTextEdit="1"/>
              </p:cNvSpPr>
              <p:nvPr/>
            </p:nvSpPr>
            <p:spPr>
              <a:xfrm>
                <a:off x="0" y="3164333"/>
                <a:ext cx="9608696" cy="1040991"/>
              </a:xfrm>
              <a:prstGeom prst="rect">
                <a:avLst/>
              </a:prstGeom>
              <a:blipFill>
                <a:blip r:embed="rId2"/>
                <a:stretch>
                  <a:fillRect t="-585"/>
                </a:stretch>
              </a:blipFill>
            </p:spPr>
            <p:txBody>
              <a:bodyPr/>
              <a:lstStyle/>
              <a:p>
                <a:r>
                  <a:rPr lang="en-US">
                    <a:noFill/>
                  </a:rPr>
                  <a:t> </a:t>
                </a:r>
              </a:p>
            </p:txBody>
          </p:sp>
        </mc:Fallback>
      </mc:AlternateContent>
      <p:sp>
        <p:nvSpPr>
          <p:cNvPr id="30" name="ZoneTexte 29">
            <a:extLst>
              <a:ext uri="{FF2B5EF4-FFF2-40B4-BE49-F238E27FC236}">
                <a16:creationId xmlns:a16="http://schemas.microsoft.com/office/drawing/2014/main" id="{41430898-E60B-5E11-54CA-96143EFB09B2}"/>
              </a:ext>
            </a:extLst>
          </p:cNvPr>
          <p:cNvSpPr txBox="1"/>
          <p:nvPr/>
        </p:nvSpPr>
        <p:spPr>
          <a:xfrm>
            <a:off x="2022423" y="4681248"/>
            <a:ext cx="5861154" cy="417358"/>
          </a:xfrm>
          <a:prstGeom prst="rect">
            <a:avLst/>
          </a:prstGeom>
          <a:noFill/>
        </p:spPr>
        <p:txBody>
          <a:bodyPr wrap="square">
            <a:spAutoFit/>
          </a:bodyPr>
          <a:lstStyle/>
          <a:p>
            <a:endParaRPr lang="en-US" dirty="0"/>
          </a:p>
        </p:txBody>
      </p:sp>
      <p:pic>
        <p:nvPicPr>
          <p:cNvPr id="32" name="Image 31">
            <a:extLst>
              <a:ext uri="{FF2B5EF4-FFF2-40B4-BE49-F238E27FC236}">
                <a16:creationId xmlns:a16="http://schemas.microsoft.com/office/drawing/2014/main" id="{F20B3250-D927-2301-A04A-B06986BECD33}"/>
              </a:ext>
            </a:extLst>
          </p:cNvPr>
          <p:cNvPicPr>
            <a:picLocks noChangeAspect="1"/>
          </p:cNvPicPr>
          <p:nvPr/>
        </p:nvPicPr>
        <p:blipFill>
          <a:blip r:embed="rId3"/>
          <a:stretch>
            <a:fillRect/>
          </a:stretch>
        </p:blipFill>
        <p:spPr>
          <a:xfrm>
            <a:off x="-551472" y="1622366"/>
            <a:ext cx="5762244" cy="594360"/>
          </a:xfrm>
          <a:prstGeom prst="rect">
            <a:avLst/>
          </a:prstGeom>
        </p:spPr>
      </p:pic>
      <p:pic>
        <p:nvPicPr>
          <p:cNvPr id="36" name="Image 35">
            <a:extLst>
              <a:ext uri="{FF2B5EF4-FFF2-40B4-BE49-F238E27FC236}">
                <a16:creationId xmlns:a16="http://schemas.microsoft.com/office/drawing/2014/main" id="{35F9E2A6-238A-D5A8-2BEB-B2026DD3B9E7}"/>
              </a:ext>
            </a:extLst>
          </p:cNvPr>
          <p:cNvPicPr>
            <a:picLocks noChangeAspect="1"/>
          </p:cNvPicPr>
          <p:nvPr/>
        </p:nvPicPr>
        <p:blipFill>
          <a:blip r:embed="rId4"/>
          <a:stretch>
            <a:fillRect/>
          </a:stretch>
        </p:blipFill>
        <p:spPr>
          <a:xfrm>
            <a:off x="2634009" y="1622366"/>
            <a:ext cx="5762244" cy="594360"/>
          </a:xfrm>
          <a:prstGeom prst="rect">
            <a:avLst/>
          </a:prstGeom>
        </p:spPr>
      </p:pic>
      <p:pic>
        <p:nvPicPr>
          <p:cNvPr id="38" name="Image 37">
            <a:extLst>
              <a:ext uri="{FF2B5EF4-FFF2-40B4-BE49-F238E27FC236}">
                <a16:creationId xmlns:a16="http://schemas.microsoft.com/office/drawing/2014/main" id="{E5AE3C66-A73F-56EF-B291-DB3623E8C190}"/>
              </a:ext>
            </a:extLst>
          </p:cNvPr>
          <p:cNvPicPr>
            <a:picLocks noChangeAspect="1"/>
          </p:cNvPicPr>
          <p:nvPr/>
        </p:nvPicPr>
        <p:blipFill>
          <a:blip r:embed="rId5"/>
          <a:stretch>
            <a:fillRect/>
          </a:stretch>
        </p:blipFill>
        <p:spPr>
          <a:xfrm>
            <a:off x="3443478" y="2293771"/>
            <a:ext cx="5762244" cy="594360"/>
          </a:xfrm>
          <a:prstGeom prst="rect">
            <a:avLst/>
          </a:prstGeom>
        </p:spPr>
      </p:pic>
      <p:sp>
        <p:nvSpPr>
          <p:cNvPr id="39" name="Ellipse 38">
            <a:extLst>
              <a:ext uri="{FF2B5EF4-FFF2-40B4-BE49-F238E27FC236}">
                <a16:creationId xmlns:a16="http://schemas.microsoft.com/office/drawing/2014/main" id="{AD2BCCE6-DEF2-0D40-CC5A-6679543266F0}"/>
              </a:ext>
            </a:extLst>
          </p:cNvPr>
          <p:cNvSpPr/>
          <p:nvPr/>
        </p:nvSpPr>
        <p:spPr>
          <a:xfrm>
            <a:off x="7495082" y="1978702"/>
            <a:ext cx="1296649" cy="886495"/>
          </a:xfrm>
          <a:prstGeom prst="ellips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0" name="Ellipse 39">
            <a:extLst>
              <a:ext uri="{FF2B5EF4-FFF2-40B4-BE49-F238E27FC236}">
                <a16:creationId xmlns:a16="http://schemas.microsoft.com/office/drawing/2014/main" id="{C12340E0-D569-2AF0-C20B-6B0AAE64EE8B}"/>
              </a:ext>
            </a:extLst>
          </p:cNvPr>
          <p:cNvSpPr/>
          <p:nvPr/>
        </p:nvSpPr>
        <p:spPr>
          <a:xfrm>
            <a:off x="7615003" y="2136098"/>
            <a:ext cx="1176728" cy="729099"/>
          </a:xfrm>
          <a:prstGeom prst="ellips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1" name="Ellipse 40">
            <a:extLst>
              <a:ext uri="{FF2B5EF4-FFF2-40B4-BE49-F238E27FC236}">
                <a16:creationId xmlns:a16="http://schemas.microsoft.com/office/drawing/2014/main" id="{7611C687-C66A-BF0C-A90D-217159BE0BCB}"/>
              </a:ext>
            </a:extLst>
          </p:cNvPr>
          <p:cNvSpPr/>
          <p:nvPr/>
        </p:nvSpPr>
        <p:spPr>
          <a:xfrm>
            <a:off x="7510953" y="1904788"/>
            <a:ext cx="1370719" cy="1191718"/>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42" name="ZoneTexte 41">
            <a:extLst>
              <a:ext uri="{FF2B5EF4-FFF2-40B4-BE49-F238E27FC236}">
                <a16:creationId xmlns:a16="http://schemas.microsoft.com/office/drawing/2014/main" id="{4584B153-EC97-3C47-DC10-4E578B1889B1}"/>
              </a:ext>
            </a:extLst>
          </p:cNvPr>
          <p:cNvSpPr txBox="1"/>
          <p:nvPr/>
        </p:nvSpPr>
        <p:spPr>
          <a:xfrm>
            <a:off x="7703182" y="1697455"/>
            <a:ext cx="1088549" cy="211203"/>
          </a:xfrm>
          <a:prstGeom prst="rect">
            <a:avLst/>
          </a:prstGeom>
          <a:noFill/>
        </p:spPr>
        <p:txBody>
          <a:bodyPr wrap="square" lIns="36000" tIns="36000" rIns="36000" bIns="36000" rtlCol="0">
            <a:spAutoFit/>
          </a:bodyPr>
          <a:lstStyle/>
          <a:p>
            <a:r>
              <a:rPr lang="en-US" sz="900" b="1" dirty="0">
                <a:latin typeface="Arial" pitchFamily="34" charset="0"/>
                <a:cs typeface="Arial" pitchFamily="34" charset="0"/>
              </a:rPr>
              <a:t>Don’t depend on h </a:t>
            </a:r>
          </a:p>
        </p:txBody>
      </p:sp>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B833FC31-CFAE-EBBB-9DEC-1A7F2C088E84}"/>
                  </a:ext>
                </a:extLst>
              </p:cNvPr>
              <p:cNvSpPr txBox="1"/>
              <p:nvPr/>
            </p:nvSpPr>
            <p:spPr>
              <a:xfrm>
                <a:off x="598981" y="4273151"/>
                <a:ext cx="7016022" cy="202209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sz="1400" dirty="0">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nary>
                      <m:naryPr>
                        <m:subHide m:val="on"/>
                        <m:supHide m:val="on"/>
                        <m:ctrlPr>
                          <a:rPr lang="fr-FR" sz="1400" i="1">
                            <a:latin typeface="Cambria Math" panose="02040503050406030204" pitchFamily="18" charset="0"/>
                            <a:ea typeface="Calibri" panose="020F0502020204030204" pitchFamily="34" charset="0"/>
                            <a:cs typeface="Arial" panose="020B0604020202020204" pitchFamily="34" charset="0"/>
                          </a:rPr>
                        </m:ctrlPr>
                      </m:naryPr>
                      <m:sub/>
                      <m:sup/>
                      <m:e>
                        <m:sSup>
                          <m:sSupPr>
                            <m:ctrlPr>
                              <a:rPr lang="fr-FR" sz="1400" i="1">
                                <a:latin typeface="Cambria Math" panose="02040503050406030204" pitchFamily="18" charset="0"/>
                                <a:ea typeface="Calibri" panose="020F0502020204030204" pitchFamily="34" charset="0"/>
                                <a:cs typeface="Arial" panose="020B0604020202020204" pitchFamily="34" charset="0"/>
                              </a:rPr>
                            </m:ctrlPr>
                          </m:sSupPr>
                          <m:e>
                            <m:d>
                              <m:dPr>
                                <m:ctrlPr>
                                  <a:rPr lang="fr-FR" sz="1400" i="1">
                                    <a:latin typeface="Cambria Math" panose="02040503050406030204" pitchFamily="18" charset="0"/>
                                    <a:ea typeface="Calibri" panose="020F0502020204030204" pitchFamily="34" charset="0"/>
                                    <a:cs typeface="Arial" panose="020B0604020202020204" pitchFamily="34" charset="0"/>
                                  </a:rPr>
                                </m:ctrlPr>
                              </m:dPr>
                              <m:e>
                                <m:acc>
                                  <m:accPr>
                                    <m:chr m:val="̂"/>
                                    <m:ctrlPr>
                                      <a:rPr lang="fr-FR" sz="1400" i="1">
                                        <a:latin typeface="Cambria Math" panose="02040503050406030204" pitchFamily="18" charset="0"/>
                                        <a:ea typeface="Calibri" panose="020F0502020204030204" pitchFamily="34" charset="0"/>
                                        <a:cs typeface="Arial" panose="020B0604020202020204" pitchFamily="34" charset="0"/>
                                      </a:rPr>
                                    </m:ctrlPr>
                                  </m:accPr>
                                  <m:e>
                                    <m:sSubSup>
                                      <m:sSubSupPr>
                                        <m:ctrlPr>
                                          <a:rPr lang="fr-FR" sz="1400" i="1">
                                            <a:latin typeface="Cambria Math" panose="02040503050406030204" pitchFamily="18" charset="0"/>
                                            <a:ea typeface="Calibri" panose="020F0502020204030204" pitchFamily="34" charset="0"/>
                                            <a:cs typeface="Arial" panose="020B0604020202020204" pitchFamily="34" charset="0"/>
                                          </a:rPr>
                                        </m:ctrlPr>
                                      </m:sSubSupPr>
                                      <m:e>
                                        <m:r>
                                          <a:rPr lang="fr-FR" sz="1400">
                                            <a:latin typeface="Cambria Math" panose="02040503050406030204" pitchFamily="18" charset="0"/>
                                            <a:ea typeface="Calibri" panose="020F0502020204030204" pitchFamily="34" charset="0"/>
                                            <a:cs typeface="Arial" panose="020B0604020202020204" pitchFamily="34" charset="0"/>
                                          </a:rPr>
                                          <m:t>𝑝</m:t>
                                        </m:r>
                                      </m:e>
                                      <m:sub>
                                        <m:r>
                                          <a:rPr lang="fr-FR" sz="1400">
                                            <a:latin typeface="Cambria Math" panose="02040503050406030204" pitchFamily="18" charset="0"/>
                                            <a:ea typeface="Calibri" panose="020F0502020204030204" pitchFamily="34" charset="0"/>
                                            <a:cs typeface="Arial" panose="020B0604020202020204" pitchFamily="34" charset="0"/>
                                          </a:rPr>
                                          <m:t>𝑛</m:t>
                                        </m:r>
                                      </m:sub>
                                      <m:sup>
                                        <m:r>
                                          <a:rPr lang="en-US" sz="1400">
                                            <a:latin typeface="Cambria Math" panose="02040503050406030204" pitchFamily="18" charset="0"/>
                                            <a:ea typeface="Calibri" panose="020F0502020204030204" pitchFamily="34" charset="0"/>
                                            <a:cs typeface="Arial" panose="020B0604020202020204" pitchFamily="34" charset="0"/>
                                          </a:rPr>
                                          <m:t>h</m:t>
                                        </m:r>
                                      </m:sup>
                                    </m:sSubSup>
                                  </m:e>
                                </m:acc>
                                <m:d>
                                  <m:dPr>
                                    <m:ctrlPr>
                                      <a:rPr lang="fr-FR" sz="1400" i="1">
                                        <a:latin typeface="Cambria Math" panose="02040503050406030204" pitchFamily="18" charset="0"/>
                                        <a:ea typeface="Calibri" panose="020F0502020204030204" pitchFamily="34" charset="0"/>
                                        <a:cs typeface="Arial" panose="020B0604020202020204" pitchFamily="34" charset="0"/>
                                      </a:rPr>
                                    </m:ctrlPr>
                                  </m:dPr>
                                  <m:e>
                                    <m:r>
                                      <a:rPr lang="fr-FR" sz="1400">
                                        <a:latin typeface="Cambria Math" panose="02040503050406030204" pitchFamily="18" charset="0"/>
                                        <a:ea typeface="Calibri" panose="020F0502020204030204" pitchFamily="34" charset="0"/>
                                        <a:cs typeface="Arial" panose="020B0604020202020204" pitchFamily="34" charset="0"/>
                                      </a:rPr>
                                      <m:t>𝑥</m:t>
                                    </m:r>
                                  </m:e>
                                </m:d>
                              </m:e>
                            </m:d>
                          </m:e>
                          <m:sup>
                            <m:r>
                              <a:rPr lang="en-GB" sz="1400">
                                <a:latin typeface="Cambria Math" panose="02040503050406030204" pitchFamily="18" charset="0"/>
                                <a:ea typeface="Calibri" panose="020F0502020204030204" pitchFamily="34" charset="0"/>
                                <a:cs typeface="Arial" panose="020B0604020202020204" pitchFamily="34" charset="0"/>
                              </a:rPr>
                              <m:t>2</m:t>
                            </m:r>
                          </m:sup>
                        </m:sSup>
                      </m:e>
                    </m:nary>
                    <m:r>
                      <m:rPr>
                        <m:sty m:val="p"/>
                      </m:rPr>
                      <a:rPr lang="en-GB" sz="1400">
                        <a:latin typeface="Cambria Math" panose="02040503050406030204" pitchFamily="18" charset="0"/>
                        <a:ea typeface="Calibri" panose="020F0502020204030204" pitchFamily="34" charset="0"/>
                        <a:cs typeface="Arial" panose="020B0604020202020204" pitchFamily="34" charset="0"/>
                      </a:rPr>
                      <m:t>dx</m:t>
                    </m:r>
                  </m:oMath>
                </a14:m>
                <a:r>
                  <a:rPr lang="en-GB" sz="1400" dirty="0">
                    <a:latin typeface="Calibri" panose="020F0502020204030204" pitchFamily="34" charset="0"/>
                    <a:ea typeface="Calibri" panose="020F0502020204030204" pitchFamily="34" charset="0"/>
                    <a:cs typeface="Arial" panose="020B0604020202020204" pitchFamily="34" charset="0"/>
                  </a:rPr>
                  <a:t> is an unbiased estimator of </a:t>
                </a:r>
                <a14:m>
                  <m:oMath xmlns:m="http://schemas.openxmlformats.org/officeDocument/2006/math">
                    <m:r>
                      <m:rPr>
                        <m:sty m:val="p"/>
                      </m:rPr>
                      <a:rPr lang="en-GB" sz="1400">
                        <a:latin typeface="Cambria Math" panose="02040503050406030204" pitchFamily="18" charset="0"/>
                        <a:ea typeface="Calibri" panose="020F0502020204030204" pitchFamily="34" charset="0"/>
                        <a:cs typeface="Arial" panose="020B0604020202020204" pitchFamily="34" charset="0"/>
                      </a:rPr>
                      <m:t>E</m:t>
                    </m:r>
                    <m:d>
                      <m:dPr>
                        <m:begChr m:val="["/>
                        <m:endChr m:val="]"/>
                        <m:ctrlPr>
                          <a:rPr lang="fr-FR" sz="1400" i="1">
                            <a:latin typeface="Cambria Math" panose="02040503050406030204" pitchFamily="18" charset="0"/>
                            <a:ea typeface="Calibri" panose="020F0502020204030204" pitchFamily="34" charset="0"/>
                            <a:cs typeface="Arial" panose="020B0604020202020204" pitchFamily="34" charset="0"/>
                          </a:rPr>
                        </m:ctrlPr>
                      </m:dPr>
                      <m:e>
                        <m:nary>
                          <m:naryPr>
                            <m:subHide m:val="on"/>
                            <m:supHide m:val="on"/>
                            <m:ctrlPr>
                              <a:rPr lang="fr-FR" sz="1400" i="1">
                                <a:latin typeface="Cambria Math" panose="02040503050406030204" pitchFamily="18" charset="0"/>
                                <a:ea typeface="Calibri" panose="020F0502020204030204" pitchFamily="34" charset="0"/>
                                <a:cs typeface="Arial" panose="020B0604020202020204" pitchFamily="34" charset="0"/>
                              </a:rPr>
                            </m:ctrlPr>
                          </m:naryPr>
                          <m:sub/>
                          <m:sup/>
                          <m:e>
                            <m:sSup>
                              <m:sSupPr>
                                <m:ctrlPr>
                                  <a:rPr lang="fr-FR" sz="1400" i="1">
                                    <a:latin typeface="Cambria Math" panose="02040503050406030204" pitchFamily="18" charset="0"/>
                                    <a:ea typeface="Calibri" panose="020F0502020204030204" pitchFamily="34" charset="0"/>
                                    <a:cs typeface="Arial" panose="020B0604020202020204" pitchFamily="34" charset="0"/>
                                  </a:rPr>
                                </m:ctrlPr>
                              </m:sSupPr>
                              <m:e>
                                <m:d>
                                  <m:dPr>
                                    <m:ctrlPr>
                                      <a:rPr lang="fr-FR" sz="1400" i="1">
                                        <a:latin typeface="Cambria Math" panose="02040503050406030204" pitchFamily="18" charset="0"/>
                                        <a:ea typeface="Calibri" panose="020F0502020204030204" pitchFamily="34" charset="0"/>
                                        <a:cs typeface="Arial" panose="020B0604020202020204" pitchFamily="34" charset="0"/>
                                      </a:rPr>
                                    </m:ctrlPr>
                                  </m:dPr>
                                  <m:e>
                                    <m:acc>
                                      <m:accPr>
                                        <m:chr m:val="̂"/>
                                        <m:ctrlPr>
                                          <a:rPr lang="fr-FR" sz="1400" i="1">
                                            <a:latin typeface="Cambria Math" panose="02040503050406030204" pitchFamily="18" charset="0"/>
                                            <a:ea typeface="Calibri" panose="020F0502020204030204" pitchFamily="34" charset="0"/>
                                            <a:cs typeface="Arial" panose="020B0604020202020204" pitchFamily="34" charset="0"/>
                                          </a:rPr>
                                        </m:ctrlPr>
                                      </m:accPr>
                                      <m:e>
                                        <m:sSubSup>
                                          <m:sSubSupPr>
                                            <m:ctrlPr>
                                              <a:rPr lang="fr-FR" sz="1400" i="1">
                                                <a:latin typeface="Cambria Math" panose="02040503050406030204" pitchFamily="18" charset="0"/>
                                                <a:ea typeface="Calibri" panose="020F0502020204030204" pitchFamily="34" charset="0"/>
                                                <a:cs typeface="Arial" panose="020B0604020202020204" pitchFamily="34" charset="0"/>
                                              </a:rPr>
                                            </m:ctrlPr>
                                          </m:sSubSupPr>
                                          <m:e>
                                            <m:r>
                                              <a:rPr lang="fr-FR" sz="1400">
                                                <a:latin typeface="Cambria Math" panose="02040503050406030204" pitchFamily="18" charset="0"/>
                                                <a:ea typeface="Calibri" panose="020F0502020204030204" pitchFamily="34" charset="0"/>
                                                <a:cs typeface="Arial" panose="020B0604020202020204" pitchFamily="34" charset="0"/>
                                              </a:rPr>
                                              <m:t>𝑝</m:t>
                                            </m:r>
                                          </m:e>
                                          <m:sub>
                                            <m:r>
                                              <a:rPr lang="fr-FR" sz="1400">
                                                <a:latin typeface="Cambria Math" panose="02040503050406030204" pitchFamily="18" charset="0"/>
                                                <a:ea typeface="Calibri" panose="020F0502020204030204" pitchFamily="34" charset="0"/>
                                                <a:cs typeface="Arial" panose="020B0604020202020204" pitchFamily="34" charset="0"/>
                                              </a:rPr>
                                              <m:t>𝑛</m:t>
                                            </m:r>
                                          </m:sub>
                                          <m:sup>
                                            <m:r>
                                              <a:rPr lang="en-US" sz="1400">
                                                <a:latin typeface="Cambria Math" panose="02040503050406030204" pitchFamily="18" charset="0"/>
                                                <a:ea typeface="Calibri" panose="020F0502020204030204" pitchFamily="34" charset="0"/>
                                                <a:cs typeface="Arial" panose="020B0604020202020204" pitchFamily="34" charset="0"/>
                                              </a:rPr>
                                              <m:t>h</m:t>
                                            </m:r>
                                          </m:sup>
                                        </m:sSubSup>
                                      </m:e>
                                    </m:acc>
                                    <m:d>
                                      <m:dPr>
                                        <m:ctrlPr>
                                          <a:rPr lang="fr-FR" sz="1400" i="1">
                                            <a:latin typeface="Cambria Math" panose="02040503050406030204" pitchFamily="18" charset="0"/>
                                            <a:ea typeface="Calibri" panose="020F0502020204030204" pitchFamily="34" charset="0"/>
                                            <a:cs typeface="Arial" panose="020B0604020202020204" pitchFamily="34" charset="0"/>
                                          </a:rPr>
                                        </m:ctrlPr>
                                      </m:dPr>
                                      <m:e>
                                        <m:r>
                                          <a:rPr lang="fr-FR" sz="1400">
                                            <a:latin typeface="Cambria Math" panose="02040503050406030204" pitchFamily="18" charset="0"/>
                                            <a:ea typeface="Calibri" panose="020F0502020204030204" pitchFamily="34" charset="0"/>
                                            <a:cs typeface="Arial" panose="020B0604020202020204" pitchFamily="34" charset="0"/>
                                          </a:rPr>
                                          <m:t>𝑥</m:t>
                                        </m:r>
                                      </m:e>
                                    </m:d>
                                  </m:e>
                                </m:d>
                              </m:e>
                              <m:sup>
                                <m:r>
                                  <a:rPr lang="en-GB" sz="1400">
                                    <a:latin typeface="Cambria Math" panose="02040503050406030204" pitchFamily="18" charset="0"/>
                                    <a:ea typeface="Calibri" panose="020F0502020204030204" pitchFamily="34" charset="0"/>
                                    <a:cs typeface="Arial" panose="020B0604020202020204" pitchFamily="34" charset="0"/>
                                  </a:rPr>
                                  <m:t>2</m:t>
                                </m:r>
                              </m:sup>
                            </m:sSup>
                          </m:e>
                        </m:nary>
                        <m:r>
                          <m:rPr>
                            <m:sty m:val="p"/>
                          </m:rPr>
                          <a:rPr lang="en-GB" sz="1400">
                            <a:latin typeface="Cambria Math" panose="02040503050406030204" pitchFamily="18" charset="0"/>
                            <a:ea typeface="Calibri" panose="020F0502020204030204" pitchFamily="34" charset="0"/>
                            <a:cs typeface="Arial" panose="020B0604020202020204" pitchFamily="34" charset="0"/>
                          </a:rPr>
                          <m:t>dx</m:t>
                        </m:r>
                      </m:e>
                    </m:d>
                  </m:oMath>
                </a14:m>
                <a:endParaRPr lang="fr-FR" sz="1400" dirty="0">
                  <a:latin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400" dirty="0">
                    <a:latin typeface="Calibri" panose="020F0502020204030204" pitchFamily="34" charset="0"/>
                    <a:cs typeface="Arial" panose="020B0604020202020204" pitchFamily="34" charset="0"/>
                  </a:rPr>
                  <a:t>Let’s construct an unbiased estimator for the second term: </a:t>
                </a:r>
                <a:endParaRPr lang="fr-FR" sz="1400" dirty="0">
                  <a:latin typeface="Calibri" panose="020F0502020204030204" pitchFamily="34" charset="0"/>
                  <a:cs typeface="Arial" panose="020B0604020202020204" pitchFamily="34" charset="0"/>
                </a:endParaRPr>
              </a:p>
              <a:p>
                <a:pPr indent="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FR" sz="1400" i="1">
                              <a:latin typeface="Cambria Math" panose="02040503050406030204" pitchFamily="18" charset="0"/>
                            </a:rPr>
                          </m:ctrlPr>
                        </m:sSubPr>
                        <m:e>
                          <m:r>
                            <a:rPr lang="fr-FR" sz="1400">
                              <a:latin typeface="Cambria Math" panose="02040503050406030204" pitchFamily="18" charset="0"/>
                            </a:rPr>
                            <m:t>𝐸</m:t>
                          </m:r>
                        </m:e>
                        <m:sub>
                          <m:r>
                            <a:rPr lang="fr-FR" sz="1400">
                              <a:latin typeface="Cambria Math" panose="02040503050406030204" pitchFamily="18" charset="0"/>
                            </a:rPr>
                            <m:t>𝑝</m:t>
                          </m:r>
                        </m:sub>
                      </m:sSub>
                      <m:d>
                        <m:dPr>
                          <m:begChr m:val="["/>
                          <m:endChr m:val="]"/>
                          <m:ctrlPr>
                            <a:rPr lang="fr-FR" sz="1400" i="1">
                              <a:latin typeface="Cambria Math" panose="02040503050406030204" pitchFamily="18" charset="0"/>
                            </a:rPr>
                          </m:ctrlPr>
                        </m:dPr>
                        <m:e>
                          <m:nary>
                            <m:naryPr>
                              <m:subHide m:val="on"/>
                              <m:supHide m:val="on"/>
                              <m:ctrlPr>
                                <a:rPr lang="fr-FR" sz="1400" i="1">
                                  <a:latin typeface="Cambria Math" panose="02040503050406030204" pitchFamily="18" charset="0"/>
                                </a:rPr>
                              </m:ctrlPr>
                            </m:naryPr>
                            <m:sub/>
                            <m:sup/>
                            <m:e>
                              <m:acc>
                                <m:accPr>
                                  <m:chr m:val="̂"/>
                                  <m:ctrlPr>
                                    <a:rPr lang="fr-FR" sz="1400" i="1">
                                      <a:latin typeface="Cambria Math" panose="02040503050406030204" pitchFamily="18" charset="0"/>
                                    </a:rPr>
                                  </m:ctrlPr>
                                </m:accPr>
                                <m:e>
                                  <m:sSubSup>
                                    <m:sSubSupPr>
                                      <m:ctrlPr>
                                        <a:rPr lang="fr-FR" sz="1400" i="1">
                                          <a:latin typeface="Cambria Math" panose="02040503050406030204" pitchFamily="18" charset="0"/>
                                        </a:rPr>
                                      </m:ctrlPr>
                                    </m:sSubSupPr>
                                    <m:e>
                                      <m:r>
                                        <a:rPr lang="fr-FR" sz="1400">
                                          <a:latin typeface="Cambria Math" panose="02040503050406030204" pitchFamily="18" charset="0"/>
                                        </a:rPr>
                                        <m:t>𝑝</m:t>
                                      </m:r>
                                    </m:e>
                                    <m:sub>
                                      <m:r>
                                        <a:rPr lang="en-GB" sz="1400">
                                          <a:latin typeface="Cambria Math" panose="02040503050406030204" pitchFamily="18" charset="0"/>
                                        </a:rPr>
                                        <m:t>𝑛</m:t>
                                      </m:r>
                                    </m:sub>
                                    <m:sup>
                                      <m:r>
                                        <a:rPr lang="en-GB" sz="1400">
                                          <a:latin typeface="Cambria Math" panose="02040503050406030204" pitchFamily="18" charset="0"/>
                                        </a:rPr>
                                        <m:t>h</m:t>
                                      </m:r>
                                    </m:sup>
                                  </m:sSubSup>
                                </m:e>
                              </m:acc>
                              <m:d>
                                <m:dPr>
                                  <m:ctrlPr>
                                    <a:rPr lang="fr-FR" sz="1400" i="1">
                                      <a:latin typeface="Cambria Math" panose="02040503050406030204" pitchFamily="18" charset="0"/>
                                    </a:rPr>
                                  </m:ctrlPr>
                                </m:dPr>
                                <m:e>
                                  <m:r>
                                    <a:rPr lang="fr-FR" sz="1400">
                                      <a:latin typeface="Cambria Math" panose="02040503050406030204" pitchFamily="18" charset="0"/>
                                    </a:rPr>
                                    <m:t>𝑥</m:t>
                                  </m:r>
                                </m:e>
                              </m:d>
                              <m:r>
                                <a:rPr lang="fr-FR" sz="1400">
                                  <a:latin typeface="Cambria Math" panose="02040503050406030204" pitchFamily="18" charset="0"/>
                                </a:rPr>
                                <m:t>𝑝</m:t>
                              </m:r>
                              <m:d>
                                <m:dPr>
                                  <m:ctrlPr>
                                    <a:rPr lang="fr-FR" sz="1400" i="1">
                                      <a:latin typeface="Cambria Math" panose="02040503050406030204" pitchFamily="18" charset="0"/>
                                    </a:rPr>
                                  </m:ctrlPr>
                                </m:dPr>
                                <m:e>
                                  <m:r>
                                    <a:rPr lang="fr-FR" sz="1400">
                                      <a:latin typeface="Cambria Math" panose="02040503050406030204" pitchFamily="18" charset="0"/>
                                    </a:rPr>
                                    <m:t>𝑥</m:t>
                                  </m:r>
                                </m:e>
                              </m:d>
                            </m:e>
                          </m:nary>
                          <m:r>
                            <a:rPr lang="fr-FR" sz="1400">
                              <a:latin typeface="Cambria Math" panose="02040503050406030204" pitchFamily="18" charset="0"/>
                            </a:rPr>
                            <m:t>𝑑𝑥</m:t>
                          </m:r>
                        </m:e>
                      </m:d>
                      <m:r>
                        <a:rPr lang="en-GB" sz="1400">
                          <a:latin typeface="Cambria Math" panose="02040503050406030204" pitchFamily="18" charset="0"/>
                        </a:rPr>
                        <m:t>=</m:t>
                      </m:r>
                      <m:sSub>
                        <m:sSubPr>
                          <m:ctrlPr>
                            <a:rPr lang="fr-FR" sz="1400" i="1">
                              <a:latin typeface="Cambria Math" panose="02040503050406030204" pitchFamily="18" charset="0"/>
                            </a:rPr>
                          </m:ctrlPr>
                        </m:sSubPr>
                        <m:e>
                          <m:r>
                            <a:rPr lang="fr-FR" sz="1400">
                              <a:latin typeface="Cambria Math" panose="02040503050406030204" pitchFamily="18" charset="0"/>
                            </a:rPr>
                            <m:t>𝐸</m:t>
                          </m:r>
                        </m:e>
                        <m:sub>
                          <m:r>
                            <a:rPr lang="fr-FR" sz="1400">
                              <a:latin typeface="Cambria Math" panose="02040503050406030204" pitchFamily="18" charset="0"/>
                            </a:rPr>
                            <m:t>𝑝</m:t>
                          </m:r>
                        </m:sub>
                      </m:sSub>
                      <m:d>
                        <m:dPr>
                          <m:begChr m:val="["/>
                          <m:endChr m:val="]"/>
                          <m:ctrlPr>
                            <a:rPr lang="fr-FR" sz="1400" i="1">
                              <a:latin typeface="Cambria Math" panose="02040503050406030204" pitchFamily="18" charset="0"/>
                            </a:rPr>
                          </m:ctrlPr>
                        </m:dPr>
                        <m:e>
                          <m:nary>
                            <m:naryPr>
                              <m:subHide m:val="on"/>
                              <m:supHide m:val="on"/>
                              <m:ctrlPr>
                                <a:rPr lang="fr-FR" sz="1400" i="1">
                                  <a:latin typeface="Cambria Math" panose="02040503050406030204" pitchFamily="18" charset="0"/>
                                </a:rPr>
                              </m:ctrlPr>
                            </m:naryPr>
                            <m:sub/>
                            <m:sup/>
                            <m:e>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en-GB" sz="1400">
                                          <a:latin typeface="Cambria Math" panose="02040503050406030204" pitchFamily="18" charset="0"/>
                                        </a:rPr>
                                        <m:t>1</m:t>
                                      </m:r>
                                    </m:num>
                                    <m:den>
                                      <m:r>
                                        <a:rPr lang="fr-FR" sz="1400">
                                          <a:latin typeface="Cambria Math" panose="02040503050406030204" pitchFamily="18" charset="0"/>
                                        </a:rPr>
                                        <m:t>𝑛</m:t>
                                      </m:r>
                                    </m:den>
                                  </m:f>
                                  <m:nary>
                                    <m:naryPr>
                                      <m:chr m:val="∑"/>
                                      <m:ctrlPr>
                                        <a:rPr lang="fr-FR" sz="1400" i="1">
                                          <a:latin typeface="Cambria Math" panose="02040503050406030204" pitchFamily="18" charset="0"/>
                                        </a:rPr>
                                      </m:ctrlPr>
                                    </m:naryPr>
                                    <m:sub>
                                      <m:r>
                                        <a:rPr lang="fr-FR" sz="1400">
                                          <a:latin typeface="Cambria Math" panose="02040503050406030204" pitchFamily="18" charset="0"/>
                                        </a:rPr>
                                        <m:t>𝑖</m:t>
                                      </m:r>
                                      <m:r>
                                        <a:rPr lang="en-GB" sz="1400">
                                          <a:latin typeface="Cambria Math" panose="02040503050406030204" pitchFamily="18" charset="0"/>
                                        </a:rPr>
                                        <m:t>=1</m:t>
                                      </m:r>
                                    </m:sub>
                                    <m:sup>
                                      <m:r>
                                        <a:rPr lang="fr-FR" sz="1400">
                                          <a:latin typeface="Cambria Math" panose="02040503050406030204" pitchFamily="18" charset="0"/>
                                        </a:rPr>
                                        <m:t>𝑛</m:t>
                                      </m:r>
                                    </m:sup>
                                    <m:e>
                                      <m:f>
                                        <m:fPr>
                                          <m:ctrlPr>
                                            <a:rPr lang="fr-FR" sz="1400" i="1">
                                              <a:latin typeface="Cambria Math" panose="02040503050406030204" pitchFamily="18" charset="0"/>
                                            </a:rPr>
                                          </m:ctrlPr>
                                        </m:fPr>
                                        <m:num>
                                          <m:r>
                                            <a:rPr lang="en-GB" sz="1400">
                                              <a:latin typeface="Cambria Math" panose="02040503050406030204" pitchFamily="18" charset="0"/>
                                            </a:rPr>
                                            <m:t>1</m:t>
                                          </m:r>
                                        </m:num>
                                        <m:den>
                                          <m:r>
                                            <a:rPr lang="en-GB" sz="1400">
                                              <a:latin typeface="Cambria Math" panose="02040503050406030204" pitchFamily="18" charset="0"/>
                                            </a:rPr>
                                            <m:t>h</m:t>
                                          </m:r>
                                        </m:den>
                                      </m:f>
                                    </m:e>
                                  </m:nary>
                                  <m:r>
                                    <a:rPr lang="fr-FR" sz="1400">
                                      <a:latin typeface="Cambria Math" panose="02040503050406030204" pitchFamily="18" charset="0"/>
                                    </a:rPr>
                                    <m:t>𝐾</m:t>
                                  </m:r>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sSub>
                                            <m:sSubPr>
                                              <m:ctrlPr>
                                                <a:rPr lang="fr-FR" sz="1400" i="1">
                                                  <a:latin typeface="Cambria Math" panose="02040503050406030204" pitchFamily="18" charset="0"/>
                                                </a:rPr>
                                              </m:ctrlPr>
                                            </m:sSubPr>
                                            <m:e>
                                              <m:r>
                                                <a:rPr lang="fr-FR" sz="1400">
                                                  <a:latin typeface="Cambria Math" panose="02040503050406030204" pitchFamily="18" charset="0"/>
                                                </a:rPr>
                                                <m:t>𝑋</m:t>
                                              </m:r>
                                            </m:e>
                                            <m:sub>
                                              <m:r>
                                                <a:rPr lang="fr-FR" sz="1400">
                                                  <a:latin typeface="Cambria Math" panose="02040503050406030204" pitchFamily="18" charset="0"/>
                                                </a:rPr>
                                                <m:t>𝑖</m:t>
                                              </m:r>
                                            </m:sub>
                                          </m:sSub>
                                          <m:r>
                                            <a:rPr lang="en-GB" sz="1400">
                                              <a:latin typeface="Cambria Math" panose="02040503050406030204" pitchFamily="18" charset="0"/>
                                            </a:rPr>
                                            <m:t>−</m:t>
                                          </m:r>
                                          <m:r>
                                            <a:rPr lang="fr-FR" sz="1400">
                                              <a:latin typeface="Cambria Math" panose="02040503050406030204" pitchFamily="18" charset="0"/>
                                            </a:rPr>
                                            <m:t>𝑥</m:t>
                                          </m:r>
                                        </m:num>
                                        <m:den>
                                          <m:r>
                                            <a:rPr lang="en-GB" sz="1400">
                                              <a:latin typeface="Cambria Math" panose="02040503050406030204" pitchFamily="18" charset="0"/>
                                            </a:rPr>
                                            <m:t>h</m:t>
                                          </m:r>
                                        </m:den>
                                      </m:f>
                                    </m:e>
                                  </m:d>
                                </m:e>
                              </m:d>
                              <m:r>
                                <a:rPr lang="fr-FR" sz="1400">
                                  <a:latin typeface="Cambria Math" panose="02040503050406030204" pitchFamily="18" charset="0"/>
                                </a:rPr>
                                <m:t>𝑝</m:t>
                              </m:r>
                              <m:d>
                                <m:dPr>
                                  <m:ctrlPr>
                                    <a:rPr lang="fr-FR" sz="1400" i="1">
                                      <a:latin typeface="Cambria Math" panose="02040503050406030204" pitchFamily="18" charset="0"/>
                                    </a:rPr>
                                  </m:ctrlPr>
                                </m:dPr>
                                <m:e>
                                  <m:r>
                                    <a:rPr lang="fr-FR" sz="1400">
                                      <a:latin typeface="Cambria Math" panose="02040503050406030204" pitchFamily="18" charset="0"/>
                                    </a:rPr>
                                    <m:t>𝑥</m:t>
                                  </m:r>
                                </m:e>
                              </m:d>
                            </m:e>
                          </m:nary>
                          <m:r>
                            <a:rPr lang="en-GB" sz="1400">
                              <a:latin typeface="Cambria Math" panose="02040503050406030204" pitchFamily="18" charset="0"/>
                            </a:rPr>
                            <m:t> </m:t>
                          </m:r>
                          <m:r>
                            <a:rPr lang="fr-FR" sz="1400">
                              <a:latin typeface="Cambria Math" panose="02040503050406030204" pitchFamily="18" charset="0"/>
                            </a:rPr>
                            <m:t>𝑑𝑥</m:t>
                          </m:r>
                        </m:e>
                      </m:d>
                    </m:oMath>
                  </m:oMathPara>
                </a14:m>
                <a:endParaRPr lang="fr-FR" sz="1400" dirty="0">
                  <a:latin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endParaRPr lang="fr-FR" sz="14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4" name="ZoneTexte 43">
                <a:extLst>
                  <a:ext uri="{FF2B5EF4-FFF2-40B4-BE49-F238E27FC236}">
                    <a16:creationId xmlns:a16="http://schemas.microsoft.com/office/drawing/2014/main" id="{B833FC31-CFAE-EBBB-9DEC-1A7F2C088E84}"/>
                  </a:ext>
                </a:extLst>
              </p:cNvPr>
              <p:cNvSpPr txBox="1">
                <a:spLocks noRot="1" noChangeAspect="1" noMove="1" noResize="1" noEditPoints="1" noAdjustHandles="1" noChangeArrowheads="1" noChangeShapeType="1" noTextEdit="1"/>
              </p:cNvSpPr>
              <p:nvPr/>
            </p:nvSpPr>
            <p:spPr>
              <a:xfrm>
                <a:off x="598981" y="4273151"/>
                <a:ext cx="7016022" cy="2022092"/>
              </a:xfrm>
              <a:prstGeom prst="rect">
                <a:avLst/>
              </a:prstGeom>
              <a:blipFill>
                <a:blip r:embed="rId6"/>
                <a:stretch>
                  <a:fillRect l="-87" t="-13253"/>
                </a:stretch>
              </a:blipFill>
            </p:spPr>
            <p:txBody>
              <a:bodyPr/>
              <a:lstStyle/>
              <a:p>
                <a:r>
                  <a:rPr lang="en-US">
                    <a:noFill/>
                  </a:rPr>
                  <a:t> </a:t>
                </a:r>
              </a:p>
            </p:txBody>
          </p:sp>
        </mc:Fallback>
      </mc:AlternateContent>
    </p:spTree>
    <p:extLst>
      <p:ext uri="{BB962C8B-B14F-4D97-AF65-F5344CB8AC3E}">
        <p14:creationId xmlns:p14="http://schemas.microsoft.com/office/powerpoint/2010/main" val="1086407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a:extLst>
              <a:ext uri="{FF2B5EF4-FFF2-40B4-BE49-F238E27FC236}">
                <a16:creationId xmlns:a16="http://schemas.microsoft.com/office/drawing/2014/main" id="{050DB18B-DFE9-0FC1-A0F7-EF3642419D4A}"/>
              </a:ext>
            </a:extLst>
          </p:cNvPr>
          <p:cNvSpPr txBox="1"/>
          <p:nvPr/>
        </p:nvSpPr>
        <p:spPr>
          <a:xfrm>
            <a:off x="169141" y="927540"/>
            <a:ext cx="5575356" cy="322002"/>
          </a:xfrm>
          <a:prstGeom prst="rect">
            <a:avLst/>
          </a:prstGeom>
          <a:noFill/>
        </p:spPr>
        <p:txBody>
          <a:bodyPr wrap="square" lIns="36000" tIns="36000" rIns="36000" bIns="36000" rtlCol="0">
            <a:spAutoFit/>
          </a:bodyPr>
          <a:lstStyle/>
          <a:p>
            <a:pPr defTabSz="990564">
              <a:lnSpc>
                <a:spcPct val="90000"/>
              </a:lnSpc>
              <a:spcBef>
                <a:spcPts val="867"/>
              </a:spcBef>
              <a:buClr>
                <a:schemeClr val="tx1">
                  <a:lumMod val="75000"/>
                  <a:lumOff val="25000"/>
                </a:schemeClr>
              </a:buClr>
              <a:buSzPct val="90000"/>
            </a:pPr>
            <a:r>
              <a:rPr lang="en-GB" sz="1800" b="1" dirty="0">
                <a:effectLst/>
                <a:latin typeface="Calibri" panose="020F0502020204030204" pitchFamily="34" charset="0"/>
                <a:ea typeface="Calibri" panose="020F0502020204030204" pitchFamily="34" charset="0"/>
                <a:cs typeface="Arial" panose="020B0604020202020204" pitchFamily="34" charset="0"/>
              </a:rPr>
              <a:t>Cross Validation to determine the optimal bandwidth  h </a:t>
            </a:r>
            <a:endParaRPr lang="en-US" sz="1400" b="1" dirty="0">
              <a:cs typeface="Arial" pitchFamily="34" charset="0"/>
            </a:endParaRP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E130A93C-47D4-3473-BE2F-A7F183CA08F5}"/>
                  </a:ext>
                </a:extLst>
              </p:cNvPr>
              <p:cNvSpPr txBox="1"/>
              <p:nvPr/>
            </p:nvSpPr>
            <p:spPr>
              <a:xfrm>
                <a:off x="-643972" y="1545389"/>
                <a:ext cx="10665501" cy="571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1400" i="1">
                              <a:latin typeface="Cambria Math" panose="02040503050406030204" pitchFamily="18" charset="0"/>
                            </a:rPr>
                          </m:ctrlPr>
                        </m:sSubPr>
                        <m:e>
                          <m:r>
                            <a:rPr lang="fr-FR" sz="1400">
                              <a:latin typeface="Cambria Math" panose="02040503050406030204" pitchFamily="18" charset="0"/>
                            </a:rPr>
                            <m:t>𝐸</m:t>
                          </m:r>
                        </m:e>
                        <m:sub>
                          <m:r>
                            <a:rPr lang="fr-FR" sz="1400">
                              <a:latin typeface="Cambria Math" panose="02040503050406030204" pitchFamily="18" charset="0"/>
                            </a:rPr>
                            <m:t>𝑝</m:t>
                          </m:r>
                        </m:sub>
                      </m:sSub>
                      <m:d>
                        <m:dPr>
                          <m:begChr m:val="["/>
                          <m:endChr m:val="]"/>
                          <m:ctrlPr>
                            <a:rPr lang="fr-FR" sz="1400" i="1">
                              <a:latin typeface="Cambria Math" panose="02040503050406030204" pitchFamily="18" charset="0"/>
                            </a:rPr>
                          </m:ctrlPr>
                        </m:dPr>
                        <m:e>
                          <m:nary>
                            <m:naryPr>
                              <m:subHide m:val="on"/>
                              <m:supHide m:val="on"/>
                              <m:ctrlPr>
                                <a:rPr lang="fr-FR" sz="1400" i="1">
                                  <a:latin typeface="Cambria Math" panose="02040503050406030204" pitchFamily="18" charset="0"/>
                                </a:rPr>
                              </m:ctrlPr>
                            </m:naryPr>
                            <m:sub/>
                            <m:sup/>
                            <m:e>
                              <m:acc>
                                <m:accPr>
                                  <m:chr m:val="̂"/>
                                  <m:ctrlPr>
                                    <a:rPr lang="fr-FR" sz="1400" i="1">
                                      <a:latin typeface="Cambria Math" panose="02040503050406030204" pitchFamily="18" charset="0"/>
                                    </a:rPr>
                                  </m:ctrlPr>
                                </m:accPr>
                                <m:e>
                                  <m:sSubSup>
                                    <m:sSubSupPr>
                                      <m:ctrlPr>
                                        <a:rPr lang="fr-FR" sz="1400" i="1">
                                          <a:latin typeface="Cambria Math" panose="02040503050406030204" pitchFamily="18" charset="0"/>
                                        </a:rPr>
                                      </m:ctrlPr>
                                    </m:sSubSupPr>
                                    <m:e>
                                      <m:r>
                                        <a:rPr lang="fr-FR" sz="1400">
                                          <a:latin typeface="Cambria Math" panose="02040503050406030204" pitchFamily="18" charset="0"/>
                                        </a:rPr>
                                        <m:t>𝑝</m:t>
                                      </m:r>
                                    </m:e>
                                    <m:sub>
                                      <m:r>
                                        <a:rPr lang="en-GB" sz="1400">
                                          <a:latin typeface="Cambria Math" panose="02040503050406030204" pitchFamily="18" charset="0"/>
                                        </a:rPr>
                                        <m:t>𝑛</m:t>
                                      </m:r>
                                    </m:sub>
                                    <m:sup>
                                      <m:r>
                                        <a:rPr lang="en-GB" sz="1400">
                                          <a:latin typeface="Cambria Math" panose="02040503050406030204" pitchFamily="18" charset="0"/>
                                        </a:rPr>
                                        <m:t>h</m:t>
                                      </m:r>
                                    </m:sup>
                                  </m:sSubSup>
                                </m:e>
                              </m:acc>
                              <m:d>
                                <m:dPr>
                                  <m:ctrlPr>
                                    <a:rPr lang="fr-FR" sz="1400" i="1">
                                      <a:latin typeface="Cambria Math" panose="02040503050406030204" pitchFamily="18" charset="0"/>
                                    </a:rPr>
                                  </m:ctrlPr>
                                </m:dPr>
                                <m:e>
                                  <m:r>
                                    <a:rPr lang="fr-FR" sz="1400">
                                      <a:latin typeface="Cambria Math" panose="02040503050406030204" pitchFamily="18" charset="0"/>
                                    </a:rPr>
                                    <m:t>𝑥</m:t>
                                  </m:r>
                                </m:e>
                              </m:d>
                              <m:r>
                                <a:rPr lang="fr-FR" sz="1400">
                                  <a:latin typeface="Cambria Math" panose="02040503050406030204" pitchFamily="18" charset="0"/>
                                </a:rPr>
                                <m:t>𝑝</m:t>
                              </m:r>
                              <m:d>
                                <m:dPr>
                                  <m:ctrlPr>
                                    <a:rPr lang="fr-FR" sz="1400" i="1">
                                      <a:latin typeface="Cambria Math" panose="02040503050406030204" pitchFamily="18" charset="0"/>
                                    </a:rPr>
                                  </m:ctrlPr>
                                </m:dPr>
                                <m:e>
                                  <m:r>
                                    <a:rPr lang="fr-FR" sz="1400">
                                      <a:latin typeface="Cambria Math" panose="02040503050406030204" pitchFamily="18" charset="0"/>
                                    </a:rPr>
                                    <m:t>𝑥</m:t>
                                  </m:r>
                                </m:e>
                              </m:d>
                            </m:e>
                          </m:nary>
                          <m:r>
                            <a:rPr lang="fr-FR" sz="1400">
                              <a:latin typeface="Cambria Math" panose="02040503050406030204" pitchFamily="18" charset="0"/>
                            </a:rPr>
                            <m:t>𝑑𝑥</m:t>
                          </m:r>
                        </m:e>
                      </m:d>
                      <m:r>
                        <a:rPr lang="en-US" sz="1400">
                          <a:latin typeface="Cambria Math" panose="02040503050406030204" pitchFamily="18" charset="0"/>
                        </a:rPr>
                        <m:t>=</m:t>
                      </m:r>
                      <m:nary>
                        <m:naryPr>
                          <m:subHide m:val="on"/>
                          <m:supHide m:val="on"/>
                          <m:ctrlPr>
                            <a:rPr lang="en-US" sz="1400" i="1">
                              <a:latin typeface="Cambria Math" panose="02040503050406030204" pitchFamily="18" charset="0"/>
                            </a:rPr>
                          </m:ctrlPr>
                        </m:naryPr>
                        <m:sub/>
                        <m:sup/>
                        <m:e>
                          <m:sSub>
                            <m:sSubPr>
                              <m:ctrlPr>
                                <a:rPr lang="en-US" sz="1400" i="1">
                                  <a:latin typeface="Cambria Math" panose="02040503050406030204" pitchFamily="18" charset="0"/>
                                </a:rPr>
                              </m:ctrlPr>
                            </m:sSubPr>
                            <m:e>
                              <m:r>
                                <a:rPr lang="en-US" sz="1400">
                                  <a:latin typeface="Cambria Math" panose="02040503050406030204" pitchFamily="18" charset="0"/>
                                </a:rPr>
                                <m:t>𝐸</m:t>
                              </m:r>
                            </m:e>
                            <m:sub>
                              <m:r>
                                <a:rPr lang="en-US" sz="1400">
                                  <a:latin typeface="Cambria Math" panose="02040503050406030204" pitchFamily="18" charset="0"/>
                                </a:rPr>
                                <m:t>𝑝</m:t>
                              </m:r>
                            </m:sub>
                          </m:sSub>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a:latin typeface="Cambria Math" panose="02040503050406030204" pitchFamily="18" charset="0"/>
                                    </a:rPr>
                                    <m:t>1</m:t>
                                  </m:r>
                                </m:num>
                                <m:den>
                                  <m:r>
                                    <a:rPr lang="en-US" sz="1400">
                                      <a:latin typeface="Cambria Math" panose="02040503050406030204" pitchFamily="18" charset="0"/>
                                    </a:rPr>
                                    <m:t>h</m:t>
                                  </m:r>
                                </m:den>
                              </m:f>
                              <m:r>
                                <a:rPr lang="en-US" sz="1400">
                                  <a:latin typeface="Cambria Math" panose="02040503050406030204" pitchFamily="18" charset="0"/>
                                </a:rPr>
                                <m:t>𝐾</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a:latin typeface="Cambria Math" panose="02040503050406030204" pitchFamily="18" charset="0"/>
                                            </a:rPr>
                                            <m:t>𝑋</m:t>
                                          </m:r>
                                        </m:e>
                                        <m:sub>
                                          <m:r>
                                            <a:rPr lang="en-US" sz="1400">
                                              <a:latin typeface="Cambria Math" panose="02040503050406030204" pitchFamily="18" charset="0"/>
                                            </a:rPr>
                                            <m:t>𝑖</m:t>
                                          </m:r>
                                        </m:sub>
                                      </m:sSub>
                                      <m:r>
                                        <a:rPr lang="en-US" sz="1400">
                                          <a:latin typeface="Cambria Math" panose="02040503050406030204" pitchFamily="18" charset="0"/>
                                        </a:rPr>
                                        <m:t>−</m:t>
                                      </m:r>
                                      <m:r>
                                        <a:rPr lang="en-US" sz="1400">
                                          <a:latin typeface="Cambria Math" panose="02040503050406030204" pitchFamily="18" charset="0"/>
                                        </a:rPr>
                                        <m:t>𝑥</m:t>
                                      </m:r>
                                    </m:num>
                                    <m:den>
                                      <m:r>
                                        <a:rPr lang="en-US" sz="1400">
                                          <a:latin typeface="Cambria Math" panose="02040503050406030204" pitchFamily="18" charset="0"/>
                                        </a:rPr>
                                        <m:t>h</m:t>
                                      </m:r>
                                    </m:den>
                                  </m:f>
                                </m:e>
                              </m:d>
                            </m:e>
                          </m:d>
                          <m:r>
                            <a:rPr lang="en-US" sz="1400">
                              <a:latin typeface="Cambria Math" panose="02040503050406030204" pitchFamily="18" charset="0"/>
                            </a:rPr>
                            <m:t>𝑝</m:t>
                          </m:r>
                          <m:d>
                            <m:dPr>
                              <m:ctrlPr>
                                <a:rPr lang="en-US" sz="1400" i="1">
                                  <a:latin typeface="Cambria Math" panose="02040503050406030204" pitchFamily="18" charset="0"/>
                                </a:rPr>
                              </m:ctrlPr>
                            </m:dPr>
                            <m:e>
                              <m:r>
                                <a:rPr lang="en-US" sz="1400">
                                  <a:latin typeface="Cambria Math" panose="02040503050406030204" pitchFamily="18" charset="0"/>
                                </a:rPr>
                                <m:t>𝑥</m:t>
                              </m:r>
                            </m:e>
                          </m:d>
                        </m:e>
                      </m:nary>
                      <m:r>
                        <a:rPr lang="en-US" sz="1400">
                          <a:latin typeface="Cambria Math" panose="02040503050406030204" pitchFamily="18" charset="0"/>
                        </a:rPr>
                        <m:t> </m:t>
                      </m:r>
                      <m:r>
                        <a:rPr lang="en-US" sz="1400">
                          <a:latin typeface="Cambria Math" panose="02040503050406030204" pitchFamily="18" charset="0"/>
                        </a:rPr>
                        <m:t>𝑑𝑥</m:t>
                      </m:r>
                      <m:r>
                        <a:rPr lang="en-US" sz="1400">
                          <a:latin typeface="Cambria Math" panose="02040503050406030204" pitchFamily="18" charset="0"/>
                        </a:rPr>
                        <m:t>=</m:t>
                      </m:r>
                      <m:nary>
                        <m:naryPr>
                          <m:subHide m:val="on"/>
                          <m:supHide m:val="on"/>
                          <m:ctrlPr>
                            <a:rPr lang="en-US" sz="1400" i="1">
                              <a:latin typeface="Cambria Math" panose="02040503050406030204" pitchFamily="18" charset="0"/>
                            </a:rPr>
                          </m:ctrlPr>
                        </m:naryPr>
                        <m:sub/>
                        <m:sup/>
                        <m:e>
                          <m:nary>
                            <m:naryPr>
                              <m:subHide m:val="on"/>
                              <m:supHide m:val="on"/>
                              <m:ctrlPr>
                                <a:rPr lang="en-US" sz="1400" i="1">
                                  <a:latin typeface="Cambria Math" panose="02040503050406030204" pitchFamily="18" charset="0"/>
                                </a:rPr>
                              </m:ctrlPr>
                            </m:naryPr>
                            <m:sub/>
                            <m:sup/>
                            <m:e>
                              <m:f>
                                <m:fPr>
                                  <m:ctrlPr>
                                    <a:rPr lang="en-US" sz="1400" i="1">
                                      <a:latin typeface="Cambria Math" panose="02040503050406030204" pitchFamily="18" charset="0"/>
                                    </a:rPr>
                                  </m:ctrlPr>
                                </m:fPr>
                                <m:num>
                                  <m:r>
                                    <a:rPr lang="en-US" sz="1400">
                                      <a:latin typeface="Cambria Math" panose="02040503050406030204" pitchFamily="18" charset="0"/>
                                    </a:rPr>
                                    <m:t>1</m:t>
                                  </m:r>
                                </m:num>
                                <m:den>
                                  <m:r>
                                    <a:rPr lang="en-US" sz="1400">
                                      <a:latin typeface="Cambria Math" panose="02040503050406030204" pitchFamily="18" charset="0"/>
                                    </a:rPr>
                                    <m:t>h</m:t>
                                  </m:r>
                                </m:den>
                              </m:f>
                            </m:e>
                          </m:nary>
                          <m:r>
                            <a:rPr lang="en-US" sz="1400">
                              <a:latin typeface="Cambria Math" panose="02040503050406030204" pitchFamily="18" charset="0"/>
                            </a:rPr>
                            <m:t>𝐾</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a:latin typeface="Cambria Math" panose="02040503050406030204" pitchFamily="18" charset="0"/>
                                    </a:rPr>
                                    <m:t>𝑦</m:t>
                                  </m:r>
                                  <m:r>
                                    <a:rPr lang="en-US" sz="1400">
                                      <a:latin typeface="Cambria Math" panose="02040503050406030204" pitchFamily="18" charset="0"/>
                                    </a:rPr>
                                    <m:t>−</m:t>
                                  </m:r>
                                  <m:r>
                                    <a:rPr lang="en-US" sz="1400">
                                      <a:latin typeface="Cambria Math" panose="02040503050406030204" pitchFamily="18" charset="0"/>
                                    </a:rPr>
                                    <m:t>𝑥</m:t>
                                  </m:r>
                                </m:num>
                                <m:den>
                                  <m:r>
                                    <a:rPr lang="en-US" sz="1400">
                                      <a:latin typeface="Cambria Math" panose="02040503050406030204" pitchFamily="18" charset="0"/>
                                    </a:rPr>
                                    <m:t>h</m:t>
                                  </m:r>
                                </m:den>
                              </m:f>
                            </m:e>
                          </m:d>
                          <m:r>
                            <a:rPr lang="en-US" sz="1400">
                              <a:latin typeface="Cambria Math" panose="02040503050406030204" pitchFamily="18" charset="0"/>
                            </a:rPr>
                            <m:t>𝑝</m:t>
                          </m:r>
                          <m:d>
                            <m:dPr>
                              <m:ctrlPr>
                                <a:rPr lang="en-US" sz="1400" i="1">
                                  <a:latin typeface="Cambria Math" panose="02040503050406030204" pitchFamily="18" charset="0"/>
                                </a:rPr>
                              </m:ctrlPr>
                            </m:dPr>
                            <m:e>
                              <m:r>
                                <a:rPr lang="en-US" sz="1400">
                                  <a:latin typeface="Cambria Math" panose="02040503050406030204" pitchFamily="18" charset="0"/>
                                </a:rPr>
                                <m:t>𝑦</m:t>
                              </m:r>
                            </m:e>
                          </m:d>
                          <m:r>
                            <a:rPr lang="en-US" sz="1400">
                              <a:latin typeface="Cambria Math" panose="02040503050406030204" pitchFamily="18" charset="0"/>
                            </a:rPr>
                            <m:t>𝑝</m:t>
                          </m:r>
                          <m:d>
                            <m:dPr>
                              <m:ctrlPr>
                                <a:rPr lang="en-US" sz="1400" i="1">
                                  <a:latin typeface="Cambria Math" panose="02040503050406030204" pitchFamily="18" charset="0"/>
                                </a:rPr>
                              </m:ctrlPr>
                            </m:dPr>
                            <m:e>
                              <m:r>
                                <a:rPr lang="en-US" sz="1400">
                                  <a:latin typeface="Cambria Math" panose="02040503050406030204" pitchFamily="18" charset="0"/>
                                </a:rPr>
                                <m:t>𝑥</m:t>
                              </m:r>
                            </m:e>
                          </m:d>
                        </m:e>
                      </m:nary>
                      <m:r>
                        <a:rPr lang="en-US" sz="1400">
                          <a:latin typeface="Cambria Math" panose="02040503050406030204" pitchFamily="18" charset="0"/>
                        </a:rPr>
                        <m:t> </m:t>
                      </m:r>
                      <m:r>
                        <a:rPr lang="en-US" sz="1400">
                          <a:latin typeface="Cambria Math" panose="02040503050406030204" pitchFamily="18" charset="0"/>
                        </a:rPr>
                        <m:t>𝑑𝑦</m:t>
                      </m:r>
                      <m:r>
                        <a:rPr lang="en-US" sz="1400">
                          <a:latin typeface="Cambria Math" panose="02040503050406030204" pitchFamily="18" charset="0"/>
                        </a:rPr>
                        <m:t> </m:t>
                      </m:r>
                      <m:r>
                        <a:rPr lang="en-US" sz="1400">
                          <a:latin typeface="Cambria Math" panose="02040503050406030204" pitchFamily="18" charset="0"/>
                        </a:rPr>
                        <m:t>𝑑𝑥</m:t>
                      </m:r>
                    </m:oMath>
                  </m:oMathPara>
                </a14:m>
                <a:endParaRPr lang="en-US" sz="1400" dirty="0"/>
              </a:p>
            </p:txBody>
          </p:sp>
        </mc:Choice>
        <mc:Fallback xmlns="">
          <p:sp>
            <p:nvSpPr>
              <p:cNvPr id="4" name="ZoneTexte 3">
                <a:extLst>
                  <a:ext uri="{FF2B5EF4-FFF2-40B4-BE49-F238E27FC236}">
                    <a16:creationId xmlns:a16="http://schemas.microsoft.com/office/drawing/2014/main" id="{E130A93C-47D4-3473-BE2F-A7F183CA08F5}"/>
                  </a:ext>
                </a:extLst>
              </p:cNvPr>
              <p:cNvSpPr txBox="1">
                <a:spLocks noRot="1" noChangeAspect="1" noMove="1" noResize="1" noEditPoints="1" noAdjustHandles="1" noChangeArrowheads="1" noChangeShapeType="1" noTextEdit="1"/>
              </p:cNvSpPr>
              <p:nvPr/>
            </p:nvSpPr>
            <p:spPr>
              <a:xfrm>
                <a:off x="-643972" y="1545389"/>
                <a:ext cx="10665501" cy="571760"/>
              </a:xfrm>
              <a:prstGeom prst="rect">
                <a:avLst/>
              </a:prstGeom>
              <a:blipFill>
                <a:blip r:embed="rId2"/>
                <a:stretch>
                  <a:fillRect t="-148387" b="-2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A7DF2EF4-A174-150D-711A-AB69BB07E739}"/>
                  </a:ext>
                </a:extLst>
              </p:cNvPr>
              <p:cNvSpPr txBox="1"/>
              <p:nvPr/>
            </p:nvSpPr>
            <p:spPr>
              <a:xfrm>
                <a:off x="608983" y="2585215"/>
                <a:ext cx="8683113" cy="3325910"/>
              </a:xfrm>
              <a:prstGeom prst="rect">
                <a:avLst/>
              </a:prstGeom>
              <a:noFill/>
            </p:spPr>
            <p:txBody>
              <a:bodyPr wrap="square">
                <a:spAutoFit/>
              </a:bodyPr>
              <a:lstStyle/>
              <a:p>
                <a:pPr>
                  <a:lnSpc>
                    <a:spcPct val="107000"/>
                  </a:lnSpc>
                  <a:spcAft>
                    <a:spcPts val="800"/>
                  </a:spcAft>
                </a:pPr>
                <a:r>
                  <a:rPr lang="en-GB" sz="1400" dirty="0">
                    <a:latin typeface="Calibri" panose="020F0502020204030204" pitchFamily="34" charset="0"/>
                    <a:cs typeface="Arial" panose="020B0604020202020204" pitchFamily="34" charset="0"/>
                  </a:rPr>
                  <a:t>Using the leave one-out estimator leave-one out of p, let’s denote </a:t>
                </a:r>
                <a:r>
                  <a:rPr lang="en-GB" sz="1600" dirty="0">
                    <a:latin typeface="Calibri" panose="020F0502020204030204" pitchFamily="34" charset="0"/>
                    <a:cs typeface="Arial" panose="020B0604020202020204" pitchFamily="34" charset="0"/>
                  </a:rPr>
                  <a:t>: </a:t>
                </a:r>
                <a:r>
                  <a:rPr lang="fr-FR" sz="1600" dirty="0">
                    <a:latin typeface="Calibri" panose="020F0502020204030204" pitchFamily="34" charset="0"/>
                    <a:cs typeface="Arial" panose="020B0604020202020204" pitchFamily="34" charset="0"/>
                  </a:rPr>
                  <a:t>  </a:t>
                </a:r>
                <a14:m>
                  <m:oMath xmlns:m="http://schemas.openxmlformats.org/officeDocument/2006/math">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r>
                      <a:rPr lang="fr-FR" sz="1600">
                        <a:latin typeface="Cambria Math" panose="02040503050406030204" pitchFamily="18" charset="0"/>
                      </a:rPr>
                      <m:t>=</m:t>
                    </m:r>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𝑛</m:t>
                        </m:r>
                        <m:d>
                          <m:dPr>
                            <m:ctrlPr>
                              <a:rPr lang="fr-FR" sz="1600" i="1">
                                <a:latin typeface="Cambria Math" panose="02040503050406030204" pitchFamily="18" charset="0"/>
                              </a:rPr>
                            </m:ctrlPr>
                          </m:dPr>
                          <m:e>
                            <m:r>
                              <a:rPr lang="fr-FR" sz="1600">
                                <a:latin typeface="Cambria Math" panose="02040503050406030204" pitchFamily="18" charset="0"/>
                              </a:rPr>
                              <m:t>𝑛</m:t>
                            </m:r>
                            <m:r>
                              <a:rPr lang="fr-FR" sz="1600">
                                <a:latin typeface="Cambria Math" panose="02040503050406030204" pitchFamily="18" charset="0"/>
                              </a:rPr>
                              <m:t>−1</m:t>
                            </m:r>
                          </m:e>
                        </m:d>
                      </m:den>
                    </m:f>
                    <m:nary>
                      <m:naryPr>
                        <m:chr m:val="∑"/>
                        <m:ctrlPr>
                          <a:rPr lang="fr-FR" sz="1600" i="1">
                            <a:latin typeface="Cambria Math" panose="02040503050406030204" pitchFamily="18" charset="0"/>
                          </a:rPr>
                        </m:ctrlPr>
                      </m:naryPr>
                      <m:sub>
                        <m:r>
                          <a:rPr lang="fr-FR" sz="1600">
                            <a:latin typeface="Cambria Math" panose="02040503050406030204" pitchFamily="18" charset="0"/>
                          </a:rPr>
                          <m:t>𝑖</m:t>
                        </m:r>
                        <m:r>
                          <a:rPr lang="fr-FR" sz="1600">
                            <a:latin typeface="Cambria Math" panose="02040503050406030204" pitchFamily="18" charset="0"/>
                          </a:rPr>
                          <m:t>=1</m:t>
                        </m:r>
                      </m:sub>
                      <m:sup>
                        <m:r>
                          <a:rPr lang="fr-FR" sz="1600">
                            <a:latin typeface="Cambria Math" panose="02040503050406030204" pitchFamily="18" charset="0"/>
                          </a:rPr>
                          <m:t>𝑛</m:t>
                        </m:r>
                      </m:sup>
                      <m:e>
                        <m:nary>
                          <m:naryPr>
                            <m:chr m:val="∑"/>
                            <m:ctrlPr>
                              <a:rPr lang="fr-FR" sz="1600" i="1">
                                <a:latin typeface="Cambria Math" panose="02040503050406030204" pitchFamily="18" charset="0"/>
                              </a:rPr>
                            </m:ctrlPr>
                          </m:naryPr>
                          <m:sub>
                            <m:r>
                              <a:rPr lang="fr-FR" sz="1600">
                                <a:latin typeface="Cambria Math" panose="02040503050406030204" pitchFamily="18" charset="0"/>
                              </a:rPr>
                              <m:t>𝑘</m:t>
                            </m:r>
                            <m:r>
                              <a:rPr lang="fr-FR" sz="1600">
                                <a:latin typeface="Cambria Math" panose="02040503050406030204" pitchFamily="18" charset="0"/>
                              </a:rPr>
                              <m:t>≠</m:t>
                            </m:r>
                            <m:r>
                              <a:rPr lang="fr-FR" sz="1600">
                                <a:latin typeface="Cambria Math" panose="02040503050406030204" pitchFamily="18" charset="0"/>
                              </a:rPr>
                              <m:t>𝑖</m:t>
                            </m:r>
                          </m:sub>
                          <m:sup>
                            <m:r>
                              <a:rPr lang="fr-FR" sz="1600">
                                <a:latin typeface="Cambria Math" panose="02040503050406030204" pitchFamily="18" charset="0"/>
                              </a:rPr>
                              <m:t>𝑛</m:t>
                            </m:r>
                          </m:sup>
                          <m:e>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h</m:t>
                                </m:r>
                              </m:den>
                            </m:f>
                          </m:e>
                        </m:nary>
                        <m:r>
                          <a:rPr lang="fr-FR" sz="1600">
                            <a:latin typeface="Cambria Math" panose="02040503050406030204" pitchFamily="18" charset="0"/>
                          </a:rPr>
                          <m:t>𝐾</m:t>
                        </m:r>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𝑘</m:t>
                                    </m:r>
                                  </m:sub>
                                </m:sSub>
                                <m:r>
                                  <a:rPr lang="fr-FR" sz="1600">
                                    <a:latin typeface="Cambria Math" panose="02040503050406030204" pitchFamily="18" charset="0"/>
                                  </a:rPr>
                                  <m:t>−</m:t>
                                </m:r>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𝑖</m:t>
                                    </m:r>
                                  </m:sub>
                                </m:sSub>
                              </m:num>
                              <m:den>
                                <m:r>
                                  <a:rPr lang="fr-FR" sz="1600">
                                    <a:latin typeface="Cambria Math" panose="02040503050406030204" pitchFamily="18" charset="0"/>
                                  </a:rPr>
                                  <m:t>h</m:t>
                                </m:r>
                              </m:den>
                            </m:f>
                          </m:e>
                        </m:d>
                      </m:e>
                    </m:nary>
                  </m:oMath>
                </a14:m>
                <a:endParaRPr lang="fr-FR" sz="1400" dirty="0">
                  <a:latin typeface="Calibri" panose="020F0502020204030204" pitchFamily="34" charset="0"/>
                </a:endParaRPr>
              </a:p>
              <a:p>
                <a:pPr>
                  <a:lnSpc>
                    <a:spcPct val="107000"/>
                  </a:lnSpc>
                  <a:spcAft>
                    <a:spcPts val="800"/>
                  </a:spcAft>
                </a:pPr>
                <a:r>
                  <a:rPr lang="en-GB" sz="1400" dirty="0">
                    <a:latin typeface="Calibri" panose="020F0502020204030204" pitchFamily="34" charset="0"/>
                    <a:cs typeface="Arial" panose="020B0604020202020204" pitchFamily="34" charset="0"/>
                  </a:rPr>
                  <a:t>Which give this passing the expectancy </a:t>
                </a:r>
                <a:r>
                  <a:rPr lang="fr-FR" sz="1400" dirty="0">
                    <a:latin typeface="Calibri" panose="020F0502020204030204" pitchFamily="34" charset="0"/>
                    <a:cs typeface="Arial" panose="020B0604020202020204" pitchFamily="34" charset="0"/>
                  </a:rPr>
                  <a:t> </a:t>
                </a:r>
                <a14:m>
                  <m:oMath xmlns:m="http://schemas.openxmlformats.org/officeDocument/2006/math">
                    <m:sSub>
                      <m:sSubPr>
                        <m:ctrlPr>
                          <a:rPr lang="fr-FR" sz="1600" i="1">
                            <a:latin typeface="Cambria Math" panose="02040503050406030204" pitchFamily="18" charset="0"/>
                          </a:rPr>
                        </m:ctrlPr>
                      </m:sSubPr>
                      <m:e>
                        <m:r>
                          <a:rPr lang="fr-FR" sz="1600">
                            <a:latin typeface="Cambria Math" panose="02040503050406030204" pitchFamily="18" charset="0"/>
                          </a:rPr>
                          <m:t>𝐸</m:t>
                        </m:r>
                      </m:e>
                      <m:sub>
                        <m:r>
                          <a:rPr lang="fr-FR" sz="1600">
                            <a:latin typeface="Cambria Math" panose="02040503050406030204" pitchFamily="18" charset="0"/>
                          </a:rPr>
                          <m:t>𝑝</m:t>
                        </m:r>
                      </m:sub>
                    </m:sSub>
                    <m:d>
                      <m:dPr>
                        <m:ctrlPr>
                          <a:rPr lang="fr-FR" sz="1600" i="1">
                            <a:latin typeface="Cambria Math" panose="02040503050406030204" pitchFamily="18" charset="0"/>
                          </a:rPr>
                        </m:ctrlPr>
                      </m:dPr>
                      <m:e>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e>
                    </m:d>
                    <m:r>
                      <a:rPr lang="fr-FR" sz="1600">
                        <a:latin typeface="Cambria Math" panose="02040503050406030204" pitchFamily="18" charset="0"/>
                      </a:rPr>
                      <m:t>=</m:t>
                    </m:r>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𝑛</m:t>
                        </m:r>
                        <m:d>
                          <m:dPr>
                            <m:ctrlPr>
                              <a:rPr lang="fr-FR" sz="1600" i="1">
                                <a:latin typeface="Cambria Math" panose="02040503050406030204" pitchFamily="18" charset="0"/>
                              </a:rPr>
                            </m:ctrlPr>
                          </m:dPr>
                          <m:e>
                            <m:r>
                              <a:rPr lang="fr-FR" sz="1600">
                                <a:latin typeface="Cambria Math" panose="02040503050406030204" pitchFamily="18" charset="0"/>
                              </a:rPr>
                              <m:t>𝑛</m:t>
                            </m:r>
                            <m:r>
                              <a:rPr lang="fr-FR" sz="1600">
                                <a:latin typeface="Cambria Math" panose="02040503050406030204" pitchFamily="18" charset="0"/>
                              </a:rPr>
                              <m:t>−1</m:t>
                            </m:r>
                          </m:e>
                        </m:d>
                      </m:den>
                    </m:f>
                    <m:nary>
                      <m:naryPr>
                        <m:chr m:val="∑"/>
                        <m:supHide m:val="on"/>
                        <m:ctrlPr>
                          <a:rPr lang="fr-FR" sz="1600" i="1">
                            <a:latin typeface="Cambria Math" panose="02040503050406030204" pitchFamily="18" charset="0"/>
                          </a:rPr>
                        </m:ctrlPr>
                      </m:naryPr>
                      <m:sub>
                        <m:r>
                          <a:rPr lang="fr-FR" sz="1600">
                            <a:latin typeface="Cambria Math" panose="02040503050406030204" pitchFamily="18" charset="0"/>
                          </a:rPr>
                          <m:t>𝑘</m:t>
                        </m:r>
                        <m:r>
                          <a:rPr lang="fr-FR" sz="1600">
                            <a:latin typeface="Cambria Math" panose="02040503050406030204" pitchFamily="18" charset="0"/>
                          </a:rPr>
                          <m:t>≠</m:t>
                        </m:r>
                        <m:r>
                          <a:rPr lang="fr-FR" sz="1600">
                            <a:latin typeface="Cambria Math" panose="02040503050406030204" pitchFamily="18" charset="0"/>
                          </a:rPr>
                          <m:t>𝑖</m:t>
                        </m:r>
                      </m:sub>
                      <m:sup/>
                      <m:e>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h</m:t>
                            </m:r>
                          </m:den>
                        </m:f>
                      </m:e>
                    </m:nary>
                    <m:sSub>
                      <m:sSubPr>
                        <m:ctrlPr>
                          <a:rPr lang="fr-FR" sz="1600" i="1">
                            <a:latin typeface="Cambria Math" panose="02040503050406030204" pitchFamily="18" charset="0"/>
                          </a:rPr>
                        </m:ctrlPr>
                      </m:sSubPr>
                      <m:e>
                        <m:r>
                          <a:rPr lang="fr-FR" sz="1600">
                            <a:latin typeface="Cambria Math" panose="02040503050406030204" pitchFamily="18" charset="0"/>
                          </a:rPr>
                          <m:t>𝐸</m:t>
                        </m:r>
                      </m:e>
                      <m:sub>
                        <m:r>
                          <a:rPr lang="fr-FR" sz="1600">
                            <a:latin typeface="Cambria Math" panose="02040503050406030204" pitchFamily="18" charset="0"/>
                          </a:rPr>
                          <m:t>𝑝</m:t>
                        </m:r>
                      </m:sub>
                    </m:sSub>
                    <m:d>
                      <m:dPr>
                        <m:begChr m:val="["/>
                        <m:endChr m:val="]"/>
                        <m:ctrlPr>
                          <a:rPr lang="fr-FR" sz="1600" i="1">
                            <a:latin typeface="Cambria Math" panose="02040503050406030204" pitchFamily="18" charset="0"/>
                          </a:rPr>
                        </m:ctrlPr>
                      </m:dPr>
                      <m:e>
                        <m:r>
                          <a:rPr lang="fr-FR" sz="1600">
                            <a:latin typeface="Cambria Math" panose="02040503050406030204" pitchFamily="18" charset="0"/>
                          </a:rPr>
                          <m:t>𝐾</m:t>
                        </m:r>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𝑘</m:t>
                                    </m:r>
                                  </m:sub>
                                </m:sSub>
                                <m:r>
                                  <a:rPr lang="fr-FR" sz="1600">
                                    <a:latin typeface="Cambria Math" panose="02040503050406030204" pitchFamily="18" charset="0"/>
                                  </a:rPr>
                                  <m:t>−</m:t>
                                </m:r>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𝑖</m:t>
                                    </m:r>
                                  </m:sub>
                                </m:sSub>
                              </m:num>
                              <m:den>
                                <m:r>
                                  <a:rPr lang="fr-FR" sz="1600">
                                    <a:latin typeface="Cambria Math" panose="02040503050406030204" pitchFamily="18" charset="0"/>
                                  </a:rPr>
                                  <m:t>h</m:t>
                                </m:r>
                              </m:den>
                            </m:f>
                          </m:e>
                        </m:d>
                      </m:e>
                    </m:d>
                  </m:oMath>
                </a14:m>
                <a:endParaRPr lang="fr-FR" sz="1600" dirty="0"/>
              </a:p>
              <a:p>
                <a:pPr>
                  <a:lnSpc>
                    <a:spcPct val="107000"/>
                  </a:lnSpc>
                  <a:spcAft>
                    <a:spcPts val="800"/>
                  </a:spcAft>
                </a:pPr>
                <a:r>
                  <a:rPr lang="en-US" sz="1400" dirty="0">
                    <a:latin typeface="Calibri" panose="020F0502020204030204" pitchFamily="34" charset="0"/>
                    <a:cs typeface="Arial" panose="020B0604020202020204" pitchFamily="34" charset="0"/>
                  </a:rPr>
                  <a:t>The joint distribution of  </a:t>
                </a:r>
                <a14:m>
                  <m:oMath xmlns:m="http://schemas.openxmlformats.org/officeDocument/2006/math">
                    <m:sSub>
                      <m:sSubPr>
                        <m:ctrlPr>
                          <a:rPr lang="fr-FR" sz="1600" i="1">
                            <a:latin typeface="Cambria Math" panose="02040503050406030204" pitchFamily="18" charset="0"/>
                          </a:rPr>
                        </m:ctrlPr>
                      </m:sSubPr>
                      <m:e>
                        <m:r>
                          <a:rPr lang="en-US" sz="1600">
                            <a:latin typeface="Cambria Math" panose="02040503050406030204" pitchFamily="18" charset="0"/>
                          </a:rPr>
                          <m:t>(</m:t>
                        </m:r>
                        <m:r>
                          <a:rPr lang="fr-FR" sz="1600">
                            <a:latin typeface="Cambria Math" panose="02040503050406030204" pitchFamily="18" charset="0"/>
                          </a:rPr>
                          <m:t>𝑋</m:t>
                        </m:r>
                      </m:e>
                      <m:sub>
                        <m:r>
                          <a:rPr lang="fr-FR" sz="1600">
                            <a:latin typeface="Cambria Math" panose="02040503050406030204" pitchFamily="18" charset="0"/>
                          </a:rPr>
                          <m:t>𝑘</m:t>
                        </m:r>
                      </m:sub>
                    </m:sSub>
                    <m:r>
                      <a:rPr lang="en-US" sz="1600">
                        <a:latin typeface="Cambria Math" panose="02040503050406030204" pitchFamily="18" charset="0"/>
                      </a:rPr>
                      <m:t>, </m:t>
                    </m:r>
                    <m:sSub>
                      <m:sSubPr>
                        <m:ctrlPr>
                          <a:rPr lang="fr-FR" sz="1600" i="1">
                            <a:latin typeface="Cambria Math" panose="02040503050406030204" pitchFamily="18" charset="0"/>
                          </a:rPr>
                        </m:ctrlPr>
                      </m:sSubPr>
                      <m:e>
                        <m:r>
                          <a:rPr lang="fr-FR" sz="1600">
                            <a:latin typeface="Cambria Math" panose="02040503050406030204" pitchFamily="18" charset="0"/>
                          </a:rPr>
                          <m:t>𝑋</m:t>
                        </m:r>
                      </m:e>
                      <m:sub>
                        <m:r>
                          <a:rPr lang="fr-FR" sz="1600">
                            <a:latin typeface="Cambria Math" panose="02040503050406030204" pitchFamily="18" charset="0"/>
                          </a:rPr>
                          <m:t>𝑖</m:t>
                        </m:r>
                      </m:sub>
                    </m:sSub>
                    <m:r>
                      <a:rPr lang="en-US" sz="1600">
                        <a:latin typeface="Cambria Math" panose="02040503050406030204" pitchFamily="18" charset="0"/>
                      </a:rPr>
                      <m:t>) </m:t>
                    </m:r>
                  </m:oMath>
                </a14:m>
                <a:r>
                  <a:rPr lang="en-US" sz="1600" dirty="0"/>
                  <a:t> </a:t>
                </a:r>
                <a:r>
                  <a:rPr lang="en-US" sz="1400" dirty="0">
                    <a:latin typeface="Calibri" panose="020F0502020204030204" pitchFamily="34" charset="0"/>
                    <a:cs typeface="Arial" panose="020B0604020202020204" pitchFamily="34" charset="0"/>
                  </a:rPr>
                  <a:t>is  </a:t>
                </a:r>
                <a14:m>
                  <m:oMath xmlns:m="http://schemas.openxmlformats.org/officeDocument/2006/math">
                    <m:r>
                      <a:rPr lang="fr-FR" sz="1600">
                        <a:latin typeface="Cambria Math" panose="02040503050406030204" pitchFamily="18" charset="0"/>
                      </a:rPr>
                      <m:t>𝑝</m:t>
                    </m:r>
                    <m:d>
                      <m:dPr>
                        <m:ctrlPr>
                          <a:rPr lang="fr-FR" sz="1600" i="1">
                            <a:latin typeface="Cambria Math" panose="02040503050406030204" pitchFamily="18" charset="0"/>
                          </a:rPr>
                        </m:ctrlPr>
                      </m:dPr>
                      <m:e>
                        <m:r>
                          <a:rPr lang="fr-FR" sz="1600">
                            <a:latin typeface="Cambria Math" panose="02040503050406030204" pitchFamily="18" charset="0"/>
                          </a:rPr>
                          <m:t>𝑦</m:t>
                        </m:r>
                      </m:e>
                    </m:d>
                    <m:r>
                      <a:rPr lang="fr-FR" sz="1600">
                        <a:latin typeface="Cambria Math" panose="02040503050406030204" pitchFamily="18" charset="0"/>
                      </a:rPr>
                      <m:t>𝑝</m:t>
                    </m:r>
                    <m:d>
                      <m:dPr>
                        <m:ctrlPr>
                          <a:rPr lang="fr-FR" sz="1600" i="1">
                            <a:latin typeface="Cambria Math" panose="02040503050406030204" pitchFamily="18" charset="0"/>
                          </a:rPr>
                        </m:ctrlPr>
                      </m:dPr>
                      <m:e>
                        <m:r>
                          <a:rPr lang="fr-FR" sz="1600">
                            <a:latin typeface="Cambria Math" panose="02040503050406030204" pitchFamily="18" charset="0"/>
                          </a:rPr>
                          <m:t>𝑥</m:t>
                        </m:r>
                      </m:e>
                    </m:d>
                  </m:oMath>
                </a14:m>
                <a:r>
                  <a:rPr lang="fr-FR" sz="1600" dirty="0"/>
                  <a:t> </a:t>
                </a:r>
                <a:r>
                  <a:rPr lang="en-US" sz="1400" dirty="0">
                    <a:latin typeface="Calibri" panose="020F0502020204030204" pitchFamily="34" charset="0"/>
                    <a:cs typeface="Arial" panose="020B0604020202020204" pitchFamily="34" charset="0"/>
                  </a:rPr>
                  <a:t>(Independent Variables), Thus,</a:t>
                </a:r>
              </a:p>
              <a:p>
                <a:pPr>
                  <a:lnSpc>
                    <a:spcPct val="107000"/>
                  </a:lnSpc>
                  <a:spcAft>
                    <a:spcPts val="800"/>
                  </a:spcAft>
                </a:pPr>
                <a:r>
                  <a:rPr lang="en-US" sz="1400" dirty="0">
                    <a:latin typeface="Calibri" panose="020F0502020204030204" pitchFamily="34" charset="0"/>
                    <a:cs typeface="Arial" panose="020B0604020202020204" pitchFamily="34" charset="0"/>
                  </a:rPr>
                  <a:t>                                                             </a:t>
                </a:r>
                <a14:m>
                  <m:oMath xmlns:m="http://schemas.openxmlformats.org/officeDocument/2006/math">
                    <m:sSub>
                      <m:sSubPr>
                        <m:ctrlPr>
                          <a:rPr lang="fr-FR" sz="1600" i="1">
                            <a:latin typeface="Cambria Math" panose="02040503050406030204" pitchFamily="18" charset="0"/>
                          </a:rPr>
                        </m:ctrlPr>
                      </m:sSubPr>
                      <m:e>
                        <m:r>
                          <a:rPr lang="fr-FR" sz="1600">
                            <a:latin typeface="Cambria Math" panose="02040503050406030204" pitchFamily="18" charset="0"/>
                          </a:rPr>
                          <m:t>𝐸</m:t>
                        </m:r>
                      </m:e>
                      <m:sub>
                        <m:r>
                          <a:rPr lang="fr-FR" sz="1600">
                            <a:latin typeface="Cambria Math" panose="02040503050406030204" pitchFamily="18" charset="0"/>
                          </a:rPr>
                          <m:t>𝑝</m:t>
                        </m:r>
                      </m:sub>
                    </m:sSub>
                    <m:d>
                      <m:dPr>
                        <m:ctrlPr>
                          <a:rPr lang="fr-FR" sz="1600" i="1">
                            <a:latin typeface="Cambria Math" panose="02040503050406030204" pitchFamily="18" charset="0"/>
                          </a:rPr>
                        </m:ctrlPr>
                      </m:dPr>
                      <m:e>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e>
                    </m:d>
                    <m:r>
                      <a:rPr lang="fr-FR" sz="1600">
                        <a:latin typeface="Cambria Math" panose="02040503050406030204" pitchFamily="18" charset="0"/>
                      </a:rPr>
                      <m:t>=</m:t>
                    </m:r>
                    <m:f>
                      <m:fPr>
                        <m:ctrlPr>
                          <a:rPr lang="fr-FR" sz="1600" i="1">
                            <a:latin typeface="Cambria Math" panose="02040503050406030204" pitchFamily="18" charset="0"/>
                          </a:rPr>
                        </m:ctrlPr>
                      </m:fPr>
                      <m:num>
                        <m:r>
                          <a:rPr lang="fr-FR" sz="1600">
                            <a:latin typeface="Cambria Math" panose="02040503050406030204" pitchFamily="18" charset="0"/>
                          </a:rPr>
                          <m:t>1</m:t>
                        </m:r>
                      </m:num>
                      <m:den>
                        <m:r>
                          <a:rPr lang="fr-FR" sz="1600">
                            <a:latin typeface="Cambria Math" panose="02040503050406030204" pitchFamily="18" charset="0"/>
                          </a:rPr>
                          <m:t>h</m:t>
                        </m:r>
                      </m:den>
                    </m:f>
                    <m:nary>
                      <m:naryPr>
                        <m:subHide m:val="on"/>
                        <m:supHide m:val="on"/>
                        <m:ctrlPr>
                          <a:rPr lang="fr-FR" sz="1600" i="1">
                            <a:latin typeface="Cambria Math" panose="02040503050406030204" pitchFamily="18" charset="0"/>
                          </a:rPr>
                        </m:ctrlPr>
                      </m:naryPr>
                      <m:sub/>
                      <m:sup/>
                      <m:e>
                        <m:nary>
                          <m:naryPr>
                            <m:subHide m:val="on"/>
                            <m:supHide m:val="on"/>
                            <m:ctrlPr>
                              <a:rPr lang="fr-FR" sz="1600" i="1">
                                <a:latin typeface="Cambria Math" panose="02040503050406030204" pitchFamily="18" charset="0"/>
                              </a:rPr>
                            </m:ctrlPr>
                          </m:naryPr>
                          <m:sub/>
                          <m:sup/>
                          <m:e>
                            <m:r>
                              <a:rPr lang="fr-FR" sz="1600">
                                <a:latin typeface="Cambria Math" panose="02040503050406030204" pitchFamily="18" charset="0"/>
                              </a:rPr>
                              <m:t>𝐾</m:t>
                            </m:r>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a:latin typeface="Cambria Math" panose="02040503050406030204" pitchFamily="18" charset="0"/>
                                      </a:rPr>
                                      <m:t>𝑦</m:t>
                                    </m:r>
                                    <m:r>
                                      <a:rPr lang="fr-FR" sz="1600">
                                        <a:latin typeface="Cambria Math" panose="02040503050406030204" pitchFamily="18" charset="0"/>
                                      </a:rPr>
                                      <m:t>−</m:t>
                                    </m:r>
                                    <m:r>
                                      <a:rPr lang="fr-FR" sz="1600">
                                        <a:latin typeface="Cambria Math" panose="02040503050406030204" pitchFamily="18" charset="0"/>
                                      </a:rPr>
                                      <m:t>𝑥</m:t>
                                    </m:r>
                                  </m:num>
                                  <m:den>
                                    <m:r>
                                      <a:rPr lang="fr-FR" sz="1600">
                                        <a:latin typeface="Cambria Math" panose="02040503050406030204" pitchFamily="18" charset="0"/>
                                      </a:rPr>
                                      <m:t>h</m:t>
                                    </m:r>
                                  </m:den>
                                </m:f>
                              </m:e>
                            </m:d>
                            <m:r>
                              <a:rPr lang="fr-FR" sz="1600">
                                <a:latin typeface="Cambria Math" panose="02040503050406030204" pitchFamily="18" charset="0"/>
                              </a:rPr>
                              <m:t>𝑝</m:t>
                            </m:r>
                            <m:d>
                              <m:dPr>
                                <m:ctrlPr>
                                  <a:rPr lang="fr-FR" sz="1600" i="1">
                                    <a:latin typeface="Cambria Math" panose="02040503050406030204" pitchFamily="18" charset="0"/>
                                  </a:rPr>
                                </m:ctrlPr>
                              </m:dPr>
                              <m:e>
                                <m:r>
                                  <a:rPr lang="fr-FR" sz="1600">
                                    <a:latin typeface="Cambria Math" panose="02040503050406030204" pitchFamily="18" charset="0"/>
                                  </a:rPr>
                                  <m:t>𝑦</m:t>
                                </m:r>
                              </m:e>
                            </m:d>
                            <m:r>
                              <a:rPr lang="fr-FR" sz="1600">
                                <a:latin typeface="Cambria Math" panose="02040503050406030204" pitchFamily="18" charset="0"/>
                              </a:rPr>
                              <m:t>𝑝</m:t>
                            </m:r>
                            <m:d>
                              <m:dPr>
                                <m:ctrlPr>
                                  <a:rPr lang="fr-FR" sz="1600" i="1">
                                    <a:latin typeface="Cambria Math" panose="02040503050406030204" pitchFamily="18" charset="0"/>
                                  </a:rPr>
                                </m:ctrlPr>
                              </m:dPr>
                              <m:e>
                                <m:r>
                                  <a:rPr lang="fr-FR" sz="1600">
                                    <a:latin typeface="Cambria Math" panose="02040503050406030204" pitchFamily="18" charset="0"/>
                                  </a:rPr>
                                  <m:t>𝑥</m:t>
                                </m:r>
                              </m:e>
                            </m:d>
                          </m:e>
                        </m:nary>
                      </m:e>
                    </m:nary>
                    <m:r>
                      <a:rPr lang="fr-FR" sz="1600">
                        <a:latin typeface="Cambria Math" panose="02040503050406030204" pitchFamily="18" charset="0"/>
                      </a:rPr>
                      <m:t> </m:t>
                    </m:r>
                    <m:r>
                      <a:rPr lang="fr-FR" sz="1600">
                        <a:latin typeface="Cambria Math" panose="02040503050406030204" pitchFamily="18" charset="0"/>
                      </a:rPr>
                      <m:t>𝑑𝑦</m:t>
                    </m:r>
                    <m:r>
                      <a:rPr lang="fr-FR" sz="1600">
                        <a:latin typeface="Cambria Math" panose="02040503050406030204" pitchFamily="18" charset="0"/>
                      </a:rPr>
                      <m:t> </m:t>
                    </m:r>
                    <m:r>
                      <a:rPr lang="fr-FR" sz="1600">
                        <a:latin typeface="Cambria Math" panose="02040503050406030204" pitchFamily="18" charset="0"/>
                      </a:rPr>
                      <m:t>𝑑𝑥</m:t>
                    </m:r>
                  </m:oMath>
                </a14:m>
                <a:endParaRPr lang="fr-FR" sz="1600" dirty="0"/>
              </a:p>
              <a:p>
                <a:pPr>
                  <a:lnSpc>
                    <a:spcPct val="107000"/>
                  </a:lnSpc>
                  <a:spcAft>
                    <a:spcPts val="800"/>
                  </a:spcAft>
                </a:pPr>
                <a:r>
                  <a:rPr lang="en-GB" sz="1400" dirty="0">
                    <a:latin typeface="Calibri" panose="020F0502020204030204" pitchFamily="34" charset="0"/>
                    <a:cs typeface="Arial" panose="020B0604020202020204" pitchFamily="34" charset="0"/>
                  </a:rPr>
                  <a:t>So </a:t>
                </a:r>
                <a14:m>
                  <m:oMath xmlns:m="http://schemas.openxmlformats.org/officeDocument/2006/math">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oMath>
                </a14:m>
                <a:r>
                  <a:rPr lang="en-GB" sz="1400" dirty="0">
                    <a:latin typeface="Calibri" panose="020F0502020204030204" pitchFamily="34" charset="0"/>
                    <a:cs typeface="Arial" panose="020B0604020202020204" pitchFamily="34" charset="0"/>
                  </a:rPr>
                  <a:t> is an unbiased estimator of </a:t>
                </a:r>
                <a14:m>
                  <m:oMath xmlns:m="http://schemas.openxmlformats.org/officeDocument/2006/math">
                    <m:r>
                      <a:rPr lang="en-GB" sz="1600">
                        <a:latin typeface="Cambria Math" panose="02040503050406030204" pitchFamily="18" charset="0"/>
                      </a:rPr>
                      <m:t> </m:t>
                    </m:r>
                    <m:r>
                      <m:rPr>
                        <m:sty m:val="p"/>
                      </m:rPr>
                      <a:rPr lang="en-GB" sz="1600">
                        <a:latin typeface="Cambria Math" panose="02040503050406030204" pitchFamily="18" charset="0"/>
                      </a:rPr>
                      <m:t>E</m:t>
                    </m:r>
                    <m:d>
                      <m:dPr>
                        <m:begChr m:val="["/>
                        <m:endChr m:val="]"/>
                        <m:ctrlPr>
                          <a:rPr lang="fr-FR" sz="1600" i="1">
                            <a:latin typeface="Cambria Math" panose="02040503050406030204" pitchFamily="18" charset="0"/>
                          </a:rPr>
                        </m:ctrlPr>
                      </m:dPr>
                      <m:e>
                        <m:nary>
                          <m:naryPr>
                            <m:subHide m:val="on"/>
                            <m:supHide m:val="on"/>
                            <m:ctrlPr>
                              <a:rPr lang="fr-FR" sz="1600" i="1">
                                <a:latin typeface="Cambria Math" panose="02040503050406030204" pitchFamily="18" charset="0"/>
                              </a:rPr>
                            </m:ctrlPr>
                          </m:naryPr>
                          <m:sub/>
                          <m:sup/>
                          <m:e>
                            <m:acc>
                              <m:accPr>
                                <m:chr m:val="̂"/>
                                <m:ctrlPr>
                                  <a:rPr lang="fr-FR" sz="1600" i="1">
                                    <a:latin typeface="Cambria Math" panose="02040503050406030204" pitchFamily="18" charset="0"/>
                                  </a:rPr>
                                </m:ctrlPr>
                              </m:accPr>
                              <m:e>
                                <m:sSubSup>
                                  <m:sSubSupPr>
                                    <m:ctrlPr>
                                      <a:rPr lang="fr-FR" sz="1600" i="1">
                                        <a:latin typeface="Cambria Math" panose="02040503050406030204" pitchFamily="18" charset="0"/>
                                      </a:rPr>
                                    </m:ctrlPr>
                                  </m:sSubSupPr>
                                  <m:e>
                                    <m:r>
                                      <a:rPr lang="fr-FR" sz="1600">
                                        <a:latin typeface="Cambria Math" panose="02040503050406030204" pitchFamily="18" charset="0"/>
                                      </a:rPr>
                                      <m:t>𝑝</m:t>
                                    </m:r>
                                  </m:e>
                                  <m:sub>
                                    <m:r>
                                      <a:rPr lang="en-GB" sz="1600">
                                        <a:latin typeface="Cambria Math" panose="02040503050406030204" pitchFamily="18" charset="0"/>
                                      </a:rPr>
                                      <m:t>𝑛</m:t>
                                    </m:r>
                                  </m:sub>
                                  <m:sup>
                                    <m:r>
                                      <a:rPr lang="en-GB" sz="1600">
                                        <a:latin typeface="Cambria Math" panose="02040503050406030204" pitchFamily="18" charset="0"/>
                                      </a:rPr>
                                      <m:t>h</m:t>
                                    </m:r>
                                  </m:sup>
                                </m:sSubSup>
                              </m:e>
                            </m:acc>
                            <m:d>
                              <m:dPr>
                                <m:ctrlPr>
                                  <a:rPr lang="fr-FR" sz="1600" i="1">
                                    <a:latin typeface="Cambria Math" panose="02040503050406030204" pitchFamily="18" charset="0"/>
                                  </a:rPr>
                                </m:ctrlPr>
                              </m:dPr>
                              <m:e>
                                <m:r>
                                  <a:rPr lang="fr-FR" sz="1600">
                                    <a:latin typeface="Cambria Math" panose="02040503050406030204" pitchFamily="18" charset="0"/>
                                  </a:rPr>
                                  <m:t>𝑥</m:t>
                                </m:r>
                              </m:e>
                            </m:d>
                            <m:r>
                              <m:rPr>
                                <m:sty m:val="p"/>
                              </m:rPr>
                              <a:rPr lang="en-GB" sz="1600">
                                <a:latin typeface="Cambria Math" panose="02040503050406030204" pitchFamily="18" charset="0"/>
                              </a:rPr>
                              <m:t>p</m:t>
                            </m:r>
                            <m:d>
                              <m:dPr>
                                <m:ctrlPr>
                                  <a:rPr lang="fr-FR" sz="1600" i="1">
                                    <a:latin typeface="Cambria Math" panose="02040503050406030204" pitchFamily="18" charset="0"/>
                                  </a:rPr>
                                </m:ctrlPr>
                              </m:dPr>
                              <m:e>
                                <m:r>
                                  <m:rPr>
                                    <m:sty m:val="p"/>
                                  </m:rPr>
                                  <a:rPr lang="en-GB" sz="1600">
                                    <a:latin typeface="Cambria Math" panose="02040503050406030204" pitchFamily="18" charset="0"/>
                                  </a:rPr>
                                  <m:t>x</m:t>
                                </m:r>
                              </m:e>
                            </m:d>
                          </m:e>
                        </m:nary>
                        <m:r>
                          <m:rPr>
                            <m:sty m:val="p"/>
                          </m:rPr>
                          <a:rPr lang="en-GB" sz="1600">
                            <a:latin typeface="Cambria Math" panose="02040503050406030204" pitchFamily="18" charset="0"/>
                          </a:rPr>
                          <m:t>dx</m:t>
                        </m:r>
                      </m:e>
                    </m:d>
                  </m:oMath>
                </a14:m>
                <a:r>
                  <a:rPr lang="en-GB" sz="1400" dirty="0">
                    <a:latin typeface="Calibri" panose="020F0502020204030204" pitchFamily="34" charset="0"/>
                    <a:cs typeface="Arial" panose="020B0604020202020204" pitchFamily="34" charset="0"/>
                  </a:rPr>
                  <a:t>. Thus, the cross-validation objective is defined as: </a:t>
                </a:r>
                <a:endParaRPr lang="fr-FR" sz="1400" dirty="0">
                  <a:latin typeface="Calibri" panose="020F0502020204030204" pitchFamily="34" charset="0"/>
                  <a:cs typeface="Arial" panose="020B0604020202020204" pitchFamily="34" charset="0"/>
                </a:endParaRPr>
              </a:p>
              <a:p>
                <a:pPr indent="457200" algn="ctr">
                  <a:lnSpc>
                    <a:spcPct val="107000"/>
                  </a:lnSpc>
                  <a:spcAft>
                    <a:spcPts val="800"/>
                  </a:spcAft>
                </a:pPr>
                <a14:m>
                  <m:oMath xmlns:m="http://schemas.openxmlformats.org/officeDocument/2006/math">
                    <m:r>
                      <a:rPr lang="fr-FR" sz="1600">
                        <a:latin typeface="Cambria Math" panose="02040503050406030204" pitchFamily="18" charset="0"/>
                      </a:rPr>
                      <m:t>𝐶𝑉</m:t>
                    </m:r>
                    <m:d>
                      <m:dPr>
                        <m:ctrlPr>
                          <a:rPr lang="fr-FR" sz="1600" i="1">
                            <a:latin typeface="Cambria Math" panose="02040503050406030204" pitchFamily="18" charset="0"/>
                          </a:rPr>
                        </m:ctrlPr>
                      </m:dPr>
                      <m:e>
                        <m:r>
                          <a:rPr lang="fr-FR" sz="1600">
                            <a:latin typeface="Cambria Math" panose="02040503050406030204" pitchFamily="18" charset="0"/>
                          </a:rPr>
                          <m:t>h</m:t>
                        </m:r>
                      </m:e>
                    </m:d>
                    <m:r>
                      <a:rPr lang="fr-FR" sz="1600">
                        <a:latin typeface="Cambria Math" panose="02040503050406030204" pitchFamily="18" charset="0"/>
                      </a:rPr>
                      <m:t>=</m:t>
                    </m:r>
                    <m:nary>
                      <m:naryPr>
                        <m:subHide m:val="on"/>
                        <m:supHide m:val="on"/>
                        <m:ctrlPr>
                          <a:rPr lang="fr-FR" sz="1600" i="1">
                            <a:latin typeface="Cambria Math" panose="02040503050406030204" pitchFamily="18" charset="0"/>
                          </a:rPr>
                        </m:ctrlPr>
                      </m:naryPr>
                      <m:sub/>
                      <m:sup/>
                      <m:e>
                        <m:sSup>
                          <m:sSupPr>
                            <m:ctrlPr>
                              <a:rPr lang="fr-FR" sz="1600" i="1">
                                <a:latin typeface="Cambria Math" panose="02040503050406030204" pitchFamily="18" charset="0"/>
                              </a:rPr>
                            </m:ctrlPr>
                          </m:sSupPr>
                          <m:e>
                            <m:d>
                              <m:dPr>
                                <m:ctrlPr>
                                  <a:rPr lang="fr-FR" sz="1600" i="1">
                                    <a:latin typeface="Cambria Math" panose="02040503050406030204" pitchFamily="18" charset="0"/>
                                  </a:rPr>
                                </m:ctrlPr>
                              </m:dPr>
                              <m:e>
                                <m:acc>
                                  <m:accPr>
                                    <m:chr m:val="̂"/>
                                    <m:ctrlPr>
                                      <a:rPr lang="fr-FR" sz="1600" i="1">
                                        <a:latin typeface="Cambria Math" panose="02040503050406030204" pitchFamily="18" charset="0"/>
                                      </a:rPr>
                                    </m:ctrlPr>
                                  </m:accPr>
                                  <m:e>
                                    <m:sSubSup>
                                      <m:sSubSupPr>
                                        <m:ctrlPr>
                                          <a:rPr lang="fr-FR" sz="1600" i="1">
                                            <a:latin typeface="Cambria Math" panose="02040503050406030204" pitchFamily="18" charset="0"/>
                                          </a:rPr>
                                        </m:ctrlPr>
                                      </m:sSubSupPr>
                                      <m:e>
                                        <m:r>
                                          <a:rPr lang="fr-FR" sz="1600">
                                            <a:latin typeface="Cambria Math" panose="02040503050406030204" pitchFamily="18" charset="0"/>
                                          </a:rPr>
                                          <m:t>𝑝</m:t>
                                        </m:r>
                                      </m:e>
                                      <m:sub>
                                        <m:r>
                                          <a:rPr lang="fr-FR" sz="1600">
                                            <a:latin typeface="Cambria Math" panose="02040503050406030204" pitchFamily="18" charset="0"/>
                                          </a:rPr>
                                          <m:t>𝑛</m:t>
                                        </m:r>
                                      </m:sub>
                                      <m:sup>
                                        <m:r>
                                          <a:rPr lang="fr-FR" sz="1600">
                                            <a:latin typeface="Cambria Math" panose="02040503050406030204" pitchFamily="18" charset="0"/>
                                          </a:rPr>
                                          <m:t>h</m:t>
                                        </m:r>
                                      </m:sup>
                                    </m:sSubSup>
                                  </m:e>
                                </m:acc>
                                <m:d>
                                  <m:dPr>
                                    <m:ctrlPr>
                                      <a:rPr lang="fr-FR" sz="1600" i="1">
                                        <a:latin typeface="Cambria Math" panose="02040503050406030204" pitchFamily="18" charset="0"/>
                                      </a:rPr>
                                    </m:ctrlPr>
                                  </m:dPr>
                                  <m:e>
                                    <m:r>
                                      <a:rPr lang="fr-FR" sz="1600">
                                        <a:latin typeface="Cambria Math" panose="02040503050406030204" pitchFamily="18" charset="0"/>
                                      </a:rPr>
                                      <m:t>𝑥</m:t>
                                    </m:r>
                                  </m:e>
                                </m:d>
                              </m:e>
                            </m:d>
                          </m:e>
                          <m:sup>
                            <m:r>
                              <a:rPr lang="fr-FR" sz="1600">
                                <a:latin typeface="Cambria Math" panose="02040503050406030204" pitchFamily="18" charset="0"/>
                              </a:rPr>
                              <m:t>2</m:t>
                            </m:r>
                          </m:sup>
                        </m:sSup>
                      </m:e>
                    </m:nary>
                    <m:r>
                      <a:rPr lang="fr-FR" sz="1600">
                        <a:latin typeface="Cambria Math" panose="02040503050406030204" pitchFamily="18" charset="0"/>
                      </a:rPr>
                      <m:t>𝑑𝑥</m:t>
                    </m:r>
                    <m:r>
                      <a:rPr lang="fr-FR" sz="1600">
                        <a:latin typeface="Cambria Math" panose="02040503050406030204" pitchFamily="18" charset="0"/>
                      </a:rPr>
                      <m:t>−2</m:t>
                    </m:r>
                    <m:acc>
                      <m:accPr>
                        <m:chr m:val="̂"/>
                        <m:ctrlPr>
                          <a:rPr lang="fr-FR" sz="1600" i="1">
                            <a:latin typeface="Cambria Math" panose="02040503050406030204" pitchFamily="18" charset="0"/>
                          </a:rPr>
                        </m:ctrlPr>
                      </m:accPr>
                      <m:e>
                        <m:r>
                          <a:rPr lang="fr-FR" sz="1600">
                            <a:latin typeface="Cambria Math" panose="02040503050406030204" pitchFamily="18" charset="0"/>
                          </a:rPr>
                          <m:t>𝐺</m:t>
                        </m:r>
                      </m:e>
                    </m:acc>
                  </m:oMath>
                </a14:m>
                <a:r>
                  <a:rPr lang="fr-FR" sz="1600" dirty="0"/>
                  <a:t>   ;  </a:t>
                </a:r>
                <a14:m>
                  <m:oMath xmlns:m="http://schemas.openxmlformats.org/officeDocument/2006/math">
                    <m:sSub>
                      <m:sSubPr>
                        <m:ctrlPr>
                          <a:rPr lang="fr-FR" sz="1600" i="1">
                            <a:latin typeface="Cambria Math" panose="02040503050406030204" pitchFamily="18" charset="0"/>
                          </a:rPr>
                        </m:ctrlPr>
                      </m:sSubPr>
                      <m:e>
                        <m:r>
                          <a:rPr lang="fr-FR" sz="1600">
                            <a:latin typeface="Cambria Math" panose="02040503050406030204" pitchFamily="18" charset="0"/>
                          </a:rPr>
                          <m:t>h</m:t>
                        </m:r>
                      </m:e>
                      <m:sub>
                        <m:r>
                          <a:rPr lang="fr-FR" sz="1600">
                            <a:latin typeface="Cambria Math" panose="02040503050406030204" pitchFamily="18" charset="0"/>
                          </a:rPr>
                          <m:t>𝐶𝑉</m:t>
                        </m:r>
                      </m:sub>
                    </m:sSub>
                    <m:r>
                      <a:rPr lang="fr-FR" sz="1600">
                        <a:latin typeface="Cambria Math" panose="02040503050406030204" pitchFamily="18" charset="0"/>
                      </a:rPr>
                      <m:t>∈</m:t>
                    </m:r>
                    <m:func>
                      <m:funcPr>
                        <m:ctrlPr>
                          <a:rPr lang="fr-FR" sz="1600" i="1">
                            <a:latin typeface="Cambria Math" panose="02040503050406030204" pitchFamily="18" charset="0"/>
                          </a:rPr>
                        </m:ctrlPr>
                      </m:funcPr>
                      <m:fName>
                        <m:r>
                          <a:rPr lang="fr-FR" sz="1600">
                            <a:latin typeface="Cambria Math" panose="02040503050406030204" pitchFamily="18" charset="0"/>
                          </a:rPr>
                          <m:t>𝑎𝑟𝑔</m:t>
                        </m:r>
                      </m:fName>
                      <m:e>
                        <m:func>
                          <m:funcPr>
                            <m:ctrlPr>
                              <a:rPr lang="fr-FR" sz="1600" i="1">
                                <a:latin typeface="Cambria Math" panose="02040503050406030204" pitchFamily="18" charset="0"/>
                              </a:rPr>
                            </m:ctrlPr>
                          </m:funcPr>
                          <m:fName>
                            <m:limLow>
                              <m:limLowPr>
                                <m:ctrlPr>
                                  <a:rPr lang="fr-FR" sz="1600" i="1">
                                    <a:latin typeface="Cambria Math" panose="02040503050406030204" pitchFamily="18" charset="0"/>
                                  </a:rPr>
                                </m:ctrlPr>
                              </m:limLowPr>
                              <m:e>
                                <m:r>
                                  <a:rPr lang="fr-FR" sz="1600">
                                    <a:latin typeface="Cambria Math" panose="02040503050406030204" pitchFamily="18" charset="0"/>
                                  </a:rPr>
                                  <m:t>𝑚𝑖𝑛</m:t>
                                </m:r>
                              </m:e>
                              <m:lim>
                                <m:r>
                                  <a:rPr lang="fr-FR" sz="1600">
                                    <a:latin typeface="Cambria Math" panose="02040503050406030204" pitchFamily="18" charset="0"/>
                                  </a:rPr>
                                  <m:t>h</m:t>
                                </m:r>
                                <m:r>
                                  <a:rPr lang="fr-FR" sz="1600">
                                    <a:latin typeface="Cambria Math" panose="02040503050406030204" pitchFamily="18" charset="0"/>
                                  </a:rPr>
                                  <m:t>&gt;0</m:t>
                                </m:r>
                              </m:lim>
                            </m:limLow>
                          </m:fName>
                          <m:e>
                            <m:r>
                              <a:rPr lang="fr-FR" sz="1600">
                                <a:latin typeface="Cambria Math" panose="02040503050406030204" pitchFamily="18" charset="0"/>
                              </a:rPr>
                              <m:t>𝐶</m:t>
                            </m:r>
                          </m:e>
                        </m:func>
                      </m:e>
                    </m:func>
                    <m:r>
                      <a:rPr lang="fr-FR" sz="1600">
                        <a:latin typeface="Cambria Math" panose="02040503050406030204" pitchFamily="18" charset="0"/>
                      </a:rPr>
                      <m:t>𝑉</m:t>
                    </m:r>
                    <m:d>
                      <m:dPr>
                        <m:ctrlPr>
                          <a:rPr lang="fr-FR" sz="1600" i="1">
                            <a:latin typeface="Cambria Math" panose="02040503050406030204" pitchFamily="18" charset="0"/>
                          </a:rPr>
                        </m:ctrlPr>
                      </m:dPr>
                      <m:e>
                        <m:r>
                          <a:rPr lang="fr-FR" sz="1600">
                            <a:latin typeface="Cambria Math" panose="02040503050406030204" pitchFamily="18" charset="0"/>
                          </a:rPr>
                          <m:t>h</m:t>
                        </m:r>
                      </m:e>
                    </m:d>
                  </m:oMath>
                </a14:m>
                <a:endParaRPr lang="fr-FR" sz="1600" dirty="0"/>
              </a:p>
              <a:p>
                <a:pPr>
                  <a:lnSpc>
                    <a:spcPct val="107000"/>
                  </a:lnSpc>
                  <a:spcAft>
                    <a:spcPts val="800"/>
                  </a:spcAft>
                </a:pPr>
                <a:endParaRPr lang="en-US" sz="1400" dirty="0">
                  <a:latin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A7DF2EF4-A174-150D-711A-AB69BB07E739}"/>
                  </a:ext>
                </a:extLst>
              </p:cNvPr>
              <p:cNvSpPr txBox="1">
                <a:spLocks noRot="1" noChangeAspect="1" noMove="1" noResize="1" noEditPoints="1" noAdjustHandles="1" noChangeArrowheads="1" noChangeShapeType="1" noTextEdit="1"/>
              </p:cNvSpPr>
              <p:nvPr/>
            </p:nvSpPr>
            <p:spPr>
              <a:xfrm>
                <a:off x="608983" y="2585215"/>
                <a:ext cx="8683113" cy="3325910"/>
              </a:xfrm>
              <a:prstGeom prst="rect">
                <a:avLst/>
              </a:prstGeom>
              <a:blipFill>
                <a:blip r:embed="rId3"/>
                <a:stretch>
                  <a:fillRect l="-211" t="-8425"/>
                </a:stretch>
              </a:blipFill>
            </p:spPr>
            <p:txBody>
              <a:bodyPr/>
              <a:lstStyle/>
              <a:p>
                <a:r>
                  <a:rPr lang="en-US">
                    <a:noFill/>
                  </a:rPr>
                  <a:t> </a:t>
                </a:r>
              </a:p>
            </p:txBody>
          </p:sp>
        </mc:Fallback>
      </mc:AlternateContent>
      <p:sp>
        <p:nvSpPr>
          <p:cNvPr id="3" name="Ellipse 2">
            <a:extLst>
              <a:ext uri="{FF2B5EF4-FFF2-40B4-BE49-F238E27FC236}">
                <a16:creationId xmlns:a16="http://schemas.microsoft.com/office/drawing/2014/main" id="{9315DB82-9F7D-D954-62E9-7F9923C445EB}"/>
              </a:ext>
            </a:extLst>
          </p:cNvPr>
          <p:cNvSpPr/>
          <p:nvPr/>
        </p:nvSpPr>
        <p:spPr>
          <a:xfrm>
            <a:off x="3652990" y="4851155"/>
            <a:ext cx="1265903" cy="949025"/>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5" name="Ellipse 4">
            <a:extLst>
              <a:ext uri="{FF2B5EF4-FFF2-40B4-BE49-F238E27FC236}">
                <a16:creationId xmlns:a16="http://schemas.microsoft.com/office/drawing/2014/main" id="{1DF67B3B-3EC4-4164-70C1-9A365689AB4F}"/>
              </a:ext>
            </a:extLst>
          </p:cNvPr>
          <p:cNvSpPr/>
          <p:nvPr/>
        </p:nvSpPr>
        <p:spPr>
          <a:xfrm>
            <a:off x="5095335" y="5102446"/>
            <a:ext cx="346820" cy="420329"/>
          </a:xfrm>
          <a:prstGeom prst="ellipse">
            <a:avLst/>
          </a:prstGeom>
          <a:noFill/>
        </p:spPr>
        <p:style>
          <a:lnRef idx="2">
            <a:schemeClr val="accent6"/>
          </a:lnRef>
          <a:fillRef idx="1">
            <a:schemeClr val="lt1"/>
          </a:fillRef>
          <a:effectRef idx="0">
            <a:schemeClr val="accent6"/>
          </a:effectRef>
          <a:fontRef idx="minor">
            <a:schemeClr val="dk1"/>
          </a:fontRef>
        </p:style>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11" name="ZoneTexte 10">
            <a:extLst>
              <a:ext uri="{FF2B5EF4-FFF2-40B4-BE49-F238E27FC236}">
                <a16:creationId xmlns:a16="http://schemas.microsoft.com/office/drawing/2014/main" id="{B226BF6C-3175-384D-D1DA-5CBD260CD73F}"/>
              </a:ext>
            </a:extLst>
          </p:cNvPr>
          <p:cNvSpPr txBox="1"/>
          <p:nvPr/>
        </p:nvSpPr>
        <p:spPr>
          <a:xfrm>
            <a:off x="2131141" y="5793085"/>
            <a:ext cx="936523" cy="349702"/>
          </a:xfrm>
          <a:prstGeom prst="rect">
            <a:avLst/>
          </a:prstGeom>
          <a:noFill/>
        </p:spPr>
        <p:txBody>
          <a:bodyPr wrap="square" lIns="36000" tIns="36000" rIns="36000" bIns="36000" rtlCol="0">
            <a:spAutoFit/>
          </a:bodyPr>
          <a:lstStyle/>
          <a:p>
            <a:pPr algn="ctr"/>
            <a:r>
              <a:rPr lang="en-US" sz="900" b="1" dirty="0">
                <a:latin typeface="Arial" pitchFamily="34" charset="0"/>
                <a:cs typeface="Arial" pitchFamily="34" charset="0"/>
              </a:rPr>
              <a:t>Trapezoidal method </a:t>
            </a:r>
          </a:p>
        </p:txBody>
      </p:sp>
      <p:cxnSp>
        <p:nvCxnSpPr>
          <p:cNvPr id="13" name="Connecteur droit avec flèche 12">
            <a:extLst>
              <a:ext uri="{FF2B5EF4-FFF2-40B4-BE49-F238E27FC236}">
                <a16:creationId xmlns:a16="http://schemas.microsoft.com/office/drawing/2014/main" id="{608123CB-F16F-A85B-7C93-FDF5835F601E}"/>
              </a:ext>
            </a:extLst>
          </p:cNvPr>
          <p:cNvCxnSpPr>
            <a:cxnSpLocks/>
          </p:cNvCxnSpPr>
          <p:nvPr/>
        </p:nvCxnSpPr>
        <p:spPr>
          <a:xfrm flipV="1">
            <a:off x="2993923" y="5604605"/>
            <a:ext cx="771830" cy="29265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Connecteur droit avec flèche 17">
            <a:extLst>
              <a:ext uri="{FF2B5EF4-FFF2-40B4-BE49-F238E27FC236}">
                <a16:creationId xmlns:a16="http://schemas.microsoft.com/office/drawing/2014/main" id="{8A1ECCAC-48EF-3994-89F7-6A560EC4CC87}"/>
              </a:ext>
            </a:extLst>
          </p:cNvPr>
          <p:cNvCxnSpPr>
            <a:cxnSpLocks/>
          </p:cNvCxnSpPr>
          <p:nvPr/>
        </p:nvCxnSpPr>
        <p:spPr>
          <a:xfrm flipH="1" flipV="1">
            <a:off x="5363802" y="5505198"/>
            <a:ext cx="380695" cy="4914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0" name="ZoneTexte 19">
            <a:extLst>
              <a:ext uri="{FF2B5EF4-FFF2-40B4-BE49-F238E27FC236}">
                <a16:creationId xmlns:a16="http://schemas.microsoft.com/office/drawing/2014/main" id="{D97362C4-8249-3447-6021-5026DAB17DC6}"/>
              </a:ext>
            </a:extLst>
          </p:cNvPr>
          <p:cNvSpPr txBox="1"/>
          <p:nvPr/>
        </p:nvSpPr>
        <p:spPr>
          <a:xfrm>
            <a:off x="5554149" y="5967936"/>
            <a:ext cx="706541" cy="211203"/>
          </a:xfrm>
          <a:prstGeom prst="rect">
            <a:avLst/>
          </a:prstGeom>
          <a:noFill/>
        </p:spPr>
        <p:txBody>
          <a:bodyPr wrap="square" lIns="36000" tIns="36000" rIns="36000" bIns="36000" rtlCol="0">
            <a:spAutoFit/>
          </a:bodyPr>
          <a:lstStyle/>
          <a:p>
            <a:pPr algn="ctr"/>
            <a:r>
              <a:rPr lang="en-US" sz="900" b="1" dirty="0">
                <a:latin typeface="Arial" pitchFamily="34" charset="0"/>
                <a:cs typeface="Arial" pitchFamily="34" charset="0"/>
              </a:rPr>
              <a:t>From data </a:t>
            </a:r>
          </a:p>
        </p:txBody>
      </p:sp>
      <p:sp>
        <p:nvSpPr>
          <p:cNvPr id="8" name="Titre 7">
            <a:extLst>
              <a:ext uri="{FF2B5EF4-FFF2-40B4-BE49-F238E27FC236}">
                <a16:creationId xmlns:a16="http://schemas.microsoft.com/office/drawing/2014/main" id="{E618F8EA-DB0D-74E3-1F13-21425ECF2B11}"/>
              </a:ext>
            </a:extLst>
          </p:cNvPr>
          <p:cNvSpPr>
            <a:spLocks noGrp="1"/>
          </p:cNvSpPr>
          <p:nvPr>
            <p:ph type="title"/>
          </p:nvPr>
        </p:nvSpPr>
        <p:spPr>
          <a:xfrm>
            <a:off x="169141" y="449314"/>
            <a:ext cx="9204000" cy="236475"/>
          </a:xfrm>
        </p:spPr>
        <p:txBody>
          <a:bodyPr/>
          <a:lstStyle/>
          <a:p>
            <a:r>
              <a:rPr lang="en-US" dirty="0"/>
              <a:t>APPENDIX (5/7) </a:t>
            </a:r>
          </a:p>
        </p:txBody>
      </p:sp>
    </p:spTree>
    <p:extLst>
      <p:ext uri="{BB962C8B-B14F-4D97-AF65-F5344CB8AC3E}">
        <p14:creationId xmlns:p14="http://schemas.microsoft.com/office/powerpoint/2010/main" val="1545668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descr="Une image contenant texte, diagramme, Plan, ligne&#10;&#10;Description générée automatiquement">
            <a:extLst>
              <a:ext uri="{FF2B5EF4-FFF2-40B4-BE49-F238E27FC236}">
                <a16:creationId xmlns:a16="http://schemas.microsoft.com/office/drawing/2014/main" id="{BE1FE03F-BEC5-2458-1A33-38AA08991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16" y="1702078"/>
            <a:ext cx="6356604" cy="2932949"/>
          </a:xfrm>
          <a:prstGeom prst="rect">
            <a:avLst/>
          </a:prstGeom>
        </p:spPr>
      </p:pic>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76516" y="505987"/>
            <a:ext cx="9259200" cy="467307"/>
          </a:xfrm>
        </p:spPr>
        <p:txBody>
          <a:bodyPr/>
          <a:lstStyle/>
          <a:p>
            <a:r>
              <a:rPr lang="en-US" dirty="0"/>
              <a:t>Appendix (6/7)</a:t>
            </a:r>
            <a:br>
              <a:rPr lang="en-US" dirty="0"/>
            </a:br>
            <a:r>
              <a:rPr lang="en-US" dirty="0"/>
              <a:t> </a:t>
            </a:r>
          </a:p>
        </p:txBody>
      </p:sp>
      <p:sp>
        <p:nvSpPr>
          <p:cNvPr id="3" name="ZoneTexte 2">
            <a:extLst>
              <a:ext uri="{FF2B5EF4-FFF2-40B4-BE49-F238E27FC236}">
                <a16:creationId xmlns:a16="http://schemas.microsoft.com/office/drawing/2014/main" id="{C5BE3001-1594-5898-60E9-6188B006C311}"/>
              </a:ext>
            </a:extLst>
          </p:cNvPr>
          <p:cNvSpPr txBox="1"/>
          <p:nvPr/>
        </p:nvSpPr>
        <p:spPr>
          <a:xfrm>
            <a:off x="160103" y="852304"/>
            <a:ext cx="4286536" cy="241980"/>
          </a:xfrm>
          <a:prstGeom prst="rect">
            <a:avLst/>
          </a:prstGeom>
          <a:noFill/>
        </p:spPr>
        <p:txBody>
          <a:bodyPr wrap="square" lIns="36000" tIns="36000" rIns="36000" bIns="36000" rtlCol="0">
            <a:spAutoFit/>
          </a:bodyPr>
          <a:lstStyle/>
          <a:p>
            <a:r>
              <a:rPr lang="en-US" sz="1100" b="1" dirty="0">
                <a:latin typeface="Arial" pitchFamily="34" charset="0"/>
                <a:cs typeface="Arial" pitchFamily="34" charset="0"/>
              </a:rPr>
              <a:t>EXAMPLE OF RELATION-BASED DISTILLATION FRAMEWORK</a:t>
            </a:r>
          </a:p>
        </p:txBody>
      </p:sp>
      <p:sp>
        <p:nvSpPr>
          <p:cNvPr id="4" name="Triangle isocèle 3">
            <a:extLst>
              <a:ext uri="{FF2B5EF4-FFF2-40B4-BE49-F238E27FC236}">
                <a16:creationId xmlns:a16="http://schemas.microsoft.com/office/drawing/2014/main" id="{3C1D2574-A658-5503-52EE-6C518CA2111B}"/>
              </a:ext>
            </a:extLst>
          </p:cNvPr>
          <p:cNvSpPr/>
          <p:nvPr/>
        </p:nvSpPr>
        <p:spPr>
          <a:xfrm>
            <a:off x="2625213" y="973294"/>
            <a:ext cx="45719" cy="45719"/>
          </a:xfrm>
          <a:prstGeom prst="triangle">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pic>
        <p:nvPicPr>
          <p:cNvPr id="6" name="Image 5" descr="Une image contenant texte, Police, ligne, capture d’écran&#10;&#10;Description générée automatiquement">
            <a:extLst>
              <a:ext uri="{FF2B5EF4-FFF2-40B4-BE49-F238E27FC236}">
                <a16:creationId xmlns:a16="http://schemas.microsoft.com/office/drawing/2014/main" id="{E028EA53-208B-7A96-AF99-2815E3CB8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115" y="3144664"/>
            <a:ext cx="2961357" cy="427350"/>
          </a:xfrm>
          <a:prstGeom prst="rect">
            <a:avLst/>
          </a:prstGeom>
        </p:spPr>
      </p:pic>
      <p:pic>
        <p:nvPicPr>
          <p:cNvPr id="12" name="Image 11" descr="Une image contenant texte, Police, capture d’écran, ligne&#10;&#10;Description générée automatiquement">
            <a:extLst>
              <a:ext uri="{FF2B5EF4-FFF2-40B4-BE49-F238E27FC236}">
                <a16:creationId xmlns:a16="http://schemas.microsoft.com/office/drawing/2014/main" id="{42860B32-5B24-D526-4A9C-8E08EF48C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694" y="1826515"/>
            <a:ext cx="3178201" cy="1267958"/>
          </a:xfrm>
          <a:prstGeom prst="rect">
            <a:avLst/>
          </a:prstGeom>
        </p:spPr>
      </p:pic>
      <p:sp>
        <p:nvSpPr>
          <p:cNvPr id="15" name="ZoneTexte 14">
            <a:extLst>
              <a:ext uri="{FF2B5EF4-FFF2-40B4-BE49-F238E27FC236}">
                <a16:creationId xmlns:a16="http://schemas.microsoft.com/office/drawing/2014/main" id="{5D2277C9-10A8-CA29-667F-37387020C793}"/>
              </a:ext>
            </a:extLst>
          </p:cNvPr>
          <p:cNvSpPr txBox="1"/>
          <p:nvPr/>
        </p:nvSpPr>
        <p:spPr>
          <a:xfrm>
            <a:off x="160103" y="1047195"/>
            <a:ext cx="9585794" cy="626701"/>
          </a:xfrm>
          <a:prstGeom prst="rect">
            <a:avLst/>
          </a:prstGeom>
          <a:noFill/>
        </p:spPr>
        <p:txBody>
          <a:bodyPr wrap="square" lIns="36000" tIns="36000" rIns="36000" bIns="36000" rtlCol="0">
            <a:spAutoFit/>
          </a:bodyPr>
          <a:lstStyle/>
          <a:p>
            <a:r>
              <a:rPr lang="en-US" sz="1200" i="1" dirty="0">
                <a:latin typeface="Arial" pitchFamily="34" charset="0"/>
                <a:cs typeface="Arial" pitchFamily="34" charset="0"/>
              </a:rPr>
              <a:t>A novel example is distilling the flow of solution process (FSP) matrix </a:t>
            </a:r>
            <a:r>
              <a:rPr lang="en-US" sz="1200" i="1" dirty="0">
                <a:solidFill>
                  <a:srgbClr val="FF0000"/>
                </a:solidFill>
                <a:latin typeface="Arial" pitchFamily="34" charset="0"/>
                <a:cs typeface="Arial" pitchFamily="34" charset="0"/>
                <a:hlinkClick r:id="rId5">
                  <a:extLst>
                    <a:ext uri="{A12FA001-AC4F-418D-AE19-62706E023703}">
                      <ahyp:hlinkClr xmlns:ahyp="http://schemas.microsoft.com/office/drawing/2018/hyperlinkcolor" val="tx"/>
                    </a:ext>
                  </a:extLst>
                </a:hlinkClick>
              </a:rPr>
              <a:t>Yim and al, 2017</a:t>
            </a:r>
            <a:r>
              <a:rPr lang="en-US" sz="1200" i="1" dirty="0">
                <a:solidFill>
                  <a:srgbClr val="FF0000"/>
                </a:solidFill>
                <a:latin typeface="Arial" pitchFamily="34" charset="0"/>
                <a:cs typeface="Arial" pitchFamily="34" charset="0"/>
              </a:rPr>
              <a:t>. </a:t>
            </a:r>
            <a:r>
              <a:rPr lang="en-US" sz="1200" i="1" dirty="0">
                <a:latin typeface="Arial" pitchFamily="34" charset="0"/>
                <a:cs typeface="Arial" pitchFamily="34" charset="0"/>
              </a:rPr>
              <a:t>The FSP matrix is generated by crossing feature representation of two selected layers across data using inner product, gram representation, or other capturing-information product depending on the problem. </a:t>
            </a:r>
            <a:endParaRPr lang="en-US" sz="1200" i="1" dirty="0">
              <a:solidFill>
                <a:srgbClr val="FF0000"/>
              </a:solidFill>
              <a:latin typeface="Arial" pitchFamily="34" charset="0"/>
              <a:cs typeface="Arial" pitchFamily="34" charset="0"/>
            </a:endParaRPr>
          </a:p>
        </p:txBody>
      </p:sp>
      <p:sp>
        <p:nvSpPr>
          <p:cNvPr id="16" name="ZoneTexte 15">
            <a:extLst>
              <a:ext uri="{FF2B5EF4-FFF2-40B4-BE49-F238E27FC236}">
                <a16:creationId xmlns:a16="http://schemas.microsoft.com/office/drawing/2014/main" id="{606B39EA-37C5-A0BC-7622-51B6C05DE310}"/>
              </a:ext>
            </a:extLst>
          </p:cNvPr>
          <p:cNvSpPr txBox="1"/>
          <p:nvPr/>
        </p:nvSpPr>
        <p:spPr>
          <a:xfrm>
            <a:off x="480103" y="5265560"/>
            <a:ext cx="8945794" cy="580534"/>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tIns="36000" rIns="36000" bIns="36000" rtlCol="0">
            <a:spAutoFit/>
          </a:bodyPr>
          <a:lstStyle/>
          <a:p>
            <a:r>
              <a:rPr lang="en-US" sz="1100" i="1" dirty="0">
                <a:latin typeface="Arial" pitchFamily="34" charset="0"/>
                <a:cs typeface="Arial" pitchFamily="34" charset="0"/>
              </a:rPr>
              <a:t>Example of FSP construction as in </a:t>
            </a:r>
            <a:r>
              <a:rPr lang="en-US" sz="1100" i="1" dirty="0">
                <a:solidFill>
                  <a:schemeClr val="bg2"/>
                </a:solidFill>
                <a:latin typeface="Arial" pitchFamily="34" charset="0"/>
                <a:cs typeface="Arial" pitchFamily="34" charset="0"/>
                <a:hlinkClick r:id="rId5">
                  <a:extLst>
                    <a:ext uri="{A12FA001-AC4F-418D-AE19-62706E023703}">
                      <ahyp:hlinkClr xmlns:ahyp="http://schemas.microsoft.com/office/drawing/2018/hyperlinkcolor" val="tx"/>
                    </a:ext>
                  </a:extLst>
                </a:hlinkClick>
              </a:rPr>
              <a:t>Yim and al, 2017</a:t>
            </a:r>
            <a:r>
              <a:rPr lang="en-US" sz="1100" i="1" dirty="0">
                <a:latin typeface="Arial" pitchFamily="34" charset="0"/>
                <a:cs typeface="Arial" pitchFamily="34" charset="0"/>
              </a:rPr>
              <a:t>: 1) Take the feature map matrix of layer </a:t>
            </a:r>
            <a:r>
              <a:rPr lang="en-US" sz="1100" i="1" dirty="0" err="1">
                <a:latin typeface="Arial" pitchFamily="34" charset="0"/>
                <a:cs typeface="Arial" pitchFamily="34" charset="0"/>
              </a:rPr>
              <a:t>i</a:t>
            </a:r>
            <a:r>
              <a:rPr lang="en-US" sz="1100" i="1" dirty="0">
                <a:latin typeface="Arial" pitchFamily="34" charset="0"/>
                <a:cs typeface="Arial" pitchFamily="34" charset="0"/>
              </a:rPr>
              <a:t> and layer j. 2) Construct the Gramian matrix; 3) sum up over all terms; 4) repeat the process across selected layers. </a:t>
            </a:r>
            <a:r>
              <a:rPr lang="en-US" sz="1100" i="1" dirty="0">
                <a:solidFill>
                  <a:schemeClr val="bg2"/>
                </a:solidFill>
                <a:latin typeface="Arial" pitchFamily="34" charset="0"/>
                <a:cs typeface="Arial" pitchFamily="34" charset="0"/>
              </a:rPr>
              <a:t>NB:</a:t>
            </a:r>
            <a:r>
              <a:rPr lang="en-US" sz="1100" i="1" dirty="0">
                <a:latin typeface="Arial" pitchFamily="34" charset="0"/>
                <a:cs typeface="Arial" pitchFamily="34" charset="0"/>
              </a:rPr>
              <a:t> </a:t>
            </a:r>
            <a:r>
              <a:rPr lang="en-US" sz="1100" i="1" dirty="0">
                <a:solidFill>
                  <a:schemeClr val="bg2"/>
                </a:solidFill>
                <a:latin typeface="Arial" pitchFamily="34" charset="0"/>
                <a:cs typeface="Arial" pitchFamily="34" charset="0"/>
              </a:rPr>
              <a:t>1)</a:t>
            </a:r>
            <a:r>
              <a:rPr lang="en-US" sz="1100" i="1" dirty="0">
                <a:latin typeface="Arial" pitchFamily="34" charset="0"/>
                <a:cs typeface="Arial" pitchFamily="34" charset="0"/>
              </a:rPr>
              <a:t> the number of selected layers must be the same in the teacher and the student; </a:t>
            </a:r>
            <a:r>
              <a:rPr lang="en-US" sz="1100" i="1" dirty="0">
                <a:solidFill>
                  <a:schemeClr val="bg2"/>
                </a:solidFill>
                <a:latin typeface="Arial" pitchFamily="34" charset="0"/>
                <a:cs typeface="Arial" pitchFamily="34" charset="0"/>
              </a:rPr>
              <a:t>2)</a:t>
            </a:r>
            <a:r>
              <a:rPr lang="en-US" sz="1100" i="1" dirty="0">
                <a:latin typeface="Arial" pitchFamily="34" charset="0"/>
                <a:cs typeface="Arial" pitchFamily="34" charset="0"/>
              </a:rPr>
              <a:t> this is only a construction example. </a:t>
            </a:r>
          </a:p>
        </p:txBody>
      </p:sp>
      <p:sp>
        <p:nvSpPr>
          <p:cNvPr id="17" name="ZoneTexte 16">
            <a:extLst>
              <a:ext uri="{FF2B5EF4-FFF2-40B4-BE49-F238E27FC236}">
                <a16:creationId xmlns:a16="http://schemas.microsoft.com/office/drawing/2014/main" id="{CF34CEDA-B221-D798-4042-9E312B9CEB8C}"/>
              </a:ext>
            </a:extLst>
          </p:cNvPr>
          <p:cNvSpPr txBox="1"/>
          <p:nvPr/>
        </p:nvSpPr>
        <p:spPr>
          <a:xfrm>
            <a:off x="176516" y="4744665"/>
            <a:ext cx="9745897" cy="411257"/>
          </a:xfrm>
          <a:prstGeom prst="rect">
            <a:avLst/>
          </a:prstGeom>
          <a:noFill/>
        </p:spPr>
        <p:txBody>
          <a:bodyPr wrap="square" lIns="36000" tIns="36000" rIns="36000" bIns="36000" rtlCol="0">
            <a:spAutoFit/>
          </a:bodyPr>
          <a:lstStyle/>
          <a:p>
            <a:r>
              <a:rPr lang="en-US" sz="1100" i="1" dirty="0">
                <a:solidFill>
                  <a:schemeClr val="bg2">
                    <a:lumMod val="50000"/>
                  </a:schemeClr>
                </a:solidFill>
                <a:latin typeface="CMBX8"/>
              </a:rPr>
              <a:t>Figure 40.  Complete architecture of FSP KD. There are two stages. In stage 1, the student network is trained to minimize the distance between the FSP matrices of the student and teacher networks. Then, the pretrained weights of the student DNN are used for the initial weight in stage 2. Stage 2 represents the normal training procedure</a:t>
            </a:r>
          </a:p>
        </p:txBody>
      </p:sp>
      <p:pic>
        <p:nvPicPr>
          <p:cNvPr id="19" name="Image 18" descr="Une image contenant texte, Police, capture d’écran, blanc&#10;&#10;Description générée automatiquement">
            <a:extLst>
              <a:ext uri="{FF2B5EF4-FFF2-40B4-BE49-F238E27FC236}">
                <a16:creationId xmlns:a16="http://schemas.microsoft.com/office/drawing/2014/main" id="{A04DF7A2-7F87-0A6E-3851-E7D128389B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6887" y="3651384"/>
            <a:ext cx="2840571" cy="613816"/>
          </a:xfrm>
          <a:prstGeom prst="rect">
            <a:avLst/>
          </a:prstGeom>
        </p:spPr>
      </p:pic>
      <p:sp>
        <p:nvSpPr>
          <p:cNvPr id="20" name="ZoneTexte 19">
            <a:extLst>
              <a:ext uri="{FF2B5EF4-FFF2-40B4-BE49-F238E27FC236}">
                <a16:creationId xmlns:a16="http://schemas.microsoft.com/office/drawing/2014/main" id="{2E5867C6-F03B-CC7C-3F0F-C54C7A3C7C29}"/>
              </a:ext>
            </a:extLst>
          </p:cNvPr>
          <p:cNvSpPr txBox="1"/>
          <p:nvPr/>
        </p:nvSpPr>
        <p:spPr>
          <a:xfrm>
            <a:off x="160103" y="2711873"/>
            <a:ext cx="1513489" cy="765200"/>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Advantage: </a:t>
            </a:r>
          </a:p>
          <a:p>
            <a:r>
              <a:rPr lang="en-US" sz="900" dirty="0">
                <a:latin typeface="Arial" pitchFamily="34" charset="0"/>
                <a:cs typeface="Arial" pitchFamily="34" charset="0"/>
              </a:rPr>
              <a:t> Fast Optimization and outperforms Hinton knowledge distillation  </a:t>
            </a:r>
          </a:p>
          <a:p>
            <a:endParaRPr lang="en-US" sz="900" dirty="0" err="1">
              <a:latin typeface="Arial" pitchFamily="34" charset="0"/>
              <a:cs typeface="Arial" pitchFamily="34" charset="0"/>
            </a:endParaRPr>
          </a:p>
        </p:txBody>
      </p:sp>
      <p:sp>
        <p:nvSpPr>
          <p:cNvPr id="5" name="ZoneTexte 4">
            <a:extLst>
              <a:ext uri="{FF2B5EF4-FFF2-40B4-BE49-F238E27FC236}">
                <a16:creationId xmlns:a16="http://schemas.microsoft.com/office/drawing/2014/main" id="{DAAFEB36-C959-BD20-0ACB-80CAA78E0E88}"/>
              </a:ext>
            </a:extLst>
          </p:cNvPr>
          <p:cNvSpPr txBox="1"/>
          <p:nvPr/>
        </p:nvSpPr>
        <p:spPr>
          <a:xfrm>
            <a:off x="9465213" y="6328573"/>
            <a:ext cx="253212" cy="211203"/>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24</a:t>
            </a:r>
          </a:p>
        </p:txBody>
      </p:sp>
      <p:sp>
        <p:nvSpPr>
          <p:cNvPr id="7" name="Rectangle 6">
            <a:extLst>
              <a:ext uri="{FF2B5EF4-FFF2-40B4-BE49-F238E27FC236}">
                <a16:creationId xmlns:a16="http://schemas.microsoft.com/office/drawing/2014/main" id="{A7E24940-CC75-CEBA-04D2-C3673D150BF8}"/>
              </a:ext>
            </a:extLst>
          </p:cNvPr>
          <p:cNvSpPr/>
          <p:nvPr/>
        </p:nvSpPr>
        <p:spPr>
          <a:xfrm>
            <a:off x="3222523" y="6539776"/>
            <a:ext cx="45719" cy="45719"/>
          </a:xfrm>
          <a:prstGeom prst="rect">
            <a:avLst/>
          </a:prstGeom>
        </p:spPr>
        <p:txBody>
          <a:bodyPr wrap="square" lIns="0" tIns="0" rIns="0" bIns="0" rtlCol="0" anchor="ctr">
            <a:spAutoFit/>
          </a:bodyPr>
          <a:lstStyle/>
          <a:p>
            <a:pPr algn="ctr">
              <a:spcBef>
                <a:spcPts val="1200"/>
              </a:spcBef>
            </a:pPr>
            <a:endParaRPr lang="en-US" sz="1200" dirty="0">
              <a:ea typeface="Source Sans Pro" pitchFamily="34" charset="0"/>
            </a:endParaRPr>
          </a:p>
        </p:txBody>
      </p:sp>
    </p:spTree>
    <p:extLst>
      <p:ext uri="{BB962C8B-B14F-4D97-AF65-F5344CB8AC3E}">
        <p14:creationId xmlns:p14="http://schemas.microsoft.com/office/powerpoint/2010/main" val="4085937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69142" y="528109"/>
            <a:ext cx="9259200" cy="467307"/>
          </a:xfrm>
        </p:spPr>
        <p:txBody>
          <a:bodyPr/>
          <a:lstStyle/>
          <a:p>
            <a:r>
              <a:rPr lang="en-US" dirty="0"/>
              <a:t>appendix (7/7)</a:t>
            </a:r>
            <a:br>
              <a:rPr lang="en-US" dirty="0"/>
            </a:br>
            <a:r>
              <a:rPr lang="en-US" dirty="0"/>
              <a:t> </a:t>
            </a:r>
          </a:p>
        </p:txBody>
      </p:sp>
      <p:sp>
        <p:nvSpPr>
          <p:cNvPr id="5" name="ZoneTexte 4">
            <a:extLst>
              <a:ext uri="{FF2B5EF4-FFF2-40B4-BE49-F238E27FC236}">
                <a16:creationId xmlns:a16="http://schemas.microsoft.com/office/drawing/2014/main" id="{5EC962D6-C50A-2296-A3AC-8929D9A229C3}"/>
              </a:ext>
            </a:extLst>
          </p:cNvPr>
          <p:cNvSpPr txBox="1"/>
          <p:nvPr/>
        </p:nvSpPr>
        <p:spPr>
          <a:xfrm>
            <a:off x="86647" y="864611"/>
            <a:ext cx="4951770" cy="261610"/>
          </a:xfrm>
          <a:prstGeom prst="rect">
            <a:avLst/>
          </a:prstGeom>
          <a:noFill/>
        </p:spPr>
        <p:txBody>
          <a:bodyPr wrap="square">
            <a:spAutoFit/>
          </a:bodyPr>
          <a:lstStyle/>
          <a:p>
            <a:r>
              <a:rPr lang="en-US" sz="1100" b="1" dirty="0">
                <a:latin typeface="Arial" pitchFamily="34" charset="0"/>
                <a:cs typeface="Arial" pitchFamily="34" charset="0"/>
              </a:rPr>
              <a:t>EXAMPLE OF SELF-DISTILLATION FRAMEWORK  </a:t>
            </a:r>
          </a:p>
        </p:txBody>
      </p:sp>
      <p:pic>
        <p:nvPicPr>
          <p:cNvPr id="6" name="Image 5" descr="Une image contenant texte, diagramme, capture d’écran, ligne&#10;&#10;Description générée automatiquement">
            <a:extLst>
              <a:ext uri="{FF2B5EF4-FFF2-40B4-BE49-F238E27FC236}">
                <a16:creationId xmlns:a16="http://schemas.microsoft.com/office/drawing/2014/main" id="{97C2A512-9942-AA8D-E98A-05335A6C3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42" y="2013257"/>
            <a:ext cx="6815598" cy="3346325"/>
          </a:xfrm>
          <a:prstGeom prst="rect">
            <a:avLst/>
          </a:prstGeom>
        </p:spPr>
      </p:pic>
      <p:sp>
        <p:nvSpPr>
          <p:cNvPr id="8" name="ZoneTexte 7">
            <a:extLst>
              <a:ext uri="{FF2B5EF4-FFF2-40B4-BE49-F238E27FC236}">
                <a16:creationId xmlns:a16="http://schemas.microsoft.com/office/drawing/2014/main" id="{DA75D45B-CC6D-9CA9-B0EB-0EE775AD9F49}"/>
              </a:ext>
            </a:extLst>
          </p:cNvPr>
          <p:cNvSpPr txBox="1"/>
          <p:nvPr/>
        </p:nvSpPr>
        <p:spPr>
          <a:xfrm>
            <a:off x="472023" y="5470748"/>
            <a:ext cx="5943526" cy="769441"/>
          </a:xfrm>
          <a:prstGeom prst="rect">
            <a:avLst/>
          </a:prstGeom>
          <a:noFill/>
        </p:spPr>
        <p:txBody>
          <a:bodyPr wrap="square">
            <a:spAutoFit/>
          </a:bodyPr>
          <a:lstStyle/>
          <a:p>
            <a:pPr algn="just"/>
            <a:r>
              <a:rPr lang="en-US" sz="1100" i="1" dirty="0">
                <a:solidFill>
                  <a:schemeClr val="bg2">
                    <a:lumMod val="50000"/>
                  </a:schemeClr>
                </a:solidFill>
                <a:latin typeface="CMBX8"/>
              </a:rPr>
              <a:t>Figure. 41. The framework illustration of ACNs. ACNs consist of an Adversarial Phase and a Co-distillation Phase. The Adversarial Phase generates the divergent examples, and the Co-distillation Phase learn the divergent examples. The Adversarial Phase is designed according to the GANs framework. </a:t>
            </a:r>
          </a:p>
        </p:txBody>
      </p:sp>
      <p:sp>
        <p:nvSpPr>
          <p:cNvPr id="10" name="ZoneTexte 9">
            <a:extLst>
              <a:ext uri="{FF2B5EF4-FFF2-40B4-BE49-F238E27FC236}">
                <a16:creationId xmlns:a16="http://schemas.microsoft.com/office/drawing/2014/main" id="{50E7E4C2-DD7A-38AE-A4F6-35C11E11DC3F}"/>
              </a:ext>
            </a:extLst>
          </p:cNvPr>
          <p:cNvSpPr txBox="1"/>
          <p:nvPr/>
        </p:nvSpPr>
        <p:spPr>
          <a:xfrm>
            <a:off x="86647" y="1139557"/>
            <a:ext cx="9732706" cy="830997"/>
          </a:xfrm>
          <a:prstGeom prst="rect">
            <a:avLst/>
          </a:prstGeom>
          <a:noFill/>
        </p:spPr>
        <p:txBody>
          <a:bodyPr wrap="square">
            <a:spAutoFit/>
          </a:bodyPr>
          <a:lstStyle/>
          <a:p>
            <a:r>
              <a:rPr lang="en-US" sz="1200" i="1" dirty="0">
                <a:latin typeface="Arial" pitchFamily="34" charset="0"/>
                <a:cs typeface="Arial" pitchFamily="34" charset="0"/>
              </a:rPr>
              <a:t>Self-distillation is a variant of online distillation where the teacher and student share the same architecture. It is often used to enhance neural networks performance comparing to the traditional training mode.  As a framework’s example, adversarial co-distillation (ACN) by </a:t>
            </a:r>
            <a:r>
              <a:rPr lang="en-US" sz="1200" i="1" dirty="0">
                <a:latin typeface="Arial" pitchFamily="34" charset="0"/>
                <a:cs typeface="Arial" pitchFamily="34" charset="0"/>
                <a:hlinkClick r:id="rId3"/>
              </a:rPr>
              <a:t>Zhang and al, 2021</a:t>
            </a:r>
            <a:r>
              <a:rPr lang="en-US" sz="1200" i="1" dirty="0">
                <a:latin typeface="Arial" pitchFamily="34" charset="0"/>
                <a:cs typeface="Arial" pitchFamily="34" charset="0"/>
              </a:rPr>
              <a:t> is a novel technique to enhance the performance of a CNN in the image recognition task by generating divergent examples where  models do not totally agree. The goal is to have them make the same prediction accurately based on a majority vote mindset. </a:t>
            </a:r>
          </a:p>
        </p:txBody>
      </p:sp>
      <p:graphicFrame>
        <p:nvGraphicFramePr>
          <p:cNvPr id="11" name="Tableau 11">
            <a:extLst>
              <a:ext uri="{FF2B5EF4-FFF2-40B4-BE49-F238E27FC236}">
                <a16:creationId xmlns:a16="http://schemas.microsoft.com/office/drawing/2014/main" id="{6097A06B-FD7A-FF61-43F4-27DAF47E4D9F}"/>
              </a:ext>
            </a:extLst>
          </p:cNvPr>
          <p:cNvGraphicFramePr>
            <a:graphicFrameLocks noGrp="1"/>
          </p:cNvGraphicFramePr>
          <p:nvPr/>
        </p:nvGraphicFramePr>
        <p:xfrm>
          <a:off x="7015030" y="3205289"/>
          <a:ext cx="2413312" cy="1113744"/>
        </p:xfrm>
        <a:graphic>
          <a:graphicData uri="http://schemas.openxmlformats.org/drawingml/2006/table">
            <a:tbl>
              <a:tblPr firstRow="1" bandRow="1">
                <a:tableStyleId>{3B4B98B0-60AC-42C2-AFA5-B58CD77FA1E5}</a:tableStyleId>
              </a:tblPr>
              <a:tblGrid>
                <a:gridCol w="687750">
                  <a:extLst>
                    <a:ext uri="{9D8B030D-6E8A-4147-A177-3AD203B41FA5}">
                      <a16:colId xmlns:a16="http://schemas.microsoft.com/office/drawing/2014/main" val="2855262289"/>
                    </a:ext>
                  </a:extLst>
                </a:gridCol>
                <a:gridCol w="1025013">
                  <a:extLst>
                    <a:ext uri="{9D8B030D-6E8A-4147-A177-3AD203B41FA5}">
                      <a16:colId xmlns:a16="http://schemas.microsoft.com/office/drawing/2014/main" val="137128985"/>
                    </a:ext>
                  </a:extLst>
                </a:gridCol>
                <a:gridCol w="700549">
                  <a:extLst>
                    <a:ext uri="{9D8B030D-6E8A-4147-A177-3AD203B41FA5}">
                      <a16:colId xmlns:a16="http://schemas.microsoft.com/office/drawing/2014/main" val="3077175983"/>
                    </a:ext>
                  </a:extLst>
                </a:gridCol>
              </a:tblGrid>
              <a:tr h="278436">
                <a:tc>
                  <a:txBody>
                    <a:bodyPr/>
                    <a:lstStyle/>
                    <a:p>
                      <a:r>
                        <a:rPr lang="en-US" sz="900" dirty="0"/>
                        <a:t>Model </a:t>
                      </a:r>
                    </a:p>
                  </a:txBody>
                  <a:tcPr/>
                </a:tc>
                <a:tc>
                  <a:txBody>
                    <a:bodyPr/>
                    <a:lstStyle/>
                    <a:p>
                      <a:r>
                        <a:rPr lang="en-US" sz="900" dirty="0"/>
                        <a:t>Original trained </a:t>
                      </a:r>
                    </a:p>
                  </a:txBody>
                  <a:tcPr/>
                </a:tc>
                <a:tc>
                  <a:txBody>
                    <a:bodyPr/>
                    <a:lstStyle/>
                    <a:p>
                      <a:pPr algn="ctr"/>
                      <a:r>
                        <a:rPr lang="en-US" sz="900" dirty="0"/>
                        <a:t>ACN</a:t>
                      </a:r>
                    </a:p>
                  </a:txBody>
                  <a:tcPr/>
                </a:tc>
                <a:extLst>
                  <a:ext uri="{0D108BD9-81ED-4DB2-BD59-A6C34878D82A}">
                    <a16:rowId xmlns:a16="http://schemas.microsoft.com/office/drawing/2014/main" val="672876262"/>
                  </a:ext>
                </a:extLst>
              </a:tr>
              <a:tr h="278436">
                <a:tc>
                  <a:txBody>
                    <a:bodyPr/>
                    <a:lstStyle/>
                    <a:p>
                      <a:pPr algn="l"/>
                      <a:r>
                        <a:rPr lang="en-US" sz="900" dirty="0"/>
                        <a:t>Resnet-20</a:t>
                      </a:r>
                    </a:p>
                  </a:txBody>
                  <a:tcPr/>
                </a:tc>
                <a:tc>
                  <a:txBody>
                    <a:bodyPr/>
                    <a:lstStyle/>
                    <a:p>
                      <a:pPr algn="ctr"/>
                      <a:r>
                        <a:rPr lang="en-US" sz="900" dirty="0"/>
                        <a:t>68.22%</a:t>
                      </a:r>
                    </a:p>
                  </a:txBody>
                  <a:tcPr/>
                </a:tc>
                <a:tc>
                  <a:txBody>
                    <a:bodyPr/>
                    <a:lstStyle/>
                    <a:p>
                      <a:pPr algn="ctr"/>
                      <a:r>
                        <a:rPr lang="en-US" sz="900" dirty="0"/>
                        <a:t>70.67%</a:t>
                      </a:r>
                    </a:p>
                  </a:txBody>
                  <a:tcPr/>
                </a:tc>
                <a:extLst>
                  <a:ext uri="{0D108BD9-81ED-4DB2-BD59-A6C34878D82A}">
                    <a16:rowId xmlns:a16="http://schemas.microsoft.com/office/drawing/2014/main" val="2557592518"/>
                  </a:ext>
                </a:extLst>
              </a:tr>
              <a:tr h="278436">
                <a:tc>
                  <a:txBody>
                    <a:bodyPr/>
                    <a:lstStyle/>
                    <a:p>
                      <a:pPr algn="l"/>
                      <a:r>
                        <a:rPr lang="en-US" sz="900" dirty="0"/>
                        <a:t>VGG11</a:t>
                      </a:r>
                    </a:p>
                  </a:txBody>
                  <a:tcPr/>
                </a:tc>
                <a:tc>
                  <a:txBody>
                    <a:bodyPr/>
                    <a:lstStyle/>
                    <a:p>
                      <a:pPr algn="ctr"/>
                      <a:r>
                        <a:rPr lang="en-US" sz="900" dirty="0"/>
                        <a:t>67.38%</a:t>
                      </a:r>
                    </a:p>
                  </a:txBody>
                  <a:tcPr/>
                </a:tc>
                <a:tc>
                  <a:txBody>
                    <a:bodyPr/>
                    <a:lstStyle/>
                    <a:p>
                      <a:pPr algn="ctr"/>
                      <a:r>
                        <a:rPr lang="en-US" sz="900" dirty="0"/>
                        <a:t>70.11%</a:t>
                      </a:r>
                    </a:p>
                  </a:txBody>
                  <a:tcPr/>
                </a:tc>
                <a:extLst>
                  <a:ext uri="{0D108BD9-81ED-4DB2-BD59-A6C34878D82A}">
                    <a16:rowId xmlns:a16="http://schemas.microsoft.com/office/drawing/2014/main" val="1016007443"/>
                  </a:ext>
                </a:extLst>
              </a:tr>
              <a:tr h="278436">
                <a:tc>
                  <a:txBody>
                    <a:bodyPr/>
                    <a:lstStyle/>
                    <a:p>
                      <a:pPr algn="l"/>
                      <a:r>
                        <a:rPr lang="en-US" sz="900" dirty="0"/>
                        <a:t>AlexNet</a:t>
                      </a:r>
                    </a:p>
                  </a:txBody>
                  <a:tcPr/>
                </a:tc>
                <a:tc>
                  <a:txBody>
                    <a:bodyPr/>
                    <a:lstStyle/>
                    <a:p>
                      <a:pPr algn="ctr"/>
                      <a:r>
                        <a:rPr lang="en-US" sz="900" dirty="0"/>
                        <a:t>39.45%</a:t>
                      </a:r>
                    </a:p>
                  </a:txBody>
                  <a:tcPr/>
                </a:tc>
                <a:tc>
                  <a:txBody>
                    <a:bodyPr/>
                    <a:lstStyle/>
                    <a:p>
                      <a:pPr algn="ctr"/>
                      <a:r>
                        <a:rPr lang="en-US" sz="900" dirty="0"/>
                        <a:t>46.27%</a:t>
                      </a:r>
                    </a:p>
                  </a:txBody>
                  <a:tcPr/>
                </a:tc>
                <a:extLst>
                  <a:ext uri="{0D108BD9-81ED-4DB2-BD59-A6C34878D82A}">
                    <a16:rowId xmlns:a16="http://schemas.microsoft.com/office/drawing/2014/main" val="4030631647"/>
                  </a:ext>
                </a:extLst>
              </a:tr>
            </a:tbl>
          </a:graphicData>
        </a:graphic>
      </p:graphicFrame>
      <p:sp>
        <p:nvSpPr>
          <p:cNvPr id="3" name="ZoneTexte 2">
            <a:extLst>
              <a:ext uri="{FF2B5EF4-FFF2-40B4-BE49-F238E27FC236}">
                <a16:creationId xmlns:a16="http://schemas.microsoft.com/office/drawing/2014/main" id="{7A3729BF-0AD1-F6F6-6EAC-5D0BF29F95D2}"/>
              </a:ext>
            </a:extLst>
          </p:cNvPr>
          <p:cNvSpPr txBox="1"/>
          <p:nvPr/>
        </p:nvSpPr>
        <p:spPr>
          <a:xfrm>
            <a:off x="9430349" y="6396576"/>
            <a:ext cx="253212" cy="211203"/>
          </a:xfrm>
          <a:prstGeom prst="rect">
            <a:avLst/>
          </a:prstGeom>
          <a:noFill/>
        </p:spPr>
        <p:txBody>
          <a:bodyPr wrap="square" lIns="36000" tIns="36000" rIns="36000" bIns="36000" rtlCol="0">
            <a:spAutoFit/>
          </a:bodyPr>
          <a:lstStyle/>
          <a:p>
            <a:r>
              <a:rPr lang="en-US" sz="900" dirty="0">
                <a:latin typeface="Arial" pitchFamily="34" charset="0"/>
                <a:cs typeface="Arial" pitchFamily="34" charset="0"/>
              </a:rPr>
              <a:t>25</a:t>
            </a:r>
          </a:p>
        </p:txBody>
      </p:sp>
      <p:sp>
        <p:nvSpPr>
          <p:cNvPr id="4" name="ZoneTexte 3">
            <a:extLst>
              <a:ext uri="{FF2B5EF4-FFF2-40B4-BE49-F238E27FC236}">
                <a16:creationId xmlns:a16="http://schemas.microsoft.com/office/drawing/2014/main" id="{8F6A443A-957B-1569-480A-488667DFE5D8}"/>
              </a:ext>
            </a:extLst>
          </p:cNvPr>
          <p:cNvSpPr txBox="1"/>
          <p:nvPr/>
        </p:nvSpPr>
        <p:spPr>
          <a:xfrm>
            <a:off x="6774159" y="4388689"/>
            <a:ext cx="3045194" cy="580534"/>
          </a:xfrm>
          <a:prstGeom prst="rect">
            <a:avLst/>
          </a:prstGeom>
          <a:noFill/>
        </p:spPr>
        <p:txBody>
          <a:bodyPr wrap="square" lIns="36000" tIns="36000" rIns="36000" bIns="36000" rtlCol="0">
            <a:spAutoFit/>
          </a:bodyPr>
          <a:lstStyle/>
          <a:p>
            <a:pPr algn="just"/>
            <a:r>
              <a:rPr lang="en-US" sz="1100" i="1" dirty="0">
                <a:solidFill>
                  <a:schemeClr val="bg2">
                    <a:lumMod val="50000"/>
                  </a:schemeClr>
                </a:solidFill>
                <a:latin typeface="CMBX8"/>
              </a:rPr>
              <a:t>Table 12.  Distillation learning can be used to enhance complex models’ performance without compression </a:t>
            </a:r>
          </a:p>
        </p:txBody>
      </p:sp>
    </p:spTree>
    <p:extLst>
      <p:ext uri="{BB962C8B-B14F-4D97-AF65-F5344CB8AC3E}">
        <p14:creationId xmlns:p14="http://schemas.microsoft.com/office/powerpoint/2010/main" val="2286894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0F802-DAE7-8860-27F3-EB40C0D1BAFF}"/>
              </a:ext>
            </a:extLst>
          </p:cNvPr>
          <p:cNvSpPr>
            <a:spLocks noGrp="1"/>
          </p:cNvSpPr>
          <p:nvPr>
            <p:ph type="title"/>
          </p:nvPr>
        </p:nvSpPr>
        <p:spPr>
          <a:xfrm>
            <a:off x="191265" y="489903"/>
            <a:ext cx="9259200" cy="236475"/>
          </a:xfrm>
        </p:spPr>
        <p:txBody>
          <a:bodyPr/>
          <a:lstStyle/>
          <a:p>
            <a:pPr defTabSz="990564" fontAlgn="base">
              <a:lnSpc>
                <a:spcPct val="75000"/>
              </a:lnSpc>
              <a:spcBef>
                <a:spcPct val="0"/>
              </a:spcBef>
              <a:spcAft>
                <a:spcPct val="0"/>
              </a:spcAft>
            </a:pPr>
            <a:r>
              <a:rPr lang="en-US" sz="2000" cap="all" dirty="0">
                <a:solidFill>
                  <a:schemeClr val="tx1"/>
                </a:solidFill>
                <a:latin typeface="+mj-lt"/>
                <a:ea typeface="+mj-ea"/>
                <a:cs typeface="Arial" pitchFamily="34" charset="0"/>
              </a:rPr>
              <a:t>B. Relevant frameworks (3/3)  </a:t>
            </a:r>
            <a:endParaRPr lang="fr-FR" sz="2000" cap="all" dirty="0">
              <a:solidFill>
                <a:schemeClr val="tx1"/>
              </a:solidFill>
              <a:latin typeface="+mj-lt"/>
              <a:ea typeface="+mj-ea"/>
              <a:cs typeface="Arial" pitchFamily="34" charset="0"/>
            </a:endParaRPr>
          </a:p>
        </p:txBody>
      </p:sp>
      <p:pic>
        <p:nvPicPr>
          <p:cNvPr id="8" name="Image 7" descr="Une image contenant diagramme&#10;&#10;Description générée automatiquement">
            <a:extLst>
              <a:ext uri="{FF2B5EF4-FFF2-40B4-BE49-F238E27FC236}">
                <a16:creationId xmlns:a16="http://schemas.microsoft.com/office/drawing/2014/main" id="{C7F3FFAC-5D82-5B53-E047-27846371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8" y="1954265"/>
            <a:ext cx="5003701" cy="2634928"/>
          </a:xfrm>
          <a:prstGeom prst="rect">
            <a:avLst/>
          </a:prstGeom>
        </p:spPr>
      </p:pic>
      <p:sp>
        <p:nvSpPr>
          <p:cNvPr id="10" name="ZoneTexte 9">
            <a:extLst>
              <a:ext uri="{FF2B5EF4-FFF2-40B4-BE49-F238E27FC236}">
                <a16:creationId xmlns:a16="http://schemas.microsoft.com/office/drawing/2014/main" id="{753969C8-C396-4D9D-0741-092D5DBE298C}"/>
              </a:ext>
            </a:extLst>
          </p:cNvPr>
          <p:cNvSpPr txBox="1"/>
          <p:nvPr/>
        </p:nvSpPr>
        <p:spPr>
          <a:xfrm>
            <a:off x="-405976" y="955886"/>
            <a:ext cx="4939876" cy="349702"/>
          </a:xfrm>
          <a:prstGeom prst="rect">
            <a:avLst/>
          </a:prstGeom>
          <a:noFill/>
        </p:spPr>
        <p:txBody>
          <a:bodyPr wrap="square" lIns="36000" tIns="36000" rIns="36000" bIns="36000" rtlCol="0">
            <a:spAutoFit/>
          </a:bodyPr>
          <a:lstStyle/>
          <a:p>
            <a:pPr algn="ctr"/>
            <a:r>
              <a:rPr lang="en-US" sz="1800" cap="all" dirty="0">
                <a:solidFill>
                  <a:schemeClr val="bg2"/>
                </a:solidFill>
                <a:latin typeface="+mj-lt"/>
                <a:ea typeface="+mj-ea"/>
                <a:cs typeface="Arial" pitchFamily="34" charset="0"/>
              </a:rPr>
              <a:t>Multi-teacher Distillation </a:t>
            </a:r>
          </a:p>
        </p:txBody>
      </p:sp>
      <p:graphicFrame>
        <p:nvGraphicFramePr>
          <p:cNvPr id="11" name="Tableau 11">
            <a:extLst>
              <a:ext uri="{FF2B5EF4-FFF2-40B4-BE49-F238E27FC236}">
                <a16:creationId xmlns:a16="http://schemas.microsoft.com/office/drawing/2014/main" id="{4B6B48E0-CBA0-F84B-3237-7B398C1E2AA5}"/>
              </a:ext>
            </a:extLst>
          </p:cNvPr>
          <p:cNvGraphicFramePr>
            <a:graphicFrameLocks noGrp="1"/>
          </p:cNvGraphicFramePr>
          <p:nvPr>
            <p:extLst>
              <p:ext uri="{D42A27DB-BD31-4B8C-83A1-F6EECF244321}">
                <p14:modId xmlns:p14="http://schemas.microsoft.com/office/powerpoint/2010/main" val="250555939"/>
              </p:ext>
            </p:extLst>
          </p:nvPr>
        </p:nvGraphicFramePr>
        <p:xfrm>
          <a:off x="5442594" y="2687685"/>
          <a:ext cx="3948948" cy="1782332"/>
        </p:xfrm>
        <a:graphic>
          <a:graphicData uri="http://schemas.openxmlformats.org/drawingml/2006/table">
            <a:tbl>
              <a:tblPr firstRow="1" bandRow="1">
                <a:tableStyleId>{3B4B98B0-60AC-42C2-AFA5-B58CD77FA1E5}</a:tableStyleId>
              </a:tblPr>
              <a:tblGrid>
                <a:gridCol w="1316316">
                  <a:extLst>
                    <a:ext uri="{9D8B030D-6E8A-4147-A177-3AD203B41FA5}">
                      <a16:colId xmlns:a16="http://schemas.microsoft.com/office/drawing/2014/main" val="2319813076"/>
                    </a:ext>
                  </a:extLst>
                </a:gridCol>
                <a:gridCol w="1316316">
                  <a:extLst>
                    <a:ext uri="{9D8B030D-6E8A-4147-A177-3AD203B41FA5}">
                      <a16:colId xmlns:a16="http://schemas.microsoft.com/office/drawing/2014/main" val="3336748509"/>
                    </a:ext>
                  </a:extLst>
                </a:gridCol>
                <a:gridCol w="1316316">
                  <a:extLst>
                    <a:ext uri="{9D8B030D-6E8A-4147-A177-3AD203B41FA5}">
                      <a16:colId xmlns:a16="http://schemas.microsoft.com/office/drawing/2014/main" val="3856291245"/>
                    </a:ext>
                  </a:extLst>
                </a:gridCol>
              </a:tblGrid>
              <a:tr h="296168">
                <a:tc>
                  <a:txBody>
                    <a:bodyPr/>
                    <a:lstStyle/>
                    <a:p>
                      <a:r>
                        <a:rPr lang="en-US" sz="1100" dirty="0"/>
                        <a:t>Problem</a:t>
                      </a:r>
                    </a:p>
                  </a:txBody>
                  <a:tcPr/>
                </a:tc>
                <a:tc>
                  <a:txBody>
                    <a:bodyPr/>
                    <a:lstStyle/>
                    <a:p>
                      <a:r>
                        <a:rPr lang="en-US" sz="1100" dirty="0"/>
                        <a:t>Usage example</a:t>
                      </a:r>
                    </a:p>
                  </a:txBody>
                  <a:tcPr/>
                </a:tc>
                <a:tc>
                  <a:txBody>
                    <a:bodyPr/>
                    <a:lstStyle/>
                    <a:p>
                      <a:r>
                        <a:rPr lang="en-US" sz="1100" dirty="0"/>
                        <a:t>Pros </a:t>
                      </a:r>
                    </a:p>
                  </a:txBody>
                  <a:tcPr/>
                </a:tc>
                <a:extLst>
                  <a:ext uri="{0D108BD9-81ED-4DB2-BD59-A6C34878D82A}">
                    <a16:rowId xmlns:a16="http://schemas.microsoft.com/office/drawing/2014/main" val="2169649657"/>
                  </a:ext>
                </a:extLst>
              </a:tr>
              <a:tr h="1486164">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1) Bias coming from one the teacher</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2) Lack of knowledge using one teacher </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endParaRPr lang="en-US" sz="1000" dirty="0"/>
                    </a:p>
                  </a:txBody>
                  <a:tcPr/>
                </a:tc>
                <a:tc>
                  <a:txBody>
                    <a:bodyPr/>
                    <a:lstStyle/>
                    <a:p>
                      <a:r>
                        <a:rPr lang="en-US" sz="1000" dirty="0">
                          <a:latin typeface="Arial" pitchFamily="34" charset="0"/>
                          <a:cs typeface="Arial" pitchFamily="34" charset="0"/>
                        </a:rPr>
                        <a:t>2 teachers, one transfers response-based knowledge and the other transfers feature-based knowledge (</a:t>
                      </a:r>
                      <a:r>
                        <a:rPr lang="en-US" sz="1000" u="sng" dirty="0">
                          <a:solidFill>
                            <a:srgbClr val="00B0F0"/>
                          </a:solidFill>
                          <a:latin typeface="Arial" pitchFamily="34" charset="0"/>
                          <a:cs typeface="Arial" pitchFamily="34" charset="0"/>
                        </a:rPr>
                        <a:t>Chen et al. 2019b</a:t>
                      </a:r>
                      <a:r>
                        <a:rPr lang="en-US" sz="1000" dirty="0">
                          <a:latin typeface="Arial" pitchFamily="34" charset="0"/>
                          <a:cs typeface="Arial" pitchFamily="34" charset="0"/>
                        </a:rPr>
                        <a:t>). </a:t>
                      </a:r>
                      <a:endParaRPr lang="en-US" sz="1000" dirty="0"/>
                    </a:p>
                  </a:txBody>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Provide richer knowledge to the student </a:t>
                      </a:r>
                    </a:p>
                    <a:p>
                      <a:pPr marL="0" marR="0" lvl="0" indent="0" algn="l" defTabSz="990564" rtl="0" eaLnBrk="1" fontAlgn="auto" latinLnBrk="0" hangingPunct="1">
                        <a:lnSpc>
                          <a:spcPct val="100000"/>
                        </a:lnSpc>
                        <a:spcBef>
                          <a:spcPts val="0"/>
                        </a:spcBef>
                        <a:spcAft>
                          <a:spcPts val="0"/>
                        </a:spcAft>
                        <a:buClrTx/>
                        <a:buSzTx/>
                        <a:buFontTx/>
                        <a:buNone/>
                        <a:tabLst/>
                        <a:defRPr/>
                      </a:pPr>
                      <a:endParaRPr lang="en-US" sz="1000" dirty="0">
                        <a:latin typeface="Arial" pitchFamily="34" charset="0"/>
                        <a:cs typeface="Arial" pitchFamily="34" charset="0"/>
                      </a:endParaRPr>
                    </a:p>
                    <a:p>
                      <a:pPr marL="0" marR="0" lvl="0" indent="0" algn="l" defTabSz="990564"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Straightforward</a:t>
                      </a:r>
                    </a:p>
                    <a:p>
                      <a:endParaRPr lang="en-US" sz="1000" dirty="0"/>
                    </a:p>
                    <a:p>
                      <a:endParaRPr lang="en-US" sz="1000" dirty="0"/>
                    </a:p>
                  </a:txBody>
                  <a:tcPr/>
                </a:tc>
                <a:extLst>
                  <a:ext uri="{0D108BD9-81ED-4DB2-BD59-A6C34878D82A}">
                    <a16:rowId xmlns:a16="http://schemas.microsoft.com/office/drawing/2014/main" val="4251804978"/>
                  </a:ext>
                </a:extLst>
              </a:tr>
            </a:tbl>
          </a:graphicData>
        </a:graphic>
      </p:graphicFrame>
      <p:sp>
        <p:nvSpPr>
          <p:cNvPr id="16" name="ZoneTexte 15">
            <a:extLst>
              <a:ext uri="{FF2B5EF4-FFF2-40B4-BE49-F238E27FC236}">
                <a16:creationId xmlns:a16="http://schemas.microsoft.com/office/drawing/2014/main" id="{DDAC0BC2-EFC4-3C5A-71A2-D4C35E39255B}"/>
              </a:ext>
            </a:extLst>
          </p:cNvPr>
          <p:cNvSpPr txBox="1"/>
          <p:nvPr/>
        </p:nvSpPr>
        <p:spPr>
          <a:xfrm>
            <a:off x="5155519" y="4589193"/>
            <a:ext cx="4523097" cy="461665"/>
          </a:xfrm>
          <a:prstGeom prst="rect">
            <a:avLst/>
          </a:prstGeom>
          <a:noFill/>
        </p:spPr>
        <p:txBody>
          <a:bodyPr wrap="square">
            <a:spAutoFit/>
          </a:bodyPr>
          <a:lstStyle/>
          <a:p>
            <a:pPr algn="ctr"/>
            <a:r>
              <a:rPr lang="en-US" sz="1200" dirty="0">
                <a:cs typeface="Arial" pitchFamily="34" charset="0"/>
              </a:rPr>
              <a:t>Table 6. Multi-teacher Distillation Framework’s detailed explanation.</a:t>
            </a:r>
          </a:p>
        </p:txBody>
      </p:sp>
      <p:sp>
        <p:nvSpPr>
          <p:cNvPr id="3" name="ZoneTexte 2">
            <a:extLst>
              <a:ext uri="{FF2B5EF4-FFF2-40B4-BE49-F238E27FC236}">
                <a16:creationId xmlns:a16="http://schemas.microsoft.com/office/drawing/2014/main" id="{73B30D3D-D0DF-25F8-D19C-5252527A5401}"/>
              </a:ext>
            </a:extLst>
          </p:cNvPr>
          <p:cNvSpPr txBox="1"/>
          <p:nvPr/>
        </p:nvSpPr>
        <p:spPr>
          <a:xfrm>
            <a:off x="462172" y="4589193"/>
            <a:ext cx="4358693" cy="492443"/>
          </a:xfrm>
          <a:prstGeom prst="rect">
            <a:avLst/>
          </a:prstGeom>
          <a:noFill/>
        </p:spPr>
        <p:txBody>
          <a:bodyPr wrap="square">
            <a:spAutoFit/>
          </a:bodyPr>
          <a:lstStyle/>
          <a:p>
            <a:pPr algn="ctr"/>
            <a:r>
              <a:rPr lang="en-US" sz="1200" dirty="0">
                <a:cs typeface="Arial" pitchFamily="34" charset="0"/>
              </a:rPr>
              <a:t>Figure 14. The generic multi-teacher  knowledge distillation</a:t>
            </a:r>
            <a:r>
              <a:rPr lang="en-US" sz="1400" dirty="0">
                <a:cs typeface="Arial" pitchFamily="34" charset="0"/>
              </a:rPr>
              <a:t> </a:t>
            </a:r>
            <a:r>
              <a:rPr lang="en-US" sz="1200" dirty="0">
                <a:cs typeface="Arial" pitchFamily="34" charset="0"/>
              </a:rPr>
              <a:t>framework</a:t>
            </a:r>
            <a:endParaRPr lang="fr-FR" sz="1200" dirty="0">
              <a:cs typeface="Arial" pitchFamily="34" charset="0"/>
            </a:endParaRPr>
          </a:p>
        </p:txBody>
      </p:sp>
    </p:spTree>
    <p:extLst>
      <p:ext uri="{BB962C8B-B14F-4D97-AF65-F5344CB8AC3E}">
        <p14:creationId xmlns:p14="http://schemas.microsoft.com/office/powerpoint/2010/main" val="125666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5BD9591-F27F-C137-F18B-B0B7CE5B51BA}"/>
              </a:ext>
            </a:extLst>
          </p:cNvPr>
          <p:cNvSpPr>
            <a:spLocks noGrp="1"/>
          </p:cNvSpPr>
          <p:nvPr>
            <p:ph type="title"/>
          </p:nvPr>
        </p:nvSpPr>
        <p:spPr>
          <a:xfrm>
            <a:off x="183890" y="432245"/>
            <a:ext cx="9204000" cy="467307"/>
          </a:xfrm>
        </p:spPr>
        <p:txBody>
          <a:bodyPr/>
          <a:lstStyle/>
          <a:p>
            <a:r>
              <a:rPr lang="en-US" dirty="0">
                <a:solidFill>
                  <a:schemeClr val="tx1"/>
                </a:solidFill>
              </a:rPr>
              <a:t>A. Context and Motivation (2/2) </a:t>
            </a:r>
            <a:br>
              <a:rPr lang="en-US" dirty="0"/>
            </a:br>
            <a:endParaRPr lang="en-US" dirty="0"/>
          </a:p>
        </p:txBody>
      </p:sp>
      <p:pic>
        <p:nvPicPr>
          <p:cNvPr id="13" name="Image 12" descr="Une image contenant texte, capture d’écran, diagramme, Police&#10;&#10;Description générée automatiquement">
            <a:extLst>
              <a:ext uri="{FF2B5EF4-FFF2-40B4-BE49-F238E27FC236}">
                <a16:creationId xmlns:a16="http://schemas.microsoft.com/office/drawing/2014/main" id="{1230DA54-570B-20F9-C82C-289E8524CA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890" y="2083415"/>
            <a:ext cx="4897223" cy="2358830"/>
          </a:xfrm>
          <a:prstGeom prst="rect">
            <a:avLst/>
          </a:prstGeom>
        </p:spPr>
      </p:pic>
      <p:sp>
        <p:nvSpPr>
          <p:cNvPr id="14" name="AutoShape 2" descr="Edge Computing Market Size, Share &amp; Growth Report, 2030">
            <a:extLst>
              <a:ext uri="{FF2B5EF4-FFF2-40B4-BE49-F238E27FC236}">
                <a16:creationId xmlns:a16="http://schemas.microsoft.com/office/drawing/2014/main" id="{17A1BC1F-7DA9-EFD1-8EFC-31EF58FE028A}"/>
              </a:ext>
            </a:extLst>
          </p:cNvPr>
          <p:cNvSpPr>
            <a:spLocks noChangeAspect="1" noChangeArrowheads="1"/>
          </p:cNvSpPr>
          <p:nvPr/>
        </p:nvSpPr>
        <p:spPr bwMode="auto">
          <a:xfrm>
            <a:off x="4800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7" name="Image 16">
            <a:extLst>
              <a:ext uri="{FF2B5EF4-FFF2-40B4-BE49-F238E27FC236}">
                <a16:creationId xmlns:a16="http://schemas.microsoft.com/office/drawing/2014/main" id="{7D7C81EB-3261-2032-91B6-DD9C7F78A0D3}"/>
              </a:ext>
            </a:extLst>
          </p:cNvPr>
          <p:cNvPicPr>
            <a:picLocks noChangeAspect="1"/>
          </p:cNvPicPr>
          <p:nvPr/>
        </p:nvPicPr>
        <p:blipFill rotWithShape="1">
          <a:blip r:embed="rId3"/>
          <a:srcRect b="10553"/>
          <a:stretch/>
        </p:blipFill>
        <p:spPr>
          <a:xfrm>
            <a:off x="5336966" y="2052637"/>
            <a:ext cx="4470869" cy="2462213"/>
          </a:xfrm>
          <a:prstGeom prst="rect">
            <a:avLst/>
          </a:prstGeom>
        </p:spPr>
      </p:pic>
      <p:sp>
        <p:nvSpPr>
          <p:cNvPr id="18" name="ZoneTexte 17">
            <a:extLst>
              <a:ext uri="{FF2B5EF4-FFF2-40B4-BE49-F238E27FC236}">
                <a16:creationId xmlns:a16="http://schemas.microsoft.com/office/drawing/2014/main" id="{215C554B-9592-0665-A2F7-D7C11804FBC5}"/>
              </a:ext>
            </a:extLst>
          </p:cNvPr>
          <p:cNvSpPr txBox="1"/>
          <p:nvPr/>
        </p:nvSpPr>
        <p:spPr>
          <a:xfrm>
            <a:off x="5435132" y="4555181"/>
            <a:ext cx="4470868" cy="488201"/>
          </a:xfrm>
          <a:prstGeom prst="rect">
            <a:avLst/>
          </a:prstGeom>
          <a:noFill/>
        </p:spPr>
        <p:txBody>
          <a:bodyPr wrap="square" lIns="36000" tIns="36000" rIns="36000" bIns="36000" rtlCol="0">
            <a:spAutoFit/>
          </a:bodyPr>
          <a:lstStyle/>
          <a:p>
            <a:pPr algn="ctr"/>
            <a:r>
              <a:rPr lang="en-US" sz="900" dirty="0">
                <a:latin typeface="Arial" pitchFamily="34" charset="0"/>
                <a:cs typeface="Arial" pitchFamily="34" charset="0"/>
              </a:rPr>
              <a:t>Figure 4. Edge Computing Market is gaining in size over years. Development of small and less cumbersome models is then mandatory to fit in edge device computing capacity. </a:t>
            </a:r>
            <a:r>
              <a:rPr lang="fr-FR" sz="900" dirty="0">
                <a:latin typeface="Arial" pitchFamily="34" charset="0"/>
                <a:cs typeface="Arial" pitchFamily="34" charset="0"/>
                <a:hlinkClick r:id="rId4"/>
              </a:rPr>
              <a:t>Source</a:t>
            </a:r>
            <a:r>
              <a:rPr lang="en-US" sz="900" dirty="0">
                <a:latin typeface="Arial" pitchFamily="34" charset="0"/>
                <a:cs typeface="Arial" pitchFamily="34" charset="0"/>
              </a:rPr>
              <a:t>  </a:t>
            </a:r>
          </a:p>
        </p:txBody>
      </p:sp>
      <p:sp>
        <p:nvSpPr>
          <p:cNvPr id="19" name="ZoneTexte 18">
            <a:extLst>
              <a:ext uri="{FF2B5EF4-FFF2-40B4-BE49-F238E27FC236}">
                <a16:creationId xmlns:a16="http://schemas.microsoft.com/office/drawing/2014/main" id="{651A08B1-8FAE-3FF1-1C0C-FDD4407317A9}"/>
              </a:ext>
            </a:extLst>
          </p:cNvPr>
          <p:cNvSpPr txBox="1"/>
          <p:nvPr/>
        </p:nvSpPr>
        <p:spPr>
          <a:xfrm>
            <a:off x="255460" y="4661464"/>
            <a:ext cx="4849940" cy="211203"/>
          </a:xfrm>
          <a:prstGeom prst="rect">
            <a:avLst/>
          </a:prstGeom>
          <a:noFill/>
        </p:spPr>
        <p:txBody>
          <a:bodyPr wrap="square" lIns="36000" tIns="36000" rIns="36000" bIns="36000" rtlCol="0">
            <a:spAutoFit/>
          </a:bodyPr>
          <a:lstStyle/>
          <a:p>
            <a:pPr algn="ctr"/>
            <a:r>
              <a:rPr lang="en-US" sz="900" dirty="0">
                <a:latin typeface="Arial" pitchFamily="34" charset="0"/>
                <a:cs typeface="Arial" pitchFamily="34" charset="0"/>
              </a:rPr>
              <a:t>Figure 3. Knowledge Distillation for Edge Computing </a:t>
            </a:r>
          </a:p>
        </p:txBody>
      </p:sp>
    </p:spTree>
    <p:extLst>
      <p:ext uri="{BB962C8B-B14F-4D97-AF65-F5344CB8AC3E}">
        <p14:creationId xmlns:p14="http://schemas.microsoft.com/office/powerpoint/2010/main" val="158443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5BD9591-F27F-C137-F18B-B0B7CE5B51BA}"/>
              </a:ext>
            </a:extLst>
          </p:cNvPr>
          <p:cNvSpPr>
            <a:spLocks noGrp="1"/>
          </p:cNvSpPr>
          <p:nvPr>
            <p:ph type="title"/>
          </p:nvPr>
        </p:nvSpPr>
        <p:spPr>
          <a:xfrm>
            <a:off x="183890" y="432245"/>
            <a:ext cx="9204000" cy="467307"/>
          </a:xfrm>
        </p:spPr>
        <p:txBody>
          <a:bodyPr/>
          <a:lstStyle/>
          <a:p>
            <a:r>
              <a:rPr lang="en-US" dirty="0">
                <a:solidFill>
                  <a:schemeClr val="tx1"/>
                </a:solidFill>
              </a:rPr>
              <a:t>B. Knowledge Distillation Fundamental DEFINITION </a:t>
            </a:r>
            <a:br>
              <a:rPr lang="en-US" dirty="0"/>
            </a:br>
            <a:endParaRPr lang="en-US" dirty="0"/>
          </a:p>
        </p:txBody>
      </p:sp>
      <p:pic>
        <p:nvPicPr>
          <p:cNvPr id="5" name="Image 4" descr="Une image contenant diagramme, capture d’écran&#10;&#10;Description générée automatiquement">
            <a:extLst>
              <a:ext uri="{FF2B5EF4-FFF2-40B4-BE49-F238E27FC236}">
                <a16:creationId xmlns:a16="http://schemas.microsoft.com/office/drawing/2014/main" id="{FB6CA9D3-0F92-9169-361D-6E001EB77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712" y="1303258"/>
            <a:ext cx="6255855" cy="2590040"/>
          </a:xfrm>
          <a:prstGeom prst="rect">
            <a:avLst/>
          </a:prstGeom>
        </p:spPr>
      </p:pic>
      <p:sp>
        <p:nvSpPr>
          <p:cNvPr id="8" name="ZoneTexte 7">
            <a:extLst>
              <a:ext uri="{FF2B5EF4-FFF2-40B4-BE49-F238E27FC236}">
                <a16:creationId xmlns:a16="http://schemas.microsoft.com/office/drawing/2014/main" id="{9304E3EB-89AA-1101-FF33-16345C9EB405}"/>
              </a:ext>
            </a:extLst>
          </p:cNvPr>
          <p:cNvSpPr txBox="1"/>
          <p:nvPr/>
        </p:nvSpPr>
        <p:spPr>
          <a:xfrm>
            <a:off x="2201577" y="3959999"/>
            <a:ext cx="4950396" cy="415498"/>
          </a:xfrm>
          <a:prstGeom prst="rect">
            <a:avLst/>
          </a:prstGeom>
          <a:noFill/>
        </p:spPr>
        <p:txBody>
          <a:bodyPr wrap="square">
            <a:spAutoFit/>
          </a:bodyPr>
          <a:lstStyle/>
          <a:p>
            <a:pPr algn="ctr"/>
            <a:r>
              <a:rPr lang="en-US" sz="1050" dirty="0">
                <a:latin typeface="Arial" pitchFamily="34" charset="0"/>
                <a:cs typeface="Arial" pitchFamily="34" charset="0"/>
              </a:rPr>
              <a:t>Figure 5. The generic teacher-student framework for knowledge distillation. Source:  </a:t>
            </a:r>
            <a:r>
              <a:rPr lang="en-US" sz="1050" u="sng" dirty="0" err="1">
                <a:solidFill>
                  <a:srgbClr val="FF0000"/>
                </a:solidFill>
                <a:latin typeface="Arial" pitchFamily="34" charset="0"/>
                <a:cs typeface="Arial" pitchFamily="34" charset="0"/>
              </a:rPr>
              <a:t>A</a:t>
            </a:r>
            <a:r>
              <a:rPr lang="en-US" sz="1050" dirty="0" err="1">
                <a:solidFill>
                  <a:srgbClr val="FF0000"/>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rxiv</a:t>
            </a:r>
            <a:endParaRPr lang="en-US" sz="1050" dirty="0">
              <a:solidFill>
                <a:srgbClr val="FF0000"/>
              </a:solidFill>
              <a:latin typeface="Arial" pitchFamily="34" charset="0"/>
              <a:cs typeface="Arial" pitchFamily="34" charset="0"/>
            </a:endParaRPr>
          </a:p>
        </p:txBody>
      </p:sp>
      <p:sp>
        <p:nvSpPr>
          <p:cNvPr id="11" name="ZoneTexte 10">
            <a:extLst>
              <a:ext uri="{FF2B5EF4-FFF2-40B4-BE49-F238E27FC236}">
                <a16:creationId xmlns:a16="http://schemas.microsoft.com/office/drawing/2014/main" id="{229C9465-C6AD-2B59-178A-E74C6A562A46}"/>
              </a:ext>
            </a:extLst>
          </p:cNvPr>
          <p:cNvSpPr txBox="1"/>
          <p:nvPr/>
        </p:nvSpPr>
        <p:spPr>
          <a:xfrm>
            <a:off x="737765" y="5206514"/>
            <a:ext cx="4386685" cy="411257"/>
          </a:xfrm>
          <a:prstGeom prst="rect">
            <a:avLst/>
          </a:prstGeom>
          <a:noFill/>
        </p:spPr>
        <p:txBody>
          <a:bodyPr wrap="square" lIns="36000" tIns="36000" rIns="36000" bIns="36000" rtlCol="0">
            <a:spAutoFit/>
          </a:bodyPr>
          <a:lstStyle/>
          <a:p>
            <a:pPr marL="171450" indent="-171450">
              <a:buFont typeface="Wingdings" panose="05000000000000000000" pitchFamily="2" charset="2"/>
              <a:buChar char="q"/>
            </a:pPr>
            <a:r>
              <a:rPr lang="en-US" sz="1100" dirty="0">
                <a:latin typeface="Arial" pitchFamily="34" charset="0"/>
                <a:cs typeface="Arial" pitchFamily="34" charset="0"/>
              </a:rPr>
              <a:t>What are the main uses of knowledge distillation in the context of model risk management ? </a:t>
            </a:r>
          </a:p>
        </p:txBody>
      </p:sp>
      <p:sp>
        <p:nvSpPr>
          <p:cNvPr id="13" name="ZoneTexte 12">
            <a:extLst>
              <a:ext uri="{FF2B5EF4-FFF2-40B4-BE49-F238E27FC236}">
                <a16:creationId xmlns:a16="http://schemas.microsoft.com/office/drawing/2014/main" id="{A9D4EA7D-1B07-B87B-DBF2-AA0DB0CE41BB}"/>
              </a:ext>
            </a:extLst>
          </p:cNvPr>
          <p:cNvSpPr txBox="1"/>
          <p:nvPr/>
        </p:nvSpPr>
        <p:spPr>
          <a:xfrm>
            <a:off x="5247546" y="5206514"/>
            <a:ext cx="4703892" cy="430887"/>
          </a:xfrm>
          <a:prstGeom prst="rect">
            <a:avLst/>
          </a:prstGeom>
          <a:noFill/>
        </p:spPr>
        <p:txBody>
          <a:bodyPr wrap="square">
            <a:spAutoFit/>
          </a:bodyPr>
          <a:lstStyle/>
          <a:p>
            <a:pPr marL="171450" indent="-171450">
              <a:buFont typeface="Wingdings" panose="05000000000000000000" pitchFamily="2" charset="2"/>
              <a:buChar char="q"/>
            </a:pPr>
            <a:r>
              <a:rPr lang="en-US" sz="1100" dirty="0">
                <a:latin typeface="Arial" pitchFamily="34" charset="0"/>
                <a:cs typeface="Arial" pitchFamily="34" charset="0"/>
              </a:rPr>
              <a:t>How can distillation learning be used in improving models’ interpretability and performance ? </a:t>
            </a:r>
          </a:p>
        </p:txBody>
      </p:sp>
      <p:sp>
        <p:nvSpPr>
          <p:cNvPr id="14" name="ZoneTexte 13">
            <a:extLst>
              <a:ext uri="{FF2B5EF4-FFF2-40B4-BE49-F238E27FC236}">
                <a16:creationId xmlns:a16="http://schemas.microsoft.com/office/drawing/2014/main" id="{0DF673B4-56DF-BCC5-0CCB-3A017F24773E}"/>
              </a:ext>
            </a:extLst>
          </p:cNvPr>
          <p:cNvSpPr txBox="1"/>
          <p:nvPr/>
        </p:nvSpPr>
        <p:spPr>
          <a:xfrm>
            <a:off x="2433944" y="4800726"/>
            <a:ext cx="4703892" cy="234286"/>
          </a:xfrm>
          <a:prstGeom prst="rect">
            <a:avLst/>
          </a:prstGeom>
          <a:noFill/>
        </p:spPr>
        <p:txBody>
          <a:bodyPr wrap="square" lIns="36000" tIns="36000" rIns="36000" bIns="36000" rtlCol="0">
            <a:spAutoFit/>
          </a:bodyPr>
          <a:lstStyle/>
          <a:p>
            <a:pPr algn="ctr"/>
            <a:r>
              <a:rPr lang="en-US" sz="1050" b="1" dirty="0">
                <a:latin typeface="Arial" pitchFamily="34" charset="0"/>
                <a:cs typeface="Arial" pitchFamily="34" charset="0"/>
              </a:rPr>
              <a:t>2 Main Questions in the Context of RISK/MRM at Société Générale  </a:t>
            </a:r>
          </a:p>
        </p:txBody>
      </p:sp>
    </p:spTree>
    <p:extLst>
      <p:ext uri="{BB962C8B-B14F-4D97-AF65-F5344CB8AC3E}">
        <p14:creationId xmlns:p14="http://schemas.microsoft.com/office/powerpoint/2010/main" val="308231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5BD9591-F27F-C137-F18B-B0B7CE5B51BA}"/>
              </a:ext>
            </a:extLst>
          </p:cNvPr>
          <p:cNvSpPr>
            <a:spLocks noGrp="1"/>
          </p:cNvSpPr>
          <p:nvPr>
            <p:ph type="title"/>
          </p:nvPr>
        </p:nvSpPr>
        <p:spPr>
          <a:xfrm>
            <a:off x="183890" y="432245"/>
            <a:ext cx="9204000" cy="467307"/>
          </a:xfrm>
        </p:spPr>
        <p:txBody>
          <a:bodyPr/>
          <a:lstStyle/>
          <a:p>
            <a:r>
              <a:rPr lang="en-US" dirty="0">
                <a:solidFill>
                  <a:schemeClr val="tx1"/>
                </a:solidFill>
              </a:rPr>
              <a:t>C. Missions</a:t>
            </a:r>
            <a:br>
              <a:rPr lang="en-US" dirty="0"/>
            </a:br>
            <a:endParaRPr lang="en-US" dirty="0"/>
          </a:p>
        </p:txBody>
      </p:sp>
      <p:pic>
        <p:nvPicPr>
          <p:cNvPr id="17" name="Image 16" descr="Une image contenant texte, capture d’écran, ligne, Police&#10;&#10;Description générée automatiquement">
            <a:extLst>
              <a:ext uri="{FF2B5EF4-FFF2-40B4-BE49-F238E27FC236}">
                <a16:creationId xmlns:a16="http://schemas.microsoft.com/office/drawing/2014/main" id="{E8B639FE-36D0-B24B-ED64-D827EE61BBE5}"/>
              </a:ext>
            </a:extLst>
          </p:cNvPr>
          <p:cNvPicPr>
            <a:picLocks noChangeAspect="1"/>
          </p:cNvPicPr>
          <p:nvPr/>
        </p:nvPicPr>
        <p:blipFill rotWithShape="1">
          <a:blip r:embed="rId2">
            <a:extLst>
              <a:ext uri="{28A0092B-C50C-407E-A947-70E740481C1C}">
                <a14:useLocalDpi xmlns:a14="http://schemas.microsoft.com/office/drawing/2010/main" val="0"/>
              </a:ext>
            </a:extLst>
          </a:blip>
          <a:srcRect l="237" r="1671"/>
          <a:stretch/>
        </p:blipFill>
        <p:spPr>
          <a:xfrm>
            <a:off x="771525" y="1613410"/>
            <a:ext cx="7877175" cy="2888230"/>
          </a:xfrm>
          <a:prstGeom prst="rect">
            <a:avLst/>
          </a:prstGeom>
        </p:spPr>
      </p:pic>
      <p:sp>
        <p:nvSpPr>
          <p:cNvPr id="18" name="ZoneTexte 17">
            <a:extLst>
              <a:ext uri="{FF2B5EF4-FFF2-40B4-BE49-F238E27FC236}">
                <a16:creationId xmlns:a16="http://schemas.microsoft.com/office/drawing/2014/main" id="{F1F4E893-E023-6DC3-EA5D-8CCBE6C60DC1}"/>
              </a:ext>
            </a:extLst>
          </p:cNvPr>
          <p:cNvSpPr txBox="1"/>
          <p:nvPr/>
        </p:nvSpPr>
        <p:spPr>
          <a:xfrm>
            <a:off x="2754027" y="4568315"/>
            <a:ext cx="4950396" cy="307777"/>
          </a:xfrm>
          <a:prstGeom prst="rect">
            <a:avLst/>
          </a:prstGeom>
          <a:noFill/>
        </p:spPr>
        <p:txBody>
          <a:bodyPr wrap="square">
            <a:spAutoFit/>
          </a:bodyPr>
          <a:lstStyle/>
          <a:p>
            <a:pPr algn="ctr">
              <a:spcAft>
                <a:spcPts val="1000"/>
              </a:spcAft>
            </a:pPr>
            <a:r>
              <a:rPr lang="en-US" sz="1400" dirty="0">
                <a:cs typeface="Arial" pitchFamily="34" charset="0"/>
              </a:rPr>
              <a:t>Figure 6.  Gant chart of internship’s missions </a:t>
            </a:r>
          </a:p>
        </p:txBody>
      </p:sp>
    </p:spTree>
    <p:extLst>
      <p:ext uri="{BB962C8B-B14F-4D97-AF65-F5344CB8AC3E}">
        <p14:creationId xmlns:p14="http://schemas.microsoft.com/office/powerpoint/2010/main" val="1749933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a:xfrm>
            <a:off x="417201" y="2989349"/>
            <a:ext cx="6415397" cy="608115"/>
          </a:xfrm>
        </p:spPr>
        <p:txBody>
          <a:bodyPr/>
          <a:lstStyle/>
          <a:p>
            <a:r>
              <a:rPr lang="en-US" sz="2400" dirty="0"/>
              <a:t>2. Literature review overview </a:t>
            </a:r>
            <a:br>
              <a:rPr lang="en-US" sz="1600" dirty="0"/>
            </a:br>
            <a:endParaRPr lang="en-US" sz="2800" dirty="0"/>
          </a:p>
        </p:txBody>
      </p:sp>
      <p:sp>
        <p:nvSpPr>
          <p:cNvPr id="12" name="Text Placeholder 11">
            <a:extLst>
              <a:ext uri="{FF2B5EF4-FFF2-40B4-BE49-F238E27FC236}">
                <a16:creationId xmlns:a16="http://schemas.microsoft.com/office/drawing/2014/main" id="{0B12A996-3031-4E65-BFBA-E2A5378AEEAF}"/>
              </a:ext>
            </a:extLst>
          </p:cNvPr>
          <p:cNvSpPr>
            <a:spLocks noGrp="1"/>
          </p:cNvSpPr>
          <p:nvPr>
            <p:ph type="subTitle" idx="1"/>
          </p:nvPr>
        </p:nvSpPr>
        <p:spPr>
          <a:xfrm>
            <a:off x="693427" y="3597464"/>
            <a:ext cx="5707373" cy="1876924"/>
          </a:xfrm>
        </p:spPr>
        <p:txBody>
          <a:bodyPr/>
          <a:lstStyle/>
          <a:p>
            <a:pPr lvl="1"/>
            <a:r>
              <a:rPr lang="en-US" dirty="0">
                <a:solidFill>
                  <a:schemeClr val="tx1"/>
                </a:solidFill>
              </a:rPr>
              <a:t>A. Methodology </a:t>
            </a:r>
          </a:p>
          <a:p>
            <a:pPr lvl="1"/>
            <a:r>
              <a:rPr lang="en-US" dirty="0">
                <a:solidFill>
                  <a:schemeClr val="tx1"/>
                </a:solidFill>
              </a:rPr>
              <a:t>B. Distillation learning fundamentals </a:t>
            </a:r>
          </a:p>
          <a:p>
            <a:pPr lvl="1"/>
            <a:r>
              <a:rPr lang="en-US" dirty="0">
                <a:solidFill>
                  <a:schemeClr val="tx1"/>
                </a:solidFill>
              </a:rPr>
              <a:t>C. Relevant frameworks </a:t>
            </a:r>
          </a:p>
          <a:p>
            <a:pPr lvl="1"/>
            <a:r>
              <a:rPr lang="en-US" dirty="0">
                <a:solidFill>
                  <a:schemeClr val="tx1"/>
                </a:solidFill>
              </a:rPr>
              <a:t>D. Potential Uses in RISK/MRM</a:t>
            </a:r>
          </a:p>
          <a:p>
            <a:pPr lvl="1"/>
            <a:endParaRPr lang="en-US" dirty="0"/>
          </a:p>
          <a:p>
            <a:pPr lvl="1"/>
            <a:endParaRPr lang="en-US" dirty="0">
              <a:solidFill>
                <a:schemeClr val="tx1"/>
              </a:solidFill>
            </a:endParaRPr>
          </a:p>
        </p:txBody>
      </p:sp>
      <p:pic>
        <p:nvPicPr>
          <p:cNvPr id="2050" name="Picture 2" descr="An Overview and Applications of Artificial Neural Networks">
            <a:extLst>
              <a:ext uri="{FF2B5EF4-FFF2-40B4-BE49-F238E27FC236}">
                <a16:creationId xmlns:a16="http://schemas.microsoft.com/office/drawing/2014/main" id="{2EC0C951-6315-4A7E-A1A7-705C883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36613" y="1888613"/>
            <a:ext cx="6865373"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0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5BD9591-F27F-C137-F18B-B0B7CE5B51BA}"/>
              </a:ext>
            </a:extLst>
          </p:cNvPr>
          <p:cNvSpPr>
            <a:spLocks noGrp="1"/>
          </p:cNvSpPr>
          <p:nvPr>
            <p:ph type="title"/>
          </p:nvPr>
        </p:nvSpPr>
        <p:spPr>
          <a:xfrm>
            <a:off x="183890" y="432245"/>
            <a:ext cx="9204000" cy="467307"/>
          </a:xfrm>
        </p:spPr>
        <p:txBody>
          <a:bodyPr/>
          <a:lstStyle/>
          <a:p>
            <a:r>
              <a:rPr lang="en-US" dirty="0">
                <a:solidFill>
                  <a:schemeClr val="tx1"/>
                </a:solidFill>
              </a:rPr>
              <a:t>A. Methodology </a:t>
            </a:r>
            <a:br>
              <a:rPr lang="en-US" dirty="0"/>
            </a:br>
            <a:endParaRPr lang="en-US" dirty="0"/>
          </a:p>
        </p:txBody>
      </p:sp>
      <p:graphicFrame>
        <p:nvGraphicFramePr>
          <p:cNvPr id="13" name="Diagramme 12">
            <a:extLst>
              <a:ext uri="{FF2B5EF4-FFF2-40B4-BE49-F238E27FC236}">
                <a16:creationId xmlns:a16="http://schemas.microsoft.com/office/drawing/2014/main" id="{09ED898F-B11B-4DE4-0CA3-B77A1485F756}"/>
              </a:ext>
            </a:extLst>
          </p:cNvPr>
          <p:cNvGraphicFramePr/>
          <p:nvPr>
            <p:extLst>
              <p:ext uri="{D42A27DB-BD31-4B8C-83A1-F6EECF244321}">
                <p14:modId xmlns:p14="http://schemas.microsoft.com/office/powerpoint/2010/main" val="1843782571"/>
              </p:ext>
            </p:extLst>
          </p:nvPr>
        </p:nvGraphicFramePr>
        <p:xfrm>
          <a:off x="921915" y="1729231"/>
          <a:ext cx="8465975" cy="3553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Zone de texte 1093">
            <a:extLst>
              <a:ext uri="{FF2B5EF4-FFF2-40B4-BE49-F238E27FC236}">
                <a16:creationId xmlns:a16="http://schemas.microsoft.com/office/drawing/2014/main" id="{A3BDA1C7-C282-A7BF-AC9A-3F86DCF0E9CF}"/>
              </a:ext>
            </a:extLst>
          </p:cNvPr>
          <p:cNvSpPr txBox="1"/>
          <p:nvPr/>
        </p:nvSpPr>
        <p:spPr>
          <a:xfrm>
            <a:off x="2356284" y="4664668"/>
            <a:ext cx="5597236" cy="43088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en-US" sz="1400" dirty="0">
                <a:cs typeface="Arial" pitchFamily="34" charset="0"/>
              </a:rPr>
              <a:t>Figure 6. Literature Review Milestones, 29 Scientific paper on knowledge distillation were reviewed.  </a:t>
            </a:r>
            <a:endParaRPr lang="en-GB" sz="1400" dirty="0">
              <a:cs typeface="Arial" pitchFamily="34" charset="0"/>
            </a:endParaRPr>
          </a:p>
        </p:txBody>
      </p:sp>
    </p:spTree>
    <p:extLst>
      <p:ext uri="{BB962C8B-B14F-4D97-AF65-F5344CB8AC3E}">
        <p14:creationId xmlns:p14="http://schemas.microsoft.com/office/powerpoint/2010/main" val="21924101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SLIDE_LAYOUT_CONST" val="32"/>
</p:tagLst>
</file>

<file path=ppt/theme/theme1.xml><?xml version="1.0" encoding="utf-8"?>
<a:theme xmlns:a="http://schemas.openxmlformats.org/drawingml/2006/main" name="SG Group Identity">
  <a:themeElements>
    <a:clrScheme name="SG Theme Color 2018">
      <a:dk1>
        <a:srgbClr val="010101"/>
      </a:dk1>
      <a:lt1>
        <a:sysClr val="window" lastClr="FFFFFF"/>
      </a:lt1>
      <a:dk2>
        <a:srgbClr val="E55F50"/>
      </a:dk2>
      <a:lt2>
        <a:srgbClr val="E9041E"/>
      </a:lt2>
      <a:accent1>
        <a:srgbClr val="610F15"/>
      </a:accent1>
      <a:accent2>
        <a:srgbClr val="581D39"/>
      </a:accent2>
      <a:accent3>
        <a:srgbClr val="303A3C"/>
      </a:accent3>
      <a:accent4>
        <a:srgbClr val="292D3F"/>
      </a:accent4>
      <a:accent5>
        <a:srgbClr val="4D385E"/>
      </a:accent5>
      <a:accent6>
        <a:srgbClr val="EB2D90"/>
      </a:accent6>
      <a:hlink>
        <a:srgbClr val="E9041E"/>
      </a:hlink>
      <a:folHlink>
        <a:srgbClr val="E9041E"/>
      </a:folHlink>
    </a:clrScheme>
    <a:fontScheme name="SG Group 2018 Theme">
      <a:majorFont>
        <a:latin typeface="Montserrat Extra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spAutoFit/>
      </a:bodyPr>
      <a:lstStyle>
        <a:defPPr>
          <a:spcBef>
            <a:spcPts val="1200"/>
          </a:spcBef>
          <a:defRPr sz="1200" dirty="0">
            <a:ea typeface="Source Sans Pro" pitchFamily="34"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G 2018 - Template A4 - FR.potx" id="{81B896E4-D84A-4D5B-A160-C99E6A023D33}" vid="{377CD91A-F003-4629-9BCD-C8DD92943347}"/>
    </a:ext>
  </a:extLst>
</a:theme>
</file>

<file path=ppt/theme/theme2.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sisl xmlns:xsi="http://www.w3.org/2001/XMLSchema-instance" xmlns:xsd="http://www.w3.org/2001/XMLSchema" xmlns="http://www.boldonjames.com/2008/01/sie/internal/label" sislVersion="0" policy="cd56ee39-2ddd-42dc-ad6e-3cc27c925a9b" origin="userSelected">
  <element uid="id_classification_eurestricted" value=""/>
</sisl>
</file>

<file path=customXml/item2.xml><?xml version="1.0" encoding="utf-8"?>
<ct:contentTypeSchema xmlns:ct="http://schemas.microsoft.com/office/2006/metadata/contentType" xmlns:ma="http://schemas.microsoft.com/office/2006/metadata/properties/metaAttributes" ct:_="" ma:_="" ma:contentTypeName="Document" ma:contentTypeID="0x010100C2F1A22969D4DE4E847CEFC35EF13E31" ma:contentTypeVersion="11" ma:contentTypeDescription="Create a new document." ma:contentTypeScope="" ma:versionID="458bd0a7b01a53a92e47f4badce4008f">
  <xsd:schema xmlns:xsd="http://www.w3.org/2001/XMLSchema" xmlns:xs="http://www.w3.org/2001/XMLSchema" xmlns:p="http://schemas.microsoft.com/office/2006/metadata/properties" xmlns:ns3="2eb6a9aa-df8a-440b-8966-8a27862ba996" xmlns:ns4="3f109afd-265f-4d45-b491-52b48b0da301" targetNamespace="http://schemas.microsoft.com/office/2006/metadata/properties" ma:root="true" ma:fieldsID="89a4e68558f39ffbe439373988678e20" ns3:_="" ns4:_="">
    <xsd:import namespace="2eb6a9aa-df8a-440b-8966-8a27862ba996"/>
    <xsd:import namespace="3f109afd-265f-4d45-b491-52b48b0da30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6a9aa-df8a-440b-8966-8a27862ba9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09afd-265f-4d45-b491-52b48b0da30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DU2ZWUzOS0yZGRkLTQyZGMtYWQ2ZS0zY2MyN2M5MjVhOWIiIG9yaWdpbj0idXNlclNlbGVjdGVkIj48ZWxlbWVudCB1aWQ9ImlkX2NsYXNzaWZpY2F0aW9uX2V1cmVzdHJpY3RlZCIgdmFsdWU9IiIgeG1sbnM9Imh0dHA6Ly93d3cuYm9sZG9uamFtZXMuY29tLzIwMDgvMDEvc2llL2ludGVybmFsL2xhYmVsIiAvPjwvc2lzbD48VXNlck5hbWU+RVVSXHNiaWdub24wNDAxMTA8L1VzZXJOYW1lPjxEYXRlVGltZT4wOS8xMS8yMDE4IDE0OjIyOjAzPC9EYXRlVGltZT48TGFiZWxTdHJpbmc+QzAgLSBQdWJsaWMgPC9MYWJlbFN0cmluZz48L2l0ZW0+PC9sYWJlbEhpc3Rvcnk+</Value>
</WrappedLabelHistory>
</file>

<file path=customXml/itemProps1.xml><?xml version="1.0" encoding="utf-8"?>
<ds:datastoreItem xmlns:ds="http://schemas.openxmlformats.org/officeDocument/2006/customXml" ds:itemID="{41C963E0-C0A4-49A5-BC05-5D79FD3975A2}">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3B311538-3AFF-4D13-BAA9-F8B62C015A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6a9aa-df8a-440b-8966-8a27862ba996"/>
    <ds:schemaRef ds:uri="3f109afd-265f-4d45-b491-52b48b0da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094505-7CFE-4331-AE47-C53AB6446B9E}">
  <ds:schemaRefs>
    <ds:schemaRef ds:uri="http://schemas.microsoft.com/sharepoint/v3/contenttype/forms"/>
  </ds:schemaRefs>
</ds:datastoreItem>
</file>

<file path=customXml/itemProps4.xml><?xml version="1.0" encoding="utf-8"?>
<ds:datastoreItem xmlns:ds="http://schemas.openxmlformats.org/officeDocument/2006/customXml" ds:itemID="{B5262EC9-87F2-43D4-9E8F-894A14C8298D}">
  <ds:schemaRefs>
    <ds:schemaRef ds:uri="http://schemas.openxmlformats.org/package/2006/metadata/core-properties"/>
    <ds:schemaRef ds:uri="http://purl.org/dc/terms/"/>
    <ds:schemaRef ds:uri="2eb6a9aa-df8a-440b-8966-8a27862ba996"/>
    <ds:schemaRef ds:uri="3f109afd-265f-4d45-b491-52b48b0da301"/>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customXml/itemProps5.xml><?xml version="1.0" encoding="utf-8"?>
<ds:datastoreItem xmlns:ds="http://schemas.openxmlformats.org/officeDocument/2006/customXml" ds:itemID="{CE37D52D-D983-48DC-9BF1-167A440E7378}">
  <ds:schemaRefs>
    <ds:schemaRef ds:uri="http://www.w3.org/2001/XMLSchema"/>
    <ds:schemaRef ds:uri="http://www.boldonjames.com/2016/02/Classifier/internal/wrappedLabelHistory"/>
  </ds:schemaRefs>
</ds:datastoreItem>
</file>

<file path=docProps/app.xml><?xml version="1.0" encoding="utf-8"?>
<Properties xmlns="http://schemas.openxmlformats.org/officeDocument/2006/extended-properties" xmlns:vt="http://schemas.openxmlformats.org/officeDocument/2006/docPropsVTypes">
  <Template>SG 2018 - Template A4 - FR</Template>
  <TotalTime>14488</TotalTime>
  <Words>5079</Words>
  <Application>Microsoft Office PowerPoint</Application>
  <PresentationFormat>Format A4 (210 x 297 mm)</PresentationFormat>
  <Paragraphs>774</Paragraphs>
  <Slides>48</Slides>
  <Notes>5</Notes>
  <HiddenSlides>0</HiddenSlides>
  <MMClips>0</MMClips>
  <ScaleCrop>false</ScaleCrop>
  <HeadingPairs>
    <vt:vector size="6" baseType="variant">
      <vt:variant>
        <vt:lpstr>Polices utilisées</vt:lpstr>
      </vt:variant>
      <vt:variant>
        <vt:i4>16</vt:i4>
      </vt:variant>
      <vt:variant>
        <vt:lpstr>Thème</vt:lpstr>
      </vt:variant>
      <vt:variant>
        <vt:i4>3</vt:i4>
      </vt:variant>
      <vt:variant>
        <vt:lpstr>Titres des diapositives</vt:lpstr>
      </vt:variant>
      <vt:variant>
        <vt:i4>48</vt:i4>
      </vt:variant>
    </vt:vector>
  </HeadingPairs>
  <TitlesOfParts>
    <vt:vector size="67" baseType="lpstr">
      <vt:lpstr>Abadi Extra Light</vt:lpstr>
      <vt:lpstr>Aharoni</vt:lpstr>
      <vt:lpstr>Arial</vt:lpstr>
      <vt:lpstr>Arial</vt:lpstr>
      <vt:lpstr>Calibri</vt:lpstr>
      <vt:lpstr>Calibri Light</vt:lpstr>
      <vt:lpstr>Cambria Math</vt:lpstr>
      <vt:lpstr>CMBX8</vt:lpstr>
      <vt:lpstr>CMR8</vt:lpstr>
      <vt:lpstr>Helvetica Neue</vt:lpstr>
      <vt:lpstr>Montserrat ExtraBold</vt:lpstr>
      <vt:lpstr>Quicksand Light</vt:lpstr>
      <vt:lpstr>Sitka Banner</vt:lpstr>
      <vt:lpstr>Source Sans Pro</vt:lpstr>
      <vt:lpstr>Wingdings</vt:lpstr>
      <vt:lpstr>Wingdings 3</vt:lpstr>
      <vt:lpstr>SG Group Identity</vt:lpstr>
      <vt:lpstr>1_Conception personnalisée</vt:lpstr>
      <vt:lpstr>Conception personnalisée</vt:lpstr>
      <vt:lpstr>thesis defense for engineering degree  </vt:lpstr>
      <vt:lpstr>OUTLINES </vt:lpstr>
      <vt:lpstr>1. INTRODUCTION  </vt:lpstr>
      <vt:lpstr>A. Context and motivation (1/2)  </vt:lpstr>
      <vt:lpstr>A. Context and Motivation (2/2)  </vt:lpstr>
      <vt:lpstr>B. Knowledge Distillation Fundamental DEFINITION  </vt:lpstr>
      <vt:lpstr>C. Missions </vt:lpstr>
      <vt:lpstr>2. Literature review overview  </vt:lpstr>
      <vt:lpstr>A. Methodology  </vt:lpstr>
      <vt:lpstr>B. Distillation learning fundamentals (1/3) </vt:lpstr>
      <vt:lpstr>Response-Based Knowledge </vt:lpstr>
      <vt:lpstr>Other types of Knowledge distillation  </vt:lpstr>
      <vt:lpstr>Adversarial Knowledge Distillation </vt:lpstr>
      <vt:lpstr>Interpretability  distillation  </vt:lpstr>
      <vt:lpstr>Main Use of Knowledge Distillation in RISK/MRM</vt:lpstr>
      <vt:lpstr>2. Distillation OF PD ESTIMATION MODELS </vt:lpstr>
      <vt:lpstr>INTRODUCTION TO PD ESTIMATION MODELS FRAMEWORK </vt:lpstr>
      <vt:lpstr>PD estimation models’ Distillation Framework </vt:lpstr>
      <vt:lpstr>TEACHER TRAINING </vt:lpstr>
      <vt:lpstr>Response-BASED DISTILLATION (1/3) </vt:lpstr>
      <vt:lpstr>Response-BASED DISTILLATION (2/3) </vt:lpstr>
      <vt:lpstr>Response-BASED DISTILLATION (3/3) </vt:lpstr>
      <vt:lpstr>Adversarial Knowledge Distillation Framework (1/8) </vt:lpstr>
      <vt:lpstr>Adversarial Knowledge Distillation Framework (2/8) </vt:lpstr>
      <vt:lpstr>Adversarial Knowledge Distillation Framework (3/8) </vt:lpstr>
      <vt:lpstr>Adversarial Knowledge Distillation Framework (4/8) </vt:lpstr>
      <vt:lpstr>Adversarial Knowledge Distillation Framework (5/8) </vt:lpstr>
      <vt:lpstr>Adversarial Knowledge Distillation Framework (6/8) </vt:lpstr>
      <vt:lpstr>Adversarial Knowledge Distillation Framework (7/8) </vt:lpstr>
      <vt:lpstr>Adversarial Knowledge Distillation Framework (8/8) </vt:lpstr>
      <vt:lpstr>X-distillation Framework (1/8) </vt:lpstr>
      <vt:lpstr>X-distillation Framework (2/8) </vt:lpstr>
      <vt:lpstr>X-distillation Framework (3/8) </vt:lpstr>
      <vt:lpstr>X-distillation Framework (4/8) </vt:lpstr>
      <vt:lpstr>X-distillation Framework (5/8) </vt:lpstr>
      <vt:lpstr>X-distillation Framework (6/8) </vt:lpstr>
      <vt:lpstr>Xdistillation Framework (7/8) </vt:lpstr>
      <vt:lpstr>X-distillation Framework (8/8) </vt:lpstr>
      <vt:lpstr>Présentation PowerPoint</vt:lpstr>
      <vt:lpstr>REFERENCES  </vt:lpstr>
      <vt:lpstr>APPENDIX- DISTILLATION TESTS ON LENDING CLUB dataset (1/7)</vt:lpstr>
      <vt:lpstr>APPENDIX- DISTILLATION TESTS ON LENDING CLUB dataset (2/7)</vt:lpstr>
      <vt:lpstr>APPENDIX- DISTILLATION TESTS ON LENDING CLUB dataset (3/7)</vt:lpstr>
      <vt:lpstr>APPENDIX (4/7)</vt:lpstr>
      <vt:lpstr>APPENDIX (5/7) </vt:lpstr>
      <vt:lpstr>Appendix (6/7)  </vt:lpstr>
      <vt:lpstr>appendix (7/7)  </vt:lpstr>
      <vt:lpstr>B. Relevant frameworks (3/3)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subject>SG Group Template</dc:subject>
  <dc:creator>ELGHAFFOULI Omar RisqMrm</dc:creator>
  <cp:keywords/>
  <cp:lastModifiedBy>Omar Elghaffouli</cp:lastModifiedBy>
  <cp:revision>40</cp:revision>
  <cp:lastPrinted>2018-11-07T13:41:34Z</cp:lastPrinted>
  <dcterms:created xsi:type="dcterms:W3CDTF">2023-04-27T07:46:41Z</dcterms:created>
  <dcterms:modified xsi:type="dcterms:W3CDTF">2023-10-25T18:13:03Z</dcterms:modified>
  <cp:category>SG Group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0x010100C2F1A22969D4DE4E847CEFC35EF13E31</vt:lpwstr>
  </property>
  <property fmtid="{D5CDD505-2E9C-101B-9397-08002B2CF9AE}" pid="3" name="MSIP_Label_a401b303-ecb1-4a9d-936a-70858c2d9a3e_Enabled">
    <vt:lpwstr>true</vt:lpwstr>
  </property>
  <property fmtid="{D5CDD505-2E9C-101B-9397-08002B2CF9AE}" pid="4" name="MSIP_Label_a401b303-ecb1-4a9d-936a-70858c2d9a3e_SetDate">
    <vt:lpwstr>2023-04-27T14:27:19Z</vt:lpwstr>
  </property>
  <property fmtid="{D5CDD505-2E9C-101B-9397-08002B2CF9AE}" pid="5" name="MSIP_Label_a401b303-ecb1-4a9d-936a-70858c2d9a3e_Method">
    <vt:lpwstr>Privileged</vt:lpwstr>
  </property>
  <property fmtid="{D5CDD505-2E9C-101B-9397-08002B2CF9AE}" pid="6" name="MSIP_Label_a401b303-ecb1-4a9d-936a-70858c2d9a3e_Name">
    <vt:lpwstr>a401b303-ecb1-4a9d-936a-70858c2d9a3e</vt:lpwstr>
  </property>
  <property fmtid="{D5CDD505-2E9C-101B-9397-08002B2CF9AE}" pid="7" name="MSIP_Label_a401b303-ecb1-4a9d-936a-70858c2d9a3e_SiteId">
    <vt:lpwstr>c9a7d621-4bc4-4407-b730-f428e656aa9e</vt:lpwstr>
  </property>
  <property fmtid="{D5CDD505-2E9C-101B-9397-08002B2CF9AE}" pid="8" name="MSIP_Label_a401b303-ecb1-4a9d-936a-70858c2d9a3e_ActionId">
    <vt:lpwstr>21b22e14-1130-4cd5-aa18-e72dae562194</vt:lpwstr>
  </property>
  <property fmtid="{D5CDD505-2E9C-101B-9397-08002B2CF9AE}" pid="9" name="MSIP_Label_a401b303-ecb1-4a9d-936a-70858c2d9a3e_ContentBits">
    <vt:lpwstr>0</vt:lpwstr>
  </property>
</Properties>
</file>