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28" r:id="rId6"/>
    <p:sldMasterId id="2147484040" r:id="rId7"/>
    <p:sldMasterId id="2147484027" r:id="rId8"/>
  </p:sldMasterIdLst>
  <p:notesMasterIdLst>
    <p:notesMasterId r:id="rId54"/>
  </p:notesMasterIdLst>
  <p:handoutMasterIdLst>
    <p:handoutMasterId r:id="rId55"/>
  </p:handoutMasterIdLst>
  <p:sldIdLst>
    <p:sldId id="895" r:id="rId9"/>
    <p:sldId id="896" r:id="rId10"/>
    <p:sldId id="898" r:id="rId11"/>
    <p:sldId id="946" r:id="rId12"/>
    <p:sldId id="920" r:id="rId13"/>
    <p:sldId id="945" r:id="rId14"/>
    <p:sldId id="933" r:id="rId15"/>
    <p:sldId id="899" r:id="rId16"/>
    <p:sldId id="948" r:id="rId17"/>
    <p:sldId id="947" r:id="rId18"/>
    <p:sldId id="949" r:id="rId19"/>
    <p:sldId id="950" r:id="rId20"/>
    <p:sldId id="951" r:id="rId21"/>
    <p:sldId id="952" r:id="rId22"/>
    <p:sldId id="965" r:id="rId23"/>
    <p:sldId id="953" r:id="rId24"/>
    <p:sldId id="954" r:id="rId25"/>
    <p:sldId id="955" r:id="rId26"/>
    <p:sldId id="956" r:id="rId27"/>
    <p:sldId id="957" r:id="rId28"/>
    <p:sldId id="959" r:id="rId29"/>
    <p:sldId id="961" r:id="rId30"/>
    <p:sldId id="962" r:id="rId31"/>
    <p:sldId id="966" r:id="rId32"/>
    <p:sldId id="967" r:id="rId33"/>
    <p:sldId id="968" r:id="rId34"/>
    <p:sldId id="969" r:id="rId35"/>
    <p:sldId id="970" r:id="rId36"/>
    <p:sldId id="972" r:id="rId37"/>
    <p:sldId id="974" r:id="rId38"/>
    <p:sldId id="973" r:id="rId39"/>
    <p:sldId id="975" r:id="rId40"/>
    <p:sldId id="976" r:id="rId41"/>
    <p:sldId id="977" r:id="rId42"/>
    <p:sldId id="978" r:id="rId43"/>
    <p:sldId id="979" r:id="rId44"/>
    <p:sldId id="980" r:id="rId45"/>
    <p:sldId id="935" r:id="rId46"/>
    <p:sldId id="926" r:id="rId47"/>
    <p:sldId id="923" r:id="rId48"/>
    <p:sldId id="930" r:id="rId49"/>
    <p:sldId id="931" r:id="rId50"/>
    <p:sldId id="963" r:id="rId51"/>
    <p:sldId id="964" r:id="rId52"/>
    <p:sldId id="914" r:id="rId53"/>
  </p:sldIdLst>
  <p:sldSz cx="9906000" cy="6858000" type="A4"/>
  <p:notesSz cx="7099300" cy="10234613"/>
  <p:defaultTextStyle>
    <a:defPPr>
      <a:defRPr lang="en-US"/>
    </a:defPPr>
    <a:lvl1pPr marL="0" algn="l" defTabSz="1072621" rtl="0" eaLnBrk="1" latinLnBrk="0" hangingPunct="1">
      <a:defRPr sz="2112" kern="1200">
        <a:solidFill>
          <a:schemeClr val="tx1"/>
        </a:solidFill>
        <a:latin typeface="+mn-lt"/>
        <a:ea typeface="+mn-ea"/>
        <a:cs typeface="+mn-cs"/>
      </a:defRPr>
    </a:lvl1pPr>
    <a:lvl2pPr marL="536311" algn="l" defTabSz="1072621" rtl="0" eaLnBrk="1" latinLnBrk="0" hangingPunct="1">
      <a:defRPr sz="2112" kern="1200">
        <a:solidFill>
          <a:schemeClr val="tx1"/>
        </a:solidFill>
        <a:latin typeface="+mn-lt"/>
        <a:ea typeface="+mn-ea"/>
        <a:cs typeface="+mn-cs"/>
      </a:defRPr>
    </a:lvl2pPr>
    <a:lvl3pPr marL="1072621" algn="l" defTabSz="1072621" rtl="0" eaLnBrk="1" latinLnBrk="0" hangingPunct="1">
      <a:defRPr sz="2112" kern="1200">
        <a:solidFill>
          <a:schemeClr val="tx1"/>
        </a:solidFill>
        <a:latin typeface="+mn-lt"/>
        <a:ea typeface="+mn-ea"/>
        <a:cs typeface="+mn-cs"/>
      </a:defRPr>
    </a:lvl3pPr>
    <a:lvl4pPr marL="1608932" algn="l" defTabSz="1072621" rtl="0" eaLnBrk="1" latinLnBrk="0" hangingPunct="1">
      <a:defRPr sz="2112" kern="1200">
        <a:solidFill>
          <a:schemeClr val="tx1"/>
        </a:solidFill>
        <a:latin typeface="+mn-lt"/>
        <a:ea typeface="+mn-ea"/>
        <a:cs typeface="+mn-cs"/>
      </a:defRPr>
    </a:lvl4pPr>
    <a:lvl5pPr marL="2145243" algn="l" defTabSz="1072621" rtl="0" eaLnBrk="1" latinLnBrk="0" hangingPunct="1">
      <a:defRPr sz="2112" kern="1200">
        <a:solidFill>
          <a:schemeClr val="tx1"/>
        </a:solidFill>
        <a:latin typeface="+mn-lt"/>
        <a:ea typeface="+mn-ea"/>
        <a:cs typeface="+mn-cs"/>
      </a:defRPr>
    </a:lvl5pPr>
    <a:lvl6pPr marL="2681554" algn="l" defTabSz="1072621" rtl="0" eaLnBrk="1" latinLnBrk="0" hangingPunct="1">
      <a:defRPr sz="2112" kern="1200">
        <a:solidFill>
          <a:schemeClr val="tx1"/>
        </a:solidFill>
        <a:latin typeface="+mn-lt"/>
        <a:ea typeface="+mn-ea"/>
        <a:cs typeface="+mn-cs"/>
      </a:defRPr>
    </a:lvl6pPr>
    <a:lvl7pPr marL="3217864" algn="l" defTabSz="1072621" rtl="0" eaLnBrk="1" latinLnBrk="0" hangingPunct="1">
      <a:defRPr sz="2112" kern="1200">
        <a:solidFill>
          <a:schemeClr val="tx1"/>
        </a:solidFill>
        <a:latin typeface="+mn-lt"/>
        <a:ea typeface="+mn-ea"/>
        <a:cs typeface="+mn-cs"/>
      </a:defRPr>
    </a:lvl7pPr>
    <a:lvl8pPr marL="3754175" algn="l" defTabSz="1072621" rtl="0" eaLnBrk="1" latinLnBrk="0" hangingPunct="1">
      <a:defRPr sz="2112" kern="1200">
        <a:solidFill>
          <a:schemeClr val="tx1"/>
        </a:solidFill>
        <a:latin typeface="+mn-lt"/>
        <a:ea typeface="+mn-ea"/>
        <a:cs typeface="+mn-cs"/>
      </a:defRPr>
    </a:lvl8pPr>
    <a:lvl9pPr marL="4290486" algn="l" defTabSz="1072621" rtl="0" eaLnBrk="1" latinLnBrk="0" hangingPunct="1">
      <a:defRPr sz="2112"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5259" userDrawn="1">
          <p15:clr>
            <a:srgbClr val="A4A3A4"/>
          </p15:clr>
        </p15:guide>
        <p15:guide id="13" orient="horz" pos="2160" userDrawn="1">
          <p15:clr>
            <a:srgbClr val="A4A3A4"/>
          </p15:clr>
        </p15:guide>
        <p15:guide id="26" orient="horz" pos="3634" userDrawn="1">
          <p15:clr>
            <a:srgbClr val="A4A3A4"/>
          </p15:clr>
        </p15:guide>
        <p15:guide id="28" pos="312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04CFA5-8F6E-B021-DFE9-0D499368C8D2}" name="FOURATI Imen RisqMrm" initials="FIR" userId="S::imen.fourati@socgen.com::d15d3de8-9ca5-4fc9-bca4-9a538a47b297" providerId="AD"/>
  <p188:author id="{D5475CBF-28EF-9C8C-ECAD-05A791A1B578}" name="ELGHAFFOULI Omar RisqMrm" initials="EOR" userId="S::omar.elghaffouli@socgen.com::76f198ad-572a-415e-b930-b9c7721439dc" providerId="AD"/>
  <p188:author id="{7C339AC6-C5DC-93F8-2DDA-4C42F88688F1}" name="BAROUDI Zineb RisqMrm" initials="BZR" userId="S::zineb.baroudi@socgen.com::242920f8-1537-4027-9bd0-389b45c3df3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BEBEB"/>
    <a:srgbClr val="E8E8E8"/>
    <a:srgbClr val="FBE4E1"/>
    <a:srgbClr val="FCECEA"/>
    <a:srgbClr val="F2F2F2"/>
    <a:srgbClr val="E2E2E2"/>
    <a:srgbClr val="FCEEEE"/>
    <a:srgbClr val="422259"/>
    <a:srgbClr val="C54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6000" autoAdjust="0"/>
  </p:normalViewPr>
  <p:slideViewPr>
    <p:cSldViewPr snapToGrid="0">
      <p:cViewPr varScale="1">
        <p:scale>
          <a:sx n="110" d="100"/>
          <a:sy n="110" d="100"/>
        </p:scale>
        <p:origin x="1128" y="102"/>
      </p:cViewPr>
      <p:guideLst>
        <p:guide orient="horz" pos="5259"/>
        <p:guide orient="horz" pos="2160"/>
        <p:guide orient="horz" pos="3634"/>
        <p:guide pos="3120"/>
      </p:guideLst>
    </p:cSldViewPr>
  </p:slideViewPr>
  <p:outlineViewPr>
    <p:cViewPr>
      <p:scale>
        <a:sx n="33" d="100"/>
        <a:sy n="33" d="100"/>
      </p:scale>
      <p:origin x="0" y="-2934"/>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70" d="100"/>
          <a:sy n="70" d="100"/>
        </p:scale>
        <p:origin x="-219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microsoft.com/office/2018/10/relationships/authors" Targe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Master" Target="slideMasters/slideMaster3.xml"/><Relationship Id="rId51" Type="http://schemas.openxmlformats.org/officeDocument/2006/relationships/slide" Target="slides/slide4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1E4C2-099F-400B-9A14-8A7BDACA63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9E98424-B5F0-4B67-A698-E51998F780DA}">
      <dgm:prSet phldrT="[Texte]" custT="1"/>
      <dgm:spPr/>
      <dgm:t>
        <a:bodyPr/>
        <a:lstStyle/>
        <a:p>
          <a:r>
            <a:rPr lang="en-US" sz="1100" b="1" kern="1200" dirty="0">
              <a:solidFill>
                <a:prstClr val="white"/>
              </a:solidFill>
              <a:latin typeface="Source Sans Pro"/>
              <a:ea typeface="+mn-ea"/>
              <a:cs typeface="+mn-cs"/>
            </a:rPr>
            <a:t>XAI</a:t>
          </a:r>
        </a:p>
      </dgm:t>
    </dgm:pt>
    <dgm:pt modelId="{E7D85B89-5A59-4D44-9036-ABA1C2526FB8}" type="parTrans" cxnId="{67FAE61D-2174-45C6-8B40-EDA710711D2A}">
      <dgm:prSet/>
      <dgm:spPr/>
      <dgm:t>
        <a:bodyPr/>
        <a:lstStyle/>
        <a:p>
          <a:endParaRPr lang="en-US"/>
        </a:p>
      </dgm:t>
    </dgm:pt>
    <dgm:pt modelId="{79AEDAA3-5069-4E7C-A0DE-0F9C2CA37BFC}" type="sibTrans" cxnId="{67FAE61D-2174-45C6-8B40-EDA710711D2A}">
      <dgm:prSet/>
      <dgm:spPr/>
      <dgm:t>
        <a:bodyPr/>
        <a:lstStyle/>
        <a:p>
          <a:endParaRPr lang="en-US"/>
        </a:p>
      </dgm:t>
    </dgm:pt>
    <dgm:pt modelId="{EF4A2EA0-243C-43D1-AC61-04F0B62048AF}">
      <dgm:prSet phldrT="[Texte]" custT="1"/>
      <dgm:spPr/>
      <dgm:t>
        <a:bodyPr/>
        <a:lstStyle/>
        <a:p>
          <a:pPr>
            <a:lnSpc>
              <a:spcPct val="100000"/>
            </a:lnSpc>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If we have an </a:t>
          </a:r>
          <a:r>
            <a:rPr lang="en-US" sz="1100" kern="1200" dirty="0">
              <a:solidFill>
                <a:srgbClr val="FF0000"/>
              </a:solidFill>
              <a:latin typeface="Aharoni" panose="02010803020104030203" pitchFamily="2" charset="-79"/>
              <a:ea typeface="+mn-ea"/>
              <a:cs typeface="Aharoni" panose="02010803020104030203" pitchFamily="2" charset="-79"/>
            </a:rPr>
            <a:t>inexplicable teacher </a:t>
          </a:r>
          <a:r>
            <a:rPr lang="en-US" sz="1100" kern="1200" dirty="0">
              <a:latin typeface="Aharoni" panose="02010803020104030203" pitchFamily="2" charset="-79"/>
              <a:cs typeface="Aharoni" panose="02010803020104030203" pitchFamily="2" charset="-79"/>
            </a:rPr>
            <a:t>such as a </a:t>
          </a:r>
          <a:r>
            <a:rPr lang="en-US" sz="1100" kern="1200" dirty="0">
              <a:solidFill>
                <a:srgbClr val="FF0000"/>
              </a:solidFill>
              <a:latin typeface="Aharoni" panose="02010803020104030203" pitchFamily="2" charset="-79"/>
              <a:ea typeface="+mn-ea"/>
              <a:cs typeface="Aharoni" panose="02010803020104030203" pitchFamily="2" charset="-79"/>
            </a:rPr>
            <a:t>deep neural network </a:t>
          </a:r>
          <a:r>
            <a:rPr lang="en-US" sz="1100" kern="1200" dirty="0">
              <a:solidFill>
                <a:schemeClr val="tx1"/>
              </a:solidFill>
              <a:latin typeface="Aharoni" panose="02010803020104030203" pitchFamily="2" charset="-79"/>
              <a:ea typeface="+mn-ea"/>
              <a:cs typeface="Aharoni" panose="02010803020104030203" pitchFamily="2" charset="-79"/>
            </a:rPr>
            <a:t>or</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a random forest</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latin typeface="Aharoni" panose="02010803020104030203" pitchFamily="2" charset="-79"/>
              <a:cs typeface="Aharoni" panose="02010803020104030203" pitchFamily="2" charset="-79"/>
            </a:rPr>
            <a:t>we can use distillation of the teacher to train an</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interpretable and</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transparent model </a:t>
          </a:r>
          <a:r>
            <a:rPr lang="en-US" sz="1100" kern="1200" dirty="0">
              <a:latin typeface="Aharoni" panose="02010803020104030203" pitchFamily="2" charset="-79"/>
              <a:cs typeface="Aharoni" panose="02010803020104030203" pitchFamily="2" charset="-79"/>
            </a:rPr>
            <a:t>such as a </a:t>
          </a:r>
          <a:r>
            <a:rPr lang="en-US" sz="1100" kern="1200" dirty="0">
              <a:solidFill>
                <a:srgbClr val="FF0000"/>
              </a:solidFill>
              <a:latin typeface="Aharoni" panose="02010803020104030203" pitchFamily="2" charset="-79"/>
              <a:ea typeface="+mn-ea"/>
              <a:cs typeface="Aharoni" panose="02010803020104030203" pitchFamily="2" charset="-79"/>
            </a:rPr>
            <a:t>decision tree </a:t>
          </a:r>
          <a:r>
            <a:rPr lang="en-US" sz="1100" kern="1200" dirty="0">
              <a:latin typeface="Aharoni" panose="02010803020104030203" pitchFamily="2" charset="-79"/>
              <a:cs typeface="Aharoni" panose="02010803020104030203" pitchFamily="2" charset="-79"/>
            </a:rPr>
            <a:t>along with being close to the teacher performance. </a:t>
          </a:r>
        </a:p>
      </dgm:t>
    </dgm:pt>
    <dgm:pt modelId="{5E0A32B5-BB49-41BA-A8D3-DCC95CE89EB8}" type="parTrans" cxnId="{3DD91510-FFB0-4305-A2EE-04F5BDAEDE3C}">
      <dgm:prSet/>
      <dgm:spPr/>
      <dgm:t>
        <a:bodyPr/>
        <a:lstStyle/>
        <a:p>
          <a:endParaRPr lang="en-US"/>
        </a:p>
      </dgm:t>
    </dgm:pt>
    <dgm:pt modelId="{CA3A7CBC-FE2B-4110-ABE5-13FF17B246F1}" type="sibTrans" cxnId="{3DD91510-FFB0-4305-A2EE-04F5BDAEDE3C}">
      <dgm:prSet/>
      <dgm:spPr/>
      <dgm:t>
        <a:bodyPr/>
        <a:lstStyle/>
        <a:p>
          <a:endParaRPr lang="en-US"/>
        </a:p>
      </dgm:t>
    </dgm:pt>
    <dgm:pt modelId="{86BD9DE7-A90B-4DE1-B0B3-CB789A79967A}">
      <dgm:prSet phldrT="[Texte]" custT="1"/>
      <dgm:spPr>
        <a:solidFill>
          <a:srgbClr val="610F15">
            <a:hueOff val="0"/>
            <a:satOff val="0"/>
            <a:lumOff val="0"/>
            <a:alphaOff val="0"/>
          </a:srgbClr>
        </a:solidFill>
        <a:ln w="25400" cap="flat" cmpd="sng" algn="ctr">
          <a:solidFill>
            <a:srgbClr val="610F15">
              <a:hueOff val="0"/>
              <a:satOff val="0"/>
              <a:lumOff val="0"/>
              <a:alphaOff val="0"/>
            </a:srgbClr>
          </a:solidFill>
          <a:prstDash val="solid"/>
        </a:ln>
        <a:effectLst/>
      </dgm:spPr>
      <dgm:t>
        <a:bodyPr spcFirstLastPara="0" vert="horz" wrap="square" lIns="78232" tIns="44704" rIns="78232" bIns="44704" numCol="1" spcCol="1270" anchor="ctr" anchorCtr="0"/>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Enhancing Performance </a:t>
          </a:r>
        </a:p>
      </dgm:t>
    </dgm:pt>
    <dgm:pt modelId="{8439AE04-08A5-4D29-9EDC-DD1E597F6A4C}" type="parTrans" cxnId="{A8AFEA59-615F-473F-AA15-1C4999DB7EAE}">
      <dgm:prSet/>
      <dgm:spPr/>
      <dgm:t>
        <a:bodyPr/>
        <a:lstStyle/>
        <a:p>
          <a:endParaRPr lang="en-US"/>
        </a:p>
      </dgm:t>
    </dgm:pt>
    <dgm:pt modelId="{ED4C4B56-BAEF-402A-8DDA-6E477B812C7D}" type="sibTrans" cxnId="{A8AFEA59-615F-473F-AA15-1C4999DB7EAE}">
      <dgm:prSet/>
      <dgm:spPr/>
      <dgm:t>
        <a:bodyPr/>
        <a:lstStyle/>
        <a:p>
          <a:endParaRPr lang="en-US"/>
        </a:p>
      </dgm:t>
    </dgm:pt>
    <dgm:pt modelId="{6ADCAE26-8659-414B-83A7-53FFC60F577C}">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A </a:t>
          </a:r>
          <a:r>
            <a:rPr lang="en-US" sz="1100" kern="1200" dirty="0">
              <a:solidFill>
                <a:srgbClr val="FF0000"/>
              </a:solidFill>
              <a:latin typeface="Aharoni" panose="02010803020104030203" pitchFamily="2" charset="-79"/>
              <a:cs typeface="Aharoni" panose="02010803020104030203" pitchFamily="2" charset="-79"/>
            </a:rPr>
            <a:t>simple model </a:t>
          </a:r>
          <a:r>
            <a:rPr lang="en-US" sz="1100" kern="1200" dirty="0">
              <a:latin typeface="Aharoni" panose="02010803020104030203" pitchFamily="2" charset="-79"/>
              <a:cs typeface="Aharoni" panose="02010803020104030203" pitchFamily="2" charset="-79"/>
            </a:rPr>
            <a:t>is such as logistic regression, random forest, decision tree, linear regression or a simple neural network.  </a:t>
          </a:r>
        </a:p>
      </dgm:t>
    </dgm:pt>
    <dgm:pt modelId="{D97E86C1-EB5B-4DFE-8DD1-E30BF899859E}" type="parTrans" cxnId="{C7F7DB6D-3022-45B7-9EBC-AB73B5B91FB1}">
      <dgm:prSet/>
      <dgm:spPr/>
      <dgm:t>
        <a:bodyPr/>
        <a:lstStyle/>
        <a:p>
          <a:endParaRPr lang="en-US"/>
        </a:p>
      </dgm:t>
    </dgm:pt>
    <dgm:pt modelId="{206616DC-3F5F-4F65-A7C4-F7550C75A103}" type="sibTrans" cxnId="{C7F7DB6D-3022-45B7-9EBC-AB73B5B91FB1}">
      <dgm:prSet/>
      <dgm:spPr/>
      <dgm:t>
        <a:bodyPr/>
        <a:lstStyle/>
        <a:p>
          <a:endParaRPr lang="en-US"/>
        </a:p>
      </dgm:t>
    </dgm:pt>
    <dgm:pt modelId="{9A1C6F2C-7B0F-4D53-B20F-4137979E1B54}">
      <dgm:prSet phldrT="[Texte]" custT="1"/>
      <dgm:spPr/>
      <dgm: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Reducing Models Complexity </a:t>
          </a:r>
        </a:p>
      </dgm:t>
    </dgm:pt>
    <dgm:pt modelId="{F5727BD7-06FC-4E28-9DE1-8D3057F63FA7}" type="parTrans" cxnId="{53BB5E8E-036B-471B-B18C-AE0BA20F4E05}">
      <dgm:prSet/>
      <dgm:spPr/>
      <dgm:t>
        <a:bodyPr/>
        <a:lstStyle/>
        <a:p>
          <a:endParaRPr lang="en-US"/>
        </a:p>
      </dgm:t>
    </dgm:pt>
    <dgm:pt modelId="{7DB8CB93-24B6-4BA1-AC3B-9E58E80611CD}" type="sibTrans" cxnId="{53BB5E8E-036B-471B-B18C-AE0BA20F4E05}">
      <dgm:prSet/>
      <dgm:spPr/>
      <dgm:t>
        <a:bodyPr/>
        <a:lstStyle/>
        <a:p>
          <a:endParaRPr lang="en-US"/>
        </a:p>
      </dgm:t>
    </dgm:pt>
    <dgm:pt modelId="{39836B93-0B65-44AC-9699-1127B9EC46DA}">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Arial" pitchFamily="34" charset="0"/>
              <a:ea typeface="+mn-ea"/>
              <a:cs typeface="Arial" pitchFamily="34" charset="0"/>
            </a:rPr>
            <a:t>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In the context of compression, distillation can be used to </a:t>
          </a:r>
          <a:r>
            <a:rPr lang="en-US" sz="1100" kern="1200" dirty="0">
              <a:solidFill>
                <a:srgbClr val="FF0000"/>
              </a:solidFill>
              <a:latin typeface="Aharoni" panose="02010803020104030203" pitchFamily="2" charset="-79"/>
              <a:ea typeface="+mn-ea"/>
              <a:cs typeface="Aharoni" panose="02010803020104030203" pitchFamily="2" charset="-79"/>
            </a:rPr>
            <a:t>reduce models' complexity</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dgm:t>
    </dgm:pt>
    <dgm:pt modelId="{D6C24BFA-97A9-4E0A-8B07-338E04CCA390}" type="parTrans" cxnId="{3063F750-9DEE-4A93-8E3C-1330F44A2986}">
      <dgm:prSet/>
      <dgm:spPr/>
      <dgm:t>
        <a:bodyPr/>
        <a:lstStyle/>
        <a:p>
          <a:endParaRPr lang="en-US"/>
        </a:p>
      </dgm:t>
    </dgm:pt>
    <dgm:pt modelId="{773B7652-30ED-4D7B-B935-A3A8E6395ED7}" type="sibTrans" cxnId="{3063F750-9DEE-4A93-8E3C-1330F44A2986}">
      <dgm:prSet/>
      <dgm:spPr/>
      <dgm:t>
        <a:bodyPr/>
        <a:lstStyle/>
        <a:p>
          <a:endParaRPr lang="en-US"/>
        </a:p>
      </dgm:t>
    </dgm:pt>
    <dgm:pt modelId="{4EF4F425-9ACA-4F71-86DD-5495615AA298}">
      <dgm:prSet phldrT="[Texte]" custT="1"/>
      <dgm:spPr/>
      <dgm:t>
        <a:bodyPr/>
        <a:lstStyle/>
        <a:p>
          <a:pPr>
            <a:lnSpc>
              <a:spcPct val="100000"/>
            </a:lnSpc>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In this case, the trade off </a:t>
          </a:r>
          <a:r>
            <a:rPr lang="en-US" sz="1100" kern="1200" dirty="0">
              <a:solidFill>
                <a:srgbClr val="FF0000"/>
              </a:solidFill>
              <a:latin typeface="Aharoni" panose="02010803020104030203" pitchFamily="2" charset="-79"/>
              <a:ea typeface="+mn-ea"/>
              <a:cs typeface="Aharoni" panose="02010803020104030203" pitchFamily="2" charset="-79"/>
            </a:rPr>
            <a:t>performance/interpretability </a:t>
          </a:r>
          <a:r>
            <a:rPr lang="en-US" sz="1100" kern="1200" dirty="0">
              <a:latin typeface="Aharoni" panose="02010803020104030203" pitchFamily="2" charset="-79"/>
              <a:cs typeface="Aharoni" panose="02010803020104030203" pitchFamily="2" charset="-79"/>
            </a:rPr>
            <a:t>must be balanced depending on the situation.</a:t>
          </a:r>
        </a:p>
      </dgm:t>
    </dgm:pt>
    <dgm:pt modelId="{47049DFC-EC73-4EEC-9187-EBDA2BD6F9A6}" type="parTrans" cxnId="{25055DFA-E87D-4E54-851B-2A635C9FCBD9}">
      <dgm:prSet/>
      <dgm:spPr/>
      <dgm:t>
        <a:bodyPr/>
        <a:lstStyle/>
        <a:p>
          <a:endParaRPr lang="en-US"/>
        </a:p>
      </dgm:t>
    </dgm:pt>
    <dgm:pt modelId="{B04B6831-9606-46AB-8916-0E28C3EB93BB}" type="sibTrans" cxnId="{25055DFA-E87D-4E54-851B-2A635C9FCBD9}">
      <dgm:prSet/>
      <dgm:spPr/>
      <dgm:t>
        <a:bodyPr/>
        <a:lstStyle/>
        <a:p>
          <a:endParaRPr lang="en-US"/>
        </a:p>
      </dgm:t>
    </dgm:pt>
    <dgm:pt modelId="{A3936131-3954-4669-8C16-013D0CE4F91A}">
      <dgm:prSet phldrT="[Texte]" custT="1"/>
      <dgm:spPr/>
      <dgm:t>
        <a:bodyPr/>
        <a:lstStyle/>
        <a:p>
          <a:pPr>
            <a:lnSpc>
              <a:spcPct val="100000"/>
            </a:lnSpc>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dgm:t>
    </dgm:pt>
    <dgm:pt modelId="{1DB95823-4255-4888-85B5-BA3EB81FE556}" type="parTrans" cxnId="{1E8AC866-5926-4846-941E-A9764727428C}">
      <dgm:prSet/>
      <dgm:spPr/>
      <dgm:t>
        <a:bodyPr/>
        <a:lstStyle/>
        <a:p>
          <a:endParaRPr lang="en-US"/>
        </a:p>
      </dgm:t>
    </dgm:pt>
    <dgm:pt modelId="{5C4979CB-B46F-463A-8EDE-69B35C3F3E7E}" type="sibTrans" cxnId="{1E8AC866-5926-4846-941E-A9764727428C}">
      <dgm:prSet/>
      <dgm:spPr/>
      <dgm:t>
        <a:bodyPr/>
        <a:lstStyle/>
        <a:p>
          <a:endParaRPr lang="en-US"/>
        </a:p>
      </dgm:t>
    </dgm:pt>
    <dgm:pt modelId="{C2D16971-B634-4210-8936-01CAB9FE84AA}">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3C1E8386-93E9-49D6-A06C-7D7A487AB5B6}" type="parTrans" cxnId="{A46106CA-493B-40A4-BB32-076E5FACDD01}">
      <dgm:prSet/>
      <dgm:spPr/>
      <dgm:t>
        <a:bodyPr/>
        <a:lstStyle/>
        <a:p>
          <a:endParaRPr lang="en-US"/>
        </a:p>
      </dgm:t>
    </dgm:pt>
    <dgm:pt modelId="{2B7B20B0-438D-4F6D-9242-28843D64F756}" type="sibTrans" cxnId="{A46106CA-493B-40A4-BB32-076E5FACDD01}">
      <dgm:prSet/>
      <dgm:spPr/>
      <dgm:t>
        <a:bodyPr/>
        <a:lstStyle/>
        <a:p>
          <a:endParaRPr lang="en-US"/>
        </a:p>
      </dgm:t>
    </dgm:pt>
    <dgm:pt modelId="{79245F56-62DC-48F4-855D-00807626D778}">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55BF8763-006B-47F5-8FE1-6CED881975EA}" type="parTrans" cxnId="{59860D6E-E3B3-4D23-931A-9939E8FBA281}">
      <dgm:prSet/>
      <dgm:spPr/>
      <dgm:t>
        <a:bodyPr/>
        <a:lstStyle/>
        <a:p>
          <a:endParaRPr lang="en-US"/>
        </a:p>
      </dgm:t>
    </dgm:pt>
    <dgm:pt modelId="{5D16707E-9F0E-4DDA-8BD7-596063DB3FDC}" type="sibTrans" cxnId="{59860D6E-E3B3-4D23-931A-9939E8FBA281}">
      <dgm:prSet/>
      <dgm:spPr/>
      <dgm:t>
        <a:bodyPr/>
        <a:lstStyle/>
        <a:p>
          <a:endParaRPr lang="en-US"/>
        </a:p>
      </dgm:t>
    </dgm:pt>
    <dgm:pt modelId="{E0385B2C-1682-410E-979F-60E6676EB550}">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F14CE605-59CB-4457-8001-0F57DCF45FF7}" type="parTrans" cxnId="{DD6D0261-B2EB-4020-A0E1-1C36DEB3EDA7}">
      <dgm:prSet/>
      <dgm:spPr/>
      <dgm:t>
        <a:bodyPr/>
        <a:lstStyle/>
        <a:p>
          <a:endParaRPr lang="en-US"/>
        </a:p>
      </dgm:t>
    </dgm:pt>
    <dgm:pt modelId="{391691A7-F452-4EB4-B6AE-24CB97DC4648}" type="sibTrans" cxnId="{DD6D0261-B2EB-4020-A0E1-1C36DEB3EDA7}">
      <dgm:prSet/>
      <dgm:spPr/>
      <dgm:t>
        <a:bodyPr/>
        <a:lstStyle/>
        <a:p>
          <a:endParaRPr lang="en-US"/>
        </a:p>
      </dgm:t>
    </dgm:pt>
    <dgm:pt modelId="{4EB54723-E067-4DB4-A3F7-E6DD0F921057}">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90BC0133-8AA8-412D-A63D-2B3063453D3F}" type="parTrans" cxnId="{70FAF88C-9C9F-40CE-98F1-BB39914A514C}">
      <dgm:prSet/>
      <dgm:spPr/>
      <dgm:t>
        <a:bodyPr/>
        <a:lstStyle/>
        <a:p>
          <a:endParaRPr lang="en-US"/>
        </a:p>
      </dgm:t>
    </dgm:pt>
    <dgm:pt modelId="{ACED866D-E481-4AA3-9DE9-38B20D6AA34C}" type="sibTrans" cxnId="{70FAF88C-9C9F-40CE-98F1-BB39914A514C}">
      <dgm:prSet/>
      <dgm:spPr/>
      <dgm:t>
        <a:bodyPr/>
        <a:lstStyle/>
        <a:p>
          <a:endParaRPr lang="en-US"/>
        </a:p>
      </dgm:t>
    </dgm:pt>
    <dgm:pt modelId="{86A823BD-A0A8-4B07-B270-3B1F722A129E}">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In </a:t>
          </a:r>
          <a:r>
            <a:rPr lang="en-US" sz="1100" kern="1200" dirty="0">
              <a:solidFill>
                <a:srgbClr val="FF0000"/>
              </a:solidFill>
              <a:latin typeface="Aharoni" panose="02010803020104030203" pitchFamily="2" charset="-79"/>
              <a:ea typeface="+mn-ea"/>
              <a:cs typeface="Aharoni" panose="02010803020104030203" pitchFamily="2" charset="-79"/>
            </a:rPr>
            <a:t>MRM context</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 performance of </a:t>
          </a:r>
          <a:r>
            <a:rPr lang="en-US" sz="1100" kern="1200" dirty="0">
              <a:solidFill>
                <a:srgbClr val="FF0000"/>
              </a:solidFill>
              <a:latin typeface="Aharoni" panose="02010803020104030203" pitchFamily="2" charset="-79"/>
              <a:ea typeface="+mn-ea"/>
              <a:cs typeface="Aharoni" panose="02010803020104030203" pitchFamily="2" charset="-79"/>
            </a:rPr>
            <a:t>PD ESTIMATION MODELS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can be enhanced by training a complex model such as deep neural network and then distilling it into a student model.</a:t>
          </a:r>
          <a:endParaRPr lang="en-US" sz="1100" kern="1200" dirty="0"/>
        </a:p>
      </dgm:t>
    </dgm:pt>
    <dgm:pt modelId="{CA03BB4B-E763-496D-A5E3-1E9600056839}" type="parTrans" cxnId="{7D8C76D5-388E-4F91-9CF7-E567102D1FD5}">
      <dgm:prSet/>
      <dgm:spPr/>
      <dgm:t>
        <a:bodyPr/>
        <a:lstStyle/>
        <a:p>
          <a:endParaRPr lang="en-US"/>
        </a:p>
      </dgm:t>
    </dgm:pt>
    <dgm:pt modelId="{C77A24FB-632A-44CF-BED5-92DBBEDA9A33}" type="sibTrans" cxnId="{7D8C76D5-388E-4F91-9CF7-E567102D1FD5}">
      <dgm:prSet/>
      <dgm:spPr/>
      <dgm:t>
        <a:bodyPr/>
        <a:lstStyle/>
        <a:p>
          <a:endParaRPr lang="en-US"/>
        </a:p>
      </dgm:t>
    </dgm:pt>
    <dgm:pt modelId="{776F18AC-C983-4333-946B-0563FF28AE9C}">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A6539A2D-8157-4F28-A437-1F0A37CAE9D7}" type="parTrans" cxnId="{F5B6C82B-8777-42EA-98BC-FFF9F1E06634}">
      <dgm:prSet/>
      <dgm:spPr/>
      <dgm:t>
        <a:bodyPr/>
        <a:lstStyle/>
        <a:p>
          <a:endParaRPr lang="en-US"/>
        </a:p>
      </dgm:t>
    </dgm:pt>
    <dgm:pt modelId="{F3A8C2ED-FA68-4D76-A617-365492387A07}" type="sibTrans" cxnId="{F5B6C82B-8777-42EA-98BC-FFF9F1E06634}">
      <dgm:prSet/>
      <dgm:spPr/>
      <dgm:t>
        <a:bodyPr/>
        <a:lstStyle/>
        <a:p>
          <a:endParaRPr lang="en-US"/>
        </a:p>
      </dgm:t>
    </dgm:pt>
    <dgm:pt modelId="{F8B863C9-C3D3-44A7-9F67-C8285BB59A26}">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dgm:t>
    </dgm:pt>
    <dgm:pt modelId="{0E5A6BD2-4101-429B-BA92-759D4C4F0B9D}" type="parTrans" cxnId="{9B369078-9FD6-494D-9FF9-FB5B7724C99C}">
      <dgm:prSet/>
      <dgm:spPr/>
      <dgm:t>
        <a:bodyPr/>
        <a:lstStyle/>
        <a:p>
          <a:endParaRPr lang="en-US"/>
        </a:p>
      </dgm:t>
    </dgm:pt>
    <dgm:pt modelId="{224D6B08-57B3-4319-A5C2-14C45B8BE3F8}" type="sibTrans" cxnId="{9B369078-9FD6-494D-9FF9-FB5B7724C99C}">
      <dgm:prSet/>
      <dgm:spPr/>
      <dgm:t>
        <a:bodyPr/>
        <a:lstStyle/>
        <a:p>
          <a:endParaRPr lang="en-US"/>
        </a:p>
      </dgm:t>
    </dgm:pt>
    <dgm:pt modelId="{39D33FDD-DFBC-4E5A-8843-34523CE99BCC}">
      <dgm:prSet phldrT="[Texte]" custT="1"/>
      <dgm:spPr/>
      <dgm:t>
        <a:bodyPr/>
        <a:lstStyle/>
        <a:p>
          <a:pPr>
            <a:lnSpc>
              <a:spcPct val="100000"/>
            </a:lnSpc>
            <a:buFont typeface="Wingdings" panose="05000000000000000000" pitchFamily="2" charset="2"/>
            <a:buChar char="Ø"/>
          </a:pPr>
          <a:endParaRPr lang="en-US" sz="1100" kern="1200" dirty="0"/>
        </a:p>
      </dgm:t>
    </dgm:pt>
    <dgm:pt modelId="{0E994C7C-B66D-40DC-A185-D8256E4D8ADC}" type="parTrans" cxnId="{F37D4683-9E62-456C-BF10-DD16EC2A1EEE}">
      <dgm:prSet/>
      <dgm:spPr/>
      <dgm:t>
        <a:bodyPr/>
        <a:lstStyle/>
        <a:p>
          <a:endParaRPr lang="en-US"/>
        </a:p>
      </dgm:t>
    </dgm:pt>
    <dgm:pt modelId="{9463E438-1336-4C91-BE85-57A1CE079730}" type="sibTrans" cxnId="{F37D4683-9E62-456C-BF10-DD16EC2A1EEE}">
      <dgm:prSet/>
      <dgm:spPr/>
      <dgm:t>
        <a:bodyPr/>
        <a:lstStyle/>
        <a:p>
          <a:endParaRPr lang="en-US"/>
        </a:p>
      </dgm:t>
    </dgm:pt>
    <dgm:pt modelId="{C08A5D09-79ED-40F3-8688-02EEE4FFF6FD}">
      <dgm:prSet phldrT="[Texte]" custT="1"/>
      <dgm:spPr/>
      <dgm:t>
        <a:bodyPr/>
        <a:lstStyle/>
        <a:p>
          <a:pPr>
            <a:lnSpc>
              <a:spcPct val="100000"/>
            </a:lnSpc>
            <a:buFont typeface="Wingdings" panose="05000000000000000000" pitchFamily="2" charset="2"/>
            <a:buChar char="Ø"/>
          </a:pPr>
          <a:endParaRPr lang="en-US" sz="1100" kern="1200" dirty="0"/>
        </a:p>
      </dgm:t>
    </dgm:pt>
    <dgm:pt modelId="{5E226039-B88E-4E82-9637-151D26636AC9}" type="parTrans" cxnId="{EDC94FCA-247A-436B-A96E-1062F385A39D}">
      <dgm:prSet/>
      <dgm:spPr/>
      <dgm:t>
        <a:bodyPr/>
        <a:lstStyle/>
        <a:p>
          <a:endParaRPr lang="en-US"/>
        </a:p>
      </dgm:t>
    </dgm:pt>
    <dgm:pt modelId="{83739BF8-252D-4A18-A234-D7035CA9B7F6}" type="sibTrans" cxnId="{EDC94FCA-247A-436B-A96E-1062F385A39D}">
      <dgm:prSet/>
      <dgm:spPr/>
      <dgm:t>
        <a:bodyPr/>
        <a:lstStyle/>
        <a:p>
          <a:endParaRPr lang="en-US"/>
        </a:p>
      </dgm:t>
    </dgm:pt>
    <dgm:pt modelId="{CCFA92EF-3970-4781-B5AA-713B60454E6B}">
      <dgm:prSet phldrT="[Texte]" custT="1"/>
      <dgm:spPr/>
      <dgm:t>
        <a:bodyPr/>
        <a:lstStyle/>
        <a:p>
          <a:pPr>
            <a:lnSpc>
              <a:spcPct val="100000"/>
            </a:lnSpc>
            <a:buFont typeface="Wingdings" panose="05000000000000000000" pitchFamily="2" charset="2"/>
            <a:buChar char="Ø"/>
          </a:pPr>
          <a:endParaRPr lang="en-US" sz="1100" kern="1200" dirty="0"/>
        </a:p>
      </dgm:t>
    </dgm:pt>
    <dgm:pt modelId="{8F55B0B2-4F3D-4E87-8736-EF9D35E7AF64}" type="parTrans" cxnId="{E39D37FF-6B1F-443F-9737-DCA001D5F7E3}">
      <dgm:prSet/>
      <dgm:spPr/>
      <dgm:t>
        <a:bodyPr/>
        <a:lstStyle/>
        <a:p>
          <a:endParaRPr lang="en-US"/>
        </a:p>
      </dgm:t>
    </dgm:pt>
    <dgm:pt modelId="{1043D685-1B63-40CE-81D6-6EED707439CB}" type="sibTrans" cxnId="{E39D37FF-6B1F-443F-9737-DCA001D5F7E3}">
      <dgm:prSet/>
      <dgm:spPr/>
      <dgm:t>
        <a:bodyPr/>
        <a:lstStyle/>
        <a:p>
          <a:endParaRPr lang="en-US"/>
        </a:p>
      </dgm:t>
    </dgm:pt>
    <dgm:pt modelId="{75B33E13-2EFD-46E1-96BF-F3F003F09E6B}">
      <dgm:prSet phldrT="[Texte]" custT="1"/>
      <dgm:spPr/>
      <dgm:t>
        <a:bodyPr/>
        <a:lstStyle/>
        <a:p>
          <a:pPr>
            <a:lnSpc>
              <a:spcPct val="100000"/>
            </a:lnSpc>
            <a:buFont typeface="Wingdings" panose="05000000000000000000" pitchFamily="2" charset="2"/>
            <a:buChar char="Ø"/>
          </a:pPr>
          <a:endParaRPr lang="en-US" sz="1100" kern="1200" dirty="0"/>
        </a:p>
      </dgm:t>
    </dgm:pt>
    <dgm:pt modelId="{EF695291-0353-49B6-83BA-4AC487CFB220}" type="parTrans" cxnId="{35991A20-2DDE-4651-9384-D5312DED28CC}">
      <dgm:prSet/>
      <dgm:spPr/>
      <dgm:t>
        <a:bodyPr/>
        <a:lstStyle/>
        <a:p>
          <a:endParaRPr lang="en-US"/>
        </a:p>
      </dgm:t>
    </dgm:pt>
    <dgm:pt modelId="{CE1C856F-3F93-4166-936B-E53083635425}" type="sibTrans" cxnId="{35991A20-2DDE-4651-9384-D5312DED28CC}">
      <dgm:prSet/>
      <dgm:spPr/>
      <dgm:t>
        <a:bodyPr/>
        <a:lstStyle/>
        <a:p>
          <a:endParaRPr lang="en-US"/>
        </a:p>
      </dgm:t>
    </dgm:pt>
    <dgm:pt modelId="{902E44AB-25A2-4BC6-A6CD-50A7CEA84CD4}">
      <dgm:prSet phldrT="[Texte]" custT="1"/>
      <dgm:spPr/>
      <dgm:t>
        <a:bodyPr/>
        <a:lstStyle/>
        <a:p>
          <a:pPr>
            <a:lnSpc>
              <a:spcPct val="100000"/>
            </a:lnSpc>
            <a:buFont typeface="Wingdings" panose="05000000000000000000" pitchFamily="2" charset="2"/>
            <a:buChar char="Ø"/>
          </a:pPr>
          <a:endParaRPr lang="en-US" sz="1100" kern="1200" dirty="0"/>
        </a:p>
      </dgm:t>
    </dgm:pt>
    <dgm:pt modelId="{C6F9633D-2FB2-4002-B064-4539D5AEDA81}" type="parTrans" cxnId="{6DC69965-60F6-4DC6-829C-C843590029FA}">
      <dgm:prSet/>
      <dgm:spPr/>
      <dgm:t>
        <a:bodyPr/>
        <a:lstStyle/>
        <a:p>
          <a:endParaRPr lang="en-US"/>
        </a:p>
      </dgm:t>
    </dgm:pt>
    <dgm:pt modelId="{F5DC3795-5BFB-440B-8456-A9A1AEE0D703}" type="sibTrans" cxnId="{6DC69965-60F6-4DC6-829C-C843590029FA}">
      <dgm:prSet/>
      <dgm:spPr/>
      <dgm:t>
        <a:bodyPr/>
        <a:lstStyle/>
        <a:p>
          <a:endParaRPr lang="en-US"/>
        </a:p>
      </dgm:t>
    </dgm:pt>
    <dgm:pt modelId="{CE8E1662-35B0-45E8-AF40-8B3149939540}">
      <dgm:prSet phldrT="[Texte]" custT="1"/>
      <dgm:spPr/>
      <dgm:t>
        <a:bodyPr/>
        <a:lstStyle/>
        <a:p>
          <a:pPr>
            <a:lnSpc>
              <a:spcPct val="100000"/>
            </a:lnSpc>
            <a:buFont typeface="Wingdings" panose="05000000000000000000" pitchFamily="2" charset="2"/>
            <a:buNone/>
          </a:pPr>
          <a:r>
            <a:rPr lang="en-US" sz="1100" kern="1200" dirty="0">
              <a:latin typeface="Aharoni" panose="02010803020104030203" pitchFamily="2" charset="-79"/>
              <a:cs typeface="Aharoni" panose="02010803020104030203" pitchFamily="2" charset="-79"/>
            </a:rPr>
            <a:t> </a:t>
          </a:r>
        </a:p>
      </dgm:t>
    </dgm:pt>
    <dgm:pt modelId="{F402C633-5AC4-42C4-954C-D4BBF4550CFD}" type="parTrans" cxnId="{12BFECBB-8E8B-41BE-ACE0-522C27C76C28}">
      <dgm:prSet/>
      <dgm:spPr/>
      <dgm:t>
        <a:bodyPr/>
        <a:lstStyle/>
        <a:p>
          <a:endParaRPr lang="en-US"/>
        </a:p>
      </dgm:t>
    </dgm:pt>
    <dgm:pt modelId="{ACE988B0-9B96-4763-B54C-7AB381503F70}" type="sibTrans" cxnId="{12BFECBB-8E8B-41BE-ACE0-522C27C76C28}">
      <dgm:prSet/>
      <dgm:spPr/>
      <dgm:t>
        <a:bodyPr/>
        <a:lstStyle/>
        <a:p>
          <a:endParaRPr lang="en-US"/>
        </a:p>
      </dgm:t>
    </dgm:pt>
    <dgm:pt modelId="{31E78780-E3F7-4B7D-87C1-64E39FA88F52}">
      <dgm:prSet phldrT="[Texte]" custT="1"/>
      <dgm:spPr/>
      <dgm:t>
        <a:bodyPr/>
        <a:lstStyle/>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Training a simple model </a:t>
          </a:r>
          <a:r>
            <a:rPr lang="en-US" sz="1100" kern="1200" dirty="0">
              <a:solidFill>
                <a:srgbClr val="FF0000"/>
              </a:solidFill>
              <a:latin typeface="Aharoni" panose="02010803020104030203" pitchFamily="2" charset="-79"/>
              <a:ea typeface="+mn-ea"/>
              <a:cs typeface="Aharoni" panose="02010803020104030203" pitchFamily="2" charset="-79"/>
            </a:rPr>
            <a:t>through distillation of a more complex model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usually outperforms </a:t>
          </a:r>
          <a:r>
            <a:rPr lang="en-US" sz="1100" kern="1200" dirty="0">
              <a:solidFill>
                <a:srgbClr val="FF0000"/>
              </a:solidFill>
              <a:latin typeface="Aharoni" panose="02010803020104030203" pitchFamily="2" charset="-79"/>
              <a:ea typeface="+mn-ea"/>
              <a:cs typeface="Aharoni" panose="02010803020104030203" pitchFamily="2" charset="-79"/>
            </a:rPr>
            <a:t>training directly the same simple model</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dgm:t>
    </dgm:pt>
    <dgm:pt modelId="{6030E237-F75F-4487-8861-4A310443ECEA}" type="parTrans" cxnId="{556346F2-7B59-45A2-8844-0C1803DA9FB0}">
      <dgm:prSet/>
      <dgm:spPr/>
      <dgm:t>
        <a:bodyPr/>
        <a:lstStyle/>
        <a:p>
          <a:endParaRPr lang="en-US"/>
        </a:p>
      </dgm:t>
    </dgm:pt>
    <dgm:pt modelId="{181C26FC-FC3F-4C1E-BE2F-B7559162E1CC}" type="sibTrans" cxnId="{556346F2-7B59-45A2-8844-0C1803DA9FB0}">
      <dgm:prSet/>
      <dgm:spPr/>
      <dgm:t>
        <a:bodyPr/>
        <a:lstStyle/>
        <a:p>
          <a:endParaRPr lang="en-US"/>
        </a:p>
      </dgm:t>
    </dgm:pt>
    <dgm:pt modelId="{D559826A-5940-45D9-9FC2-92A0B3AF6F73}">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None/>
          </a:pPr>
          <a:endParaRPr lang="en-US" sz="1100" kern="1200" dirty="0">
            <a:latin typeface="Aharoni" panose="02010803020104030203" pitchFamily="2" charset="-79"/>
            <a:cs typeface="Aharoni" panose="02010803020104030203" pitchFamily="2" charset="-79"/>
          </a:endParaRPr>
        </a:p>
      </dgm:t>
    </dgm:pt>
    <dgm:pt modelId="{905A1DC4-181C-42DF-AC4F-2ACB3ED54496}" type="parTrans" cxnId="{8562ABE8-D121-49E8-A116-32CEA8292D6A}">
      <dgm:prSet/>
      <dgm:spPr/>
      <dgm:t>
        <a:bodyPr/>
        <a:lstStyle/>
        <a:p>
          <a:endParaRPr lang="en-US"/>
        </a:p>
      </dgm:t>
    </dgm:pt>
    <dgm:pt modelId="{712716D4-7902-4F40-BCB8-50886059C99E}" type="sibTrans" cxnId="{8562ABE8-D121-49E8-A116-32CEA8292D6A}">
      <dgm:prSet/>
      <dgm:spPr/>
      <dgm:t>
        <a:bodyPr/>
        <a:lstStyle/>
        <a:p>
          <a:endParaRPr lang="en-US"/>
        </a:p>
      </dgm:t>
    </dgm:pt>
    <dgm:pt modelId="{83CC0E99-103F-4711-A905-6031D1F59B85}">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dgm:t>
    </dgm:pt>
    <dgm:pt modelId="{BA48EAFD-420E-41C4-A376-AED22A9C9AC7}" type="parTrans" cxnId="{5BEBE0BC-F83D-4EFC-BC08-47633BE498BE}">
      <dgm:prSet/>
      <dgm:spPr/>
      <dgm:t>
        <a:bodyPr/>
        <a:lstStyle/>
        <a:p>
          <a:endParaRPr lang="en-US"/>
        </a:p>
      </dgm:t>
    </dgm:pt>
    <dgm:pt modelId="{E11D34A2-259A-4636-BE48-84890849ED31}" type="sibTrans" cxnId="{5BEBE0BC-F83D-4EFC-BC08-47633BE498BE}">
      <dgm:prSet/>
      <dgm:spPr/>
      <dgm:t>
        <a:bodyPr/>
        <a:lstStyle/>
        <a:p>
          <a:endParaRPr lang="en-US"/>
        </a:p>
      </dgm:t>
    </dgm:pt>
    <dgm:pt modelId="{3000D884-5334-4D6A-833A-C8D83030DBAC}">
      <dgm:prSet phldrT="[Texte]" custT="1"/>
      <dgm:spPr/>
      <dgm:t>
        <a:bodyPr/>
        <a:lstStyle/>
        <a:p>
          <a:pPr>
            <a:lnSpc>
              <a:spcPct val="100000"/>
            </a:lnSpc>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Usually, we use the </a:t>
          </a:r>
          <a:r>
            <a:rPr lang="en-US" sz="1100" kern="1200" dirty="0">
              <a:solidFill>
                <a:srgbClr val="FF0000"/>
              </a:solidFill>
              <a:latin typeface="Aharoni" panose="02010803020104030203" pitchFamily="2" charset="-79"/>
              <a:cs typeface="Aharoni" panose="02010803020104030203" pitchFamily="2" charset="-79"/>
            </a:rPr>
            <a:t>teacher for inference </a:t>
          </a:r>
          <a:r>
            <a:rPr lang="en-US" sz="1100" kern="1200" dirty="0">
              <a:latin typeface="Aharoni" panose="02010803020104030203" pitchFamily="2" charset="-79"/>
              <a:cs typeface="Aharoni" panose="02010803020104030203" pitchFamily="2" charset="-79"/>
            </a:rPr>
            <a:t>alongside with student’s interpretability insights.  </a:t>
          </a:r>
        </a:p>
      </dgm:t>
    </dgm:pt>
    <dgm:pt modelId="{A7242EFF-24C0-4C84-BB06-30F3472A63FC}" type="parTrans" cxnId="{39B21B34-ACED-4F33-AE4B-023CC811E82D}">
      <dgm:prSet/>
      <dgm:spPr/>
      <dgm:t>
        <a:bodyPr/>
        <a:lstStyle/>
        <a:p>
          <a:endParaRPr lang="en-US"/>
        </a:p>
      </dgm:t>
    </dgm:pt>
    <dgm:pt modelId="{6472C3C1-0CB7-4A96-A13B-988602228F8B}" type="sibTrans" cxnId="{39B21B34-ACED-4F33-AE4B-023CC811E82D}">
      <dgm:prSet/>
      <dgm:spPr/>
      <dgm:t>
        <a:bodyPr/>
        <a:lstStyle/>
        <a:p>
          <a:endParaRPr lang="en-US"/>
        </a:p>
      </dgm:t>
    </dgm:pt>
    <dgm:pt modelId="{E035B40B-B39F-418D-8CFF-DADBFC1C1465}">
      <dgm:prSet phldrT="[Texte]" custT="1"/>
      <dgm:spPr/>
      <dgm:t>
        <a:bodyPr/>
        <a:lstStyle/>
        <a:p>
          <a:pPr>
            <a:lnSpc>
              <a:spcPct val="100000"/>
            </a:lnSpc>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dgm:t>
    </dgm:pt>
    <dgm:pt modelId="{A338F5C4-40B4-411D-BD42-8384E4728C57}" type="parTrans" cxnId="{82C28AC7-779F-4CD8-8C7A-C6F05559AB61}">
      <dgm:prSet/>
      <dgm:spPr/>
      <dgm:t>
        <a:bodyPr/>
        <a:lstStyle/>
        <a:p>
          <a:endParaRPr lang="en-US"/>
        </a:p>
      </dgm:t>
    </dgm:pt>
    <dgm:pt modelId="{48CBB65F-25DF-4678-A9DB-A3E415DF87F0}" type="sibTrans" cxnId="{82C28AC7-779F-4CD8-8C7A-C6F05559AB61}">
      <dgm:prSet/>
      <dgm:spPr/>
      <dgm:t>
        <a:bodyPr/>
        <a:lstStyle/>
        <a:p>
          <a:endParaRPr lang="en-US"/>
        </a:p>
      </dgm:t>
    </dgm:pt>
    <dgm:pt modelId="{DC5D2845-99AA-4D13-8C20-D74F1A3918C3}">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rial" pitchFamily="34" charset="0"/>
              <a:ea typeface="+mn-ea"/>
              <a:cs typeface="Arial" pitchFamily="34" charset="0"/>
            </a:rPr>
            <a:t>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We can also </a:t>
          </a:r>
          <a:r>
            <a:rPr lang="en-US" sz="1100" kern="1200" dirty="0">
              <a:solidFill>
                <a:srgbClr val="FF0000"/>
              </a:solidFill>
              <a:latin typeface="Aharoni" panose="02010803020104030203" pitchFamily="2" charset="-79"/>
              <a:ea typeface="+mn-ea"/>
              <a:cs typeface="Aharoni" panose="02010803020104030203" pitchFamily="2" charset="-79"/>
            </a:rPr>
            <a:t>enhance performance of more sophisticated models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by using </a:t>
          </a:r>
          <a:r>
            <a:rPr lang="en-US" sz="1100" kern="1200" dirty="0">
              <a:solidFill>
                <a:srgbClr val="FF0000"/>
              </a:solidFill>
              <a:latin typeface="Aharoni" panose="02010803020104030203" pitchFamily="2" charset="-79"/>
              <a:ea typeface="+mn-ea"/>
              <a:cs typeface="Aharoni" panose="02010803020104030203" pitchFamily="2" charset="-79"/>
            </a:rPr>
            <a:t>self-distillation</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and </a:t>
          </a:r>
          <a:r>
            <a:rPr lang="en-US" sz="1100" kern="1200" dirty="0">
              <a:solidFill>
                <a:srgbClr val="FF0000"/>
              </a:solidFill>
              <a:latin typeface="Aharoni" panose="02010803020104030203" pitchFamily="2" charset="-79"/>
              <a:ea typeface="+mn-ea"/>
              <a:cs typeface="Aharoni" panose="02010803020104030203" pitchFamily="2" charset="-79"/>
            </a:rPr>
            <a:t>transfer learning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frameworks  </a:t>
          </a:r>
        </a:p>
      </dgm:t>
    </dgm:pt>
    <dgm:pt modelId="{78A6226B-D24F-4FFB-AEAF-74FEC07C7793}" type="parTrans" cxnId="{A73575DD-B060-45EC-99D7-22204CC66ECB}">
      <dgm:prSet/>
      <dgm:spPr/>
      <dgm:t>
        <a:bodyPr/>
        <a:lstStyle/>
        <a:p>
          <a:endParaRPr lang="en-US"/>
        </a:p>
      </dgm:t>
    </dgm:pt>
    <dgm:pt modelId="{91B5502F-029C-465C-A284-152D7CBC072A}" type="sibTrans" cxnId="{A73575DD-B060-45EC-99D7-22204CC66ECB}">
      <dgm:prSet/>
      <dgm:spPr/>
      <dgm:t>
        <a:bodyPr/>
        <a:lstStyle/>
        <a:p>
          <a:endParaRPr lang="en-US"/>
        </a:p>
      </dgm:t>
    </dgm:pt>
    <dgm:pt modelId="{F9D149D6-EDD1-4990-838B-D44B5B5C9C4C}">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None/>
          </a:pPr>
          <a:endParaRPr lang="en-US" sz="1100" kern="1200" dirty="0"/>
        </a:p>
      </dgm:t>
    </dgm:pt>
    <dgm:pt modelId="{4F563B5E-606A-41DF-9B1F-62E2C975464A}" type="parTrans" cxnId="{4A356305-4096-4A2A-A617-96B24F1A963C}">
      <dgm:prSet/>
      <dgm:spPr/>
      <dgm:t>
        <a:bodyPr/>
        <a:lstStyle/>
        <a:p>
          <a:endParaRPr lang="en-US"/>
        </a:p>
      </dgm:t>
    </dgm:pt>
    <dgm:pt modelId="{961DBD88-CD43-445F-A559-BB009934A438}" type="sibTrans" cxnId="{4A356305-4096-4A2A-A617-96B24F1A963C}">
      <dgm:prSet/>
      <dgm:spPr/>
      <dgm:t>
        <a:bodyPr/>
        <a:lstStyle/>
        <a:p>
          <a:endParaRPr lang="en-US"/>
        </a:p>
      </dgm:t>
    </dgm:pt>
    <dgm:pt modelId="{947D571F-6973-4B98-9421-6750EC8735A4}">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However,  the student cannot outperform the teacher in general due </a:t>
          </a:r>
          <a:r>
            <a:rPr lang="en-US" sz="1100" kern="1200" dirty="0">
              <a:solidFill>
                <a:srgbClr val="FF0000"/>
              </a:solidFill>
              <a:latin typeface="Aharoni" panose="02010803020104030203" pitchFamily="2" charset="-79"/>
              <a:ea typeface="+mn-ea"/>
              <a:cs typeface="Aharoni" panose="02010803020104030203" pitchFamily="2" charset="-79"/>
            </a:rPr>
            <a:t>capacity gap</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dgm:t>
    </dgm:pt>
    <dgm:pt modelId="{29EB798F-420E-46FC-9F11-A46FAB619832}" type="parTrans" cxnId="{A012DB51-8DB9-413C-97D7-24C570725F7A}">
      <dgm:prSet/>
      <dgm:spPr/>
      <dgm:t>
        <a:bodyPr/>
        <a:lstStyle/>
        <a:p>
          <a:endParaRPr lang="en-US"/>
        </a:p>
      </dgm:t>
    </dgm:pt>
    <dgm:pt modelId="{1776C565-7616-44F9-A20F-4BE6831718A7}" type="sibTrans" cxnId="{A012DB51-8DB9-413C-97D7-24C570725F7A}">
      <dgm:prSet/>
      <dgm:spPr/>
      <dgm:t>
        <a:bodyPr/>
        <a:lstStyle/>
        <a:p>
          <a:endParaRPr lang="en-US"/>
        </a:p>
      </dgm:t>
    </dgm:pt>
    <dgm:pt modelId="{02129C40-2265-4870-A798-52CC4DC1EDA8}">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dgm:t>
    </dgm:pt>
    <dgm:pt modelId="{D4413A5D-0DEF-447C-8F15-A995485821BE}" type="parTrans" cxnId="{140D9BEE-680D-4573-B5CC-7D8D4CDA92F0}">
      <dgm:prSet/>
      <dgm:spPr/>
      <dgm:t>
        <a:bodyPr/>
        <a:lstStyle/>
        <a:p>
          <a:endParaRPr lang="en-US"/>
        </a:p>
      </dgm:t>
    </dgm:pt>
    <dgm:pt modelId="{A6F3D459-2784-4AB6-ABCE-9345155855AA}" type="sibTrans" cxnId="{140D9BEE-680D-4573-B5CC-7D8D4CDA92F0}">
      <dgm:prSet/>
      <dgm:spPr/>
      <dgm:t>
        <a:bodyPr/>
        <a:lstStyle/>
        <a:p>
          <a:endParaRPr lang="en-US"/>
        </a:p>
      </dgm:t>
    </dgm:pt>
    <dgm:pt modelId="{0AA36FCE-B664-40A8-967E-060A00E99788}">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In result, several frameworks were developed by scholars to reduce the </a:t>
          </a:r>
          <a:r>
            <a:rPr lang="en-US" sz="1100" kern="1200" dirty="0">
              <a:solidFill>
                <a:srgbClr val="FF0000"/>
              </a:solidFill>
              <a:latin typeface="Aharoni" panose="02010803020104030203" pitchFamily="2" charset="-79"/>
              <a:ea typeface="+mn-ea"/>
              <a:cs typeface="Aharoni" panose="02010803020104030203" pitchFamily="2" charset="-79"/>
            </a:rPr>
            <a:t>performance gap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between the teacher and the student. </a:t>
          </a:r>
        </a:p>
      </dgm:t>
    </dgm:pt>
    <dgm:pt modelId="{2CD0909C-C858-4EF7-A660-17FEA7D4E08C}" type="parTrans" cxnId="{AE4A4A37-06DA-463C-BE45-2D19781998F2}">
      <dgm:prSet/>
      <dgm:spPr/>
      <dgm:t>
        <a:bodyPr/>
        <a:lstStyle/>
        <a:p>
          <a:endParaRPr lang="en-US"/>
        </a:p>
      </dgm:t>
    </dgm:pt>
    <dgm:pt modelId="{4080BC87-EF78-41DB-945F-7E2DE40018A9}" type="sibTrans" cxnId="{AE4A4A37-06DA-463C-BE45-2D19781998F2}">
      <dgm:prSet/>
      <dgm:spPr/>
      <dgm:t>
        <a:bodyPr/>
        <a:lstStyle/>
        <a:p>
          <a:endParaRPr lang="en-US"/>
        </a:p>
      </dgm:t>
    </dgm:pt>
    <dgm:pt modelId="{13BD5071-1650-4958-B236-E65595067DC3}">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dgm:t>
    </dgm:pt>
    <dgm:pt modelId="{343D7A2E-93AF-4C4B-AE31-03DABD379B80}" type="parTrans" cxnId="{244C621F-A2E2-407B-BB72-D5436CCFEDA9}">
      <dgm:prSet/>
      <dgm:spPr/>
      <dgm:t>
        <a:bodyPr/>
        <a:lstStyle/>
        <a:p>
          <a:endParaRPr lang="en-US"/>
        </a:p>
      </dgm:t>
    </dgm:pt>
    <dgm:pt modelId="{E2E2E183-93B1-4F2C-A945-BD8743FB5A04}" type="sibTrans" cxnId="{244C621F-A2E2-407B-BB72-D5436CCFEDA9}">
      <dgm:prSet/>
      <dgm:spPr/>
      <dgm:t>
        <a:bodyPr/>
        <a:lstStyle/>
        <a:p>
          <a:endParaRPr lang="en-US"/>
        </a:p>
      </dgm:t>
    </dgm:pt>
    <dgm:pt modelId="{E9E32E8C-5E23-4E42-988A-FF6550BC116D}">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Some of the most relevant frameworks are </a:t>
          </a:r>
          <a:r>
            <a:rPr lang="en-US" sz="1100" kern="1200" dirty="0">
              <a:solidFill>
                <a:srgbClr val="FF0000"/>
              </a:solidFill>
              <a:latin typeface="Aharoni" panose="02010803020104030203" pitchFamily="2" charset="-79"/>
              <a:ea typeface="+mn-ea"/>
              <a:cs typeface="Aharoni" panose="02010803020104030203" pitchFamily="2" charset="-79"/>
            </a:rPr>
            <a:t>adversarial knowledge distillation</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interpretability  distillation</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and </a:t>
          </a:r>
          <a:r>
            <a:rPr lang="en-US" sz="1100" kern="1200" dirty="0">
              <a:solidFill>
                <a:srgbClr val="FF0000"/>
              </a:solidFill>
              <a:latin typeface="Aharoni" panose="02010803020104030203" pitchFamily="2" charset="-79"/>
              <a:ea typeface="+mn-ea"/>
              <a:cs typeface="Aharoni" panose="02010803020104030203" pitchFamily="2" charset="-79"/>
            </a:rPr>
            <a:t>transfer learning</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dgm:t>
    </dgm:pt>
    <dgm:pt modelId="{AE13FBE1-C19F-42F7-9002-E1E61F5FF3CC}" type="parTrans" cxnId="{051C1267-0CCB-4EA1-98D2-B6E762630D2E}">
      <dgm:prSet/>
      <dgm:spPr/>
      <dgm:t>
        <a:bodyPr/>
        <a:lstStyle/>
        <a:p>
          <a:endParaRPr lang="en-US"/>
        </a:p>
      </dgm:t>
    </dgm:pt>
    <dgm:pt modelId="{D0AB4677-6C73-4181-932E-7A9ACE7C2EA5}" type="sibTrans" cxnId="{051C1267-0CCB-4EA1-98D2-B6E762630D2E}">
      <dgm:prSet/>
      <dgm:spPr/>
      <dgm:t>
        <a:bodyPr/>
        <a:lstStyle/>
        <a:p>
          <a:endParaRPr lang="en-US"/>
        </a:p>
      </dgm:t>
    </dgm:pt>
    <dgm:pt modelId="{CA759F24-667D-4E6D-9F1B-FC82000FC506}">
      <dgm:prSet phldrT="[Texte]" custT="1"/>
      <dgm:spPr/>
      <dgm:t>
        <a:bodyPr/>
        <a:lstStyle/>
        <a:p>
          <a:pPr>
            <a:buFont typeface="Wingdings" panose="05000000000000000000" pitchFamily="2" charset="2"/>
            <a:buNone/>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dgm:t>
    </dgm:pt>
    <dgm:pt modelId="{8CA589D0-2D35-4F0F-BF23-EB91F882B8A6}" type="parTrans" cxnId="{DAFB0380-E126-4D20-ADE3-77E6963DAAEA}">
      <dgm:prSet/>
      <dgm:spPr/>
      <dgm:t>
        <a:bodyPr/>
        <a:lstStyle/>
        <a:p>
          <a:endParaRPr lang="en-US"/>
        </a:p>
      </dgm:t>
    </dgm:pt>
    <dgm:pt modelId="{8D50F3BA-0076-4A7A-A0EA-5B677134FF98}" type="sibTrans" cxnId="{DAFB0380-E126-4D20-ADE3-77E6963DAAEA}">
      <dgm:prSet/>
      <dgm:spPr/>
      <dgm:t>
        <a:bodyPr/>
        <a:lstStyle/>
        <a:p>
          <a:endParaRPr lang="en-US"/>
        </a:p>
      </dgm:t>
    </dgm:pt>
    <dgm:pt modelId="{E10F876A-1232-4691-AC54-2490DD396ED5}" type="pres">
      <dgm:prSet presAssocID="{5431E4C2-099F-400B-9A14-8A7BDACA637C}" presName="Name0" presStyleCnt="0">
        <dgm:presLayoutVars>
          <dgm:dir/>
          <dgm:animLvl val="lvl"/>
          <dgm:resizeHandles val="exact"/>
        </dgm:presLayoutVars>
      </dgm:prSet>
      <dgm:spPr/>
    </dgm:pt>
    <dgm:pt modelId="{849304A2-1F57-4391-BD0B-FC853D2875F0}" type="pres">
      <dgm:prSet presAssocID="{D9E98424-B5F0-4B67-A698-E51998F780DA}" presName="composite" presStyleCnt="0"/>
      <dgm:spPr/>
    </dgm:pt>
    <dgm:pt modelId="{99EFC06E-74DD-406E-934F-46425F30AD5B}" type="pres">
      <dgm:prSet presAssocID="{D9E98424-B5F0-4B67-A698-E51998F780DA}" presName="parTx" presStyleLbl="alignNode1" presStyleIdx="0" presStyleCnt="3" custLinFactNeighborX="143" custLinFactNeighborY="-4122">
        <dgm:presLayoutVars>
          <dgm:chMax val="0"/>
          <dgm:chPref val="0"/>
          <dgm:bulletEnabled val="1"/>
        </dgm:presLayoutVars>
      </dgm:prSet>
      <dgm:spPr/>
    </dgm:pt>
    <dgm:pt modelId="{92730CBE-0D93-4328-ADEE-84726D7C30BC}" type="pres">
      <dgm:prSet presAssocID="{D9E98424-B5F0-4B67-A698-E51998F780DA}" presName="desTx" presStyleLbl="alignAccFollowNode1" presStyleIdx="0" presStyleCnt="3" custLinFactNeighborX="143" custLinFactNeighborY="-183">
        <dgm:presLayoutVars>
          <dgm:bulletEnabled val="1"/>
        </dgm:presLayoutVars>
      </dgm:prSet>
      <dgm:spPr/>
    </dgm:pt>
    <dgm:pt modelId="{BFAD5730-8E88-4358-A035-39656E765371}" type="pres">
      <dgm:prSet presAssocID="{79AEDAA3-5069-4E7C-A0DE-0F9C2CA37BFC}" presName="space" presStyleCnt="0"/>
      <dgm:spPr/>
    </dgm:pt>
    <dgm:pt modelId="{72714E7F-B72B-4FC5-BB8E-F1F701DB2DFA}" type="pres">
      <dgm:prSet presAssocID="{86BD9DE7-A90B-4DE1-B0B3-CB789A79967A}" presName="composite" presStyleCnt="0"/>
      <dgm:spPr/>
    </dgm:pt>
    <dgm:pt modelId="{C0405426-10B5-4679-ACD5-6F237A635323}" type="pres">
      <dgm:prSet presAssocID="{86BD9DE7-A90B-4DE1-B0B3-CB789A79967A}" presName="parTx" presStyleLbl="alignNode1" presStyleIdx="1" presStyleCnt="3" custLinFactNeighborY="-7807">
        <dgm:presLayoutVars>
          <dgm:chMax val="0"/>
          <dgm:chPref val="0"/>
          <dgm:bulletEnabled val="1"/>
        </dgm:presLayoutVars>
      </dgm:prSet>
      <dgm:spPr>
        <a:xfrm>
          <a:off x="2279405" y="140019"/>
          <a:ext cx="1992077" cy="416236"/>
        </a:xfrm>
        <a:prstGeom prst="rect">
          <a:avLst/>
        </a:prstGeom>
      </dgm:spPr>
    </dgm:pt>
    <dgm:pt modelId="{11CC0A18-41BE-49CD-9A3A-D39826C6176E}" type="pres">
      <dgm:prSet presAssocID="{86BD9DE7-A90B-4DE1-B0B3-CB789A79967A}" presName="desTx" presStyleLbl="alignAccFollowNode1" presStyleIdx="1" presStyleCnt="3" custLinFactNeighborY="183">
        <dgm:presLayoutVars>
          <dgm:bulletEnabled val="1"/>
        </dgm:presLayoutVars>
      </dgm:prSet>
      <dgm:spPr/>
    </dgm:pt>
    <dgm:pt modelId="{BAB89806-23B8-4F5D-877F-93E2A9DF7803}" type="pres">
      <dgm:prSet presAssocID="{ED4C4B56-BAEF-402A-8DDA-6E477B812C7D}" presName="space" presStyleCnt="0"/>
      <dgm:spPr/>
    </dgm:pt>
    <dgm:pt modelId="{744EDCAE-2F9E-4BFF-A296-3E6BD2F04149}" type="pres">
      <dgm:prSet presAssocID="{9A1C6F2C-7B0F-4D53-B20F-4137979E1B54}" presName="composite" presStyleCnt="0"/>
      <dgm:spPr/>
    </dgm:pt>
    <dgm:pt modelId="{7D4E9DD2-3D41-4359-A2C6-B23B9426A05C}" type="pres">
      <dgm:prSet presAssocID="{9A1C6F2C-7B0F-4D53-B20F-4137979E1B54}" presName="parTx" presStyleLbl="alignNode1" presStyleIdx="2" presStyleCnt="3">
        <dgm:presLayoutVars>
          <dgm:chMax val="0"/>
          <dgm:chPref val="0"/>
          <dgm:bulletEnabled val="1"/>
        </dgm:presLayoutVars>
      </dgm:prSet>
      <dgm:spPr/>
    </dgm:pt>
    <dgm:pt modelId="{08F7CC73-93BF-412E-B734-3EBF28A949EC}" type="pres">
      <dgm:prSet presAssocID="{9A1C6F2C-7B0F-4D53-B20F-4137979E1B54}" presName="desTx" presStyleLbl="alignAccFollowNode1" presStyleIdx="2" presStyleCnt="3">
        <dgm:presLayoutVars>
          <dgm:bulletEnabled val="1"/>
        </dgm:presLayoutVars>
      </dgm:prSet>
      <dgm:spPr/>
    </dgm:pt>
  </dgm:ptLst>
  <dgm:cxnLst>
    <dgm:cxn modelId="{4A356305-4096-4A2A-A617-96B24F1A963C}" srcId="{86BD9DE7-A90B-4DE1-B0B3-CB789A79967A}" destId="{F9D149D6-EDD1-4990-838B-D44B5B5C9C4C}" srcOrd="5" destOrd="0" parTransId="{4F563B5E-606A-41DF-9B1F-62E2C975464A}" sibTransId="{961DBD88-CD43-445F-A559-BB009934A438}"/>
    <dgm:cxn modelId="{3DD91510-FFB0-4305-A2EE-04F5BDAEDE3C}" srcId="{D9E98424-B5F0-4B67-A698-E51998F780DA}" destId="{EF4A2EA0-243C-43D1-AC61-04F0B62048AF}" srcOrd="0" destOrd="0" parTransId="{5E0A32B5-BB49-41BA-A8D3-DCC95CE89EB8}" sibTransId="{CA3A7CBC-FE2B-4110-ABE5-13FF17B246F1}"/>
    <dgm:cxn modelId="{67FAE61D-2174-45C6-8B40-EDA710711D2A}" srcId="{5431E4C2-099F-400B-9A14-8A7BDACA637C}" destId="{D9E98424-B5F0-4B67-A698-E51998F780DA}" srcOrd="0" destOrd="0" parTransId="{E7D85B89-5A59-4D44-9036-ABA1C2526FB8}" sibTransId="{79AEDAA3-5069-4E7C-A0DE-0F9C2CA37BFC}"/>
    <dgm:cxn modelId="{244C621F-A2E2-407B-BB72-D5436CCFEDA9}" srcId="{9A1C6F2C-7B0F-4D53-B20F-4137979E1B54}" destId="{13BD5071-1650-4958-B236-E65595067DC3}" srcOrd="3" destOrd="0" parTransId="{343D7A2E-93AF-4C4B-AE31-03DABD379B80}" sibTransId="{E2E2E183-93B1-4F2C-A945-BD8743FB5A04}"/>
    <dgm:cxn modelId="{35991A20-2DDE-4651-9384-D5312DED28CC}" srcId="{D9E98424-B5F0-4B67-A698-E51998F780DA}" destId="{75B33E13-2EFD-46E1-96BF-F3F003F09E6B}" srcOrd="8" destOrd="0" parTransId="{EF695291-0353-49B6-83BA-4AC487CFB220}" sibTransId="{CE1C856F-3F93-4166-936B-E53083635425}"/>
    <dgm:cxn modelId="{DC44E92A-9357-4DB2-BF63-8C3E62CE6871}" type="presOf" srcId="{3000D884-5334-4D6A-833A-C8D83030DBAC}" destId="{92730CBE-0D93-4328-ADEE-84726D7C30BC}" srcOrd="0" destOrd="4" presId="urn:microsoft.com/office/officeart/2005/8/layout/hList1"/>
    <dgm:cxn modelId="{F5B6C82B-8777-42EA-98BC-FFF9F1E06634}" srcId="{9A1C6F2C-7B0F-4D53-B20F-4137979E1B54}" destId="{776F18AC-C983-4333-946B-0563FF28AE9C}" srcOrd="8" destOrd="0" parTransId="{A6539A2D-8157-4F28-A437-1F0A37CAE9D7}" sibTransId="{F3A8C2ED-FA68-4D76-A617-365492387A07}"/>
    <dgm:cxn modelId="{AC31122E-B1B3-4DE6-9B00-2C2F0990412F}" type="presOf" srcId="{79245F56-62DC-48F4-855D-00807626D778}" destId="{08F7CC73-93BF-412E-B734-3EBF28A949EC}" srcOrd="0" destOrd="11" presId="urn:microsoft.com/office/officeart/2005/8/layout/hList1"/>
    <dgm:cxn modelId="{39B21B34-ACED-4F33-AE4B-023CC811E82D}" srcId="{D9E98424-B5F0-4B67-A698-E51998F780DA}" destId="{3000D884-5334-4D6A-833A-C8D83030DBAC}" srcOrd="4" destOrd="0" parTransId="{A7242EFF-24C0-4C84-BB06-30F3472A63FC}" sibTransId="{6472C3C1-0CB7-4A96-A13B-988602228F8B}"/>
    <dgm:cxn modelId="{16645836-C864-475A-9932-C505C0EBAC6C}" type="presOf" srcId="{902E44AB-25A2-4BC6-A6CD-50A7CEA84CD4}" destId="{92730CBE-0D93-4328-ADEE-84726D7C30BC}" srcOrd="0" destOrd="9" presId="urn:microsoft.com/office/officeart/2005/8/layout/hList1"/>
    <dgm:cxn modelId="{AE4A4A37-06DA-463C-BE45-2D19781998F2}" srcId="{9A1C6F2C-7B0F-4D53-B20F-4137979E1B54}" destId="{0AA36FCE-B664-40A8-967E-060A00E99788}" srcOrd="4" destOrd="0" parTransId="{2CD0909C-C858-4EF7-A660-17FEA7D4E08C}" sibTransId="{4080BC87-EF78-41DB-945F-7E2DE40018A9}"/>
    <dgm:cxn modelId="{64F19D3B-BA1A-47DB-A6A5-5E7DA1B970CC}" type="presOf" srcId="{31E78780-E3F7-4B7D-87C1-64E39FA88F52}" destId="{11CC0A18-41BE-49CD-9A3A-D39826C6176E}" srcOrd="0" destOrd="2" presId="urn:microsoft.com/office/officeart/2005/8/layout/hList1"/>
    <dgm:cxn modelId="{4A21BE3B-E642-4A9C-8B1B-24788F0E4678}" type="presOf" srcId="{83CC0E99-103F-4711-A905-6031D1F59B85}" destId="{11CC0A18-41BE-49CD-9A3A-D39826C6176E}" srcOrd="0" destOrd="1" presId="urn:microsoft.com/office/officeart/2005/8/layout/hList1"/>
    <dgm:cxn modelId="{F33A7C3F-71F6-4886-838F-43697385ADA2}" type="presOf" srcId="{86A823BD-A0A8-4B07-B270-3B1F722A129E}" destId="{11CC0A18-41BE-49CD-9A3A-D39826C6176E}" srcOrd="0" destOrd="4" presId="urn:microsoft.com/office/officeart/2005/8/layout/hList1"/>
    <dgm:cxn modelId="{0C746860-E5A3-4DF2-B1DE-CBA01C2ED6C9}" type="presOf" srcId="{75B33E13-2EFD-46E1-96BF-F3F003F09E6B}" destId="{92730CBE-0D93-4328-ADEE-84726D7C30BC}" srcOrd="0" destOrd="8" presId="urn:microsoft.com/office/officeart/2005/8/layout/hList1"/>
    <dgm:cxn modelId="{DD6D0261-B2EB-4020-A0E1-1C36DEB3EDA7}" srcId="{9A1C6F2C-7B0F-4D53-B20F-4137979E1B54}" destId="{E0385B2C-1682-410E-979F-60E6676EB550}" srcOrd="10" destOrd="0" parTransId="{F14CE605-59CB-4457-8001-0F57DCF45FF7}" sibTransId="{391691A7-F452-4EB4-B6AE-24CB97DC4648}"/>
    <dgm:cxn modelId="{DA552261-ADFC-4982-B159-F30C42D94029}" type="presOf" srcId="{CCFA92EF-3970-4781-B5AA-713B60454E6B}" destId="{92730CBE-0D93-4328-ADEE-84726D7C30BC}" srcOrd="0" destOrd="7" presId="urn:microsoft.com/office/officeart/2005/8/layout/hList1"/>
    <dgm:cxn modelId="{9F4C6041-F86E-45BC-82A8-38D524070BE5}" type="presOf" srcId="{5431E4C2-099F-400B-9A14-8A7BDACA637C}" destId="{E10F876A-1232-4691-AC54-2490DD396ED5}" srcOrd="0" destOrd="0" presId="urn:microsoft.com/office/officeart/2005/8/layout/hList1"/>
    <dgm:cxn modelId="{A7713442-524C-42ED-A28C-5C2653B0A9F1}" type="presOf" srcId="{E035B40B-B39F-418D-8CFF-DADBFC1C1465}" destId="{92730CBE-0D93-4328-ADEE-84726D7C30BC}" srcOrd="0" destOrd="3" presId="urn:microsoft.com/office/officeart/2005/8/layout/hList1"/>
    <dgm:cxn modelId="{DB114262-CEA1-412A-AB55-0E35F8F9B091}" type="presOf" srcId="{0AA36FCE-B664-40A8-967E-060A00E99788}" destId="{08F7CC73-93BF-412E-B734-3EBF28A949EC}" srcOrd="0" destOrd="4" presId="urn:microsoft.com/office/officeart/2005/8/layout/hList1"/>
    <dgm:cxn modelId="{6DC69965-60F6-4DC6-829C-C843590029FA}" srcId="{D9E98424-B5F0-4B67-A698-E51998F780DA}" destId="{902E44AB-25A2-4BC6-A6CD-50A7CEA84CD4}" srcOrd="9" destOrd="0" parTransId="{C6F9633D-2FB2-4002-B064-4539D5AEDA81}" sibTransId="{F5DC3795-5BFB-440B-8456-A9A1AEE0D703}"/>
    <dgm:cxn modelId="{1E8AC866-5926-4846-941E-A9764727428C}" srcId="{D9E98424-B5F0-4B67-A698-E51998F780DA}" destId="{A3936131-3954-4669-8C16-013D0CE4F91A}" srcOrd="1" destOrd="0" parTransId="{1DB95823-4255-4888-85B5-BA3EB81FE556}" sibTransId="{5C4979CB-B46F-463A-8EDE-69B35C3F3E7E}"/>
    <dgm:cxn modelId="{051C1267-0CCB-4EA1-98D2-B6E762630D2E}" srcId="{9A1C6F2C-7B0F-4D53-B20F-4137979E1B54}" destId="{E9E32E8C-5E23-4E42-988A-FF6550BC116D}" srcOrd="6" destOrd="0" parTransId="{AE13FBE1-C19F-42F7-9002-E1E61F5FF3CC}" sibTransId="{D0AB4677-6C73-4181-932E-7A9ACE7C2EA5}"/>
    <dgm:cxn modelId="{64A4146B-31A6-492E-AC04-6FE40C6E3F71}" type="presOf" srcId="{D9E98424-B5F0-4B67-A698-E51998F780DA}" destId="{99EFC06E-74DD-406E-934F-46425F30AD5B}" srcOrd="0" destOrd="0" presId="urn:microsoft.com/office/officeart/2005/8/layout/hList1"/>
    <dgm:cxn modelId="{C7F7DB6D-3022-45B7-9EBC-AB73B5B91FB1}" srcId="{86BD9DE7-A90B-4DE1-B0B3-CB789A79967A}" destId="{6ADCAE26-8659-414B-83A7-53FFC60F577C}" srcOrd="0" destOrd="0" parTransId="{D97E86C1-EB5B-4DFE-8DD1-E30BF899859E}" sibTransId="{206616DC-3F5F-4F65-A7C4-F7550C75A103}"/>
    <dgm:cxn modelId="{59860D6E-E3B3-4D23-931A-9939E8FBA281}" srcId="{9A1C6F2C-7B0F-4D53-B20F-4137979E1B54}" destId="{79245F56-62DC-48F4-855D-00807626D778}" srcOrd="11" destOrd="0" parTransId="{55BF8763-006B-47F5-8FE1-6CED881975EA}" sibTransId="{5D16707E-9F0E-4DDA-8BD7-596063DB3FDC}"/>
    <dgm:cxn modelId="{795C4770-FE8F-4F5B-9AA9-0A9F87EC3FFA}" type="presOf" srcId="{CE8E1662-35B0-45E8-AF40-8B3149939540}" destId="{92730CBE-0D93-4328-ADEE-84726D7C30BC}" srcOrd="0" destOrd="5" presId="urn:microsoft.com/office/officeart/2005/8/layout/hList1"/>
    <dgm:cxn modelId="{3063F750-9DEE-4A93-8E3C-1330F44A2986}" srcId="{9A1C6F2C-7B0F-4D53-B20F-4137979E1B54}" destId="{39836B93-0B65-44AC-9699-1127B9EC46DA}" srcOrd="0" destOrd="0" parTransId="{D6C24BFA-97A9-4E0A-8B07-338E04CCA390}" sibTransId="{773B7652-30ED-4D7B-B935-A3A8E6395ED7}"/>
    <dgm:cxn modelId="{A012DB51-8DB9-413C-97D7-24C570725F7A}" srcId="{9A1C6F2C-7B0F-4D53-B20F-4137979E1B54}" destId="{947D571F-6973-4B98-9421-6750EC8735A4}" srcOrd="2" destOrd="0" parTransId="{29EB798F-420E-46FC-9F11-A46FAB619832}" sibTransId="{1776C565-7616-44F9-A20F-4BE6831718A7}"/>
    <dgm:cxn modelId="{1F0B2F53-8C7B-43C8-BA06-10B47C58EBB7}" type="presOf" srcId="{E9E32E8C-5E23-4E42-988A-FF6550BC116D}" destId="{08F7CC73-93BF-412E-B734-3EBF28A949EC}" srcOrd="0" destOrd="6" presId="urn:microsoft.com/office/officeart/2005/8/layout/hList1"/>
    <dgm:cxn modelId="{9B369078-9FD6-494D-9FF9-FB5B7724C99C}" srcId="{9A1C6F2C-7B0F-4D53-B20F-4137979E1B54}" destId="{F8B863C9-C3D3-44A7-9F67-C8285BB59A26}" srcOrd="7" destOrd="0" parTransId="{0E5A6BD2-4101-429B-BA92-759D4C4F0B9D}" sibTransId="{224D6B08-57B3-4319-A5C2-14C45B8BE3F8}"/>
    <dgm:cxn modelId="{A8AFEA59-615F-473F-AA15-1C4999DB7EAE}" srcId="{5431E4C2-099F-400B-9A14-8A7BDACA637C}" destId="{86BD9DE7-A90B-4DE1-B0B3-CB789A79967A}" srcOrd="1" destOrd="0" parTransId="{8439AE04-08A5-4D29-9EDC-DD1E597F6A4C}" sibTransId="{ED4C4B56-BAEF-402A-8DDA-6E477B812C7D}"/>
    <dgm:cxn modelId="{AB5DB77D-F29E-409D-8F86-87D5FF33986D}" type="presOf" srcId="{D559826A-5940-45D9-9FC2-92A0B3AF6F73}" destId="{11CC0A18-41BE-49CD-9A3A-D39826C6176E}" srcOrd="0" destOrd="3" presId="urn:microsoft.com/office/officeart/2005/8/layout/hList1"/>
    <dgm:cxn modelId="{DAFB0380-E126-4D20-ADE3-77E6963DAAEA}" srcId="{9A1C6F2C-7B0F-4D53-B20F-4137979E1B54}" destId="{CA759F24-667D-4E6D-9F1B-FC82000FC506}" srcOrd="5" destOrd="0" parTransId="{8CA589D0-2D35-4F0F-BF23-EB91F882B8A6}" sibTransId="{8D50F3BA-0076-4A7A-A0EA-5B677134FF98}"/>
    <dgm:cxn modelId="{F37D4683-9E62-456C-BF10-DD16EC2A1EEE}" srcId="{D9E98424-B5F0-4B67-A698-E51998F780DA}" destId="{39D33FDD-DFBC-4E5A-8843-34523CE99BCC}" srcOrd="10" destOrd="0" parTransId="{0E994C7C-B66D-40DC-A185-D8256E4D8ADC}" sibTransId="{9463E438-1336-4C91-BE85-57A1CE079730}"/>
    <dgm:cxn modelId="{D09CAC86-EEAE-4EEC-944C-2591F9592AC6}" type="presOf" srcId="{F8B863C9-C3D3-44A7-9F67-C8285BB59A26}" destId="{08F7CC73-93BF-412E-B734-3EBF28A949EC}" srcOrd="0" destOrd="7" presId="urn:microsoft.com/office/officeart/2005/8/layout/hList1"/>
    <dgm:cxn modelId="{70FAF88C-9C9F-40CE-98F1-BB39914A514C}" srcId="{9A1C6F2C-7B0F-4D53-B20F-4137979E1B54}" destId="{4EB54723-E067-4DB4-A3F7-E6DD0F921057}" srcOrd="9" destOrd="0" parTransId="{90BC0133-8AA8-412D-A63D-2B3063453D3F}" sibTransId="{ACED866D-E481-4AA3-9DE9-38B20D6AA34C}"/>
    <dgm:cxn modelId="{53BB5E8E-036B-471B-B18C-AE0BA20F4E05}" srcId="{5431E4C2-099F-400B-9A14-8A7BDACA637C}" destId="{9A1C6F2C-7B0F-4D53-B20F-4137979E1B54}" srcOrd="2" destOrd="0" parTransId="{F5727BD7-06FC-4E28-9DE1-8D3057F63FA7}" sibTransId="{7DB8CB93-24B6-4BA1-AC3B-9E58E80611CD}"/>
    <dgm:cxn modelId="{BD6CC391-396B-484D-8CCF-9AACDE3D7280}" type="presOf" srcId="{776F18AC-C983-4333-946B-0563FF28AE9C}" destId="{08F7CC73-93BF-412E-B734-3EBF28A949EC}" srcOrd="0" destOrd="8" presId="urn:microsoft.com/office/officeart/2005/8/layout/hList1"/>
    <dgm:cxn modelId="{6888E492-B32A-4B1B-9F76-89AF3DCDCBAB}" type="presOf" srcId="{F9D149D6-EDD1-4990-838B-D44B5B5C9C4C}" destId="{11CC0A18-41BE-49CD-9A3A-D39826C6176E}" srcOrd="0" destOrd="5" presId="urn:microsoft.com/office/officeart/2005/8/layout/hList1"/>
    <dgm:cxn modelId="{8E55A493-F579-4B34-8BF1-B70D49AFB93C}" type="presOf" srcId="{E0385B2C-1682-410E-979F-60E6676EB550}" destId="{08F7CC73-93BF-412E-B734-3EBF28A949EC}" srcOrd="0" destOrd="10" presId="urn:microsoft.com/office/officeart/2005/8/layout/hList1"/>
    <dgm:cxn modelId="{7733F095-B8D8-445E-9B2E-0F31FC5A6E95}" type="presOf" srcId="{C08A5D09-79ED-40F3-8688-02EEE4FFF6FD}" destId="{92730CBE-0D93-4328-ADEE-84726D7C30BC}" srcOrd="0" destOrd="6" presId="urn:microsoft.com/office/officeart/2005/8/layout/hList1"/>
    <dgm:cxn modelId="{CF8792AA-5F4E-4E1E-A60E-3B45C1694C8D}" type="presOf" srcId="{39D33FDD-DFBC-4E5A-8843-34523CE99BCC}" destId="{92730CBE-0D93-4328-ADEE-84726D7C30BC}" srcOrd="0" destOrd="10" presId="urn:microsoft.com/office/officeart/2005/8/layout/hList1"/>
    <dgm:cxn modelId="{08BC41AB-4D06-4CEB-B8B5-B12C6E62E91C}" type="presOf" srcId="{02129C40-2265-4870-A798-52CC4DC1EDA8}" destId="{08F7CC73-93BF-412E-B734-3EBF28A949EC}" srcOrd="0" destOrd="1" presId="urn:microsoft.com/office/officeart/2005/8/layout/hList1"/>
    <dgm:cxn modelId="{99967CAC-5670-479E-B888-2477A8A81E7C}" type="presOf" srcId="{947D571F-6973-4B98-9421-6750EC8735A4}" destId="{08F7CC73-93BF-412E-B734-3EBF28A949EC}" srcOrd="0" destOrd="2" presId="urn:microsoft.com/office/officeart/2005/8/layout/hList1"/>
    <dgm:cxn modelId="{7EC92FAD-13FE-4BFB-99DA-99203717484C}" type="presOf" srcId="{39836B93-0B65-44AC-9699-1127B9EC46DA}" destId="{08F7CC73-93BF-412E-B734-3EBF28A949EC}" srcOrd="0" destOrd="0" presId="urn:microsoft.com/office/officeart/2005/8/layout/hList1"/>
    <dgm:cxn modelId="{22E5B4BB-FB6B-4B70-9864-CDF319450AAB}" type="presOf" srcId="{CA759F24-667D-4E6D-9F1B-FC82000FC506}" destId="{08F7CC73-93BF-412E-B734-3EBF28A949EC}" srcOrd="0" destOrd="5" presId="urn:microsoft.com/office/officeart/2005/8/layout/hList1"/>
    <dgm:cxn modelId="{12BFECBB-8E8B-41BE-ACE0-522C27C76C28}" srcId="{D9E98424-B5F0-4B67-A698-E51998F780DA}" destId="{CE8E1662-35B0-45E8-AF40-8B3149939540}" srcOrd="5" destOrd="0" parTransId="{F402C633-5AC4-42C4-954C-D4BBF4550CFD}" sibTransId="{ACE988B0-9B96-4763-B54C-7AB381503F70}"/>
    <dgm:cxn modelId="{7C9517BC-EADA-469A-9AE3-BA01A16EA780}" type="presOf" srcId="{A3936131-3954-4669-8C16-013D0CE4F91A}" destId="{92730CBE-0D93-4328-ADEE-84726D7C30BC}" srcOrd="0" destOrd="1" presId="urn:microsoft.com/office/officeart/2005/8/layout/hList1"/>
    <dgm:cxn modelId="{5BEBE0BC-F83D-4EFC-BC08-47633BE498BE}" srcId="{86BD9DE7-A90B-4DE1-B0B3-CB789A79967A}" destId="{83CC0E99-103F-4711-A905-6031D1F59B85}" srcOrd="1" destOrd="0" parTransId="{BA48EAFD-420E-41C4-A376-AED22A9C9AC7}" sibTransId="{E11D34A2-259A-4636-BE48-84890849ED31}"/>
    <dgm:cxn modelId="{E821F0BD-0A3E-4013-8A7D-09A840F3950C}" type="presOf" srcId="{EF4A2EA0-243C-43D1-AC61-04F0B62048AF}" destId="{92730CBE-0D93-4328-ADEE-84726D7C30BC}" srcOrd="0" destOrd="0" presId="urn:microsoft.com/office/officeart/2005/8/layout/hList1"/>
    <dgm:cxn modelId="{2B5E14C3-C20B-4D3E-9D2B-E0C967D28706}" type="presOf" srcId="{6ADCAE26-8659-414B-83A7-53FFC60F577C}" destId="{11CC0A18-41BE-49CD-9A3A-D39826C6176E}" srcOrd="0" destOrd="0" presId="urn:microsoft.com/office/officeart/2005/8/layout/hList1"/>
    <dgm:cxn modelId="{82C28AC7-779F-4CD8-8C7A-C6F05559AB61}" srcId="{D9E98424-B5F0-4B67-A698-E51998F780DA}" destId="{E035B40B-B39F-418D-8CFF-DADBFC1C1465}" srcOrd="3" destOrd="0" parTransId="{A338F5C4-40B4-411D-BD42-8384E4728C57}" sibTransId="{48CBB65F-25DF-4678-A9DB-A3E415DF87F0}"/>
    <dgm:cxn modelId="{A46106CA-493B-40A4-BB32-076E5FACDD01}" srcId="{9A1C6F2C-7B0F-4D53-B20F-4137979E1B54}" destId="{C2D16971-B634-4210-8936-01CAB9FE84AA}" srcOrd="12" destOrd="0" parTransId="{3C1E8386-93E9-49D6-A06C-7D7A487AB5B6}" sibTransId="{2B7B20B0-438D-4F6D-9242-28843D64F756}"/>
    <dgm:cxn modelId="{EDC94FCA-247A-436B-A96E-1062F385A39D}" srcId="{D9E98424-B5F0-4B67-A698-E51998F780DA}" destId="{C08A5D09-79ED-40F3-8688-02EEE4FFF6FD}" srcOrd="6" destOrd="0" parTransId="{5E226039-B88E-4E82-9637-151D26636AC9}" sibTransId="{83739BF8-252D-4A18-A234-D7035CA9B7F6}"/>
    <dgm:cxn modelId="{8C383BCE-E2A1-426A-B834-D76B99819C68}" type="presOf" srcId="{4EB54723-E067-4DB4-A3F7-E6DD0F921057}" destId="{08F7CC73-93BF-412E-B734-3EBF28A949EC}" srcOrd="0" destOrd="9" presId="urn:microsoft.com/office/officeart/2005/8/layout/hList1"/>
    <dgm:cxn modelId="{7D8C76D5-388E-4F91-9CF7-E567102D1FD5}" srcId="{86BD9DE7-A90B-4DE1-B0B3-CB789A79967A}" destId="{86A823BD-A0A8-4B07-B270-3B1F722A129E}" srcOrd="4" destOrd="0" parTransId="{CA03BB4B-E763-496D-A5E3-1E9600056839}" sibTransId="{C77A24FB-632A-44CF-BED5-92DBBEDA9A33}"/>
    <dgm:cxn modelId="{4FFD81D8-225E-4F2F-A6B2-2BC1156A6C91}" type="presOf" srcId="{13BD5071-1650-4958-B236-E65595067DC3}" destId="{08F7CC73-93BF-412E-B734-3EBF28A949EC}" srcOrd="0" destOrd="3" presId="urn:microsoft.com/office/officeart/2005/8/layout/hList1"/>
    <dgm:cxn modelId="{A73575DD-B060-45EC-99D7-22204CC66ECB}" srcId="{86BD9DE7-A90B-4DE1-B0B3-CB789A79967A}" destId="{DC5D2845-99AA-4D13-8C20-D74F1A3918C3}" srcOrd="6" destOrd="0" parTransId="{78A6226B-D24F-4FFB-AEAF-74FEC07C7793}" sibTransId="{91B5502F-029C-465C-A284-152D7CBC072A}"/>
    <dgm:cxn modelId="{07D391E5-5F7C-4522-94C0-4650E195E229}" type="presOf" srcId="{86BD9DE7-A90B-4DE1-B0B3-CB789A79967A}" destId="{C0405426-10B5-4679-ACD5-6F237A635323}" srcOrd="0" destOrd="0" presId="urn:microsoft.com/office/officeart/2005/8/layout/hList1"/>
    <dgm:cxn modelId="{FC6040E8-16A7-42B3-B35A-BD5972F0D6CC}" type="presOf" srcId="{9A1C6F2C-7B0F-4D53-B20F-4137979E1B54}" destId="{7D4E9DD2-3D41-4359-A2C6-B23B9426A05C}" srcOrd="0" destOrd="0" presId="urn:microsoft.com/office/officeart/2005/8/layout/hList1"/>
    <dgm:cxn modelId="{8562ABE8-D121-49E8-A116-32CEA8292D6A}" srcId="{86BD9DE7-A90B-4DE1-B0B3-CB789A79967A}" destId="{D559826A-5940-45D9-9FC2-92A0B3AF6F73}" srcOrd="3" destOrd="0" parTransId="{905A1DC4-181C-42DF-AC4F-2ACB3ED54496}" sibTransId="{712716D4-7902-4F40-BCB8-50886059C99E}"/>
    <dgm:cxn modelId="{140D9BEE-680D-4573-B5CC-7D8D4CDA92F0}" srcId="{9A1C6F2C-7B0F-4D53-B20F-4137979E1B54}" destId="{02129C40-2265-4870-A798-52CC4DC1EDA8}" srcOrd="1" destOrd="0" parTransId="{D4413A5D-0DEF-447C-8F15-A995485821BE}" sibTransId="{A6F3D459-2784-4AB6-ABCE-9345155855AA}"/>
    <dgm:cxn modelId="{556346F2-7B59-45A2-8844-0C1803DA9FB0}" srcId="{86BD9DE7-A90B-4DE1-B0B3-CB789A79967A}" destId="{31E78780-E3F7-4B7D-87C1-64E39FA88F52}" srcOrd="2" destOrd="0" parTransId="{6030E237-F75F-4487-8861-4A310443ECEA}" sibTransId="{181C26FC-FC3F-4C1E-BE2F-B7559162E1CC}"/>
    <dgm:cxn modelId="{2FD36BF2-6526-43C7-977C-B12E523D5298}" type="presOf" srcId="{4EF4F425-9ACA-4F71-86DD-5495615AA298}" destId="{92730CBE-0D93-4328-ADEE-84726D7C30BC}" srcOrd="0" destOrd="2" presId="urn:microsoft.com/office/officeart/2005/8/layout/hList1"/>
    <dgm:cxn modelId="{9C04D2F7-48CD-4B7E-8C73-0DBCC64B6C35}" type="presOf" srcId="{C2D16971-B634-4210-8936-01CAB9FE84AA}" destId="{08F7CC73-93BF-412E-B734-3EBF28A949EC}" srcOrd="0" destOrd="12" presId="urn:microsoft.com/office/officeart/2005/8/layout/hList1"/>
    <dgm:cxn modelId="{25055DFA-E87D-4E54-851B-2A635C9FCBD9}" srcId="{D9E98424-B5F0-4B67-A698-E51998F780DA}" destId="{4EF4F425-9ACA-4F71-86DD-5495615AA298}" srcOrd="2" destOrd="0" parTransId="{47049DFC-EC73-4EEC-9187-EBDA2BD6F9A6}" sibTransId="{B04B6831-9606-46AB-8916-0E28C3EB93BB}"/>
    <dgm:cxn modelId="{3721FAFD-497A-4F96-9F8D-4D546F547D5A}" type="presOf" srcId="{DC5D2845-99AA-4D13-8C20-D74F1A3918C3}" destId="{11CC0A18-41BE-49CD-9A3A-D39826C6176E}" srcOrd="0" destOrd="6" presId="urn:microsoft.com/office/officeart/2005/8/layout/hList1"/>
    <dgm:cxn modelId="{E39D37FF-6B1F-443F-9737-DCA001D5F7E3}" srcId="{D9E98424-B5F0-4B67-A698-E51998F780DA}" destId="{CCFA92EF-3970-4781-B5AA-713B60454E6B}" srcOrd="7" destOrd="0" parTransId="{8F55B0B2-4F3D-4E87-8736-EF9D35E7AF64}" sibTransId="{1043D685-1B63-40CE-81D6-6EED707439CB}"/>
    <dgm:cxn modelId="{C824FB18-7934-4CEE-B317-CA0DAD29772A}" type="presParOf" srcId="{E10F876A-1232-4691-AC54-2490DD396ED5}" destId="{849304A2-1F57-4391-BD0B-FC853D2875F0}" srcOrd="0" destOrd="0" presId="urn:microsoft.com/office/officeart/2005/8/layout/hList1"/>
    <dgm:cxn modelId="{17648DE6-9574-48D0-BD89-981143EECEF2}" type="presParOf" srcId="{849304A2-1F57-4391-BD0B-FC853D2875F0}" destId="{99EFC06E-74DD-406E-934F-46425F30AD5B}" srcOrd="0" destOrd="0" presId="urn:microsoft.com/office/officeart/2005/8/layout/hList1"/>
    <dgm:cxn modelId="{6D664474-2010-4BAE-876B-7500F9FC44E3}" type="presParOf" srcId="{849304A2-1F57-4391-BD0B-FC853D2875F0}" destId="{92730CBE-0D93-4328-ADEE-84726D7C30BC}" srcOrd="1" destOrd="0" presId="urn:microsoft.com/office/officeart/2005/8/layout/hList1"/>
    <dgm:cxn modelId="{79F1A39C-5493-4AAB-9BA0-0EC53424E5F1}" type="presParOf" srcId="{E10F876A-1232-4691-AC54-2490DD396ED5}" destId="{BFAD5730-8E88-4358-A035-39656E765371}" srcOrd="1" destOrd="0" presId="urn:microsoft.com/office/officeart/2005/8/layout/hList1"/>
    <dgm:cxn modelId="{FFF60ED4-5156-479F-937B-50ADD0B4164A}" type="presParOf" srcId="{E10F876A-1232-4691-AC54-2490DD396ED5}" destId="{72714E7F-B72B-4FC5-BB8E-F1F701DB2DFA}" srcOrd="2" destOrd="0" presId="urn:microsoft.com/office/officeart/2005/8/layout/hList1"/>
    <dgm:cxn modelId="{89DFDDB7-0309-4DFC-BF63-A7F3C09C8E53}" type="presParOf" srcId="{72714E7F-B72B-4FC5-BB8E-F1F701DB2DFA}" destId="{C0405426-10B5-4679-ACD5-6F237A635323}" srcOrd="0" destOrd="0" presId="urn:microsoft.com/office/officeart/2005/8/layout/hList1"/>
    <dgm:cxn modelId="{1C63F17C-75F0-4D3C-BBF4-26DDD035BC47}" type="presParOf" srcId="{72714E7F-B72B-4FC5-BB8E-F1F701DB2DFA}" destId="{11CC0A18-41BE-49CD-9A3A-D39826C6176E}" srcOrd="1" destOrd="0" presId="urn:microsoft.com/office/officeart/2005/8/layout/hList1"/>
    <dgm:cxn modelId="{C60C1500-2AC8-46CB-8B89-C5DA4EBCD445}" type="presParOf" srcId="{E10F876A-1232-4691-AC54-2490DD396ED5}" destId="{BAB89806-23B8-4F5D-877F-93E2A9DF7803}" srcOrd="3" destOrd="0" presId="urn:microsoft.com/office/officeart/2005/8/layout/hList1"/>
    <dgm:cxn modelId="{CA3DDF9E-5B72-4DA7-81E8-8E78B3D2B515}" type="presParOf" srcId="{E10F876A-1232-4691-AC54-2490DD396ED5}" destId="{744EDCAE-2F9E-4BFF-A296-3E6BD2F04149}" srcOrd="4" destOrd="0" presId="urn:microsoft.com/office/officeart/2005/8/layout/hList1"/>
    <dgm:cxn modelId="{103C5DAD-C4A5-40E4-AA30-CB0989F5AF40}" type="presParOf" srcId="{744EDCAE-2F9E-4BFF-A296-3E6BD2F04149}" destId="{7D4E9DD2-3D41-4359-A2C6-B23B9426A05C}" srcOrd="0" destOrd="0" presId="urn:microsoft.com/office/officeart/2005/8/layout/hList1"/>
    <dgm:cxn modelId="{B1CD21AD-EC4A-4688-948B-5D5168860A7C}" type="presParOf" srcId="{744EDCAE-2F9E-4BFF-A296-3E6BD2F04149}" destId="{08F7CC73-93BF-412E-B734-3EBF28A949E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35582A-969B-49D6-B2E3-8DB59C58369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C6D357C7-4A50-45D5-9C68-08C24B4B0900}">
      <dgm:prSet phldrT="[Texte]" custT="1"/>
      <dgm:spPr/>
      <dgm:t>
        <a:bodyPr/>
        <a:lstStyle/>
        <a:p>
          <a:pPr marL="0" lvl="0" indent="0" algn="ctr" defTabSz="444500">
            <a:lnSpc>
              <a:spcPct val="90000"/>
            </a:lnSpc>
            <a:spcBef>
              <a:spcPct val="0"/>
            </a:spcBef>
            <a:spcAft>
              <a:spcPct val="35000"/>
            </a:spcAft>
            <a:buNone/>
          </a:pPr>
          <a:r>
            <a:rPr lang="en-US" sz="1100" kern="1200" dirty="0">
              <a:solidFill>
                <a:prstClr val="white"/>
              </a:solidFill>
              <a:latin typeface="Source Sans Pro"/>
              <a:ea typeface="+mn-ea"/>
              <a:cs typeface="+mn-cs"/>
            </a:rPr>
            <a:t>Test/Train Noise Distribution Similarity    </a:t>
          </a:r>
        </a:p>
      </dgm:t>
    </dgm:pt>
    <dgm:pt modelId="{E512EFD7-033A-466C-896C-B4A549A42720}" type="parTrans" cxnId="{9B19E2EB-90EA-49DB-AE14-1E98E1DABFE2}">
      <dgm:prSet/>
      <dgm:spPr/>
      <dgm:t>
        <a:bodyPr/>
        <a:lstStyle/>
        <a:p>
          <a:endParaRPr lang="en-US"/>
        </a:p>
      </dgm:t>
    </dgm:pt>
    <dgm:pt modelId="{7D627667-15BF-497D-84BE-622FA6F91AF1}" type="sibTrans" cxnId="{9B19E2EB-90EA-49DB-AE14-1E98E1DABFE2}">
      <dgm:prSet custT="1"/>
      <dgm:spPr/>
      <dgm:t>
        <a:bodyPr/>
        <a:lstStyle/>
        <a:p>
          <a:r>
            <a:rPr lang="en-US" sz="1200" kern="1200" dirty="0">
              <a:solidFill>
                <a:prstClr val="white"/>
              </a:solidFill>
              <a:latin typeface="Source Sans Pro"/>
              <a:ea typeface="+mn-ea"/>
              <a:cs typeface="+mn-cs"/>
            </a:rPr>
            <a:t>Trivial Training Examples </a:t>
          </a:r>
        </a:p>
      </dgm:t>
    </dgm:pt>
    <dgm:pt modelId="{7F1D1DA7-7C97-4B20-88DB-BBA7E8974EA7}" type="pres">
      <dgm:prSet presAssocID="{9935582A-969B-49D6-B2E3-8DB59C58369B}" presName="Name0" presStyleCnt="0">
        <dgm:presLayoutVars>
          <dgm:chMax/>
          <dgm:chPref/>
          <dgm:dir/>
          <dgm:animLvl val="lvl"/>
        </dgm:presLayoutVars>
      </dgm:prSet>
      <dgm:spPr/>
    </dgm:pt>
    <dgm:pt modelId="{26000ED5-872F-4BD8-95E5-B05EE87C019B}" type="pres">
      <dgm:prSet presAssocID="{C6D357C7-4A50-45D5-9C68-08C24B4B0900}" presName="composite" presStyleCnt="0"/>
      <dgm:spPr/>
    </dgm:pt>
    <dgm:pt modelId="{A3D1A4A5-A6BA-41D6-96BB-F2BABDB07ADC}" type="pres">
      <dgm:prSet presAssocID="{C6D357C7-4A50-45D5-9C68-08C24B4B0900}" presName="Parent1" presStyleLbl="node1" presStyleIdx="0" presStyleCnt="2" custScaleX="105752" custLinFactNeighborY="709">
        <dgm:presLayoutVars>
          <dgm:chMax val="1"/>
          <dgm:chPref val="1"/>
          <dgm:bulletEnabled val="1"/>
        </dgm:presLayoutVars>
      </dgm:prSet>
      <dgm:spPr/>
    </dgm:pt>
    <dgm:pt modelId="{60270452-63BD-4303-A7FC-0618F6737FD6}" type="pres">
      <dgm:prSet presAssocID="{C6D357C7-4A50-45D5-9C68-08C24B4B0900}" presName="Childtext1" presStyleLbl="revTx" presStyleIdx="0" presStyleCnt="1">
        <dgm:presLayoutVars>
          <dgm:chMax val="0"/>
          <dgm:chPref val="0"/>
          <dgm:bulletEnabled val="1"/>
        </dgm:presLayoutVars>
      </dgm:prSet>
      <dgm:spPr/>
    </dgm:pt>
    <dgm:pt modelId="{2FB16423-A185-41C8-9EEF-8B76686C74D1}" type="pres">
      <dgm:prSet presAssocID="{C6D357C7-4A50-45D5-9C68-08C24B4B0900}" presName="BalanceSpacing" presStyleCnt="0"/>
      <dgm:spPr/>
    </dgm:pt>
    <dgm:pt modelId="{16CAD002-07AC-4C94-8699-2A903EDA7976}" type="pres">
      <dgm:prSet presAssocID="{C6D357C7-4A50-45D5-9C68-08C24B4B0900}" presName="BalanceSpacing1" presStyleCnt="0"/>
      <dgm:spPr/>
    </dgm:pt>
    <dgm:pt modelId="{9FCF9DA3-2D44-48C0-87A9-5BD322E06EAE}" type="pres">
      <dgm:prSet presAssocID="{7D627667-15BF-497D-84BE-622FA6F91AF1}" presName="Accent1Text" presStyleLbl="node1" presStyleIdx="1" presStyleCnt="2"/>
      <dgm:spPr/>
    </dgm:pt>
  </dgm:ptLst>
  <dgm:cxnLst>
    <dgm:cxn modelId="{1A2CF320-F8BF-49F4-8254-B2B2C1D06001}" type="presOf" srcId="{9935582A-969B-49D6-B2E3-8DB59C58369B}" destId="{7F1D1DA7-7C97-4B20-88DB-BBA7E8974EA7}" srcOrd="0" destOrd="0" presId="urn:microsoft.com/office/officeart/2008/layout/AlternatingHexagons"/>
    <dgm:cxn modelId="{85F0ED6B-5C86-40B2-9116-42D8FFE7350A}" type="presOf" srcId="{7D627667-15BF-497D-84BE-622FA6F91AF1}" destId="{9FCF9DA3-2D44-48C0-87A9-5BD322E06EAE}" srcOrd="0" destOrd="0" presId="urn:microsoft.com/office/officeart/2008/layout/AlternatingHexagons"/>
    <dgm:cxn modelId="{00543C95-D926-4C79-8A43-379A6B8D4A7D}" type="presOf" srcId="{C6D357C7-4A50-45D5-9C68-08C24B4B0900}" destId="{A3D1A4A5-A6BA-41D6-96BB-F2BABDB07ADC}" srcOrd="0" destOrd="0" presId="urn:microsoft.com/office/officeart/2008/layout/AlternatingHexagons"/>
    <dgm:cxn modelId="{9B19E2EB-90EA-49DB-AE14-1E98E1DABFE2}" srcId="{9935582A-969B-49D6-B2E3-8DB59C58369B}" destId="{C6D357C7-4A50-45D5-9C68-08C24B4B0900}" srcOrd="0" destOrd="0" parTransId="{E512EFD7-033A-466C-896C-B4A549A42720}" sibTransId="{7D627667-15BF-497D-84BE-622FA6F91AF1}"/>
    <dgm:cxn modelId="{C050F904-68C5-4657-87EB-3135EAE16E6C}" type="presParOf" srcId="{7F1D1DA7-7C97-4B20-88DB-BBA7E8974EA7}" destId="{26000ED5-872F-4BD8-95E5-B05EE87C019B}" srcOrd="0" destOrd="0" presId="urn:microsoft.com/office/officeart/2008/layout/AlternatingHexagons"/>
    <dgm:cxn modelId="{1168F5FB-1F2D-4632-8779-CED75D63CD79}" type="presParOf" srcId="{26000ED5-872F-4BD8-95E5-B05EE87C019B}" destId="{A3D1A4A5-A6BA-41D6-96BB-F2BABDB07ADC}" srcOrd="0" destOrd="0" presId="urn:microsoft.com/office/officeart/2008/layout/AlternatingHexagons"/>
    <dgm:cxn modelId="{1DFCCC06-4B7D-43E2-A66F-52989C779C39}" type="presParOf" srcId="{26000ED5-872F-4BD8-95E5-B05EE87C019B}" destId="{60270452-63BD-4303-A7FC-0618F6737FD6}" srcOrd="1" destOrd="0" presId="urn:microsoft.com/office/officeart/2008/layout/AlternatingHexagons"/>
    <dgm:cxn modelId="{49476EF2-456F-48FC-9EEF-E8D862D45782}" type="presParOf" srcId="{26000ED5-872F-4BD8-95E5-B05EE87C019B}" destId="{2FB16423-A185-41C8-9EEF-8B76686C74D1}" srcOrd="2" destOrd="0" presId="urn:microsoft.com/office/officeart/2008/layout/AlternatingHexagons"/>
    <dgm:cxn modelId="{4B8A7411-8660-4FC8-8453-E0762C4087B7}" type="presParOf" srcId="{26000ED5-872F-4BD8-95E5-B05EE87C019B}" destId="{16CAD002-07AC-4C94-8699-2A903EDA7976}" srcOrd="3" destOrd="0" presId="urn:microsoft.com/office/officeart/2008/layout/AlternatingHexagons"/>
    <dgm:cxn modelId="{F09943E6-2E6E-4C44-94ED-E685F6C231D2}" type="presParOf" srcId="{26000ED5-872F-4BD8-95E5-B05EE87C019B}" destId="{9FCF9DA3-2D44-48C0-87A9-5BD322E06EA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B81F8B-74F6-47E3-9ED3-54069612474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DB684166-2F73-491D-AEE9-A5A5659DE80F}">
      <dgm:prSet phldrT="[Texte]" custT="1"/>
      <dgm:spPr/>
      <dgm:t>
        <a:bodyPr/>
        <a:lstStyle/>
        <a:p>
          <a:pPr marL="0" lvl="0" indent="0" algn="l" defTabSz="400050">
            <a:lnSpc>
              <a:spcPct val="90000"/>
            </a:lnSpc>
            <a:spcBef>
              <a:spcPct val="0"/>
            </a:spcBef>
            <a:spcAft>
              <a:spcPct val="35000"/>
            </a:spcAft>
            <a:buNone/>
          </a:pPr>
          <a:r>
            <a:rPr lang="en-US" sz="900" kern="1200" dirty="0">
              <a:solidFill>
                <a:prstClr val="white"/>
              </a:solidFill>
              <a:latin typeface="Source Sans Pro"/>
              <a:ea typeface="+mn-ea"/>
              <a:cs typeface="+mn-cs"/>
            </a:rPr>
            <a:t>    Sparsity </a:t>
          </a:r>
        </a:p>
      </dgm:t>
    </dgm:pt>
    <dgm:pt modelId="{806EC853-5282-4865-87FF-47E1C128DA20}" type="parTrans" cxnId="{221DCD33-EDD5-4789-AD17-B0BCFD94FE00}">
      <dgm:prSet/>
      <dgm:spPr/>
      <dgm:t>
        <a:bodyPr/>
        <a:lstStyle/>
        <a:p>
          <a:endParaRPr lang="en-US" sz="2000"/>
        </a:p>
      </dgm:t>
    </dgm:pt>
    <dgm:pt modelId="{2816F83B-815B-41E1-A2D8-7C622DD79688}" type="sibTrans" cxnId="{221DCD33-EDD5-4789-AD17-B0BCFD94FE00}">
      <dgm:prSet custT="1"/>
      <dgm:spPr/>
      <dgm:t>
        <a:bodyPr/>
        <a:lstStyle/>
        <a:p>
          <a:endParaRPr lang="en-US" sz="4000" dirty="0"/>
        </a:p>
      </dgm:t>
    </dgm:pt>
    <dgm:pt modelId="{2FED500D-5F85-4CC4-9F97-F817E8C8E6A0}">
      <dgm:prSet phldrT="[Texte]" custT="1"/>
      <dgm:spPr/>
      <dgm:t>
        <a:bodyPr/>
        <a:lstStyle/>
        <a:p>
          <a:r>
            <a:rPr lang="en-US" sz="900" kern="1200" dirty="0">
              <a:solidFill>
                <a:srgbClr val="010101">
                  <a:hueOff val="0"/>
                  <a:satOff val="0"/>
                  <a:lumOff val="0"/>
                  <a:alphaOff val="0"/>
                </a:srgbClr>
              </a:solidFill>
              <a:latin typeface="Source Sans Pro"/>
              <a:ea typeface="+mn-ea"/>
              <a:cs typeface="+mn-cs"/>
            </a:rPr>
            <a:t>Due to one-hot encoding </a:t>
          </a:r>
        </a:p>
      </dgm:t>
    </dgm:pt>
    <dgm:pt modelId="{64D61433-1CBE-4EA5-9369-1EE9B469D9F6}" type="parTrans" cxnId="{A194479D-C51C-401E-8914-03F2E18FA338}">
      <dgm:prSet/>
      <dgm:spPr/>
      <dgm:t>
        <a:bodyPr/>
        <a:lstStyle/>
        <a:p>
          <a:endParaRPr lang="en-US" sz="2000"/>
        </a:p>
      </dgm:t>
    </dgm:pt>
    <dgm:pt modelId="{0A709AF2-7BE4-4B53-AD7C-96812E470340}" type="sibTrans" cxnId="{A194479D-C51C-401E-8914-03F2E18FA338}">
      <dgm:prSet/>
      <dgm:spPr/>
      <dgm:t>
        <a:bodyPr/>
        <a:lstStyle/>
        <a:p>
          <a:endParaRPr lang="en-US" sz="2000"/>
        </a:p>
      </dgm:t>
    </dgm:pt>
    <dgm:pt modelId="{AE5EF22E-84E4-4B1B-AD3E-5A700FF3A00C}">
      <dgm:prSet phldrT="[Texte]" custT="1"/>
      <dgm:spPr/>
      <dgm:t>
        <a:bodyPr/>
        <a:lstStyle/>
        <a:p>
          <a:pPr algn="just"/>
          <a:r>
            <a:rPr lang="en-US" sz="900" dirty="0"/>
            <a:t>Dependency between instances </a:t>
          </a:r>
        </a:p>
      </dgm:t>
    </dgm:pt>
    <dgm:pt modelId="{923371F9-D258-4BFE-B6CC-3353BA759810}" type="parTrans" cxnId="{3BFF695E-62B6-441F-8FC9-C2BBDB4A21B6}">
      <dgm:prSet/>
      <dgm:spPr/>
      <dgm:t>
        <a:bodyPr/>
        <a:lstStyle/>
        <a:p>
          <a:endParaRPr lang="en-US" sz="2000"/>
        </a:p>
      </dgm:t>
    </dgm:pt>
    <dgm:pt modelId="{ADBFDA88-D58B-4F40-A2E9-937A49ED1B8C}" type="sibTrans" cxnId="{3BFF695E-62B6-441F-8FC9-C2BBDB4A21B6}">
      <dgm:prSet custT="1"/>
      <dgm:spPr/>
      <dgm:t>
        <a:bodyPr/>
        <a:lstStyle/>
        <a:p>
          <a:endParaRPr lang="en-US" sz="4000"/>
        </a:p>
      </dgm:t>
    </dgm:pt>
    <dgm:pt modelId="{468F42F3-38CF-4C59-B9E3-2560C6143143}">
      <dgm:prSet phldrT="[Texte]" custT="1"/>
      <dgm:spPr/>
      <dgm:t>
        <a:bodyPr/>
        <a:lstStyle/>
        <a:p>
          <a:pPr algn="just"/>
          <a:r>
            <a:rPr lang="en-US" sz="800" dirty="0"/>
            <a:t>We suppose that obligors in different dates are independent, which is not true. This frauds logistic regression instances independency hypothesis</a:t>
          </a:r>
          <a:r>
            <a:rPr lang="en-US" sz="1050" dirty="0"/>
            <a:t>. </a:t>
          </a:r>
        </a:p>
      </dgm:t>
    </dgm:pt>
    <dgm:pt modelId="{B1B54176-3EF3-40CA-80C7-D811679A65C4}" type="parTrans" cxnId="{5455AD09-6355-4C3F-820C-4E241E3105C2}">
      <dgm:prSet/>
      <dgm:spPr/>
      <dgm:t>
        <a:bodyPr/>
        <a:lstStyle/>
        <a:p>
          <a:endParaRPr lang="en-US" sz="2000"/>
        </a:p>
      </dgm:t>
    </dgm:pt>
    <dgm:pt modelId="{B8C7D0B6-AE5D-4800-AC25-1A6898E51899}" type="sibTrans" cxnId="{5455AD09-6355-4C3F-820C-4E241E3105C2}">
      <dgm:prSet/>
      <dgm:spPr/>
      <dgm:t>
        <a:bodyPr/>
        <a:lstStyle/>
        <a:p>
          <a:endParaRPr lang="en-US" sz="2000"/>
        </a:p>
      </dgm:t>
    </dgm:pt>
    <dgm:pt modelId="{F3405A0A-029F-4DB4-A116-463070AC1496}">
      <dgm:prSet phldrT="[Texte]" custT="1"/>
      <dgm:spPr/>
      <dgm:t>
        <a:bodyPr/>
        <a:lstStyle/>
        <a:p>
          <a:r>
            <a:rPr lang="en-US" sz="900" dirty="0"/>
            <a:t>Unbalanced Dataset </a:t>
          </a:r>
        </a:p>
      </dgm:t>
    </dgm:pt>
    <dgm:pt modelId="{EBEDE081-A105-45B2-B1C0-B6D931598128}" type="parTrans" cxnId="{104BE681-0068-49AD-B130-2ACA49873553}">
      <dgm:prSet/>
      <dgm:spPr/>
      <dgm:t>
        <a:bodyPr/>
        <a:lstStyle/>
        <a:p>
          <a:endParaRPr lang="en-US" sz="2000"/>
        </a:p>
      </dgm:t>
    </dgm:pt>
    <dgm:pt modelId="{C1C31F3F-A495-4A36-BA63-8E8015D6A2F7}" type="sibTrans" cxnId="{104BE681-0068-49AD-B130-2ACA49873553}">
      <dgm:prSet custT="1"/>
      <dgm:spPr/>
      <dgm:t>
        <a:bodyPr/>
        <a:lstStyle/>
        <a:p>
          <a:endParaRPr lang="en-US" sz="4000"/>
        </a:p>
      </dgm:t>
    </dgm:pt>
    <dgm:pt modelId="{A807F7BC-8A23-4149-9007-EC98F0EE4022}">
      <dgm:prSet phldrT="[Texte]" custT="1"/>
      <dgm:spPr/>
      <dgm:t>
        <a:bodyPr/>
        <a:lstStyle/>
        <a:p>
          <a:r>
            <a:rPr lang="en-US" sz="900" kern="1200" dirty="0">
              <a:solidFill>
                <a:srgbClr val="010101">
                  <a:hueOff val="0"/>
                  <a:satOff val="0"/>
                  <a:lumOff val="0"/>
                  <a:alphaOff val="0"/>
                </a:srgbClr>
              </a:solidFill>
              <a:latin typeface="Source Sans Pro"/>
              <a:ea typeface="+mn-ea"/>
              <a:cs typeface="+mn-cs"/>
            </a:rPr>
            <a:t>In the dataset, there is only 4% of default (1) examples. </a:t>
          </a:r>
        </a:p>
      </dgm:t>
    </dgm:pt>
    <dgm:pt modelId="{F3B10FE6-8257-40D1-85B9-AF42A53362AB}" type="parTrans" cxnId="{BFAF5726-BEBA-40F6-BE24-7C9FBD292E49}">
      <dgm:prSet/>
      <dgm:spPr/>
      <dgm:t>
        <a:bodyPr/>
        <a:lstStyle/>
        <a:p>
          <a:endParaRPr lang="en-US" sz="2000"/>
        </a:p>
      </dgm:t>
    </dgm:pt>
    <dgm:pt modelId="{6588C9CC-5FC5-4D9E-A8EA-2AE6DC99996F}" type="sibTrans" cxnId="{BFAF5726-BEBA-40F6-BE24-7C9FBD292E49}">
      <dgm:prSet/>
      <dgm:spPr/>
      <dgm:t>
        <a:bodyPr/>
        <a:lstStyle/>
        <a:p>
          <a:endParaRPr lang="en-US" sz="2000"/>
        </a:p>
      </dgm:t>
    </dgm:pt>
    <dgm:pt modelId="{C5D48FF3-CAEB-44FB-923B-16EF67B734BE}" type="pres">
      <dgm:prSet presAssocID="{95B81F8B-74F6-47E3-9ED3-54069612474A}" presName="Name0" presStyleCnt="0">
        <dgm:presLayoutVars>
          <dgm:chMax/>
          <dgm:chPref/>
          <dgm:dir/>
          <dgm:animLvl val="lvl"/>
        </dgm:presLayoutVars>
      </dgm:prSet>
      <dgm:spPr/>
    </dgm:pt>
    <dgm:pt modelId="{3EB2B302-E705-40DA-8AAB-8961208E4CF5}" type="pres">
      <dgm:prSet presAssocID="{DB684166-2F73-491D-AEE9-A5A5659DE80F}" presName="composite" presStyleCnt="0"/>
      <dgm:spPr/>
    </dgm:pt>
    <dgm:pt modelId="{3155F315-31E1-4483-8694-884E04BB994B}" type="pres">
      <dgm:prSet presAssocID="{DB684166-2F73-491D-AEE9-A5A5659DE80F}" presName="Parent1" presStyleLbl="node1" presStyleIdx="0" presStyleCnt="6">
        <dgm:presLayoutVars>
          <dgm:chMax val="1"/>
          <dgm:chPref val="1"/>
          <dgm:bulletEnabled val="1"/>
        </dgm:presLayoutVars>
      </dgm:prSet>
      <dgm:spPr/>
    </dgm:pt>
    <dgm:pt modelId="{BC2F5052-C324-4D5C-AF80-01CF555C97DF}" type="pres">
      <dgm:prSet presAssocID="{DB684166-2F73-491D-AEE9-A5A5659DE80F}" presName="Childtext1" presStyleLbl="revTx" presStyleIdx="0" presStyleCnt="3" custScaleX="120698" custLinFactNeighborX="9423" custLinFactNeighborY="-1427">
        <dgm:presLayoutVars>
          <dgm:chMax val="0"/>
          <dgm:chPref val="0"/>
          <dgm:bulletEnabled val="1"/>
        </dgm:presLayoutVars>
      </dgm:prSet>
      <dgm:spPr/>
    </dgm:pt>
    <dgm:pt modelId="{C4F548CE-6BFE-4557-866D-A63E0488B58D}" type="pres">
      <dgm:prSet presAssocID="{DB684166-2F73-491D-AEE9-A5A5659DE80F}" presName="BalanceSpacing" presStyleCnt="0"/>
      <dgm:spPr/>
    </dgm:pt>
    <dgm:pt modelId="{D01FE12F-C4B2-41E6-9D75-F25B4EB6339B}" type="pres">
      <dgm:prSet presAssocID="{DB684166-2F73-491D-AEE9-A5A5659DE80F}" presName="BalanceSpacing1" presStyleCnt="0"/>
      <dgm:spPr/>
    </dgm:pt>
    <dgm:pt modelId="{4F0CAE50-9343-4644-B788-D7FA351EC960}" type="pres">
      <dgm:prSet presAssocID="{2816F83B-815B-41E1-A2D8-7C622DD79688}" presName="Accent1Text" presStyleLbl="node1" presStyleIdx="1" presStyleCnt="6"/>
      <dgm:spPr/>
    </dgm:pt>
    <dgm:pt modelId="{5A45952B-BEE6-4EE4-98D4-8FFA0264EBE9}" type="pres">
      <dgm:prSet presAssocID="{2816F83B-815B-41E1-A2D8-7C622DD79688}" presName="spaceBetweenRectangles" presStyleCnt="0"/>
      <dgm:spPr/>
    </dgm:pt>
    <dgm:pt modelId="{A5A6CDDC-2E72-42C7-995C-58DA0BEBA62C}" type="pres">
      <dgm:prSet presAssocID="{AE5EF22E-84E4-4B1B-AD3E-5A700FF3A00C}" presName="composite" presStyleCnt="0"/>
      <dgm:spPr/>
    </dgm:pt>
    <dgm:pt modelId="{1AEEA8C5-8C05-4120-B53D-9E3686381021}" type="pres">
      <dgm:prSet presAssocID="{AE5EF22E-84E4-4B1B-AD3E-5A700FF3A00C}" presName="Parent1" presStyleLbl="node1" presStyleIdx="2" presStyleCnt="6">
        <dgm:presLayoutVars>
          <dgm:chMax val="1"/>
          <dgm:chPref val="1"/>
          <dgm:bulletEnabled val="1"/>
        </dgm:presLayoutVars>
      </dgm:prSet>
      <dgm:spPr/>
    </dgm:pt>
    <dgm:pt modelId="{C8A49170-39B6-46A3-8150-DC8105018FE0}" type="pres">
      <dgm:prSet presAssocID="{AE5EF22E-84E4-4B1B-AD3E-5A700FF3A00C}" presName="Childtext1" presStyleLbl="revTx" presStyleIdx="1" presStyleCnt="3" custScaleX="133122" custLinFactNeighborX="-16839" custLinFactNeighborY="356">
        <dgm:presLayoutVars>
          <dgm:chMax val="0"/>
          <dgm:chPref val="0"/>
          <dgm:bulletEnabled val="1"/>
        </dgm:presLayoutVars>
      </dgm:prSet>
      <dgm:spPr/>
    </dgm:pt>
    <dgm:pt modelId="{9256B931-C440-4180-B97C-D594BC77B1F8}" type="pres">
      <dgm:prSet presAssocID="{AE5EF22E-84E4-4B1B-AD3E-5A700FF3A00C}" presName="BalanceSpacing" presStyleCnt="0"/>
      <dgm:spPr/>
    </dgm:pt>
    <dgm:pt modelId="{B8D8944A-43BE-465B-944C-95701CE71B80}" type="pres">
      <dgm:prSet presAssocID="{AE5EF22E-84E4-4B1B-AD3E-5A700FF3A00C}" presName="BalanceSpacing1" presStyleCnt="0"/>
      <dgm:spPr/>
    </dgm:pt>
    <dgm:pt modelId="{3EFB0609-3FE8-4A82-B514-4DDCC1AC2CAA}" type="pres">
      <dgm:prSet presAssocID="{ADBFDA88-D58B-4F40-A2E9-937A49ED1B8C}" presName="Accent1Text" presStyleLbl="node1" presStyleIdx="3" presStyleCnt="6"/>
      <dgm:spPr/>
    </dgm:pt>
    <dgm:pt modelId="{867B1369-9403-4D84-A5F7-8798B3CFDCA9}" type="pres">
      <dgm:prSet presAssocID="{ADBFDA88-D58B-4F40-A2E9-937A49ED1B8C}" presName="spaceBetweenRectangles" presStyleCnt="0"/>
      <dgm:spPr/>
    </dgm:pt>
    <dgm:pt modelId="{A5BE750D-60C4-4F8D-B609-18C8CDC4353A}" type="pres">
      <dgm:prSet presAssocID="{F3405A0A-029F-4DB4-A116-463070AC1496}" presName="composite" presStyleCnt="0"/>
      <dgm:spPr/>
    </dgm:pt>
    <dgm:pt modelId="{9B6B1CBB-4BDA-4E9A-8C99-280CE008665D}" type="pres">
      <dgm:prSet presAssocID="{F3405A0A-029F-4DB4-A116-463070AC1496}" presName="Parent1" presStyleLbl="node1" presStyleIdx="4" presStyleCnt="6">
        <dgm:presLayoutVars>
          <dgm:chMax val="1"/>
          <dgm:chPref val="1"/>
          <dgm:bulletEnabled val="1"/>
        </dgm:presLayoutVars>
      </dgm:prSet>
      <dgm:spPr/>
    </dgm:pt>
    <dgm:pt modelId="{742889C8-CEA5-433B-B443-3423571B33E0}" type="pres">
      <dgm:prSet presAssocID="{F3405A0A-029F-4DB4-A116-463070AC1496}" presName="Childtext1" presStyleLbl="revTx" presStyleIdx="2" presStyleCnt="3" custScaleX="108395" custLinFactNeighborX="6663" custLinFactNeighborY="1419">
        <dgm:presLayoutVars>
          <dgm:chMax val="0"/>
          <dgm:chPref val="0"/>
          <dgm:bulletEnabled val="1"/>
        </dgm:presLayoutVars>
      </dgm:prSet>
      <dgm:spPr/>
    </dgm:pt>
    <dgm:pt modelId="{A1E64B40-AE37-4064-B03F-6865AA2943B5}" type="pres">
      <dgm:prSet presAssocID="{F3405A0A-029F-4DB4-A116-463070AC1496}" presName="BalanceSpacing" presStyleCnt="0"/>
      <dgm:spPr/>
    </dgm:pt>
    <dgm:pt modelId="{08A0D1E3-2B19-4FDF-8467-3B423C7549DB}" type="pres">
      <dgm:prSet presAssocID="{F3405A0A-029F-4DB4-A116-463070AC1496}" presName="BalanceSpacing1" presStyleCnt="0"/>
      <dgm:spPr/>
    </dgm:pt>
    <dgm:pt modelId="{22DB2C34-9ACE-4390-A7D6-337D6AA8656D}" type="pres">
      <dgm:prSet presAssocID="{C1C31F3F-A495-4A36-BA63-8E8015D6A2F7}" presName="Accent1Text" presStyleLbl="node1" presStyleIdx="5" presStyleCnt="6"/>
      <dgm:spPr/>
    </dgm:pt>
  </dgm:ptLst>
  <dgm:cxnLst>
    <dgm:cxn modelId="{00719807-1134-46D2-8E72-AB6067778F5E}" type="presOf" srcId="{DB684166-2F73-491D-AEE9-A5A5659DE80F}" destId="{3155F315-31E1-4483-8694-884E04BB994B}" srcOrd="0" destOrd="0" presId="urn:microsoft.com/office/officeart/2008/layout/AlternatingHexagons"/>
    <dgm:cxn modelId="{5455AD09-6355-4C3F-820C-4E241E3105C2}" srcId="{AE5EF22E-84E4-4B1B-AD3E-5A700FF3A00C}" destId="{468F42F3-38CF-4C59-B9E3-2560C6143143}" srcOrd="0" destOrd="0" parTransId="{B1B54176-3EF3-40CA-80C7-D811679A65C4}" sibTransId="{B8C7D0B6-AE5D-4800-AC25-1A6898E51899}"/>
    <dgm:cxn modelId="{97200217-88E6-4D46-AE68-D076B5530672}" type="presOf" srcId="{F3405A0A-029F-4DB4-A116-463070AC1496}" destId="{9B6B1CBB-4BDA-4E9A-8C99-280CE008665D}" srcOrd="0" destOrd="0" presId="urn:microsoft.com/office/officeart/2008/layout/AlternatingHexagons"/>
    <dgm:cxn modelId="{9BF1B620-E8D1-4A6C-9B86-33A027E10E54}" type="presOf" srcId="{468F42F3-38CF-4C59-B9E3-2560C6143143}" destId="{C8A49170-39B6-46A3-8150-DC8105018FE0}" srcOrd="0" destOrd="0" presId="urn:microsoft.com/office/officeart/2008/layout/AlternatingHexagons"/>
    <dgm:cxn modelId="{BFAF5726-BEBA-40F6-BE24-7C9FBD292E49}" srcId="{F3405A0A-029F-4DB4-A116-463070AC1496}" destId="{A807F7BC-8A23-4149-9007-EC98F0EE4022}" srcOrd="0" destOrd="0" parTransId="{F3B10FE6-8257-40D1-85B9-AF42A53362AB}" sibTransId="{6588C9CC-5FC5-4D9E-A8EA-2AE6DC99996F}"/>
    <dgm:cxn modelId="{221DCD33-EDD5-4789-AD17-B0BCFD94FE00}" srcId="{95B81F8B-74F6-47E3-9ED3-54069612474A}" destId="{DB684166-2F73-491D-AEE9-A5A5659DE80F}" srcOrd="0" destOrd="0" parTransId="{806EC853-5282-4865-87FF-47E1C128DA20}" sibTransId="{2816F83B-815B-41E1-A2D8-7C622DD79688}"/>
    <dgm:cxn modelId="{3BFF695E-62B6-441F-8FC9-C2BBDB4A21B6}" srcId="{95B81F8B-74F6-47E3-9ED3-54069612474A}" destId="{AE5EF22E-84E4-4B1B-AD3E-5A700FF3A00C}" srcOrd="1" destOrd="0" parTransId="{923371F9-D258-4BFE-B6CC-3353BA759810}" sibTransId="{ADBFDA88-D58B-4F40-A2E9-937A49ED1B8C}"/>
    <dgm:cxn modelId="{4B161273-8AB2-4042-B2F2-0317F9E2589B}" type="presOf" srcId="{95B81F8B-74F6-47E3-9ED3-54069612474A}" destId="{C5D48FF3-CAEB-44FB-923B-16EF67B734BE}" srcOrd="0" destOrd="0" presId="urn:microsoft.com/office/officeart/2008/layout/AlternatingHexagons"/>
    <dgm:cxn modelId="{7300DC7A-BAA0-430C-BDA5-B589AE28EC02}" type="presOf" srcId="{2FED500D-5F85-4CC4-9F97-F817E8C8E6A0}" destId="{BC2F5052-C324-4D5C-AF80-01CF555C97DF}" srcOrd="0" destOrd="0" presId="urn:microsoft.com/office/officeart/2008/layout/AlternatingHexagons"/>
    <dgm:cxn modelId="{F97D157B-C946-4F28-B813-0C2CDFD4E105}" type="presOf" srcId="{C1C31F3F-A495-4A36-BA63-8E8015D6A2F7}" destId="{22DB2C34-9ACE-4390-A7D6-337D6AA8656D}" srcOrd="0" destOrd="0" presId="urn:microsoft.com/office/officeart/2008/layout/AlternatingHexagons"/>
    <dgm:cxn modelId="{104BE681-0068-49AD-B130-2ACA49873553}" srcId="{95B81F8B-74F6-47E3-9ED3-54069612474A}" destId="{F3405A0A-029F-4DB4-A116-463070AC1496}" srcOrd="2" destOrd="0" parTransId="{EBEDE081-A105-45B2-B1C0-B6D931598128}" sibTransId="{C1C31F3F-A495-4A36-BA63-8E8015D6A2F7}"/>
    <dgm:cxn modelId="{BB529A85-DFEC-4863-B32F-E2D76718DBDA}" type="presOf" srcId="{A807F7BC-8A23-4149-9007-EC98F0EE4022}" destId="{742889C8-CEA5-433B-B443-3423571B33E0}" srcOrd="0" destOrd="0" presId="urn:microsoft.com/office/officeart/2008/layout/AlternatingHexagons"/>
    <dgm:cxn modelId="{AB9AE996-A8E8-4BF3-8AA5-1CE210A13976}" type="presOf" srcId="{AE5EF22E-84E4-4B1B-AD3E-5A700FF3A00C}" destId="{1AEEA8C5-8C05-4120-B53D-9E3686381021}" srcOrd="0" destOrd="0" presId="urn:microsoft.com/office/officeart/2008/layout/AlternatingHexagons"/>
    <dgm:cxn modelId="{A194479D-C51C-401E-8914-03F2E18FA338}" srcId="{DB684166-2F73-491D-AEE9-A5A5659DE80F}" destId="{2FED500D-5F85-4CC4-9F97-F817E8C8E6A0}" srcOrd="0" destOrd="0" parTransId="{64D61433-1CBE-4EA5-9369-1EE9B469D9F6}" sibTransId="{0A709AF2-7BE4-4B53-AD7C-96812E470340}"/>
    <dgm:cxn modelId="{2BDAEFB9-6877-4668-A6D1-16C8C3351F82}" type="presOf" srcId="{2816F83B-815B-41E1-A2D8-7C622DD79688}" destId="{4F0CAE50-9343-4644-B788-D7FA351EC960}" srcOrd="0" destOrd="0" presId="urn:microsoft.com/office/officeart/2008/layout/AlternatingHexagons"/>
    <dgm:cxn modelId="{C85009EA-5182-4320-9597-F092D583EFF4}" type="presOf" srcId="{ADBFDA88-D58B-4F40-A2E9-937A49ED1B8C}" destId="{3EFB0609-3FE8-4A82-B514-4DDCC1AC2CAA}" srcOrd="0" destOrd="0" presId="urn:microsoft.com/office/officeart/2008/layout/AlternatingHexagons"/>
    <dgm:cxn modelId="{5894DA3E-4916-4C2C-A78D-1F6B22E15B69}" type="presParOf" srcId="{C5D48FF3-CAEB-44FB-923B-16EF67B734BE}" destId="{3EB2B302-E705-40DA-8AAB-8961208E4CF5}" srcOrd="0" destOrd="0" presId="urn:microsoft.com/office/officeart/2008/layout/AlternatingHexagons"/>
    <dgm:cxn modelId="{6640BAB0-923A-4F42-A8A6-7FB59C0B7FA6}" type="presParOf" srcId="{3EB2B302-E705-40DA-8AAB-8961208E4CF5}" destId="{3155F315-31E1-4483-8694-884E04BB994B}" srcOrd="0" destOrd="0" presId="urn:microsoft.com/office/officeart/2008/layout/AlternatingHexagons"/>
    <dgm:cxn modelId="{5CA6A63D-2899-4CE7-B166-9263F1580C11}" type="presParOf" srcId="{3EB2B302-E705-40DA-8AAB-8961208E4CF5}" destId="{BC2F5052-C324-4D5C-AF80-01CF555C97DF}" srcOrd="1" destOrd="0" presId="urn:microsoft.com/office/officeart/2008/layout/AlternatingHexagons"/>
    <dgm:cxn modelId="{52D26523-9A5F-40C7-A661-1825CE4EC80D}" type="presParOf" srcId="{3EB2B302-E705-40DA-8AAB-8961208E4CF5}" destId="{C4F548CE-6BFE-4557-866D-A63E0488B58D}" srcOrd="2" destOrd="0" presId="urn:microsoft.com/office/officeart/2008/layout/AlternatingHexagons"/>
    <dgm:cxn modelId="{F3FF8765-41AD-48FE-92CB-A6E1F0C37991}" type="presParOf" srcId="{3EB2B302-E705-40DA-8AAB-8961208E4CF5}" destId="{D01FE12F-C4B2-41E6-9D75-F25B4EB6339B}" srcOrd="3" destOrd="0" presId="urn:microsoft.com/office/officeart/2008/layout/AlternatingHexagons"/>
    <dgm:cxn modelId="{B162CC64-DCE0-425E-BAC2-2A03724209B9}" type="presParOf" srcId="{3EB2B302-E705-40DA-8AAB-8961208E4CF5}" destId="{4F0CAE50-9343-4644-B788-D7FA351EC960}" srcOrd="4" destOrd="0" presId="urn:microsoft.com/office/officeart/2008/layout/AlternatingHexagons"/>
    <dgm:cxn modelId="{1033F49B-B1C3-4B66-9E92-71A8676F0771}" type="presParOf" srcId="{C5D48FF3-CAEB-44FB-923B-16EF67B734BE}" destId="{5A45952B-BEE6-4EE4-98D4-8FFA0264EBE9}" srcOrd="1" destOrd="0" presId="urn:microsoft.com/office/officeart/2008/layout/AlternatingHexagons"/>
    <dgm:cxn modelId="{D3F02A87-C0C2-4199-B922-0E6751037A6D}" type="presParOf" srcId="{C5D48FF3-CAEB-44FB-923B-16EF67B734BE}" destId="{A5A6CDDC-2E72-42C7-995C-58DA0BEBA62C}" srcOrd="2" destOrd="0" presId="urn:microsoft.com/office/officeart/2008/layout/AlternatingHexagons"/>
    <dgm:cxn modelId="{514FDCFE-ECDE-4ED0-B072-1D4D99B846A3}" type="presParOf" srcId="{A5A6CDDC-2E72-42C7-995C-58DA0BEBA62C}" destId="{1AEEA8C5-8C05-4120-B53D-9E3686381021}" srcOrd="0" destOrd="0" presId="urn:microsoft.com/office/officeart/2008/layout/AlternatingHexagons"/>
    <dgm:cxn modelId="{D81AB3ED-48CE-4A1E-BB8A-00D378E45DE0}" type="presParOf" srcId="{A5A6CDDC-2E72-42C7-995C-58DA0BEBA62C}" destId="{C8A49170-39B6-46A3-8150-DC8105018FE0}" srcOrd="1" destOrd="0" presId="urn:microsoft.com/office/officeart/2008/layout/AlternatingHexagons"/>
    <dgm:cxn modelId="{AC39477D-F8F4-45E7-9CAA-F6F100FB7209}" type="presParOf" srcId="{A5A6CDDC-2E72-42C7-995C-58DA0BEBA62C}" destId="{9256B931-C440-4180-B97C-D594BC77B1F8}" srcOrd="2" destOrd="0" presId="urn:microsoft.com/office/officeart/2008/layout/AlternatingHexagons"/>
    <dgm:cxn modelId="{63873D5D-84B4-4C04-9CDA-DCFD0BFBC91E}" type="presParOf" srcId="{A5A6CDDC-2E72-42C7-995C-58DA0BEBA62C}" destId="{B8D8944A-43BE-465B-944C-95701CE71B80}" srcOrd="3" destOrd="0" presId="urn:microsoft.com/office/officeart/2008/layout/AlternatingHexagons"/>
    <dgm:cxn modelId="{3EE3AEEE-3319-4E5E-810D-C0F00A3787A1}" type="presParOf" srcId="{A5A6CDDC-2E72-42C7-995C-58DA0BEBA62C}" destId="{3EFB0609-3FE8-4A82-B514-4DDCC1AC2CAA}" srcOrd="4" destOrd="0" presId="urn:microsoft.com/office/officeart/2008/layout/AlternatingHexagons"/>
    <dgm:cxn modelId="{A3705735-D488-468A-9B17-9D8A5012E425}" type="presParOf" srcId="{C5D48FF3-CAEB-44FB-923B-16EF67B734BE}" destId="{867B1369-9403-4D84-A5F7-8798B3CFDCA9}" srcOrd="3" destOrd="0" presId="urn:microsoft.com/office/officeart/2008/layout/AlternatingHexagons"/>
    <dgm:cxn modelId="{35FC6CA0-5C98-46F3-ADA6-FA63C099A11F}" type="presParOf" srcId="{C5D48FF3-CAEB-44FB-923B-16EF67B734BE}" destId="{A5BE750D-60C4-4F8D-B609-18C8CDC4353A}" srcOrd="4" destOrd="0" presId="urn:microsoft.com/office/officeart/2008/layout/AlternatingHexagons"/>
    <dgm:cxn modelId="{8E4E349A-F52A-48CD-976E-E75CA1F71B3D}" type="presParOf" srcId="{A5BE750D-60C4-4F8D-B609-18C8CDC4353A}" destId="{9B6B1CBB-4BDA-4E9A-8C99-280CE008665D}" srcOrd="0" destOrd="0" presId="urn:microsoft.com/office/officeart/2008/layout/AlternatingHexagons"/>
    <dgm:cxn modelId="{FD160BBF-752E-49B0-B51D-1F58F9581876}" type="presParOf" srcId="{A5BE750D-60C4-4F8D-B609-18C8CDC4353A}" destId="{742889C8-CEA5-433B-B443-3423571B33E0}" srcOrd="1" destOrd="0" presId="urn:microsoft.com/office/officeart/2008/layout/AlternatingHexagons"/>
    <dgm:cxn modelId="{74B6D887-FF61-4955-A946-7AF9B3B3E175}" type="presParOf" srcId="{A5BE750D-60C4-4F8D-B609-18C8CDC4353A}" destId="{A1E64B40-AE37-4064-B03F-6865AA2943B5}" srcOrd="2" destOrd="0" presId="urn:microsoft.com/office/officeart/2008/layout/AlternatingHexagons"/>
    <dgm:cxn modelId="{5655456B-278C-4215-AAC1-904CC30B889E}" type="presParOf" srcId="{A5BE750D-60C4-4F8D-B609-18C8CDC4353A}" destId="{08A0D1E3-2B19-4FDF-8467-3B423C7549DB}" srcOrd="3" destOrd="0" presId="urn:microsoft.com/office/officeart/2008/layout/AlternatingHexagons"/>
    <dgm:cxn modelId="{5BBFB3DF-E779-45B5-ACB7-A148F2BC8B38}" type="presParOf" srcId="{A5BE750D-60C4-4F8D-B609-18C8CDC4353A}" destId="{22DB2C34-9ACE-4390-A7D6-337D6AA8656D}"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35582A-969B-49D6-B2E3-8DB59C58369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C6D357C7-4A50-45D5-9C68-08C24B4B0900}">
      <dgm:prSet phldrT="[Texte]" custT="1"/>
      <dgm:spPr/>
      <dgm:t>
        <a:bodyPr/>
        <a:lstStyle/>
        <a:p>
          <a:pPr marL="0" lvl="0" indent="0" algn="ctr" defTabSz="466725">
            <a:lnSpc>
              <a:spcPct val="90000"/>
            </a:lnSpc>
            <a:spcBef>
              <a:spcPct val="0"/>
            </a:spcBef>
            <a:spcAft>
              <a:spcPct val="35000"/>
            </a:spcAft>
            <a:buNone/>
          </a:pPr>
          <a:r>
            <a:rPr lang="en-US" sz="1050" kern="1200" dirty="0">
              <a:solidFill>
                <a:prstClr val="white"/>
              </a:solidFill>
              <a:latin typeface="Source Sans Pro"/>
              <a:ea typeface="+mn-ea"/>
              <a:cs typeface="+mn-cs"/>
            </a:rPr>
            <a:t>Feature maps </a:t>
          </a:r>
        </a:p>
      </dgm:t>
    </dgm:pt>
    <dgm:pt modelId="{E512EFD7-033A-466C-896C-B4A549A42720}" type="parTrans" cxnId="{9B19E2EB-90EA-49DB-AE14-1E98E1DABFE2}">
      <dgm:prSet/>
      <dgm:spPr/>
      <dgm:t>
        <a:bodyPr/>
        <a:lstStyle/>
        <a:p>
          <a:endParaRPr lang="en-US"/>
        </a:p>
      </dgm:t>
    </dgm:pt>
    <dgm:pt modelId="{7D627667-15BF-497D-84BE-622FA6F91AF1}" type="sibTrans" cxnId="{9B19E2EB-90EA-49DB-AE14-1E98E1DABFE2}">
      <dgm:prSet custT="1"/>
      <dgm:spPr/>
      <dgm:t>
        <a:bodyPr/>
        <a:lstStyle/>
        <a:p>
          <a:r>
            <a:rPr lang="en-US" sz="1050" dirty="0"/>
            <a:t>Feature aggregation </a:t>
          </a:r>
        </a:p>
      </dgm:t>
    </dgm:pt>
    <dgm:pt modelId="{7F1D1DA7-7C97-4B20-88DB-BBA7E8974EA7}" type="pres">
      <dgm:prSet presAssocID="{9935582A-969B-49D6-B2E3-8DB59C58369B}" presName="Name0" presStyleCnt="0">
        <dgm:presLayoutVars>
          <dgm:chMax/>
          <dgm:chPref/>
          <dgm:dir/>
          <dgm:animLvl val="lvl"/>
        </dgm:presLayoutVars>
      </dgm:prSet>
      <dgm:spPr/>
    </dgm:pt>
    <dgm:pt modelId="{26000ED5-872F-4BD8-95E5-B05EE87C019B}" type="pres">
      <dgm:prSet presAssocID="{C6D357C7-4A50-45D5-9C68-08C24B4B0900}" presName="composite" presStyleCnt="0"/>
      <dgm:spPr/>
    </dgm:pt>
    <dgm:pt modelId="{A3D1A4A5-A6BA-41D6-96BB-F2BABDB07ADC}" type="pres">
      <dgm:prSet presAssocID="{C6D357C7-4A50-45D5-9C68-08C24B4B0900}" presName="Parent1" presStyleLbl="node1" presStyleIdx="0" presStyleCnt="2" custLinFactNeighborY="709">
        <dgm:presLayoutVars>
          <dgm:chMax val="1"/>
          <dgm:chPref val="1"/>
          <dgm:bulletEnabled val="1"/>
        </dgm:presLayoutVars>
      </dgm:prSet>
      <dgm:spPr/>
    </dgm:pt>
    <dgm:pt modelId="{60270452-63BD-4303-A7FC-0618F6737FD6}" type="pres">
      <dgm:prSet presAssocID="{C6D357C7-4A50-45D5-9C68-08C24B4B0900}" presName="Childtext1" presStyleLbl="revTx" presStyleIdx="0" presStyleCnt="1">
        <dgm:presLayoutVars>
          <dgm:chMax val="0"/>
          <dgm:chPref val="0"/>
          <dgm:bulletEnabled val="1"/>
        </dgm:presLayoutVars>
      </dgm:prSet>
      <dgm:spPr/>
    </dgm:pt>
    <dgm:pt modelId="{2FB16423-A185-41C8-9EEF-8B76686C74D1}" type="pres">
      <dgm:prSet presAssocID="{C6D357C7-4A50-45D5-9C68-08C24B4B0900}" presName="BalanceSpacing" presStyleCnt="0"/>
      <dgm:spPr/>
    </dgm:pt>
    <dgm:pt modelId="{16CAD002-07AC-4C94-8699-2A903EDA7976}" type="pres">
      <dgm:prSet presAssocID="{C6D357C7-4A50-45D5-9C68-08C24B4B0900}" presName="BalanceSpacing1" presStyleCnt="0"/>
      <dgm:spPr/>
    </dgm:pt>
    <dgm:pt modelId="{9FCF9DA3-2D44-48C0-87A9-5BD322E06EAE}" type="pres">
      <dgm:prSet presAssocID="{7D627667-15BF-497D-84BE-622FA6F91AF1}" presName="Accent1Text" presStyleLbl="node1" presStyleIdx="1" presStyleCnt="2"/>
      <dgm:spPr/>
    </dgm:pt>
  </dgm:ptLst>
  <dgm:cxnLst>
    <dgm:cxn modelId="{1A2CF320-F8BF-49F4-8254-B2B2C1D06001}" type="presOf" srcId="{9935582A-969B-49D6-B2E3-8DB59C58369B}" destId="{7F1D1DA7-7C97-4B20-88DB-BBA7E8974EA7}" srcOrd="0" destOrd="0" presId="urn:microsoft.com/office/officeart/2008/layout/AlternatingHexagons"/>
    <dgm:cxn modelId="{85F0ED6B-5C86-40B2-9116-42D8FFE7350A}" type="presOf" srcId="{7D627667-15BF-497D-84BE-622FA6F91AF1}" destId="{9FCF9DA3-2D44-48C0-87A9-5BD322E06EAE}" srcOrd="0" destOrd="0" presId="urn:microsoft.com/office/officeart/2008/layout/AlternatingHexagons"/>
    <dgm:cxn modelId="{00543C95-D926-4C79-8A43-379A6B8D4A7D}" type="presOf" srcId="{C6D357C7-4A50-45D5-9C68-08C24B4B0900}" destId="{A3D1A4A5-A6BA-41D6-96BB-F2BABDB07ADC}" srcOrd="0" destOrd="0" presId="urn:microsoft.com/office/officeart/2008/layout/AlternatingHexagons"/>
    <dgm:cxn modelId="{9B19E2EB-90EA-49DB-AE14-1E98E1DABFE2}" srcId="{9935582A-969B-49D6-B2E3-8DB59C58369B}" destId="{C6D357C7-4A50-45D5-9C68-08C24B4B0900}" srcOrd="0" destOrd="0" parTransId="{E512EFD7-033A-466C-896C-B4A549A42720}" sibTransId="{7D627667-15BF-497D-84BE-622FA6F91AF1}"/>
    <dgm:cxn modelId="{C050F904-68C5-4657-87EB-3135EAE16E6C}" type="presParOf" srcId="{7F1D1DA7-7C97-4B20-88DB-BBA7E8974EA7}" destId="{26000ED5-872F-4BD8-95E5-B05EE87C019B}" srcOrd="0" destOrd="0" presId="urn:microsoft.com/office/officeart/2008/layout/AlternatingHexagons"/>
    <dgm:cxn modelId="{1168F5FB-1F2D-4632-8779-CED75D63CD79}" type="presParOf" srcId="{26000ED5-872F-4BD8-95E5-B05EE87C019B}" destId="{A3D1A4A5-A6BA-41D6-96BB-F2BABDB07ADC}" srcOrd="0" destOrd="0" presId="urn:microsoft.com/office/officeart/2008/layout/AlternatingHexagons"/>
    <dgm:cxn modelId="{1DFCCC06-4B7D-43E2-A66F-52989C779C39}" type="presParOf" srcId="{26000ED5-872F-4BD8-95E5-B05EE87C019B}" destId="{60270452-63BD-4303-A7FC-0618F6737FD6}" srcOrd="1" destOrd="0" presId="urn:microsoft.com/office/officeart/2008/layout/AlternatingHexagons"/>
    <dgm:cxn modelId="{49476EF2-456F-48FC-9EEF-E8D862D45782}" type="presParOf" srcId="{26000ED5-872F-4BD8-95E5-B05EE87C019B}" destId="{2FB16423-A185-41C8-9EEF-8B76686C74D1}" srcOrd="2" destOrd="0" presId="urn:microsoft.com/office/officeart/2008/layout/AlternatingHexagons"/>
    <dgm:cxn modelId="{4B8A7411-8660-4FC8-8453-E0762C4087B7}" type="presParOf" srcId="{26000ED5-872F-4BD8-95E5-B05EE87C019B}" destId="{16CAD002-07AC-4C94-8699-2A903EDA7976}" srcOrd="3" destOrd="0" presId="urn:microsoft.com/office/officeart/2008/layout/AlternatingHexagons"/>
    <dgm:cxn modelId="{F09943E6-2E6E-4C44-94ED-E685F6C231D2}" type="presParOf" srcId="{26000ED5-872F-4BD8-95E5-B05EE87C019B}" destId="{9FCF9DA3-2D44-48C0-87A9-5BD322E06EAE}"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FC06E-74DD-406E-934F-46425F30AD5B}">
      <dsp:nvSpPr>
        <dsp:cNvPr id="0" name=""/>
        <dsp:cNvSpPr/>
      </dsp:nvSpPr>
      <dsp:spPr>
        <a:xfrm>
          <a:off x="11286" y="0"/>
          <a:ext cx="1992077" cy="2666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XAI</a:t>
          </a:r>
        </a:p>
      </dsp:txBody>
      <dsp:txXfrm>
        <a:off x="11286" y="0"/>
        <a:ext cx="1992077" cy="266698"/>
      </dsp:txXfrm>
    </dsp:sp>
    <dsp:sp modelId="{92730CBE-0D93-4328-ADEE-84726D7C30BC}">
      <dsp:nvSpPr>
        <dsp:cNvPr id="0" name=""/>
        <dsp:cNvSpPr/>
      </dsp:nvSpPr>
      <dsp:spPr>
        <a:xfrm>
          <a:off x="11286" y="259291"/>
          <a:ext cx="1992077" cy="404714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10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If we have an </a:t>
          </a:r>
          <a:r>
            <a:rPr lang="en-US" sz="1100" kern="1200" dirty="0">
              <a:solidFill>
                <a:srgbClr val="FF0000"/>
              </a:solidFill>
              <a:latin typeface="Aharoni" panose="02010803020104030203" pitchFamily="2" charset="-79"/>
              <a:ea typeface="+mn-ea"/>
              <a:cs typeface="Aharoni" panose="02010803020104030203" pitchFamily="2" charset="-79"/>
            </a:rPr>
            <a:t>inexplicable teacher </a:t>
          </a:r>
          <a:r>
            <a:rPr lang="en-US" sz="1100" kern="1200" dirty="0">
              <a:latin typeface="Aharoni" panose="02010803020104030203" pitchFamily="2" charset="-79"/>
              <a:cs typeface="Aharoni" panose="02010803020104030203" pitchFamily="2" charset="-79"/>
            </a:rPr>
            <a:t>such as a </a:t>
          </a:r>
          <a:r>
            <a:rPr lang="en-US" sz="1100" kern="1200" dirty="0">
              <a:solidFill>
                <a:srgbClr val="FF0000"/>
              </a:solidFill>
              <a:latin typeface="Aharoni" panose="02010803020104030203" pitchFamily="2" charset="-79"/>
              <a:ea typeface="+mn-ea"/>
              <a:cs typeface="Aharoni" panose="02010803020104030203" pitchFamily="2" charset="-79"/>
            </a:rPr>
            <a:t>deep neural network </a:t>
          </a:r>
          <a:r>
            <a:rPr lang="en-US" sz="1100" kern="1200" dirty="0">
              <a:solidFill>
                <a:schemeClr val="tx1"/>
              </a:solidFill>
              <a:latin typeface="Aharoni" panose="02010803020104030203" pitchFamily="2" charset="-79"/>
              <a:ea typeface="+mn-ea"/>
              <a:cs typeface="Aharoni" panose="02010803020104030203" pitchFamily="2" charset="-79"/>
            </a:rPr>
            <a:t>or</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a random forest</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latin typeface="Aharoni" panose="02010803020104030203" pitchFamily="2" charset="-79"/>
              <a:cs typeface="Aharoni" panose="02010803020104030203" pitchFamily="2" charset="-79"/>
            </a:rPr>
            <a:t>we can use distillation of the teacher to train an</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interpretable and</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transparent model </a:t>
          </a:r>
          <a:r>
            <a:rPr lang="en-US" sz="1100" kern="1200" dirty="0">
              <a:latin typeface="Aharoni" panose="02010803020104030203" pitchFamily="2" charset="-79"/>
              <a:cs typeface="Aharoni" panose="02010803020104030203" pitchFamily="2" charset="-79"/>
            </a:rPr>
            <a:t>such as a </a:t>
          </a:r>
          <a:r>
            <a:rPr lang="en-US" sz="1100" kern="1200" dirty="0">
              <a:solidFill>
                <a:srgbClr val="FF0000"/>
              </a:solidFill>
              <a:latin typeface="Aharoni" panose="02010803020104030203" pitchFamily="2" charset="-79"/>
              <a:ea typeface="+mn-ea"/>
              <a:cs typeface="Aharoni" panose="02010803020104030203" pitchFamily="2" charset="-79"/>
            </a:rPr>
            <a:t>decision tree </a:t>
          </a:r>
          <a:r>
            <a:rPr lang="en-US" sz="1100" kern="1200" dirty="0">
              <a:latin typeface="Aharoni" panose="02010803020104030203" pitchFamily="2" charset="-79"/>
              <a:cs typeface="Aharoni" panose="02010803020104030203" pitchFamily="2" charset="-79"/>
            </a:rPr>
            <a:t>along with being close to the teacher performance. </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a:p>
          <a:pPr marL="57150" lvl="1" indent="-57150" algn="l" defTabSz="488950">
            <a:lnSpc>
              <a:spcPct val="10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In this case, the trade off </a:t>
          </a:r>
          <a:r>
            <a:rPr lang="en-US" sz="1100" kern="1200" dirty="0">
              <a:solidFill>
                <a:srgbClr val="FF0000"/>
              </a:solidFill>
              <a:latin typeface="Aharoni" panose="02010803020104030203" pitchFamily="2" charset="-79"/>
              <a:ea typeface="+mn-ea"/>
              <a:cs typeface="Aharoni" panose="02010803020104030203" pitchFamily="2" charset="-79"/>
            </a:rPr>
            <a:t>performance/interpretability </a:t>
          </a:r>
          <a:r>
            <a:rPr lang="en-US" sz="1100" kern="1200" dirty="0">
              <a:latin typeface="Aharoni" panose="02010803020104030203" pitchFamily="2" charset="-79"/>
              <a:cs typeface="Aharoni" panose="02010803020104030203" pitchFamily="2" charset="-79"/>
            </a:rPr>
            <a:t>must be balanced depending on the situation.</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a:p>
          <a:pPr marL="57150" lvl="1" indent="-57150" algn="l" defTabSz="488950">
            <a:lnSpc>
              <a:spcPct val="10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Usually, we use the </a:t>
          </a:r>
          <a:r>
            <a:rPr lang="en-US" sz="1100" kern="1200" dirty="0">
              <a:solidFill>
                <a:srgbClr val="FF0000"/>
              </a:solidFill>
              <a:latin typeface="Aharoni" panose="02010803020104030203" pitchFamily="2" charset="-79"/>
              <a:cs typeface="Aharoni" panose="02010803020104030203" pitchFamily="2" charset="-79"/>
            </a:rPr>
            <a:t>teacher for inference </a:t>
          </a:r>
          <a:r>
            <a:rPr lang="en-US" sz="1100" kern="1200" dirty="0">
              <a:latin typeface="Aharoni" panose="02010803020104030203" pitchFamily="2" charset="-79"/>
              <a:cs typeface="Aharoni" panose="02010803020104030203" pitchFamily="2" charset="-79"/>
            </a:rPr>
            <a:t>alongside with student’s interpretability insights.  </a:t>
          </a:r>
        </a:p>
        <a:p>
          <a:pPr marL="57150" lvl="1" indent="-57150" algn="l" defTabSz="488950">
            <a:lnSpc>
              <a:spcPct val="100000"/>
            </a:lnSpc>
            <a:spcBef>
              <a:spcPct val="0"/>
            </a:spcBef>
            <a:spcAft>
              <a:spcPct val="15000"/>
            </a:spcAft>
            <a:buFont typeface="Wingdings" panose="05000000000000000000" pitchFamily="2" charset="2"/>
            <a:buNone/>
          </a:pPr>
          <a:r>
            <a:rPr lang="en-US" sz="1100" kern="1200" dirty="0">
              <a:latin typeface="Aharoni" panose="02010803020104030203" pitchFamily="2" charset="-79"/>
              <a:cs typeface="Aharoni" panose="02010803020104030203" pitchFamily="2" charset="-79"/>
            </a:rPr>
            <a:t> </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dsp:txBody>
      <dsp:txXfrm>
        <a:off x="11286" y="259291"/>
        <a:ext cx="1992077" cy="4047142"/>
      </dsp:txXfrm>
    </dsp:sp>
    <dsp:sp modelId="{C0405426-10B5-4679-ACD5-6F237A635323}">
      <dsp:nvSpPr>
        <dsp:cNvPr id="0" name=""/>
        <dsp:cNvSpPr/>
      </dsp:nvSpPr>
      <dsp:spPr>
        <a:xfrm>
          <a:off x="2279405" y="0"/>
          <a:ext cx="1992077" cy="266698"/>
        </a:xfrm>
        <a:prstGeom prst="rect">
          <a:avLst/>
        </a:prstGeom>
        <a:solidFill>
          <a:srgbClr val="610F15">
            <a:hueOff val="0"/>
            <a:satOff val="0"/>
            <a:lumOff val="0"/>
            <a:alphaOff val="0"/>
          </a:srgbClr>
        </a:solidFill>
        <a:ln w="25400" cap="flat" cmpd="sng" algn="ctr">
          <a:solidFill>
            <a:srgbClr val="610F1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Enhancing Performance </a:t>
          </a:r>
        </a:p>
      </dsp:txBody>
      <dsp:txXfrm>
        <a:off x="2279405" y="0"/>
        <a:ext cx="1992077" cy="266698"/>
      </dsp:txXfrm>
    </dsp:sp>
    <dsp:sp modelId="{11CC0A18-41BE-49CD-9A3A-D39826C6176E}">
      <dsp:nvSpPr>
        <dsp:cNvPr id="0" name=""/>
        <dsp:cNvSpPr/>
      </dsp:nvSpPr>
      <dsp:spPr>
        <a:xfrm>
          <a:off x="2279405" y="266698"/>
          <a:ext cx="1992077" cy="404714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A </a:t>
          </a:r>
          <a:r>
            <a:rPr lang="en-US" sz="1100" kern="1200" dirty="0">
              <a:solidFill>
                <a:srgbClr val="FF0000"/>
              </a:solidFill>
              <a:latin typeface="Aharoni" panose="02010803020104030203" pitchFamily="2" charset="-79"/>
              <a:cs typeface="Aharoni" panose="02010803020104030203" pitchFamily="2" charset="-79"/>
            </a:rPr>
            <a:t>simple model </a:t>
          </a:r>
          <a:r>
            <a:rPr lang="en-US" sz="1100" kern="1200" dirty="0">
              <a:latin typeface="Aharoni" panose="02010803020104030203" pitchFamily="2" charset="-79"/>
              <a:cs typeface="Aharoni" panose="02010803020104030203" pitchFamily="2" charset="-79"/>
            </a:rPr>
            <a:t>is such as logistic regression, random forest, decision tree, linear regression or a simple neural network.  </a:t>
          </a:r>
        </a:p>
        <a:p>
          <a:pPr marL="57150" lvl="1" indent="0" algn="l" defTabSz="488950">
            <a:lnSpc>
              <a:spcPct val="9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Training a simple model </a:t>
          </a:r>
          <a:r>
            <a:rPr lang="en-US" sz="1100" kern="1200" dirty="0">
              <a:solidFill>
                <a:srgbClr val="FF0000"/>
              </a:solidFill>
              <a:latin typeface="Aharoni" panose="02010803020104030203" pitchFamily="2" charset="-79"/>
              <a:ea typeface="+mn-ea"/>
              <a:cs typeface="Aharoni" panose="02010803020104030203" pitchFamily="2" charset="-79"/>
            </a:rPr>
            <a:t>through distillation of a more complex model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usually outperforms </a:t>
          </a:r>
          <a:r>
            <a:rPr lang="en-US" sz="1100" kern="1200" dirty="0">
              <a:solidFill>
                <a:srgbClr val="FF0000"/>
              </a:solidFill>
              <a:latin typeface="Aharoni" panose="02010803020104030203" pitchFamily="2" charset="-79"/>
              <a:ea typeface="+mn-ea"/>
              <a:cs typeface="Aharoni" panose="02010803020104030203" pitchFamily="2" charset="-79"/>
            </a:rPr>
            <a:t>training directly the same simple model</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a:p>
          <a:pPr marL="57150" lvl="1" indent="0" algn="l" defTabSz="488950">
            <a:lnSpc>
              <a:spcPct val="90000"/>
            </a:lnSpc>
            <a:spcBef>
              <a:spcPct val="0"/>
            </a:spcBef>
            <a:spcAft>
              <a:spcPct val="15000"/>
            </a:spcAft>
            <a:buFont typeface="Wingdings" panose="05000000000000000000" pitchFamily="2" charset="2"/>
            <a:buNone/>
          </a:pPr>
          <a:endParaRPr lang="en-US" sz="1100" kern="1200" dirty="0">
            <a:latin typeface="Aharoni" panose="02010803020104030203" pitchFamily="2" charset="-79"/>
            <a:cs typeface="Aharoni" panose="02010803020104030203" pitchFamily="2" charset="-79"/>
          </a:endParaRPr>
        </a:p>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In </a:t>
          </a:r>
          <a:r>
            <a:rPr lang="en-US" sz="1100" kern="1200" dirty="0">
              <a:solidFill>
                <a:srgbClr val="FF0000"/>
              </a:solidFill>
              <a:latin typeface="Aharoni" panose="02010803020104030203" pitchFamily="2" charset="-79"/>
              <a:ea typeface="+mn-ea"/>
              <a:cs typeface="Aharoni" panose="02010803020104030203" pitchFamily="2" charset="-79"/>
            </a:rPr>
            <a:t>MRM context</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 performance of </a:t>
          </a:r>
          <a:r>
            <a:rPr lang="en-US" sz="1100" kern="1200" dirty="0">
              <a:solidFill>
                <a:srgbClr val="FF0000"/>
              </a:solidFill>
              <a:latin typeface="Aharoni" panose="02010803020104030203" pitchFamily="2" charset="-79"/>
              <a:ea typeface="+mn-ea"/>
              <a:cs typeface="Aharoni" panose="02010803020104030203" pitchFamily="2" charset="-79"/>
            </a:rPr>
            <a:t>PD ESTIMATION MODELS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can be enhanced by training a complex model such as deep neural network and then distilling it into a student model.</a:t>
          </a:r>
          <a:endParaRPr lang="en-US" sz="1100" kern="1200" dirty="0"/>
        </a:p>
        <a:p>
          <a:pPr marL="57150" lvl="1" indent="0" algn="l" defTabSz="488950">
            <a:lnSpc>
              <a:spcPct val="90000"/>
            </a:lnSpc>
            <a:spcBef>
              <a:spcPct val="0"/>
            </a:spcBef>
            <a:spcAft>
              <a:spcPct val="15000"/>
            </a:spcAft>
            <a:buFont typeface="Wingdings" panose="05000000000000000000" pitchFamily="2" charset="2"/>
            <a:buNone/>
          </a:pPr>
          <a:endParaRPr lang="en-US" sz="1100" kern="1200" dirty="0"/>
        </a:p>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rial" pitchFamily="34" charset="0"/>
              <a:ea typeface="+mn-ea"/>
              <a:cs typeface="Arial" pitchFamily="34" charset="0"/>
            </a:rPr>
            <a:t>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We can also </a:t>
          </a:r>
          <a:r>
            <a:rPr lang="en-US" sz="1100" kern="1200" dirty="0">
              <a:solidFill>
                <a:srgbClr val="FF0000"/>
              </a:solidFill>
              <a:latin typeface="Aharoni" panose="02010803020104030203" pitchFamily="2" charset="-79"/>
              <a:ea typeface="+mn-ea"/>
              <a:cs typeface="Aharoni" panose="02010803020104030203" pitchFamily="2" charset="-79"/>
            </a:rPr>
            <a:t>enhance performance of more sophisticated models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by using </a:t>
          </a:r>
          <a:r>
            <a:rPr lang="en-US" sz="1100" kern="1200" dirty="0">
              <a:solidFill>
                <a:srgbClr val="FF0000"/>
              </a:solidFill>
              <a:latin typeface="Aharoni" panose="02010803020104030203" pitchFamily="2" charset="-79"/>
              <a:ea typeface="+mn-ea"/>
              <a:cs typeface="Aharoni" panose="02010803020104030203" pitchFamily="2" charset="-79"/>
            </a:rPr>
            <a:t>self-distillation</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and </a:t>
          </a:r>
          <a:r>
            <a:rPr lang="en-US" sz="1100" kern="1200" dirty="0">
              <a:solidFill>
                <a:srgbClr val="FF0000"/>
              </a:solidFill>
              <a:latin typeface="Aharoni" panose="02010803020104030203" pitchFamily="2" charset="-79"/>
              <a:ea typeface="+mn-ea"/>
              <a:cs typeface="Aharoni" panose="02010803020104030203" pitchFamily="2" charset="-79"/>
            </a:rPr>
            <a:t>transfer learning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frameworks  </a:t>
          </a:r>
        </a:p>
      </dsp:txBody>
      <dsp:txXfrm>
        <a:off x="2279405" y="266698"/>
        <a:ext cx="1992077" cy="4047142"/>
      </dsp:txXfrm>
    </dsp:sp>
    <dsp:sp modelId="{7D4E9DD2-3D41-4359-A2C6-B23B9426A05C}">
      <dsp:nvSpPr>
        <dsp:cNvPr id="0" name=""/>
        <dsp:cNvSpPr/>
      </dsp:nvSpPr>
      <dsp:spPr>
        <a:xfrm>
          <a:off x="4550374" y="0"/>
          <a:ext cx="1992077" cy="2666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Reducing Models Complexity </a:t>
          </a:r>
        </a:p>
      </dsp:txBody>
      <dsp:txXfrm>
        <a:off x="4550374" y="0"/>
        <a:ext cx="1992077" cy="266698"/>
      </dsp:txXfrm>
    </dsp:sp>
    <dsp:sp modelId="{08F7CC73-93BF-412E-B734-3EBF28A949EC}">
      <dsp:nvSpPr>
        <dsp:cNvPr id="0" name=""/>
        <dsp:cNvSpPr/>
      </dsp:nvSpPr>
      <dsp:spPr>
        <a:xfrm>
          <a:off x="4550374" y="266698"/>
          <a:ext cx="1992077" cy="404714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rial" pitchFamily="34" charset="0"/>
              <a:ea typeface="+mn-ea"/>
              <a:cs typeface="Arial" pitchFamily="34" charset="0"/>
            </a:rPr>
            <a:t>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In the context of compression, distillation can be used to </a:t>
          </a:r>
          <a:r>
            <a:rPr lang="en-US" sz="1100" kern="1200" dirty="0">
              <a:solidFill>
                <a:srgbClr val="FF0000"/>
              </a:solidFill>
              <a:latin typeface="Aharoni" panose="02010803020104030203" pitchFamily="2" charset="-79"/>
              <a:ea typeface="+mn-ea"/>
              <a:cs typeface="Aharoni" panose="02010803020104030203" pitchFamily="2" charset="-79"/>
            </a:rPr>
            <a:t>reduce models' complexity</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However,  the student cannot outperform the teacher in general due </a:t>
          </a:r>
          <a:r>
            <a:rPr lang="en-US" sz="1100" kern="1200" dirty="0">
              <a:solidFill>
                <a:srgbClr val="FF0000"/>
              </a:solidFill>
              <a:latin typeface="Aharoni" panose="02010803020104030203" pitchFamily="2" charset="-79"/>
              <a:ea typeface="+mn-ea"/>
              <a:cs typeface="Aharoni" panose="02010803020104030203" pitchFamily="2" charset="-79"/>
            </a:rPr>
            <a:t>capacity gap</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In result, several frameworks were developed by scholars to reduce the </a:t>
          </a:r>
          <a:r>
            <a:rPr lang="en-US" sz="1100" kern="1200" dirty="0">
              <a:solidFill>
                <a:srgbClr val="FF0000"/>
              </a:solidFill>
              <a:latin typeface="Aharoni" panose="02010803020104030203" pitchFamily="2" charset="-79"/>
              <a:ea typeface="+mn-ea"/>
              <a:cs typeface="Aharoni" panose="02010803020104030203" pitchFamily="2" charset="-79"/>
            </a:rPr>
            <a:t>performance gap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between the teacher and the student. </a:t>
          </a:r>
        </a:p>
        <a:p>
          <a:pPr marL="57150" lvl="1" indent="-57150" algn="l" defTabSz="488950">
            <a:lnSpc>
              <a:spcPct val="90000"/>
            </a:lnSpc>
            <a:spcBef>
              <a:spcPct val="0"/>
            </a:spcBef>
            <a:spcAft>
              <a:spcPct val="15000"/>
            </a:spcAft>
            <a:buFont typeface="Wingdings" panose="05000000000000000000" pitchFamily="2" charset="2"/>
            <a:buNone/>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Some of the most relevant frameworks are </a:t>
          </a:r>
          <a:r>
            <a:rPr lang="en-US" sz="1100" kern="1200" dirty="0">
              <a:solidFill>
                <a:srgbClr val="FF0000"/>
              </a:solidFill>
              <a:latin typeface="Aharoni" panose="02010803020104030203" pitchFamily="2" charset="-79"/>
              <a:ea typeface="+mn-ea"/>
              <a:cs typeface="Aharoni" panose="02010803020104030203" pitchFamily="2" charset="-79"/>
            </a:rPr>
            <a:t>adversarial knowledge distillation</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interpretability  distillation</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and </a:t>
          </a:r>
          <a:r>
            <a:rPr lang="en-US" sz="1100" kern="1200" dirty="0">
              <a:solidFill>
                <a:srgbClr val="FF0000"/>
              </a:solidFill>
              <a:latin typeface="Aharoni" panose="02010803020104030203" pitchFamily="2" charset="-79"/>
              <a:ea typeface="+mn-ea"/>
              <a:cs typeface="Aharoni" panose="02010803020104030203" pitchFamily="2" charset="-79"/>
            </a:rPr>
            <a:t>transfer learning</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dsp:txBody>
      <dsp:txXfrm>
        <a:off x="4550374" y="266698"/>
        <a:ext cx="1992077" cy="4047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1A4A5-A6BA-41D6-96BB-F2BABDB07ADC}">
      <dsp:nvSpPr>
        <dsp:cNvPr id="0" name=""/>
        <dsp:cNvSpPr/>
      </dsp:nvSpPr>
      <dsp:spPr>
        <a:xfrm rot="5400000">
          <a:off x="2129086" y="848867"/>
          <a:ext cx="1398322" cy="128651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44500">
            <a:lnSpc>
              <a:spcPct val="90000"/>
            </a:lnSpc>
            <a:spcBef>
              <a:spcPct val="0"/>
            </a:spcBef>
            <a:spcAft>
              <a:spcPct val="35000"/>
            </a:spcAft>
            <a:buNone/>
          </a:pPr>
          <a:r>
            <a:rPr lang="en-US" sz="1100" kern="1200" dirty="0">
              <a:solidFill>
                <a:prstClr val="white"/>
              </a:solidFill>
              <a:latin typeface="Source Sans Pro"/>
              <a:ea typeface="+mn-ea"/>
              <a:cs typeface="+mn-cs"/>
            </a:rPr>
            <a:t>Test/Train Noise Distribution Similarity    </a:t>
          </a:r>
        </a:p>
      </dsp:txBody>
      <dsp:txXfrm rot="-5400000">
        <a:off x="2390836" y="1016702"/>
        <a:ext cx="874822" cy="950849"/>
      </dsp:txXfrm>
    </dsp:sp>
    <dsp:sp modelId="{60270452-63BD-4303-A7FC-0618F6737FD6}">
      <dsp:nvSpPr>
        <dsp:cNvPr id="0" name=""/>
        <dsp:cNvSpPr/>
      </dsp:nvSpPr>
      <dsp:spPr>
        <a:xfrm>
          <a:off x="3473433" y="1062715"/>
          <a:ext cx="1560528" cy="838993"/>
        </a:xfrm>
        <a:prstGeom prst="rect">
          <a:avLst/>
        </a:prstGeom>
        <a:noFill/>
        <a:ln>
          <a:noFill/>
        </a:ln>
        <a:effectLst/>
      </dsp:spPr>
      <dsp:style>
        <a:lnRef idx="0">
          <a:scrgbClr r="0" g="0" b="0"/>
        </a:lnRef>
        <a:fillRef idx="0">
          <a:scrgbClr r="0" g="0" b="0"/>
        </a:fillRef>
        <a:effectRef idx="0">
          <a:scrgbClr r="0" g="0" b="0"/>
        </a:effectRef>
        <a:fontRef idx="minor"/>
      </dsp:style>
    </dsp:sp>
    <dsp:sp modelId="{9FCF9DA3-2D44-48C0-87A9-5BD322E06EAE}">
      <dsp:nvSpPr>
        <dsp:cNvPr id="0" name=""/>
        <dsp:cNvSpPr/>
      </dsp:nvSpPr>
      <dsp:spPr>
        <a:xfrm rot="5400000">
          <a:off x="815222" y="873941"/>
          <a:ext cx="1398322" cy="121654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white"/>
              </a:solidFill>
              <a:latin typeface="Source Sans Pro"/>
              <a:ea typeface="+mn-ea"/>
              <a:cs typeface="+mn-cs"/>
            </a:rPr>
            <a:t>Trivial Training Examples </a:t>
          </a:r>
        </a:p>
      </dsp:txBody>
      <dsp:txXfrm rot="-5400000">
        <a:off x="1095690" y="1000955"/>
        <a:ext cx="837386" cy="9625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5F315-31E1-4483-8694-884E04BB994B}">
      <dsp:nvSpPr>
        <dsp:cNvPr id="0" name=""/>
        <dsp:cNvSpPr/>
      </dsp:nvSpPr>
      <dsp:spPr>
        <a:xfrm rot="5400000">
          <a:off x="1768651" y="68423"/>
          <a:ext cx="1038068" cy="90311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solidFill>
                <a:prstClr val="white"/>
              </a:solidFill>
              <a:latin typeface="Source Sans Pro"/>
              <a:ea typeface="+mn-ea"/>
              <a:cs typeface="+mn-cs"/>
            </a:rPr>
            <a:t>    Sparsity </a:t>
          </a:r>
        </a:p>
      </dsp:txBody>
      <dsp:txXfrm rot="-5400000">
        <a:off x="1976861" y="162715"/>
        <a:ext cx="621647" cy="714536"/>
      </dsp:txXfrm>
    </dsp:sp>
    <dsp:sp modelId="{BC2F5052-C324-4D5C-AF80-01CF555C97DF}">
      <dsp:nvSpPr>
        <dsp:cNvPr id="0" name=""/>
        <dsp:cNvSpPr/>
      </dsp:nvSpPr>
      <dsp:spPr>
        <a:xfrm>
          <a:off x="2755923" y="199674"/>
          <a:ext cx="1398267" cy="62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solidFill>
                <a:srgbClr val="010101">
                  <a:hueOff val="0"/>
                  <a:satOff val="0"/>
                  <a:lumOff val="0"/>
                  <a:alphaOff val="0"/>
                </a:srgbClr>
              </a:solidFill>
              <a:latin typeface="Source Sans Pro"/>
              <a:ea typeface="+mn-ea"/>
              <a:cs typeface="+mn-cs"/>
            </a:rPr>
            <a:t>Due to one-hot encoding </a:t>
          </a:r>
        </a:p>
      </dsp:txBody>
      <dsp:txXfrm>
        <a:off x="2755923" y="199674"/>
        <a:ext cx="1398267" cy="622841"/>
      </dsp:txXfrm>
    </dsp:sp>
    <dsp:sp modelId="{4F0CAE50-9343-4644-B788-D7FA351EC960}">
      <dsp:nvSpPr>
        <dsp:cNvPr id="0" name=""/>
        <dsp:cNvSpPr/>
      </dsp:nvSpPr>
      <dsp:spPr>
        <a:xfrm rot="5400000">
          <a:off x="793282" y="68423"/>
          <a:ext cx="1038068" cy="90311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kern="1200" dirty="0"/>
        </a:p>
      </dsp:txBody>
      <dsp:txXfrm rot="-5400000">
        <a:off x="1001492" y="162715"/>
        <a:ext cx="621647" cy="714536"/>
      </dsp:txXfrm>
    </dsp:sp>
    <dsp:sp modelId="{1AEEA8C5-8C05-4120-B53D-9E3686381021}">
      <dsp:nvSpPr>
        <dsp:cNvPr id="0" name=""/>
        <dsp:cNvSpPr/>
      </dsp:nvSpPr>
      <dsp:spPr>
        <a:xfrm rot="5400000">
          <a:off x="1431877" y="949536"/>
          <a:ext cx="1038068" cy="90311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just" defTabSz="400050">
            <a:lnSpc>
              <a:spcPct val="90000"/>
            </a:lnSpc>
            <a:spcBef>
              <a:spcPct val="0"/>
            </a:spcBef>
            <a:spcAft>
              <a:spcPct val="35000"/>
            </a:spcAft>
            <a:buNone/>
          </a:pPr>
          <a:r>
            <a:rPr lang="en-US" sz="900" kern="1200" dirty="0"/>
            <a:t>Dependency between instances </a:t>
          </a:r>
        </a:p>
      </dsp:txBody>
      <dsp:txXfrm rot="-5400000">
        <a:off x="1640087" y="1043828"/>
        <a:ext cx="621647" cy="714536"/>
      </dsp:txXfrm>
    </dsp:sp>
    <dsp:sp modelId="{C8A49170-39B6-46A3-8150-DC8105018FE0}">
      <dsp:nvSpPr>
        <dsp:cNvPr id="0" name=""/>
        <dsp:cNvSpPr/>
      </dsp:nvSpPr>
      <dsp:spPr>
        <a:xfrm>
          <a:off x="0" y="1091892"/>
          <a:ext cx="1492449" cy="62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just" defTabSz="355600">
            <a:lnSpc>
              <a:spcPct val="90000"/>
            </a:lnSpc>
            <a:spcBef>
              <a:spcPct val="0"/>
            </a:spcBef>
            <a:spcAft>
              <a:spcPct val="35000"/>
            </a:spcAft>
            <a:buNone/>
          </a:pPr>
          <a:r>
            <a:rPr lang="en-US" sz="800" kern="1200" dirty="0"/>
            <a:t>We suppose that obligors in different dates are independent, which is not true. This frauds logistic regression instances independency hypothesis</a:t>
          </a:r>
          <a:r>
            <a:rPr lang="en-US" sz="1050" kern="1200" dirty="0"/>
            <a:t>. </a:t>
          </a:r>
        </a:p>
      </dsp:txBody>
      <dsp:txXfrm>
        <a:off x="0" y="1091892"/>
        <a:ext cx="1492449" cy="622841"/>
      </dsp:txXfrm>
    </dsp:sp>
    <dsp:sp modelId="{3EFB0609-3FE8-4A82-B514-4DDCC1AC2CAA}">
      <dsp:nvSpPr>
        <dsp:cNvPr id="0" name=""/>
        <dsp:cNvSpPr/>
      </dsp:nvSpPr>
      <dsp:spPr>
        <a:xfrm rot="5400000">
          <a:off x="2407247" y="949536"/>
          <a:ext cx="1038068" cy="90311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kern="1200"/>
        </a:p>
      </dsp:txBody>
      <dsp:txXfrm rot="-5400000">
        <a:off x="2615457" y="1043828"/>
        <a:ext cx="621647" cy="714536"/>
      </dsp:txXfrm>
    </dsp:sp>
    <dsp:sp modelId="{9B6B1CBB-4BDA-4E9A-8C99-280CE008665D}">
      <dsp:nvSpPr>
        <dsp:cNvPr id="0" name=""/>
        <dsp:cNvSpPr/>
      </dsp:nvSpPr>
      <dsp:spPr>
        <a:xfrm rot="5400000">
          <a:off x="1804283" y="1830648"/>
          <a:ext cx="1038068" cy="90311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Unbalanced Dataset </a:t>
          </a:r>
        </a:p>
      </dsp:txBody>
      <dsp:txXfrm rot="-5400000">
        <a:off x="2012493" y="1924940"/>
        <a:ext cx="621647" cy="714536"/>
      </dsp:txXfrm>
    </dsp:sp>
    <dsp:sp modelId="{742889C8-CEA5-433B-B443-3423571B33E0}">
      <dsp:nvSpPr>
        <dsp:cNvPr id="0" name=""/>
        <dsp:cNvSpPr/>
      </dsp:nvSpPr>
      <dsp:spPr>
        <a:xfrm>
          <a:off x="2830845" y="1979626"/>
          <a:ext cx="1255739" cy="62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solidFill>
                <a:srgbClr val="010101">
                  <a:hueOff val="0"/>
                  <a:satOff val="0"/>
                  <a:lumOff val="0"/>
                  <a:alphaOff val="0"/>
                </a:srgbClr>
              </a:solidFill>
              <a:latin typeface="Source Sans Pro"/>
              <a:ea typeface="+mn-ea"/>
              <a:cs typeface="+mn-cs"/>
            </a:rPr>
            <a:t>In the dataset, there is only 4% of default (1) examples. </a:t>
          </a:r>
        </a:p>
      </dsp:txBody>
      <dsp:txXfrm>
        <a:off x="2830845" y="1979626"/>
        <a:ext cx="1255739" cy="622841"/>
      </dsp:txXfrm>
    </dsp:sp>
    <dsp:sp modelId="{22DB2C34-9ACE-4390-A7D6-337D6AA8656D}">
      <dsp:nvSpPr>
        <dsp:cNvPr id="0" name=""/>
        <dsp:cNvSpPr/>
      </dsp:nvSpPr>
      <dsp:spPr>
        <a:xfrm rot="5400000">
          <a:off x="828914" y="1830648"/>
          <a:ext cx="1038068" cy="90311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kern="1200"/>
        </a:p>
      </dsp:txBody>
      <dsp:txXfrm rot="-5400000">
        <a:off x="1037124" y="1924940"/>
        <a:ext cx="621647" cy="7145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1A4A5-A6BA-41D6-96BB-F2BABDB07ADC}">
      <dsp:nvSpPr>
        <dsp:cNvPr id="0" name=""/>
        <dsp:cNvSpPr/>
      </dsp:nvSpPr>
      <dsp:spPr>
        <a:xfrm rot="5400000">
          <a:off x="1716447" y="698982"/>
          <a:ext cx="1127313" cy="980762"/>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solidFill>
                <a:prstClr val="white"/>
              </a:solidFill>
              <a:latin typeface="Source Sans Pro"/>
              <a:ea typeface="+mn-ea"/>
              <a:cs typeface="+mn-cs"/>
            </a:rPr>
            <a:t>Feature maps </a:t>
          </a:r>
        </a:p>
      </dsp:txBody>
      <dsp:txXfrm rot="-5400000">
        <a:off x="1942557" y="801380"/>
        <a:ext cx="675092" cy="775967"/>
      </dsp:txXfrm>
    </dsp:sp>
    <dsp:sp modelId="{60270452-63BD-4303-A7FC-0618F6737FD6}">
      <dsp:nvSpPr>
        <dsp:cNvPr id="0" name=""/>
        <dsp:cNvSpPr/>
      </dsp:nvSpPr>
      <dsp:spPr>
        <a:xfrm>
          <a:off x="2800247" y="843176"/>
          <a:ext cx="1258081" cy="676388"/>
        </a:xfrm>
        <a:prstGeom prst="rect">
          <a:avLst/>
        </a:prstGeom>
        <a:noFill/>
        <a:ln>
          <a:noFill/>
        </a:ln>
        <a:effectLst/>
      </dsp:spPr>
      <dsp:style>
        <a:lnRef idx="0">
          <a:scrgbClr r="0" g="0" b="0"/>
        </a:lnRef>
        <a:fillRef idx="0">
          <a:scrgbClr r="0" g="0" b="0"/>
        </a:fillRef>
        <a:effectRef idx="0">
          <a:scrgbClr r="0" g="0" b="0"/>
        </a:effectRef>
        <a:fontRef idx="minor"/>
      </dsp:style>
    </dsp:sp>
    <dsp:sp modelId="{9FCF9DA3-2D44-48C0-87A9-5BD322E06EAE}">
      <dsp:nvSpPr>
        <dsp:cNvPr id="0" name=""/>
        <dsp:cNvSpPr/>
      </dsp:nvSpPr>
      <dsp:spPr>
        <a:xfrm rot="5400000">
          <a:off x="657223" y="690989"/>
          <a:ext cx="1127313" cy="980762"/>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r>
            <a:rPr lang="en-US" sz="1050" kern="1200" dirty="0"/>
            <a:t>Feature aggregation </a:t>
          </a:r>
        </a:p>
      </dsp:txBody>
      <dsp:txXfrm rot="-5400000">
        <a:off x="883333" y="793387"/>
        <a:ext cx="675092" cy="77596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6" y="1"/>
            <a:ext cx="3076363" cy="511731"/>
          </a:xfrm>
          <a:prstGeom prst="rect">
            <a:avLst/>
          </a:prstGeom>
        </p:spPr>
        <p:txBody>
          <a:bodyPr vert="horz" lIns="99048" tIns="49524" rIns="99048" bIns="49524" rtlCol="0"/>
          <a:lstStyle>
            <a:lvl1pPr algn="r">
              <a:defRPr sz="1300"/>
            </a:lvl1pPr>
          </a:lstStyle>
          <a:p>
            <a:fld id="{E640F6A5-9080-4E70-B802-25C28AB79C70}" type="datetimeFigureOut">
              <a:rPr lang="en-GB" smtClean="0"/>
              <a:pPr/>
              <a:t>29/09/2023</a:t>
            </a:fld>
            <a:endParaRPr lang="en-GB"/>
          </a:p>
        </p:txBody>
      </p:sp>
      <p:sp>
        <p:nvSpPr>
          <p:cNvPr id="4" name="Footer Placeholder 3"/>
          <p:cNvSpPr>
            <a:spLocks noGrp="1"/>
          </p:cNvSpPr>
          <p:nvPr>
            <p:ph type="ftr" sz="quarter" idx="2"/>
          </p:nvPr>
        </p:nvSpPr>
        <p:spPr>
          <a:xfrm>
            <a:off x="1"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6" y="9721106"/>
            <a:ext cx="3076363" cy="511731"/>
          </a:xfrm>
          <a:prstGeom prst="rect">
            <a:avLst/>
          </a:prstGeom>
        </p:spPr>
        <p:txBody>
          <a:bodyPr vert="horz" lIns="99048" tIns="49524" rIns="99048" bIns="49524" rtlCol="0" anchor="b"/>
          <a:lstStyle>
            <a:lvl1pPr algn="r">
              <a:defRPr sz="1300"/>
            </a:lvl1pPr>
          </a:lstStyle>
          <a:p>
            <a:fld id="{3820602F-4F05-45D9-805B-E85885946F2A}" type="slidenum">
              <a:rPr lang="en-GB" smtClean="0"/>
              <a:pPr/>
              <a:t>‹N°›</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6" y="1"/>
            <a:ext cx="3076363" cy="511731"/>
          </a:xfrm>
          <a:prstGeom prst="rect">
            <a:avLst/>
          </a:prstGeom>
        </p:spPr>
        <p:txBody>
          <a:bodyPr vert="horz" lIns="99048" tIns="49524" rIns="99048" bIns="49524" rtlCol="0"/>
          <a:lstStyle>
            <a:lvl1pPr algn="r">
              <a:defRPr sz="1300"/>
            </a:lvl1pPr>
          </a:lstStyle>
          <a:p>
            <a:fld id="{02B4D840-579E-4A0A-8746-563BB81BFCF8}" type="datetimeFigureOut">
              <a:rPr lang="en-GB" smtClean="0"/>
              <a:pPr/>
              <a:t>29/09/2023</a:t>
            </a:fld>
            <a:endParaRPr lang="en-GB"/>
          </a:p>
        </p:txBody>
      </p:sp>
      <p:sp>
        <p:nvSpPr>
          <p:cNvPr id="4" name="Slide Image Placeholder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6" y="9721106"/>
            <a:ext cx="3076363" cy="511731"/>
          </a:xfrm>
          <a:prstGeom prst="rect">
            <a:avLst/>
          </a:prstGeom>
        </p:spPr>
        <p:txBody>
          <a:bodyPr vert="horz" lIns="99048" tIns="49524" rIns="99048" bIns="49524" rtlCol="0" anchor="b"/>
          <a:lstStyle>
            <a:lvl1pPr algn="r">
              <a:defRPr sz="1300"/>
            </a:lvl1pPr>
          </a:lstStyle>
          <a:p>
            <a:fld id="{B849F58B-522D-43AE-9196-6FF1A84B551E}" type="slidenum">
              <a:rPr lang="en-GB" smtClean="0"/>
              <a:pPr/>
              <a:t>‹N°›</a:t>
            </a:fld>
            <a:endParaRPr lang="en-GB"/>
          </a:p>
        </p:txBody>
      </p:sp>
    </p:spTree>
  </p:cSld>
  <p:clrMap bg1="lt1" tx1="dk1" bg2="lt2" tx2="dk2" accent1="accent1" accent2="accent2" accent3="accent3" accent4="accent4" accent5="accent5" accent6="accent6" hlink="hlink" folHlink="folHlink"/>
  <p:hf dt="0"/>
  <p:notesStyle>
    <a:lvl1pPr marL="0" algn="l" defTabSz="1072621" rtl="0" eaLnBrk="1" latinLnBrk="0" hangingPunct="1">
      <a:defRPr sz="1408" kern="1200">
        <a:solidFill>
          <a:schemeClr val="tx1"/>
        </a:solidFill>
        <a:latin typeface="+mn-lt"/>
        <a:ea typeface="+mn-ea"/>
        <a:cs typeface="+mn-cs"/>
      </a:defRPr>
    </a:lvl1pPr>
    <a:lvl2pPr marL="536311" algn="l" defTabSz="1072621" rtl="0" eaLnBrk="1" latinLnBrk="0" hangingPunct="1">
      <a:defRPr sz="1408" kern="1200">
        <a:solidFill>
          <a:schemeClr val="tx1"/>
        </a:solidFill>
        <a:latin typeface="+mn-lt"/>
        <a:ea typeface="+mn-ea"/>
        <a:cs typeface="+mn-cs"/>
      </a:defRPr>
    </a:lvl2pPr>
    <a:lvl3pPr marL="1072621" algn="l" defTabSz="1072621" rtl="0" eaLnBrk="1" latinLnBrk="0" hangingPunct="1">
      <a:defRPr sz="1408" kern="1200">
        <a:solidFill>
          <a:schemeClr val="tx1"/>
        </a:solidFill>
        <a:latin typeface="+mn-lt"/>
        <a:ea typeface="+mn-ea"/>
        <a:cs typeface="+mn-cs"/>
      </a:defRPr>
    </a:lvl3pPr>
    <a:lvl4pPr marL="1608932" algn="l" defTabSz="1072621" rtl="0" eaLnBrk="1" latinLnBrk="0" hangingPunct="1">
      <a:defRPr sz="1408" kern="1200">
        <a:solidFill>
          <a:schemeClr val="tx1"/>
        </a:solidFill>
        <a:latin typeface="+mn-lt"/>
        <a:ea typeface="+mn-ea"/>
        <a:cs typeface="+mn-cs"/>
      </a:defRPr>
    </a:lvl4pPr>
    <a:lvl5pPr marL="2145243" algn="l" defTabSz="1072621" rtl="0" eaLnBrk="1" latinLnBrk="0" hangingPunct="1">
      <a:defRPr sz="1408" kern="1200">
        <a:solidFill>
          <a:schemeClr val="tx1"/>
        </a:solidFill>
        <a:latin typeface="+mn-lt"/>
        <a:ea typeface="+mn-ea"/>
        <a:cs typeface="+mn-cs"/>
      </a:defRPr>
    </a:lvl5pPr>
    <a:lvl6pPr marL="2681554" algn="l" defTabSz="1072621" rtl="0" eaLnBrk="1" latinLnBrk="0" hangingPunct="1">
      <a:defRPr sz="1408" kern="1200">
        <a:solidFill>
          <a:schemeClr val="tx1"/>
        </a:solidFill>
        <a:latin typeface="+mn-lt"/>
        <a:ea typeface="+mn-ea"/>
        <a:cs typeface="+mn-cs"/>
      </a:defRPr>
    </a:lvl6pPr>
    <a:lvl7pPr marL="3217864" algn="l" defTabSz="1072621" rtl="0" eaLnBrk="1" latinLnBrk="0" hangingPunct="1">
      <a:defRPr sz="1408" kern="1200">
        <a:solidFill>
          <a:schemeClr val="tx1"/>
        </a:solidFill>
        <a:latin typeface="+mn-lt"/>
        <a:ea typeface="+mn-ea"/>
        <a:cs typeface="+mn-cs"/>
      </a:defRPr>
    </a:lvl7pPr>
    <a:lvl8pPr marL="3754175" algn="l" defTabSz="1072621" rtl="0" eaLnBrk="1" latinLnBrk="0" hangingPunct="1">
      <a:defRPr sz="1408" kern="1200">
        <a:solidFill>
          <a:schemeClr val="tx1"/>
        </a:solidFill>
        <a:latin typeface="+mn-lt"/>
        <a:ea typeface="+mn-ea"/>
        <a:cs typeface="+mn-cs"/>
      </a:defRPr>
    </a:lvl8pPr>
    <a:lvl9pPr marL="4290486" algn="l" defTabSz="1072621"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algn="ctr">
              <a:buFont typeface="Arial" pitchFamily="34" charset="0"/>
              <a:buNone/>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1</a:t>
            </a:fld>
            <a:endParaRPr lang="en-GB"/>
          </a:p>
        </p:txBody>
      </p:sp>
    </p:spTree>
    <p:extLst>
      <p:ext uri="{BB962C8B-B14F-4D97-AF65-F5344CB8AC3E}">
        <p14:creationId xmlns:p14="http://schemas.microsoft.com/office/powerpoint/2010/main" val="294723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3</a:t>
            </a:fld>
            <a:endParaRPr lang="en-GB"/>
          </a:p>
        </p:txBody>
      </p:sp>
    </p:spTree>
    <p:extLst>
      <p:ext uri="{BB962C8B-B14F-4D97-AF65-F5344CB8AC3E}">
        <p14:creationId xmlns:p14="http://schemas.microsoft.com/office/powerpoint/2010/main" val="93689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7</a:t>
            </a:fld>
            <a:endParaRPr lang="en-GB"/>
          </a:p>
        </p:txBody>
      </p:sp>
    </p:spTree>
    <p:extLst>
      <p:ext uri="{BB962C8B-B14F-4D97-AF65-F5344CB8AC3E}">
        <p14:creationId xmlns:p14="http://schemas.microsoft.com/office/powerpoint/2010/main" val="30707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e l'en-tête 3"/>
          <p:cNvSpPr>
            <a:spLocks noGrp="1"/>
          </p:cNvSpPr>
          <p:nvPr>
            <p:ph type="hdr" sz="quarter" idx="10"/>
          </p:nvPr>
        </p:nvSpPr>
        <p:spPr/>
        <p:txBody>
          <a:bodyPr/>
          <a:lstStyle/>
          <a:p>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B849F58B-522D-43AE-9196-6FF1A84B551E}" type="slidenum">
              <a:rPr lang="en-GB" smtClean="0"/>
              <a:pPr/>
              <a:t>8</a:t>
            </a:fld>
            <a:endParaRPr lang="en-GB"/>
          </a:p>
        </p:txBody>
      </p:sp>
    </p:spTree>
    <p:extLst>
      <p:ext uri="{BB962C8B-B14F-4D97-AF65-F5344CB8AC3E}">
        <p14:creationId xmlns:p14="http://schemas.microsoft.com/office/powerpoint/2010/main" val="363228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e l'en-tête 3"/>
          <p:cNvSpPr>
            <a:spLocks noGrp="1"/>
          </p:cNvSpPr>
          <p:nvPr>
            <p:ph type="hdr" sz="quarter" idx="10"/>
          </p:nvPr>
        </p:nvSpPr>
        <p:spPr/>
        <p:txBody>
          <a:bodyPr/>
          <a:lstStyle/>
          <a:p>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B849F58B-522D-43AE-9196-6FF1A84B551E}" type="slidenum">
              <a:rPr lang="en-GB" smtClean="0"/>
              <a:pPr/>
              <a:t>33</a:t>
            </a:fld>
            <a:endParaRPr lang="en-GB"/>
          </a:p>
        </p:txBody>
      </p:sp>
    </p:spTree>
    <p:extLst>
      <p:ext uri="{BB962C8B-B14F-4D97-AF65-F5344CB8AC3E}">
        <p14:creationId xmlns:p14="http://schemas.microsoft.com/office/powerpoint/2010/main" val="62224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34</a:t>
            </a:fld>
            <a:endParaRPr lang="en-GB"/>
          </a:p>
        </p:txBody>
      </p:sp>
    </p:spTree>
    <p:extLst>
      <p:ext uri="{BB962C8B-B14F-4D97-AF65-F5344CB8AC3E}">
        <p14:creationId xmlns:p14="http://schemas.microsoft.com/office/powerpoint/2010/main" val="3987207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Colo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EA31-1F26-44D6-99A8-702D0F52951F}"/>
              </a:ext>
            </a:extLst>
          </p:cNvPr>
          <p:cNvSpPr/>
          <p:nvPr userDrawn="1"/>
        </p:nvSpPr>
        <p:spPr>
          <a:xfrm>
            <a:off x="0" y="0"/>
            <a:ext cx="390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14" name="Cover Subtitle"/>
          <p:cNvSpPr>
            <a:spLocks noGrp="1"/>
          </p:cNvSpPr>
          <p:nvPr>
            <p:ph type="subTitle" idx="1" hasCustomPrompt="1"/>
          </p:nvPr>
        </p:nvSpPr>
        <p:spPr>
          <a:xfrm>
            <a:off x="4134001" y="4074344"/>
            <a:ext cx="5422883" cy="276999"/>
          </a:xfrm>
          <a:prstGeom prst="rect">
            <a:avLst/>
          </a:prstGeom>
          <a:noFill/>
        </p:spPr>
        <p:txBody>
          <a:bodyPr wrap="square" lIns="0" tIns="0" rIns="0" bIns="0" rtlCol="0" anchor="t">
            <a:spAutoFit/>
          </a:bodyPr>
          <a:lstStyle>
            <a:lvl1pPr marL="0" indent="0" algn="l" defTabSz="990564" rtl="0" eaLnBrk="1" latinLnBrk="0" hangingPunct="1">
              <a:spcBef>
                <a:spcPts val="975"/>
              </a:spcBef>
              <a:buClr>
                <a:schemeClr val="tx2"/>
              </a:buClr>
              <a:buSzPct val="90000"/>
              <a:buFont typeface="Wingdings" pitchFamily="2" charset="2"/>
              <a:buNone/>
              <a:defRPr lang="en-GB" sz="2000" b="0" kern="1200" cap="none" spc="0" baseline="0" dirty="0">
                <a:solidFill>
                  <a:schemeClr val="tx1"/>
                </a:solidFill>
                <a:latin typeface="+mn-lt"/>
                <a:ea typeface="+mn-ea"/>
                <a:cs typeface="+mn-cs"/>
              </a:defRPr>
            </a:lvl1pPr>
            <a:lvl2pPr marL="495283" indent="0" algn="ctr">
              <a:buNone/>
              <a:defRPr>
                <a:solidFill>
                  <a:schemeClr val="tx1">
                    <a:tint val="75000"/>
                  </a:schemeClr>
                </a:solidFill>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subtitle</a:t>
            </a:r>
          </a:p>
        </p:txBody>
      </p:sp>
      <p:sp>
        <p:nvSpPr>
          <p:cNvPr id="16" name="Cover Title"/>
          <p:cNvSpPr>
            <a:spLocks noGrp="1"/>
          </p:cNvSpPr>
          <p:nvPr>
            <p:ph type="ctrTitle" hasCustomPrompt="1"/>
          </p:nvPr>
        </p:nvSpPr>
        <p:spPr>
          <a:xfrm>
            <a:off x="4134001" y="2702346"/>
            <a:ext cx="5422883" cy="889474"/>
          </a:xfrm>
          <a:prstGeom prst="rect">
            <a:avLst/>
          </a:prstGeom>
          <a:noFill/>
        </p:spPr>
        <p:txBody>
          <a:bodyPr wrap="square" lIns="0" tIns="0" rIns="0" bIns="0" rtlCol="0" anchor="b">
            <a:spAutoFit/>
          </a:bodyPr>
          <a:lstStyle>
            <a:lvl1pPr marL="0" algn="l" defTabSz="990564" rtl="0" eaLnBrk="1" fontAlgn="base" latinLnBrk="0" hangingPunct="1">
              <a:lnSpc>
                <a:spcPct val="85000"/>
              </a:lnSpc>
              <a:spcBef>
                <a:spcPct val="0"/>
              </a:spcBef>
              <a:spcAft>
                <a:spcPct val="0"/>
              </a:spcAft>
              <a:buNone/>
              <a:defRPr lang="en-GB" sz="3400" b="1" kern="1200" spc="0" baseline="0" dirty="0">
                <a:solidFill>
                  <a:schemeClr val="tx1"/>
                </a:solidFill>
                <a:latin typeface="+mj-lt"/>
                <a:ea typeface="+mn-ea"/>
                <a:cs typeface="+mn-cs"/>
              </a:defRPr>
            </a:lvl1pPr>
          </a:lstStyle>
          <a:p>
            <a:r>
              <a:rPr lang="fr-FR" noProof="0" dirty="0"/>
              <a:t>CLICK TO </a:t>
            </a:r>
            <a:r>
              <a:rPr lang="fr-FR" noProof="0" dirty="0" err="1"/>
              <a:t>edit</a:t>
            </a:r>
            <a:r>
              <a:rPr lang="fr-FR" noProof="0" dirty="0"/>
              <a:t> </a:t>
            </a:r>
            <a:r>
              <a:rPr lang="fr-FR" noProof="0" dirty="0" err="1"/>
              <a:t>presentation</a:t>
            </a:r>
            <a:r>
              <a:rPr lang="fr-FR" noProof="0" dirty="0"/>
              <a:t> </a:t>
            </a:r>
            <a:r>
              <a:rPr lang="fr-FR" noProof="0" dirty="0" err="1"/>
              <a:t>title</a:t>
            </a:r>
            <a:endParaRPr lang="fr-FR" noProof="0" dirty="0"/>
          </a:p>
        </p:txBody>
      </p:sp>
      <p:sp>
        <p:nvSpPr>
          <p:cNvPr id="25" name="Privacy"/>
          <p:cNvSpPr>
            <a:spLocks noGrp="1"/>
          </p:cNvSpPr>
          <p:nvPr>
            <p:ph type="body" sz="quarter" idx="15" hasCustomPrompt="1"/>
          </p:nvPr>
        </p:nvSpPr>
        <p:spPr>
          <a:xfrm>
            <a:off x="7157189" y="226058"/>
            <a:ext cx="2399695" cy="149977"/>
          </a:xfrm>
          <a:prstGeom prst="rect">
            <a:avLst/>
          </a:prstGeom>
          <a:noFill/>
        </p:spPr>
        <p:txBody>
          <a:bodyPr wrap="none" lIns="0" tIns="0" rIns="0" bIns="0" rtlCol="0" anchor="ctr">
            <a:spAutoFit/>
          </a:bodyPr>
          <a:lstStyle>
            <a:lvl1pPr marL="0" indent="0" algn="r"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fr-FR" noProof="0" dirty="0"/>
              <a:t>Niveau de confidentialité</a:t>
            </a:r>
          </a:p>
        </p:txBody>
      </p:sp>
      <p:sp>
        <p:nvSpPr>
          <p:cNvPr id="12" name="DatePresentation"/>
          <p:cNvSpPr>
            <a:spLocks noGrp="1"/>
          </p:cNvSpPr>
          <p:nvPr>
            <p:ph type="body" sz="quarter" idx="13" hasCustomPrompt="1"/>
          </p:nvPr>
        </p:nvSpPr>
        <p:spPr>
          <a:xfrm>
            <a:off x="4134004" y="236316"/>
            <a:ext cx="419089" cy="149977"/>
          </a:xfrm>
          <a:prstGeom prst="rect">
            <a:avLst/>
          </a:prstGeom>
          <a:noFill/>
        </p:spPr>
        <p:txBody>
          <a:bodyPr wrap="none" lIns="0" tIns="0" rIns="0" bIns="0" rtlCol="0" anchor="ctr">
            <a:spAutoFit/>
          </a:bodyPr>
          <a:lstStyle>
            <a:lvl1pPr marL="0" indent="0" algn="l"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en-US" noProof="0" dirty="0"/>
              <a:t>DATE</a:t>
            </a:r>
          </a:p>
        </p:txBody>
      </p:sp>
      <p:sp>
        <p:nvSpPr>
          <p:cNvPr id="9" name="Rectangle 8">
            <a:extLst>
              <a:ext uri="{FF2B5EF4-FFF2-40B4-BE49-F238E27FC236}">
                <a16:creationId xmlns:a16="http://schemas.microsoft.com/office/drawing/2014/main" id="{03C103AA-93E6-4C23-9DA4-9FEBE6A55434}"/>
              </a:ext>
            </a:extLst>
          </p:cNvPr>
          <p:cNvSpPr/>
          <p:nvPr userDrawn="1"/>
        </p:nvSpPr>
        <p:spPr>
          <a:xfrm>
            <a:off x="2302935" y="3728741"/>
            <a:ext cx="3978000" cy="10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3" name="Picture 12">
            <a:extLst>
              <a:ext uri="{FF2B5EF4-FFF2-40B4-BE49-F238E27FC236}">
                <a16:creationId xmlns:a16="http://schemas.microsoft.com/office/drawing/2014/main" id="{B41AAB24-6341-453F-8F3C-6D9998D0073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14951" y="5992813"/>
            <a:ext cx="3429314" cy="482524"/>
          </a:xfrm>
          <a:prstGeom prst="rect">
            <a:avLst/>
          </a:prstGeom>
        </p:spPr>
      </p:pic>
    </p:spTree>
    <p:extLst>
      <p:ext uri="{BB962C8B-B14F-4D97-AF65-F5344CB8AC3E}">
        <p14:creationId xmlns:p14="http://schemas.microsoft.com/office/powerpoint/2010/main" val="393081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_Chart">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Slide Title"/>
          <p:cNvSpPr>
            <a:spLocks noGrp="1"/>
          </p:cNvSpPr>
          <p:nvPr>
            <p:ph type="title" hasCustomPrompt="1"/>
          </p:nvPr>
        </p:nvSpPr>
        <p:spPr>
          <a:xfrm>
            <a:off x="324000" y="432000"/>
            <a:ext cx="9204327" cy="250133"/>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a:t>
            </a:r>
            <a:r>
              <a:rPr lang="en-GB" noProof="0" dirty="0" err="1"/>
              <a:t>sourcesgg</a:t>
            </a:r>
            <a:endParaRPr lang="en-GB" noProof="0" dirty="0"/>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24000" y="936000"/>
            <a:ext cx="92040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1" name="Content Placeholder 10">
            <a:extLst>
              <a:ext uri="{FF2B5EF4-FFF2-40B4-BE49-F238E27FC236}">
                <a16:creationId xmlns:a16="http://schemas.microsoft.com/office/drawing/2014/main" id="{40463BCE-CCCF-4B8F-8FB1-E4FA8101B555}"/>
              </a:ext>
            </a:extLst>
          </p:cNvPr>
          <p:cNvSpPr>
            <a:spLocks noGrp="1"/>
          </p:cNvSpPr>
          <p:nvPr>
            <p:ph sz="quarter" idx="16"/>
          </p:nvPr>
        </p:nvSpPr>
        <p:spPr>
          <a:xfrm>
            <a:off x="5188558" y="1414800"/>
            <a:ext cx="4393592" cy="4230273"/>
          </a:xfrm>
          <a:prstGeom prst="rect">
            <a:avLst/>
          </a:prstGeom>
          <a:solidFill>
            <a:schemeClr val="tx1">
              <a:lumMod val="10000"/>
              <a:lumOff val="90000"/>
            </a:schemeClr>
          </a:solidFill>
        </p:spPr>
        <p:txBody>
          <a:bodyPr vert="horz" wrap="square" lIns="36000" tIns="36000" rIns="36000" bIns="36000" rtlCol="0">
            <a:noAutofit/>
          </a:bodyPr>
          <a:lstStyle>
            <a:lvl1pPr marL="77998" indent="-77998" algn="l" defTabSz="990564" rtl="0" eaLnBrk="1" latinLnBrk="0" hangingPunct="1">
              <a:spcBef>
                <a:spcPts val="433"/>
              </a:spcBef>
              <a:buClr>
                <a:schemeClr val="tx1">
                  <a:lumMod val="75000"/>
                  <a:lumOff val="25000"/>
                </a:schemeClr>
              </a:buClr>
              <a:buSzPct val="100000"/>
              <a:buFont typeface="Source Sans Pro" panose="020B0503030403020204" pitchFamily="34" charset="0"/>
              <a:buChar char="_"/>
              <a:defRPr lang="en-US" sz="1192" b="1" kern="1200" baseline="0" noProof="0" dirty="0" smtClean="0">
                <a:solidFill>
                  <a:schemeClr val="tx1"/>
                </a:solidFill>
                <a:latin typeface="+mn-lt"/>
                <a:ea typeface="+mn-ea"/>
                <a:cs typeface="Arial" pitchFamily="34" charset="0"/>
              </a:defRPr>
            </a:lvl1pPr>
            <a:lvl2pPr>
              <a:defRPr lang="en-US" sz="1192" dirty="0" smtClean="0"/>
            </a:lvl2pPr>
            <a:lvl3pPr>
              <a:defRPr lang="en-US" sz="1192" dirty="0" smtClean="0"/>
            </a:lvl3pPr>
            <a:lvl4pPr>
              <a:defRPr lang="en-US" sz="1192" dirty="0" smtClean="0"/>
            </a:lvl4pPr>
            <a:lvl5pPr>
              <a:defRPr lang="en-US" sz="1517" dirty="0"/>
            </a:lvl5pPr>
          </a:lstStyle>
          <a:p>
            <a:pPr marL="155994" lvl="0" indent="-155994">
              <a:lnSpc>
                <a:spcPct val="90000"/>
              </a:lnSpc>
              <a:buClrTx/>
              <a:buSzPct val="100000"/>
              <a:buFont typeface="Wingdings" panose="05000000000000000000" pitchFamily="2" charset="2"/>
              <a:buChar char=""/>
            </a:pPr>
            <a:r>
              <a:rPr lang="fr-FR"/>
              <a:t>Cliquez pour modifier les styles du texte du masque</a:t>
            </a:r>
          </a:p>
        </p:txBody>
      </p:sp>
      <p:sp>
        <p:nvSpPr>
          <p:cNvPr id="13" name="Text Placeholder 3">
            <a:extLst>
              <a:ext uri="{FF2B5EF4-FFF2-40B4-BE49-F238E27FC236}">
                <a16:creationId xmlns:a16="http://schemas.microsoft.com/office/drawing/2014/main" id="{7008761F-CD57-48A0-B67A-B7F82D1E6652}"/>
              </a:ext>
            </a:extLst>
          </p:cNvPr>
          <p:cNvSpPr>
            <a:spLocks noGrp="1"/>
          </p:cNvSpPr>
          <p:nvPr>
            <p:ph idx="1"/>
          </p:nvPr>
        </p:nvSpPr>
        <p:spPr>
          <a:xfrm>
            <a:off x="323850" y="1414800"/>
            <a:ext cx="4512150" cy="1504001"/>
          </a:xfrm>
          <a:prstGeom prst="rect">
            <a:avLst/>
          </a:prstGeom>
        </p:spPr>
        <p:txBody>
          <a:bodyPr vert="horz" wrap="square" lIns="0" tIns="0" rIns="0" bIns="0" rtlCol="0">
            <a:spAutoFit/>
          </a:bodyPr>
          <a:lstStyle>
            <a:lvl1pPr>
              <a:defRPr sz="140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22794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_Righ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6044904"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24000" y="936000"/>
            <a:ext cx="60450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i="0"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4" name="Text Placeholder 3">
            <a:extLst>
              <a:ext uri="{FF2B5EF4-FFF2-40B4-BE49-F238E27FC236}">
                <a16:creationId xmlns:a16="http://schemas.microsoft.com/office/drawing/2014/main" id="{E4D5E082-19E9-4D8D-9F6C-D1503B0154DC}"/>
              </a:ext>
            </a:extLst>
          </p:cNvPr>
          <p:cNvSpPr>
            <a:spLocks noGrp="1"/>
          </p:cNvSpPr>
          <p:nvPr>
            <p:ph type="body" sz="quarter" idx="15"/>
          </p:nvPr>
        </p:nvSpPr>
        <p:spPr>
          <a:xfrm>
            <a:off x="324000" y="1414800"/>
            <a:ext cx="6045000" cy="1504001"/>
          </a:xfrm>
          <a:prstGeom prst="rect">
            <a:avLst/>
          </a:prstGeom>
        </p:spPr>
        <p:txBody>
          <a:bodyPr vert="horz" lIns="0" tIns="0" rIns="0" bIns="0" rtlCol="0">
            <a:spAutoFit/>
          </a:bodyPr>
          <a:lstStyle>
            <a:lvl1pPr>
              <a:defRPr lang="en-US" sz="1400" dirty="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lang="en-US" sz="1400" dirty="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itre 3">
            <a:extLst>
              <a:ext uri="{FF2B5EF4-FFF2-40B4-BE49-F238E27FC236}">
                <a16:creationId xmlns:a16="http://schemas.microsoft.com/office/drawing/2014/main" id="{0FAE5490-019B-88AF-1195-433603E9C99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128316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_Lef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849002" y="6000004"/>
            <a:ext cx="5709600" cy="192097"/>
          </a:xfrm>
          <a:prstGeom prst="rect">
            <a:avLst/>
          </a:prstGeom>
        </p:spPr>
        <p:txBody>
          <a:bodyPr tIns="0" rIns="0" bIns="36000" anchor="b" anchorCtr="0"/>
          <a:lstStyle>
            <a:lvl1pPr marL="1720" indent="-1720">
              <a:spcBef>
                <a:spcPts val="0"/>
              </a:spcBef>
              <a:buNone/>
              <a:defRPr sz="758" b="0" i="1" baseline="0">
                <a:solidFill>
                  <a:schemeClr val="tx1"/>
                </a:solidFill>
              </a:defRPr>
            </a:lvl1pPr>
            <a:lvl2pPr marL="194993" indent="-194993">
              <a:spcBef>
                <a:spcPts val="0"/>
              </a:spcBef>
              <a:buNone/>
              <a:defRPr sz="758" i="1" baseline="0"/>
            </a:lvl2pPr>
            <a:lvl3pPr>
              <a:buNone/>
              <a:defRPr/>
            </a:lvl3pPr>
            <a:lvl4pPr>
              <a:buNone/>
              <a:defRPr/>
            </a:lvl4pPr>
            <a:lvl5pPr>
              <a:buNone/>
              <a:defRPr/>
            </a:lvl5pPr>
          </a:lstStyle>
          <a:p>
            <a:pPr lvl="1"/>
            <a:r>
              <a:rPr lang="en-GB" noProof="0" dirty="0"/>
              <a:t>Click to add sources</a:t>
            </a:r>
          </a:p>
        </p:txBody>
      </p:sp>
      <p:sp>
        <p:nvSpPr>
          <p:cNvPr id="8" name="Text Placeholder 3">
            <a:extLst>
              <a:ext uri="{FF2B5EF4-FFF2-40B4-BE49-F238E27FC236}">
                <a16:creationId xmlns:a16="http://schemas.microsoft.com/office/drawing/2014/main" id="{0B620084-3877-4EDA-8E7A-9F6B0576B809}"/>
              </a:ext>
            </a:extLst>
          </p:cNvPr>
          <p:cNvSpPr>
            <a:spLocks noGrp="1"/>
          </p:cNvSpPr>
          <p:nvPr>
            <p:ph idx="1"/>
          </p:nvPr>
        </p:nvSpPr>
        <p:spPr>
          <a:xfrm>
            <a:off x="3847283" y="1414800"/>
            <a:ext cx="5709600" cy="1504001"/>
          </a:xfrm>
          <a:prstGeom prst="rect">
            <a:avLst/>
          </a:prstGeom>
        </p:spPr>
        <p:txBody>
          <a:bodyPr vert="horz" lIns="0" tIns="0" rIns="0" bIns="0" rtlCol="0">
            <a:spAutoFit/>
          </a:bodyPr>
          <a:lstStyle>
            <a:lvl1pPr>
              <a:defRPr sz="140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362205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oC Title"/>
          <p:cNvSpPr>
            <a:spLocks noGrp="1"/>
          </p:cNvSpPr>
          <p:nvPr>
            <p:ph type="title" hasCustomPrompt="1"/>
          </p:nvPr>
        </p:nvSpPr>
        <p:spPr>
          <a:xfrm>
            <a:off x="324000" y="432000"/>
            <a:ext cx="9204000" cy="250133"/>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ToC Content"/>
          <p:cNvSpPr>
            <a:spLocks noGrp="1"/>
          </p:cNvSpPr>
          <p:nvPr>
            <p:ph idx="1" hasCustomPrompt="1"/>
          </p:nvPr>
        </p:nvSpPr>
        <p:spPr>
          <a:xfrm>
            <a:off x="324000" y="1414800"/>
            <a:ext cx="9234605" cy="549894"/>
          </a:xfrm>
          <a:prstGeom prst="rect">
            <a:avLst/>
          </a:prstGeom>
        </p:spPr>
        <p:txBody>
          <a:bodyPr wrap="square" rIns="0">
            <a:spAutoFit/>
          </a:bodyPr>
          <a:lstStyle>
            <a:lvl1pPr marL="389986" indent="-389986">
              <a:spcBef>
                <a:spcPts val="1083"/>
              </a:spcBef>
              <a:spcAft>
                <a:spcPts val="217"/>
              </a:spcAft>
              <a:buClr>
                <a:srgbClr val="E60028"/>
              </a:buClr>
              <a:buSzPct val="100000"/>
              <a:buFont typeface="+mj-lt"/>
              <a:buNone/>
              <a:tabLst>
                <a:tab pos="9131761" algn="r"/>
              </a:tabLst>
              <a:defRPr sz="2000" b="1" cap="all" baseline="0">
                <a:solidFill>
                  <a:srgbClr val="E60028"/>
                </a:solidFill>
                <a:latin typeface="+mn-lt"/>
              </a:defRPr>
            </a:lvl1pPr>
            <a:lvl2pPr marL="779972" indent="-389986">
              <a:spcBef>
                <a:spcPts val="217"/>
              </a:spcBef>
              <a:buClrTx/>
              <a:buSzPct val="100000"/>
              <a:buFont typeface="+mj-lt"/>
              <a:buAutoNum type="alphaUcPeriod"/>
              <a:tabLst>
                <a:tab pos="9131761" algn="r"/>
              </a:tabLst>
              <a:defRPr sz="1600" cap="none" baseline="0">
                <a:latin typeface="+mn-lt"/>
              </a:defRPr>
            </a:lvl2pPr>
            <a:lvl3pPr marL="389986" indent="0">
              <a:spcBef>
                <a:spcPts val="3033"/>
              </a:spcBef>
              <a:buNone/>
              <a:tabLst>
                <a:tab pos="9131761" algn="r"/>
              </a:tabLst>
              <a:defRPr sz="1517" b="0" cap="all" baseline="0">
                <a:solidFill>
                  <a:srgbClr val="E60028"/>
                </a:solidFill>
              </a:defRPr>
            </a:lvl3pPr>
            <a:lvl4pPr marL="779972" indent="-389986">
              <a:spcBef>
                <a:spcPts val="217"/>
              </a:spcBef>
              <a:buClrTx/>
              <a:buFont typeface="+mj-lt"/>
              <a:buAutoNum type="alphaUcPeriod"/>
              <a:tabLst>
                <a:tab pos="9131761" algn="r"/>
              </a:tabLst>
              <a:defRPr sz="1300" cap="none" baseline="0"/>
            </a:lvl4pPr>
            <a:lvl5pPr marL="584979" indent="0">
              <a:buNone/>
              <a:tabLst>
                <a:tab pos="8653676" algn="r"/>
              </a:tabLst>
              <a:defRPr sz="867" cap="all" baseline="0"/>
            </a:lvl5pPr>
          </a:lstStyle>
          <a:p>
            <a:pPr lvl="0"/>
            <a:r>
              <a:rPr lang="en-US" noProof="0" dirty="0"/>
              <a:t>CLICK TO add section title</a:t>
            </a:r>
          </a:p>
          <a:p>
            <a:pPr lvl="1"/>
            <a:r>
              <a:rPr lang="en-US" noProof="0" dirty="0"/>
              <a:t>Increase level to add subsection title</a:t>
            </a:r>
          </a:p>
        </p:txBody>
      </p:sp>
      <p:sp>
        <p:nvSpPr>
          <p:cNvPr id="7" name="Rectangle 6">
            <a:extLst>
              <a:ext uri="{FF2B5EF4-FFF2-40B4-BE49-F238E27FC236}">
                <a16:creationId xmlns:a16="http://schemas.microsoft.com/office/drawing/2014/main" id="{762E0767-2C7B-4A8B-88C1-F85FEC17A762}"/>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7" name="Disclaimer Text"/>
          <p:cNvSpPr>
            <a:spLocks noGrp="1"/>
          </p:cNvSpPr>
          <p:nvPr>
            <p:ph type="body" sz="quarter" idx="14" hasCustomPrompt="1"/>
          </p:nvPr>
        </p:nvSpPr>
        <p:spPr>
          <a:xfrm>
            <a:off x="324000" y="1414800"/>
            <a:ext cx="9234605" cy="160813"/>
          </a:xfrm>
          <a:prstGeom prst="rect">
            <a:avLst/>
          </a:prstGeom>
        </p:spPr>
        <p:txBody>
          <a:bodyPr wrap="square" rIns="0">
            <a:spAutoFit/>
          </a:bodyPr>
          <a:lstStyle>
            <a:lvl1pPr marL="0" indent="0">
              <a:lnSpc>
                <a:spcPct val="95000"/>
              </a:lnSpc>
              <a:spcBef>
                <a:spcPts val="650"/>
              </a:spcBef>
              <a:spcAft>
                <a:spcPts val="0"/>
              </a:spcAft>
              <a:buFontTx/>
              <a:buNone/>
              <a:defRPr sz="1100" b="0" i="0">
                <a:solidFill>
                  <a:schemeClr val="tx1"/>
                </a:solidFill>
                <a:latin typeface="+mn-lt"/>
                <a:ea typeface="Source Sans Pro" pitchFamily="34" charset="0"/>
              </a:defRPr>
            </a:lvl1pPr>
            <a:lvl2pPr marL="194993" indent="-194993">
              <a:spcBef>
                <a:spcPts val="650"/>
              </a:spcBef>
              <a:buClr>
                <a:schemeClr val="tx1">
                  <a:lumMod val="65000"/>
                  <a:lumOff val="35000"/>
                </a:schemeClr>
              </a:buClr>
              <a:buSzPct val="100000"/>
              <a:buFont typeface="Arial" pitchFamily="34" charset="0"/>
              <a:buChar char="-"/>
              <a:defRPr sz="1192" b="0" i="1">
                <a:solidFill>
                  <a:schemeClr val="tx1"/>
                </a:solidFill>
              </a:defRPr>
            </a:lvl2pPr>
            <a:lvl3pPr marL="389986" indent="-194993">
              <a:spcBef>
                <a:spcPts val="217"/>
              </a:spcBef>
              <a:buClr>
                <a:schemeClr val="tx1">
                  <a:lumMod val="65000"/>
                  <a:lumOff val="35000"/>
                </a:schemeClr>
              </a:buClr>
              <a:buSzPct val="100000"/>
              <a:buFont typeface="Arial" pitchFamily="34" charset="0"/>
              <a:buChar char="-"/>
              <a:defRPr sz="1192" i="1"/>
            </a:lvl3pPr>
            <a:lvl4pPr marL="272991" indent="-116995">
              <a:spcBef>
                <a:spcPts val="108"/>
              </a:spcBef>
              <a:buClr>
                <a:schemeClr val="tx2"/>
              </a:buClr>
              <a:buSzPct val="90000"/>
              <a:buFont typeface="Arial" pitchFamily="34" charset="0"/>
              <a:buChar char="●"/>
              <a:defRPr sz="1192" i="1"/>
            </a:lvl4pPr>
            <a:lvl5pPr marL="389986" indent="-116995">
              <a:spcBef>
                <a:spcPts val="108"/>
              </a:spcBef>
              <a:buClr>
                <a:schemeClr val="tx2"/>
              </a:buClr>
              <a:buSzPct val="90000"/>
              <a:buFont typeface="Wingdings 3" pitchFamily="18" charset="2"/>
              <a:buChar char=""/>
              <a:defRPr sz="1192" i="1"/>
            </a:lvl5pPr>
          </a:lstStyle>
          <a:p>
            <a:pPr lvl="0"/>
            <a:r>
              <a:rPr lang="en-US" noProof="0" dirty="0"/>
              <a:t>Click to edit Master text styles</a:t>
            </a:r>
          </a:p>
        </p:txBody>
      </p:sp>
      <p:sp>
        <p:nvSpPr>
          <p:cNvPr id="5" name="Disclaimer Title"/>
          <p:cNvSpPr>
            <a:spLocks noGrp="1"/>
          </p:cNvSpPr>
          <p:nvPr>
            <p:ph type="title" hasCustomPrompt="1"/>
          </p:nvPr>
        </p:nvSpPr>
        <p:spPr>
          <a:xfrm>
            <a:off x="324000" y="432000"/>
            <a:ext cx="9204000" cy="250133"/>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9" name="Sources">
            <a:extLst>
              <a:ext uri="{FF2B5EF4-FFF2-40B4-BE49-F238E27FC236}">
                <a16:creationId xmlns:a16="http://schemas.microsoft.com/office/drawing/2014/main" id="{66CDEB1D-B8F5-47BA-8571-0C6D5BB9DF26}"/>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8" name="Rectangle 7">
            <a:extLst>
              <a:ext uri="{FF2B5EF4-FFF2-40B4-BE49-F238E27FC236}">
                <a16:creationId xmlns:a16="http://schemas.microsoft.com/office/drawing/2014/main" id="{3FC1BBD5-C468-4B07-AEDC-B9D783237610}"/>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_Whi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B775C-7CC1-4410-8FA8-02669FA1F8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3647" y="2915515"/>
            <a:ext cx="7298707" cy="1026970"/>
          </a:xfrm>
          <a:prstGeom prst="rect">
            <a:avLst/>
          </a:prstGeom>
        </p:spPr>
      </p:pic>
    </p:spTree>
    <p:extLst>
      <p:ext uri="{BB962C8B-B14F-4D97-AF65-F5344CB8AC3E}">
        <p14:creationId xmlns:p14="http://schemas.microsoft.com/office/powerpoint/2010/main" val="208832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_Black">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5CD0C-FC9A-441D-88D1-8CC68DFF29F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3200" y="2916000"/>
            <a:ext cx="7291813" cy="1026000"/>
          </a:xfrm>
          <a:prstGeom prst="rect">
            <a:avLst/>
          </a:prstGeom>
        </p:spPr>
      </p:pic>
    </p:spTree>
    <p:extLst>
      <p:ext uri="{BB962C8B-B14F-4D97-AF65-F5344CB8AC3E}">
        <p14:creationId xmlns:p14="http://schemas.microsoft.com/office/powerpoint/2010/main" val="3544681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_Re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2EAF3-7085-470A-868D-D381EA36D3E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3200" y="2916000"/>
            <a:ext cx="7291813" cy="1026000"/>
          </a:xfrm>
          <a:prstGeom prst="rect">
            <a:avLst/>
          </a:prstGeom>
        </p:spPr>
      </p:pic>
    </p:spTree>
    <p:extLst>
      <p:ext uri="{BB962C8B-B14F-4D97-AF65-F5344CB8AC3E}">
        <p14:creationId xmlns:p14="http://schemas.microsoft.com/office/powerpoint/2010/main" val="3657714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F01D9F-33BB-59FF-2EBE-33E88AF40D52}"/>
              </a:ext>
            </a:extLst>
          </p:cNvPr>
          <p:cNvSpPr>
            <a:spLocks noGrp="1"/>
          </p:cNvSpPr>
          <p:nvPr>
            <p:ph type="ctrTitle"/>
          </p:nvPr>
        </p:nvSpPr>
        <p:spPr>
          <a:xfrm>
            <a:off x="1238250" y="1122363"/>
            <a:ext cx="74295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ACC3004-48D5-D5D0-E1A1-4C56E1706E3F}"/>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A520FC6B-EDA1-F772-3CC0-709421F5800E}"/>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55CFDD94-CF3F-F076-19B3-BB09619B2E1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11E47B3-EE4F-6CB5-A950-1B51FDE28B48}"/>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416200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Picture">
    <p:spTree>
      <p:nvGrpSpPr>
        <p:cNvPr id="1" name=""/>
        <p:cNvGrpSpPr/>
        <p:nvPr/>
      </p:nvGrpSpPr>
      <p:grpSpPr>
        <a:xfrm>
          <a:off x="0" y="0"/>
          <a:ext cx="0" cy="0"/>
          <a:chOff x="0" y="0"/>
          <a:chExt cx="0" cy="0"/>
        </a:xfrm>
      </p:grpSpPr>
      <p:sp>
        <p:nvSpPr>
          <p:cNvPr id="22" name="Picture Placeholder">
            <a:extLst>
              <a:ext uri="{FF2B5EF4-FFF2-40B4-BE49-F238E27FC236}">
                <a16:creationId xmlns:a16="http://schemas.microsoft.com/office/drawing/2014/main" id="{2EF15FF5-02DC-489F-B615-26E248973116}"/>
              </a:ext>
            </a:extLst>
          </p:cNvPr>
          <p:cNvSpPr>
            <a:spLocks noGrp="1"/>
          </p:cNvSpPr>
          <p:nvPr>
            <p:ph type="pic" sz="quarter" idx="16" hasCustomPrompt="1"/>
          </p:nvPr>
        </p:nvSpPr>
        <p:spPr>
          <a:xfrm>
            <a:off x="0" y="0"/>
            <a:ext cx="390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sp>
        <p:nvSpPr>
          <p:cNvPr id="14" name="Cover Subtitle"/>
          <p:cNvSpPr>
            <a:spLocks noGrp="1"/>
          </p:cNvSpPr>
          <p:nvPr>
            <p:ph type="subTitle" idx="1" hasCustomPrompt="1"/>
          </p:nvPr>
        </p:nvSpPr>
        <p:spPr>
          <a:xfrm>
            <a:off x="4134001" y="4075200"/>
            <a:ext cx="5422883" cy="276999"/>
          </a:xfrm>
          <a:prstGeom prst="rect">
            <a:avLst/>
          </a:prstGeom>
          <a:noFill/>
        </p:spPr>
        <p:txBody>
          <a:bodyPr wrap="square" lIns="0" tIns="0" rIns="0" bIns="0" rtlCol="0" anchor="t">
            <a:spAutoFit/>
          </a:bodyPr>
          <a:lstStyle>
            <a:lvl1pPr marL="0" indent="0" algn="l" defTabSz="990564" rtl="0" eaLnBrk="1" latinLnBrk="0" hangingPunct="1">
              <a:spcBef>
                <a:spcPts val="975"/>
              </a:spcBef>
              <a:buClr>
                <a:schemeClr val="tx2"/>
              </a:buClr>
              <a:buSzPct val="90000"/>
              <a:buFont typeface="Wingdings" pitchFamily="2" charset="2"/>
              <a:buNone/>
              <a:defRPr lang="en-GB" sz="2000" b="0" kern="1200" cap="none" spc="0" baseline="0" dirty="0">
                <a:solidFill>
                  <a:schemeClr val="bg2"/>
                </a:solidFill>
                <a:latin typeface="+mn-lt"/>
                <a:ea typeface="+mn-ea"/>
                <a:cs typeface="+mn-cs"/>
              </a:defRPr>
            </a:lvl1pPr>
            <a:lvl2pPr marL="495283" indent="0" algn="ctr">
              <a:buNone/>
              <a:defRPr>
                <a:solidFill>
                  <a:schemeClr val="tx1">
                    <a:tint val="75000"/>
                  </a:schemeClr>
                </a:solidFill>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subtitle</a:t>
            </a:r>
          </a:p>
        </p:txBody>
      </p:sp>
      <p:sp>
        <p:nvSpPr>
          <p:cNvPr id="16" name="Cover Title"/>
          <p:cNvSpPr>
            <a:spLocks noGrp="1"/>
          </p:cNvSpPr>
          <p:nvPr>
            <p:ph type="ctrTitle" hasCustomPrompt="1"/>
          </p:nvPr>
        </p:nvSpPr>
        <p:spPr>
          <a:xfrm>
            <a:off x="4134001" y="2703600"/>
            <a:ext cx="5422883" cy="889474"/>
          </a:xfrm>
          <a:prstGeom prst="rect">
            <a:avLst/>
          </a:prstGeom>
          <a:noFill/>
        </p:spPr>
        <p:txBody>
          <a:bodyPr wrap="square" lIns="0" tIns="0" rIns="0" bIns="0" rtlCol="0" anchor="b">
            <a:spAutoFit/>
          </a:bodyPr>
          <a:lstStyle>
            <a:lvl1pPr marL="0" algn="l" defTabSz="990564" rtl="0" eaLnBrk="1" fontAlgn="base" latinLnBrk="0" hangingPunct="1">
              <a:lnSpc>
                <a:spcPct val="85000"/>
              </a:lnSpc>
              <a:spcBef>
                <a:spcPct val="0"/>
              </a:spcBef>
              <a:spcAft>
                <a:spcPct val="0"/>
              </a:spcAft>
              <a:buNone/>
              <a:defRPr lang="en-GB" sz="3400" b="1" kern="1200" spc="0" baseline="0" dirty="0">
                <a:solidFill>
                  <a:schemeClr val="bg2"/>
                </a:solidFill>
                <a:latin typeface="+mj-lt"/>
                <a:ea typeface="+mn-ea"/>
                <a:cs typeface="+mn-cs"/>
              </a:defRPr>
            </a:lvl1pPr>
          </a:lstStyle>
          <a:p>
            <a:r>
              <a:rPr lang="en-US" noProof="0" dirty="0"/>
              <a:t>CLICK TO edit presentation title</a:t>
            </a:r>
          </a:p>
        </p:txBody>
      </p:sp>
      <p:sp>
        <p:nvSpPr>
          <p:cNvPr id="25" name="Privacy"/>
          <p:cNvSpPr>
            <a:spLocks noGrp="1"/>
          </p:cNvSpPr>
          <p:nvPr>
            <p:ph type="body" sz="quarter" idx="15" hasCustomPrompt="1"/>
          </p:nvPr>
        </p:nvSpPr>
        <p:spPr>
          <a:xfrm>
            <a:off x="7157189" y="226058"/>
            <a:ext cx="2399695" cy="149977"/>
          </a:xfrm>
          <a:prstGeom prst="rect">
            <a:avLst/>
          </a:prstGeom>
          <a:noFill/>
        </p:spPr>
        <p:txBody>
          <a:bodyPr wrap="none" lIns="0" tIns="0" rIns="0" bIns="0" rtlCol="0" anchor="ctr">
            <a:spAutoFit/>
          </a:bodyPr>
          <a:lstStyle>
            <a:lvl1pPr marL="0" indent="0" algn="r"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fr-FR" noProof="0" dirty="0"/>
              <a:t>Niveau de confidentialité</a:t>
            </a:r>
          </a:p>
        </p:txBody>
      </p:sp>
      <p:sp>
        <p:nvSpPr>
          <p:cNvPr id="12" name="DatePresentation"/>
          <p:cNvSpPr>
            <a:spLocks noGrp="1"/>
          </p:cNvSpPr>
          <p:nvPr>
            <p:ph type="body" sz="quarter" idx="13" hasCustomPrompt="1"/>
          </p:nvPr>
        </p:nvSpPr>
        <p:spPr>
          <a:xfrm>
            <a:off x="4134004" y="236316"/>
            <a:ext cx="419089" cy="149977"/>
          </a:xfrm>
          <a:prstGeom prst="rect">
            <a:avLst/>
          </a:prstGeom>
          <a:noFill/>
        </p:spPr>
        <p:txBody>
          <a:bodyPr wrap="none" lIns="0" tIns="0" rIns="0" bIns="0" rtlCol="0" anchor="ctr">
            <a:spAutoFit/>
          </a:bodyPr>
          <a:lstStyle>
            <a:lvl1pPr marL="0" indent="0" algn="l"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en-US" noProof="0" dirty="0"/>
              <a:t>DATE</a:t>
            </a:r>
          </a:p>
        </p:txBody>
      </p:sp>
      <p:pic>
        <p:nvPicPr>
          <p:cNvPr id="8" name="Picture 7">
            <a:extLst>
              <a:ext uri="{FF2B5EF4-FFF2-40B4-BE49-F238E27FC236}">
                <a16:creationId xmlns:a16="http://schemas.microsoft.com/office/drawing/2014/main" id="{AB4A5733-C36A-44E1-858D-E018F71BC1C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14951" y="5992813"/>
            <a:ext cx="3429314" cy="48252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B1B09-B02E-87BD-C9C8-982742623B5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8FDA162-62F7-CB67-0049-6084087053A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765B05C-BF5C-4813-9137-C7452723226C}"/>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1BB3E8BE-736C-CF86-3ADF-6BBAF1E5DB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2E4A1CB-7A7B-5898-ACD6-6A4018F88036}"/>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989775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26EFC-13FA-793F-052B-F04EA2ABF41B}"/>
              </a:ext>
            </a:extLst>
          </p:cNvPr>
          <p:cNvSpPr>
            <a:spLocks noGrp="1"/>
          </p:cNvSpPr>
          <p:nvPr>
            <p:ph type="title"/>
          </p:nvPr>
        </p:nvSpPr>
        <p:spPr>
          <a:xfrm>
            <a:off x="676275" y="1709738"/>
            <a:ext cx="8543925"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9860307-4564-F8B6-3D25-F080A66D403D}"/>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92726B1-3BC7-7ABE-D325-655E5A04ED42}"/>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C378D56-D527-2EE6-777D-1C87DCCA28E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315D561-DC54-D726-4062-7551032DF163}"/>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201194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9A846-7DAE-5890-9C3D-E60481AFFB0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49A9C2-D2C6-C750-BD8E-8563BCD221B5}"/>
              </a:ext>
            </a:extLst>
          </p:cNvPr>
          <p:cNvSpPr>
            <a:spLocks noGrp="1"/>
          </p:cNvSpPr>
          <p:nvPr>
            <p:ph sz="half" idx="1"/>
          </p:nvPr>
        </p:nvSpPr>
        <p:spPr>
          <a:xfrm>
            <a:off x="681038" y="1825625"/>
            <a:ext cx="4195762"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09C12636-2A95-193E-A66B-11BBF5B00F21}"/>
              </a:ext>
            </a:extLst>
          </p:cNvPr>
          <p:cNvSpPr>
            <a:spLocks noGrp="1"/>
          </p:cNvSpPr>
          <p:nvPr>
            <p:ph sz="half" idx="2"/>
          </p:nvPr>
        </p:nvSpPr>
        <p:spPr>
          <a:xfrm>
            <a:off x="5029200" y="1825625"/>
            <a:ext cx="4195763"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88624AAB-19A2-447D-E02B-A6EF86DC3C5F}"/>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996572DF-94D0-EC70-9764-1FA7C6CF841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10A60D7-2545-99AF-E3A0-1B9ACB840F0B}"/>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3586554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00BC6B-2F8B-C6A4-411E-B120848BA9BC}"/>
              </a:ext>
            </a:extLst>
          </p:cNvPr>
          <p:cNvSpPr>
            <a:spLocks noGrp="1"/>
          </p:cNvSpPr>
          <p:nvPr>
            <p:ph type="title"/>
          </p:nvPr>
        </p:nvSpPr>
        <p:spPr>
          <a:xfrm>
            <a:off x="682625" y="365125"/>
            <a:ext cx="8543925"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9F2734F-D284-E4FF-1E60-7BC5B8BAA878}"/>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44142BF-EA61-FF99-08FC-60B9EFECDA70}"/>
              </a:ext>
            </a:extLst>
          </p:cNvPr>
          <p:cNvSpPr>
            <a:spLocks noGrp="1"/>
          </p:cNvSpPr>
          <p:nvPr>
            <p:ph sz="half" idx="2"/>
          </p:nvPr>
        </p:nvSpPr>
        <p:spPr>
          <a:xfrm>
            <a:off x="682625" y="2505075"/>
            <a:ext cx="419100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EDA3401F-703B-AD2F-BD9D-046C1ECEDE4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EE54D4-1D90-07BE-4DCE-074F4845D745}"/>
              </a:ext>
            </a:extLst>
          </p:cNvPr>
          <p:cNvSpPr>
            <a:spLocks noGrp="1"/>
          </p:cNvSpPr>
          <p:nvPr>
            <p:ph sz="quarter" idx="4"/>
          </p:nvPr>
        </p:nvSpPr>
        <p:spPr>
          <a:xfrm>
            <a:off x="5014913" y="2505075"/>
            <a:ext cx="42116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38FC40E-7CDF-1F6F-EB3E-5377C80EE268}"/>
              </a:ext>
            </a:extLst>
          </p:cNvPr>
          <p:cNvSpPr>
            <a:spLocks noGrp="1"/>
          </p:cNvSpPr>
          <p:nvPr>
            <p:ph type="dt" sz="half" idx="10"/>
          </p:nvPr>
        </p:nvSpPr>
        <p:spPr/>
        <p:txBody>
          <a:bodyPr/>
          <a:lstStyle/>
          <a:p>
            <a:endParaRPr lang="en-US"/>
          </a:p>
        </p:txBody>
      </p:sp>
      <p:sp>
        <p:nvSpPr>
          <p:cNvPr id="8" name="Espace réservé du pied de page 7">
            <a:extLst>
              <a:ext uri="{FF2B5EF4-FFF2-40B4-BE49-F238E27FC236}">
                <a16:creationId xmlns:a16="http://schemas.microsoft.com/office/drawing/2014/main" id="{EC536BC8-4F25-4F89-9BED-1E3E9B3C67F2}"/>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107D3FB1-440C-2F66-6A7A-A62AA7388CA9}"/>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633618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A8427-10EA-AA49-9487-CBECB20A25A5}"/>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80D29117-2972-D9F8-804C-D659040A5A80}"/>
              </a:ext>
            </a:extLst>
          </p:cNvPr>
          <p:cNvSpPr>
            <a:spLocks noGrp="1"/>
          </p:cNvSpPr>
          <p:nvPr>
            <p:ph type="dt" sz="half" idx="10"/>
          </p:nvPr>
        </p:nvSpPr>
        <p:spPr/>
        <p:txBody>
          <a:bodyPr/>
          <a:lstStyle/>
          <a:p>
            <a:endParaRPr lang="en-US"/>
          </a:p>
        </p:txBody>
      </p:sp>
      <p:sp>
        <p:nvSpPr>
          <p:cNvPr id="4" name="Espace réservé du pied de page 3">
            <a:extLst>
              <a:ext uri="{FF2B5EF4-FFF2-40B4-BE49-F238E27FC236}">
                <a16:creationId xmlns:a16="http://schemas.microsoft.com/office/drawing/2014/main" id="{BD78A4D9-63E1-24E9-3B6C-3239A853AD50}"/>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286710E7-2FB2-9702-1D9A-EA32F571951C}"/>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097936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AE0732A-BE53-3F44-B884-458E8B68BF0A}"/>
              </a:ext>
            </a:extLst>
          </p:cNvPr>
          <p:cNvSpPr>
            <a:spLocks noGrp="1"/>
          </p:cNvSpPr>
          <p:nvPr>
            <p:ph type="dt" sz="half" idx="10"/>
          </p:nvPr>
        </p:nvSpPr>
        <p:spPr/>
        <p:txBody>
          <a:bodyPr/>
          <a:lstStyle/>
          <a:p>
            <a:endParaRPr lang="en-US"/>
          </a:p>
        </p:txBody>
      </p:sp>
      <p:sp>
        <p:nvSpPr>
          <p:cNvPr id="3" name="Espace réservé du pied de page 2">
            <a:extLst>
              <a:ext uri="{FF2B5EF4-FFF2-40B4-BE49-F238E27FC236}">
                <a16:creationId xmlns:a16="http://schemas.microsoft.com/office/drawing/2014/main" id="{7F3D2154-DFE3-A3AD-8728-3984B02C85CE}"/>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06F992BE-85BB-324F-CB9A-DDCB5B08F708}"/>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1572197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43C655-435A-E34A-4F21-99E49C14DC8F}"/>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BA1828A7-9007-5778-DB17-BFF54C1DADD1}"/>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1948832C-62DB-1A8C-7C13-EDAD3F133820}"/>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9174BA-E73A-BF59-FF92-255DB0E5D287}"/>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C73F1EB9-3729-7FF6-1E80-6469EDFFE0D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85B8C41-750E-7E7E-C4F8-BD6304208F34}"/>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7359993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9550B-AC57-D439-3A27-4213CC7CC8A7}"/>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4C204E62-707D-B687-45F1-DBA76FD42717}"/>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96E7485B-FF85-E8AF-B28F-F2C41F474FE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30BD40-B154-3FF5-B4B8-7BB004058790}"/>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27582A8A-DA63-5D8A-4641-98870B24B5D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7F47B302-AE1A-0215-F76D-4C6E5A5B9AFE}"/>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976069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6FE78-61CD-BED0-BADB-D3B6DA9271B5}"/>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5AD3DF-D660-703C-D0FC-8BDF5E84F0F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B8F6FCD-1EA7-0709-B182-BD9428B3405D}"/>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4B31AB9-F529-021A-E08B-608E6AEB632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4C0BCD2-2C34-2EAA-D18D-632C719E4A01}"/>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4964297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B74AF82-AD86-59ED-1482-D18F89846B3C}"/>
              </a:ext>
            </a:extLst>
          </p:cNvPr>
          <p:cNvSpPr>
            <a:spLocks noGrp="1"/>
          </p:cNvSpPr>
          <p:nvPr>
            <p:ph type="title" orient="vert"/>
          </p:nvPr>
        </p:nvSpPr>
        <p:spPr>
          <a:xfrm>
            <a:off x="7089775" y="365125"/>
            <a:ext cx="2135188"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B4FFE5-3533-F1FD-BB8A-95ED678A8000}"/>
              </a:ext>
            </a:extLst>
          </p:cNvPr>
          <p:cNvSpPr>
            <a:spLocks noGrp="1"/>
          </p:cNvSpPr>
          <p:nvPr>
            <p:ph type="body" orient="vert" idx="1"/>
          </p:nvPr>
        </p:nvSpPr>
        <p:spPr>
          <a:xfrm>
            <a:off x="681038" y="365125"/>
            <a:ext cx="6256337"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A55C22A-4AA1-7CFF-AB21-AC32ED15122F}"/>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3A0F48C2-130E-8FA8-87BB-7E14DC7B1A8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8B8D094-0250-9332-87C0-8650C7F97964}"/>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352873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_1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92000" y="3440635"/>
            <a:ext cx="4290000" cy="800347"/>
          </a:xfrm>
          <a:prstGeom prst="rect">
            <a:avLst/>
          </a:prstGeom>
          <a:noFill/>
        </p:spPr>
        <p:txBody>
          <a:bodyPr vert="horz" wrap="square" lIns="0" tIns="0" rIns="0" bIns="0" rtlCol="0" anchor="t">
            <a:spAutoFit/>
          </a:bodyPr>
          <a:lstStyle>
            <a:lvl1pPr>
              <a:defRPr lang="fr-FR" sz="3400" b="1" spc="0" noProof="0">
                <a:solidFill>
                  <a:schemeClr val="tx1"/>
                </a:solidFill>
                <a:latin typeface="+mn-lt"/>
                <a:ea typeface="+mn-ea"/>
                <a:cs typeface="+mn-cs"/>
              </a:defRPr>
            </a:lvl1pPr>
          </a:lstStyle>
          <a:p>
            <a:pPr marL="0" lvl="0"/>
            <a:r>
              <a:rPr lang="en-US" noProof="0" dirty="0"/>
              <a:t>CLICK TO edit section title</a:t>
            </a:r>
          </a:p>
        </p:txBody>
      </p:sp>
      <p:sp>
        <p:nvSpPr>
          <p:cNvPr id="14" name="Text Placeholder 33"/>
          <p:cNvSpPr>
            <a:spLocks noGrp="1"/>
          </p:cNvSpPr>
          <p:nvPr>
            <p:ph type="body" sz="quarter" idx="11" hasCustomPrompt="1"/>
          </p:nvPr>
        </p:nvSpPr>
        <p:spPr>
          <a:xfrm>
            <a:off x="1092004" y="2145226"/>
            <a:ext cx="670055" cy="935256"/>
          </a:xfrm>
          <a:prstGeom prst="rect">
            <a:avLst/>
          </a:prstGeom>
          <a:noFill/>
        </p:spPr>
        <p:txBody>
          <a:bodyPr vert="horz" wrap="none" lIns="0" tIns="0" rIns="0" bIns="0" rtlCol="0" anchor="b">
            <a:spAutoFit/>
          </a:bodyPr>
          <a:lstStyle>
            <a:lvl1pPr marL="0" indent="0">
              <a:buNone/>
              <a:defRPr lang="fr-FR" sz="7150" cap="all" spc="0" noProof="0" dirty="0">
                <a:solidFill>
                  <a:schemeClr val="tx1"/>
                </a:solidFill>
                <a:latin typeface="+mj-lt"/>
                <a:ea typeface="+mn-ea"/>
                <a:cs typeface="+mn-cs"/>
              </a:defRPr>
            </a:lvl1pPr>
          </a:lstStyle>
          <a:p>
            <a:pPr marL="547930" lvl="0" indent="-742923" fontAlgn="base">
              <a:lnSpc>
                <a:spcPct val="85000"/>
              </a:lnSpc>
              <a:spcBef>
                <a:spcPct val="0"/>
              </a:spcBef>
              <a:spcAft>
                <a:spcPct val="0"/>
              </a:spcAft>
            </a:pPr>
            <a:r>
              <a:rPr lang="en-US" noProof="0" dirty="0"/>
              <a:t>#</a:t>
            </a:r>
          </a:p>
        </p:txBody>
      </p:sp>
      <p:sp>
        <p:nvSpPr>
          <p:cNvPr id="9" name="Subtitle 2"/>
          <p:cNvSpPr>
            <a:spLocks noGrp="1"/>
          </p:cNvSpPr>
          <p:nvPr>
            <p:ph type="subTitle" idx="1" hasCustomPrompt="1"/>
          </p:nvPr>
        </p:nvSpPr>
        <p:spPr>
          <a:xfrm>
            <a:off x="1092000" y="4930950"/>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5616000" y="0"/>
            <a:ext cx="429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8" name="Rectangle 7">
            <a:extLst>
              <a:ext uri="{FF2B5EF4-FFF2-40B4-BE49-F238E27FC236}">
                <a16:creationId xmlns:a16="http://schemas.microsoft.com/office/drawing/2014/main" id="{6C21A9E0-8BC8-4711-81B6-F5BEB3131FAF}"/>
              </a:ext>
            </a:extLst>
          </p:cNvPr>
          <p:cNvSpPr/>
          <p:nvPr userDrawn="1"/>
        </p:nvSpPr>
        <p:spPr>
          <a:xfrm>
            <a:off x="419960" y="3090812"/>
            <a:ext cx="5653138" cy="10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1" name="Picture 10" descr="logo_SG.wmf">
            <a:extLst>
              <a:ext uri="{FF2B5EF4-FFF2-40B4-BE49-F238E27FC236}">
                <a16:creationId xmlns:a16="http://schemas.microsoft.com/office/drawing/2014/main" id="{B64D71F1-C7D9-4507-9228-C5313E08C69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2000" y="6108770"/>
            <a:ext cx="2044900" cy="39937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85BB90-2428-3790-9BF0-64D42842D968}"/>
              </a:ext>
            </a:extLst>
          </p:cNvPr>
          <p:cNvSpPr>
            <a:spLocks noGrp="1"/>
          </p:cNvSpPr>
          <p:nvPr>
            <p:ph type="ctrTitle"/>
          </p:nvPr>
        </p:nvSpPr>
        <p:spPr>
          <a:xfrm>
            <a:off x="1238250" y="1122363"/>
            <a:ext cx="74295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AA2DC276-A5A5-4217-5AB3-70CB58BC79FB}"/>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8E2BBEBD-423A-BFA3-3437-B35A50BA7FA5}"/>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4E6F2577-3FBB-A018-F76F-BD766187480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DE59CEB-CC42-485E-498C-F8630C33B4C3}"/>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257334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CB973-69F4-BCC3-546C-42CEC906DB2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6F3611E-F40D-AC37-02A9-8DACA6404FB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1DCCF65-E88F-60EB-3E2F-3A187880859F}"/>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B1C76595-75AB-0541-2D87-E8C81033F11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57D0A7E-3AFC-C7EC-DA44-06F8FF6BEE1E}"/>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9058777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14944-580D-9AF1-3B46-E5DC09C5AE67}"/>
              </a:ext>
            </a:extLst>
          </p:cNvPr>
          <p:cNvSpPr>
            <a:spLocks noGrp="1"/>
          </p:cNvSpPr>
          <p:nvPr>
            <p:ph type="title"/>
          </p:nvPr>
        </p:nvSpPr>
        <p:spPr>
          <a:xfrm>
            <a:off x="676275" y="1709738"/>
            <a:ext cx="8543925"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42E44313-7B34-1373-F76B-8D8F8120CF6A}"/>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197B929-A000-DA4D-6C8B-8E1035222417}"/>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D0C4B54-8ED8-34BB-E43E-19B31F166C7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FDDDAF6-4797-6161-DEB0-939572233314}"/>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4057907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545EF-48EA-FFBD-B558-668C1C0BF78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A24030E0-969E-2613-139E-E7F433B57E1A}"/>
              </a:ext>
            </a:extLst>
          </p:cNvPr>
          <p:cNvSpPr>
            <a:spLocks noGrp="1"/>
          </p:cNvSpPr>
          <p:nvPr>
            <p:ph sz="half" idx="1"/>
          </p:nvPr>
        </p:nvSpPr>
        <p:spPr>
          <a:xfrm>
            <a:off x="681038" y="1825625"/>
            <a:ext cx="4195762"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D0292EF5-854D-0C9E-BC81-1F009FC50B99}"/>
              </a:ext>
            </a:extLst>
          </p:cNvPr>
          <p:cNvSpPr>
            <a:spLocks noGrp="1"/>
          </p:cNvSpPr>
          <p:nvPr>
            <p:ph sz="half" idx="2"/>
          </p:nvPr>
        </p:nvSpPr>
        <p:spPr>
          <a:xfrm>
            <a:off x="5029200" y="1825625"/>
            <a:ext cx="4195763"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E9CBF50E-D2F3-8B90-6DF0-CFEEACC65230}"/>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DA3E6DD7-1EBF-B3B9-16A2-94AD6C51837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C2560D6-267C-835F-5680-F194220EC48B}"/>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3354050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A9D-DC23-6D9C-5903-6BF36D5B0B93}"/>
              </a:ext>
            </a:extLst>
          </p:cNvPr>
          <p:cNvSpPr>
            <a:spLocks noGrp="1"/>
          </p:cNvSpPr>
          <p:nvPr>
            <p:ph type="title"/>
          </p:nvPr>
        </p:nvSpPr>
        <p:spPr>
          <a:xfrm>
            <a:off x="682625" y="365125"/>
            <a:ext cx="8543925"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EF2B2284-50AD-FCD0-8F14-195911464EB0}"/>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EACB95D-5E82-ECF3-008F-E66CC212A7E9}"/>
              </a:ext>
            </a:extLst>
          </p:cNvPr>
          <p:cNvSpPr>
            <a:spLocks noGrp="1"/>
          </p:cNvSpPr>
          <p:nvPr>
            <p:ph sz="half" idx="2"/>
          </p:nvPr>
        </p:nvSpPr>
        <p:spPr>
          <a:xfrm>
            <a:off x="682625" y="2505075"/>
            <a:ext cx="419100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3EB98CF-E2F3-CEE6-3D57-7020E7246517}"/>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ABB3FCF-7EB6-BD08-7425-28F0989D11AC}"/>
              </a:ext>
            </a:extLst>
          </p:cNvPr>
          <p:cNvSpPr>
            <a:spLocks noGrp="1"/>
          </p:cNvSpPr>
          <p:nvPr>
            <p:ph sz="quarter" idx="4"/>
          </p:nvPr>
        </p:nvSpPr>
        <p:spPr>
          <a:xfrm>
            <a:off x="5014913" y="2505075"/>
            <a:ext cx="42116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A22AF31-C0EE-4573-E364-7794CDBEA4FD}"/>
              </a:ext>
            </a:extLst>
          </p:cNvPr>
          <p:cNvSpPr>
            <a:spLocks noGrp="1"/>
          </p:cNvSpPr>
          <p:nvPr>
            <p:ph type="dt" sz="half" idx="10"/>
          </p:nvPr>
        </p:nvSpPr>
        <p:spPr/>
        <p:txBody>
          <a:bodyPr/>
          <a:lstStyle/>
          <a:p>
            <a:endParaRPr lang="en-US"/>
          </a:p>
        </p:txBody>
      </p:sp>
      <p:sp>
        <p:nvSpPr>
          <p:cNvPr id="8" name="Espace réservé du pied de page 7">
            <a:extLst>
              <a:ext uri="{FF2B5EF4-FFF2-40B4-BE49-F238E27FC236}">
                <a16:creationId xmlns:a16="http://schemas.microsoft.com/office/drawing/2014/main" id="{A54A57F2-CFEE-45ED-C3FF-A48AAC5E347F}"/>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DC10298B-D683-6812-7F8A-EDB4A1E2C44B}"/>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27167151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4113B-A911-B243-4C2C-B611E872DDCB}"/>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A39CC4B-E91E-C43F-5AD8-7450AFEC8EF6}"/>
              </a:ext>
            </a:extLst>
          </p:cNvPr>
          <p:cNvSpPr>
            <a:spLocks noGrp="1"/>
          </p:cNvSpPr>
          <p:nvPr>
            <p:ph type="dt" sz="half" idx="10"/>
          </p:nvPr>
        </p:nvSpPr>
        <p:spPr/>
        <p:txBody>
          <a:bodyPr/>
          <a:lstStyle/>
          <a:p>
            <a:endParaRPr lang="en-US"/>
          </a:p>
        </p:txBody>
      </p:sp>
      <p:sp>
        <p:nvSpPr>
          <p:cNvPr id="4" name="Espace réservé du pied de page 3">
            <a:extLst>
              <a:ext uri="{FF2B5EF4-FFF2-40B4-BE49-F238E27FC236}">
                <a16:creationId xmlns:a16="http://schemas.microsoft.com/office/drawing/2014/main" id="{EF928CF8-7A9A-4E2C-4969-EFD36FAA14D2}"/>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91987228-F212-2EEC-94BE-70478E83F411}"/>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0742451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BBE2CE-AEFB-BA3F-53F6-0A53912BCEEA}"/>
              </a:ext>
            </a:extLst>
          </p:cNvPr>
          <p:cNvSpPr>
            <a:spLocks noGrp="1"/>
          </p:cNvSpPr>
          <p:nvPr>
            <p:ph type="dt" sz="half" idx="10"/>
          </p:nvPr>
        </p:nvSpPr>
        <p:spPr/>
        <p:txBody>
          <a:bodyPr/>
          <a:lstStyle/>
          <a:p>
            <a:endParaRPr lang="en-US"/>
          </a:p>
        </p:txBody>
      </p:sp>
      <p:sp>
        <p:nvSpPr>
          <p:cNvPr id="3" name="Espace réservé du pied de page 2">
            <a:extLst>
              <a:ext uri="{FF2B5EF4-FFF2-40B4-BE49-F238E27FC236}">
                <a16:creationId xmlns:a16="http://schemas.microsoft.com/office/drawing/2014/main" id="{258FF4B6-7079-F05F-3BD5-B80195E381FA}"/>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6CDDACF9-4FCC-8904-F706-D458BE74D3F6}"/>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5058052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7A449-3679-311C-34F0-40B365B50699}"/>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E482CDC0-76DD-9B75-B226-3B86374B1590}"/>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252B001-0285-3723-0C4E-84C2EDCD926E}"/>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DD6FA8B-A946-41E4-A642-31347C45F352}"/>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80015BD9-603A-4AAC-7147-469D31CAEA2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63CC855-BA86-3D3C-E96C-FE88D787022C}"/>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699996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F66A6-F4DB-0827-7093-557366581FD0}"/>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4A1C9B09-0E42-0EC3-F9E1-8B09DFDEC71A}"/>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1EFB369D-F71A-043F-F2A3-6C05D0505F4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838D7F7-0D7D-BAF9-9FC0-65BF095AE91B}"/>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6BFF631C-F889-8FCD-CD8B-2E65D2BF562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8FE6721-8F25-1733-99D1-96A93BA12C33}"/>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633801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73BC75-0107-C6BF-32BA-A774E76A91AB}"/>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C5479A2-E4D6-49D4-75DA-68F2714F573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A7A4053-A81F-60BA-193B-9C70162CF967}"/>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A015C95D-4983-C006-BEE2-0AB04CDC7A3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DD67036-EAF9-730F-B05B-0820FCB3EFDA}"/>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332242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_1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92000" y="3441600"/>
            <a:ext cx="4290000" cy="800347"/>
          </a:xfrm>
          <a:prstGeom prst="rect">
            <a:avLst/>
          </a:prstGeom>
          <a:noFill/>
        </p:spPr>
        <p:txBody>
          <a:bodyPr vert="horz" wrap="square" lIns="0" tIns="0" rIns="0" bIns="0" rtlCol="0" anchor="t">
            <a:spAutoFit/>
          </a:bodyPr>
          <a:lstStyle>
            <a:lvl1pPr>
              <a:defRPr lang="fr-FR" sz="3400" b="1" spc="0" noProof="0">
                <a:solidFill>
                  <a:schemeClr val="bg2"/>
                </a:solidFill>
                <a:latin typeface="+mn-lt"/>
                <a:ea typeface="+mn-ea"/>
                <a:cs typeface="+mn-cs"/>
              </a:defRPr>
            </a:lvl1pPr>
          </a:lstStyle>
          <a:p>
            <a:pPr marL="0" lvl="0"/>
            <a:r>
              <a:rPr lang="en-US" noProof="0" dirty="0"/>
              <a:t>CLICK TO edit section title</a:t>
            </a:r>
          </a:p>
        </p:txBody>
      </p:sp>
      <p:sp>
        <p:nvSpPr>
          <p:cNvPr id="14" name="Text Placeholder 33"/>
          <p:cNvSpPr>
            <a:spLocks noGrp="1"/>
          </p:cNvSpPr>
          <p:nvPr>
            <p:ph type="body" sz="quarter" idx="11" hasCustomPrompt="1"/>
          </p:nvPr>
        </p:nvSpPr>
        <p:spPr>
          <a:xfrm>
            <a:off x="1092004" y="2145600"/>
            <a:ext cx="670055" cy="935256"/>
          </a:xfrm>
          <a:prstGeom prst="rect">
            <a:avLst/>
          </a:prstGeom>
          <a:noFill/>
        </p:spPr>
        <p:txBody>
          <a:bodyPr vert="horz" wrap="none" lIns="0" tIns="0" rIns="0" bIns="0" rtlCol="0" anchor="b">
            <a:spAutoFit/>
          </a:bodyPr>
          <a:lstStyle>
            <a:lvl1pPr marL="0" indent="0">
              <a:buNone/>
              <a:defRPr lang="fr-FR" sz="7150" cap="all" spc="0" noProof="0" dirty="0">
                <a:solidFill>
                  <a:schemeClr val="bg2"/>
                </a:solidFill>
                <a:latin typeface="+mj-lt"/>
                <a:ea typeface="+mn-ea"/>
                <a:cs typeface="+mn-cs"/>
              </a:defRPr>
            </a:lvl1pPr>
          </a:lstStyle>
          <a:p>
            <a:pPr marL="547930" lvl="0" indent="-742923" fontAlgn="base">
              <a:lnSpc>
                <a:spcPct val="85000"/>
              </a:lnSpc>
              <a:spcBef>
                <a:spcPct val="0"/>
              </a:spcBef>
              <a:spcAft>
                <a:spcPct val="0"/>
              </a:spcAft>
            </a:pPr>
            <a:r>
              <a:rPr lang="en-US" noProof="0" dirty="0"/>
              <a:t>#</a:t>
            </a:r>
          </a:p>
        </p:txBody>
      </p:sp>
      <p:sp>
        <p:nvSpPr>
          <p:cNvPr id="9" name="Subtitle 2"/>
          <p:cNvSpPr>
            <a:spLocks noGrp="1"/>
          </p:cNvSpPr>
          <p:nvPr>
            <p:ph type="subTitle" idx="1" hasCustomPrompt="1"/>
          </p:nvPr>
        </p:nvSpPr>
        <p:spPr>
          <a:xfrm>
            <a:off x="1092000" y="4932000"/>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bg2"/>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0" name="Picture Placeholder">
            <a:extLst>
              <a:ext uri="{FF2B5EF4-FFF2-40B4-BE49-F238E27FC236}">
                <a16:creationId xmlns:a16="http://schemas.microsoft.com/office/drawing/2014/main" id="{92FE1E90-E065-4F26-BC40-02F0B35BAECD}"/>
              </a:ext>
            </a:extLst>
          </p:cNvPr>
          <p:cNvSpPr>
            <a:spLocks noGrp="1"/>
          </p:cNvSpPr>
          <p:nvPr>
            <p:ph type="pic" sz="quarter" idx="16" hasCustomPrompt="1"/>
          </p:nvPr>
        </p:nvSpPr>
        <p:spPr>
          <a:xfrm>
            <a:off x="5616000" y="0"/>
            <a:ext cx="429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pic>
        <p:nvPicPr>
          <p:cNvPr id="8" name="Picture 7" descr="logo_SG.wmf">
            <a:extLst>
              <a:ext uri="{FF2B5EF4-FFF2-40B4-BE49-F238E27FC236}">
                <a16:creationId xmlns:a16="http://schemas.microsoft.com/office/drawing/2014/main" id="{D8DCACC6-3267-437F-829C-CD37B53C1D7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2000" y="6108770"/>
            <a:ext cx="2044900" cy="399374"/>
          </a:xfrm>
          <a:prstGeom prst="rect">
            <a:avLst/>
          </a:prstGeom>
        </p:spPr>
      </p:pic>
      <p:sp>
        <p:nvSpPr>
          <p:cNvPr id="11" name="Rectangle 10">
            <a:extLst>
              <a:ext uri="{FF2B5EF4-FFF2-40B4-BE49-F238E27FC236}">
                <a16:creationId xmlns:a16="http://schemas.microsoft.com/office/drawing/2014/main" id="{A93868EE-F0FE-479A-828A-05F361CE148B}"/>
              </a:ext>
            </a:extLst>
          </p:cNvPr>
          <p:cNvSpPr/>
          <p:nvPr userDrawn="1"/>
        </p:nvSpPr>
        <p:spPr>
          <a:xfrm>
            <a:off x="419961" y="3092400"/>
            <a:ext cx="4104000" cy="10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spTree>
    <p:extLst>
      <p:ext uri="{BB962C8B-B14F-4D97-AF65-F5344CB8AC3E}">
        <p14:creationId xmlns:p14="http://schemas.microsoft.com/office/powerpoint/2010/main" val="3714730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D6FF66B-19D3-2FDF-BFB8-6547D37C73F3}"/>
              </a:ext>
            </a:extLst>
          </p:cNvPr>
          <p:cNvSpPr>
            <a:spLocks noGrp="1"/>
          </p:cNvSpPr>
          <p:nvPr>
            <p:ph type="title" orient="vert"/>
          </p:nvPr>
        </p:nvSpPr>
        <p:spPr>
          <a:xfrm>
            <a:off x="7089775" y="365125"/>
            <a:ext cx="2135188"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94EAF37-A373-3504-5D05-8AECA0EC140E}"/>
              </a:ext>
            </a:extLst>
          </p:cNvPr>
          <p:cNvSpPr>
            <a:spLocks noGrp="1"/>
          </p:cNvSpPr>
          <p:nvPr>
            <p:ph type="body" orient="vert" idx="1"/>
          </p:nvPr>
        </p:nvSpPr>
        <p:spPr>
          <a:xfrm>
            <a:off x="681038" y="365125"/>
            <a:ext cx="6256337"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AAA7B09-CE0E-8524-61CB-7B3A7DB5A361}"/>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1E42911A-E3EC-027F-E67A-38886EEB030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EDB9CDB-F7EA-CF19-D385-89B0AFC56F7C}"/>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42814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_2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858000" y="2416459"/>
            <a:ext cx="4290000" cy="800347"/>
          </a:xfrm>
          <a:prstGeom prst="rect">
            <a:avLst/>
          </a:prstGeom>
          <a:noFill/>
        </p:spPr>
        <p:txBody>
          <a:bodyPr vert="horz" wrap="square" lIns="0" tIns="0" rIns="0" bIns="0" rtlCol="0" anchor="b">
            <a:spAutoFit/>
          </a:bodyPr>
          <a:lstStyle>
            <a:lvl1pPr>
              <a:defRPr lang="fr-FR" sz="3400" b="1" spc="0" noProof="0">
                <a:solidFill>
                  <a:schemeClr val="tx1"/>
                </a:solidFill>
                <a:latin typeface="+mj-lt"/>
                <a:ea typeface="+mn-ea"/>
                <a:cs typeface="+mn-cs"/>
              </a:defRPr>
            </a:lvl1pPr>
          </a:lstStyle>
          <a:p>
            <a:pPr marL="0" lvl="0"/>
            <a:r>
              <a:rPr lang="en-US" noProof="0" dirty="0"/>
              <a:t>CLICK TO edit section title</a:t>
            </a:r>
          </a:p>
        </p:txBody>
      </p:sp>
      <p:sp>
        <p:nvSpPr>
          <p:cNvPr id="9" name="Subtitle 2"/>
          <p:cNvSpPr>
            <a:spLocks noGrp="1"/>
          </p:cNvSpPr>
          <p:nvPr>
            <p:ph type="subTitle" idx="1" hasCustomPrompt="1"/>
          </p:nvPr>
        </p:nvSpPr>
        <p:spPr>
          <a:xfrm>
            <a:off x="858000" y="3637357"/>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5616000" y="0"/>
            <a:ext cx="429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8" name="Rectangle 7">
            <a:extLst>
              <a:ext uri="{FF2B5EF4-FFF2-40B4-BE49-F238E27FC236}">
                <a16:creationId xmlns:a16="http://schemas.microsoft.com/office/drawing/2014/main" id="{6C21A9E0-8BC8-4711-81B6-F5BEB3131FAF}"/>
              </a:ext>
            </a:extLst>
          </p:cNvPr>
          <p:cNvSpPr/>
          <p:nvPr userDrawn="1"/>
        </p:nvSpPr>
        <p:spPr>
          <a:xfrm>
            <a:off x="419960" y="3322651"/>
            <a:ext cx="565313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0" name="Picture 9" descr="logo_SG.wmf">
            <a:extLst>
              <a:ext uri="{FF2B5EF4-FFF2-40B4-BE49-F238E27FC236}">
                <a16:creationId xmlns:a16="http://schemas.microsoft.com/office/drawing/2014/main" id="{314E48DB-8521-4095-8F1F-CDDDAFD2954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58000" y="6108770"/>
            <a:ext cx="2044900" cy="399374"/>
          </a:xfrm>
          <a:prstGeom prst="rect">
            <a:avLst/>
          </a:prstGeom>
        </p:spPr>
      </p:pic>
    </p:spTree>
    <p:extLst>
      <p:ext uri="{BB962C8B-B14F-4D97-AF65-F5344CB8AC3E}">
        <p14:creationId xmlns:p14="http://schemas.microsoft.com/office/powerpoint/2010/main" val="21858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_2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858000" y="2418256"/>
            <a:ext cx="4485000" cy="800347"/>
          </a:xfrm>
          <a:prstGeom prst="rect">
            <a:avLst/>
          </a:prstGeom>
          <a:noFill/>
        </p:spPr>
        <p:txBody>
          <a:bodyPr vert="horz" wrap="square" lIns="0" tIns="0" rIns="0" bIns="0" rtlCol="0" anchor="b">
            <a:spAutoFit/>
          </a:bodyPr>
          <a:lstStyle>
            <a:lvl1pPr>
              <a:defRPr lang="en-US" sz="3400" b="1" spc="0" noProof="0" dirty="0">
                <a:solidFill>
                  <a:schemeClr val="bg2"/>
                </a:solidFill>
                <a:ea typeface="+mn-ea"/>
                <a:cs typeface="+mn-cs"/>
              </a:defRPr>
            </a:lvl1pPr>
          </a:lstStyle>
          <a:p>
            <a:pPr marL="0" lvl="0"/>
            <a:r>
              <a:rPr lang="en-US" noProof="0" dirty="0"/>
              <a:t>CLICK TO edit section title</a:t>
            </a:r>
          </a:p>
        </p:txBody>
      </p:sp>
      <p:sp>
        <p:nvSpPr>
          <p:cNvPr id="9" name="Subtitle 2"/>
          <p:cNvSpPr>
            <a:spLocks noGrp="1"/>
          </p:cNvSpPr>
          <p:nvPr>
            <p:ph type="subTitle" idx="1" hasCustomPrompt="1"/>
          </p:nvPr>
        </p:nvSpPr>
        <p:spPr>
          <a:xfrm>
            <a:off x="858000" y="3638403"/>
            <a:ext cx="4485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b="1"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pPr lvl="0"/>
            <a:r>
              <a:rPr lang="en-US" noProof="0" dirty="0"/>
              <a:t>Click to edit subsection title</a:t>
            </a:r>
          </a:p>
        </p:txBody>
      </p:sp>
      <p:sp>
        <p:nvSpPr>
          <p:cNvPr id="8" name="Picture Placeholder">
            <a:extLst>
              <a:ext uri="{FF2B5EF4-FFF2-40B4-BE49-F238E27FC236}">
                <a16:creationId xmlns:a16="http://schemas.microsoft.com/office/drawing/2014/main" id="{F5A6D089-4F00-427C-9F3B-72C8307ECF3B}"/>
              </a:ext>
            </a:extLst>
          </p:cNvPr>
          <p:cNvSpPr>
            <a:spLocks noGrp="1"/>
          </p:cNvSpPr>
          <p:nvPr>
            <p:ph type="pic" sz="quarter" idx="16" hasCustomPrompt="1"/>
          </p:nvPr>
        </p:nvSpPr>
        <p:spPr>
          <a:xfrm>
            <a:off x="5616000" y="0"/>
            <a:ext cx="429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pic>
        <p:nvPicPr>
          <p:cNvPr id="7" name="Picture 6" descr="logo_SG.wmf">
            <a:extLst>
              <a:ext uri="{FF2B5EF4-FFF2-40B4-BE49-F238E27FC236}">
                <a16:creationId xmlns:a16="http://schemas.microsoft.com/office/drawing/2014/main" id="{5DC66172-1C75-4B70-9E74-A496BEF8CCF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58000" y="6108770"/>
            <a:ext cx="2044900" cy="399374"/>
          </a:xfrm>
          <a:prstGeom prst="rect">
            <a:avLst/>
          </a:prstGeom>
        </p:spPr>
      </p:pic>
      <p:sp>
        <p:nvSpPr>
          <p:cNvPr id="10" name="Rectangle 9">
            <a:extLst>
              <a:ext uri="{FF2B5EF4-FFF2-40B4-BE49-F238E27FC236}">
                <a16:creationId xmlns:a16="http://schemas.microsoft.com/office/drawing/2014/main" id="{40A53446-BE42-40AA-9726-5B120C69D709}"/>
              </a:ext>
            </a:extLst>
          </p:cNvPr>
          <p:cNvSpPr/>
          <p:nvPr userDrawn="1"/>
        </p:nvSpPr>
        <p:spPr>
          <a:xfrm>
            <a:off x="419961" y="3342591"/>
            <a:ext cx="4104000" cy="975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spTree>
    <p:extLst>
      <p:ext uri="{BB962C8B-B14F-4D97-AF65-F5344CB8AC3E}">
        <p14:creationId xmlns:p14="http://schemas.microsoft.com/office/powerpoint/2010/main" val="180470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Title">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7" name="Rectangle 6">
            <a:extLst>
              <a:ext uri="{FF2B5EF4-FFF2-40B4-BE49-F238E27FC236}">
                <a16:creationId xmlns:a16="http://schemas.microsoft.com/office/drawing/2014/main" id="{65C8E765-7214-4A36-B32A-D18CCEC2BFC9}"/>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3" name="Titre 2">
            <a:extLst>
              <a:ext uri="{FF2B5EF4-FFF2-40B4-BE49-F238E27FC236}">
                <a16:creationId xmlns:a16="http://schemas.microsoft.com/office/drawing/2014/main" id="{3166EDCC-A13C-A5C6-C4F8-A866025149B2}"/>
              </a:ext>
            </a:extLst>
          </p:cNvPr>
          <p:cNvSpPr>
            <a:spLocks noGrp="1"/>
          </p:cNvSpPr>
          <p:nvPr>
            <p:ph type="title"/>
          </p:nvPr>
        </p:nvSpPr>
        <p:spPr/>
        <p:txBody>
          <a:bodyPr/>
          <a:lstStyle/>
          <a:p>
            <a:r>
              <a:rPr lang="fr-FR"/>
              <a:t>Modifiez le style du titre</a:t>
            </a:r>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3D1AC-6E86-1AF5-5E0B-0820E4C1E699}"/>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3756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Content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Slide Title"/>
          <p:cNvSpPr>
            <a:spLocks noGrp="1"/>
          </p:cNvSpPr>
          <p:nvPr>
            <p:ph type="title" hasCustomPrompt="1"/>
          </p:nvPr>
        </p:nvSpPr>
        <p:spPr>
          <a:xfrm>
            <a:off x="324000" y="451301"/>
            <a:ext cx="9258150" cy="230832"/>
          </a:xfrm>
          <a:prstGeom prst="rect">
            <a:avLst/>
          </a:prstGeom>
        </p:spPr>
        <p:txBody>
          <a:bodyPr vert="horz" wrap="square" lIns="0" tIns="0" rIns="0" bIns="0" rtlCol="0" anchor="b">
            <a:spAutoFit/>
          </a:bodyPr>
          <a:lstStyle>
            <a:lvl1pPr>
              <a:defRPr lang="en-US" noProof="0" dirty="0">
                <a:latin typeface="+mj-lt"/>
              </a:defRPr>
            </a:lvl1pPr>
          </a:lstStyle>
          <a:p>
            <a:pPr lvl="0"/>
            <a:r>
              <a:rPr lang="en-US" noProof="0" dirty="0"/>
              <a:t>Click to add title</a:t>
            </a:r>
          </a:p>
        </p:txBody>
      </p:sp>
      <p:sp>
        <p:nvSpPr>
          <p:cNvPr id="6" name="Sources">
            <a:extLst>
              <a:ext uri="{FF2B5EF4-FFF2-40B4-BE49-F238E27FC236}">
                <a16:creationId xmlns:a16="http://schemas.microsoft.com/office/drawing/2014/main" id="{44691C9B-787E-48C1-BDA5-A310AD5E3E8D}"/>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9" name="Content Placeholder 12">
            <a:extLst>
              <a:ext uri="{FF2B5EF4-FFF2-40B4-BE49-F238E27FC236}">
                <a16:creationId xmlns:a16="http://schemas.microsoft.com/office/drawing/2014/main" id="{C0168931-F605-4E53-922E-B5DE7077265D}"/>
              </a:ext>
            </a:extLst>
          </p:cNvPr>
          <p:cNvSpPr>
            <a:spLocks noGrp="1"/>
          </p:cNvSpPr>
          <p:nvPr>
            <p:ph sz="quarter" idx="14" hasCustomPrompt="1"/>
          </p:nvPr>
        </p:nvSpPr>
        <p:spPr>
          <a:xfrm>
            <a:off x="324000" y="936000"/>
            <a:ext cx="92592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0" name="Rectangle 9">
            <a:extLst>
              <a:ext uri="{FF2B5EF4-FFF2-40B4-BE49-F238E27FC236}">
                <a16:creationId xmlns:a16="http://schemas.microsoft.com/office/drawing/2014/main" id="{6B788D0F-DDF7-4033-A15A-D24B8AE8FA21}"/>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8" name="Text Placeholder 3">
            <a:extLst>
              <a:ext uri="{FF2B5EF4-FFF2-40B4-BE49-F238E27FC236}">
                <a16:creationId xmlns:a16="http://schemas.microsoft.com/office/drawing/2014/main" id="{EBAF0065-3D22-49D7-BC76-C12278469DBA}"/>
              </a:ext>
            </a:extLst>
          </p:cNvPr>
          <p:cNvSpPr>
            <a:spLocks noGrp="1"/>
          </p:cNvSpPr>
          <p:nvPr>
            <p:ph idx="1"/>
          </p:nvPr>
        </p:nvSpPr>
        <p:spPr>
          <a:xfrm>
            <a:off x="324000" y="1414800"/>
            <a:ext cx="9259200" cy="1504001"/>
          </a:xfrm>
          <a:prstGeom prst="rect">
            <a:avLst/>
          </a:prstGeom>
        </p:spPr>
        <p:txBody>
          <a:bodyPr vert="horz" wrap="square" lIns="0" tIns="0" rIns="0" bIns="0" rtlCol="0">
            <a:spAutoFit/>
          </a:bodyPr>
          <a:lstStyle>
            <a:lvl1pPr>
              <a:defRPr sz="1400"/>
            </a:lvl1pPr>
            <a:lvl2pPr marL="341725" indent="-185731">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97719" indent="-185731">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Footer"/>
          <p:cNvSpPr txBox="1"/>
          <p:nvPr userDrawn="1"/>
        </p:nvSpPr>
        <p:spPr>
          <a:xfrm>
            <a:off x="3649669" y="6406699"/>
            <a:ext cx="2875490" cy="138499"/>
          </a:xfrm>
          <a:prstGeom prst="rect">
            <a:avLst/>
          </a:prstGeom>
          <a:noFill/>
        </p:spPr>
        <p:txBody>
          <a:bodyPr wrap="square" lIns="0" tIns="0" rIns="0" bIns="0" anchor="ctr">
            <a:spAutoFit/>
          </a:bodyPr>
          <a:lstStyle/>
          <a:p>
            <a:pPr marL="0" algn="ctr" defTabSz="990564" rtl="0" eaLnBrk="1" latinLnBrk="0" hangingPunct="1"/>
            <a:r>
              <a:rPr lang="en-GB" sz="800" b="0"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rPr>
              <a:t>Distillation LEARNING TESTS</a:t>
            </a:r>
            <a:r>
              <a:rPr lang="en-GB" sz="800" b="0" cap="all" normalizeH="0" dirty="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en-GB" sz="800" b="0" cap="all" normalizeH="0" dirty="0">
                <a:solidFill>
                  <a:schemeClr val="tx1"/>
                </a:solidFill>
                <a:effectLst>
                  <a:glow rad="101600">
                    <a:schemeClr val="bg1">
                      <a:alpha val="60000"/>
                    </a:schemeClr>
                  </a:glow>
                </a:effectLst>
                <a:latin typeface="Source Sans Pro" pitchFamily="34" charset="0"/>
                <a:ea typeface="Source Sans Pro" pitchFamily="34" charset="0"/>
              </a:rPr>
              <a:t>C1</a:t>
            </a:r>
            <a:r>
              <a:rPr lang="en-GB" sz="800" b="0" cap="all" normalizeH="0" dirty="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en-GB" sz="800" b="0" cap="all" normalizeH="0" dirty="0">
                <a:solidFill>
                  <a:schemeClr val="tx1"/>
                </a:solidFill>
                <a:effectLst>
                  <a:glow rad="101600">
                    <a:schemeClr val="bg1">
                      <a:alpha val="60000"/>
                    </a:schemeClr>
                  </a:glow>
                </a:effectLst>
                <a:latin typeface="Source Sans Pro" pitchFamily="34" charset="0"/>
                <a:ea typeface="Source Sans Pro" pitchFamily="34" charset="0"/>
              </a:rPr>
              <a:t> </a:t>
            </a:r>
            <a:r>
              <a:rPr lang="en-GB" sz="900" b="0" kern="1200" cap="all" normalizeH="0" noProof="0" dirty="0">
                <a:solidFill>
                  <a:schemeClr val="tx1"/>
                </a:solidFill>
                <a:effectLst>
                  <a:glow rad="101600">
                    <a:schemeClr val="bg1">
                      <a:alpha val="60000"/>
                    </a:schemeClr>
                  </a:glow>
                </a:effectLst>
                <a:latin typeface="Source Sans Pro" pitchFamily="34" charset="0"/>
                <a:ea typeface="Source Sans Pro" pitchFamily="34" charset="0"/>
                <a:cs typeface="+mn-cs"/>
              </a:rPr>
              <a:t>20.09.2023 |</a:t>
            </a:r>
            <a:r>
              <a:rPr kumimoji="0" lang="fr-FR" sz="800" b="1" i="0" u="none" strike="noStrike" kern="1200" cap="all" spc="0" normalizeH="0" baseline="0" noProof="0" dirty="0">
                <a:ln>
                  <a:noFill/>
                </a:ln>
                <a:solidFill>
                  <a:schemeClr val="tx1"/>
                </a:solidFill>
                <a:effectLst>
                  <a:glow rad="101600">
                    <a:schemeClr val="bg1">
                      <a:alpha val="60000"/>
                    </a:schemeClr>
                  </a:glow>
                </a:effectLst>
                <a:uLnTx/>
                <a:uFillTx/>
                <a:latin typeface="Source Sans Pro" panose="020B0503030403020204" pitchFamily="34" charset="0"/>
                <a:ea typeface="Source Sans Pro" pitchFamily="34" charset="0"/>
                <a:cs typeface="+mn-cs"/>
              </a:rPr>
              <a:t> </a:t>
            </a:r>
            <a:fld id="{C6CC3D56-96BB-45E4-94D9-DF781FE65A81}" type="slidenum">
              <a:rPr kumimoji="0" lang="fr-FR" sz="800" b="1" i="0" u="none" strike="noStrike" kern="1200" cap="all" spc="0" normalizeH="0" baseline="0" noProof="0" smtClean="0">
                <a:ln>
                  <a:noFill/>
                </a:ln>
                <a:solidFill>
                  <a:schemeClr val="tx1"/>
                </a:solidFill>
                <a:effectLst>
                  <a:glow rad="101600">
                    <a:schemeClr val="bg1">
                      <a:alpha val="60000"/>
                    </a:schemeClr>
                  </a:glow>
                </a:effectLst>
                <a:uLnTx/>
                <a:uFillTx/>
                <a:latin typeface="Source Sans Pro" panose="020B0503030403020204" pitchFamily="34" charset="0"/>
                <a:ea typeface="Source Sans Pro" pitchFamily="34" charset="0"/>
                <a:cs typeface="+mn-cs"/>
              </a:rPr>
              <a:pPr/>
              <a:t>‹N°›</a:t>
            </a:fld>
            <a:r>
              <a:rPr lang="en-GB" sz="800" b="0" cap="all" normalizeH="0" dirty="0">
                <a:solidFill>
                  <a:schemeClr val="tx1"/>
                </a:solidFill>
                <a:effectLst>
                  <a:glow rad="101600">
                    <a:schemeClr val="bg1">
                      <a:alpha val="60000"/>
                    </a:schemeClr>
                  </a:glow>
                </a:effectLst>
                <a:latin typeface="Source Sans Pro" pitchFamily="34" charset="0"/>
                <a:ea typeface="Source Sans Pro" pitchFamily="34" charset="0"/>
              </a:rPr>
              <a:t> </a:t>
            </a:r>
            <a:endParaRPr lang="fr-FR" sz="800" b="1"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endParaRPr>
          </a:p>
        </p:txBody>
      </p:sp>
      <p:sp>
        <p:nvSpPr>
          <p:cNvPr id="2" name="Slide Title"/>
          <p:cNvSpPr>
            <a:spLocks noGrp="1"/>
          </p:cNvSpPr>
          <p:nvPr>
            <p:ph type="title"/>
          </p:nvPr>
        </p:nvSpPr>
        <p:spPr>
          <a:xfrm>
            <a:off x="324000" y="451301"/>
            <a:ext cx="9258150" cy="230832"/>
          </a:xfrm>
          <a:prstGeom prst="rect">
            <a:avLst/>
          </a:prstGeom>
        </p:spPr>
        <p:txBody>
          <a:bodyPr vert="horz" wrap="square" lIns="0" tIns="0" rIns="0" bIns="0" rtlCol="0" anchor="b">
            <a:spAutoFit/>
          </a:bodyPr>
          <a:lstStyle/>
          <a:p>
            <a:r>
              <a:rPr lang="fr-FR" noProof="0" dirty="0"/>
              <a:t>Click to </a:t>
            </a:r>
            <a:r>
              <a:rPr lang="fr-FR" noProof="0" dirty="0" err="1"/>
              <a:t>add</a:t>
            </a:r>
            <a:r>
              <a:rPr lang="fr-FR" noProof="0" dirty="0"/>
              <a:t> </a:t>
            </a:r>
            <a:r>
              <a:rPr lang="fr-FR" noProof="0" dirty="0" err="1"/>
              <a:t>title</a:t>
            </a:r>
            <a:endParaRPr lang="fr-FR" noProof="0" dirty="0"/>
          </a:p>
        </p:txBody>
      </p:sp>
      <p:sp>
        <p:nvSpPr>
          <p:cNvPr id="10" name="Espace réservé du texte 9">
            <a:extLst>
              <a:ext uri="{FF2B5EF4-FFF2-40B4-BE49-F238E27FC236}">
                <a16:creationId xmlns:a16="http://schemas.microsoft.com/office/drawing/2014/main" id="{779F76B3-F79E-4FEA-864E-A44B5ACD2500}"/>
              </a:ext>
            </a:extLst>
          </p:cNvPr>
          <p:cNvSpPr>
            <a:spLocks noGrp="1"/>
          </p:cNvSpPr>
          <p:nvPr>
            <p:ph type="body" idx="1"/>
          </p:nvPr>
        </p:nvSpPr>
        <p:spPr>
          <a:xfrm>
            <a:off x="324000" y="1412875"/>
            <a:ext cx="9258150" cy="1504001"/>
          </a:xfrm>
          <a:prstGeom prst="rect">
            <a:avLst/>
          </a:prstGeom>
        </p:spPr>
        <p:txBody>
          <a:bodyPr vert="horz" lIns="0" tIns="0" rIns="0" bIns="0" rtlCol="0">
            <a:spAutoFit/>
          </a:bodyPr>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pic>
        <p:nvPicPr>
          <p:cNvPr id="7" name="Logo SG">
            <a:extLst>
              <a:ext uri="{FF2B5EF4-FFF2-40B4-BE49-F238E27FC236}">
                <a16:creationId xmlns:a16="http://schemas.microsoft.com/office/drawing/2014/main" id="{DF24FCA9-695D-4D9E-89B1-4B03E4A6D046}"/>
              </a:ext>
            </a:extLst>
          </p:cNvPr>
          <p:cNvPicPr>
            <a:picLocks noChangeAspect="1"/>
          </p:cNvPicPr>
          <p:nvPr userDrawn="1"/>
        </p:nvPicPr>
        <p:blipFill>
          <a:blip r:embed="rId20" cstate="hqprint">
            <a:extLst>
              <a:ext uri="{28A0092B-C50C-407E-A947-70E740481C1C}">
                <a14:useLocalDpi xmlns:a14="http://schemas.microsoft.com/office/drawing/2010/main"/>
              </a:ext>
            </a:extLst>
          </a:blip>
          <a:stretch>
            <a:fillRect/>
          </a:stretch>
        </p:blipFill>
        <p:spPr>
          <a:xfrm>
            <a:off x="325438" y="6349088"/>
            <a:ext cx="1268705" cy="258597"/>
          </a:xfrm>
          <a:prstGeom prst="rect">
            <a:avLst/>
          </a:prstGeom>
        </p:spPr>
      </p:pic>
    </p:spTree>
  </p:cSld>
  <p:clrMap bg1="lt1" tx1="dk1" bg2="lt2" tx2="dk2" accent1="accent1" accent2="accent2" accent3="accent3" accent4="accent4" accent5="accent5" accent6="accent6" hlink="hlink" folHlink="folHlink"/>
  <p:sldLayoutIdLst>
    <p:sldLayoutId id="2147483966" r:id="rId1"/>
    <p:sldLayoutId id="2147483869" r:id="rId2"/>
    <p:sldLayoutId id="2147483875" r:id="rId3"/>
    <p:sldLayoutId id="2147484025" r:id="rId4"/>
    <p:sldLayoutId id="2147484024" r:id="rId5"/>
    <p:sldLayoutId id="2147483967" r:id="rId6"/>
    <p:sldLayoutId id="2147483856" r:id="rId7"/>
    <p:sldLayoutId id="2147484039" r:id="rId8"/>
    <p:sldLayoutId id="2147483855" r:id="rId9"/>
    <p:sldLayoutId id="2147484020" r:id="rId10"/>
    <p:sldLayoutId id="2147484012" r:id="rId11"/>
    <p:sldLayoutId id="2147484013" r:id="rId12"/>
    <p:sldLayoutId id="2147483867" r:id="rId13"/>
    <p:sldLayoutId id="2147483830" r:id="rId14"/>
    <p:sldLayoutId id="2147483878" r:id="rId15"/>
    <p:sldLayoutId id="2147484021" r:id="rId16"/>
    <p:sldLayoutId id="2147484026" r:id="rId17"/>
    <p:sldLayoutId id="2147484023" r:id="rId18"/>
  </p:sldLayoutIdLst>
  <p:hf hdr="0" ftr="0" dt="0"/>
  <p:txStyles>
    <p:titleStyle>
      <a:lvl1pPr algn="l" defTabSz="990564" rtl="0" eaLnBrk="1" fontAlgn="base" latinLnBrk="0" hangingPunct="1">
        <a:lnSpc>
          <a:spcPct val="75000"/>
        </a:lnSpc>
        <a:spcBef>
          <a:spcPct val="0"/>
        </a:spcBef>
        <a:spcAft>
          <a:spcPct val="0"/>
        </a:spcAft>
        <a:buNone/>
        <a:defRPr lang="fr-FR" sz="2000" b="0" kern="1200" cap="all" baseline="0" noProof="0" dirty="0">
          <a:solidFill>
            <a:schemeClr val="bg2"/>
          </a:solidFill>
          <a:latin typeface="+mj-lt"/>
          <a:ea typeface="+mj-ea"/>
          <a:cs typeface="Arial" pitchFamily="34" charset="0"/>
        </a:defRPr>
      </a:lvl1pPr>
    </p:titleStyle>
    <p:body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64" rtl="0" eaLnBrk="1" latinLnBrk="0" hangingPunct="1">
        <a:defRPr sz="1950" kern="1200">
          <a:solidFill>
            <a:schemeClr val="tx1"/>
          </a:solidFill>
          <a:latin typeface="+mn-lt"/>
          <a:ea typeface="+mn-ea"/>
          <a:cs typeface="+mn-cs"/>
        </a:defRPr>
      </a:lvl1pPr>
      <a:lvl2pPr marL="495283" algn="l" defTabSz="990564" rtl="0" eaLnBrk="1" latinLnBrk="0" hangingPunct="1">
        <a:defRPr sz="1950" kern="1200">
          <a:solidFill>
            <a:schemeClr val="tx1"/>
          </a:solidFill>
          <a:latin typeface="+mn-lt"/>
          <a:ea typeface="+mn-ea"/>
          <a:cs typeface="+mn-cs"/>
        </a:defRPr>
      </a:lvl2pPr>
      <a:lvl3pPr marL="990564" algn="l" defTabSz="990564" rtl="0" eaLnBrk="1" latinLnBrk="0" hangingPunct="1">
        <a:defRPr sz="1950" kern="1200">
          <a:solidFill>
            <a:schemeClr val="tx1"/>
          </a:solidFill>
          <a:latin typeface="+mn-lt"/>
          <a:ea typeface="+mn-ea"/>
          <a:cs typeface="+mn-cs"/>
        </a:defRPr>
      </a:lvl3pPr>
      <a:lvl4pPr marL="1485846" algn="l" defTabSz="990564" rtl="0" eaLnBrk="1" latinLnBrk="0" hangingPunct="1">
        <a:defRPr sz="1950" kern="1200">
          <a:solidFill>
            <a:schemeClr val="tx1"/>
          </a:solidFill>
          <a:latin typeface="+mn-lt"/>
          <a:ea typeface="+mn-ea"/>
          <a:cs typeface="+mn-cs"/>
        </a:defRPr>
      </a:lvl4pPr>
      <a:lvl5pPr marL="1981127" algn="l" defTabSz="990564" rtl="0" eaLnBrk="1" latinLnBrk="0" hangingPunct="1">
        <a:defRPr sz="1950" kern="1200">
          <a:solidFill>
            <a:schemeClr val="tx1"/>
          </a:solidFill>
          <a:latin typeface="+mn-lt"/>
          <a:ea typeface="+mn-ea"/>
          <a:cs typeface="+mn-cs"/>
        </a:defRPr>
      </a:lvl5pPr>
      <a:lvl6pPr marL="2476410" algn="l" defTabSz="990564" rtl="0" eaLnBrk="1" latinLnBrk="0" hangingPunct="1">
        <a:defRPr sz="1950" kern="1200">
          <a:solidFill>
            <a:schemeClr val="tx1"/>
          </a:solidFill>
          <a:latin typeface="+mn-lt"/>
          <a:ea typeface="+mn-ea"/>
          <a:cs typeface="+mn-cs"/>
        </a:defRPr>
      </a:lvl6pPr>
      <a:lvl7pPr marL="2971692" algn="l" defTabSz="990564" rtl="0" eaLnBrk="1" latinLnBrk="0" hangingPunct="1">
        <a:defRPr sz="1950" kern="1200">
          <a:solidFill>
            <a:schemeClr val="tx1"/>
          </a:solidFill>
          <a:latin typeface="+mn-lt"/>
          <a:ea typeface="+mn-ea"/>
          <a:cs typeface="+mn-cs"/>
        </a:defRPr>
      </a:lvl7pPr>
      <a:lvl8pPr marL="3466973" algn="l" defTabSz="990564" rtl="0" eaLnBrk="1" latinLnBrk="0" hangingPunct="1">
        <a:defRPr sz="1950" kern="1200">
          <a:solidFill>
            <a:schemeClr val="tx1"/>
          </a:solidFill>
          <a:latin typeface="+mn-lt"/>
          <a:ea typeface="+mn-ea"/>
          <a:cs typeface="+mn-cs"/>
        </a:defRPr>
      </a:lvl8pPr>
      <a:lvl9pPr marL="3962255" algn="l" defTabSz="990564"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80" userDrawn="1">
          <p15:clr>
            <a:srgbClr val="000000"/>
          </p15:clr>
        </p15:guide>
        <p15:guide id="2" pos="204" userDrawn="1">
          <p15:clr>
            <a:srgbClr val="000000"/>
          </p15:clr>
        </p15:guide>
        <p15:guide id="3" pos="6036" userDrawn="1">
          <p15:clr>
            <a:srgbClr val="000000"/>
          </p15:clr>
        </p15:guide>
        <p15:guide id="4" orient="horz" pos="890" userDrawn="1">
          <p15:clr>
            <a:srgbClr val="000000"/>
          </p15:clr>
        </p15:guide>
        <p15:guide id="5" pos="312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B34E400-8410-17C8-B79B-FD868961BA4F}"/>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4CDDD48-F8DC-75AF-AD14-8C92BB20DB0F}"/>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AA88F20-CA0E-31F4-5A1A-AB6B07EB6102}"/>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Espace réservé du pied de page 4">
            <a:extLst>
              <a:ext uri="{FF2B5EF4-FFF2-40B4-BE49-F238E27FC236}">
                <a16:creationId xmlns:a16="http://schemas.microsoft.com/office/drawing/2014/main" id="{73F67E01-55F3-CB55-CCF8-4CC902EA17CF}"/>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102E86C3-A62B-3B0E-CE97-FB60BF9E937C}"/>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EC01A-358A-46D5-9978-5F932E1C4BCA}" type="slidenum">
              <a:rPr lang="en-US" smtClean="0"/>
              <a:t>‹N°›</a:t>
            </a:fld>
            <a:endParaRPr lang="en-US"/>
          </a:p>
        </p:txBody>
      </p:sp>
    </p:spTree>
    <p:extLst>
      <p:ext uri="{BB962C8B-B14F-4D97-AF65-F5344CB8AC3E}">
        <p14:creationId xmlns:p14="http://schemas.microsoft.com/office/powerpoint/2010/main" val="450507082"/>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D41A41C-C6C3-AA70-9A66-F602A4584500}"/>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785A71C-FE96-2BD5-6BA9-8F954F1C6BFF}"/>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8451A0C-480A-B6BA-4ACF-44CA51B545BD}"/>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Espace réservé du pied de page 4">
            <a:extLst>
              <a:ext uri="{FF2B5EF4-FFF2-40B4-BE49-F238E27FC236}">
                <a16:creationId xmlns:a16="http://schemas.microsoft.com/office/drawing/2014/main" id="{B64AFA09-5E89-DA90-F526-E88F8B22142E}"/>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31603806-2DBB-2C0A-6B74-584EBD5EB109}"/>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19076-2C68-421D-8374-69815DB1CB4F}" type="slidenum">
              <a:rPr lang="en-US" smtClean="0"/>
              <a:t>‹N°›</a:t>
            </a:fld>
            <a:endParaRPr lang="en-US"/>
          </a:p>
        </p:txBody>
      </p:sp>
    </p:spTree>
    <p:extLst>
      <p:ext uri="{BB962C8B-B14F-4D97-AF65-F5344CB8AC3E}">
        <p14:creationId xmlns:p14="http://schemas.microsoft.com/office/powerpoint/2010/main" val="3744162224"/>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arxiv.org/pdf/2111.06945.pdf" TargetMode="Externa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hyperlink" Target="file:///\\EUR.MSD.WORLD.SOCGEN\groupdir\tree\RISQ\STR\GOV2\GOVSTAGES\2023_ML_distillation%20learning\4-%20Rapports\Knowledge%20Distill%20via%20Neuron%20Selectivity%20Transfer" TargetMode="External"/><Relationship Id="rId13" Type="http://schemas.openxmlformats.org/officeDocument/2006/relationships/hyperlink" Target="https://arxiv.org/abs/1812.10924" TargetMode="External"/><Relationship Id="rId3" Type="http://schemas.openxmlformats.org/officeDocument/2006/relationships/hyperlink" Target="https://www.cs.cornell.edu/~caruana/compression.kdd06.pdf" TargetMode="External"/><Relationship Id="rId7" Type="http://schemas.openxmlformats.org/officeDocument/2006/relationships/hyperlink" Target="https://arxiv.org/abs/1612.03928" TargetMode="External"/><Relationship Id="rId12" Type="http://schemas.openxmlformats.org/officeDocument/2006/relationships/hyperlink" Target="https://arxiv.org/abs/1710.06169" TargetMode="External"/><Relationship Id="rId2" Type="http://schemas.openxmlformats.org/officeDocument/2006/relationships/hyperlink" Target="https://proceedings.neurips.cc/paper/1995/file/45f31d16b1058d586fc3be7207b58053-Paper.pdf" TargetMode="External"/><Relationship Id="rId16" Type="http://schemas.openxmlformats.org/officeDocument/2006/relationships/hyperlink" Target="https://www.sciencedirect.com/science/article/abs/pii/S0031320320304623" TargetMode="External"/><Relationship Id="rId1" Type="http://schemas.openxmlformats.org/officeDocument/2006/relationships/slideLayout" Target="../slideLayouts/slideLayout7.xml"/><Relationship Id="rId6" Type="http://schemas.openxmlformats.org/officeDocument/2006/relationships/hyperlink" Target="https://arxiv.org/abs/1507.00448" TargetMode="External"/><Relationship Id="rId11" Type="http://schemas.openxmlformats.org/officeDocument/2006/relationships/hyperlink" Target="https://arxiv.org/abs/1810.12894" TargetMode="External"/><Relationship Id="rId5" Type="http://schemas.openxmlformats.org/officeDocument/2006/relationships/hyperlink" Target="https://arxiv.org/abs/1506.02626" TargetMode="External"/><Relationship Id="rId15" Type="http://schemas.openxmlformats.org/officeDocument/2006/relationships/hyperlink" Target="https://arxiv.org/abs/1705.08504" TargetMode="External"/><Relationship Id="rId10" Type="http://schemas.openxmlformats.org/officeDocument/2006/relationships/hyperlink" Target="https://openaccess.thecvf.com/content_cvpr_2017/papers/Yim_A_Gift_From_CVPR_2017_paper.pdf" TargetMode="External"/><Relationship Id="rId4" Type="http://schemas.openxmlformats.org/officeDocument/2006/relationships/hyperlink" Target="https://arxiv.org/abs/1503.02531" TargetMode="External"/><Relationship Id="rId9" Type="http://schemas.openxmlformats.org/officeDocument/2006/relationships/hyperlink" Target="https://arxiv.org/abs/1707.01154" TargetMode="External"/><Relationship Id="rId14" Type="http://schemas.openxmlformats.org/officeDocument/2006/relationships/hyperlink" Target="https://arxiv.org/abs/1906.05431"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hyperlink" Target="caruana%20and%20al.,2014%20model%20compression" TargetMode="External"/><Relationship Id="rId4" Type="http://schemas.openxmlformats.org/officeDocument/2006/relationships/hyperlink" Target="https://arxiv.org/abs/1503.0253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hyperlink" Target="https://arxiv.org/abs/1412.6550" TargetMode="External"/><Relationship Id="rId7" Type="http://schemas.openxmlformats.org/officeDocument/2006/relationships/diagramQuickStyle" Target="../diagrams/quickStyle4.xml"/><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66.PNG"/><Relationship Id="rId9" Type="http://schemas.microsoft.com/office/2007/relationships/diagramDrawing" Target="../diagrams/drawing4.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74.png"/><Relationship Id="rId1" Type="http://schemas.openxmlformats.org/officeDocument/2006/relationships/slideLayout" Target="../slideLayouts/slideLayout13.xml"/><Relationship Id="rId6" Type="http://schemas.openxmlformats.org/officeDocument/2006/relationships/image" Target="../media/image320.PNG"/><Relationship Id="rId5" Type="http://schemas.openxmlformats.org/officeDocument/2006/relationships/image" Target="../media/image30.emf"/><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3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pour une image  6">
            <a:extLst>
              <a:ext uri="{FF2B5EF4-FFF2-40B4-BE49-F238E27FC236}">
                <a16:creationId xmlns:a16="http://schemas.microsoft.com/office/drawing/2014/main" id="{4DDA417C-67B1-4902-871A-C7E876053E8E}"/>
              </a:ext>
            </a:extLst>
          </p:cNvPr>
          <p:cNvSpPr>
            <a:spLocks noGrp="1"/>
          </p:cNvSpPr>
          <p:nvPr>
            <p:ph type="pic" sz="quarter" idx="16"/>
          </p:nvPr>
        </p:nvSpPr>
        <p:spPr/>
      </p:sp>
      <p:sp>
        <p:nvSpPr>
          <p:cNvPr id="6" name="Title 5">
            <a:extLst>
              <a:ext uri="{FF2B5EF4-FFF2-40B4-BE49-F238E27FC236}">
                <a16:creationId xmlns:a16="http://schemas.microsoft.com/office/drawing/2014/main" id="{F939C08A-1407-411B-9061-E1D21D92B7B7}"/>
              </a:ext>
            </a:extLst>
          </p:cNvPr>
          <p:cNvSpPr>
            <a:spLocks noGrp="1"/>
          </p:cNvSpPr>
          <p:nvPr>
            <p:ph type="ctrTitle"/>
          </p:nvPr>
        </p:nvSpPr>
        <p:spPr>
          <a:xfrm>
            <a:off x="3982704" y="3429000"/>
            <a:ext cx="6599264" cy="261610"/>
          </a:xfrm>
        </p:spPr>
        <p:txBody>
          <a:bodyPr/>
          <a:lstStyle/>
          <a:p>
            <a:r>
              <a:rPr lang="fr-FR" sz="2000" dirty="0"/>
              <a:t>Distillation Learning Tests  </a:t>
            </a:r>
            <a:endParaRPr lang="en-US" sz="2000" dirty="0"/>
          </a:p>
        </p:txBody>
      </p:sp>
      <p:sp>
        <p:nvSpPr>
          <p:cNvPr id="13" name="Text Placeholder 12">
            <a:extLst>
              <a:ext uri="{FF2B5EF4-FFF2-40B4-BE49-F238E27FC236}">
                <a16:creationId xmlns:a16="http://schemas.microsoft.com/office/drawing/2014/main" id="{0FDD8373-1E67-43A0-833F-0BC600CCD18A}"/>
              </a:ext>
            </a:extLst>
          </p:cNvPr>
          <p:cNvSpPr>
            <a:spLocks noGrp="1"/>
          </p:cNvSpPr>
          <p:nvPr>
            <p:ph type="body" sz="quarter" idx="15"/>
          </p:nvPr>
        </p:nvSpPr>
        <p:spPr>
          <a:xfrm>
            <a:off x="9353750" y="226058"/>
            <a:ext cx="203134" cy="149977"/>
          </a:xfrm>
        </p:spPr>
        <p:txBody>
          <a:bodyPr/>
          <a:lstStyle/>
          <a:p>
            <a:r>
              <a:rPr lang="fr-FR" dirty="0"/>
              <a:t>C1</a:t>
            </a:r>
            <a:endParaRPr lang="en-US" dirty="0"/>
          </a:p>
        </p:txBody>
      </p:sp>
      <p:sp>
        <p:nvSpPr>
          <p:cNvPr id="11" name="Text Placeholder 10">
            <a:extLst>
              <a:ext uri="{FF2B5EF4-FFF2-40B4-BE49-F238E27FC236}">
                <a16:creationId xmlns:a16="http://schemas.microsoft.com/office/drawing/2014/main" id="{472FAC52-68CF-43AD-9490-9F6129EA82EC}"/>
              </a:ext>
            </a:extLst>
          </p:cNvPr>
          <p:cNvSpPr>
            <a:spLocks noGrp="1"/>
          </p:cNvSpPr>
          <p:nvPr>
            <p:ph type="body" sz="quarter" idx="13"/>
          </p:nvPr>
        </p:nvSpPr>
        <p:spPr>
          <a:xfrm>
            <a:off x="4134004" y="236316"/>
            <a:ext cx="900246" cy="149977"/>
          </a:xfrm>
        </p:spPr>
        <p:txBody>
          <a:bodyPr/>
          <a:lstStyle/>
          <a:p>
            <a:r>
              <a:rPr lang="fr-FR" dirty="0"/>
              <a:t>20.09.2023</a:t>
            </a:r>
            <a:endParaRPr lang="en-US" dirty="0"/>
          </a:p>
        </p:txBody>
      </p:sp>
      <p:pic>
        <p:nvPicPr>
          <p:cNvPr id="1034" name="Picture 10" descr="Recursive Neural Network in Deep Learning: An Introduction | Simplilearn">
            <a:extLst>
              <a:ext uri="{FF2B5EF4-FFF2-40B4-BE49-F238E27FC236}">
                <a16:creationId xmlns:a16="http://schemas.microsoft.com/office/drawing/2014/main" id="{343FBCE8-5EE1-4903-BC3E-E87BF44E8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491018" y="1465216"/>
            <a:ext cx="6882036" cy="392756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4FAB2B9-59C9-4296-847A-D12EDBEC59D4}"/>
              </a:ext>
            </a:extLst>
          </p:cNvPr>
          <p:cNvSpPr/>
          <p:nvPr/>
        </p:nvSpPr>
        <p:spPr>
          <a:xfrm>
            <a:off x="2302935" y="3728741"/>
            <a:ext cx="3978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sp>
        <p:nvSpPr>
          <p:cNvPr id="2" name="ZoneTexte 1">
            <a:extLst>
              <a:ext uri="{FF2B5EF4-FFF2-40B4-BE49-F238E27FC236}">
                <a16:creationId xmlns:a16="http://schemas.microsoft.com/office/drawing/2014/main" id="{DAF870F5-F4E1-FA91-BA94-B27379F57D16}"/>
              </a:ext>
            </a:extLst>
          </p:cNvPr>
          <p:cNvSpPr txBox="1"/>
          <p:nvPr/>
        </p:nvSpPr>
        <p:spPr>
          <a:xfrm>
            <a:off x="4001819" y="4357115"/>
            <a:ext cx="5555065" cy="257369"/>
          </a:xfrm>
          <a:prstGeom prst="rect">
            <a:avLst/>
          </a:prstGeom>
          <a:noFill/>
        </p:spPr>
        <p:txBody>
          <a:bodyPr wrap="square" lIns="36000" tIns="36000" rIns="36000" bIns="36000" rtlCol="0">
            <a:spAutoFit/>
          </a:bodyPr>
          <a:lstStyle/>
          <a:p>
            <a:r>
              <a:rPr lang="en-US" sz="1200" b="1" dirty="0">
                <a:latin typeface="Arial" pitchFamily="34" charset="0"/>
                <a:cs typeface="Arial" pitchFamily="34" charset="0"/>
              </a:rPr>
              <a:t>RISQ/MRM </a:t>
            </a:r>
          </a:p>
        </p:txBody>
      </p:sp>
      <p:sp>
        <p:nvSpPr>
          <p:cNvPr id="3" name="ZoneTexte 2">
            <a:extLst>
              <a:ext uri="{FF2B5EF4-FFF2-40B4-BE49-F238E27FC236}">
                <a16:creationId xmlns:a16="http://schemas.microsoft.com/office/drawing/2014/main" id="{75F5757F-BD59-3C7D-54CA-A975311EDECD}"/>
              </a:ext>
            </a:extLst>
          </p:cNvPr>
          <p:cNvSpPr txBox="1"/>
          <p:nvPr/>
        </p:nvSpPr>
        <p:spPr>
          <a:xfrm>
            <a:off x="3982704" y="3960522"/>
            <a:ext cx="5555065" cy="257369"/>
          </a:xfrm>
          <a:prstGeom prst="rect">
            <a:avLst/>
          </a:prstGeom>
          <a:noFill/>
        </p:spPr>
        <p:txBody>
          <a:bodyPr wrap="square" lIns="36000" tIns="36000" rIns="36000" bIns="36000" rtlCol="0">
            <a:spAutoFit/>
          </a:bodyPr>
          <a:lstStyle/>
          <a:p>
            <a:r>
              <a:rPr lang="en-US" sz="1200" b="1" dirty="0">
                <a:latin typeface="Arial" pitchFamily="34" charset="0"/>
                <a:cs typeface="Arial" pitchFamily="34" charset="0"/>
              </a:rPr>
              <a:t>WORKSHOP 2</a:t>
            </a:r>
          </a:p>
        </p:txBody>
      </p:sp>
    </p:spTree>
    <p:extLst>
      <p:ext uri="{BB962C8B-B14F-4D97-AF65-F5344CB8AC3E}">
        <p14:creationId xmlns:p14="http://schemas.microsoft.com/office/powerpoint/2010/main" val="2338642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91264" y="451521"/>
            <a:ext cx="9204000" cy="236475"/>
          </a:xfrm>
        </p:spPr>
        <p:txBody>
          <a:bodyPr/>
          <a:lstStyle/>
          <a:p>
            <a:r>
              <a:rPr lang="en-US" dirty="0"/>
              <a:t>TEACHER TRAINING </a:t>
            </a:r>
          </a:p>
        </p:txBody>
      </p:sp>
      <p:pic>
        <p:nvPicPr>
          <p:cNvPr id="4" name="Image 3">
            <a:extLst>
              <a:ext uri="{FF2B5EF4-FFF2-40B4-BE49-F238E27FC236}">
                <a16:creationId xmlns:a16="http://schemas.microsoft.com/office/drawing/2014/main" id="{F00F1AD5-EC0B-387A-68C9-1B37B5670E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669"/>
          <a:stretch/>
        </p:blipFill>
        <p:spPr bwMode="auto">
          <a:xfrm>
            <a:off x="5042707" y="1001872"/>
            <a:ext cx="4144062" cy="2753506"/>
          </a:xfrm>
          <a:prstGeom prst="rect">
            <a:avLst/>
          </a:prstGeom>
          <a:noFill/>
          <a:ln>
            <a:noFill/>
          </a:ln>
        </p:spPr>
      </p:pic>
      <p:pic>
        <p:nvPicPr>
          <p:cNvPr id="5" name="Image 4">
            <a:extLst>
              <a:ext uri="{FF2B5EF4-FFF2-40B4-BE49-F238E27FC236}">
                <a16:creationId xmlns:a16="http://schemas.microsoft.com/office/drawing/2014/main" id="{62B1F458-50B1-7183-9CCF-DAABE40C32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723"/>
          <a:stretch/>
        </p:blipFill>
        <p:spPr bwMode="auto">
          <a:xfrm>
            <a:off x="872737" y="1054057"/>
            <a:ext cx="4080263" cy="2649136"/>
          </a:xfrm>
          <a:prstGeom prst="rect">
            <a:avLst/>
          </a:prstGeom>
          <a:noFill/>
          <a:ln>
            <a:noFill/>
          </a:ln>
        </p:spPr>
      </p:pic>
      <p:sp>
        <p:nvSpPr>
          <p:cNvPr id="6" name="ZoneTexte 5">
            <a:extLst>
              <a:ext uri="{FF2B5EF4-FFF2-40B4-BE49-F238E27FC236}">
                <a16:creationId xmlns:a16="http://schemas.microsoft.com/office/drawing/2014/main" id="{2E44191B-4261-FA9C-EEAD-745C0015A9AC}"/>
              </a:ext>
            </a:extLst>
          </p:cNvPr>
          <p:cNvSpPr txBox="1"/>
          <p:nvPr/>
        </p:nvSpPr>
        <p:spPr>
          <a:xfrm>
            <a:off x="957267" y="3703193"/>
            <a:ext cx="3778456" cy="234286"/>
          </a:xfrm>
          <a:prstGeom prst="rect">
            <a:avLst/>
          </a:prstGeom>
          <a:noFill/>
        </p:spPr>
        <p:txBody>
          <a:bodyPr wrap="square" lIns="36000" tIns="36000" rIns="36000" bIns="36000" rtlCol="0">
            <a:spAutoFit/>
          </a:bodyPr>
          <a:lstStyle/>
          <a:p>
            <a:pPr algn="ctr"/>
            <a:r>
              <a:rPr lang="en-US" sz="1000" b="1" i="1" dirty="0">
                <a:latin typeface="CMR8"/>
              </a:rPr>
              <a:t>Figure 5. LightGBM teacher learning curves </a:t>
            </a:r>
            <a:r>
              <a:rPr lang="en-US" sz="1000" b="1" i="1" dirty="0">
                <a:solidFill>
                  <a:srgbClr val="FF0000"/>
                </a:solidFill>
                <a:latin typeface="CMR8"/>
              </a:rPr>
              <a:t>without regularization</a:t>
            </a:r>
          </a:p>
        </p:txBody>
      </p:sp>
      <p:sp>
        <p:nvSpPr>
          <p:cNvPr id="7" name="ZoneTexte 6">
            <a:extLst>
              <a:ext uri="{FF2B5EF4-FFF2-40B4-BE49-F238E27FC236}">
                <a16:creationId xmlns:a16="http://schemas.microsoft.com/office/drawing/2014/main" id="{31E63E30-AD2A-EDF1-AC84-167B1B00DD6D}"/>
              </a:ext>
            </a:extLst>
          </p:cNvPr>
          <p:cNvSpPr txBox="1"/>
          <p:nvPr/>
        </p:nvSpPr>
        <p:spPr>
          <a:xfrm>
            <a:off x="2846495" y="6009836"/>
            <a:ext cx="4556215" cy="226591"/>
          </a:xfrm>
          <a:prstGeom prst="rect">
            <a:avLst/>
          </a:prstGeom>
          <a:noFill/>
        </p:spPr>
        <p:txBody>
          <a:bodyPr wrap="square" lIns="36000" tIns="36000" rIns="36000" bIns="36000" rtlCol="0">
            <a:spAutoFit/>
          </a:bodyPr>
          <a:lstStyle/>
          <a:p>
            <a:pPr algn="ctr"/>
            <a:r>
              <a:rPr lang="en-US" sz="1000" b="1" i="1" dirty="0">
                <a:latin typeface="CMR8"/>
              </a:rPr>
              <a:t>Table 3. Performance of offline trained teachers using all modules’ features</a:t>
            </a:r>
          </a:p>
        </p:txBody>
      </p:sp>
      <p:graphicFrame>
        <p:nvGraphicFramePr>
          <p:cNvPr id="8" name="Tableau 5">
            <a:extLst>
              <a:ext uri="{FF2B5EF4-FFF2-40B4-BE49-F238E27FC236}">
                <a16:creationId xmlns:a16="http://schemas.microsoft.com/office/drawing/2014/main" id="{BCF2CC7C-B8F0-6738-3E3A-5FC46881DBE0}"/>
              </a:ext>
            </a:extLst>
          </p:cNvPr>
          <p:cNvGraphicFramePr>
            <a:graphicFrameLocks noGrp="1"/>
          </p:cNvGraphicFramePr>
          <p:nvPr>
            <p:extLst>
              <p:ext uri="{D42A27DB-BD31-4B8C-83A1-F6EECF244321}">
                <p14:modId xmlns:p14="http://schemas.microsoft.com/office/powerpoint/2010/main" val="3379241735"/>
              </p:ext>
            </p:extLst>
          </p:nvPr>
        </p:nvGraphicFramePr>
        <p:xfrm>
          <a:off x="1709664" y="4288893"/>
          <a:ext cx="6666086" cy="1680794"/>
        </p:xfrm>
        <a:graphic>
          <a:graphicData uri="http://schemas.openxmlformats.org/drawingml/2006/table">
            <a:tbl>
              <a:tblPr firstRow="1" bandRow="1">
                <a:tableStyleId>{3B4B98B0-60AC-42C2-AFA5-B58CD77FA1E5}</a:tableStyleId>
              </a:tblPr>
              <a:tblGrid>
                <a:gridCol w="2275430">
                  <a:extLst>
                    <a:ext uri="{9D8B030D-6E8A-4147-A177-3AD203B41FA5}">
                      <a16:colId xmlns:a16="http://schemas.microsoft.com/office/drawing/2014/main" val="1097864145"/>
                    </a:ext>
                  </a:extLst>
                </a:gridCol>
                <a:gridCol w="1057731">
                  <a:extLst>
                    <a:ext uri="{9D8B030D-6E8A-4147-A177-3AD203B41FA5}">
                      <a16:colId xmlns:a16="http://schemas.microsoft.com/office/drawing/2014/main" val="2431561242"/>
                    </a:ext>
                  </a:extLst>
                </a:gridCol>
                <a:gridCol w="1665220">
                  <a:extLst>
                    <a:ext uri="{9D8B030D-6E8A-4147-A177-3AD203B41FA5}">
                      <a16:colId xmlns:a16="http://schemas.microsoft.com/office/drawing/2014/main" val="2464063491"/>
                    </a:ext>
                  </a:extLst>
                </a:gridCol>
                <a:gridCol w="1667705">
                  <a:extLst>
                    <a:ext uri="{9D8B030D-6E8A-4147-A177-3AD203B41FA5}">
                      <a16:colId xmlns:a16="http://schemas.microsoft.com/office/drawing/2014/main" val="4266974769"/>
                    </a:ext>
                  </a:extLst>
                </a:gridCol>
              </a:tblGrid>
              <a:tr h="229152">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dirty="0"/>
                        <a:t>Models</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b="1" kern="1200" dirty="0">
                          <a:solidFill>
                            <a:schemeClr val="tx1"/>
                          </a:solidFill>
                          <a:latin typeface="+mn-lt"/>
                          <a:ea typeface="+mn-ea"/>
                          <a:cs typeface="+mn-cs"/>
                        </a:rPr>
                        <a:t>AR TRAIN</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AR TEST  </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AR OOT </a:t>
                      </a:r>
                    </a:p>
                  </a:txBody>
                  <a:tcPr/>
                </a:tc>
                <a:extLst>
                  <a:ext uri="{0D108BD9-81ED-4DB2-BD59-A6C34878D82A}">
                    <a16:rowId xmlns:a16="http://schemas.microsoft.com/office/drawing/2014/main" val="2523184948"/>
                  </a:ext>
                </a:extLst>
              </a:tr>
              <a:tr h="297295">
                <a:tc>
                  <a:txBody>
                    <a:bodyPr/>
                    <a:lstStyle/>
                    <a:p>
                      <a:pPr marL="0" algn="l" defTabSz="990564" rtl="0" eaLnBrk="1" latinLnBrk="0" hangingPunct="1"/>
                      <a:r>
                        <a:rPr lang="en-US" sz="1050" i="1" kern="1200" dirty="0">
                          <a:solidFill>
                            <a:schemeClr val="tx1"/>
                          </a:solidFill>
                          <a:latin typeface="+mn-lt"/>
                          <a:ea typeface="+mn-ea"/>
                          <a:cs typeface="+mn-cs"/>
                        </a:rPr>
                        <a:t>PD estimation m</a:t>
                      </a:r>
                      <a:r>
                        <a:rPr lang="en-US" sz="1050" kern="1200" dirty="0">
                          <a:solidFill>
                            <a:schemeClr val="tx1"/>
                          </a:solidFill>
                          <a:latin typeface="+mn-lt"/>
                          <a:ea typeface="+mn-ea"/>
                          <a:cs typeface="+mn-cs"/>
                        </a:rPr>
                        <a:t>odels</a:t>
                      </a:r>
                    </a:p>
                  </a:txBody>
                  <a:tcPr/>
                </a:tc>
                <a:tc>
                  <a:txBody>
                    <a:bodyPr/>
                    <a:lstStyle/>
                    <a:p>
                      <a:pPr marL="0" algn="ctr" defTabSz="990564" rtl="0" eaLnBrk="1" latinLnBrk="0" hangingPunct="1"/>
                      <a:r>
                        <a:rPr lang="fr-FR" sz="1000" kern="1200" dirty="0">
                          <a:solidFill>
                            <a:schemeClr val="tx1"/>
                          </a:solidFill>
                          <a:latin typeface="+mn-lt"/>
                          <a:ea typeface="+mn-ea"/>
                          <a:cs typeface="+mn-cs"/>
                        </a:rPr>
                        <a:t>65,4%</a:t>
                      </a:r>
                    </a:p>
                  </a:txBody>
                  <a:tcPr marL="68580" marR="68580" marT="0" marB="0"/>
                </a:tc>
                <a:tc>
                  <a:txBody>
                    <a:bodyPr/>
                    <a:lstStyle/>
                    <a:p>
                      <a:pPr marL="0" algn="ctr" defTabSz="990564" rtl="0" eaLnBrk="1" latinLnBrk="0" hangingPunct="1"/>
                      <a:r>
                        <a:rPr lang="fr-FR" sz="1000" kern="1200" dirty="0">
                          <a:solidFill>
                            <a:schemeClr val="tx1"/>
                          </a:solidFill>
                          <a:latin typeface="+mn-lt"/>
                          <a:ea typeface="+mn-ea"/>
                          <a:cs typeface="+mn-cs"/>
                        </a:rPr>
                        <a:t>66,2%</a:t>
                      </a:r>
                    </a:p>
                  </a:txBody>
                  <a:tcPr marL="68580" marR="68580" marT="0" marB="0"/>
                </a:tc>
                <a:tc>
                  <a:txBody>
                    <a:bodyPr/>
                    <a:lstStyle/>
                    <a:p>
                      <a:pPr marL="0" algn="ctr" defTabSz="990564" rtl="0" eaLnBrk="1" latinLnBrk="0" hangingPunct="1"/>
                      <a:r>
                        <a:rPr lang="fr-FR" sz="1000" kern="1200" dirty="0">
                          <a:solidFill>
                            <a:schemeClr val="tx1"/>
                          </a:solidFill>
                          <a:latin typeface="+mn-lt"/>
                          <a:ea typeface="+mn-ea"/>
                          <a:cs typeface="+mn-cs"/>
                        </a:rPr>
                        <a:t>66,4%</a:t>
                      </a:r>
                    </a:p>
                  </a:txBody>
                  <a:tcPr marL="68580" marR="68580" marT="0" marB="0"/>
                </a:tc>
                <a:extLst>
                  <a:ext uri="{0D108BD9-81ED-4DB2-BD59-A6C34878D82A}">
                    <a16:rowId xmlns:a16="http://schemas.microsoft.com/office/drawing/2014/main" val="3611138882"/>
                  </a:ext>
                </a:extLst>
              </a:tr>
              <a:tr h="344004">
                <a:tc>
                  <a:txBody>
                    <a:bodyPr/>
                    <a:lstStyle/>
                    <a:p>
                      <a:r>
                        <a:rPr lang="en-US" sz="1000" dirty="0"/>
                        <a:t>Feed-Forward Neural Networks  (FFNN)</a:t>
                      </a:r>
                    </a:p>
                  </a:txBody>
                  <a:tcPr/>
                </a:tc>
                <a:tc>
                  <a:txBody>
                    <a:bodyPr/>
                    <a:lstStyle/>
                    <a:p>
                      <a:pPr algn="ctr"/>
                      <a:r>
                        <a:rPr lang="fr-FR" sz="1000" kern="1200" dirty="0">
                          <a:solidFill>
                            <a:schemeClr val="tx1"/>
                          </a:solidFill>
                          <a:latin typeface="+mn-lt"/>
                          <a:ea typeface="+mn-ea"/>
                          <a:cs typeface="+mn-cs"/>
                        </a:rPr>
                        <a:t>72.28 </a:t>
                      </a:r>
                      <a:r>
                        <a:rPr lang="fr-FR"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pPr algn="ctr"/>
                      <a:r>
                        <a:rPr lang="fr-FR" sz="1000" dirty="0">
                          <a:solidFill>
                            <a:schemeClr val="tx1"/>
                          </a:solidFill>
                        </a:rPr>
                        <a:t>63.25 </a:t>
                      </a:r>
                      <a:r>
                        <a:rPr lang="en-US" sz="1000" kern="1200" dirty="0">
                          <a:solidFill>
                            <a:schemeClr val="tx1"/>
                          </a:solidFill>
                          <a:latin typeface="+mn-lt"/>
                          <a:ea typeface="+mn-ea"/>
                          <a:cs typeface="+mn-cs"/>
                        </a:rPr>
                        <a:t> %</a:t>
                      </a:r>
                      <a:endParaRPr lang="en-US" sz="1000" dirty="0">
                        <a:solidFill>
                          <a:schemeClr val="tx1"/>
                        </a:solidFill>
                      </a:endParaRPr>
                    </a:p>
                  </a:txBody>
                  <a:tcPr/>
                </a:tc>
                <a:tc>
                  <a:txBody>
                    <a:bodyPr/>
                    <a:lstStyle/>
                    <a:p>
                      <a:pPr algn="ctr"/>
                      <a:r>
                        <a:rPr lang="fr-FR" sz="1000" dirty="0">
                          <a:solidFill>
                            <a:schemeClr val="tx1"/>
                          </a:solidFill>
                        </a:rPr>
                        <a:t>71.28</a:t>
                      </a:r>
                      <a:r>
                        <a:rPr lang="en-US" sz="1000" kern="1200" dirty="0">
                          <a:solidFill>
                            <a:schemeClr val="tx1"/>
                          </a:solidFill>
                          <a:latin typeface="+mn-lt"/>
                          <a:ea typeface="+mn-ea"/>
                          <a:cs typeface="+mn-cs"/>
                        </a:rPr>
                        <a:t> %</a:t>
                      </a:r>
                      <a:r>
                        <a:rPr lang="en-US" sz="1000" dirty="0">
                          <a:solidFill>
                            <a:schemeClr val="tx1"/>
                          </a:solidFill>
                        </a:rPr>
                        <a:t> </a:t>
                      </a:r>
                    </a:p>
                  </a:txBody>
                  <a:tcPr/>
                </a:tc>
                <a:extLst>
                  <a:ext uri="{0D108BD9-81ED-4DB2-BD59-A6C34878D82A}">
                    <a16:rowId xmlns:a16="http://schemas.microsoft.com/office/drawing/2014/main" val="838490077"/>
                  </a:ext>
                </a:extLst>
              </a:tr>
              <a:tr h="329875">
                <a:tc>
                  <a:txBody>
                    <a:bodyPr/>
                    <a:lstStyle/>
                    <a:p>
                      <a:r>
                        <a:rPr lang="en-US" sz="1000" dirty="0"/>
                        <a:t>LightGBM </a:t>
                      </a:r>
                      <a:r>
                        <a:rPr lang="en-US" sz="1000" dirty="0">
                          <a:solidFill>
                            <a:srgbClr val="FF0000"/>
                          </a:solidFill>
                        </a:rPr>
                        <a:t>with regularization</a:t>
                      </a:r>
                    </a:p>
                  </a:txBody>
                  <a:tcPr/>
                </a:tc>
                <a:tc>
                  <a:txBody>
                    <a:bodyPr/>
                    <a:lstStyle/>
                    <a:p>
                      <a:pPr algn="ctr"/>
                      <a:r>
                        <a:rPr lang="fr-FR" sz="1000" b="1" kern="1200" dirty="0">
                          <a:solidFill>
                            <a:srgbClr val="FF0000"/>
                          </a:solidFill>
                          <a:latin typeface="+mn-lt"/>
                          <a:ea typeface="+mn-ea"/>
                          <a:cs typeface="+mn-cs"/>
                        </a:rPr>
                        <a:t>70.87 </a:t>
                      </a:r>
                      <a:r>
                        <a:rPr lang="fr-FR" sz="1200" b="1" dirty="0">
                          <a:solidFill>
                            <a:srgbClr val="FF0000"/>
                          </a:solidFill>
                        </a:rPr>
                        <a:t>%</a:t>
                      </a:r>
                      <a:endParaRPr lang="en-US" sz="1200" b="1" dirty="0">
                        <a:solidFill>
                          <a:srgbClr val="FF0000"/>
                        </a:solidFill>
                      </a:endParaRPr>
                    </a:p>
                  </a:txBody>
                  <a:tcPr/>
                </a:tc>
                <a:tc>
                  <a:txBody>
                    <a:bodyPr/>
                    <a:lstStyle/>
                    <a:p>
                      <a:pPr algn="ctr"/>
                      <a:r>
                        <a:rPr lang="fr-FR" sz="1000" b="1" dirty="0">
                          <a:solidFill>
                            <a:srgbClr val="FF0000"/>
                          </a:solidFill>
                        </a:rPr>
                        <a:t>67.41 % </a:t>
                      </a:r>
                      <a:endParaRPr lang="en-US" sz="1000" b="1" dirty="0">
                        <a:solidFill>
                          <a:srgbClr val="FF0000"/>
                        </a:solidFill>
                      </a:endParaRPr>
                    </a:p>
                  </a:txBody>
                  <a:tcPr/>
                </a:tc>
                <a:tc>
                  <a:txBody>
                    <a:bodyPr/>
                    <a:lstStyle/>
                    <a:p>
                      <a:pPr algn="ctr"/>
                      <a:r>
                        <a:rPr lang="fr-FR" sz="1000" b="1" dirty="0">
                          <a:solidFill>
                            <a:srgbClr val="FF0000"/>
                          </a:solidFill>
                        </a:rPr>
                        <a:t>71.44 %</a:t>
                      </a:r>
                      <a:endParaRPr lang="en-US" sz="1000" b="1" dirty="0">
                        <a:solidFill>
                          <a:srgbClr val="FF0000"/>
                        </a:solidFill>
                      </a:endParaRPr>
                    </a:p>
                  </a:txBody>
                  <a:tcPr/>
                </a:tc>
                <a:extLst>
                  <a:ext uri="{0D108BD9-81ED-4DB2-BD59-A6C34878D82A}">
                    <a16:rowId xmlns:a16="http://schemas.microsoft.com/office/drawing/2014/main" val="3821346974"/>
                  </a:ext>
                </a:extLst>
              </a:tr>
              <a:tr h="458160">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LightGBM </a:t>
                      </a:r>
                      <a:r>
                        <a:rPr lang="en-US" sz="1000" kern="1200" dirty="0">
                          <a:solidFill>
                            <a:srgbClr val="FF0000"/>
                          </a:solidFill>
                          <a:latin typeface="+mn-lt"/>
                          <a:ea typeface="+mn-ea"/>
                          <a:cs typeface="+mn-cs"/>
                        </a:rPr>
                        <a:t>without  regularization</a:t>
                      </a:r>
                    </a:p>
                  </a:txBody>
                  <a:tcPr/>
                </a:tc>
                <a:tc>
                  <a:txBody>
                    <a:bodyPr/>
                    <a:lstStyle/>
                    <a:p>
                      <a:pPr algn="ctr"/>
                      <a:r>
                        <a:rPr lang="en-US" sz="1000" kern="1200" dirty="0">
                          <a:solidFill>
                            <a:schemeClr val="tx1"/>
                          </a:solidFill>
                          <a:latin typeface="+mn-lt"/>
                          <a:ea typeface="+mn-ea"/>
                          <a:cs typeface="+mn-cs"/>
                        </a:rPr>
                        <a:t>89.16 </a:t>
                      </a:r>
                      <a:r>
                        <a:rPr kumimoji="0" lang="en-US" sz="1000" b="0" i="0" u="none" strike="noStrike" kern="1200" cap="none" normalizeH="0" baseline="0" dirty="0">
                          <a:ln>
                            <a:noFill/>
                          </a:ln>
                          <a:solidFill>
                            <a:schemeClr val="tx1"/>
                          </a:solidFill>
                          <a:effectLst/>
                          <a:latin typeface="Arial Unicode MS" panose="020B0604020202020204" pitchFamily="34" charset="-128"/>
                          <a:ea typeface="+mn-ea"/>
                          <a:cs typeface="Courier New" panose="02070309020205020404" pitchFamily="49" charset="0"/>
                        </a:rPr>
                        <a:t>%</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altLang="fr-FR" sz="1000" kern="1200" dirty="0">
                          <a:solidFill>
                            <a:schemeClr val="tx1"/>
                          </a:solidFill>
                          <a:latin typeface="+mn-lt"/>
                          <a:ea typeface="+mn-ea"/>
                          <a:cs typeface="+mn-cs"/>
                        </a:rPr>
                        <a:t>58.55</a:t>
                      </a:r>
                      <a:r>
                        <a:rPr kumimoji="0" lang="en-US" altLang="fr-FR"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lang="fr-FR" sz="1000" dirty="0">
                        <a:solidFill>
                          <a:schemeClr val="tx1"/>
                        </a:solidFill>
                      </a:endParaRP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altLang="fr-FR" sz="1000" kern="1200" dirty="0">
                          <a:solidFill>
                            <a:schemeClr val="tx1"/>
                          </a:solidFill>
                          <a:latin typeface="+mn-lt"/>
                          <a:ea typeface="+mn-ea"/>
                          <a:cs typeface="+mn-cs"/>
                        </a:rPr>
                        <a:t>58.84 </a:t>
                      </a:r>
                      <a:r>
                        <a:rPr kumimoji="0" lang="en-US" altLang="fr-FR" sz="1000" b="0" i="0" u="none" strike="noStrike" kern="1200" cap="none" normalizeH="0" baseline="0" dirty="0">
                          <a:ln>
                            <a:noFill/>
                          </a:ln>
                          <a:solidFill>
                            <a:schemeClr val="tx1"/>
                          </a:solidFill>
                          <a:effectLst/>
                          <a:latin typeface="Arial Unicode MS" panose="020B0604020202020204" pitchFamily="34" charset="-128"/>
                          <a:ea typeface="+mn-ea"/>
                          <a:cs typeface="Courier New" panose="02070309020205020404" pitchFamily="49" charset="0"/>
                        </a:rPr>
                        <a:t>%</a:t>
                      </a:r>
                      <a:endParaRPr kumimoji="0" lang="en-US" sz="1000" b="0" i="0" u="none" strike="noStrike" kern="1200" cap="none" normalizeH="0" baseline="0" dirty="0">
                        <a:ln>
                          <a:noFill/>
                        </a:ln>
                        <a:solidFill>
                          <a:schemeClr val="tx1"/>
                        </a:solidFill>
                        <a:effectLst/>
                        <a:latin typeface="Arial Unicode MS" panose="020B0604020202020204" pitchFamily="34" charset="-128"/>
                        <a:ea typeface="+mn-ea"/>
                        <a:cs typeface="Courier New" panose="02070309020205020404" pitchFamily="49" charset="0"/>
                      </a:endParaRPr>
                    </a:p>
                  </a:txBody>
                  <a:tcPr/>
                </a:tc>
                <a:extLst>
                  <a:ext uri="{0D108BD9-81ED-4DB2-BD59-A6C34878D82A}">
                    <a16:rowId xmlns:a16="http://schemas.microsoft.com/office/drawing/2014/main" val="480205133"/>
                  </a:ext>
                </a:extLst>
              </a:tr>
            </a:tbl>
          </a:graphicData>
        </a:graphic>
      </p:graphicFrame>
      <p:sp>
        <p:nvSpPr>
          <p:cNvPr id="11" name="ZoneTexte 10">
            <a:extLst>
              <a:ext uri="{FF2B5EF4-FFF2-40B4-BE49-F238E27FC236}">
                <a16:creationId xmlns:a16="http://schemas.microsoft.com/office/drawing/2014/main" id="{7A25E7EB-32C9-D7BD-ACFB-475B38CA81AF}"/>
              </a:ext>
            </a:extLst>
          </p:cNvPr>
          <p:cNvSpPr txBox="1"/>
          <p:nvPr/>
        </p:nvSpPr>
        <p:spPr>
          <a:xfrm>
            <a:off x="5287488" y="3667538"/>
            <a:ext cx="3541619" cy="549757"/>
          </a:xfrm>
          <a:prstGeom prst="rect">
            <a:avLst/>
          </a:prstGeom>
          <a:noFill/>
        </p:spPr>
        <p:txBody>
          <a:bodyPr wrap="square" lIns="36000" tIns="36000" rIns="36000" bIns="36000" rtlCol="0">
            <a:spAutoFit/>
          </a:bodyPr>
          <a:lstStyle/>
          <a:p>
            <a:pPr algn="ctr"/>
            <a:r>
              <a:rPr lang="en-US" sz="1000" b="1" i="1" dirty="0">
                <a:latin typeface="CMR8"/>
              </a:rPr>
              <a:t>Figure 6. LightGBM teacher learning curves </a:t>
            </a:r>
            <a:r>
              <a:rPr lang="en-US" sz="1000" b="1" i="1" dirty="0">
                <a:solidFill>
                  <a:srgbClr val="FF0000"/>
                </a:solidFill>
                <a:latin typeface="CMR8"/>
              </a:rPr>
              <a:t>with regularization (L1 = 0.01 and Early Stopping = 7)</a:t>
            </a:r>
          </a:p>
          <a:p>
            <a:pPr algn="ctr"/>
            <a:endParaRPr lang="en-US" sz="1100" b="1" i="1" dirty="0">
              <a:solidFill>
                <a:srgbClr val="FF0000"/>
              </a:solidFill>
              <a:latin typeface="CMR8"/>
            </a:endParaRPr>
          </a:p>
        </p:txBody>
      </p:sp>
      <p:sp>
        <p:nvSpPr>
          <p:cNvPr id="12" name="ZoneTexte 11">
            <a:extLst>
              <a:ext uri="{FF2B5EF4-FFF2-40B4-BE49-F238E27FC236}">
                <a16:creationId xmlns:a16="http://schemas.microsoft.com/office/drawing/2014/main" id="{97F94719-E2A3-A82E-85BD-7BBDD91759E6}"/>
              </a:ext>
            </a:extLst>
          </p:cNvPr>
          <p:cNvSpPr txBox="1"/>
          <p:nvPr/>
        </p:nvSpPr>
        <p:spPr>
          <a:xfrm>
            <a:off x="1539731" y="5138231"/>
            <a:ext cx="7055628" cy="411257"/>
          </a:xfrm>
          <a:prstGeom prst="rect">
            <a:avLst/>
          </a:prstGeom>
          <a:noFill/>
          <a:ln>
            <a:solidFill>
              <a:schemeClr val="bg2"/>
            </a:solidFill>
          </a:ln>
        </p:spPr>
        <p:txBody>
          <a:bodyPr wrap="square" lIns="36000" tIns="36000" rIns="36000" bIns="36000" rtlCol="0">
            <a:spAutoFit/>
          </a:bodyPr>
          <a:lstStyle/>
          <a:p>
            <a:endParaRPr lang="en-US" sz="900" dirty="0" err="1">
              <a:latin typeface="Arial" pitchFamily="34" charset="0"/>
              <a:cs typeface="Arial" pitchFamily="34" charset="0"/>
            </a:endParaRPr>
          </a:p>
        </p:txBody>
      </p:sp>
      <p:cxnSp>
        <p:nvCxnSpPr>
          <p:cNvPr id="14" name="Connecteur droit avec flèche 13">
            <a:extLst>
              <a:ext uri="{FF2B5EF4-FFF2-40B4-BE49-F238E27FC236}">
                <a16:creationId xmlns:a16="http://schemas.microsoft.com/office/drawing/2014/main" id="{CDB9EF82-2CD1-F466-67DA-43D1F041D730}"/>
              </a:ext>
            </a:extLst>
          </p:cNvPr>
          <p:cNvCxnSpPr>
            <a:cxnSpLocks/>
            <a:stCxn id="8" idx="3"/>
          </p:cNvCxnSpPr>
          <p:nvPr/>
        </p:nvCxnSpPr>
        <p:spPr>
          <a:xfrm flipV="1">
            <a:off x="8375750" y="4685397"/>
            <a:ext cx="367094" cy="44389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D0C58FA1-05AE-717B-20A7-60A16DDCDEC8}"/>
              </a:ext>
            </a:extLst>
          </p:cNvPr>
          <p:cNvSpPr txBox="1"/>
          <p:nvPr/>
        </p:nvSpPr>
        <p:spPr>
          <a:xfrm>
            <a:off x="8595359" y="4448114"/>
            <a:ext cx="1179871" cy="211203"/>
          </a:xfrm>
          <a:prstGeom prst="rect">
            <a:avLst/>
          </a:prstGeom>
          <a:noFill/>
        </p:spPr>
        <p:txBody>
          <a:bodyPr wrap="square" lIns="36000" tIns="36000" rIns="36000" bIns="36000" rtlCol="0">
            <a:spAutoFit/>
          </a:bodyPr>
          <a:lstStyle/>
          <a:p>
            <a:r>
              <a:rPr lang="en-US" sz="900" b="1" dirty="0">
                <a:solidFill>
                  <a:srgbClr val="FF0000"/>
                </a:solidFill>
                <a:latin typeface="Arial" pitchFamily="34" charset="0"/>
                <a:cs typeface="Arial" pitchFamily="34" charset="0"/>
              </a:rPr>
              <a:t>Selected Teacher </a:t>
            </a:r>
          </a:p>
        </p:txBody>
      </p:sp>
    </p:spTree>
    <p:extLst>
      <p:ext uri="{BB962C8B-B14F-4D97-AF65-F5344CB8AC3E}">
        <p14:creationId xmlns:p14="http://schemas.microsoft.com/office/powerpoint/2010/main" val="5835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91264" y="453032"/>
            <a:ext cx="9204000" cy="236475"/>
          </a:xfrm>
        </p:spPr>
        <p:txBody>
          <a:bodyPr/>
          <a:lstStyle/>
          <a:p>
            <a:r>
              <a:rPr lang="en-US" dirty="0"/>
              <a:t>HINTON-BASED DISTILLATION (1/3) </a:t>
            </a:r>
          </a:p>
        </p:txBody>
      </p:sp>
      <p:pic>
        <p:nvPicPr>
          <p:cNvPr id="7" name="Image 6" descr="Une image contenant diagramme&#10;&#10;Description générée automatiquement">
            <a:extLst>
              <a:ext uri="{FF2B5EF4-FFF2-40B4-BE49-F238E27FC236}">
                <a16:creationId xmlns:a16="http://schemas.microsoft.com/office/drawing/2014/main" id="{F2D3D696-0A64-3A48-FD29-001473804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6" y="3835196"/>
            <a:ext cx="5130250" cy="1776334"/>
          </a:xfrm>
          <a:prstGeom prst="rect">
            <a:avLst/>
          </a:prstGeom>
        </p:spPr>
      </p:pic>
      <p:sp>
        <p:nvSpPr>
          <p:cNvPr id="8" name="ZoneTexte 7">
            <a:extLst>
              <a:ext uri="{FF2B5EF4-FFF2-40B4-BE49-F238E27FC236}">
                <a16:creationId xmlns:a16="http://schemas.microsoft.com/office/drawing/2014/main" id="{8A4775BA-0EF7-AE8C-24AD-825BC85A18ED}"/>
              </a:ext>
            </a:extLst>
          </p:cNvPr>
          <p:cNvSpPr txBox="1"/>
          <p:nvPr/>
        </p:nvSpPr>
        <p:spPr>
          <a:xfrm>
            <a:off x="605583" y="5616141"/>
            <a:ext cx="4556215" cy="226591"/>
          </a:xfrm>
          <a:prstGeom prst="rect">
            <a:avLst/>
          </a:prstGeom>
          <a:noFill/>
        </p:spPr>
        <p:txBody>
          <a:bodyPr wrap="square" lIns="36000" tIns="36000" rIns="36000" bIns="36000" rtlCol="0">
            <a:spAutoFit/>
          </a:bodyPr>
          <a:lstStyle/>
          <a:p>
            <a:pPr algn="ctr"/>
            <a:r>
              <a:rPr lang="en-US" sz="1000" b="1" i="1" dirty="0">
                <a:latin typeface="CMR8"/>
              </a:rPr>
              <a:t>Figure 7. Hinton-Based Distillation Framework </a:t>
            </a:r>
          </a:p>
        </p:txBody>
      </p:sp>
      <p:sp>
        <p:nvSpPr>
          <p:cNvPr id="9" name="ZoneTexte 8">
            <a:extLst>
              <a:ext uri="{FF2B5EF4-FFF2-40B4-BE49-F238E27FC236}">
                <a16:creationId xmlns:a16="http://schemas.microsoft.com/office/drawing/2014/main" id="{A4058137-D74F-739E-AB61-B2F7A4DE2BAF}"/>
              </a:ext>
            </a:extLst>
          </p:cNvPr>
          <p:cNvSpPr txBox="1"/>
          <p:nvPr/>
        </p:nvSpPr>
        <p:spPr>
          <a:xfrm>
            <a:off x="191264" y="1148490"/>
            <a:ext cx="8659229" cy="811367"/>
          </a:xfrm>
          <a:prstGeom prst="rect">
            <a:avLst/>
          </a:prstGeom>
          <a:noFill/>
        </p:spPr>
        <p:txBody>
          <a:bodyPr wrap="square" lIns="36000" tIns="36000" rIns="36000" bIns="36000" rtlCol="0">
            <a:spAutoFit/>
          </a:bodyPr>
          <a:lstStyle/>
          <a:p>
            <a:pPr algn="just"/>
            <a:r>
              <a:rPr lang="en-US" sz="1200" dirty="0">
                <a:latin typeface="Arial" pitchFamily="34" charset="0"/>
                <a:cs typeface="Arial" pitchFamily="34" charset="0"/>
              </a:rPr>
              <a:t>As a baseline, we choose a </a:t>
            </a:r>
            <a:r>
              <a:rPr lang="en-US" sz="1200" dirty="0">
                <a:solidFill>
                  <a:schemeClr val="bg2">
                    <a:lumMod val="75000"/>
                  </a:schemeClr>
                </a:solidFill>
                <a:latin typeface="Arial" pitchFamily="34" charset="0"/>
                <a:cs typeface="Arial" pitchFamily="34" charset="0"/>
              </a:rPr>
              <a:t>decision tree </a:t>
            </a:r>
            <a:r>
              <a:rPr lang="en-US" sz="1200" dirty="0">
                <a:latin typeface="Arial" pitchFamily="34" charset="0"/>
                <a:cs typeface="Arial" pitchFamily="34" charset="0"/>
              </a:rPr>
              <a:t>student model as a reference. For comparison matters with </a:t>
            </a:r>
            <a:r>
              <a:rPr lang="en-US" sz="1200" i="1" dirty="0">
                <a:latin typeface="Arial" pitchFamily="34" charset="0"/>
                <a:cs typeface="Arial" pitchFamily="34" charset="0"/>
              </a:rPr>
              <a:t>PD ESTIMATION MODELS</a:t>
            </a:r>
            <a:r>
              <a:rPr lang="en-US" sz="1200" dirty="0">
                <a:latin typeface="Arial" pitchFamily="34" charset="0"/>
                <a:cs typeface="Arial" pitchFamily="34" charset="0"/>
              </a:rPr>
              <a:t>, we train a </a:t>
            </a:r>
            <a:r>
              <a:rPr lang="en-US" sz="1200" dirty="0">
                <a:solidFill>
                  <a:schemeClr val="bg2">
                    <a:lumMod val="75000"/>
                  </a:schemeClr>
                </a:solidFill>
                <a:latin typeface="Arial" pitchFamily="34" charset="0"/>
                <a:cs typeface="Arial" pitchFamily="34" charset="0"/>
              </a:rPr>
              <a:t>logistic regression</a:t>
            </a:r>
            <a:r>
              <a:rPr lang="en-US" sz="1200" dirty="0">
                <a:latin typeface="Arial" pitchFamily="34" charset="0"/>
                <a:cs typeface="Arial" pitchFamily="34" charset="0"/>
              </a:rPr>
              <a:t> using Hinton-Based distillation. Practically, we train a linear regression on teacher soft prediction. However,  to constraint values to lie between 0 and 1, we apply the following transformation on teacher soft predictions before training: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C6F1459-4A5E-02D9-F66E-593562054121}"/>
                  </a:ext>
                </a:extLst>
              </p:cNvPr>
              <p:cNvSpPr txBox="1"/>
              <p:nvPr/>
            </p:nvSpPr>
            <p:spPr>
              <a:xfrm>
                <a:off x="451571" y="2158341"/>
                <a:ext cx="4632953" cy="8225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𝑡𝑟𝑎𝑛𝑠𝑓𝑜𝑟𝑚𝑒𝑑</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en-US" i="0">
                          <a:latin typeface="Cambria Math" panose="02040503050406030204" pitchFamily="18" charset="0"/>
                        </a:rPr>
                        <m:t> = </m:t>
                      </m:r>
                      <m:r>
                        <a:rPr lang="en-US" i="1">
                          <a:latin typeface="Cambria Math" panose="02040503050406030204" pitchFamily="18" charset="0"/>
                        </a:rPr>
                        <m:t>𝑙𝑜𝑔</m:t>
                      </m:r>
                      <m:r>
                        <a:rPr lang="en-US" i="0">
                          <a:latin typeface="Cambria Math" panose="02040503050406030204" pitchFamily="18" charset="0"/>
                        </a:rPr>
                        <m:t> </m:t>
                      </m:r>
                      <m:d>
                        <m:dPr>
                          <m:ctrlPr>
                            <a:rPr lang="en-US" i="1">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𝑝</m:t>
                              </m:r>
                              <m:r>
                                <a:rPr lang="en-US">
                                  <a:latin typeface="Cambria Math" panose="02040503050406030204" pitchFamily="18" charset="0"/>
                                </a:rPr>
                                <m:t>ⅈ</m:t>
                              </m:r>
                            </m:num>
                            <m:den>
                              <m:r>
                                <a:rPr lang="en-US" i="0">
                                  <a:latin typeface="Cambria Math" panose="02040503050406030204" pitchFamily="18" charset="0"/>
                                </a:rPr>
                                <m:t>1−</m:t>
                              </m:r>
                              <m:r>
                                <a:rPr lang="en-US" i="1">
                                  <a:latin typeface="Cambria Math" panose="02040503050406030204" pitchFamily="18" charset="0"/>
                                </a:rPr>
                                <m:t>𝑝</m:t>
                              </m:r>
                              <m:r>
                                <a:rPr lang="en-US">
                                  <a:latin typeface="Cambria Math" panose="02040503050406030204" pitchFamily="18" charset="0"/>
                                </a:rPr>
                                <m:t>ⅈ</m:t>
                              </m:r>
                            </m:den>
                          </m:f>
                          <m:r>
                            <a:rPr lang="en-US" i="0">
                              <a:latin typeface="Cambria Math" panose="02040503050406030204" pitchFamily="18" charset="0"/>
                            </a:rPr>
                            <m:t> </m:t>
                          </m:r>
                        </m:e>
                      </m:d>
                      <m:r>
                        <a:rPr lang="en-US" i="0">
                          <a:latin typeface="Cambria Math" panose="02040503050406030204" pitchFamily="18" charset="0"/>
                        </a:rPr>
                        <m:t> </m:t>
                      </m:r>
                    </m:oMath>
                  </m:oMathPara>
                </a14:m>
                <a:endParaRPr lang="en-US" dirty="0"/>
              </a:p>
            </p:txBody>
          </p:sp>
        </mc:Choice>
        <mc:Fallback xmlns="">
          <p:sp>
            <p:nvSpPr>
              <p:cNvPr id="11" name="ZoneTexte 10">
                <a:extLst>
                  <a:ext uri="{FF2B5EF4-FFF2-40B4-BE49-F238E27FC236}">
                    <a16:creationId xmlns:a16="http://schemas.microsoft.com/office/drawing/2014/main" id="{DC6F1459-4A5E-02D9-F66E-593562054121}"/>
                  </a:ext>
                </a:extLst>
              </p:cNvPr>
              <p:cNvSpPr txBox="1">
                <a:spLocks noRot="1" noChangeAspect="1" noMove="1" noResize="1" noEditPoints="1" noAdjustHandles="1" noChangeArrowheads="1" noChangeShapeType="1" noTextEdit="1"/>
              </p:cNvSpPr>
              <p:nvPr/>
            </p:nvSpPr>
            <p:spPr>
              <a:xfrm>
                <a:off x="451571" y="2158341"/>
                <a:ext cx="4632953" cy="822533"/>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4FBC49B4-F104-8EAF-DD07-4E96C2056BE4}"/>
                  </a:ext>
                </a:extLst>
              </p:cNvPr>
              <p:cNvSpPr txBox="1"/>
              <p:nvPr/>
            </p:nvSpPr>
            <p:spPr>
              <a:xfrm>
                <a:off x="451571" y="3217389"/>
                <a:ext cx="8812161" cy="459604"/>
              </a:xfrm>
              <a:prstGeom prst="rect">
                <a:avLst/>
              </a:prstGeom>
              <a:noFill/>
            </p:spPr>
            <p:txBody>
              <a:bodyPr wrap="square" lIns="36000" tIns="36000" rIns="36000" bIns="36000" rtlCol="0">
                <a:spAutoFit/>
              </a:bodyPr>
              <a:lstStyle/>
              <a:p>
                <a:pPr algn="ctr"/>
                <a:r>
                  <a:rPr lang="en-US" sz="1200" i="1" dirty="0">
                    <a:latin typeface="Arial" pitchFamily="34" charset="0"/>
                    <a:cs typeface="Arial" pitchFamily="34" charset="0"/>
                  </a:rPr>
                  <a:t>Where </a:t>
                </a:r>
                <a14:m>
                  <m:oMath xmlns:m="http://schemas.openxmlformats.org/officeDocument/2006/math">
                    <m:r>
                      <a:rPr lang="en-US" sz="1200" i="1">
                        <a:latin typeface="Cambria Math" panose="02040503050406030204" pitchFamily="18" charset="0"/>
                        <a:cs typeface="Arial" pitchFamily="34" charset="0"/>
                      </a:rPr>
                      <m:t>𝑝</m:t>
                    </m:r>
                    <m:r>
                      <a:rPr lang="fr-FR" sz="1200" b="0" i="1" smtClean="0">
                        <a:latin typeface="Cambria Math" panose="02040503050406030204" pitchFamily="18" charset="0"/>
                        <a:cs typeface="Arial" pitchFamily="34" charset="0"/>
                      </a:rPr>
                      <m:t>𝑖</m:t>
                    </m:r>
                    <m:r>
                      <a:rPr lang="en-US" sz="1200" i="1">
                        <a:latin typeface="Cambria Math" panose="02040503050406030204" pitchFamily="18" charset="0"/>
                        <a:cs typeface="Arial" pitchFamily="34" charset="0"/>
                      </a:rPr>
                      <m:t> </m:t>
                    </m:r>
                  </m:oMath>
                </a14:m>
                <a:r>
                  <a:rPr lang="en-US" sz="1200" i="1" dirty="0">
                    <a:latin typeface="Arial" pitchFamily="34" charset="0"/>
                    <a:cs typeface="Arial" pitchFamily="34" charset="0"/>
                  </a:rPr>
                  <a:t>is teacher’s soft prediction for the class i, </a:t>
                </a:r>
                <a14:m>
                  <m:oMath xmlns:m="http://schemas.openxmlformats.org/officeDocument/2006/math">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𝑧</m:t>
                        </m:r>
                      </m:e>
                      <m:sub>
                        <m:r>
                          <a:rPr lang="en-US" sz="1200" i="1">
                            <a:latin typeface="Cambria Math" panose="02040503050406030204" pitchFamily="18" charset="0"/>
                          </a:rPr>
                          <m:t>𝑖</m:t>
                        </m:r>
                      </m:sub>
                    </m:sSub>
                  </m:oMath>
                </a14:m>
                <a:r>
                  <a:rPr lang="en-US" sz="1200" i="1" dirty="0">
                    <a:latin typeface="Arial" pitchFamily="34" charset="0"/>
                    <a:cs typeface="Arial" pitchFamily="34" charset="0"/>
                  </a:rPr>
                  <a:t> are teacher’s logits and  </a:t>
                </a:r>
                <a14:m>
                  <m:oMath xmlns:m="http://schemas.openxmlformats.org/officeDocument/2006/math">
                    <m:sSub>
                      <m:sSubPr>
                        <m:ctrlPr>
                          <a:rPr lang="en-US" sz="1200" i="1">
                            <a:latin typeface="Cambria Math" panose="02040503050406030204" pitchFamily="18" charset="0"/>
                            <a:cs typeface="Arial" pitchFamily="34" charset="0"/>
                          </a:rPr>
                        </m:ctrlPr>
                      </m:sSubPr>
                      <m:e>
                        <m:r>
                          <a:rPr lang="en-US" sz="1200" i="1">
                            <a:latin typeface="Cambria Math" panose="02040503050406030204" pitchFamily="18" charset="0"/>
                            <a:cs typeface="Arial" pitchFamily="34" charset="0"/>
                          </a:rPr>
                          <m:t>𝑦</m:t>
                        </m:r>
                      </m:e>
                      <m:sub>
                        <m:r>
                          <a:rPr lang="en-US" sz="1200" i="1">
                            <a:latin typeface="Cambria Math" panose="02040503050406030204" pitchFamily="18" charset="0"/>
                            <a:cs typeface="Arial" pitchFamily="34" charset="0"/>
                          </a:rPr>
                          <m:t>𝑡𝑟𝑎𝑛𝑠𝑓𝑜𝑟𝑚𝑒𝑑</m:t>
                        </m:r>
                        <m:r>
                          <a:rPr lang="fr-FR" sz="1200" i="1">
                            <a:latin typeface="Cambria Math" panose="02040503050406030204" pitchFamily="18" charset="0"/>
                            <a:cs typeface="Arial" pitchFamily="34" charset="0"/>
                          </a:rPr>
                          <m:t>, </m:t>
                        </m:r>
                        <m:r>
                          <a:rPr lang="fr-FR" sz="1200" i="1">
                            <a:latin typeface="Cambria Math" panose="02040503050406030204" pitchFamily="18" charset="0"/>
                            <a:cs typeface="Arial" pitchFamily="34" charset="0"/>
                          </a:rPr>
                          <m:t>𝑖</m:t>
                        </m:r>
                      </m:sub>
                    </m:sSub>
                  </m:oMath>
                </a14:m>
                <a:r>
                  <a:rPr lang="en-US" sz="1200" i="1" dirty="0">
                    <a:latin typeface="Arial" pitchFamily="34" charset="0"/>
                    <a:cs typeface="Arial" pitchFamily="34" charset="0"/>
                  </a:rPr>
                  <a:t> is the new target ranging on the negative real numbers line.    </a:t>
                </a:r>
              </a:p>
            </p:txBody>
          </p:sp>
        </mc:Choice>
        <mc:Fallback xmlns="">
          <p:sp>
            <p:nvSpPr>
              <p:cNvPr id="12" name="ZoneTexte 11">
                <a:extLst>
                  <a:ext uri="{FF2B5EF4-FFF2-40B4-BE49-F238E27FC236}">
                    <a16:creationId xmlns:a16="http://schemas.microsoft.com/office/drawing/2014/main" id="{4FBC49B4-F104-8EAF-DD07-4E96C2056BE4}"/>
                  </a:ext>
                </a:extLst>
              </p:cNvPr>
              <p:cNvSpPr txBox="1">
                <a:spLocks noRot="1" noChangeAspect="1" noMove="1" noResize="1" noEditPoints="1" noAdjustHandles="1" noChangeArrowheads="1" noChangeShapeType="1" noTextEdit="1"/>
              </p:cNvSpPr>
              <p:nvPr/>
            </p:nvSpPr>
            <p:spPr>
              <a:xfrm>
                <a:off x="451571" y="3217389"/>
                <a:ext cx="8812161" cy="459604"/>
              </a:xfrm>
              <a:prstGeom prst="rect">
                <a:avLst/>
              </a:prstGeom>
              <a:blipFill>
                <a:blip r:embed="rId5"/>
                <a:stretch>
                  <a:fillRect t="-4000"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D502EE14-E278-DB35-55D5-57EAD7628C3B}"/>
                  </a:ext>
                </a:extLst>
              </p:cNvPr>
              <p:cNvSpPr txBox="1"/>
              <p:nvPr/>
            </p:nvSpPr>
            <p:spPr>
              <a:xfrm>
                <a:off x="5403341" y="2071138"/>
                <a:ext cx="3490917" cy="1103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i="0">
                          <a:latin typeface="Cambria Math" panose="02040503050406030204" pitchFamily="18" charset="0"/>
                        </a:rPr>
                        <m:t>ⅈ=</m:t>
                      </m:r>
                      <m:f>
                        <m:fPr>
                          <m:ctrlPr>
                            <a:rPr lang="en-US" i="1">
                              <a:solidFill>
                                <a:srgbClr val="836967"/>
                              </a:solidFill>
                              <a:latin typeface="Cambria Math" panose="02040503050406030204" pitchFamily="18" charset="0"/>
                            </a:rPr>
                          </m:ctrlPr>
                        </m:fPr>
                        <m:num>
                          <m:func>
                            <m:funcPr>
                              <m:ctrlPr>
                                <a:rPr lang="en-US" i="1">
                                  <a:latin typeface="Cambria Math" panose="02040503050406030204" pitchFamily="18" charset="0"/>
                                </a:rPr>
                              </m:ctrlPr>
                            </m:funcPr>
                            <m:fName>
                              <m:r>
                                <a:rPr lang="en-US" i="1">
                                  <a:latin typeface="Cambria Math" panose="02040503050406030204" pitchFamily="18" charset="0"/>
                                </a:rPr>
                                <m:t>𝑒𝑥𝑝</m:t>
                              </m:r>
                            </m:fName>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e>
                          </m:func>
                        </m:num>
                        <m:den>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𝑗</m:t>
                              </m:r>
                            </m:sub>
                            <m:sup/>
                            <m:e>
                              <m:r>
                                <a:rPr lang="en-US" i="1">
                                  <a:latin typeface="Cambria Math" panose="02040503050406030204" pitchFamily="18" charset="0"/>
                                </a:rPr>
                                <m:t>𝑒𝑥</m:t>
                              </m:r>
                              <m:func>
                                <m:funcPr>
                                  <m:ctrlPr>
                                    <a:rPr lang="en-US" i="1" smtClean="0">
                                      <a:latin typeface="Cambria Math" panose="02040503050406030204" pitchFamily="18" charset="0"/>
                                    </a:rPr>
                                  </m:ctrlPr>
                                </m:funcPr>
                                <m:fName>
                                  <m:r>
                                    <a:rPr lang="en-US" i="1">
                                      <a:latin typeface="Cambria Math" panose="02040503050406030204" pitchFamily="18" charset="0"/>
                                    </a:rPr>
                                    <m:t>𝑝</m:t>
                                  </m:r>
                                </m:fName>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e>
                                  </m:d>
                                </m:e>
                              </m:func>
                            </m:e>
                          </m:nary>
                        </m:den>
                      </m:f>
                    </m:oMath>
                  </m:oMathPara>
                </a14:m>
                <a:endParaRPr lang="en-US" dirty="0"/>
              </a:p>
            </p:txBody>
          </p:sp>
        </mc:Choice>
        <mc:Fallback xmlns="">
          <p:sp>
            <p:nvSpPr>
              <p:cNvPr id="14" name="ZoneTexte 13">
                <a:extLst>
                  <a:ext uri="{FF2B5EF4-FFF2-40B4-BE49-F238E27FC236}">
                    <a16:creationId xmlns:a16="http://schemas.microsoft.com/office/drawing/2014/main" id="{D502EE14-E278-DB35-55D5-57EAD7628C3B}"/>
                  </a:ext>
                </a:extLst>
              </p:cNvPr>
              <p:cNvSpPr txBox="1">
                <a:spLocks noRot="1" noChangeAspect="1" noMove="1" noResize="1" noEditPoints="1" noAdjustHandles="1" noChangeArrowheads="1" noChangeShapeType="1" noTextEdit="1"/>
              </p:cNvSpPr>
              <p:nvPr/>
            </p:nvSpPr>
            <p:spPr>
              <a:xfrm>
                <a:off x="5403341" y="2071138"/>
                <a:ext cx="3490917" cy="11031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71221493-0BB7-B9EE-16F9-A19BCE6D44AB}"/>
                  </a:ext>
                </a:extLst>
              </p:cNvPr>
              <p:cNvSpPr txBox="1"/>
              <p:nvPr/>
            </p:nvSpPr>
            <p:spPr>
              <a:xfrm>
                <a:off x="5084524" y="4502740"/>
                <a:ext cx="4913320" cy="373628"/>
              </a:xfrm>
              <a:prstGeom prst="rect">
                <a:avLst/>
              </a:prstGeom>
              <a:noFill/>
            </p:spPr>
            <p:txBody>
              <a:bodyPr wrap="square">
                <a:spAutoFit/>
              </a:bodyPr>
              <a:lstStyle/>
              <a:p>
                <a14:m>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a:latin typeface="Cambria Math" panose="02040503050406030204" pitchFamily="18" charset="0"/>
                          </a:rPr>
                          <m:t>ℒ</m:t>
                        </m:r>
                      </m:e>
                      <m:sub>
                        <m:r>
                          <a:rPr lang="en-US" sz="1600" i="1">
                            <a:latin typeface="Cambria Math" panose="02040503050406030204" pitchFamily="18" charset="0"/>
                          </a:rPr>
                          <m:t>𝑘𝐷</m:t>
                        </m:r>
                      </m:sub>
                    </m:sSub>
                    <m:r>
                      <a:rPr lang="en-US" sz="1600" i="0">
                        <a:latin typeface="Cambria Math" panose="02040503050406030204" pitchFamily="18" charset="0"/>
                      </a:rPr>
                      <m:t>=</m:t>
                    </m:r>
                    <m:nary>
                      <m:naryPr>
                        <m:chr m:val="∑"/>
                        <m:limLoc m:val="undOvr"/>
                        <m:grow m:val="on"/>
                        <m:supHide m:val="on"/>
                        <m:ctrlPr>
                          <a:rPr lang="en-US" sz="1600" i="1">
                            <a:latin typeface="Cambria Math" panose="02040503050406030204" pitchFamily="18" charset="0"/>
                          </a:rPr>
                        </m:ctrlPr>
                      </m:naryPr>
                      <m:sub>
                        <m:d>
                          <m:dPr>
                            <m:ctrlPr>
                              <a:rPr lang="en-US" sz="1600" i="1">
                                <a:solidFill>
                                  <a:srgbClr val="836967"/>
                                </a:solidFill>
                                <a:latin typeface="Cambria Math" panose="02040503050406030204" pitchFamily="18" charset="0"/>
                              </a:rPr>
                            </m:ctrlPr>
                          </m:dPr>
                          <m:e>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r>
                              <a:rPr lang="en-US" sz="1600" i="0">
                                <a:latin typeface="Cambria Math" panose="02040503050406030204" pitchFamily="18" charset="0"/>
                              </a:rPr>
                              <m:t>,</m:t>
                            </m:r>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𝑡</m:t>
                                </m:r>
                              </m:sub>
                            </m:sSub>
                          </m:e>
                        </m:d>
                      </m:sub>
                      <m:sup/>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𝛼</m:t>
                            </m:r>
                            <m:sSub>
                              <m:sSubPr>
                                <m:ctrlPr>
                                  <a:rPr lang="en-US" sz="1600" i="1">
                                    <a:solidFill>
                                      <a:srgbClr val="836967"/>
                                    </a:solidFill>
                                    <a:latin typeface="Cambria Math" panose="02040503050406030204" pitchFamily="18" charset="0"/>
                                  </a:rPr>
                                </m:ctrlPr>
                              </m:sSubPr>
                              <m:e>
                                <m:r>
                                  <a:rPr lang="en-US" sz="1600" i="0">
                                    <a:latin typeface="Cambria Math" panose="02040503050406030204" pitchFamily="18" charset="0"/>
                                  </a:rPr>
                                  <m:t>ℒ</m:t>
                                </m:r>
                              </m:e>
                              <m:sub>
                                <m:r>
                                  <a:rPr lang="en-US" sz="1600" i="1">
                                    <a:latin typeface="Cambria Math" panose="02040503050406030204" pitchFamily="18" charset="0"/>
                                  </a:rPr>
                                  <m:t>𝐶𝐸</m:t>
                                </m:r>
                              </m:sub>
                            </m:sSub>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𝑓</m:t>
                                    </m:r>
                                  </m:e>
                                  <m:sub>
                                    <m:r>
                                      <a:rPr lang="en-US" sz="1600" i="1">
                                        <a:solidFill>
                                          <a:schemeClr val="tx1"/>
                                        </a:solidFill>
                                        <a:latin typeface="Cambria Math" panose="02040503050406030204" pitchFamily="18" charset="0"/>
                                      </a:rPr>
                                      <m:t>𝑠</m:t>
                                    </m:r>
                                  </m:sub>
                                </m:sSub>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𝑡</m:t>
                                    </m:r>
                                  </m:sub>
                                </m:sSub>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𝑡</m:t>
                                    </m:r>
                                  </m:sub>
                                </m:sSub>
                              </m:e>
                            </m:d>
                          </m:e>
                        </m:d>
                      </m:e>
                    </m:nary>
                    <m:r>
                      <a:rPr lang="en-US" sz="1600" i="0">
                        <a:latin typeface="Cambria Math" panose="02040503050406030204" pitchFamily="18" charset="0"/>
                      </a:rPr>
                      <m:t>+</m:t>
                    </m:r>
                    <m:r>
                      <a:rPr lang="fr-FR" sz="1600" b="0" i="1" smtClean="0">
                        <a:latin typeface="Cambria Math" panose="02040503050406030204" pitchFamily="18" charset="0"/>
                      </a:rPr>
                      <m:t>(1−</m:t>
                    </m:r>
                    <m:r>
                      <a:rPr lang="en-US" sz="1600" i="1">
                        <a:latin typeface="Cambria Math" panose="02040503050406030204" pitchFamily="18" charset="0"/>
                      </a:rPr>
                      <m:t>𝛼</m:t>
                    </m:r>
                    <m:sSub>
                      <m:sSubPr>
                        <m:ctrlPr>
                          <a:rPr lang="en-US" sz="1600" i="1">
                            <a:solidFill>
                              <a:srgbClr val="836967"/>
                            </a:solidFill>
                            <a:latin typeface="Cambria Math" panose="02040503050406030204" pitchFamily="18" charset="0"/>
                          </a:rPr>
                        </m:ctrlPr>
                      </m:sSubPr>
                      <m:e>
                        <m:r>
                          <a:rPr lang="fr-FR" sz="1600" b="0" i="0" smtClean="0">
                            <a:solidFill>
                              <a:schemeClr val="tx1"/>
                            </a:solidFill>
                            <a:latin typeface="Cambria Math" panose="02040503050406030204" pitchFamily="18" charset="0"/>
                          </a:rPr>
                          <m:t>)</m:t>
                        </m:r>
                        <m:r>
                          <a:rPr lang="fr-FR" sz="1600" b="0" i="0" smtClean="0">
                            <a:solidFill>
                              <a:srgbClr val="836967"/>
                            </a:solidFill>
                            <a:latin typeface="Cambria Math" panose="02040503050406030204" pitchFamily="18" charset="0"/>
                          </a:rPr>
                          <m:t> </m:t>
                        </m:r>
                        <m:r>
                          <a:rPr lang="en-US" sz="1600" i="0">
                            <a:latin typeface="Cambria Math" panose="02040503050406030204" pitchFamily="18" charset="0"/>
                          </a:rPr>
                          <m:t>ℒ</m:t>
                        </m:r>
                      </m:e>
                      <m:sub>
                        <m:r>
                          <a:rPr lang="en-US" sz="1600" i="1">
                            <a:latin typeface="Cambria Math" panose="02040503050406030204" pitchFamily="18" charset="0"/>
                          </a:rPr>
                          <m:t>𝑘𝐿</m:t>
                        </m:r>
                      </m:sub>
                    </m:sSub>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𝑓</m:t>
                            </m:r>
                          </m:e>
                          <m:sub>
                            <m:r>
                              <a:rPr lang="en-US" sz="1600" i="1">
                                <a:solidFill>
                                  <a:schemeClr val="tx1"/>
                                </a:solidFill>
                                <a:latin typeface="Cambria Math" panose="02040503050406030204" pitchFamily="18" charset="0"/>
                              </a:rPr>
                              <m:t>𝑠</m:t>
                            </m:r>
                          </m:sub>
                        </m:sSub>
                        <m:r>
                          <a:rPr lang="en-US" sz="1600" i="0">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𝑓</m:t>
                            </m:r>
                          </m:e>
                          <m:sub>
                            <m:r>
                              <a:rPr lang="en-US" sz="1600" i="1">
                                <a:solidFill>
                                  <a:schemeClr val="tx1"/>
                                </a:solidFill>
                                <a:latin typeface="Cambria Math" panose="02040503050406030204" pitchFamily="18" charset="0"/>
                              </a:rPr>
                              <m:t>𝑇</m:t>
                            </m:r>
                          </m:sub>
                        </m:sSub>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𝑡</m:t>
                            </m:r>
                          </m:sub>
                        </m:sSub>
                      </m:e>
                    </m:d>
                  </m:oMath>
                </a14:m>
                <a:r>
                  <a:rPr lang="en-US" sz="1600" dirty="0"/>
                  <a:t>]</a:t>
                </a:r>
                <a:endParaRPr lang="en-US" sz="2000" dirty="0"/>
              </a:p>
            </p:txBody>
          </p:sp>
        </mc:Choice>
        <mc:Fallback xmlns="">
          <p:sp>
            <p:nvSpPr>
              <p:cNvPr id="19" name="ZoneTexte 18">
                <a:extLst>
                  <a:ext uri="{FF2B5EF4-FFF2-40B4-BE49-F238E27FC236}">
                    <a16:creationId xmlns:a16="http://schemas.microsoft.com/office/drawing/2014/main" id="{71221493-0BB7-B9EE-16F9-A19BCE6D44AB}"/>
                  </a:ext>
                </a:extLst>
              </p:cNvPr>
              <p:cNvSpPr txBox="1">
                <a:spLocks noRot="1" noChangeAspect="1" noMove="1" noResize="1" noEditPoints="1" noAdjustHandles="1" noChangeArrowheads="1" noChangeShapeType="1" noTextEdit="1"/>
              </p:cNvSpPr>
              <p:nvPr/>
            </p:nvSpPr>
            <p:spPr>
              <a:xfrm>
                <a:off x="5084524" y="4502740"/>
                <a:ext cx="4913320" cy="373628"/>
              </a:xfrm>
              <a:prstGeom prst="rect">
                <a:avLst/>
              </a:prstGeom>
              <a:blipFill>
                <a:blip r:embed="rId7"/>
                <a:stretch>
                  <a:fillRect t="-98361" r="-496" b="-1475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658AD612-89F5-6B77-66D7-68BB3F4290C7}"/>
                  </a:ext>
                </a:extLst>
              </p:cNvPr>
              <p:cNvSpPr txBox="1"/>
              <p:nvPr/>
            </p:nvSpPr>
            <p:spPr>
              <a:xfrm>
                <a:off x="5214486" y="4938383"/>
                <a:ext cx="4732809" cy="400110"/>
              </a:xfrm>
              <a:prstGeom prst="rect">
                <a:avLst/>
              </a:prstGeom>
              <a:noFill/>
            </p:spPr>
            <p:txBody>
              <a:bodyPr wrap="square">
                <a:spAutoFit/>
              </a:bodyPr>
              <a:lstStyle/>
              <a:p>
                <a:pPr algn="ctr"/>
                <a:r>
                  <a:rPr lang="fr-FR" sz="1000" b="1" i="1" dirty="0">
                    <a:latin typeface="CMR8"/>
                  </a:rPr>
                  <a:t> </a:t>
                </a:r>
                <a:r>
                  <a:rPr lang="en-US" sz="1000" b="1" i="1" dirty="0">
                    <a:latin typeface="CMR8"/>
                  </a:rPr>
                  <a:t>Formula 1. Response-Based Knowledge Distillation Loss, </a:t>
                </a:r>
                <a14:m>
                  <m:oMath xmlns:m="http://schemas.openxmlformats.org/officeDocument/2006/math">
                    <m:r>
                      <a:rPr lang="en-US" sz="1000" b="1" i="1" smtClean="0">
                        <a:solidFill>
                          <a:srgbClr val="FF0000"/>
                        </a:solidFill>
                        <a:latin typeface="Cambria Math" panose="02040503050406030204" pitchFamily="18" charset="0"/>
                      </a:rPr>
                      <m:t>𝜶</m:t>
                    </m:r>
                  </m:oMath>
                </a14:m>
                <a:r>
                  <a:rPr lang="en-US" sz="1000" b="1" i="1" dirty="0">
                    <a:solidFill>
                      <a:srgbClr val="FF0000"/>
                    </a:solidFill>
                    <a:latin typeface="CMR8"/>
                  </a:rPr>
                  <a:t> is the contribution of  the loss comparing to ground truth labels</a:t>
                </a:r>
                <a:r>
                  <a:rPr lang="en-US" sz="1000" b="1" i="1" dirty="0">
                    <a:latin typeface="CMR8"/>
                  </a:rPr>
                  <a:t>. </a:t>
                </a:r>
              </a:p>
            </p:txBody>
          </p:sp>
        </mc:Choice>
        <mc:Fallback xmlns="">
          <p:sp>
            <p:nvSpPr>
              <p:cNvPr id="21" name="ZoneTexte 20">
                <a:extLst>
                  <a:ext uri="{FF2B5EF4-FFF2-40B4-BE49-F238E27FC236}">
                    <a16:creationId xmlns:a16="http://schemas.microsoft.com/office/drawing/2014/main" id="{658AD612-89F5-6B77-66D7-68BB3F4290C7}"/>
                  </a:ext>
                </a:extLst>
              </p:cNvPr>
              <p:cNvSpPr txBox="1">
                <a:spLocks noRot="1" noChangeAspect="1" noMove="1" noResize="1" noEditPoints="1" noAdjustHandles="1" noChangeArrowheads="1" noChangeShapeType="1" noTextEdit="1"/>
              </p:cNvSpPr>
              <p:nvPr/>
            </p:nvSpPr>
            <p:spPr>
              <a:xfrm>
                <a:off x="5214486" y="4938383"/>
                <a:ext cx="4732809" cy="400110"/>
              </a:xfrm>
              <a:prstGeom prst="rect">
                <a:avLst/>
              </a:prstGeom>
              <a:blipFill>
                <a:blip r:embed="rId8"/>
                <a:stretch>
                  <a:fillRect b="-9091"/>
                </a:stretch>
              </a:blipFill>
            </p:spPr>
            <p:txBody>
              <a:bodyPr/>
              <a:lstStyle/>
              <a:p>
                <a:r>
                  <a:rPr lang="fr-FR">
                    <a:noFill/>
                  </a:rPr>
                  <a:t> </a:t>
                </a:r>
              </a:p>
            </p:txBody>
          </p:sp>
        </mc:Fallback>
      </mc:AlternateContent>
      <p:sp>
        <p:nvSpPr>
          <p:cNvPr id="26" name="Content Placeholder 12">
            <a:extLst>
              <a:ext uri="{FF2B5EF4-FFF2-40B4-BE49-F238E27FC236}">
                <a16:creationId xmlns:a16="http://schemas.microsoft.com/office/drawing/2014/main" id="{78E95219-AB21-B3AF-A672-51DCBAEA488E}"/>
              </a:ext>
            </a:extLst>
          </p:cNvPr>
          <p:cNvSpPr txBox="1">
            <a:spLocks/>
          </p:cNvSpPr>
          <p:nvPr/>
        </p:nvSpPr>
        <p:spPr>
          <a:xfrm>
            <a:off x="84236" y="879779"/>
            <a:ext cx="9259200" cy="210122"/>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dirty="0"/>
              <a:t>Response-Based Online Distillation </a:t>
            </a:r>
          </a:p>
        </p:txBody>
      </p:sp>
    </p:spTree>
    <p:extLst>
      <p:ext uri="{BB962C8B-B14F-4D97-AF65-F5344CB8AC3E}">
        <p14:creationId xmlns:p14="http://schemas.microsoft.com/office/powerpoint/2010/main" val="111883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91264" y="453032"/>
            <a:ext cx="9204000" cy="236475"/>
          </a:xfrm>
        </p:spPr>
        <p:txBody>
          <a:bodyPr/>
          <a:lstStyle/>
          <a:p>
            <a:r>
              <a:rPr lang="en-US" dirty="0"/>
              <a:t>HINTON-BASED DISTILLATION (2/3) </a:t>
            </a:r>
          </a:p>
        </p:txBody>
      </p:sp>
      <p:pic>
        <p:nvPicPr>
          <p:cNvPr id="3" name="Image 2">
            <a:extLst>
              <a:ext uri="{FF2B5EF4-FFF2-40B4-BE49-F238E27FC236}">
                <a16:creationId xmlns:a16="http://schemas.microsoft.com/office/drawing/2014/main" id="{E5D8BF44-F3AD-317A-2C10-DC1C044279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5262" y="1160242"/>
            <a:ext cx="3435997" cy="2709334"/>
          </a:xfrm>
          <a:prstGeom prst="rect">
            <a:avLst/>
          </a:prstGeom>
          <a:noFill/>
          <a:ln>
            <a:noFill/>
          </a:ln>
        </p:spPr>
      </p:pic>
      <p:sp>
        <p:nvSpPr>
          <p:cNvPr id="9" name="ZoneTexte 8">
            <a:extLst>
              <a:ext uri="{FF2B5EF4-FFF2-40B4-BE49-F238E27FC236}">
                <a16:creationId xmlns:a16="http://schemas.microsoft.com/office/drawing/2014/main" id="{BF633CE7-D3CC-FA65-1508-CCD0F014BC63}"/>
              </a:ext>
            </a:extLst>
          </p:cNvPr>
          <p:cNvSpPr txBox="1"/>
          <p:nvPr/>
        </p:nvSpPr>
        <p:spPr>
          <a:xfrm>
            <a:off x="6894031" y="5031826"/>
            <a:ext cx="1364377" cy="796965"/>
          </a:xfrm>
          <a:prstGeom prst="rect">
            <a:avLst/>
          </a:prstGeom>
          <a:noFill/>
          <a:ln w="28575">
            <a:solidFill>
              <a:srgbClr val="FF0000"/>
            </a:solidFill>
          </a:ln>
        </p:spPr>
        <p:txBody>
          <a:bodyPr wrap="square" lIns="36000" tIns="36000" rIns="36000" bIns="36000" rtlCol="0">
            <a:spAutoFit/>
          </a:bodyPr>
          <a:lstStyle/>
          <a:p>
            <a:endParaRPr lang="en-US" sz="1100" dirty="0">
              <a:cs typeface="Arial" pitchFamily="34" charset="0"/>
            </a:endParaRPr>
          </a:p>
        </p:txBody>
      </p:sp>
      <p:cxnSp>
        <p:nvCxnSpPr>
          <p:cNvPr id="10" name="Connecteur droit avec flèche 9">
            <a:extLst>
              <a:ext uri="{FF2B5EF4-FFF2-40B4-BE49-F238E27FC236}">
                <a16:creationId xmlns:a16="http://schemas.microsoft.com/office/drawing/2014/main" id="{503C6D66-7994-6B2B-D011-EED60D4450F9}"/>
              </a:ext>
            </a:extLst>
          </p:cNvPr>
          <p:cNvCxnSpPr>
            <a:cxnSpLocks/>
          </p:cNvCxnSpPr>
          <p:nvPr/>
        </p:nvCxnSpPr>
        <p:spPr>
          <a:xfrm flipV="1">
            <a:off x="8384450" y="4541722"/>
            <a:ext cx="256273" cy="472339"/>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5673C013-B7ED-3498-89B3-63F052EDC701}"/>
              </a:ext>
            </a:extLst>
          </p:cNvPr>
          <p:cNvSpPr txBox="1"/>
          <p:nvPr/>
        </p:nvSpPr>
        <p:spPr>
          <a:xfrm>
            <a:off x="8426680" y="4060338"/>
            <a:ext cx="1479320" cy="580534"/>
          </a:xfrm>
          <a:prstGeom prst="rect">
            <a:avLst/>
          </a:prstGeom>
          <a:noFill/>
        </p:spPr>
        <p:txBody>
          <a:bodyPr wrap="square" lIns="36000" tIns="36000" rIns="36000" bIns="36000" rtlCol="0">
            <a:spAutoFit/>
          </a:bodyPr>
          <a:lstStyle/>
          <a:p>
            <a:pPr algn="ctr"/>
            <a:r>
              <a:rPr lang="en-US" sz="1100" dirty="0">
                <a:solidFill>
                  <a:srgbClr val="00B050"/>
                </a:solidFill>
                <a:cs typeface="Arial" pitchFamily="34" charset="0"/>
              </a:rPr>
              <a:t>Remarkable Improvement on out-of-time set </a:t>
            </a:r>
          </a:p>
        </p:txBody>
      </p:sp>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26E05475-2AD3-0AE8-2815-14705A0FC587}"/>
                  </a:ext>
                </a:extLst>
              </p:cNvPr>
              <p:cNvSpPr txBox="1"/>
              <p:nvPr/>
            </p:nvSpPr>
            <p:spPr>
              <a:xfrm>
                <a:off x="2804453" y="3763867"/>
                <a:ext cx="3818766" cy="253916"/>
              </a:xfrm>
              <a:prstGeom prst="rect">
                <a:avLst/>
              </a:prstGeom>
              <a:noFill/>
            </p:spPr>
            <p:txBody>
              <a:bodyPr wrap="square">
                <a:spAutoFit/>
              </a:bodyPr>
              <a:lstStyle/>
              <a:p>
                <a:pPr algn="ctr"/>
                <a:r>
                  <a:rPr lang="en-US" sz="1050" b="1" i="1" dirty="0">
                    <a:latin typeface="CMR8"/>
                  </a:rPr>
                  <a:t>Figure 8. Cross-validation for best </a:t>
                </a:r>
                <a14:m>
                  <m:oMath xmlns:m="http://schemas.openxmlformats.org/officeDocument/2006/math">
                    <m:r>
                      <a:rPr lang="en-US" sz="1050" b="1" i="1">
                        <a:latin typeface="Cambria Math" panose="02040503050406030204" pitchFamily="18" charset="0"/>
                      </a:rPr>
                      <m:t>𝜶</m:t>
                    </m:r>
                  </m:oMath>
                </a14:m>
                <a:r>
                  <a:rPr lang="en-US" sz="1050" b="1" i="1" dirty="0">
                    <a:latin typeface="CMR8"/>
                  </a:rPr>
                  <a:t> selection</a:t>
                </a:r>
              </a:p>
            </p:txBody>
          </p:sp>
        </mc:Choice>
        <mc:Fallback xmlns="">
          <p:sp>
            <p:nvSpPr>
              <p:cNvPr id="14" name="ZoneTexte 13">
                <a:extLst>
                  <a:ext uri="{FF2B5EF4-FFF2-40B4-BE49-F238E27FC236}">
                    <a16:creationId xmlns:a16="http://schemas.microsoft.com/office/drawing/2014/main" id="{26E05475-2AD3-0AE8-2815-14705A0FC587}"/>
                  </a:ext>
                </a:extLst>
              </p:cNvPr>
              <p:cNvSpPr txBox="1">
                <a:spLocks noRot="1" noChangeAspect="1" noMove="1" noResize="1" noEditPoints="1" noAdjustHandles="1" noChangeArrowheads="1" noChangeShapeType="1" noTextEdit="1"/>
              </p:cNvSpPr>
              <p:nvPr/>
            </p:nvSpPr>
            <p:spPr>
              <a:xfrm>
                <a:off x="2804453" y="3763867"/>
                <a:ext cx="3818766" cy="253916"/>
              </a:xfrm>
              <a:prstGeom prst="rect">
                <a:avLst/>
              </a:prstGeom>
              <a:blipFill>
                <a:blip r:embed="rId3"/>
                <a:stretch>
                  <a:fillRect b="-14286"/>
                </a:stretch>
              </a:blipFill>
            </p:spPr>
            <p:txBody>
              <a:bodyPr/>
              <a:lstStyle/>
              <a:p>
                <a:r>
                  <a:rPr lang="en-US">
                    <a:noFill/>
                  </a:rPr>
                  <a:t> </a:t>
                </a:r>
              </a:p>
            </p:txBody>
          </p:sp>
        </mc:Fallback>
      </mc:AlternateContent>
      <p:sp>
        <p:nvSpPr>
          <p:cNvPr id="16" name="ZoneTexte 15">
            <a:extLst>
              <a:ext uri="{FF2B5EF4-FFF2-40B4-BE49-F238E27FC236}">
                <a16:creationId xmlns:a16="http://schemas.microsoft.com/office/drawing/2014/main" id="{EE02C051-6153-8740-5D89-751B65FDC4E0}"/>
              </a:ext>
            </a:extLst>
          </p:cNvPr>
          <p:cNvSpPr txBox="1"/>
          <p:nvPr/>
        </p:nvSpPr>
        <p:spPr>
          <a:xfrm>
            <a:off x="3411245" y="6009821"/>
            <a:ext cx="3235389" cy="253916"/>
          </a:xfrm>
          <a:prstGeom prst="rect">
            <a:avLst/>
          </a:prstGeom>
          <a:noFill/>
        </p:spPr>
        <p:txBody>
          <a:bodyPr wrap="square">
            <a:spAutoFit/>
          </a:bodyPr>
          <a:lstStyle/>
          <a:p>
            <a:pPr algn="ctr"/>
            <a:r>
              <a:rPr lang="en-US" sz="1050" b="1" i="1" dirty="0">
                <a:latin typeface="CMR8"/>
              </a:rPr>
              <a:t>Table 4. Hinton-Based Students’ Performance </a:t>
            </a:r>
          </a:p>
        </p:txBody>
      </p:sp>
      <p:sp>
        <p:nvSpPr>
          <p:cNvPr id="17" name="Content Placeholder 12">
            <a:extLst>
              <a:ext uri="{FF2B5EF4-FFF2-40B4-BE49-F238E27FC236}">
                <a16:creationId xmlns:a16="http://schemas.microsoft.com/office/drawing/2014/main" id="{ABB1DA37-C189-16AA-9816-153E9BB3A0BE}"/>
              </a:ext>
            </a:extLst>
          </p:cNvPr>
          <p:cNvSpPr txBox="1">
            <a:spLocks/>
          </p:cNvSpPr>
          <p:nvPr/>
        </p:nvSpPr>
        <p:spPr>
          <a:xfrm>
            <a:off x="84236" y="878996"/>
            <a:ext cx="9259200" cy="210122"/>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dirty="0"/>
              <a:t>Response-Based Online Distillation </a:t>
            </a:r>
          </a:p>
        </p:txBody>
      </p:sp>
      <p:graphicFrame>
        <p:nvGraphicFramePr>
          <p:cNvPr id="4" name="Tableau 5">
            <a:extLst>
              <a:ext uri="{FF2B5EF4-FFF2-40B4-BE49-F238E27FC236}">
                <a16:creationId xmlns:a16="http://schemas.microsoft.com/office/drawing/2014/main" id="{4FA55131-CF72-630E-BFF6-E4A8B3F25B73}"/>
              </a:ext>
            </a:extLst>
          </p:cNvPr>
          <p:cNvGraphicFramePr>
            <a:graphicFrameLocks noGrp="1"/>
          </p:cNvGraphicFramePr>
          <p:nvPr>
            <p:extLst>
              <p:ext uri="{D42A27DB-BD31-4B8C-83A1-F6EECF244321}">
                <p14:modId xmlns:p14="http://schemas.microsoft.com/office/powerpoint/2010/main" val="4132129252"/>
              </p:ext>
            </p:extLst>
          </p:nvPr>
        </p:nvGraphicFramePr>
        <p:xfrm>
          <a:off x="1374733" y="4088498"/>
          <a:ext cx="6837060" cy="1915522"/>
        </p:xfrm>
        <a:graphic>
          <a:graphicData uri="http://schemas.openxmlformats.org/drawingml/2006/table">
            <a:tbl>
              <a:tblPr firstRow="1" bandRow="1">
                <a:tableStyleId>{3B4B98B0-60AC-42C2-AFA5-B58CD77FA1E5}</a:tableStyleId>
              </a:tblPr>
              <a:tblGrid>
                <a:gridCol w="1732783">
                  <a:extLst>
                    <a:ext uri="{9D8B030D-6E8A-4147-A177-3AD203B41FA5}">
                      <a16:colId xmlns:a16="http://schemas.microsoft.com/office/drawing/2014/main" val="1097864145"/>
                    </a:ext>
                  </a:extLst>
                </a:gridCol>
                <a:gridCol w="1732783">
                  <a:extLst>
                    <a:ext uri="{9D8B030D-6E8A-4147-A177-3AD203B41FA5}">
                      <a16:colId xmlns:a16="http://schemas.microsoft.com/office/drawing/2014/main" val="2484655917"/>
                    </a:ext>
                  </a:extLst>
                </a:gridCol>
                <a:gridCol w="812210">
                  <a:extLst>
                    <a:ext uri="{9D8B030D-6E8A-4147-A177-3AD203B41FA5}">
                      <a16:colId xmlns:a16="http://schemas.microsoft.com/office/drawing/2014/main" val="2431561242"/>
                    </a:ext>
                  </a:extLst>
                </a:gridCol>
                <a:gridCol w="1278688">
                  <a:extLst>
                    <a:ext uri="{9D8B030D-6E8A-4147-A177-3AD203B41FA5}">
                      <a16:colId xmlns:a16="http://schemas.microsoft.com/office/drawing/2014/main" val="2464063491"/>
                    </a:ext>
                  </a:extLst>
                </a:gridCol>
                <a:gridCol w="1280596">
                  <a:extLst>
                    <a:ext uri="{9D8B030D-6E8A-4147-A177-3AD203B41FA5}">
                      <a16:colId xmlns:a16="http://schemas.microsoft.com/office/drawing/2014/main" val="4266974769"/>
                    </a:ext>
                  </a:extLst>
                </a:gridCol>
              </a:tblGrid>
              <a:tr h="372346">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dirty="0"/>
                        <a:t>Models</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Role</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b="1" kern="1200" dirty="0">
                          <a:solidFill>
                            <a:schemeClr val="tx1"/>
                          </a:solidFill>
                          <a:latin typeface="+mn-lt"/>
                          <a:ea typeface="+mn-ea"/>
                          <a:cs typeface="+mn-cs"/>
                        </a:rPr>
                        <a:t>AR TRAIN</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AR TEST  </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AR OOT </a:t>
                      </a:r>
                    </a:p>
                  </a:txBody>
                  <a:tcPr/>
                </a:tc>
                <a:extLst>
                  <a:ext uri="{0D108BD9-81ED-4DB2-BD59-A6C34878D82A}">
                    <a16:rowId xmlns:a16="http://schemas.microsoft.com/office/drawing/2014/main" val="2523184948"/>
                  </a:ext>
                </a:extLst>
              </a:tr>
              <a:tr h="266014">
                <a:tc>
                  <a:txBody>
                    <a:bodyPr/>
                    <a:lstStyle/>
                    <a:p>
                      <a:pPr marL="0" algn="l" defTabSz="990564" rtl="0" eaLnBrk="1" latinLnBrk="0" hangingPunct="1"/>
                      <a:r>
                        <a:rPr lang="en-US" sz="1050" i="1" kern="1200" dirty="0">
                          <a:solidFill>
                            <a:schemeClr val="tx1"/>
                          </a:solidFill>
                          <a:latin typeface="+mn-lt"/>
                          <a:ea typeface="+mn-ea"/>
                          <a:cs typeface="+mn-cs"/>
                        </a:rPr>
                        <a:t>PD estimation models </a:t>
                      </a:r>
                      <a:r>
                        <a:rPr lang="en-US" sz="1050" kern="1200" dirty="0" err="1">
                          <a:solidFill>
                            <a:schemeClr val="tx1"/>
                          </a:solidFill>
                          <a:latin typeface="+mn-lt"/>
                          <a:ea typeface="+mn-ea"/>
                          <a:cs typeface="+mn-cs"/>
                        </a:rPr>
                        <a:t>models</a:t>
                      </a:r>
                      <a:endParaRPr lang="en-US" sz="1050" kern="1200" dirty="0">
                        <a:solidFill>
                          <a:schemeClr val="tx1"/>
                        </a:solidFill>
                        <a:latin typeface="+mn-lt"/>
                        <a:ea typeface="+mn-ea"/>
                        <a:cs typeface="+mn-cs"/>
                      </a:endParaRPr>
                    </a:p>
                  </a:txBody>
                  <a:tcPr/>
                </a:tc>
                <a:tc>
                  <a:txBody>
                    <a:bodyPr/>
                    <a:lstStyle/>
                    <a:p>
                      <a:pPr marL="0" algn="ctr" defTabSz="990564" rtl="0" eaLnBrk="1" latinLnBrk="0" hangingPunct="1"/>
                      <a:r>
                        <a:rPr lang="en-US" sz="1050" kern="1200" dirty="0">
                          <a:solidFill>
                            <a:schemeClr val="tx1"/>
                          </a:solidFill>
                          <a:latin typeface="+mn-lt"/>
                          <a:ea typeface="+mn-ea"/>
                          <a:cs typeface="+mn-cs"/>
                        </a:rPr>
                        <a:t>Baseline </a:t>
                      </a:r>
                    </a:p>
                  </a:txBody>
                  <a:tcPr/>
                </a:tc>
                <a:tc>
                  <a:txBody>
                    <a:bodyPr/>
                    <a:lstStyle/>
                    <a:p>
                      <a:pPr marL="0" algn="ctr" defTabSz="990564" rtl="0" eaLnBrk="1" latinLnBrk="0" hangingPunct="1"/>
                      <a:r>
                        <a:rPr lang="fr-FR" sz="1000" kern="1200" dirty="0">
                          <a:solidFill>
                            <a:schemeClr val="tx1"/>
                          </a:solidFill>
                          <a:latin typeface="+mn-lt"/>
                          <a:ea typeface="+mn-ea"/>
                          <a:cs typeface="+mn-cs"/>
                        </a:rPr>
                        <a:t>65,4%</a:t>
                      </a:r>
                    </a:p>
                  </a:txBody>
                  <a:tcPr marL="68580" marR="68580" marT="0" marB="0"/>
                </a:tc>
                <a:tc>
                  <a:txBody>
                    <a:bodyPr/>
                    <a:lstStyle/>
                    <a:p>
                      <a:pPr marL="0" algn="ctr" defTabSz="990564" rtl="0" eaLnBrk="1" latinLnBrk="0" hangingPunct="1"/>
                      <a:r>
                        <a:rPr lang="fr-FR" sz="1000" kern="1200" dirty="0">
                          <a:solidFill>
                            <a:schemeClr val="tx1"/>
                          </a:solidFill>
                          <a:latin typeface="+mn-lt"/>
                          <a:ea typeface="+mn-ea"/>
                          <a:cs typeface="+mn-cs"/>
                        </a:rPr>
                        <a:t>66,2%</a:t>
                      </a:r>
                    </a:p>
                  </a:txBody>
                  <a:tcPr marL="68580" marR="68580" marT="0" marB="0"/>
                </a:tc>
                <a:tc>
                  <a:txBody>
                    <a:bodyPr/>
                    <a:lstStyle/>
                    <a:p>
                      <a:pPr marL="0" algn="ctr" defTabSz="990564" rtl="0" eaLnBrk="1" latinLnBrk="0" hangingPunct="1"/>
                      <a:r>
                        <a:rPr lang="fr-FR" sz="1000" b="1" kern="1200" dirty="0">
                          <a:solidFill>
                            <a:schemeClr val="bg2"/>
                          </a:solidFill>
                          <a:latin typeface="+mn-lt"/>
                          <a:ea typeface="+mn-ea"/>
                          <a:cs typeface="+mn-cs"/>
                        </a:rPr>
                        <a:t>66,4%</a:t>
                      </a:r>
                    </a:p>
                  </a:txBody>
                  <a:tcPr marL="68580" marR="68580" marT="0" marB="0"/>
                </a:tc>
                <a:extLst>
                  <a:ext uri="{0D108BD9-81ED-4DB2-BD59-A6C34878D82A}">
                    <a16:rowId xmlns:a16="http://schemas.microsoft.com/office/drawing/2014/main" val="3611138882"/>
                  </a:ext>
                </a:extLst>
              </a:tr>
              <a:tr h="358555">
                <a:tc>
                  <a:txBody>
                    <a:bodyPr/>
                    <a:lstStyle/>
                    <a:p>
                      <a:r>
                        <a:rPr lang="en-US" sz="1000" dirty="0"/>
                        <a:t>LightGBM with regularization</a:t>
                      </a:r>
                      <a:endParaRPr lang="en-US" sz="1000" dirty="0">
                        <a:solidFill>
                          <a:srgbClr val="FF0000"/>
                        </a:solidFill>
                      </a:endParaRPr>
                    </a:p>
                  </a:txBody>
                  <a:tcPr/>
                </a:tc>
                <a:tc>
                  <a:txBody>
                    <a:bodyPr/>
                    <a:lstStyle/>
                    <a:p>
                      <a:pPr algn="ctr"/>
                      <a:r>
                        <a:rPr lang="en-US" sz="1000" dirty="0">
                          <a:solidFill>
                            <a:schemeClr val="tx1"/>
                          </a:solidFill>
                        </a:rPr>
                        <a:t>Teacher</a:t>
                      </a:r>
                    </a:p>
                  </a:txBody>
                  <a:tcPr/>
                </a:tc>
                <a:tc>
                  <a:txBody>
                    <a:bodyPr/>
                    <a:lstStyle/>
                    <a:p>
                      <a:pPr algn="ctr"/>
                      <a:r>
                        <a:rPr lang="fr-FR" sz="1000" b="0" kern="1200" dirty="0">
                          <a:solidFill>
                            <a:schemeClr val="tx1"/>
                          </a:solidFill>
                          <a:latin typeface="+mn-lt"/>
                          <a:ea typeface="+mn-ea"/>
                          <a:cs typeface="+mn-cs"/>
                        </a:rPr>
                        <a:t>70.87 </a:t>
                      </a:r>
                      <a:r>
                        <a:rPr lang="fr-FR" sz="1200" b="0" dirty="0">
                          <a:solidFill>
                            <a:schemeClr val="tx1"/>
                          </a:solidFill>
                        </a:rPr>
                        <a:t>%</a:t>
                      </a:r>
                      <a:endParaRPr lang="en-US" sz="1200" b="0" dirty="0">
                        <a:solidFill>
                          <a:schemeClr val="tx1"/>
                        </a:solidFill>
                      </a:endParaRPr>
                    </a:p>
                  </a:txBody>
                  <a:tcPr/>
                </a:tc>
                <a:tc>
                  <a:txBody>
                    <a:bodyPr/>
                    <a:lstStyle/>
                    <a:p>
                      <a:pPr algn="ctr"/>
                      <a:r>
                        <a:rPr lang="fr-FR" sz="1000" b="0" dirty="0">
                          <a:solidFill>
                            <a:schemeClr val="tx1"/>
                          </a:solidFill>
                        </a:rPr>
                        <a:t>67.41 % </a:t>
                      </a:r>
                      <a:endParaRPr lang="en-US" sz="1000" b="0" dirty="0">
                        <a:solidFill>
                          <a:schemeClr val="tx1"/>
                        </a:solidFill>
                      </a:endParaRPr>
                    </a:p>
                  </a:txBody>
                  <a:tcPr/>
                </a:tc>
                <a:tc>
                  <a:txBody>
                    <a:bodyPr/>
                    <a:lstStyle/>
                    <a:p>
                      <a:pPr algn="ctr"/>
                      <a:r>
                        <a:rPr lang="fr-FR" sz="1000" b="0" dirty="0">
                          <a:solidFill>
                            <a:schemeClr val="tx1"/>
                          </a:solidFill>
                        </a:rPr>
                        <a:t>71.44 %</a:t>
                      </a:r>
                      <a:endParaRPr lang="en-US" sz="1000" b="0" dirty="0">
                        <a:solidFill>
                          <a:schemeClr val="tx1"/>
                        </a:solidFill>
                      </a:endParaRPr>
                    </a:p>
                  </a:txBody>
                  <a:tcPr/>
                </a:tc>
                <a:extLst>
                  <a:ext uri="{0D108BD9-81ED-4DB2-BD59-A6C34878D82A}">
                    <a16:rowId xmlns:a16="http://schemas.microsoft.com/office/drawing/2014/main" val="838490077"/>
                  </a:ext>
                </a:extLst>
              </a:tr>
              <a:tr h="358555">
                <a:tc>
                  <a:txBody>
                    <a:bodyPr/>
                    <a:lstStyle/>
                    <a:p>
                      <a:r>
                        <a:rPr lang="en-US" sz="1000" dirty="0"/>
                        <a:t>Decision Tree Distilled </a:t>
                      </a:r>
                    </a:p>
                  </a:txBody>
                  <a:tcPr/>
                </a:tc>
                <a:tc>
                  <a:txBody>
                    <a:bodyPr/>
                    <a:lstStyle/>
                    <a:p>
                      <a:pPr algn="ctr"/>
                      <a:r>
                        <a:rPr lang="en-US" sz="1000" dirty="0"/>
                        <a:t>Student</a:t>
                      </a:r>
                    </a:p>
                  </a:txBody>
                  <a:tcPr/>
                </a:tc>
                <a:tc>
                  <a:txBody>
                    <a:bodyPr/>
                    <a:lstStyle/>
                    <a:p>
                      <a:pPr algn="ctr"/>
                      <a:r>
                        <a:rPr lang="en-US" sz="1000" kern="1200" dirty="0">
                          <a:solidFill>
                            <a:schemeClr val="tx1"/>
                          </a:solidFill>
                          <a:latin typeface="+mn-lt"/>
                          <a:ea typeface="+mn-ea"/>
                          <a:cs typeface="+mn-cs"/>
                        </a:rPr>
                        <a:t>68.5</a:t>
                      </a:r>
                      <a:r>
                        <a:rPr lang="fr-FR" sz="1000" kern="1200" dirty="0">
                          <a:solidFill>
                            <a:schemeClr val="tx1"/>
                          </a:solidFill>
                          <a:latin typeface="+mn-lt"/>
                          <a:ea typeface="+mn-ea"/>
                          <a:cs typeface="+mn-cs"/>
                        </a:rPr>
                        <a:t> </a:t>
                      </a:r>
                      <a:r>
                        <a:rPr lang="fr-FR"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pPr algn="ctr"/>
                      <a:r>
                        <a:rPr lang="fr-FR" sz="1000" dirty="0">
                          <a:solidFill>
                            <a:schemeClr val="tx1"/>
                          </a:solidFill>
                        </a:rPr>
                        <a:t>64.48</a:t>
                      </a:r>
                      <a:r>
                        <a:rPr lang="en-US" sz="1000" kern="1200" dirty="0">
                          <a:solidFill>
                            <a:schemeClr val="tx1"/>
                          </a:solidFill>
                          <a:latin typeface="+mn-lt"/>
                          <a:ea typeface="+mn-ea"/>
                          <a:cs typeface="+mn-cs"/>
                        </a:rPr>
                        <a:t> %</a:t>
                      </a:r>
                      <a:endParaRPr lang="en-US" sz="1000" dirty="0">
                        <a:solidFill>
                          <a:schemeClr val="tx1"/>
                        </a:solidFill>
                      </a:endParaRPr>
                    </a:p>
                  </a:txBody>
                  <a:tcPr/>
                </a:tc>
                <a:tc>
                  <a:txBody>
                    <a:bodyPr/>
                    <a:lstStyle/>
                    <a:p>
                      <a:pPr algn="ctr"/>
                      <a:r>
                        <a:rPr lang="fr-FR" sz="1000" dirty="0">
                          <a:solidFill>
                            <a:srgbClr val="00B050"/>
                          </a:solidFill>
                        </a:rPr>
                        <a:t>70.16</a:t>
                      </a:r>
                      <a:r>
                        <a:rPr lang="en-US" sz="1000" kern="1200" dirty="0">
                          <a:solidFill>
                            <a:srgbClr val="92D050"/>
                          </a:solidFill>
                          <a:latin typeface="+mn-lt"/>
                          <a:ea typeface="+mn-ea"/>
                          <a:cs typeface="+mn-cs"/>
                        </a:rPr>
                        <a:t> </a:t>
                      </a:r>
                      <a:r>
                        <a:rPr lang="en-US" sz="1000" kern="1200" dirty="0">
                          <a:solidFill>
                            <a:schemeClr val="tx1"/>
                          </a:solidFill>
                          <a:latin typeface="+mn-lt"/>
                          <a:ea typeface="+mn-ea"/>
                          <a:cs typeface="+mn-cs"/>
                        </a:rPr>
                        <a:t>%</a:t>
                      </a:r>
                      <a:endParaRPr lang="en-US" sz="1000" dirty="0">
                        <a:solidFill>
                          <a:schemeClr val="tx1"/>
                        </a:solidFill>
                      </a:endParaRPr>
                    </a:p>
                  </a:txBody>
                  <a:tcPr/>
                </a:tc>
                <a:extLst>
                  <a:ext uri="{0D108BD9-81ED-4DB2-BD59-A6C34878D82A}">
                    <a16:rowId xmlns:a16="http://schemas.microsoft.com/office/drawing/2014/main" val="3821346974"/>
                  </a:ext>
                </a:extLst>
              </a:tr>
              <a:tr h="414586">
                <a:tc>
                  <a:txBody>
                    <a:bodyPr/>
                    <a:lstStyle/>
                    <a:p>
                      <a:r>
                        <a:rPr lang="en-US" sz="1000" dirty="0"/>
                        <a:t>Logistic  Regression Distilled </a:t>
                      </a:r>
                    </a:p>
                  </a:txBody>
                  <a:tcPr/>
                </a:tc>
                <a:tc>
                  <a:txBody>
                    <a:bodyPr/>
                    <a:lstStyle/>
                    <a:p>
                      <a:pPr algn="ctr"/>
                      <a:r>
                        <a:rPr lang="en-US" sz="1000" dirty="0"/>
                        <a:t>Student</a:t>
                      </a:r>
                    </a:p>
                  </a:txBody>
                  <a:tcPr/>
                </a:tc>
                <a:tc>
                  <a:txBody>
                    <a:bodyPr/>
                    <a:lstStyle/>
                    <a:p>
                      <a:pPr algn="ctr"/>
                      <a:r>
                        <a:rPr lang="en-US" sz="1000" kern="1200" dirty="0">
                          <a:solidFill>
                            <a:schemeClr val="tx1"/>
                          </a:solidFill>
                          <a:latin typeface="+mn-lt"/>
                          <a:ea typeface="+mn-ea"/>
                          <a:cs typeface="+mn-cs"/>
                        </a:rPr>
                        <a:t>68.03</a:t>
                      </a:r>
                      <a:r>
                        <a:rPr lang="fr-FR" sz="1000" kern="1200" dirty="0">
                          <a:solidFill>
                            <a:schemeClr val="tx1"/>
                          </a:solidFill>
                          <a:latin typeface="+mn-lt"/>
                          <a:ea typeface="+mn-ea"/>
                          <a:cs typeface="+mn-cs"/>
                        </a:rPr>
                        <a:t> </a:t>
                      </a:r>
                      <a:r>
                        <a:rPr lang="fr-FR" sz="1200" dirty="0">
                          <a:solidFill>
                            <a:schemeClr val="tx1"/>
                          </a:solidFill>
                        </a:rPr>
                        <a:t>%</a:t>
                      </a:r>
                      <a:endParaRPr lang="en-US" sz="1200" dirty="0">
                        <a:solidFill>
                          <a:schemeClr val="tx1"/>
                        </a:solidFill>
                      </a:endParaRPr>
                    </a:p>
                  </a:txBody>
                  <a:tcPr/>
                </a:tc>
                <a:tc>
                  <a:txBody>
                    <a:bodyPr/>
                    <a:lstStyle/>
                    <a:p>
                      <a:pPr algn="ctr"/>
                      <a:r>
                        <a:rPr lang="fr-FR" sz="1000" dirty="0">
                          <a:solidFill>
                            <a:schemeClr val="tx1"/>
                          </a:solidFill>
                        </a:rPr>
                        <a:t>63.94 % </a:t>
                      </a:r>
                      <a:endParaRPr lang="en-US" sz="1000" dirty="0">
                        <a:solidFill>
                          <a:schemeClr val="tx1"/>
                        </a:solidFill>
                      </a:endParaRPr>
                    </a:p>
                  </a:txBody>
                  <a:tcPr/>
                </a:tc>
                <a:tc>
                  <a:txBody>
                    <a:bodyPr/>
                    <a:lstStyle/>
                    <a:p>
                      <a:pPr algn="ctr"/>
                      <a:r>
                        <a:rPr lang="fr-FR" sz="1000" dirty="0">
                          <a:solidFill>
                            <a:srgbClr val="00B050"/>
                          </a:solidFill>
                        </a:rPr>
                        <a:t>70.13 </a:t>
                      </a:r>
                      <a:r>
                        <a:rPr lang="fr-FR" sz="1000" dirty="0"/>
                        <a:t>%</a:t>
                      </a:r>
                      <a:endParaRPr lang="en-US" sz="1000" dirty="0"/>
                    </a:p>
                  </a:txBody>
                  <a:tcPr/>
                </a:tc>
                <a:extLst>
                  <a:ext uri="{0D108BD9-81ED-4DB2-BD59-A6C34878D82A}">
                    <a16:rowId xmlns:a16="http://schemas.microsoft.com/office/drawing/2014/main" val="480205133"/>
                  </a:ext>
                </a:extLst>
              </a:tr>
            </a:tbl>
          </a:graphicData>
        </a:graphic>
      </p:graphicFrame>
    </p:spTree>
    <p:extLst>
      <p:ext uri="{BB962C8B-B14F-4D97-AF65-F5344CB8AC3E}">
        <p14:creationId xmlns:p14="http://schemas.microsoft.com/office/powerpoint/2010/main" val="44239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91264" y="453032"/>
            <a:ext cx="9204000" cy="236475"/>
          </a:xfrm>
        </p:spPr>
        <p:txBody>
          <a:bodyPr/>
          <a:lstStyle/>
          <a:p>
            <a:r>
              <a:rPr lang="en-US" dirty="0"/>
              <a:t>HINTON-BASED DISTILLATION (3/3) </a:t>
            </a:r>
          </a:p>
        </p:txBody>
      </p:sp>
      <p:pic>
        <p:nvPicPr>
          <p:cNvPr id="4" name="Image 3">
            <a:extLst>
              <a:ext uri="{FF2B5EF4-FFF2-40B4-BE49-F238E27FC236}">
                <a16:creationId xmlns:a16="http://schemas.microsoft.com/office/drawing/2014/main" id="{8DF3D673-D6FF-12F0-8F42-5B349E6D23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229"/>
          <a:stretch/>
        </p:blipFill>
        <p:spPr bwMode="auto">
          <a:xfrm>
            <a:off x="1020804" y="1220369"/>
            <a:ext cx="3310650" cy="2531068"/>
          </a:xfrm>
          <a:prstGeom prst="rect">
            <a:avLst/>
          </a:prstGeom>
          <a:noFill/>
          <a:ln>
            <a:noFill/>
          </a:ln>
        </p:spPr>
      </p:pic>
      <p:pic>
        <p:nvPicPr>
          <p:cNvPr id="5" name="Image 4">
            <a:extLst>
              <a:ext uri="{FF2B5EF4-FFF2-40B4-BE49-F238E27FC236}">
                <a16:creationId xmlns:a16="http://schemas.microsoft.com/office/drawing/2014/main" id="{C8428A90-ECEF-9736-9310-9F6F591188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350"/>
          <a:stretch/>
        </p:blipFill>
        <p:spPr bwMode="auto">
          <a:xfrm>
            <a:off x="5348010" y="1220369"/>
            <a:ext cx="3537186" cy="2568936"/>
          </a:xfrm>
          <a:prstGeom prst="rect">
            <a:avLst/>
          </a:prstGeom>
          <a:noFill/>
          <a:ln>
            <a:noFill/>
          </a:ln>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3C54DBE-B67F-F786-9517-8C948D3B198E}"/>
                  </a:ext>
                </a:extLst>
              </p:cNvPr>
              <p:cNvSpPr txBox="1"/>
              <p:nvPr/>
            </p:nvSpPr>
            <p:spPr>
              <a:xfrm>
                <a:off x="4954230" y="4482345"/>
                <a:ext cx="4951770" cy="7575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panose="02040503050406030204" pitchFamily="18" charset="0"/>
                        </a:rPr>
                        <m:t>𝑝</m:t>
                      </m:r>
                      <m:r>
                        <a:rPr lang="en-US" sz="1200" i="0">
                          <a:solidFill>
                            <a:schemeClr val="tx1"/>
                          </a:solidFill>
                          <a:latin typeface="Cambria Math" panose="02040503050406030204" pitchFamily="18" charset="0"/>
                        </a:rPr>
                        <m:t>ⅈ=</m:t>
                      </m:r>
                      <m:f>
                        <m:fPr>
                          <m:ctrlPr>
                            <a:rPr lang="en-US" sz="1200" i="1">
                              <a:solidFill>
                                <a:schemeClr val="tx1"/>
                              </a:solidFill>
                              <a:latin typeface="Cambria Math" panose="02040503050406030204" pitchFamily="18" charset="0"/>
                            </a:rPr>
                          </m:ctrlPr>
                        </m:fPr>
                        <m:num>
                          <m:func>
                            <m:funcPr>
                              <m:ctrlPr>
                                <a:rPr lang="en-US" sz="1200" i="1">
                                  <a:solidFill>
                                    <a:schemeClr val="tx1"/>
                                  </a:solidFill>
                                  <a:latin typeface="Cambria Math" panose="02040503050406030204" pitchFamily="18" charset="0"/>
                                </a:rPr>
                              </m:ctrlPr>
                            </m:funcPr>
                            <m:fName>
                              <m:r>
                                <a:rPr lang="en-US" sz="1200" i="1">
                                  <a:solidFill>
                                    <a:schemeClr val="tx1"/>
                                  </a:solidFill>
                                  <a:latin typeface="Cambria Math" panose="02040503050406030204" pitchFamily="18" charset="0"/>
                                </a:rPr>
                                <m:t>𝑒𝑥𝑝</m:t>
                              </m:r>
                            </m:fName>
                            <m:e>
                              <m:d>
                                <m:dPr>
                                  <m:ctrlPr>
                                    <a:rPr lang="en-US" sz="1200" i="1">
                                      <a:solidFill>
                                        <a:schemeClr val="tx1"/>
                                      </a:solidFill>
                                      <a:latin typeface="Cambria Math" panose="02040503050406030204" pitchFamily="18" charset="0"/>
                                    </a:rPr>
                                  </m:ctrlPr>
                                </m:dPr>
                                <m:e>
                                  <m:f>
                                    <m:fPr>
                                      <m:ctrlPr>
                                        <a:rPr lang="en-US" sz="1200" i="1">
                                          <a:solidFill>
                                            <a:schemeClr val="tx1"/>
                                          </a:solidFill>
                                          <a:latin typeface="Cambria Math" panose="02040503050406030204" pitchFamily="18" charset="0"/>
                                        </a:rPr>
                                      </m:ctrlPr>
                                    </m:fPr>
                                    <m:num>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𝑧</m:t>
                                          </m:r>
                                        </m:e>
                                        <m:sub>
                                          <m:r>
                                            <a:rPr lang="en-US" sz="1200" i="1">
                                              <a:solidFill>
                                                <a:schemeClr val="tx1"/>
                                              </a:solidFill>
                                              <a:latin typeface="Cambria Math" panose="02040503050406030204" pitchFamily="18" charset="0"/>
                                            </a:rPr>
                                            <m:t>𝑖</m:t>
                                          </m:r>
                                        </m:sub>
                                      </m:sSub>
                                    </m:num>
                                    <m:den>
                                      <m:r>
                                        <a:rPr lang="en-US" sz="1200" i="1">
                                          <a:solidFill>
                                            <a:schemeClr val="tx1"/>
                                          </a:solidFill>
                                          <a:latin typeface="Cambria Math" panose="02040503050406030204" pitchFamily="18" charset="0"/>
                                        </a:rPr>
                                        <m:t>𝑇</m:t>
                                      </m:r>
                                    </m:den>
                                  </m:f>
                                </m:e>
                              </m:d>
                            </m:e>
                          </m:func>
                        </m:num>
                        <m:den>
                          <m:nary>
                            <m:naryPr>
                              <m:chr m:val="∑"/>
                              <m:limLoc m:val="undOvr"/>
                              <m:grow m:val="on"/>
                              <m:supHide m:val="on"/>
                              <m:ctrlPr>
                                <a:rPr lang="en-US" sz="1200" i="1">
                                  <a:solidFill>
                                    <a:schemeClr val="tx1"/>
                                  </a:solidFill>
                                  <a:latin typeface="Cambria Math" panose="02040503050406030204" pitchFamily="18" charset="0"/>
                                </a:rPr>
                              </m:ctrlPr>
                            </m:naryPr>
                            <m:sub>
                              <m:r>
                                <a:rPr lang="en-US" sz="1200" i="1">
                                  <a:solidFill>
                                    <a:schemeClr val="tx1"/>
                                  </a:solidFill>
                                  <a:latin typeface="Cambria Math" panose="02040503050406030204" pitchFamily="18" charset="0"/>
                                </a:rPr>
                                <m:t>𝑗</m:t>
                              </m:r>
                            </m:sub>
                            <m:sup/>
                            <m:e>
                              <m:r>
                                <a:rPr lang="en-US" sz="1200" i="1">
                                  <a:solidFill>
                                    <a:schemeClr val="tx1"/>
                                  </a:solidFill>
                                  <a:latin typeface="Cambria Math" panose="02040503050406030204" pitchFamily="18" charset="0"/>
                                </a:rPr>
                                <m:t>𝑒𝑥</m:t>
                              </m:r>
                              <m:func>
                                <m:funcPr>
                                  <m:ctrlPr>
                                    <a:rPr lang="en-US" sz="1200" i="1">
                                      <a:solidFill>
                                        <a:schemeClr val="tx1"/>
                                      </a:solidFill>
                                      <a:latin typeface="Cambria Math" panose="02040503050406030204" pitchFamily="18" charset="0"/>
                                    </a:rPr>
                                  </m:ctrlPr>
                                </m:funcPr>
                                <m:fName>
                                  <m:r>
                                    <a:rPr lang="en-US" sz="1200" i="1">
                                      <a:solidFill>
                                        <a:schemeClr val="tx1"/>
                                      </a:solidFill>
                                      <a:latin typeface="Cambria Math" panose="02040503050406030204" pitchFamily="18" charset="0"/>
                                    </a:rPr>
                                    <m:t>𝑝</m:t>
                                  </m:r>
                                </m:fName>
                                <m:e>
                                  <m:d>
                                    <m:dPr>
                                      <m:ctrlPr>
                                        <a:rPr lang="en-US" sz="1200" i="1">
                                          <a:solidFill>
                                            <a:schemeClr val="tx1"/>
                                          </a:solidFill>
                                          <a:latin typeface="Cambria Math" panose="02040503050406030204" pitchFamily="18" charset="0"/>
                                        </a:rPr>
                                      </m:ctrlPr>
                                    </m:dPr>
                                    <m:e>
                                      <m:f>
                                        <m:fPr>
                                          <m:ctrlPr>
                                            <a:rPr lang="en-US" sz="1200" i="1">
                                              <a:solidFill>
                                                <a:schemeClr val="tx1"/>
                                              </a:solidFill>
                                              <a:latin typeface="Cambria Math" panose="02040503050406030204" pitchFamily="18" charset="0"/>
                                            </a:rPr>
                                          </m:ctrlPr>
                                        </m:fPr>
                                        <m:num>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𝑧</m:t>
                                              </m:r>
                                            </m:e>
                                            <m:sub>
                                              <m:r>
                                                <a:rPr lang="en-US" sz="1200" i="1">
                                                  <a:solidFill>
                                                    <a:schemeClr val="tx1"/>
                                                  </a:solidFill>
                                                  <a:latin typeface="Cambria Math" panose="02040503050406030204" pitchFamily="18" charset="0"/>
                                                </a:rPr>
                                                <m:t>𝑗</m:t>
                                              </m:r>
                                            </m:sub>
                                          </m:sSub>
                                        </m:num>
                                        <m:den>
                                          <m:r>
                                            <a:rPr lang="en-US" sz="1200" i="1">
                                              <a:solidFill>
                                                <a:schemeClr val="tx1"/>
                                              </a:solidFill>
                                              <a:latin typeface="Cambria Math" panose="02040503050406030204" pitchFamily="18" charset="0"/>
                                            </a:rPr>
                                            <m:t>𝑇</m:t>
                                          </m:r>
                                        </m:den>
                                      </m:f>
                                    </m:e>
                                  </m:d>
                                </m:e>
                              </m:func>
                            </m:e>
                          </m:nary>
                        </m:den>
                      </m:f>
                    </m:oMath>
                  </m:oMathPara>
                </a14:m>
                <a:endParaRPr lang="en-US" dirty="0"/>
              </a:p>
            </p:txBody>
          </p:sp>
        </mc:Choice>
        <mc:Fallback xmlns="">
          <p:sp>
            <p:nvSpPr>
              <p:cNvPr id="7" name="ZoneTexte 6">
                <a:extLst>
                  <a:ext uri="{FF2B5EF4-FFF2-40B4-BE49-F238E27FC236}">
                    <a16:creationId xmlns:a16="http://schemas.microsoft.com/office/drawing/2014/main" id="{A3C54DBE-B67F-F786-9517-8C948D3B198E}"/>
                  </a:ext>
                </a:extLst>
              </p:cNvPr>
              <p:cNvSpPr txBox="1">
                <a:spLocks noRot="1" noChangeAspect="1" noMove="1" noResize="1" noEditPoints="1" noAdjustHandles="1" noChangeArrowheads="1" noChangeShapeType="1" noTextEdit="1"/>
              </p:cNvSpPr>
              <p:nvPr/>
            </p:nvSpPr>
            <p:spPr>
              <a:xfrm>
                <a:off x="4954230" y="4482345"/>
                <a:ext cx="4951770" cy="757580"/>
              </a:xfrm>
              <a:prstGeom prst="rect">
                <a:avLst/>
              </a:prstGeom>
              <a:blipFill>
                <a:blip r:embed="rId4"/>
                <a:stretch>
                  <a:fillRect/>
                </a:stretch>
              </a:blipFill>
            </p:spPr>
            <p:txBody>
              <a:bodyPr/>
              <a:lstStyle/>
              <a:p>
                <a:r>
                  <a:rPr lang="en-US">
                    <a:noFill/>
                  </a:rPr>
                  <a:t> </a:t>
                </a:r>
              </a:p>
            </p:txBody>
          </p:sp>
        </mc:Fallback>
      </mc:AlternateContent>
      <p:sp>
        <p:nvSpPr>
          <p:cNvPr id="9" name="ZoneTexte 8">
            <a:extLst>
              <a:ext uri="{FF2B5EF4-FFF2-40B4-BE49-F238E27FC236}">
                <a16:creationId xmlns:a16="http://schemas.microsoft.com/office/drawing/2014/main" id="{1C6A276E-BB4A-0625-58C0-5D8C2C16CC19}"/>
              </a:ext>
            </a:extLst>
          </p:cNvPr>
          <p:cNvSpPr txBox="1"/>
          <p:nvPr/>
        </p:nvSpPr>
        <p:spPr>
          <a:xfrm>
            <a:off x="5284766" y="5278515"/>
            <a:ext cx="4951770" cy="253916"/>
          </a:xfrm>
          <a:prstGeom prst="rect">
            <a:avLst/>
          </a:prstGeom>
          <a:noFill/>
        </p:spPr>
        <p:txBody>
          <a:bodyPr wrap="square">
            <a:spAutoFit/>
          </a:bodyPr>
          <a:lstStyle/>
          <a:p>
            <a:pPr algn="ctr"/>
            <a:r>
              <a:rPr lang="en-US" sz="1000" b="1" i="1" dirty="0">
                <a:latin typeface="CMBX8"/>
              </a:rPr>
              <a:t>Formula 2. Teacher’s softened predictions with temperature T</a:t>
            </a:r>
          </a:p>
        </p:txBody>
      </p:sp>
      <p:sp>
        <p:nvSpPr>
          <p:cNvPr id="10" name="Content Placeholder 12">
            <a:extLst>
              <a:ext uri="{FF2B5EF4-FFF2-40B4-BE49-F238E27FC236}">
                <a16:creationId xmlns:a16="http://schemas.microsoft.com/office/drawing/2014/main" id="{692AE6F4-B014-EFB7-70BD-099C0CFDA388}"/>
              </a:ext>
            </a:extLst>
          </p:cNvPr>
          <p:cNvSpPr txBox="1">
            <a:spLocks/>
          </p:cNvSpPr>
          <p:nvPr/>
        </p:nvSpPr>
        <p:spPr>
          <a:xfrm>
            <a:off x="84236" y="849877"/>
            <a:ext cx="9259200" cy="210122"/>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dirty="0"/>
              <a:t>Response-Based Online Distillation with Temperature T  </a:t>
            </a:r>
          </a:p>
        </p:txBody>
      </p:sp>
      <p:sp>
        <p:nvSpPr>
          <p:cNvPr id="16" name="ZoneTexte 15">
            <a:extLst>
              <a:ext uri="{FF2B5EF4-FFF2-40B4-BE49-F238E27FC236}">
                <a16:creationId xmlns:a16="http://schemas.microsoft.com/office/drawing/2014/main" id="{868EAC54-7597-02AD-C059-FD468328CBE5}"/>
              </a:ext>
            </a:extLst>
          </p:cNvPr>
          <p:cNvSpPr txBox="1"/>
          <p:nvPr/>
        </p:nvSpPr>
        <p:spPr>
          <a:xfrm>
            <a:off x="779697" y="5969173"/>
            <a:ext cx="4665408" cy="415498"/>
          </a:xfrm>
          <a:prstGeom prst="rect">
            <a:avLst/>
          </a:prstGeom>
          <a:noFill/>
        </p:spPr>
        <p:txBody>
          <a:bodyPr wrap="square">
            <a:spAutoFit/>
          </a:bodyPr>
          <a:lstStyle/>
          <a:p>
            <a:pPr algn="ctr"/>
            <a:r>
              <a:rPr lang="en-US" sz="1000" b="1" i="1" dirty="0">
                <a:latin typeface="CMBX8"/>
              </a:rPr>
              <a:t>Table 5. LightGBM Students’ Performance. Softening teacher’s outputs enhance student performance.  </a:t>
            </a:r>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91027671-0CD7-87F5-CE21-2EA52131B692}"/>
                  </a:ext>
                </a:extLst>
              </p:cNvPr>
              <p:cNvSpPr txBox="1"/>
              <p:nvPr/>
            </p:nvSpPr>
            <p:spPr>
              <a:xfrm>
                <a:off x="373117" y="3693233"/>
                <a:ext cx="5071988" cy="415498"/>
              </a:xfrm>
              <a:prstGeom prst="rect">
                <a:avLst/>
              </a:prstGeom>
              <a:noFill/>
            </p:spPr>
            <p:txBody>
              <a:bodyPr wrap="square">
                <a:spAutoFit/>
              </a:bodyPr>
              <a:lstStyle/>
              <a:p>
                <a:pPr algn="ctr"/>
                <a:r>
                  <a:rPr lang="en-US" sz="1000" b="1" i="1" dirty="0">
                    <a:solidFill>
                      <a:schemeClr val="tx1"/>
                    </a:solidFill>
                    <a:latin typeface="CMBX8"/>
                  </a:rPr>
                  <a:t>Figure 9. Cross-validation for best </a:t>
                </a:r>
                <a14:m>
                  <m:oMath xmlns:m="http://schemas.openxmlformats.org/officeDocument/2006/math">
                    <m:r>
                      <a:rPr lang="fr-FR" sz="1000" b="1" i="1" smtClean="0">
                        <a:solidFill>
                          <a:schemeClr val="tx1"/>
                        </a:solidFill>
                        <a:latin typeface="Cambria Math" panose="02040503050406030204" pitchFamily="18" charset="0"/>
                      </a:rPr>
                      <m:t>𝑻</m:t>
                    </m:r>
                  </m:oMath>
                </a14:m>
                <a:r>
                  <a:rPr lang="en-US" sz="1000" b="1" i="1" dirty="0">
                    <a:solidFill>
                      <a:schemeClr val="tx1"/>
                    </a:solidFill>
                    <a:latin typeface="CMBX8"/>
                  </a:rPr>
                  <a:t> selection, T = 3.45 corresponds to the best accuracy ratio on the test set.   </a:t>
                </a:r>
              </a:p>
            </p:txBody>
          </p:sp>
        </mc:Choice>
        <mc:Fallback xmlns="">
          <p:sp>
            <p:nvSpPr>
              <p:cNvPr id="20" name="ZoneTexte 19">
                <a:extLst>
                  <a:ext uri="{FF2B5EF4-FFF2-40B4-BE49-F238E27FC236}">
                    <a16:creationId xmlns:a16="http://schemas.microsoft.com/office/drawing/2014/main" id="{91027671-0CD7-87F5-CE21-2EA52131B692}"/>
                  </a:ext>
                </a:extLst>
              </p:cNvPr>
              <p:cNvSpPr txBox="1">
                <a:spLocks noRot="1" noChangeAspect="1" noMove="1" noResize="1" noEditPoints="1" noAdjustHandles="1" noChangeArrowheads="1" noChangeShapeType="1" noTextEdit="1"/>
              </p:cNvSpPr>
              <p:nvPr/>
            </p:nvSpPr>
            <p:spPr>
              <a:xfrm>
                <a:off x="373117" y="3693233"/>
                <a:ext cx="5071988" cy="415498"/>
              </a:xfrm>
              <a:prstGeom prst="rect">
                <a:avLst/>
              </a:prstGeom>
              <a:blipFill>
                <a:blip r:embed="rId6"/>
                <a:stretch>
                  <a:fillRect r="-240" b="-4412"/>
                </a:stretch>
              </a:blipFill>
            </p:spPr>
            <p:txBody>
              <a:bodyPr/>
              <a:lstStyle/>
              <a:p>
                <a:r>
                  <a:rPr lang="fr-FR">
                    <a:noFill/>
                  </a:rPr>
                  <a:t> </a:t>
                </a:r>
              </a:p>
            </p:txBody>
          </p:sp>
        </mc:Fallback>
      </mc:AlternateContent>
      <p:sp>
        <p:nvSpPr>
          <p:cNvPr id="21" name="ZoneTexte 20">
            <a:extLst>
              <a:ext uri="{FF2B5EF4-FFF2-40B4-BE49-F238E27FC236}">
                <a16:creationId xmlns:a16="http://schemas.microsoft.com/office/drawing/2014/main" id="{135AD93B-1375-49A6-56D3-BA43428A4E10}"/>
              </a:ext>
            </a:extLst>
          </p:cNvPr>
          <p:cNvSpPr txBox="1"/>
          <p:nvPr/>
        </p:nvSpPr>
        <p:spPr>
          <a:xfrm>
            <a:off x="5710578" y="3700845"/>
            <a:ext cx="3671704" cy="253916"/>
          </a:xfrm>
          <a:prstGeom prst="rect">
            <a:avLst/>
          </a:prstGeom>
          <a:noFill/>
        </p:spPr>
        <p:txBody>
          <a:bodyPr wrap="square">
            <a:spAutoFit/>
          </a:bodyPr>
          <a:lstStyle/>
          <a:p>
            <a:pPr algn="ctr"/>
            <a:r>
              <a:rPr lang="en-US" sz="1000" b="1" i="1" dirty="0">
                <a:latin typeface="CMBX8"/>
              </a:rPr>
              <a:t>Figure 10. learning curve’s training convergence with T = 3.45 </a:t>
            </a:r>
          </a:p>
        </p:txBody>
      </p:sp>
      <p:sp>
        <p:nvSpPr>
          <p:cNvPr id="22" name="ZoneTexte 21">
            <a:extLst>
              <a:ext uri="{FF2B5EF4-FFF2-40B4-BE49-F238E27FC236}">
                <a16:creationId xmlns:a16="http://schemas.microsoft.com/office/drawing/2014/main" id="{55A3F549-F8C9-F04C-860E-3E39CABA024F}"/>
              </a:ext>
            </a:extLst>
          </p:cNvPr>
          <p:cNvSpPr txBox="1"/>
          <p:nvPr/>
        </p:nvSpPr>
        <p:spPr>
          <a:xfrm>
            <a:off x="3363298" y="5074152"/>
            <a:ext cx="968156" cy="748908"/>
          </a:xfrm>
          <a:prstGeom prst="rect">
            <a:avLst/>
          </a:prstGeom>
          <a:noFill/>
          <a:ln w="28575">
            <a:solidFill>
              <a:srgbClr val="FF0000"/>
            </a:solidFill>
          </a:ln>
        </p:spPr>
        <p:txBody>
          <a:bodyPr wrap="square" lIns="36000" tIns="36000" rIns="36000" bIns="36000" rtlCol="0">
            <a:spAutoFit/>
          </a:bodyPr>
          <a:lstStyle/>
          <a:p>
            <a:endParaRPr lang="en-US" sz="1100" dirty="0">
              <a:cs typeface="Arial" pitchFamily="34" charset="0"/>
            </a:endParaRPr>
          </a:p>
        </p:txBody>
      </p:sp>
      <p:graphicFrame>
        <p:nvGraphicFramePr>
          <p:cNvPr id="3" name="Tableau 5">
            <a:extLst>
              <a:ext uri="{FF2B5EF4-FFF2-40B4-BE49-F238E27FC236}">
                <a16:creationId xmlns:a16="http://schemas.microsoft.com/office/drawing/2014/main" id="{10CAA791-B747-26C5-B502-6C58BD7A33EA}"/>
              </a:ext>
            </a:extLst>
          </p:cNvPr>
          <p:cNvGraphicFramePr>
            <a:graphicFrameLocks noGrp="1"/>
          </p:cNvGraphicFramePr>
          <p:nvPr>
            <p:extLst>
              <p:ext uri="{D42A27DB-BD31-4B8C-83A1-F6EECF244321}">
                <p14:modId xmlns:p14="http://schemas.microsoft.com/office/powerpoint/2010/main" val="2204487511"/>
              </p:ext>
            </p:extLst>
          </p:nvPr>
        </p:nvGraphicFramePr>
        <p:xfrm>
          <a:off x="250346" y="4226047"/>
          <a:ext cx="5317529" cy="1675234"/>
        </p:xfrm>
        <a:graphic>
          <a:graphicData uri="http://schemas.openxmlformats.org/drawingml/2006/table">
            <a:tbl>
              <a:tblPr firstRow="1" bandRow="1">
                <a:tableStyleId>{3B4B98B0-60AC-42C2-AFA5-B58CD77FA1E5}</a:tableStyleId>
              </a:tblPr>
              <a:tblGrid>
                <a:gridCol w="1557364">
                  <a:extLst>
                    <a:ext uri="{9D8B030D-6E8A-4147-A177-3AD203B41FA5}">
                      <a16:colId xmlns:a16="http://schemas.microsoft.com/office/drawing/2014/main" val="1097864145"/>
                    </a:ext>
                  </a:extLst>
                </a:gridCol>
                <a:gridCol w="729986">
                  <a:extLst>
                    <a:ext uri="{9D8B030D-6E8A-4147-A177-3AD203B41FA5}">
                      <a16:colId xmlns:a16="http://schemas.microsoft.com/office/drawing/2014/main" val="276649338"/>
                    </a:ext>
                  </a:extLst>
                </a:gridCol>
                <a:gridCol w="729986">
                  <a:extLst>
                    <a:ext uri="{9D8B030D-6E8A-4147-A177-3AD203B41FA5}">
                      <a16:colId xmlns:a16="http://schemas.microsoft.com/office/drawing/2014/main" val="2431561242"/>
                    </a:ext>
                  </a:extLst>
                </a:gridCol>
                <a:gridCol w="1149239">
                  <a:extLst>
                    <a:ext uri="{9D8B030D-6E8A-4147-A177-3AD203B41FA5}">
                      <a16:colId xmlns:a16="http://schemas.microsoft.com/office/drawing/2014/main" val="2464063491"/>
                    </a:ext>
                  </a:extLst>
                </a:gridCol>
                <a:gridCol w="1150954">
                  <a:extLst>
                    <a:ext uri="{9D8B030D-6E8A-4147-A177-3AD203B41FA5}">
                      <a16:colId xmlns:a16="http://schemas.microsoft.com/office/drawing/2014/main" val="4266974769"/>
                    </a:ext>
                  </a:extLst>
                </a:gridCol>
              </a:tblGrid>
              <a:tr h="271936">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900" b="1" dirty="0"/>
                        <a:t>Models</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Role </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AR TRAIN</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b="1" dirty="0"/>
                        <a:t>AR TEST  </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b="1" dirty="0"/>
                        <a:t>AR OOT </a:t>
                      </a:r>
                    </a:p>
                  </a:txBody>
                  <a:tcPr/>
                </a:tc>
                <a:extLst>
                  <a:ext uri="{0D108BD9-81ED-4DB2-BD59-A6C34878D82A}">
                    <a16:rowId xmlns:a16="http://schemas.microsoft.com/office/drawing/2014/main" val="2523184948"/>
                  </a:ext>
                </a:extLst>
              </a:tr>
              <a:tr h="284204">
                <a:tc>
                  <a:txBody>
                    <a:bodyPr/>
                    <a:lstStyle/>
                    <a:p>
                      <a:pPr marL="0" algn="l" defTabSz="990564" rtl="0" eaLnBrk="1" latinLnBrk="0" hangingPunct="1"/>
                      <a:r>
                        <a:rPr lang="en-US" sz="1000" i="1" kern="1200" dirty="0">
                          <a:solidFill>
                            <a:schemeClr val="tx1"/>
                          </a:solidFill>
                          <a:latin typeface="+mn-lt"/>
                          <a:ea typeface="+mn-ea"/>
                          <a:cs typeface="+mn-cs"/>
                        </a:rPr>
                        <a:t>PD ESTIMATION MODELS</a:t>
                      </a:r>
                      <a:endParaRPr lang="en-US" sz="1000" kern="1200" dirty="0">
                        <a:solidFill>
                          <a:schemeClr val="tx1"/>
                        </a:solidFill>
                        <a:latin typeface="+mn-lt"/>
                        <a:ea typeface="+mn-ea"/>
                        <a:cs typeface="+mn-cs"/>
                      </a:endParaRPr>
                    </a:p>
                  </a:txBody>
                  <a:tcPr/>
                </a:tc>
                <a:tc>
                  <a:txBody>
                    <a:bodyPr/>
                    <a:lstStyle/>
                    <a:p>
                      <a:pPr marL="0" algn="ctr" defTabSz="990564" rtl="0" eaLnBrk="1" latinLnBrk="0" hangingPunct="1"/>
                      <a:r>
                        <a:rPr lang="fr-FR" sz="900" kern="1200" dirty="0">
                          <a:solidFill>
                            <a:schemeClr val="tx1"/>
                          </a:solidFill>
                          <a:latin typeface="+mn-lt"/>
                          <a:ea typeface="+mn-ea"/>
                          <a:cs typeface="+mn-cs"/>
                        </a:rPr>
                        <a:t>Baseline  </a:t>
                      </a:r>
                    </a:p>
                  </a:txBody>
                  <a:tcPr marL="68580" marR="68580" marT="0" marB="0"/>
                </a:tc>
                <a:tc>
                  <a:txBody>
                    <a:bodyPr/>
                    <a:lstStyle/>
                    <a:p>
                      <a:pPr marL="0" algn="ctr" defTabSz="990564" rtl="0" eaLnBrk="1" latinLnBrk="0" hangingPunct="1"/>
                      <a:r>
                        <a:rPr lang="fr-FR" sz="900" kern="1200" dirty="0">
                          <a:solidFill>
                            <a:schemeClr val="tx1"/>
                          </a:solidFill>
                          <a:latin typeface="+mn-lt"/>
                          <a:ea typeface="+mn-ea"/>
                          <a:cs typeface="+mn-cs"/>
                        </a:rPr>
                        <a:t>65,4%</a:t>
                      </a:r>
                    </a:p>
                  </a:txBody>
                  <a:tcPr marL="68580" marR="68580" marT="0" marB="0"/>
                </a:tc>
                <a:tc>
                  <a:txBody>
                    <a:bodyPr/>
                    <a:lstStyle/>
                    <a:p>
                      <a:pPr marL="0" algn="ctr" defTabSz="990564" rtl="0" eaLnBrk="1" latinLnBrk="0" hangingPunct="1"/>
                      <a:r>
                        <a:rPr lang="fr-FR" sz="900" kern="1200" dirty="0">
                          <a:solidFill>
                            <a:schemeClr val="tx1"/>
                          </a:solidFill>
                          <a:latin typeface="+mn-lt"/>
                          <a:ea typeface="+mn-ea"/>
                          <a:cs typeface="+mn-cs"/>
                        </a:rPr>
                        <a:t>66,2%</a:t>
                      </a:r>
                    </a:p>
                  </a:txBody>
                  <a:tcPr marL="68580" marR="68580" marT="0" marB="0"/>
                </a:tc>
                <a:tc>
                  <a:txBody>
                    <a:bodyPr/>
                    <a:lstStyle/>
                    <a:p>
                      <a:pPr marL="0" algn="ctr" defTabSz="990564" rtl="0" eaLnBrk="1" latinLnBrk="0" hangingPunct="1"/>
                      <a:r>
                        <a:rPr lang="fr-FR" sz="900" b="1" kern="1200" dirty="0">
                          <a:solidFill>
                            <a:schemeClr val="bg2"/>
                          </a:solidFill>
                          <a:latin typeface="+mn-lt"/>
                          <a:ea typeface="+mn-ea"/>
                          <a:cs typeface="+mn-cs"/>
                        </a:rPr>
                        <a:t>66,4%</a:t>
                      </a:r>
                    </a:p>
                  </a:txBody>
                  <a:tcPr marL="68580" marR="68580" marT="0" marB="0"/>
                </a:tc>
                <a:extLst>
                  <a:ext uri="{0D108BD9-81ED-4DB2-BD59-A6C34878D82A}">
                    <a16:rowId xmlns:a16="http://schemas.microsoft.com/office/drawing/2014/main" val="3611138882"/>
                  </a:ext>
                </a:extLst>
              </a:tr>
              <a:tr h="328856">
                <a:tc>
                  <a:txBody>
                    <a:bodyPr/>
                    <a:lstStyle/>
                    <a:p>
                      <a:r>
                        <a:rPr lang="en-US" sz="900" dirty="0"/>
                        <a:t>LightGBM with regularization</a:t>
                      </a:r>
                      <a:endParaRPr lang="en-US" sz="900" dirty="0">
                        <a:solidFill>
                          <a:srgbClr val="FF0000"/>
                        </a:solidFill>
                      </a:endParaRPr>
                    </a:p>
                  </a:txBody>
                  <a:tcPr/>
                </a:tc>
                <a:tc>
                  <a:txBody>
                    <a:bodyPr/>
                    <a:lstStyle/>
                    <a:p>
                      <a:pPr algn="ctr"/>
                      <a:r>
                        <a:rPr lang="en-US" sz="1000" kern="1200" dirty="0">
                          <a:solidFill>
                            <a:schemeClr val="tx1"/>
                          </a:solidFill>
                          <a:latin typeface="+mn-lt"/>
                          <a:ea typeface="+mn-ea"/>
                          <a:cs typeface="+mn-cs"/>
                        </a:rPr>
                        <a:t>Teacher</a:t>
                      </a:r>
                    </a:p>
                  </a:txBody>
                  <a:tcPr/>
                </a:tc>
                <a:tc>
                  <a:txBody>
                    <a:bodyPr/>
                    <a:lstStyle/>
                    <a:p>
                      <a:pPr marL="0" algn="ctr" defTabSz="990564" rtl="0" eaLnBrk="1" latinLnBrk="0" hangingPunct="1"/>
                      <a:r>
                        <a:rPr lang="fr-FR" sz="900" kern="1200" dirty="0">
                          <a:solidFill>
                            <a:schemeClr val="tx1"/>
                          </a:solidFill>
                          <a:latin typeface="+mn-lt"/>
                          <a:ea typeface="+mn-ea"/>
                          <a:cs typeface="+mn-cs"/>
                        </a:rPr>
                        <a:t>70.87 %</a:t>
                      </a:r>
                      <a:endParaRPr lang="en-US" sz="900" kern="1200" dirty="0">
                        <a:solidFill>
                          <a:schemeClr val="tx1"/>
                        </a:solidFill>
                        <a:latin typeface="+mn-lt"/>
                        <a:ea typeface="+mn-ea"/>
                        <a:cs typeface="+mn-cs"/>
                      </a:endParaRPr>
                    </a:p>
                  </a:txBody>
                  <a:tcPr/>
                </a:tc>
                <a:tc>
                  <a:txBody>
                    <a:bodyPr/>
                    <a:lstStyle/>
                    <a:p>
                      <a:pPr algn="ctr"/>
                      <a:r>
                        <a:rPr lang="fr-FR" sz="900" b="0" dirty="0">
                          <a:solidFill>
                            <a:schemeClr val="tx1"/>
                          </a:solidFill>
                        </a:rPr>
                        <a:t>67.41 % </a:t>
                      </a:r>
                      <a:endParaRPr lang="en-US" sz="900" b="0" dirty="0">
                        <a:solidFill>
                          <a:schemeClr val="tx1"/>
                        </a:solidFill>
                      </a:endParaRPr>
                    </a:p>
                  </a:txBody>
                  <a:tcPr/>
                </a:tc>
                <a:tc>
                  <a:txBody>
                    <a:bodyPr/>
                    <a:lstStyle/>
                    <a:p>
                      <a:pPr algn="ctr"/>
                      <a:r>
                        <a:rPr lang="fr-FR" sz="900" b="0" dirty="0">
                          <a:solidFill>
                            <a:schemeClr val="tx1"/>
                          </a:solidFill>
                        </a:rPr>
                        <a:t>71.44 %</a:t>
                      </a:r>
                      <a:endParaRPr lang="en-US" sz="900" b="0" dirty="0">
                        <a:solidFill>
                          <a:schemeClr val="tx1"/>
                        </a:solidFill>
                      </a:endParaRPr>
                    </a:p>
                  </a:txBody>
                  <a:tcPr/>
                </a:tc>
                <a:extLst>
                  <a:ext uri="{0D108BD9-81ED-4DB2-BD59-A6C34878D82A}">
                    <a16:rowId xmlns:a16="http://schemas.microsoft.com/office/drawing/2014/main" val="838490077"/>
                  </a:ext>
                </a:extLst>
              </a:tr>
              <a:tr h="315349">
                <a:tc>
                  <a:txBody>
                    <a:bodyPr/>
                    <a:lstStyle/>
                    <a:p>
                      <a:r>
                        <a:rPr lang="en-US" sz="900" dirty="0"/>
                        <a:t>Logistic  Regression Distilled </a:t>
                      </a:r>
                    </a:p>
                  </a:txBody>
                  <a:tcPr/>
                </a:tc>
                <a:tc>
                  <a:txBody>
                    <a:bodyPr/>
                    <a:lstStyle/>
                    <a:p>
                      <a:pPr algn="ctr"/>
                      <a:r>
                        <a:rPr lang="en-US" sz="1000" kern="1200" dirty="0">
                          <a:solidFill>
                            <a:schemeClr val="tx1"/>
                          </a:solidFill>
                          <a:latin typeface="+mn-lt"/>
                          <a:ea typeface="+mn-ea"/>
                          <a:cs typeface="+mn-cs"/>
                        </a:rPr>
                        <a:t>Student</a:t>
                      </a:r>
                      <a:r>
                        <a:rPr lang="en-US" sz="1100" dirty="0">
                          <a:solidFill>
                            <a:schemeClr val="tx1"/>
                          </a:solidFill>
                        </a:rPr>
                        <a:t> </a:t>
                      </a:r>
                    </a:p>
                  </a:txBody>
                  <a:tcPr/>
                </a:tc>
                <a:tc>
                  <a:txBody>
                    <a:bodyPr/>
                    <a:lstStyle/>
                    <a:p>
                      <a:pPr algn="ctr"/>
                      <a:r>
                        <a:rPr lang="en-US" sz="900" kern="1200" dirty="0">
                          <a:solidFill>
                            <a:schemeClr val="tx1"/>
                          </a:solidFill>
                          <a:latin typeface="+mn-lt"/>
                          <a:ea typeface="+mn-ea"/>
                          <a:cs typeface="+mn-cs"/>
                        </a:rPr>
                        <a:t>68.03</a:t>
                      </a:r>
                      <a:r>
                        <a:rPr lang="fr-FR" sz="900" kern="1200" dirty="0">
                          <a:solidFill>
                            <a:schemeClr val="tx1"/>
                          </a:solidFill>
                          <a:latin typeface="+mn-lt"/>
                          <a:ea typeface="+mn-ea"/>
                          <a:cs typeface="+mn-cs"/>
                        </a:rPr>
                        <a:t> </a:t>
                      </a:r>
                      <a:r>
                        <a:rPr lang="fr-FR" sz="1100" dirty="0">
                          <a:solidFill>
                            <a:schemeClr val="tx1"/>
                          </a:solidFill>
                        </a:rPr>
                        <a:t>%</a:t>
                      </a:r>
                      <a:endParaRPr lang="en-US" sz="1100" dirty="0">
                        <a:solidFill>
                          <a:schemeClr val="tx1"/>
                        </a:solidFill>
                      </a:endParaRPr>
                    </a:p>
                  </a:txBody>
                  <a:tcPr/>
                </a:tc>
                <a:tc>
                  <a:txBody>
                    <a:bodyPr/>
                    <a:lstStyle/>
                    <a:p>
                      <a:pPr algn="ctr"/>
                      <a:r>
                        <a:rPr lang="fr-FR" sz="900" b="1" dirty="0">
                          <a:solidFill>
                            <a:srgbClr val="00B050"/>
                          </a:solidFill>
                        </a:rPr>
                        <a:t>63.94 % </a:t>
                      </a:r>
                      <a:endParaRPr lang="en-US" sz="900" b="1" dirty="0">
                        <a:solidFill>
                          <a:srgbClr val="00B050"/>
                        </a:solidFill>
                      </a:endParaRPr>
                    </a:p>
                  </a:txBody>
                  <a:tcPr/>
                </a:tc>
                <a:tc>
                  <a:txBody>
                    <a:bodyPr/>
                    <a:lstStyle/>
                    <a:p>
                      <a:pPr algn="ctr"/>
                      <a:r>
                        <a:rPr lang="fr-FR" sz="900" dirty="0">
                          <a:solidFill>
                            <a:schemeClr val="tx1"/>
                          </a:solidFill>
                        </a:rPr>
                        <a:t>70.13 %</a:t>
                      </a:r>
                      <a:endParaRPr lang="en-US" sz="900" dirty="0">
                        <a:solidFill>
                          <a:schemeClr val="tx1"/>
                        </a:solidFill>
                      </a:endParaRPr>
                    </a:p>
                  </a:txBody>
                  <a:tcPr/>
                </a:tc>
                <a:extLst>
                  <a:ext uri="{0D108BD9-81ED-4DB2-BD59-A6C34878D82A}">
                    <a16:rowId xmlns:a16="http://schemas.microsoft.com/office/drawing/2014/main" val="3821346974"/>
                  </a:ext>
                </a:extLst>
              </a:tr>
              <a:tr h="437985">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Logistic Regression Distilled with Temperature</a:t>
                      </a:r>
                    </a:p>
                  </a:txBody>
                  <a:tcPr/>
                </a:tc>
                <a:tc>
                  <a:txBody>
                    <a:bodyPr/>
                    <a:lstStyle/>
                    <a:p>
                      <a:pPr algn="ctr"/>
                      <a:r>
                        <a:rPr lang="en-US" sz="1000" kern="1200" dirty="0">
                          <a:solidFill>
                            <a:schemeClr val="tx1"/>
                          </a:solidFill>
                          <a:latin typeface="+mn-lt"/>
                          <a:ea typeface="+mn-ea"/>
                          <a:cs typeface="+mn-cs"/>
                        </a:rPr>
                        <a:t>Student </a:t>
                      </a:r>
                    </a:p>
                  </a:txBody>
                  <a:tcPr/>
                </a:tc>
                <a:tc>
                  <a:txBody>
                    <a:bodyPr/>
                    <a:lstStyle/>
                    <a:p>
                      <a:pPr algn="ctr"/>
                      <a:r>
                        <a:rPr lang="en-US" sz="900" kern="1200" dirty="0">
                          <a:solidFill>
                            <a:schemeClr val="tx1"/>
                          </a:solidFill>
                          <a:latin typeface="+mn-lt"/>
                          <a:ea typeface="+mn-ea"/>
                          <a:cs typeface="+mn-cs"/>
                        </a:rPr>
                        <a:t>68.63 </a:t>
                      </a:r>
                      <a:r>
                        <a:rPr lang="en-US" sz="1100" kern="1200" dirty="0">
                          <a:solidFill>
                            <a:schemeClr val="tx1"/>
                          </a:solidFill>
                          <a:latin typeface="+mn-lt"/>
                          <a:ea typeface="+mn-ea"/>
                          <a:cs typeface="+mn-cs"/>
                        </a:rPr>
                        <a:t>%</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b="1" kern="1200" dirty="0">
                          <a:solidFill>
                            <a:srgbClr val="00B050"/>
                          </a:solidFill>
                          <a:latin typeface="+mn-lt"/>
                          <a:ea typeface="+mn-ea"/>
                          <a:cs typeface="+mn-cs"/>
                        </a:rPr>
                        <a:t>64.51 % </a:t>
                      </a:r>
                      <a:endParaRPr lang="fr-FR" sz="900" b="1" kern="1200" dirty="0">
                        <a:solidFill>
                          <a:srgbClr val="00B050"/>
                        </a:solidFill>
                        <a:latin typeface="+mn-lt"/>
                        <a:ea typeface="+mn-ea"/>
                        <a:cs typeface="+mn-cs"/>
                      </a:endParaRP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70.83 % </a:t>
                      </a:r>
                    </a:p>
                  </a:txBody>
                  <a:tcPr/>
                </a:tc>
                <a:extLst>
                  <a:ext uri="{0D108BD9-81ED-4DB2-BD59-A6C34878D82A}">
                    <a16:rowId xmlns:a16="http://schemas.microsoft.com/office/drawing/2014/main" val="480205133"/>
                  </a:ext>
                </a:extLst>
              </a:tr>
            </a:tbl>
          </a:graphicData>
        </a:graphic>
      </p:graphicFrame>
    </p:spTree>
    <p:extLst>
      <p:ext uri="{BB962C8B-B14F-4D97-AF65-F5344CB8AC3E}">
        <p14:creationId xmlns:p14="http://schemas.microsoft.com/office/powerpoint/2010/main" val="321153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6" grpId="0"/>
      <p:bldP spid="20" grpId="0"/>
      <p:bldP spid="21"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(1/10)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10612" y="871875"/>
            <a:ext cx="7507543" cy="307777"/>
          </a:xfrm>
          <a:prstGeom prst="rect">
            <a:avLst/>
          </a:prstGeom>
          <a:noFill/>
        </p:spPr>
        <p:txBody>
          <a:bodyPr wrap="square">
            <a:spAutoFit/>
          </a:bodyPr>
          <a:lstStyle/>
          <a:p>
            <a:pPr algn="l"/>
            <a:r>
              <a:rPr lang="en-US" sz="1400" b="1" dirty="0">
                <a:cs typeface="Arial" pitchFamily="34" charset="0"/>
              </a:rPr>
              <a:t>Exploring Generative Knowledge Distillation Technique </a:t>
            </a:r>
            <a:r>
              <a:rPr lang="en-US" sz="1400" b="1" dirty="0">
                <a:solidFill>
                  <a:schemeClr val="bg2"/>
                </a:solidFill>
                <a:cs typeface="Arial" pitchFamily="34" charset="0"/>
              </a:rPr>
              <a:t>to Improve the Student AR TEST</a:t>
            </a:r>
          </a:p>
        </p:txBody>
      </p:sp>
      <p:sp>
        <p:nvSpPr>
          <p:cNvPr id="4" name="ZoneTexte 3">
            <a:extLst>
              <a:ext uri="{FF2B5EF4-FFF2-40B4-BE49-F238E27FC236}">
                <a16:creationId xmlns:a16="http://schemas.microsoft.com/office/drawing/2014/main" id="{F620E15C-AD25-5C34-B993-FFC8426A9710}"/>
              </a:ext>
            </a:extLst>
          </p:cNvPr>
          <p:cNvSpPr txBox="1"/>
          <p:nvPr/>
        </p:nvSpPr>
        <p:spPr>
          <a:xfrm>
            <a:off x="134534" y="1231846"/>
            <a:ext cx="9636931" cy="1423467"/>
          </a:xfrm>
          <a:prstGeom prst="rect">
            <a:avLst/>
          </a:prstGeom>
          <a:noFill/>
        </p:spPr>
        <p:txBody>
          <a:bodyPr wrap="square">
            <a:spAutoFit/>
          </a:bodyPr>
          <a:lstStyle/>
          <a:p>
            <a:r>
              <a:rPr lang="en-US" sz="1100" i="1" dirty="0">
                <a:latin typeface="Arial" panose="020B0604020202020204" pitchFamily="34" charset="0"/>
                <a:cs typeface="Arial" panose="020B0604020202020204" pitchFamily="34" charset="0"/>
              </a:rPr>
              <a:t>So far, we have achieved great result on the OOT set (AR OOT). However, the student accuracy ratio on the test set (AR TEST) still need to be improved. To achieve that, we will be performing </a:t>
            </a:r>
            <a:r>
              <a:rPr lang="en-US" sz="1100" i="1" dirty="0">
                <a:solidFill>
                  <a:schemeClr val="bg2"/>
                </a:solidFill>
                <a:latin typeface="Arial" panose="020B0604020202020204" pitchFamily="34" charset="0"/>
                <a:cs typeface="Arial" panose="020B0604020202020204" pitchFamily="34" charset="0"/>
              </a:rPr>
              <a:t>an advanced distillation framework </a:t>
            </a:r>
            <a:r>
              <a:rPr lang="en-US" sz="1100" i="1" dirty="0">
                <a:latin typeface="Arial" panose="020B0604020202020204" pitchFamily="34" charset="0"/>
                <a:cs typeface="Arial" panose="020B0604020202020204" pitchFamily="34" charset="0"/>
              </a:rPr>
              <a:t>called adversarial knowledge distillation.</a:t>
            </a:r>
          </a:p>
          <a:p>
            <a:endParaRPr lang="en-US" sz="1100" dirty="0">
              <a:solidFill>
                <a:srgbClr val="000000"/>
              </a:solidFill>
              <a:latin typeface="Arial" panose="020B0604020202020204" pitchFamily="34" charset="0"/>
              <a:cs typeface="Arial" panose="020B0604020202020204" pitchFamily="34" charset="0"/>
            </a:endParaRPr>
          </a:p>
          <a:p>
            <a:pPr algn="just"/>
            <a:r>
              <a:rPr lang="en-US" sz="1100" i="1" dirty="0">
                <a:latin typeface="Arial" panose="020B0604020202020204" pitchFamily="34" charset="0"/>
                <a:cs typeface="Arial" panose="020B0604020202020204" pitchFamily="34" charset="0"/>
              </a:rPr>
              <a:t>An effective framework to enhance the power of student learning via the teacher knowledge distillation using </a:t>
            </a:r>
            <a:r>
              <a:rPr lang="en-US" sz="1100" i="1" dirty="0">
                <a:solidFill>
                  <a:schemeClr val="bg2"/>
                </a:solidFill>
                <a:latin typeface="Arial" panose="020B0604020202020204" pitchFamily="34" charset="0"/>
                <a:cs typeface="Arial" panose="020B0604020202020204" pitchFamily="34" charset="0"/>
              </a:rPr>
              <a:t>GANs</a:t>
            </a:r>
            <a:r>
              <a:rPr lang="en-US" sz="1100" i="1" dirty="0">
                <a:latin typeface="Arial" panose="020B0604020202020204" pitchFamily="34" charset="0"/>
                <a:cs typeface="Arial" panose="020B0604020202020204" pitchFamily="34" charset="0"/>
              </a:rPr>
              <a:t>. This framework tackles the problem arising from the small capacity of the student and difficulties to mimic accurately the teacher which lead to the performance gap.</a:t>
            </a:r>
          </a:p>
          <a:p>
            <a:endParaRPr lang="en-US" sz="1050" b="0" i="0" dirty="0">
              <a:solidFill>
                <a:srgbClr val="000000"/>
              </a:solidFill>
              <a:effectLst/>
              <a:latin typeface="Helvetica Neue"/>
            </a:endParaRPr>
          </a:p>
          <a:p>
            <a:endParaRPr lang="en-US" sz="1050" dirty="0">
              <a:solidFill>
                <a:srgbClr val="000000"/>
              </a:solidFill>
              <a:latin typeface="Helvetica Neue"/>
            </a:endParaRPr>
          </a:p>
          <a:p>
            <a:r>
              <a:rPr lang="en-US" sz="1050" b="0" i="0" dirty="0">
                <a:solidFill>
                  <a:srgbClr val="000000"/>
                </a:solidFill>
                <a:effectLst/>
                <a:latin typeface="Helvetica Neue"/>
              </a:rPr>
              <a:t> </a:t>
            </a:r>
            <a:endParaRPr lang="en-US" sz="1050" dirty="0"/>
          </a:p>
        </p:txBody>
      </p:sp>
      <p:pic>
        <p:nvPicPr>
          <p:cNvPr id="5" name="Image 4">
            <a:extLst>
              <a:ext uri="{FF2B5EF4-FFF2-40B4-BE49-F238E27FC236}">
                <a16:creationId xmlns:a16="http://schemas.microsoft.com/office/drawing/2014/main" id="{37482057-D5BA-1C42-398A-AB503AD883B8}"/>
              </a:ext>
            </a:extLst>
          </p:cNvPr>
          <p:cNvPicPr>
            <a:picLocks noChangeAspect="1"/>
          </p:cNvPicPr>
          <p:nvPr/>
        </p:nvPicPr>
        <p:blipFill rotWithShape="1">
          <a:blip r:embed="rId2">
            <a:extLst>
              <a:ext uri="{28A0092B-C50C-407E-A947-70E740481C1C}">
                <a14:useLocalDpi xmlns:a14="http://schemas.microsoft.com/office/drawing/2010/main" val="0"/>
              </a:ext>
            </a:extLst>
          </a:blip>
          <a:srcRect l="50912" b="45573"/>
          <a:stretch/>
        </p:blipFill>
        <p:spPr>
          <a:xfrm>
            <a:off x="3172378" y="2792951"/>
            <a:ext cx="2952010" cy="1790848"/>
          </a:xfrm>
          <a:prstGeom prst="rect">
            <a:avLst/>
          </a:prstGeom>
        </p:spPr>
      </p:pic>
      <p:sp>
        <p:nvSpPr>
          <p:cNvPr id="8" name="ZoneTexte 7">
            <a:extLst>
              <a:ext uri="{FF2B5EF4-FFF2-40B4-BE49-F238E27FC236}">
                <a16:creationId xmlns:a16="http://schemas.microsoft.com/office/drawing/2014/main" id="{570F3E54-A25E-0ADC-43A1-A4EF7BD9583E}"/>
              </a:ext>
            </a:extLst>
          </p:cNvPr>
          <p:cNvSpPr txBox="1"/>
          <p:nvPr/>
        </p:nvSpPr>
        <p:spPr>
          <a:xfrm>
            <a:off x="965124" y="4721437"/>
            <a:ext cx="7842614" cy="400110"/>
          </a:xfrm>
          <a:prstGeom prst="rect">
            <a:avLst/>
          </a:prstGeom>
          <a:noFill/>
        </p:spPr>
        <p:txBody>
          <a:bodyPr wrap="square">
            <a:spAutoFit/>
          </a:bodyPr>
          <a:lstStyle/>
          <a:p>
            <a:pPr algn="ctr"/>
            <a:r>
              <a:rPr lang="en-US" sz="1000" b="1" i="1" dirty="0">
                <a:latin typeface="Arial" pitchFamily="34" charset="0"/>
                <a:cs typeface="Arial" pitchFamily="34" charset="0"/>
              </a:rPr>
              <a:t>Figure 11. In addition to Hinton-based distillation process, the student will generate new data based on its internal feature distribution corrected each time by the discriminator</a:t>
            </a:r>
            <a:r>
              <a:rPr lang="en-US" sz="1000" b="1" dirty="0">
                <a:latin typeface="Arial" pitchFamily="34" charset="0"/>
                <a:cs typeface="Arial" pitchFamily="34" charset="0"/>
              </a:rPr>
              <a:t> which </a:t>
            </a:r>
            <a:r>
              <a:rPr lang="en-US" sz="1000" b="1" i="1" dirty="0">
                <a:latin typeface="Arial" pitchFamily="34" charset="0"/>
                <a:cs typeface="Arial" pitchFamily="34" charset="0"/>
              </a:rPr>
              <a:t>is trained to </a:t>
            </a:r>
            <a:r>
              <a:rPr lang="en-US" sz="1000" b="1" i="1" dirty="0">
                <a:solidFill>
                  <a:srgbClr val="FF0000"/>
                </a:solidFill>
                <a:latin typeface="Arial" pitchFamily="34" charset="0"/>
                <a:cs typeface="Arial" pitchFamily="34" charset="0"/>
              </a:rPr>
              <a:t>discriminate real and fake feature distribution</a:t>
            </a:r>
            <a:r>
              <a:rPr lang="en-US" sz="1000" b="1" i="1" dirty="0">
                <a:latin typeface="Arial" pitchFamily="34" charset="0"/>
                <a:cs typeface="Arial" pitchFamily="34" charset="0"/>
              </a:rPr>
              <a:t>. </a:t>
            </a:r>
            <a:endParaRPr lang="en-US" sz="1000" b="1" dirty="0">
              <a:latin typeface="Arial" pitchFamily="34" charset="0"/>
              <a:cs typeface="Arial" pitchFamily="34" charset="0"/>
            </a:endParaRPr>
          </a:p>
        </p:txBody>
      </p:sp>
      <p:sp>
        <p:nvSpPr>
          <p:cNvPr id="9" name="ZoneTexte 8">
            <a:extLst>
              <a:ext uri="{FF2B5EF4-FFF2-40B4-BE49-F238E27FC236}">
                <a16:creationId xmlns:a16="http://schemas.microsoft.com/office/drawing/2014/main" id="{4B5E0673-D169-BF2E-78CC-DAE4D8D18DC4}"/>
              </a:ext>
            </a:extLst>
          </p:cNvPr>
          <p:cNvSpPr txBox="1"/>
          <p:nvPr/>
        </p:nvSpPr>
        <p:spPr>
          <a:xfrm>
            <a:off x="253673" y="5636233"/>
            <a:ext cx="5294670" cy="211203"/>
          </a:xfrm>
          <a:prstGeom prst="rect">
            <a:avLst/>
          </a:prstGeom>
          <a:noFill/>
        </p:spPr>
        <p:txBody>
          <a:bodyPr wrap="square" lIns="36000" tIns="36000" rIns="36000" bIns="36000" rtlCol="0">
            <a:spAutoFit/>
          </a:bodyPr>
          <a:lstStyle/>
          <a:p>
            <a:r>
              <a:rPr lang="en-US" sz="900" i="1" dirty="0">
                <a:solidFill>
                  <a:srgbClr val="FF0000"/>
                </a:solidFill>
                <a:latin typeface="Arial" pitchFamily="34" charset="0"/>
                <a:cs typeface="Arial" pitchFamily="34" charset="0"/>
              </a:rPr>
              <a:t>* More details about adversarial knowledge distillation framework  is provided in Appendix </a:t>
            </a:r>
          </a:p>
        </p:txBody>
      </p:sp>
      <p:sp>
        <p:nvSpPr>
          <p:cNvPr id="6" name="ZoneTexte 5">
            <a:extLst>
              <a:ext uri="{FF2B5EF4-FFF2-40B4-BE49-F238E27FC236}">
                <a16:creationId xmlns:a16="http://schemas.microsoft.com/office/drawing/2014/main" id="{F275B3DA-2366-2CED-662E-4FC6E1C08FBE}"/>
              </a:ext>
            </a:extLst>
          </p:cNvPr>
          <p:cNvSpPr txBox="1"/>
          <p:nvPr/>
        </p:nvSpPr>
        <p:spPr>
          <a:xfrm>
            <a:off x="2149823" y="2923777"/>
            <a:ext cx="1312975" cy="461665"/>
          </a:xfrm>
          <a:prstGeom prst="rect">
            <a:avLst/>
          </a:prstGeom>
          <a:noFill/>
        </p:spPr>
        <p:txBody>
          <a:bodyPr wrap="square">
            <a:spAutoFit/>
          </a:bodyPr>
          <a:lstStyle/>
          <a:p>
            <a:r>
              <a:rPr lang="en-US" sz="1200" b="1" i="1" dirty="0">
                <a:latin typeface="Arial" pitchFamily="34" charset="0"/>
                <a:cs typeface="Arial" pitchFamily="34" charset="0"/>
              </a:rPr>
              <a:t>S : student</a:t>
            </a:r>
          </a:p>
          <a:p>
            <a:r>
              <a:rPr lang="en-US" sz="1200" b="1" i="1" dirty="0">
                <a:latin typeface="Arial" pitchFamily="34" charset="0"/>
                <a:cs typeface="Arial" pitchFamily="34" charset="0"/>
              </a:rPr>
              <a:t>G: generator</a:t>
            </a:r>
          </a:p>
        </p:txBody>
      </p:sp>
      <p:sp>
        <p:nvSpPr>
          <p:cNvPr id="10" name="ZoneTexte 9">
            <a:extLst>
              <a:ext uri="{FF2B5EF4-FFF2-40B4-BE49-F238E27FC236}">
                <a16:creationId xmlns:a16="http://schemas.microsoft.com/office/drawing/2014/main" id="{B7331FC7-DEBF-E5DD-0448-423DE88200D3}"/>
              </a:ext>
            </a:extLst>
          </p:cNvPr>
          <p:cNvSpPr txBox="1"/>
          <p:nvPr/>
        </p:nvSpPr>
        <p:spPr>
          <a:xfrm>
            <a:off x="5947656" y="3016111"/>
            <a:ext cx="1808521" cy="276999"/>
          </a:xfrm>
          <a:prstGeom prst="rect">
            <a:avLst/>
          </a:prstGeom>
          <a:noFill/>
        </p:spPr>
        <p:txBody>
          <a:bodyPr wrap="square">
            <a:spAutoFit/>
          </a:bodyPr>
          <a:lstStyle/>
          <a:p>
            <a:r>
              <a:rPr lang="en-US" sz="1200" b="1" i="1" dirty="0">
                <a:latin typeface="Arial" pitchFamily="34" charset="0"/>
                <a:cs typeface="Arial" pitchFamily="34" charset="0"/>
              </a:rPr>
              <a:t>T: teacher</a:t>
            </a:r>
          </a:p>
        </p:txBody>
      </p:sp>
      <p:sp>
        <p:nvSpPr>
          <p:cNvPr id="12" name="ZoneTexte 11">
            <a:extLst>
              <a:ext uri="{FF2B5EF4-FFF2-40B4-BE49-F238E27FC236}">
                <a16:creationId xmlns:a16="http://schemas.microsoft.com/office/drawing/2014/main" id="{DE0D2CF5-BC8B-EF83-F6C2-25A40E343C15}"/>
              </a:ext>
            </a:extLst>
          </p:cNvPr>
          <p:cNvSpPr txBox="1"/>
          <p:nvPr/>
        </p:nvSpPr>
        <p:spPr>
          <a:xfrm>
            <a:off x="4952999" y="4108560"/>
            <a:ext cx="1631541" cy="276999"/>
          </a:xfrm>
          <a:prstGeom prst="rect">
            <a:avLst/>
          </a:prstGeom>
          <a:noFill/>
        </p:spPr>
        <p:txBody>
          <a:bodyPr wrap="square">
            <a:spAutoFit/>
          </a:bodyPr>
          <a:lstStyle/>
          <a:p>
            <a:r>
              <a:rPr lang="en-US" sz="1200" b="1" i="1" dirty="0">
                <a:latin typeface="Arial" pitchFamily="34" charset="0"/>
                <a:cs typeface="Arial" pitchFamily="34" charset="0"/>
              </a:rPr>
              <a:t>D: discriminator</a:t>
            </a:r>
          </a:p>
        </p:txBody>
      </p:sp>
    </p:spTree>
    <p:extLst>
      <p:ext uri="{BB962C8B-B14F-4D97-AF65-F5344CB8AC3E}">
        <p14:creationId xmlns:p14="http://schemas.microsoft.com/office/powerpoint/2010/main" val="41408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(2/10)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10612" y="871875"/>
            <a:ext cx="7507543" cy="307777"/>
          </a:xfrm>
          <a:prstGeom prst="rect">
            <a:avLst/>
          </a:prstGeom>
          <a:noFill/>
        </p:spPr>
        <p:txBody>
          <a:bodyPr wrap="square">
            <a:spAutoFit/>
          </a:bodyPr>
          <a:lstStyle/>
          <a:p>
            <a:pPr algn="l"/>
            <a:r>
              <a:rPr lang="en-US" sz="1400" b="1" dirty="0">
                <a:cs typeface="Arial" pitchFamily="34" charset="0"/>
              </a:rPr>
              <a:t>Exploring Generative Knowledge Distillation Technique to Improve the Student AR TEST</a:t>
            </a:r>
          </a:p>
        </p:txBody>
      </p:sp>
      <p:sp>
        <p:nvSpPr>
          <p:cNvPr id="82" name="ZoneTexte 81">
            <a:extLst>
              <a:ext uri="{FF2B5EF4-FFF2-40B4-BE49-F238E27FC236}">
                <a16:creationId xmlns:a16="http://schemas.microsoft.com/office/drawing/2014/main" id="{2922A4B1-C745-5FE7-9A3C-1EB378DD8811}"/>
              </a:ext>
            </a:extLst>
          </p:cNvPr>
          <p:cNvSpPr txBox="1"/>
          <p:nvPr/>
        </p:nvSpPr>
        <p:spPr>
          <a:xfrm>
            <a:off x="1369183" y="5587174"/>
            <a:ext cx="7119787" cy="369332"/>
          </a:xfrm>
          <a:prstGeom prst="rect">
            <a:avLst/>
          </a:prstGeom>
          <a:noFill/>
        </p:spPr>
        <p:txBody>
          <a:bodyPr wrap="square">
            <a:spAutoFit/>
          </a:bodyPr>
          <a:lstStyle/>
          <a:p>
            <a:pPr algn="ctr"/>
            <a:r>
              <a:rPr lang="en-US" sz="900" b="1" dirty="0">
                <a:latin typeface="Arial" pitchFamily="34" charset="0"/>
                <a:cs typeface="Arial" pitchFamily="34" charset="0"/>
              </a:rPr>
              <a:t>Figure 12. Adversarial Knowledge Distillation Training Framework Performed on </a:t>
            </a:r>
            <a:r>
              <a:rPr lang="en-US" sz="900" b="1" i="1" dirty="0">
                <a:latin typeface="Arial" pitchFamily="34" charset="0"/>
                <a:cs typeface="Arial" pitchFamily="34" charset="0"/>
              </a:rPr>
              <a:t>PD ESTIMATION MODELS</a:t>
            </a:r>
            <a:r>
              <a:rPr lang="en-US" sz="900" b="1" dirty="0">
                <a:latin typeface="Arial" pitchFamily="34" charset="0"/>
                <a:cs typeface="Arial" pitchFamily="34" charset="0"/>
              </a:rPr>
              <a:t>. In this case, </a:t>
            </a:r>
            <a:r>
              <a:rPr lang="en-US" sz="900" b="1" dirty="0">
                <a:solidFill>
                  <a:schemeClr val="bg2"/>
                </a:solidFill>
                <a:latin typeface="Arial" pitchFamily="34" charset="0"/>
                <a:cs typeface="Arial" pitchFamily="34" charset="0"/>
              </a:rPr>
              <a:t>the generator is also the student which is a logistic regression</a:t>
            </a:r>
            <a:r>
              <a:rPr lang="en-US" sz="900" b="1" dirty="0">
                <a:latin typeface="Arial" pitchFamily="34" charset="0"/>
                <a:cs typeface="Arial" pitchFamily="34" charset="0"/>
              </a:rPr>
              <a:t>. The </a:t>
            </a:r>
            <a:r>
              <a:rPr lang="en-US" sz="900" b="1" dirty="0">
                <a:solidFill>
                  <a:schemeClr val="bg2"/>
                </a:solidFill>
                <a:latin typeface="Arial" pitchFamily="34" charset="0"/>
                <a:cs typeface="Arial" pitchFamily="34" charset="0"/>
              </a:rPr>
              <a:t>teacher is the LightGBM used in the Hinton-based Framework</a:t>
            </a:r>
            <a:r>
              <a:rPr lang="en-US" sz="900" b="1" dirty="0">
                <a:latin typeface="Arial" pitchFamily="34" charset="0"/>
                <a:cs typeface="Arial" pitchFamily="34" charset="0"/>
              </a:rPr>
              <a:t>.   </a:t>
            </a:r>
          </a:p>
        </p:txBody>
      </p:sp>
      <p:sp>
        <p:nvSpPr>
          <p:cNvPr id="84" name="ZoneTexte 83">
            <a:extLst>
              <a:ext uri="{FF2B5EF4-FFF2-40B4-BE49-F238E27FC236}">
                <a16:creationId xmlns:a16="http://schemas.microsoft.com/office/drawing/2014/main" id="{8D0DD7BC-7B80-3691-10B4-B35009AC4584}"/>
              </a:ext>
            </a:extLst>
          </p:cNvPr>
          <p:cNvSpPr txBox="1"/>
          <p:nvPr/>
        </p:nvSpPr>
        <p:spPr>
          <a:xfrm>
            <a:off x="110612" y="1155819"/>
            <a:ext cx="9636931" cy="430887"/>
          </a:xfrm>
          <a:prstGeom prst="rect">
            <a:avLst/>
          </a:prstGeom>
          <a:noFill/>
        </p:spPr>
        <p:txBody>
          <a:bodyPr wrap="square">
            <a:spAutoFit/>
          </a:bodyPr>
          <a:lstStyle/>
          <a:p>
            <a:pPr algn="just"/>
            <a:r>
              <a:rPr lang="en-US" sz="1100" i="1" dirty="0">
                <a:latin typeface="Arial" pitchFamily="34" charset="0"/>
                <a:cs typeface="Arial" pitchFamily="34" charset="0"/>
              </a:rPr>
              <a:t>This method will help the student to generalize well. In our case, student’s parameters are updated only when the generated instance is labeled as fake which help update parameters only when the model is mistaken and adjust its data distribution. </a:t>
            </a:r>
          </a:p>
        </p:txBody>
      </p:sp>
      <p:pic>
        <p:nvPicPr>
          <p:cNvPr id="93" name="Image 92" descr="Une image contenant texte, capture d’écran, Police, ligne&#10;&#10;Description générée automatiquement">
            <a:extLst>
              <a:ext uri="{FF2B5EF4-FFF2-40B4-BE49-F238E27FC236}">
                <a16:creationId xmlns:a16="http://schemas.microsoft.com/office/drawing/2014/main" id="{AC90219F-FD5E-0516-F7C5-6343157B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063" y="1721519"/>
            <a:ext cx="2849388" cy="3704205"/>
          </a:xfrm>
          <a:prstGeom prst="rect">
            <a:avLst/>
          </a:prstGeom>
        </p:spPr>
      </p:pic>
      <p:cxnSp>
        <p:nvCxnSpPr>
          <p:cNvPr id="4" name="Connecteur droit avec flèche 3">
            <a:extLst>
              <a:ext uri="{FF2B5EF4-FFF2-40B4-BE49-F238E27FC236}">
                <a16:creationId xmlns:a16="http://schemas.microsoft.com/office/drawing/2014/main" id="{955B8CF4-1675-C59B-FF5E-28BE062CB293}"/>
              </a:ext>
            </a:extLst>
          </p:cNvPr>
          <p:cNvCxnSpPr/>
          <p:nvPr/>
        </p:nvCxnSpPr>
        <p:spPr>
          <a:xfrm>
            <a:off x="5952451" y="5304993"/>
            <a:ext cx="1482213" cy="0"/>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7ECC655-9EAA-E955-7EA8-D2BFBD38069F}"/>
              </a:ext>
            </a:extLst>
          </p:cNvPr>
          <p:cNvSpPr txBox="1"/>
          <p:nvPr/>
        </p:nvSpPr>
        <p:spPr>
          <a:xfrm>
            <a:off x="7706030" y="5199392"/>
            <a:ext cx="1939413" cy="211203"/>
          </a:xfrm>
          <a:prstGeom prst="rect">
            <a:avLst/>
          </a:prstGeom>
          <a:noFill/>
        </p:spPr>
        <p:txBody>
          <a:bodyPr wrap="square" lIns="36000" tIns="36000" rIns="36000" bIns="36000" rtlCol="0">
            <a:spAutoFit/>
          </a:bodyPr>
          <a:lstStyle/>
          <a:p>
            <a:r>
              <a:rPr lang="en-US" sz="900" dirty="0">
                <a:solidFill>
                  <a:schemeClr val="bg2"/>
                </a:solidFill>
                <a:latin typeface="Arial" pitchFamily="34" charset="0"/>
                <a:cs typeface="Arial" pitchFamily="34" charset="0"/>
              </a:rPr>
              <a:t>Stop Condition AR TEST &gt;= 66.2 % </a:t>
            </a:r>
          </a:p>
        </p:txBody>
      </p:sp>
      <p:cxnSp>
        <p:nvCxnSpPr>
          <p:cNvPr id="6" name="Connecteur droit avec flèche 5">
            <a:extLst>
              <a:ext uri="{FF2B5EF4-FFF2-40B4-BE49-F238E27FC236}">
                <a16:creationId xmlns:a16="http://schemas.microsoft.com/office/drawing/2014/main" id="{4AFD1280-8C9F-22C6-217E-4136F9B62572}"/>
              </a:ext>
            </a:extLst>
          </p:cNvPr>
          <p:cNvCxnSpPr/>
          <p:nvPr/>
        </p:nvCxnSpPr>
        <p:spPr>
          <a:xfrm>
            <a:off x="9184460" y="4709565"/>
            <a:ext cx="153749" cy="396509"/>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D0F6D654-7994-2E4A-B17D-C5A9356B93E7}"/>
              </a:ext>
            </a:extLst>
          </p:cNvPr>
          <p:cNvSpPr txBox="1"/>
          <p:nvPr/>
        </p:nvSpPr>
        <p:spPr>
          <a:xfrm>
            <a:off x="8423809" y="4304963"/>
            <a:ext cx="1100517" cy="488201"/>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PD ESTIMATION MODELS PERFORMANCE </a:t>
            </a:r>
          </a:p>
        </p:txBody>
      </p:sp>
    </p:spTree>
    <p:extLst>
      <p:ext uri="{BB962C8B-B14F-4D97-AF65-F5344CB8AC3E}">
        <p14:creationId xmlns:p14="http://schemas.microsoft.com/office/powerpoint/2010/main" val="392221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(3/10)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1" y="900241"/>
            <a:ext cx="3005448"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Discriminator Training Framework </a:t>
            </a:r>
          </a:p>
        </p:txBody>
      </p:sp>
      <p:sp>
        <p:nvSpPr>
          <p:cNvPr id="4" name="ZoneTexte 3">
            <a:extLst>
              <a:ext uri="{FF2B5EF4-FFF2-40B4-BE49-F238E27FC236}">
                <a16:creationId xmlns:a16="http://schemas.microsoft.com/office/drawing/2014/main" id="{8A99C7BE-1FFB-5CBF-33A8-0B99A6ED34F5}"/>
              </a:ext>
            </a:extLst>
          </p:cNvPr>
          <p:cNvSpPr txBox="1"/>
          <p:nvPr/>
        </p:nvSpPr>
        <p:spPr>
          <a:xfrm>
            <a:off x="117056" y="1206452"/>
            <a:ext cx="9072566" cy="1615827"/>
          </a:xfrm>
          <a:prstGeom prst="rect">
            <a:avLst/>
          </a:prstGeom>
          <a:noFill/>
        </p:spPr>
        <p:txBody>
          <a:bodyPr wrap="square">
            <a:spAutoFit/>
          </a:bodyPr>
          <a:lstStyle/>
          <a:p>
            <a:pPr algn="just"/>
            <a:r>
              <a:rPr lang="en-US" sz="1100" dirty="0">
                <a:solidFill>
                  <a:srgbClr val="000000"/>
                </a:solidFill>
                <a:latin typeface="Arial" panose="020B0604020202020204" pitchFamily="34" charset="0"/>
                <a:cs typeface="Arial" panose="020B0604020202020204" pitchFamily="34" charset="0"/>
              </a:rPr>
              <a:t>The discriminator is </a:t>
            </a:r>
            <a:r>
              <a:rPr lang="en-US" sz="1100" b="0" i="0" dirty="0">
                <a:solidFill>
                  <a:srgbClr val="000000"/>
                </a:solidFill>
                <a:effectLst/>
                <a:latin typeface="Arial" panose="020B0604020202020204" pitchFamily="34" charset="0"/>
                <a:cs typeface="Arial" panose="020B0604020202020204" pitchFamily="34" charset="0"/>
              </a:rPr>
              <a:t>trained to </a:t>
            </a:r>
            <a:r>
              <a:rPr lang="en-US" sz="1100" b="1" i="0" dirty="0">
                <a:solidFill>
                  <a:schemeClr val="bg2"/>
                </a:solidFill>
                <a:effectLst/>
                <a:latin typeface="Arial" panose="020B0604020202020204" pitchFamily="34" charset="0"/>
                <a:cs typeface="Arial" panose="020B0604020202020204" pitchFamily="34" charset="0"/>
              </a:rPr>
              <a:t>predict either a generated instance from the generator (the student in our case)  is real or fake</a:t>
            </a:r>
            <a:r>
              <a:rPr lang="en-US" sz="1100" b="0" i="0" dirty="0">
                <a:solidFill>
                  <a:srgbClr val="000000"/>
                </a:solidFill>
                <a:effectLst/>
                <a:latin typeface="Arial" panose="020B0604020202020204" pitchFamily="34" charset="0"/>
                <a:cs typeface="Arial" panose="020B0604020202020204" pitchFamily="34" charset="0"/>
              </a:rPr>
              <a:t>. In other words, it’s used to predict if a generated instance follows the real data distribution or not.</a:t>
            </a:r>
          </a:p>
          <a:p>
            <a:pPr algn="just"/>
            <a:endParaRPr lang="en-US" sz="1100" b="0" i="0" dirty="0">
              <a:solidFill>
                <a:srgbClr val="000000"/>
              </a:solidFill>
              <a:effectLst/>
              <a:latin typeface="Arial" panose="020B0604020202020204" pitchFamily="34" charset="0"/>
              <a:cs typeface="Arial" panose="020B0604020202020204" pitchFamily="34" charset="0"/>
            </a:endParaRPr>
          </a:p>
          <a:p>
            <a:pPr algn="just"/>
            <a:r>
              <a:rPr lang="en-US" sz="1100" b="0" i="0" dirty="0">
                <a:solidFill>
                  <a:srgbClr val="000000"/>
                </a:solidFill>
                <a:effectLst/>
                <a:latin typeface="Arial" panose="020B0604020202020204" pitchFamily="34" charset="0"/>
                <a:cs typeface="Arial" panose="020B0604020202020204" pitchFamily="34" charset="0"/>
              </a:rPr>
              <a:t>To train it, we generate fake instances including the dependent variable then, we label it as fake (1). In the other hand, we label real training  instances as real (0). Then we concatenate and shuffle </a:t>
            </a:r>
            <a:r>
              <a:rPr lang="en-US" sz="1100" dirty="0">
                <a:solidFill>
                  <a:srgbClr val="000000"/>
                </a:solidFill>
                <a:latin typeface="Arial" panose="020B0604020202020204" pitchFamily="34" charset="0"/>
                <a:cs typeface="Arial" panose="020B0604020202020204" pitchFamily="34" charset="0"/>
              </a:rPr>
              <a:t>fake and real instances </a:t>
            </a:r>
            <a:r>
              <a:rPr lang="en-US" sz="1100" b="0" i="0" dirty="0">
                <a:solidFill>
                  <a:srgbClr val="000000"/>
                </a:solidFill>
                <a:effectLst/>
                <a:latin typeface="Arial" panose="020B0604020202020204" pitchFamily="34" charset="0"/>
                <a:cs typeface="Arial" panose="020B0604020202020204" pitchFamily="34" charset="0"/>
              </a:rPr>
              <a:t>and finally train the discriminator model. </a:t>
            </a:r>
          </a:p>
          <a:p>
            <a:pPr algn="just"/>
            <a:endParaRPr lang="en-US" sz="1100" dirty="0">
              <a:solidFill>
                <a:srgbClr val="000000"/>
              </a:solidFill>
              <a:latin typeface="Arial" panose="020B0604020202020204" pitchFamily="34" charset="0"/>
              <a:cs typeface="Arial" panose="020B0604020202020204" pitchFamily="34" charset="0"/>
            </a:endParaRPr>
          </a:p>
          <a:p>
            <a:pPr algn="just"/>
            <a:r>
              <a:rPr lang="en-US" sz="1100" b="1" dirty="0">
                <a:solidFill>
                  <a:schemeClr val="bg2"/>
                </a:solidFill>
                <a:latin typeface="Arial" panose="020B0604020202020204" pitchFamily="34" charset="0"/>
                <a:cs typeface="Arial" panose="020B0604020202020204" pitchFamily="34" charset="0"/>
              </a:rPr>
              <a:t>Fake data should be a random noise, containing examples that are both far away from real data distribution and near to real data distribution</a:t>
            </a:r>
            <a:r>
              <a:rPr lang="en-US" sz="1100" dirty="0">
                <a:solidFill>
                  <a:srgbClr val="000000"/>
                </a:solidFill>
                <a:latin typeface="Arial" panose="020B0604020202020204" pitchFamily="34" charset="0"/>
                <a:cs typeface="Arial" panose="020B0604020202020204" pitchFamily="34" charset="0"/>
              </a:rPr>
              <a:t> to challenge the discriminator model training. </a:t>
            </a:r>
          </a:p>
          <a:p>
            <a:pPr algn="l"/>
            <a:endParaRPr lang="en-US" sz="1100" b="0" i="0" dirty="0">
              <a:solidFill>
                <a:srgbClr val="000000"/>
              </a:solidFill>
              <a:effectLst/>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12718D28-798F-FD48-50CA-1EB181B4F368}"/>
              </a:ext>
            </a:extLst>
          </p:cNvPr>
          <p:cNvSpPr txBox="1"/>
          <p:nvPr/>
        </p:nvSpPr>
        <p:spPr>
          <a:xfrm>
            <a:off x="2780070" y="3337784"/>
            <a:ext cx="1548580"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a:spcBef>
                <a:spcPts val="1200"/>
              </a:spcBef>
              <a:defRPr sz="1400">
                <a:ea typeface="Source Sans Pro" pitchFamily="34" charset="0"/>
              </a:defRPr>
            </a:lvl1pPr>
          </a:lstStyle>
          <a:p>
            <a:r>
              <a:rPr lang="en-US" dirty="0"/>
              <a:t>Fake Data </a:t>
            </a:r>
          </a:p>
        </p:txBody>
      </p:sp>
      <p:sp>
        <p:nvSpPr>
          <p:cNvPr id="6" name="ZoneTexte 5">
            <a:extLst>
              <a:ext uri="{FF2B5EF4-FFF2-40B4-BE49-F238E27FC236}">
                <a16:creationId xmlns:a16="http://schemas.microsoft.com/office/drawing/2014/main" id="{8B1C50D7-03C5-6212-7281-E5D37F967FEF}"/>
              </a:ext>
            </a:extLst>
          </p:cNvPr>
          <p:cNvSpPr txBox="1"/>
          <p:nvPr/>
        </p:nvSpPr>
        <p:spPr>
          <a:xfrm>
            <a:off x="2780070" y="4600427"/>
            <a:ext cx="1548580"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a:spcBef>
                <a:spcPts val="1200"/>
              </a:spcBef>
              <a:defRPr sz="1400">
                <a:ea typeface="Source Sans Pro" pitchFamily="34" charset="0"/>
              </a:defRPr>
            </a:lvl1pPr>
          </a:lstStyle>
          <a:p>
            <a:r>
              <a:rPr lang="en-US" dirty="0"/>
              <a:t>Real Data </a:t>
            </a:r>
          </a:p>
        </p:txBody>
      </p:sp>
      <p:sp>
        <p:nvSpPr>
          <p:cNvPr id="7" name="Signe Plus 6">
            <a:extLst>
              <a:ext uri="{FF2B5EF4-FFF2-40B4-BE49-F238E27FC236}">
                <a16:creationId xmlns:a16="http://schemas.microsoft.com/office/drawing/2014/main" id="{CDF63E2B-6C00-A319-9402-702A52B32446}"/>
              </a:ext>
            </a:extLst>
          </p:cNvPr>
          <p:cNvSpPr/>
          <p:nvPr/>
        </p:nvSpPr>
        <p:spPr>
          <a:xfrm>
            <a:off x="3218834" y="3850794"/>
            <a:ext cx="671051" cy="452067"/>
          </a:xfrm>
          <a:prstGeom prst="mathPlus">
            <a:avLst/>
          </a:prstGeom>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10" name="ZoneTexte 9">
            <a:extLst>
              <a:ext uri="{FF2B5EF4-FFF2-40B4-BE49-F238E27FC236}">
                <a16:creationId xmlns:a16="http://schemas.microsoft.com/office/drawing/2014/main" id="{11FA6B10-C4A7-7449-7029-3DB9FC69FE6A}"/>
              </a:ext>
            </a:extLst>
          </p:cNvPr>
          <p:cNvSpPr txBox="1"/>
          <p:nvPr/>
        </p:nvSpPr>
        <p:spPr>
          <a:xfrm>
            <a:off x="5417574" y="3969106"/>
            <a:ext cx="1548580"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a:spcBef>
                <a:spcPts val="1200"/>
              </a:spcBef>
              <a:defRPr sz="1400">
                <a:ea typeface="Source Sans Pro" pitchFamily="34" charset="0"/>
              </a:defRPr>
            </a:lvl1pPr>
          </a:lstStyle>
          <a:p>
            <a:r>
              <a:rPr lang="en-US" dirty="0"/>
              <a:t>Discriminator </a:t>
            </a:r>
          </a:p>
        </p:txBody>
      </p:sp>
      <p:cxnSp>
        <p:nvCxnSpPr>
          <p:cNvPr id="12" name="Connecteur droit avec flèche 11">
            <a:extLst>
              <a:ext uri="{FF2B5EF4-FFF2-40B4-BE49-F238E27FC236}">
                <a16:creationId xmlns:a16="http://schemas.microsoft.com/office/drawing/2014/main" id="{0ED17583-E7D7-23BF-9B7F-E84DBDE18593}"/>
              </a:ext>
            </a:extLst>
          </p:cNvPr>
          <p:cNvCxnSpPr>
            <a:stCxn id="5" idx="3"/>
            <a:endCxn id="10" idx="1"/>
          </p:cNvCxnSpPr>
          <p:nvPr/>
        </p:nvCxnSpPr>
        <p:spPr>
          <a:xfrm>
            <a:off x="4328650" y="3445506"/>
            <a:ext cx="1088924" cy="6313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eur droit avec flèche 13">
            <a:extLst>
              <a:ext uri="{FF2B5EF4-FFF2-40B4-BE49-F238E27FC236}">
                <a16:creationId xmlns:a16="http://schemas.microsoft.com/office/drawing/2014/main" id="{735657CE-0A78-4E88-BEE2-44F89565B6A8}"/>
              </a:ext>
            </a:extLst>
          </p:cNvPr>
          <p:cNvCxnSpPr>
            <a:stCxn id="6" idx="3"/>
            <a:endCxn id="10" idx="1"/>
          </p:cNvCxnSpPr>
          <p:nvPr/>
        </p:nvCxnSpPr>
        <p:spPr>
          <a:xfrm flipV="1">
            <a:off x="4328650" y="4076828"/>
            <a:ext cx="1088924" cy="6313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ZoneTexte 15">
            <a:extLst>
              <a:ext uri="{FF2B5EF4-FFF2-40B4-BE49-F238E27FC236}">
                <a16:creationId xmlns:a16="http://schemas.microsoft.com/office/drawing/2014/main" id="{3411DF91-9833-FC31-38AD-82DCC6395ADA}"/>
              </a:ext>
            </a:extLst>
          </p:cNvPr>
          <p:cNvSpPr txBox="1"/>
          <p:nvPr/>
        </p:nvSpPr>
        <p:spPr>
          <a:xfrm>
            <a:off x="4720097" y="3956681"/>
            <a:ext cx="517423" cy="226591"/>
          </a:xfrm>
          <a:prstGeom prst="rect">
            <a:avLst/>
          </a:prstGeom>
          <a:noFill/>
        </p:spPr>
        <p:txBody>
          <a:bodyPr wrap="square" lIns="36000" tIns="36000" rIns="36000" bIns="36000" rtlCol="0">
            <a:spAutoFit/>
          </a:bodyPr>
          <a:lstStyle/>
          <a:p>
            <a:r>
              <a:rPr lang="en-US" sz="1000" b="1" dirty="0">
                <a:latin typeface="Arial" pitchFamily="34" charset="0"/>
                <a:cs typeface="Arial" pitchFamily="34" charset="0"/>
              </a:rPr>
              <a:t>Train</a:t>
            </a:r>
          </a:p>
        </p:txBody>
      </p:sp>
      <p:sp>
        <p:nvSpPr>
          <p:cNvPr id="3" name="ZoneTexte 2">
            <a:extLst>
              <a:ext uri="{FF2B5EF4-FFF2-40B4-BE49-F238E27FC236}">
                <a16:creationId xmlns:a16="http://schemas.microsoft.com/office/drawing/2014/main" id="{DB61F501-4261-F95D-99FB-825D29B70D4D}"/>
              </a:ext>
            </a:extLst>
          </p:cNvPr>
          <p:cNvSpPr txBox="1"/>
          <p:nvPr/>
        </p:nvSpPr>
        <p:spPr>
          <a:xfrm>
            <a:off x="3249559" y="5124120"/>
            <a:ext cx="3458497" cy="234286"/>
          </a:xfrm>
          <a:prstGeom prst="rect">
            <a:avLst/>
          </a:prstGeom>
          <a:noFill/>
        </p:spPr>
        <p:txBody>
          <a:bodyPr wrap="square" lIns="36000" tIns="36000" rIns="36000" bIns="36000" rtlCol="0">
            <a:spAutoFit/>
          </a:bodyPr>
          <a:lstStyle/>
          <a:p>
            <a:pPr algn="ctr"/>
            <a:r>
              <a:rPr lang="en-US" sz="1050" b="1" dirty="0">
                <a:latin typeface="Arial" pitchFamily="34" charset="0"/>
                <a:cs typeface="Arial" pitchFamily="34" charset="0"/>
              </a:rPr>
              <a:t>Figure 13. Discriminator Training Flow </a:t>
            </a:r>
          </a:p>
        </p:txBody>
      </p:sp>
      <p:sp>
        <p:nvSpPr>
          <p:cNvPr id="9" name="ZoneTexte 8">
            <a:extLst>
              <a:ext uri="{FF2B5EF4-FFF2-40B4-BE49-F238E27FC236}">
                <a16:creationId xmlns:a16="http://schemas.microsoft.com/office/drawing/2014/main" id="{5EF90DBF-AC2D-F44B-4D81-71B444940437}"/>
              </a:ext>
            </a:extLst>
          </p:cNvPr>
          <p:cNvSpPr txBox="1"/>
          <p:nvPr/>
        </p:nvSpPr>
        <p:spPr>
          <a:xfrm>
            <a:off x="2447001" y="5630303"/>
            <a:ext cx="5147187" cy="288147"/>
          </a:xfrm>
          <a:prstGeom prst="rect">
            <a:avLst/>
          </a:prstGeom>
          <a:noFill/>
        </p:spPr>
        <p:txBody>
          <a:bodyPr wrap="square" lIns="36000" tIns="36000" rIns="36000" bIns="36000" rtlCol="0">
            <a:spAutoFit/>
          </a:bodyPr>
          <a:lstStyle/>
          <a:p>
            <a:pPr algn="ctr"/>
            <a:r>
              <a:rPr lang="en-US" sz="1400" b="1" dirty="0">
                <a:solidFill>
                  <a:schemeClr val="bg2"/>
                </a:solidFill>
                <a:latin typeface="Arial" pitchFamily="34" charset="0"/>
                <a:cs typeface="Arial" pitchFamily="34" charset="0"/>
              </a:rPr>
              <a:t>How to Construct Fake Data ? </a:t>
            </a:r>
          </a:p>
        </p:txBody>
      </p:sp>
      <p:sp>
        <p:nvSpPr>
          <p:cNvPr id="13" name="Flèche : droite 12">
            <a:extLst>
              <a:ext uri="{FF2B5EF4-FFF2-40B4-BE49-F238E27FC236}">
                <a16:creationId xmlns:a16="http://schemas.microsoft.com/office/drawing/2014/main" id="{EC31C9ED-F622-ED5D-969F-FF2100DCDADE}"/>
              </a:ext>
            </a:extLst>
          </p:cNvPr>
          <p:cNvSpPr/>
          <p:nvPr/>
        </p:nvSpPr>
        <p:spPr>
          <a:xfrm>
            <a:off x="3055317" y="5694345"/>
            <a:ext cx="388483" cy="168725"/>
          </a:xfrm>
          <a:prstGeom prst="rightArrow">
            <a:avLst/>
          </a:prstGeom>
          <a:solidFill>
            <a:schemeClr val="bg2"/>
          </a:solidFill>
        </p:spPr>
        <p:txBody>
          <a:bodyPr wrap="square" lIns="0" tIns="0" rIns="0" bIns="0" rtlCol="0" anchor="ctr">
            <a:sp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12280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(4/10)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1" y="900241"/>
            <a:ext cx="7477898"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Discriminator Training Framework - Fake Data Construction </a:t>
            </a:r>
          </a:p>
        </p:txBody>
      </p:sp>
      <p:pic>
        <p:nvPicPr>
          <p:cNvPr id="8" name="Image 7" descr="Une image contenant texte, capture d’écran, nombre, ligne&#10;&#10;Description générée automatiquement">
            <a:extLst>
              <a:ext uri="{FF2B5EF4-FFF2-40B4-BE49-F238E27FC236}">
                <a16:creationId xmlns:a16="http://schemas.microsoft.com/office/drawing/2014/main" id="{5D9DADD7-3522-CBD3-C433-753C1BE2805F}"/>
              </a:ext>
            </a:extLst>
          </p:cNvPr>
          <p:cNvPicPr>
            <a:picLocks noChangeAspect="1"/>
          </p:cNvPicPr>
          <p:nvPr/>
        </p:nvPicPr>
        <p:blipFill rotWithShape="1">
          <a:blip r:embed="rId2">
            <a:extLst>
              <a:ext uri="{28A0092B-C50C-407E-A947-70E740481C1C}">
                <a14:useLocalDpi xmlns:a14="http://schemas.microsoft.com/office/drawing/2010/main" val="0"/>
              </a:ext>
            </a:extLst>
          </a:blip>
          <a:srcRect l="28258" t="687" r="2309" b="1482"/>
          <a:stretch/>
        </p:blipFill>
        <p:spPr>
          <a:xfrm>
            <a:off x="2616176" y="1701810"/>
            <a:ext cx="4673647" cy="3781240"/>
          </a:xfrm>
          <a:prstGeom prst="rect">
            <a:avLst/>
          </a:prstGeom>
        </p:spPr>
      </p:pic>
      <p:sp>
        <p:nvSpPr>
          <p:cNvPr id="13" name="ZoneTexte 12">
            <a:extLst>
              <a:ext uri="{FF2B5EF4-FFF2-40B4-BE49-F238E27FC236}">
                <a16:creationId xmlns:a16="http://schemas.microsoft.com/office/drawing/2014/main" id="{6DC7E2E3-C215-0A16-82EB-274E58A00B9E}"/>
              </a:ext>
            </a:extLst>
          </p:cNvPr>
          <p:cNvSpPr txBox="1"/>
          <p:nvPr/>
        </p:nvSpPr>
        <p:spPr>
          <a:xfrm>
            <a:off x="315525" y="5483050"/>
            <a:ext cx="9001173" cy="230832"/>
          </a:xfrm>
          <a:prstGeom prst="rect">
            <a:avLst/>
          </a:prstGeom>
          <a:noFill/>
        </p:spPr>
        <p:txBody>
          <a:bodyPr wrap="square">
            <a:spAutoFit/>
          </a:bodyPr>
          <a:lstStyle/>
          <a:p>
            <a:pPr algn="ctr"/>
            <a:r>
              <a:rPr lang="en-US" sz="900" b="1" i="1" dirty="0">
                <a:latin typeface="Arial" pitchFamily="34" charset="0"/>
                <a:cs typeface="Arial" pitchFamily="34" charset="0"/>
              </a:rPr>
              <a:t>Figure 14. </a:t>
            </a:r>
            <a:r>
              <a:rPr lang="en-US" sz="900" b="1" i="1" dirty="0">
                <a:solidFill>
                  <a:schemeClr val="bg2"/>
                </a:solidFill>
                <a:latin typeface="Arial" pitchFamily="34" charset="0"/>
                <a:cs typeface="Arial" pitchFamily="34" charset="0"/>
              </a:rPr>
              <a:t>Preliminary discriminator (LightGBM) training</a:t>
            </a:r>
            <a:r>
              <a:rPr lang="en-US" sz="900" b="1" i="1" dirty="0">
                <a:latin typeface="Arial" pitchFamily="34" charset="0"/>
                <a:cs typeface="Arial" pitchFamily="34" charset="0"/>
              </a:rPr>
              <a:t>. The continuous variable has almost 6 times more importance comparing to other features.  </a:t>
            </a:r>
          </a:p>
        </p:txBody>
      </p:sp>
      <p:sp>
        <p:nvSpPr>
          <p:cNvPr id="12" name="ZoneTexte 11">
            <a:extLst>
              <a:ext uri="{FF2B5EF4-FFF2-40B4-BE49-F238E27FC236}">
                <a16:creationId xmlns:a16="http://schemas.microsoft.com/office/drawing/2014/main" id="{48B64B42-C692-52F1-4CE9-EF6090BFB7F4}"/>
              </a:ext>
            </a:extLst>
          </p:cNvPr>
          <p:cNvSpPr txBox="1"/>
          <p:nvPr/>
        </p:nvSpPr>
        <p:spPr>
          <a:xfrm>
            <a:off x="1446183" y="5854433"/>
            <a:ext cx="6739856" cy="395869"/>
          </a:xfrm>
          <a:prstGeom prst="rect">
            <a:avLst/>
          </a:prstGeom>
          <a:noFill/>
        </p:spPr>
        <p:txBody>
          <a:bodyPr wrap="square" lIns="36000" tIns="36000" rIns="36000" bIns="36000" rtlCol="0">
            <a:spAutoFit/>
          </a:bodyPr>
          <a:lstStyle/>
          <a:p>
            <a:pPr algn="ctr"/>
            <a:r>
              <a:rPr lang="en-US" sz="1050" b="1" dirty="0">
                <a:latin typeface="Arial" pitchFamily="34" charset="0"/>
                <a:cs typeface="Arial" pitchFamily="34" charset="0"/>
              </a:rPr>
              <a:t>The discriminator </a:t>
            </a:r>
            <a:r>
              <a:rPr lang="en-US" sz="1050" b="1" dirty="0">
                <a:solidFill>
                  <a:schemeClr val="bg2"/>
                </a:solidFill>
                <a:latin typeface="Arial" pitchFamily="34" charset="0"/>
                <a:cs typeface="Arial" pitchFamily="34" charset="0"/>
              </a:rPr>
              <a:t>relies the most on the continuous feature to make its prediction</a:t>
            </a:r>
            <a:r>
              <a:rPr lang="en-US" sz="1050" b="1" dirty="0">
                <a:latin typeface="Arial" pitchFamily="34" charset="0"/>
                <a:cs typeface="Arial" pitchFamily="34" charset="0"/>
              </a:rPr>
              <a:t>. How to construct fake examples of this variable ?   </a:t>
            </a:r>
            <a:endParaRPr lang="en-US" sz="1050" dirty="0">
              <a:latin typeface="Arial" pitchFamily="34" charset="0"/>
              <a:cs typeface="Arial" pitchFamily="34" charset="0"/>
            </a:endParaRPr>
          </a:p>
        </p:txBody>
      </p:sp>
      <p:sp>
        <p:nvSpPr>
          <p:cNvPr id="5" name="Flèche : droite 4">
            <a:extLst>
              <a:ext uri="{FF2B5EF4-FFF2-40B4-BE49-F238E27FC236}">
                <a16:creationId xmlns:a16="http://schemas.microsoft.com/office/drawing/2014/main" id="{E841B22B-07E1-035E-219D-E33DFE895220}"/>
              </a:ext>
            </a:extLst>
          </p:cNvPr>
          <p:cNvSpPr/>
          <p:nvPr/>
        </p:nvSpPr>
        <p:spPr>
          <a:xfrm>
            <a:off x="905354" y="5901116"/>
            <a:ext cx="388483" cy="168725"/>
          </a:xfrm>
          <a:prstGeom prst="rightArrow">
            <a:avLst/>
          </a:prstGeom>
          <a:solidFill>
            <a:schemeClr val="bg2"/>
          </a:solidFill>
        </p:spPr>
        <p:txBody>
          <a:bodyPr wrap="square" lIns="0" tIns="0" rIns="0" bIns="0" rtlCol="0" anchor="ctr">
            <a:sp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102167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(5/10)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1" y="900241"/>
            <a:ext cx="7802362"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Discriminator Training Framework - Constructing Fake Instances of the Continuous Feature </a:t>
            </a:r>
          </a:p>
        </p:txBody>
      </p:sp>
      <p:pic>
        <p:nvPicPr>
          <p:cNvPr id="4" name="Image 3" descr="Une image contenant texte, capture d’écran, Tracé, ligne&#10;&#10;Description générée automatiquement">
            <a:extLst>
              <a:ext uri="{FF2B5EF4-FFF2-40B4-BE49-F238E27FC236}">
                <a16:creationId xmlns:a16="http://schemas.microsoft.com/office/drawing/2014/main" id="{4504DAC4-5074-3FF2-7DE1-A906D3371C9F}"/>
              </a:ext>
            </a:extLst>
          </p:cNvPr>
          <p:cNvPicPr>
            <a:picLocks noChangeAspect="1"/>
          </p:cNvPicPr>
          <p:nvPr/>
        </p:nvPicPr>
        <p:blipFill rotWithShape="1">
          <a:blip r:embed="rId2">
            <a:extLst>
              <a:ext uri="{28A0092B-C50C-407E-A947-70E740481C1C}">
                <a14:useLocalDpi xmlns:a14="http://schemas.microsoft.com/office/drawing/2010/main" val="0"/>
              </a:ext>
            </a:extLst>
          </a:blip>
          <a:srcRect t="1285"/>
          <a:stretch/>
        </p:blipFill>
        <p:spPr>
          <a:xfrm>
            <a:off x="5359900" y="1282489"/>
            <a:ext cx="3606275" cy="2629329"/>
          </a:xfrm>
          <a:prstGeom prst="rect">
            <a:avLst/>
          </a:prstGeom>
        </p:spPr>
      </p:pic>
      <p:sp>
        <p:nvSpPr>
          <p:cNvPr id="6" name="ZoneTexte 5">
            <a:extLst>
              <a:ext uri="{FF2B5EF4-FFF2-40B4-BE49-F238E27FC236}">
                <a16:creationId xmlns:a16="http://schemas.microsoft.com/office/drawing/2014/main" id="{907EB1F5-EDED-F0A5-A5B1-4E7FEED4DF6E}"/>
              </a:ext>
            </a:extLst>
          </p:cNvPr>
          <p:cNvSpPr txBox="1"/>
          <p:nvPr/>
        </p:nvSpPr>
        <p:spPr>
          <a:xfrm>
            <a:off x="5456612" y="3838706"/>
            <a:ext cx="4081004" cy="246221"/>
          </a:xfrm>
          <a:prstGeom prst="rect">
            <a:avLst/>
          </a:prstGeom>
          <a:noFill/>
        </p:spPr>
        <p:txBody>
          <a:bodyPr wrap="square">
            <a:spAutoFit/>
          </a:bodyPr>
          <a:lstStyle/>
          <a:p>
            <a:r>
              <a:rPr lang="en-US" sz="1000" b="1" dirty="0">
                <a:latin typeface="Arial" pitchFamily="34" charset="0"/>
                <a:cs typeface="Arial" pitchFamily="34" charset="0"/>
              </a:rPr>
              <a:t>Figure 16. Continuous feature distribution in the training data</a:t>
            </a:r>
          </a:p>
        </p:txBody>
      </p:sp>
      <p:graphicFrame>
        <p:nvGraphicFramePr>
          <p:cNvPr id="7" name="Diagramme 6">
            <a:extLst>
              <a:ext uri="{FF2B5EF4-FFF2-40B4-BE49-F238E27FC236}">
                <a16:creationId xmlns:a16="http://schemas.microsoft.com/office/drawing/2014/main" id="{5D2D8045-FDA3-4DAE-C052-D64FD841E563}"/>
              </a:ext>
            </a:extLst>
          </p:cNvPr>
          <p:cNvGraphicFramePr/>
          <p:nvPr>
            <p:extLst>
              <p:ext uri="{D42A27DB-BD31-4B8C-83A1-F6EECF244321}">
                <p14:modId xmlns:p14="http://schemas.microsoft.com/office/powerpoint/2010/main" val="2467461323"/>
              </p:ext>
            </p:extLst>
          </p:nvPr>
        </p:nvGraphicFramePr>
        <p:xfrm>
          <a:off x="489308" y="1063040"/>
          <a:ext cx="5033962" cy="2964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ZoneTexte 7">
            <a:extLst>
              <a:ext uri="{FF2B5EF4-FFF2-40B4-BE49-F238E27FC236}">
                <a16:creationId xmlns:a16="http://schemas.microsoft.com/office/drawing/2014/main" id="{E75C75BB-0C94-3202-E232-561161E50C9F}"/>
              </a:ext>
            </a:extLst>
          </p:cNvPr>
          <p:cNvSpPr txBox="1"/>
          <p:nvPr/>
        </p:nvSpPr>
        <p:spPr>
          <a:xfrm>
            <a:off x="1174983" y="3429000"/>
            <a:ext cx="3261332" cy="234286"/>
          </a:xfrm>
          <a:prstGeom prst="rect">
            <a:avLst/>
          </a:prstGeom>
          <a:noFill/>
        </p:spPr>
        <p:txBody>
          <a:bodyPr wrap="square" lIns="36000" tIns="36000" rIns="36000" bIns="36000" rtlCol="0">
            <a:spAutoFit/>
          </a:bodyPr>
          <a:lstStyle/>
          <a:p>
            <a:r>
              <a:rPr lang="en-US" sz="1000" b="1" dirty="0">
                <a:latin typeface="Arial" pitchFamily="34" charset="0"/>
                <a:cs typeface="Arial" pitchFamily="34" charset="0"/>
              </a:rPr>
              <a:t>Figure 15. Discriminator Training Main Challenges </a:t>
            </a:r>
          </a:p>
        </p:txBody>
      </p:sp>
      <p:sp>
        <p:nvSpPr>
          <p:cNvPr id="10" name="ZoneTexte 9">
            <a:extLst>
              <a:ext uri="{FF2B5EF4-FFF2-40B4-BE49-F238E27FC236}">
                <a16:creationId xmlns:a16="http://schemas.microsoft.com/office/drawing/2014/main" id="{132620AA-86A9-250B-FEB7-B47E56393E30}"/>
              </a:ext>
            </a:extLst>
          </p:cNvPr>
          <p:cNvSpPr txBox="1"/>
          <p:nvPr/>
        </p:nvSpPr>
        <p:spPr>
          <a:xfrm>
            <a:off x="261321" y="4069538"/>
            <a:ext cx="4691679" cy="2162387"/>
          </a:xfrm>
          <a:prstGeom prst="rect">
            <a:avLst/>
          </a:prstGeom>
          <a:noFill/>
        </p:spPr>
        <p:txBody>
          <a:bodyPr wrap="square">
            <a:spAutoFit/>
          </a:bodyPr>
          <a:lstStyle/>
          <a:p>
            <a:pPr marL="171450" indent="-171450" algn="just">
              <a:lnSpc>
                <a:spcPct val="107000"/>
              </a:lnSpc>
              <a:spcAft>
                <a:spcPts val="800"/>
              </a:spcAft>
              <a:buFont typeface="Arial" panose="020B0604020202020204" pitchFamily="34" charset="0"/>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Trivial training examples</a:t>
            </a:r>
            <a:r>
              <a:rPr lang="en-US" sz="1200" dirty="0">
                <a:effectLst/>
                <a:latin typeface="Calibri" panose="020F0502020204030204" pitchFamily="34" charset="0"/>
                <a:ea typeface="Calibri" panose="020F0502020204030204" pitchFamily="34" charset="0"/>
                <a:cs typeface="Times New Roman" panose="02020603050405020304" pitchFamily="18" charset="0"/>
              </a:rPr>
              <a:t>:  Since the continuous variable has a very consequent weight on discriminator’s decision, </a:t>
            </a:r>
            <a:r>
              <a:rPr lang="en-US" sz="1200" u="sng"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constructing fake example of it following regular distributions can be a trivial task for the discriminator during test</a:t>
            </a:r>
            <a:r>
              <a:rPr lang="en-US" sz="1200" dirty="0">
                <a:effectLst/>
                <a:latin typeface="Calibri" panose="020F0502020204030204" pitchFamily="34" charset="0"/>
                <a:ea typeface="Calibri" panose="020F0502020204030204" pitchFamily="34" charset="0"/>
                <a:cs typeface="Times New Roman" panose="02020603050405020304" pitchFamily="18" charset="0"/>
              </a:rPr>
              <a:t>. It is easy for the model to discriminate fake and real data during test since he overfit on fake data distribution. </a:t>
            </a:r>
            <a:r>
              <a:rPr lang="en-US" sz="1200" u="sng"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This led to biased performance metrics in test set</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pPr>
            <a:r>
              <a:rPr lang="en-US" sz="1200" b="1" dirty="0">
                <a:latin typeface="Calibri" panose="020F0502020204030204" pitchFamily="34" charset="0"/>
                <a:cs typeface="Times New Roman" panose="02020603050405020304" pitchFamily="18" charset="0"/>
              </a:rPr>
              <a:t>Test/Train Noise Distribution Similarity</a:t>
            </a:r>
            <a:r>
              <a:rPr lang="en-US" sz="12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u="sng"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Noise distribution used during training must be different (not strictly) from noise distribution during test </a:t>
            </a:r>
            <a:r>
              <a:rPr lang="en-US" sz="1200" dirty="0">
                <a:effectLst/>
                <a:latin typeface="Calibri" panose="020F0502020204030204" pitchFamily="34" charset="0"/>
                <a:ea typeface="Calibri" panose="020F0502020204030204" pitchFamily="34" charset="0"/>
                <a:cs typeface="Times New Roman" panose="02020603050405020304" pitchFamily="18" charset="0"/>
              </a:rPr>
              <a:t>especially for the continuous variable to avoid biased metrics.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Connecteur droit avec flèche 11">
            <a:extLst>
              <a:ext uri="{FF2B5EF4-FFF2-40B4-BE49-F238E27FC236}">
                <a16:creationId xmlns:a16="http://schemas.microsoft.com/office/drawing/2014/main" id="{BCFEB2DC-5D1F-0323-EA6B-2EAE655FFEB4}"/>
              </a:ext>
            </a:extLst>
          </p:cNvPr>
          <p:cNvCxnSpPr>
            <a:cxnSpLocks/>
          </p:cNvCxnSpPr>
          <p:nvPr/>
        </p:nvCxnSpPr>
        <p:spPr>
          <a:xfrm>
            <a:off x="5035337" y="5224251"/>
            <a:ext cx="1072402" cy="0"/>
          </a:xfrm>
          <a:prstGeom prst="straightConnector1">
            <a:avLst/>
          </a:prstGeom>
          <a:ln>
            <a:solidFill>
              <a:schemeClr val="bg2"/>
            </a:solidFill>
            <a:tailEnd type="triangle"/>
          </a:ln>
        </p:spPr>
        <p:style>
          <a:lnRef idx="1">
            <a:schemeClr val="accent6"/>
          </a:lnRef>
          <a:fillRef idx="0">
            <a:schemeClr val="accent6"/>
          </a:fillRef>
          <a:effectRef idx="0">
            <a:schemeClr val="accent6"/>
          </a:effectRef>
          <a:fontRef idx="minor">
            <a:schemeClr val="tx1"/>
          </a:fontRef>
        </p:style>
      </p:cxnSp>
      <p:sp>
        <p:nvSpPr>
          <p:cNvPr id="13" name="ZoneTexte 12">
            <a:extLst>
              <a:ext uri="{FF2B5EF4-FFF2-40B4-BE49-F238E27FC236}">
                <a16:creationId xmlns:a16="http://schemas.microsoft.com/office/drawing/2014/main" id="{CC157D28-E536-39B0-F241-BD88D1538E2B}"/>
              </a:ext>
            </a:extLst>
          </p:cNvPr>
          <p:cNvSpPr txBox="1"/>
          <p:nvPr/>
        </p:nvSpPr>
        <p:spPr>
          <a:xfrm>
            <a:off x="5260492" y="4968257"/>
            <a:ext cx="847247" cy="234286"/>
          </a:xfrm>
          <a:prstGeom prst="rect">
            <a:avLst/>
          </a:prstGeom>
          <a:noFill/>
        </p:spPr>
        <p:txBody>
          <a:bodyPr wrap="square" lIns="36000" tIns="36000" rIns="36000" bIns="36000" rtlCol="0">
            <a:spAutoFit/>
          </a:bodyPr>
          <a:lstStyle/>
          <a:p>
            <a:r>
              <a:rPr lang="en-US" sz="1050" b="1" dirty="0">
                <a:latin typeface="Arial" pitchFamily="34" charset="0"/>
                <a:cs typeface="Arial" pitchFamily="34" charset="0"/>
              </a:rPr>
              <a:t>Solution</a:t>
            </a:r>
          </a:p>
        </p:txBody>
      </p:sp>
      <p:sp>
        <p:nvSpPr>
          <p:cNvPr id="16" name="ZoneTexte 15">
            <a:extLst>
              <a:ext uri="{FF2B5EF4-FFF2-40B4-BE49-F238E27FC236}">
                <a16:creationId xmlns:a16="http://schemas.microsoft.com/office/drawing/2014/main" id="{EA63C10A-A771-C9C1-4203-8FAC1D06A0F0}"/>
              </a:ext>
            </a:extLst>
          </p:cNvPr>
          <p:cNvSpPr txBox="1"/>
          <p:nvPr/>
        </p:nvSpPr>
        <p:spPr>
          <a:xfrm>
            <a:off x="6107739" y="4340676"/>
            <a:ext cx="3366166" cy="1767150"/>
          </a:xfrm>
          <a:prstGeom prst="rect">
            <a:avLst/>
          </a:prstGeom>
          <a:noFill/>
        </p:spPr>
        <p:txBody>
          <a:bodyPr wrap="square">
            <a:spAutoFit/>
          </a:bodyPr>
          <a:lstStyle/>
          <a:p>
            <a:pPr marL="171450" lvl="0" indent="-171450" algn="just">
              <a:lnSpc>
                <a:spcPct val="107000"/>
              </a:lnSpc>
              <a:buFont typeface="Arial" panose="020B0604020202020204" pitchFamily="34" charset="0"/>
              <a:buChar char="•"/>
            </a:pPr>
            <a:r>
              <a:rPr lang="en-US" sz="1200" b="1" dirty="0">
                <a:latin typeface="Calibri" panose="020F0502020204030204" pitchFamily="34" charset="0"/>
                <a:cs typeface="Times New Roman" panose="02020603050405020304" pitchFamily="18" charset="0"/>
              </a:rPr>
              <a:t>Construction of fake continuous variable from multiple distributions </a:t>
            </a:r>
            <a:r>
              <a:rPr lang="en-US" sz="1200" dirty="0">
                <a:latin typeface="Calibri" panose="020F0502020204030204" pitchFamily="34" charset="0"/>
                <a:cs typeface="Times New Roman" panose="02020603050405020304" pitchFamily="18" charset="0"/>
              </a:rPr>
              <a:t>(either estimate the real distribution of data via kernel density method to make it hard for the discriminator or use a mix of multiple random distribution) </a:t>
            </a:r>
            <a:endParaRPr lang="fr-FR" sz="1200" dirty="0">
              <a:latin typeface="Calibri" panose="020F0502020204030204" pitchFamily="34" charset="0"/>
              <a:cs typeface="Times New Roman" panose="02020603050405020304" pitchFamily="18" charset="0"/>
            </a:endParaRPr>
          </a:p>
          <a:p>
            <a:pPr lvl="0" algn="just">
              <a:lnSpc>
                <a:spcPct val="107000"/>
              </a:lnSpc>
              <a:spcAft>
                <a:spcPts val="800"/>
              </a:spcAft>
            </a:pPr>
            <a:endParaRPr lang="en-US" sz="1200" dirty="0">
              <a:latin typeface="Calibri" panose="020F0502020204030204" pitchFamily="34" charset="0"/>
              <a:cs typeface="Times New Roman" panose="02020603050405020304" pitchFamily="18" charset="0"/>
            </a:endParaRPr>
          </a:p>
          <a:p>
            <a:pPr marL="171450" lvl="0" indent="-171450" algn="just">
              <a:lnSpc>
                <a:spcPct val="107000"/>
              </a:lnSpc>
              <a:spcAft>
                <a:spcPts val="800"/>
              </a:spcAft>
              <a:buFont typeface="Arial" panose="020B0604020202020204" pitchFamily="34" charset="0"/>
              <a:buChar char="•"/>
            </a:pPr>
            <a:r>
              <a:rPr lang="en-US" sz="1200" dirty="0">
                <a:latin typeface="Calibri" panose="020F0502020204030204" pitchFamily="34" charset="0"/>
                <a:cs typeface="Times New Roman" panose="02020603050405020304" pitchFamily="18" charset="0"/>
              </a:rPr>
              <a:t>During test phase, we will </a:t>
            </a:r>
            <a:r>
              <a:rPr lang="en-US" sz="1200" b="1" dirty="0">
                <a:latin typeface="Calibri" panose="020F0502020204030204" pitchFamily="34" charset="0"/>
                <a:cs typeface="Times New Roman" panose="02020603050405020304" pitchFamily="18" charset="0"/>
              </a:rPr>
              <a:t>not use the same fake continuous variable distribution</a:t>
            </a:r>
            <a:r>
              <a:rPr lang="en-US" sz="1200" dirty="0">
                <a:latin typeface="Calibri" panose="020F0502020204030204" pitchFamily="34" charset="0"/>
                <a:cs typeface="Times New Roman" panose="02020603050405020304" pitchFamily="18" charset="0"/>
              </a:rPr>
              <a:t>. </a:t>
            </a:r>
            <a:endParaRPr lang="fr-FR" sz="12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911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(6/10)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0" y="900241"/>
            <a:ext cx="9461557"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Constructing Fake Instances of the Continuous Feature – Continuous Variable Distribution Approximation    </a:t>
            </a:r>
          </a:p>
        </p:txBody>
      </p:sp>
      <p:sp>
        <p:nvSpPr>
          <p:cNvPr id="5" name="ZoneTexte 4">
            <a:extLst>
              <a:ext uri="{FF2B5EF4-FFF2-40B4-BE49-F238E27FC236}">
                <a16:creationId xmlns:a16="http://schemas.microsoft.com/office/drawing/2014/main" id="{327F2134-96D4-AB0E-525E-84FFE5A65D45}"/>
              </a:ext>
            </a:extLst>
          </p:cNvPr>
          <p:cNvSpPr txBox="1"/>
          <p:nvPr/>
        </p:nvSpPr>
        <p:spPr>
          <a:xfrm>
            <a:off x="88490" y="1207507"/>
            <a:ext cx="9817510" cy="1015663"/>
          </a:xfrm>
          <a:prstGeom prst="rect">
            <a:avLst/>
          </a:prstGeom>
          <a:noFill/>
        </p:spPr>
        <p:txBody>
          <a:bodyPr wrap="square">
            <a:spAutoFit/>
          </a:bodyPr>
          <a:lstStyle/>
          <a:p>
            <a:r>
              <a:rPr lang="en-GB" sz="1200" i="1" dirty="0">
                <a:latin typeface="Arial" pitchFamily="34" charset="0"/>
                <a:cs typeface="Arial" pitchFamily="34" charset="0"/>
              </a:rPr>
              <a:t>Constructing  an </a:t>
            </a:r>
            <a:r>
              <a:rPr lang="en-GB" sz="1200" i="1" dirty="0">
                <a:solidFill>
                  <a:schemeClr val="bg2"/>
                </a:solidFill>
                <a:latin typeface="Arial" pitchFamily="34" charset="0"/>
                <a:cs typeface="Arial" pitchFamily="34" charset="0"/>
              </a:rPr>
              <a:t>estimator of the probability distribution of the continuous variable with non-parametric estimation </a:t>
            </a:r>
            <a:r>
              <a:rPr lang="en-GB" sz="1200" i="1" dirty="0">
                <a:latin typeface="Arial" pitchFamily="34" charset="0"/>
                <a:cs typeface="Arial" pitchFamily="34" charset="0"/>
              </a:rPr>
              <a:t>using  kernel density</a:t>
            </a:r>
          </a:p>
          <a:p>
            <a:endParaRPr lang="en-GB" sz="1200" i="1" dirty="0">
              <a:latin typeface="Arial" pitchFamily="34" charset="0"/>
              <a:cs typeface="Arial" pitchFamily="34" charset="0"/>
            </a:endParaRPr>
          </a:p>
          <a:p>
            <a:r>
              <a:rPr lang="en-GB" sz="1200" dirty="0">
                <a:solidFill>
                  <a:srgbClr val="000000"/>
                </a:solidFill>
                <a:latin typeface="Helvetica Neue"/>
              </a:rPr>
              <a:t>The idea is to sample the noise from a </a:t>
            </a:r>
            <a:r>
              <a:rPr lang="en-GB" sz="1200" dirty="0">
                <a:solidFill>
                  <a:schemeClr val="bg2"/>
                </a:solidFill>
                <a:latin typeface="Helvetica Neue"/>
              </a:rPr>
              <a:t>close estimation of the probability distribution of the continuous variable to avoid triviality and challenge the discriminator</a:t>
            </a:r>
            <a:r>
              <a:rPr lang="en-GB" sz="1200" dirty="0">
                <a:solidFill>
                  <a:srgbClr val="000000"/>
                </a:solidFill>
                <a:latin typeface="Helvetica Neue"/>
              </a:rPr>
              <a:t> since the continuous variable is the most important feature of the model. The model relies mainly on it to make its prediction. </a:t>
            </a:r>
            <a:endParaRPr lang="en-US" sz="1200" dirty="0">
              <a:solidFill>
                <a:srgbClr val="000000"/>
              </a:solidFill>
              <a:latin typeface="Helvetica Neue"/>
            </a:endParaRPr>
          </a:p>
          <a:p>
            <a:r>
              <a:rPr lang="en-GB" sz="1200" i="1" dirty="0">
                <a:latin typeface="Arial" pitchFamily="34" charset="0"/>
                <a:cs typeface="Arial" pitchFamily="34" charset="0"/>
              </a:rPr>
              <a:t> </a:t>
            </a:r>
            <a:endParaRPr lang="en-US" sz="1100" i="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17BF8DD-803E-DD64-D326-6E8EBDEE0DAD}"/>
                  </a:ext>
                </a:extLst>
              </p:cNvPr>
              <p:cNvSpPr txBox="1"/>
              <p:nvPr/>
            </p:nvSpPr>
            <p:spPr>
              <a:xfrm>
                <a:off x="476016" y="2173614"/>
                <a:ext cx="9238637" cy="4190121"/>
              </a:xfrm>
              <a:prstGeom prst="rect">
                <a:avLst/>
              </a:prstGeom>
              <a:noFill/>
            </p:spPr>
            <p:txBody>
              <a:bodyPr wrap="square">
                <a:spAutoFit/>
              </a:bodyPr>
              <a:lstStyle/>
              <a:p>
                <a:pPr marL="228600" algn="ctr">
                  <a:lnSpc>
                    <a:spcPct val="107000"/>
                  </a:lnSpc>
                  <a:spcAft>
                    <a:spcPts val="800"/>
                  </a:spcAft>
                  <a:tabLst>
                    <a:tab pos="617220" algn="l"/>
                  </a:tabLst>
                </a:pPr>
                <a:r>
                  <a:rPr lang="en-GB" sz="1400" b="1" dirty="0">
                    <a:solidFill>
                      <a:srgbClr val="C00000"/>
                    </a:solidFill>
                    <a:latin typeface="Helvetica Neue"/>
                  </a:rPr>
                  <a:t>Kernel density, 1962, Parzen-Rosenblatt :  </a:t>
                </a:r>
              </a:p>
              <a:p>
                <a:pPr marL="228600" algn="ctr">
                  <a:lnSpc>
                    <a:spcPct val="107000"/>
                  </a:lnSpc>
                  <a:spcAft>
                    <a:spcPts val="800"/>
                  </a:spcAft>
                  <a:tabLst>
                    <a:tab pos="617220" algn="l"/>
                  </a:tabLst>
                </a:pPr>
                <a:r>
                  <a:rPr lang="en-GB" sz="1400" b="1" dirty="0">
                    <a:solidFill>
                      <a:srgbClr val="C00000"/>
                    </a:solidFill>
                    <a:latin typeface="Helvetica Neue"/>
                  </a:rPr>
                  <a:t> </a:t>
                </a:r>
                <a:endParaRPr lang="fr-FR" sz="1200" dirty="0">
                  <a:solidFill>
                    <a:srgbClr val="000000"/>
                  </a:solidFill>
                  <a:latin typeface="Helvetica Neue"/>
                </a:endParaRPr>
              </a:p>
              <a:p>
                <a:pPr>
                  <a:lnSpc>
                    <a:spcPct val="107000"/>
                  </a:lnSpc>
                  <a:spcAft>
                    <a:spcPts val="800"/>
                  </a:spcAft>
                  <a:tabLst>
                    <a:tab pos="1973580" algn="l"/>
                  </a:tabLst>
                </a:pPr>
                <a:r>
                  <a:rPr lang="en-GB" sz="1200" dirty="0">
                    <a:solidFill>
                      <a:srgbClr val="000000"/>
                    </a:solidFill>
                    <a:latin typeface="Helvetica Neue"/>
                  </a:rPr>
                  <a:t>	                       </a:t>
                </a:r>
                <a14:m>
                  <m:oMath xmlns:m="http://schemas.openxmlformats.org/officeDocument/2006/math">
                    <m:acc>
                      <m:accPr>
                        <m:chr m:val="̂"/>
                        <m:ctrlPr>
                          <a:rPr lang="fr-FR" sz="1800" i="1">
                            <a:solidFill>
                              <a:srgbClr val="000000"/>
                            </a:solidFill>
                            <a:latin typeface="Cambria Math" panose="02040503050406030204" pitchFamily="18" charset="0"/>
                          </a:rPr>
                        </m:ctrlPr>
                      </m:accPr>
                      <m:e>
                        <m:sSubSup>
                          <m:sSubSupPr>
                            <m:ctrlPr>
                              <a:rPr lang="fr-FR" sz="1800" i="1">
                                <a:solidFill>
                                  <a:srgbClr val="000000"/>
                                </a:solidFill>
                                <a:latin typeface="Cambria Math" panose="02040503050406030204" pitchFamily="18" charset="0"/>
                              </a:rPr>
                            </m:ctrlPr>
                          </m:sSubSupPr>
                          <m:e>
                            <m:r>
                              <a:rPr lang="fr-FR" sz="1800">
                                <a:solidFill>
                                  <a:srgbClr val="000000"/>
                                </a:solidFill>
                                <a:latin typeface="Cambria Math" panose="02040503050406030204" pitchFamily="18" charset="0"/>
                              </a:rPr>
                              <m:t>𝑝</m:t>
                            </m:r>
                          </m:e>
                          <m:sub>
                            <m:r>
                              <a:rPr lang="en-GB" sz="1800" smtClean="0">
                                <a:solidFill>
                                  <a:srgbClr val="000000"/>
                                </a:solidFill>
                                <a:latin typeface="Cambria Math" panose="02040503050406030204" pitchFamily="18" charset="0"/>
                              </a:rPr>
                              <m:t>𝑛</m:t>
                            </m:r>
                          </m:sub>
                          <m:sup>
                            <m:r>
                              <a:rPr lang="en-GB" sz="1800" smtClean="0">
                                <a:solidFill>
                                  <a:srgbClr val="000000"/>
                                </a:solidFill>
                                <a:latin typeface="Cambria Math" panose="02040503050406030204" pitchFamily="18" charset="0"/>
                              </a:rPr>
                              <m:t>h</m:t>
                            </m:r>
                          </m:sup>
                        </m:sSubSup>
                      </m:e>
                    </m:acc>
                    <m:d>
                      <m:dPr>
                        <m:ctrlPr>
                          <a:rPr lang="fr-FR" sz="1800" i="1">
                            <a:solidFill>
                              <a:srgbClr val="000000"/>
                            </a:solidFill>
                            <a:latin typeface="Cambria Math" panose="02040503050406030204" pitchFamily="18" charset="0"/>
                          </a:rPr>
                        </m:ctrlPr>
                      </m:dPr>
                      <m:e>
                        <m:r>
                          <a:rPr lang="fr-FR" sz="1800">
                            <a:solidFill>
                              <a:srgbClr val="000000"/>
                            </a:solidFill>
                            <a:latin typeface="Cambria Math" panose="02040503050406030204" pitchFamily="18" charset="0"/>
                          </a:rPr>
                          <m:t>𝑥</m:t>
                        </m:r>
                      </m:e>
                    </m:d>
                    <m:r>
                      <a:rPr lang="fr-FR" sz="1800">
                        <a:solidFill>
                          <a:srgbClr val="000000"/>
                        </a:solidFill>
                        <a:latin typeface="Cambria Math" panose="02040503050406030204" pitchFamily="18" charset="0"/>
                      </a:rPr>
                      <m:t>=</m:t>
                    </m:r>
                    <m:f>
                      <m:fPr>
                        <m:ctrlPr>
                          <a:rPr lang="fr-FR" sz="1800" i="1">
                            <a:solidFill>
                              <a:srgbClr val="000000"/>
                            </a:solidFill>
                            <a:latin typeface="Cambria Math" panose="02040503050406030204" pitchFamily="18" charset="0"/>
                          </a:rPr>
                        </m:ctrlPr>
                      </m:fPr>
                      <m:num>
                        <m:r>
                          <a:rPr lang="fr-FR" sz="1800">
                            <a:solidFill>
                              <a:srgbClr val="000000"/>
                            </a:solidFill>
                            <a:latin typeface="Cambria Math" panose="02040503050406030204" pitchFamily="18" charset="0"/>
                          </a:rPr>
                          <m:t>1</m:t>
                        </m:r>
                      </m:num>
                      <m:den>
                        <m:r>
                          <a:rPr lang="fr-FR" sz="1800">
                            <a:solidFill>
                              <a:srgbClr val="000000"/>
                            </a:solidFill>
                            <a:latin typeface="Cambria Math" panose="02040503050406030204" pitchFamily="18" charset="0"/>
                          </a:rPr>
                          <m:t>𝑛</m:t>
                        </m:r>
                      </m:den>
                    </m:f>
                    <m:nary>
                      <m:naryPr>
                        <m:chr m:val="∑"/>
                        <m:ctrlPr>
                          <a:rPr lang="fr-FR" sz="1800" i="1">
                            <a:solidFill>
                              <a:srgbClr val="000000"/>
                            </a:solidFill>
                            <a:latin typeface="Cambria Math" panose="02040503050406030204" pitchFamily="18" charset="0"/>
                          </a:rPr>
                        </m:ctrlPr>
                      </m:naryPr>
                      <m:sub>
                        <m:r>
                          <a:rPr lang="fr-FR" sz="1800">
                            <a:solidFill>
                              <a:srgbClr val="000000"/>
                            </a:solidFill>
                            <a:latin typeface="Cambria Math" panose="02040503050406030204" pitchFamily="18" charset="0"/>
                          </a:rPr>
                          <m:t>𝑖</m:t>
                        </m:r>
                        <m:r>
                          <a:rPr lang="fr-FR" sz="1800">
                            <a:solidFill>
                              <a:srgbClr val="000000"/>
                            </a:solidFill>
                            <a:latin typeface="Cambria Math" panose="02040503050406030204" pitchFamily="18" charset="0"/>
                          </a:rPr>
                          <m:t>=1</m:t>
                        </m:r>
                      </m:sub>
                      <m:sup>
                        <m:r>
                          <a:rPr lang="fr-FR" sz="1800">
                            <a:solidFill>
                              <a:srgbClr val="000000"/>
                            </a:solidFill>
                            <a:latin typeface="Cambria Math" panose="02040503050406030204" pitchFamily="18" charset="0"/>
                          </a:rPr>
                          <m:t>𝑛</m:t>
                        </m:r>
                      </m:sup>
                      <m:e>
                        <m:r>
                          <a:rPr lang="fr-FR" sz="1800">
                            <a:solidFill>
                              <a:srgbClr val="000000"/>
                            </a:solidFill>
                            <a:latin typeface="Cambria Math" panose="02040503050406030204" pitchFamily="18" charset="0"/>
                          </a:rPr>
                          <m:t>𝐾</m:t>
                        </m:r>
                        <m:d>
                          <m:dPr>
                            <m:ctrlPr>
                              <a:rPr lang="fr-FR" sz="1800" i="1">
                                <a:solidFill>
                                  <a:srgbClr val="000000"/>
                                </a:solidFill>
                                <a:latin typeface="Cambria Math" panose="02040503050406030204" pitchFamily="18" charset="0"/>
                              </a:rPr>
                            </m:ctrlPr>
                          </m:dPr>
                          <m:e>
                            <m:f>
                              <m:fPr>
                                <m:ctrlPr>
                                  <a:rPr lang="fr-FR" sz="1800" i="1">
                                    <a:solidFill>
                                      <a:srgbClr val="000000"/>
                                    </a:solidFill>
                                    <a:latin typeface="Cambria Math" panose="02040503050406030204" pitchFamily="18" charset="0"/>
                                  </a:rPr>
                                </m:ctrlPr>
                              </m:fPr>
                              <m:num>
                                <m:r>
                                  <a:rPr lang="fr-FR" sz="1800">
                                    <a:solidFill>
                                      <a:srgbClr val="000000"/>
                                    </a:solidFill>
                                    <a:latin typeface="Cambria Math" panose="02040503050406030204" pitchFamily="18" charset="0"/>
                                  </a:rPr>
                                  <m:t>𝑥</m:t>
                                </m:r>
                                <m:r>
                                  <a:rPr lang="fr-FR" sz="1800">
                                    <a:solidFill>
                                      <a:srgbClr val="000000"/>
                                    </a:solidFill>
                                    <a:latin typeface="Cambria Math" panose="02040503050406030204" pitchFamily="18" charset="0"/>
                                  </a:rPr>
                                  <m:t>−</m:t>
                                </m:r>
                                <m:sSub>
                                  <m:sSubPr>
                                    <m:ctrlPr>
                                      <a:rPr lang="fr-FR" sz="1800" i="1">
                                        <a:solidFill>
                                          <a:srgbClr val="000000"/>
                                        </a:solidFill>
                                        <a:latin typeface="Cambria Math" panose="02040503050406030204" pitchFamily="18" charset="0"/>
                                      </a:rPr>
                                    </m:ctrlPr>
                                  </m:sSubPr>
                                  <m:e>
                                    <m:r>
                                      <a:rPr lang="fr-FR" sz="1800">
                                        <a:solidFill>
                                          <a:srgbClr val="000000"/>
                                        </a:solidFill>
                                        <a:latin typeface="Cambria Math" panose="02040503050406030204" pitchFamily="18" charset="0"/>
                                      </a:rPr>
                                      <m:t>𝑥</m:t>
                                    </m:r>
                                  </m:e>
                                  <m:sub>
                                    <m:r>
                                      <a:rPr lang="fr-FR" sz="1800">
                                        <a:solidFill>
                                          <a:srgbClr val="000000"/>
                                        </a:solidFill>
                                        <a:latin typeface="Cambria Math" panose="02040503050406030204" pitchFamily="18" charset="0"/>
                                      </a:rPr>
                                      <m:t>𝑖</m:t>
                                    </m:r>
                                  </m:sub>
                                </m:sSub>
                              </m:num>
                              <m:den>
                                <m:r>
                                  <a:rPr lang="fr-FR" sz="1800">
                                    <a:solidFill>
                                      <a:srgbClr val="000000"/>
                                    </a:solidFill>
                                    <a:latin typeface="Cambria Math" panose="02040503050406030204" pitchFamily="18" charset="0"/>
                                  </a:rPr>
                                  <m:t>h</m:t>
                                </m:r>
                              </m:den>
                            </m:f>
                          </m:e>
                        </m:d>
                      </m:e>
                    </m:nary>
                  </m:oMath>
                </a14:m>
                <a:endParaRPr lang="fr-FR" sz="1200" dirty="0">
                  <a:solidFill>
                    <a:srgbClr val="000000"/>
                  </a:solidFill>
                  <a:latin typeface="Helvetica Neue"/>
                </a:endParaRPr>
              </a:p>
              <a:p>
                <a:pPr>
                  <a:lnSpc>
                    <a:spcPct val="107000"/>
                  </a:lnSpc>
                  <a:spcAft>
                    <a:spcPts val="800"/>
                  </a:spcAft>
                  <a:tabLst>
                    <a:tab pos="1973580" algn="l"/>
                  </a:tabLst>
                </a:pPr>
                <a:r>
                  <a:rPr lang="fr-FR" sz="1200" dirty="0">
                    <a:solidFill>
                      <a:srgbClr val="000000"/>
                    </a:solidFill>
                    <a:latin typeface="Helvetica Neue"/>
                  </a:rPr>
                  <a:t> </a:t>
                </a:r>
                <a:r>
                  <a:rPr lang="en-GB" sz="1200" dirty="0">
                    <a:solidFill>
                      <a:srgbClr val="000000"/>
                    </a:solidFill>
                    <a:latin typeface="Helvetica Neue"/>
                  </a:rPr>
                  <a:t>where : </a:t>
                </a:r>
                <a:endParaRPr lang="fr-FR" sz="1200" dirty="0">
                  <a:solidFill>
                    <a:srgbClr val="000000"/>
                  </a:solidFill>
                  <a:latin typeface="Helvetica Neue"/>
                </a:endParaRPr>
              </a:p>
              <a:p>
                <a:pPr indent="457200">
                  <a:lnSpc>
                    <a:spcPct val="107000"/>
                  </a:lnSpc>
                  <a:spcAft>
                    <a:spcPts val="800"/>
                  </a:spcAft>
                </a:pPr>
                <a14:m>
                  <m:oMath xmlns:m="http://schemas.openxmlformats.org/officeDocument/2006/math">
                    <m:acc>
                      <m:accPr>
                        <m:chr m:val="̂"/>
                        <m:ctrlPr>
                          <a:rPr lang="fr-FR" sz="1600" i="1">
                            <a:solidFill>
                              <a:srgbClr val="000000"/>
                            </a:solidFill>
                            <a:latin typeface="Cambria Math" panose="02040503050406030204" pitchFamily="18" charset="0"/>
                          </a:rPr>
                        </m:ctrlPr>
                      </m:accPr>
                      <m:e>
                        <m:sSubSup>
                          <m:sSubSupPr>
                            <m:ctrlPr>
                              <a:rPr lang="fr-FR" sz="1600" i="1">
                                <a:solidFill>
                                  <a:srgbClr val="000000"/>
                                </a:solidFill>
                                <a:latin typeface="Cambria Math" panose="02040503050406030204" pitchFamily="18" charset="0"/>
                              </a:rPr>
                            </m:ctrlPr>
                          </m:sSubSupPr>
                          <m:e>
                            <m:r>
                              <a:rPr lang="fr-FR" sz="1600">
                                <a:solidFill>
                                  <a:srgbClr val="000000"/>
                                </a:solidFill>
                                <a:latin typeface="Cambria Math" panose="02040503050406030204" pitchFamily="18" charset="0"/>
                              </a:rPr>
                              <m:t>𝑝</m:t>
                            </m:r>
                          </m:e>
                          <m:sub>
                            <m:r>
                              <a:rPr lang="en-GB" sz="1600" smtClean="0">
                                <a:solidFill>
                                  <a:srgbClr val="000000"/>
                                </a:solidFill>
                                <a:latin typeface="Cambria Math" panose="02040503050406030204" pitchFamily="18" charset="0"/>
                              </a:rPr>
                              <m:t>𝑛</m:t>
                            </m:r>
                          </m:sub>
                          <m:sup>
                            <m:r>
                              <a:rPr lang="en-GB" sz="1600" smtClean="0">
                                <a:solidFill>
                                  <a:srgbClr val="000000"/>
                                </a:solidFill>
                                <a:latin typeface="Cambria Math" panose="02040503050406030204" pitchFamily="18" charset="0"/>
                              </a:rPr>
                              <m:t>h</m:t>
                            </m:r>
                          </m:sup>
                        </m:sSubSup>
                      </m:e>
                    </m:acc>
                    <m:d>
                      <m:dPr>
                        <m:ctrlPr>
                          <a:rPr lang="fr-FR" sz="1600" i="1">
                            <a:solidFill>
                              <a:srgbClr val="000000"/>
                            </a:solidFill>
                            <a:latin typeface="Cambria Math" panose="02040503050406030204" pitchFamily="18" charset="0"/>
                          </a:rPr>
                        </m:ctrlPr>
                      </m:dPr>
                      <m:e>
                        <m:r>
                          <a:rPr lang="fr-FR" sz="1600">
                            <a:solidFill>
                              <a:srgbClr val="000000"/>
                            </a:solidFill>
                            <a:latin typeface="Cambria Math" panose="02040503050406030204" pitchFamily="18" charset="0"/>
                          </a:rPr>
                          <m:t>𝑥</m:t>
                        </m:r>
                      </m:e>
                    </m:d>
                  </m:oMath>
                </a14:m>
                <a:r>
                  <a:rPr lang="en-GB" sz="1600" dirty="0">
                    <a:solidFill>
                      <a:srgbClr val="000000"/>
                    </a:solidFill>
                    <a:latin typeface="Helvetica Neue"/>
                  </a:rPr>
                  <a:t> </a:t>
                </a:r>
                <a:r>
                  <a:rPr lang="en-GB" sz="1200" dirty="0">
                    <a:solidFill>
                      <a:srgbClr val="000000"/>
                    </a:solidFill>
                    <a:latin typeface="Helvetica Neue"/>
                  </a:rPr>
                  <a:t>: is the estimated probability density at point </a:t>
                </a:r>
                <a14:m>
                  <m:oMath xmlns:m="http://schemas.openxmlformats.org/officeDocument/2006/math">
                    <m:r>
                      <a:rPr lang="fr-FR" sz="1200">
                        <a:solidFill>
                          <a:srgbClr val="000000"/>
                        </a:solidFill>
                        <a:latin typeface="Cambria Math" panose="02040503050406030204" pitchFamily="18" charset="0"/>
                      </a:rPr>
                      <m:t>𝑥</m:t>
                    </m:r>
                  </m:oMath>
                </a14:m>
                <a:r>
                  <a:rPr lang="en-GB" sz="1200" dirty="0">
                    <a:solidFill>
                      <a:srgbClr val="000000"/>
                    </a:solidFill>
                    <a:latin typeface="Helvetica Neue"/>
                  </a:rPr>
                  <a:t> with bandwidth ℎ.</a:t>
                </a:r>
                <a:endParaRPr lang="fr-FR" sz="1200" dirty="0">
                  <a:solidFill>
                    <a:srgbClr val="000000"/>
                  </a:solidFill>
                  <a:latin typeface="Helvetica Neue"/>
                </a:endParaRPr>
              </a:p>
              <a:p>
                <a:pPr indent="457200">
                  <a:lnSpc>
                    <a:spcPct val="107000"/>
                  </a:lnSpc>
                  <a:spcAft>
                    <a:spcPts val="800"/>
                  </a:spcAft>
                </a:pPr>
                <a14:m>
                  <m:oMath xmlns:m="http://schemas.openxmlformats.org/officeDocument/2006/math">
                    <m:r>
                      <a:rPr lang="fr-FR" sz="1800">
                        <a:solidFill>
                          <a:srgbClr val="000000"/>
                        </a:solidFill>
                        <a:latin typeface="Cambria Math" panose="02040503050406030204" pitchFamily="18" charset="0"/>
                      </a:rPr>
                      <m:t>𝐾</m:t>
                    </m:r>
                  </m:oMath>
                </a14:m>
                <a:r>
                  <a:rPr lang="en-GB" sz="1200" dirty="0">
                    <a:solidFill>
                      <a:srgbClr val="000000"/>
                    </a:solidFill>
                    <a:latin typeface="Helvetica Neue"/>
                  </a:rPr>
                  <a:t> : is the kernel function, which depends on the choice of kernel (e.g., Gaussian, Epanechnikov). </a:t>
                </a:r>
                <a:endParaRPr lang="fr-FR" sz="1200" dirty="0">
                  <a:solidFill>
                    <a:srgbClr val="000000"/>
                  </a:solidFill>
                  <a:latin typeface="Helvetica Neue"/>
                </a:endParaRPr>
              </a:p>
              <a:p>
                <a:pPr indent="457200">
                  <a:lnSpc>
                    <a:spcPct val="107000"/>
                  </a:lnSpc>
                  <a:spcAft>
                    <a:spcPts val="800"/>
                  </a:spcAft>
                </a:pPr>
                <a14:m>
                  <m:oMath xmlns:m="http://schemas.openxmlformats.org/officeDocument/2006/math">
                    <m:sSub>
                      <m:sSubPr>
                        <m:ctrlPr>
                          <a:rPr lang="fr-FR" sz="1800" i="1">
                            <a:solidFill>
                              <a:srgbClr val="000000"/>
                            </a:solidFill>
                            <a:latin typeface="Cambria Math" panose="02040503050406030204" pitchFamily="18" charset="0"/>
                          </a:rPr>
                        </m:ctrlPr>
                      </m:sSubPr>
                      <m:e>
                        <m:r>
                          <a:rPr lang="en-GB" sz="1800" smtClean="0">
                            <a:solidFill>
                              <a:srgbClr val="000000"/>
                            </a:solidFill>
                            <a:latin typeface="Cambria Math" panose="02040503050406030204" pitchFamily="18" charset="0"/>
                          </a:rPr>
                          <m:t>𝑋</m:t>
                        </m:r>
                      </m:e>
                      <m:sub>
                        <m:r>
                          <a:rPr lang="fr-FR" sz="1800">
                            <a:solidFill>
                              <a:srgbClr val="000000"/>
                            </a:solidFill>
                            <a:latin typeface="Cambria Math" panose="02040503050406030204" pitchFamily="18" charset="0"/>
                          </a:rPr>
                          <m:t>𝑖</m:t>
                        </m:r>
                      </m:sub>
                    </m:sSub>
                  </m:oMath>
                </a14:m>
                <a:r>
                  <a:rPr lang="en-GB" sz="1800" dirty="0">
                    <a:solidFill>
                      <a:srgbClr val="000000"/>
                    </a:solidFill>
                    <a:latin typeface="Helvetica Neue"/>
                  </a:rPr>
                  <a:t> </a:t>
                </a:r>
                <a:r>
                  <a:rPr lang="en-GB" sz="1200" dirty="0">
                    <a:solidFill>
                      <a:srgbClr val="000000"/>
                    </a:solidFill>
                    <a:latin typeface="Helvetica Neue"/>
                  </a:rPr>
                  <a:t>is the random variable which we want to estimate its distribution, in this case, the continuous variable and </a:t>
                </a:r>
                <a14:m>
                  <m:oMath xmlns:m="http://schemas.openxmlformats.org/officeDocument/2006/math">
                    <m:sSub>
                      <m:sSubPr>
                        <m:ctrlPr>
                          <a:rPr lang="fr-FR" sz="1600" i="1">
                            <a:solidFill>
                              <a:srgbClr val="000000"/>
                            </a:solidFill>
                            <a:latin typeface="Cambria Math" panose="02040503050406030204" pitchFamily="18" charset="0"/>
                          </a:rPr>
                        </m:ctrlPr>
                      </m:sSubPr>
                      <m:e>
                        <m:r>
                          <a:rPr lang="fr-FR" sz="1600">
                            <a:solidFill>
                              <a:srgbClr val="000000"/>
                            </a:solidFill>
                            <a:latin typeface="Cambria Math" panose="02040503050406030204" pitchFamily="18" charset="0"/>
                          </a:rPr>
                          <m:t>𝑥</m:t>
                        </m:r>
                      </m:e>
                      <m:sub>
                        <m:r>
                          <a:rPr lang="en-GB" sz="1600" smtClean="0">
                            <a:solidFill>
                              <a:srgbClr val="000000"/>
                            </a:solidFill>
                            <a:latin typeface="Cambria Math" panose="02040503050406030204" pitchFamily="18" charset="0"/>
                          </a:rPr>
                          <m:t>1</m:t>
                        </m:r>
                      </m:sub>
                    </m:sSub>
                    <m:r>
                      <a:rPr lang="en-GB" sz="1600" smtClean="0">
                        <a:solidFill>
                          <a:srgbClr val="000000"/>
                        </a:solidFill>
                        <a:latin typeface="Cambria Math" panose="02040503050406030204" pitchFamily="18" charset="0"/>
                      </a:rPr>
                      <m:t>, </m:t>
                    </m:r>
                    <m:sSub>
                      <m:sSubPr>
                        <m:ctrlPr>
                          <a:rPr lang="fr-FR" sz="1600" i="1">
                            <a:solidFill>
                              <a:srgbClr val="000000"/>
                            </a:solidFill>
                            <a:latin typeface="Cambria Math" panose="02040503050406030204" pitchFamily="18" charset="0"/>
                          </a:rPr>
                        </m:ctrlPr>
                      </m:sSubPr>
                      <m:e>
                        <m:r>
                          <a:rPr lang="fr-FR" sz="1600">
                            <a:solidFill>
                              <a:srgbClr val="000000"/>
                            </a:solidFill>
                            <a:latin typeface="Cambria Math" panose="02040503050406030204" pitchFamily="18" charset="0"/>
                          </a:rPr>
                          <m:t>𝑥</m:t>
                        </m:r>
                      </m:e>
                      <m:sub>
                        <m:r>
                          <a:rPr lang="en-GB" sz="1600" smtClean="0">
                            <a:solidFill>
                              <a:srgbClr val="000000"/>
                            </a:solidFill>
                            <a:latin typeface="Cambria Math" panose="02040503050406030204" pitchFamily="18" charset="0"/>
                          </a:rPr>
                          <m:t>2</m:t>
                        </m:r>
                      </m:sub>
                    </m:sSub>
                    <m:r>
                      <a:rPr lang="en-GB" sz="1600" smtClean="0">
                        <a:solidFill>
                          <a:srgbClr val="000000"/>
                        </a:solidFill>
                        <a:latin typeface="Cambria Math" panose="02040503050406030204" pitchFamily="18" charset="0"/>
                      </a:rPr>
                      <m:t>, ....., </m:t>
                    </m:r>
                    <m:sSub>
                      <m:sSubPr>
                        <m:ctrlPr>
                          <a:rPr lang="fr-FR" sz="1600" i="1">
                            <a:solidFill>
                              <a:srgbClr val="000000"/>
                            </a:solidFill>
                            <a:latin typeface="Cambria Math" panose="02040503050406030204" pitchFamily="18" charset="0"/>
                          </a:rPr>
                        </m:ctrlPr>
                      </m:sSubPr>
                      <m:e>
                        <m:r>
                          <a:rPr lang="fr-FR" sz="1600">
                            <a:solidFill>
                              <a:srgbClr val="000000"/>
                            </a:solidFill>
                            <a:latin typeface="Cambria Math" panose="02040503050406030204" pitchFamily="18" charset="0"/>
                          </a:rPr>
                          <m:t>𝑥</m:t>
                        </m:r>
                      </m:e>
                      <m:sub>
                        <m:r>
                          <a:rPr lang="fr-FR" sz="1600">
                            <a:solidFill>
                              <a:srgbClr val="000000"/>
                            </a:solidFill>
                            <a:latin typeface="Cambria Math" panose="02040503050406030204" pitchFamily="18" charset="0"/>
                          </a:rPr>
                          <m:t>𝑖</m:t>
                        </m:r>
                      </m:sub>
                    </m:sSub>
                    <m:r>
                      <a:rPr lang="en-GB" sz="1600" smtClean="0">
                        <a:solidFill>
                          <a:srgbClr val="000000"/>
                        </a:solidFill>
                        <a:latin typeface="Cambria Math" panose="02040503050406030204" pitchFamily="18" charset="0"/>
                      </a:rPr>
                      <m:t>,...... </m:t>
                    </m:r>
                    <m:sSub>
                      <m:sSubPr>
                        <m:ctrlPr>
                          <a:rPr lang="fr-FR" sz="1600" i="1">
                            <a:solidFill>
                              <a:srgbClr val="000000"/>
                            </a:solidFill>
                            <a:latin typeface="Cambria Math" panose="02040503050406030204" pitchFamily="18" charset="0"/>
                          </a:rPr>
                        </m:ctrlPr>
                      </m:sSubPr>
                      <m:e>
                        <m:r>
                          <a:rPr lang="fr-FR" sz="1600">
                            <a:solidFill>
                              <a:srgbClr val="000000"/>
                            </a:solidFill>
                            <a:latin typeface="Cambria Math" panose="02040503050406030204" pitchFamily="18" charset="0"/>
                          </a:rPr>
                          <m:t>𝑥</m:t>
                        </m:r>
                      </m:e>
                      <m:sub>
                        <m:r>
                          <a:rPr lang="en-GB" sz="1600" smtClean="0">
                            <a:solidFill>
                              <a:srgbClr val="000000"/>
                            </a:solidFill>
                            <a:latin typeface="Cambria Math" panose="02040503050406030204" pitchFamily="18" charset="0"/>
                          </a:rPr>
                          <m:t>𝑛</m:t>
                        </m:r>
                      </m:sub>
                    </m:sSub>
                  </m:oMath>
                </a14:m>
                <a:r>
                  <a:rPr lang="fr-FR" sz="1100" dirty="0">
                    <a:solidFill>
                      <a:srgbClr val="000000"/>
                    </a:solidFill>
                    <a:latin typeface="Helvetica Neue"/>
                  </a:rPr>
                  <a:t> </a:t>
                </a:r>
                <a:r>
                  <a:rPr lang="en-GB" sz="1200" dirty="0">
                    <a:solidFill>
                      <a:srgbClr val="000000"/>
                    </a:solidFill>
                    <a:latin typeface="Helvetica Neue"/>
                  </a:rPr>
                  <a:t>the realisation of the random variable </a:t>
                </a:r>
                <a14:m>
                  <m:oMath xmlns:m="http://schemas.openxmlformats.org/officeDocument/2006/math">
                    <m:sSub>
                      <m:sSubPr>
                        <m:ctrlPr>
                          <a:rPr lang="fr-FR" sz="1800" i="1">
                            <a:solidFill>
                              <a:srgbClr val="000000"/>
                            </a:solidFill>
                            <a:latin typeface="Cambria Math" panose="02040503050406030204" pitchFamily="18" charset="0"/>
                          </a:rPr>
                        </m:ctrlPr>
                      </m:sSubPr>
                      <m:e>
                        <m:r>
                          <a:rPr lang="en-GB" sz="1800">
                            <a:solidFill>
                              <a:srgbClr val="000000"/>
                            </a:solidFill>
                            <a:latin typeface="Cambria Math" panose="02040503050406030204" pitchFamily="18" charset="0"/>
                          </a:rPr>
                          <m:t>𝑋</m:t>
                        </m:r>
                      </m:e>
                      <m:sub>
                        <m:r>
                          <a:rPr lang="fr-FR" sz="1800">
                            <a:solidFill>
                              <a:srgbClr val="000000"/>
                            </a:solidFill>
                            <a:latin typeface="Cambria Math" panose="02040503050406030204" pitchFamily="18" charset="0"/>
                          </a:rPr>
                          <m:t>𝑖</m:t>
                        </m:r>
                      </m:sub>
                    </m:sSub>
                  </m:oMath>
                </a14:m>
                <a:r>
                  <a:rPr lang="en-GB" sz="1800" dirty="0">
                    <a:solidFill>
                      <a:srgbClr val="000000"/>
                    </a:solidFill>
                    <a:latin typeface="Helvetica Neue"/>
                  </a:rPr>
                  <a:t>.</a:t>
                </a:r>
                <a:endParaRPr lang="fr-FR" sz="1800" dirty="0">
                  <a:solidFill>
                    <a:srgbClr val="000000"/>
                  </a:solidFill>
                  <a:latin typeface="Helvetica Neue"/>
                </a:endParaRPr>
              </a:p>
              <a:p>
                <a:pPr>
                  <a:lnSpc>
                    <a:spcPct val="107000"/>
                  </a:lnSpc>
                  <a:spcAft>
                    <a:spcPts val="800"/>
                  </a:spcAft>
                </a:pPr>
                <a:r>
                  <a:rPr lang="en-GB" sz="1200" dirty="0">
                    <a:solidFill>
                      <a:srgbClr val="000000"/>
                    </a:solidFill>
                    <a:latin typeface="Helvetica Neue"/>
                  </a:rPr>
                  <a:t>In our case, we will choose the normal gaussian kernel defined as: </a:t>
                </a:r>
                <a:endParaRPr lang="fr-FR" sz="1200" dirty="0">
                  <a:solidFill>
                    <a:srgbClr val="000000"/>
                  </a:solidFill>
                  <a:latin typeface="Helvetica Neue"/>
                </a:endParaRPr>
              </a:p>
              <a:p>
                <a:pPr>
                  <a:lnSpc>
                    <a:spcPct val="107000"/>
                  </a:lnSpc>
                  <a:spcAft>
                    <a:spcPts val="800"/>
                  </a:spcAft>
                  <a:tabLst>
                    <a:tab pos="1973580" algn="l"/>
                  </a:tabLst>
                </a:pPr>
                <a14:m>
                  <m:oMathPara xmlns:m="http://schemas.openxmlformats.org/officeDocument/2006/math">
                    <m:oMathParaPr>
                      <m:jc m:val="centerGroup"/>
                    </m:oMathParaPr>
                    <m:oMath xmlns:m="http://schemas.openxmlformats.org/officeDocument/2006/math">
                      <m:r>
                        <a:rPr lang="fr-FR" sz="1800">
                          <a:solidFill>
                            <a:srgbClr val="000000"/>
                          </a:solidFill>
                          <a:latin typeface="Cambria Math" panose="02040503050406030204" pitchFamily="18" charset="0"/>
                        </a:rPr>
                        <m:t>𝐾</m:t>
                      </m:r>
                      <m:d>
                        <m:dPr>
                          <m:ctrlPr>
                            <a:rPr lang="fr-FR" sz="1800" i="1">
                              <a:solidFill>
                                <a:srgbClr val="000000"/>
                              </a:solidFill>
                              <a:latin typeface="Cambria Math" panose="02040503050406030204" pitchFamily="18" charset="0"/>
                            </a:rPr>
                          </m:ctrlPr>
                        </m:dPr>
                        <m:e>
                          <m:r>
                            <a:rPr lang="fr-FR" sz="1800">
                              <a:solidFill>
                                <a:srgbClr val="000000"/>
                              </a:solidFill>
                              <a:latin typeface="Cambria Math" panose="02040503050406030204" pitchFamily="18" charset="0"/>
                            </a:rPr>
                            <m:t>𝑢</m:t>
                          </m:r>
                        </m:e>
                      </m:d>
                      <m:r>
                        <a:rPr lang="fr-FR" sz="1800">
                          <a:solidFill>
                            <a:srgbClr val="000000"/>
                          </a:solidFill>
                          <a:latin typeface="Cambria Math" panose="02040503050406030204" pitchFamily="18" charset="0"/>
                        </a:rPr>
                        <m:t>=</m:t>
                      </m:r>
                      <m:f>
                        <m:fPr>
                          <m:ctrlPr>
                            <a:rPr lang="fr-FR" sz="1800" i="1">
                              <a:solidFill>
                                <a:srgbClr val="000000"/>
                              </a:solidFill>
                              <a:latin typeface="Cambria Math" panose="02040503050406030204" pitchFamily="18" charset="0"/>
                            </a:rPr>
                          </m:ctrlPr>
                        </m:fPr>
                        <m:num>
                          <m:r>
                            <a:rPr lang="fr-FR" sz="1800">
                              <a:solidFill>
                                <a:srgbClr val="000000"/>
                              </a:solidFill>
                              <a:latin typeface="Cambria Math" panose="02040503050406030204" pitchFamily="18" charset="0"/>
                            </a:rPr>
                            <m:t>1</m:t>
                          </m:r>
                        </m:num>
                        <m:den>
                          <m:rad>
                            <m:radPr>
                              <m:degHide m:val="on"/>
                              <m:ctrlPr>
                                <a:rPr lang="fr-FR" sz="1800" i="1">
                                  <a:solidFill>
                                    <a:srgbClr val="000000"/>
                                  </a:solidFill>
                                  <a:latin typeface="Cambria Math" panose="02040503050406030204" pitchFamily="18" charset="0"/>
                                </a:rPr>
                              </m:ctrlPr>
                            </m:radPr>
                            <m:deg/>
                            <m:e>
                              <m:r>
                                <a:rPr lang="fr-FR" sz="1800">
                                  <a:solidFill>
                                    <a:srgbClr val="000000"/>
                                  </a:solidFill>
                                  <a:latin typeface="Cambria Math" panose="02040503050406030204" pitchFamily="18" charset="0"/>
                                </a:rPr>
                                <m:t>2</m:t>
                              </m:r>
                              <m:r>
                                <a:rPr lang="fr-FR" sz="1800">
                                  <a:solidFill>
                                    <a:srgbClr val="000000"/>
                                  </a:solidFill>
                                  <a:latin typeface="Cambria Math" panose="02040503050406030204" pitchFamily="18" charset="0"/>
                                </a:rPr>
                                <m:t>𝜋</m:t>
                              </m:r>
                            </m:e>
                          </m:rad>
                        </m:den>
                      </m:f>
                      <m:sSup>
                        <m:sSupPr>
                          <m:ctrlPr>
                            <a:rPr lang="fr-FR" sz="1800" i="1">
                              <a:solidFill>
                                <a:srgbClr val="000000"/>
                              </a:solidFill>
                              <a:latin typeface="Cambria Math" panose="02040503050406030204" pitchFamily="18" charset="0"/>
                            </a:rPr>
                          </m:ctrlPr>
                        </m:sSupPr>
                        <m:e>
                          <m:r>
                            <a:rPr lang="fr-FR" sz="1800">
                              <a:solidFill>
                                <a:srgbClr val="000000"/>
                              </a:solidFill>
                              <a:latin typeface="Cambria Math" panose="02040503050406030204" pitchFamily="18" charset="0"/>
                            </a:rPr>
                            <m:t>𝑒</m:t>
                          </m:r>
                        </m:e>
                        <m:sup>
                          <m:r>
                            <a:rPr lang="fr-FR" sz="1800">
                              <a:solidFill>
                                <a:srgbClr val="000000"/>
                              </a:solidFill>
                              <a:latin typeface="Cambria Math" panose="02040503050406030204" pitchFamily="18" charset="0"/>
                            </a:rPr>
                            <m:t>−</m:t>
                          </m:r>
                          <m:f>
                            <m:fPr>
                              <m:ctrlPr>
                                <a:rPr lang="fr-FR" sz="1800" i="1">
                                  <a:solidFill>
                                    <a:srgbClr val="000000"/>
                                  </a:solidFill>
                                  <a:latin typeface="Cambria Math" panose="02040503050406030204" pitchFamily="18" charset="0"/>
                                </a:rPr>
                              </m:ctrlPr>
                            </m:fPr>
                            <m:num>
                              <m:sSup>
                                <m:sSupPr>
                                  <m:ctrlPr>
                                    <a:rPr lang="fr-FR" sz="1800" i="1">
                                      <a:solidFill>
                                        <a:srgbClr val="000000"/>
                                      </a:solidFill>
                                      <a:latin typeface="Cambria Math" panose="02040503050406030204" pitchFamily="18" charset="0"/>
                                    </a:rPr>
                                  </m:ctrlPr>
                                </m:sSupPr>
                                <m:e>
                                  <m:r>
                                    <a:rPr lang="fr-FR" sz="1800">
                                      <a:solidFill>
                                        <a:srgbClr val="000000"/>
                                      </a:solidFill>
                                      <a:latin typeface="Cambria Math" panose="02040503050406030204" pitchFamily="18" charset="0"/>
                                    </a:rPr>
                                    <m:t>𝑢</m:t>
                                  </m:r>
                                </m:e>
                                <m:sup>
                                  <m:r>
                                    <a:rPr lang="fr-FR" sz="1800">
                                      <a:solidFill>
                                        <a:srgbClr val="000000"/>
                                      </a:solidFill>
                                      <a:latin typeface="Cambria Math" panose="02040503050406030204" pitchFamily="18" charset="0"/>
                                    </a:rPr>
                                    <m:t>2</m:t>
                                  </m:r>
                                </m:sup>
                              </m:sSup>
                            </m:num>
                            <m:den>
                              <m:r>
                                <a:rPr lang="fr-FR" sz="1800">
                                  <a:solidFill>
                                    <a:srgbClr val="000000"/>
                                  </a:solidFill>
                                  <a:latin typeface="Cambria Math" panose="02040503050406030204" pitchFamily="18" charset="0"/>
                                </a:rPr>
                                <m:t>2</m:t>
                              </m:r>
                            </m:den>
                          </m:f>
                        </m:sup>
                      </m:sSup>
                    </m:oMath>
                  </m:oMathPara>
                </a14:m>
                <a:endParaRPr lang="fr-FR" sz="1800" dirty="0">
                  <a:solidFill>
                    <a:srgbClr val="000000"/>
                  </a:solidFill>
                  <a:latin typeface="Helvetica Neue"/>
                </a:endParaRPr>
              </a:p>
            </p:txBody>
          </p:sp>
        </mc:Choice>
        <mc:Fallback xmlns="">
          <p:sp>
            <p:nvSpPr>
              <p:cNvPr id="9" name="ZoneTexte 8">
                <a:extLst>
                  <a:ext uri="{FF2B5EF4-FFF2-40B4-BE49-F238E27FC236}">
                    <a16:creationId xmlns:a16="http://schemas.microsoft.com/office/drawing/2014/main" id="{217BF8DD-803E-DD64-D326-6E8EBDEE0DAD}"/>
                  </a:ext>
                </a:extLst>
              </p:cNvPr>
              <p:cNvSpPr txBox="1">
                <a:spLocks noRot="1" noChangeAspect="1" noMove="1" noResize="1" noEditPoints="1" noAdjustHandles="1" noChangeArrowheads="1" noChangeShapeType="1" noTextEdit="1"/>
              </p:cNvSpPr>
              <p:nvPr/>
            </p:nvSpPr>
            <p:spPr>
              <a:xfrm>
                <a:off x="476016" y="2173614"/>
                <a:ext cx="9238637" cy="4190121"/>
              </a:xfrm>
              <a:prstGeom prst="rect">
                <a:avLst/>
              </a:prstGeom>
              <a:blipFill>
                <a:blip r:embed="rId2"/>
                <a:stretch>
                  <a:fillRect t="-291"/>
                </a:stretch>
              </a:blipFill>
            </p:spPr>
            <p:txBody>
              <a:bodyPr/>
              <a:lstStyle/>
              <a:p>
                <a:r>
                  <a:rPr lang="en-US">
                    <a:noFill/>
                  </a:rPr>
                  <a:t> </a:t>
                </a:r>
              </a:p>
            </p:txBody>
          </p:sp>
        </mc:Fallback>
      </mc:AlternateContent>
    </p:spTree>
    <p:extLst>
      <p:ext uri="{BB962C8B-B14F-4D97-AF65-F5344CB8AC3E}">
        <p14:creationId xmlns:p14="http://schemas.microsoft.com/office/powerpoint/2010/main" val="103815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0A9766-41B4-46B2-9D29-1D5EEACEB302}"/>
              </a:ext>
            </a:extLst>
          </p:cNvPr>
          <p:cNvSpPr>
            <a:spLocks noGrp="1"/>
          </p:cNvSpPr>
          <p:nvPr>
            <p:ph type="title"/>
          </p:nvPr>
        </p:nvSpPr>
        <p:spPr>
          <a:xfrm>
            <a:off x="182111" y="445658"/>
            <a:ext cx="9204000" cy="236475"/>
          </a:xfrm>
        </p:spPr>
        <p:txBody>
          <a:bodyPr/>
          <a:lstStyle/>
          <a:p>
            <a:r>
              <a:rPr lang="fr-FR" dirty="0"/>
              <a:t>OUTLINES </a:t>
            </a:r>
            <a:endParaRPr lang="en-US" dirty="0"/>
          </a:p>
        </p:txBody>
      </p:sp>
      <p:sp>
        <p:nvSpPr>
          <p:cNvPr id="5" name="Text Placeholder 4">
            <a:extLst>
              <a:ext uri="{FF2B5EF4-FFF2-40B4-BE49-F238E27FC236}">
                <a16:creationId xmlns:a16="http://schemas.microsoft.com/office/drawing/2014/main" id="{09E5CB06-5988-4700-BDFD-41751629CB96}"/>
              </a:ext>
            </a:extLst>
          </p:cNvPr>
          <p:cNvSpPr>
            <a:spLocks noGrp="1"/>
          </p:cNvSpPr>
          <p:nvPr>
            <p:ph idx="1"/>
          </p:nvPr>
        </p:nvSpPr>
        <p:spPr>
          <a:xfrm>
            <a:off x="370017" y="1095468"/>
            <a:ext cx="9462241" cy="4524315"/>
          </a:xfrm>
        </p:spPr>
        <p:txBody>
          <a:bodyPr/>
          <a:lstStyle/>
          <a:p>
            <a:pPr marL="457200" indent="-457200">
              <a:buAutoNum type="arabicPeriod"/>
            </a:pPr>
            <a:r>
              <a:rPr lang="en-US" dirty="0"/>
              <a:t>INTRODUCTION </a:t>
            </a:r>
          </a:p>
          <a:p>
            <a:pPr lvl="1"/>
            <a:r>
              <a:rPr lang="en-US" dirty="0"/>
              <a:t>Reminder of Knowledge Distillation Fundamentals </a:t>
            </a:r>
          </a:p>
          <a:p>
            <a:pPr lvl="1"/>
            <a:r>
              <a:rPr lang="en-US" dirty="0"/>
              <a:t>Main Use of Knowledge Distillation</a:t>
            </a:r>
          </a:p>
          <a:p>
            <a:pPr lvl="1"/>
            <a:r>
              <a:rPr lang="en-US" dirty="0"/>
              <a:t>Relevant Applications in Scientific Work  </a:t>
            </a:r>
          </a:p>
          <a:p>
            <a:pPr marL="457200" indent="-457200">
              <a:buFont typeface="+mj-lt"/>
              <a:buAutoNum type="arabicPeriod"/>
            </a:pPr>
            <a:r>
              <a:rPr lang="en-US" dirty="0"/>
              <a:t>Distillation OF pd estimation models </a:t>
            </a:r>
          </a:p>
          <a:p>
            <a:pPr lvl="1"/>
            <a:r>
              <a:rPr lang="en-US" dirty="0"/>
              <a:t>Teacher Training </a:t>
            </a:r>
          </a:p>
          <a:p>
            <a:pPr lvl="1"/>
            <a:r>
              <a:rPr lang="en-US" dirty="0"/>
              <a:t>Hinton-Based Distillation </a:t>
            </a:r>
          </a:p>
          <a:p>
            <a:pPr lvl="1"/>
            <a:r>
              <a:rPr lang="en-US" dirty="0"/>
              <a:t>Adversarial Knowledge Distillation Framework </a:t>
            </a:r>
          </a:p>
          <a:p>
            <a:pPr lvl="1"/>
            <a:r>
              <a:rPr lang="en-US" dirty="0"/>
              <a:t>X-Distillation </a:t>
            </a:r>
          </a:p>
          <a:p>
            <a:pPr marL="457200" indent="-457200">
              <a:buFont typeface="+mj-lt"/>
              <a:buAutoNum type="arabicPeriod"/>
            </a:pPr>
            <a:r>
              <a:rPr lang="en-US" dirty="0"/>
              <a:t>DISTILLATION ON LENDING CLUB dataset</a:t>
            </a:r>
          </a:p>
          <a:p>
            <a:pPr lvl="1"/>
            <a:r>
              <a:rPr lang="en-GB" dirty="0"/>
              <a:t>Teacher Training – Feed-Forward Neural Networks  </a:t>
            </a:r>
            <a:endParaRPr lang="en-US" dirty="0"/>
          </a:p>
          <a:p>
            <a:pPr lvl="1"/>
            <a:r>
              <a:rPr lang="en-GB" dirty="0"/>
              <a:t>Teacher Training – XGBOOST</a:t>
            </a:r>
            <a:endParaRPr lang="en-US" dirty="0"/>
          </a:p>
          <a:p>
            <a:pPr lvl="1"/>
            <a:r>
              <a:rPr lang="en-GB" dirty="0"/>
              <a:t>Student Distillation Training – Feed-Forward Neural Network </a:t>
            </a:r>
            <a:endParaRPr lang="en-US" dirty="0"/>
          </a:p>
          <a:p>
            <a:pPr marL="457200" lvl="1" indent="-457200">
              <a:spcBef>
                <a:spcPts val="1083"/>
              </a:spcBef>
              <a:spcAft>
                <a:spcPts val="217"/>
              </a:spcAft>
              <a:buClr>
                <a:srgbClr val="E60028"/>
              </a:buClr>
              <a:buFont typeface="+mj-lt"/>
              <a:buAutoNum type="arabicPeriod" startAt="4"/>
            </a:pPr>
            <a:r>
              <a:rPr lang="en-US" sz="2000" b="1" cap="all" dirty="0">
                <a:solidFill>
                  <a:srgbClr val="E60028"/>
                </a:solidFill>
              </a:rPr>
              <a:t>References </a:t>
            </a:r>
          </a:p>
          <a:p>
            <a:pPr marL="457200" lvl="1" indent="-457200">
              <a:spcBef>
                <a:spcPts val="1083"/>
              </a:spcBef>
              <a:spcAft>
                <a:spcPts val="217"/>
              </a:spcAft>
              <a:buClr>
                <a:srgbClr val="E60028"/>
              </a:buClr>
              <a:buFont typeface="+mj-lt"/>
              <a:buAutoNum type="arabicPeriod" startAt="4"/>
            </a:pPr>
            <a:r>
              <a:rPr lang="en-US" sz="2000" b="1" cap="all" dirty="0">
                <a:solidFill>
                  <a:srgbClr val="E60028"/>
                </a:solidFill>
              </a:rPr>
              <a:t>Appendix </a:t>
            </a:r>
          </a:p>
        </p:txBody>
      </p:sp>
    </p:spTree>
    <p:extLst>
      <p:ext uri="{BB962C8B-B14F-4D97-AF65-F5344CB8AC3E}">
        <p14:creationId xmlns:p14="http://schemas.microsoft.com/office/powerpoint/2010/main" val="381638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(7/10)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75830" y="949073"/>
            <a:ext cx="9285260"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Constructing Fake Instances of the Continuous Feature - </a:t>
            </a:r>
            <a:r>
              <a:rPr lang="en-GB" sz="1400" b="1" dirty="0">
                <a:cs typeface="Arial" pitchFamily="34" charset="0"/>
              </a:rPr>
              <a:t>Cross Validation to determine the optimal bandwidth  h </a:t>
            </a:r>
            <a:endParaRPr lang="en-US" sz="1400" b="1" dirty="0">
              <a:cs typeface="Arial" pitchFamily="34" charset="0"/>
            </a:endParaRPr>
          </a:p>
        </p:txBody>
      </p:sp>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0DD12880-2420-CF5F-B895-18310FF28C92}"/>
                  </a:ext>
                </a:extLst>
              </p:cNvPr>
              <p:cNvSpPr txBox="1"/>
              <p:nvPr/>
            </p:nvSpPr>
            <p:spPr>
              <a:xfrm>
                <a:off x="0" y="3164333"/>
                <a:ext cx="9608696" cy="1829668"/>
              </a:xfrm>
              <a:prstGeom prst="rect">
                <a:avLst/>
              </a:prstGeom>
              <a:noFill/>
            </p:spPr>
            <p:txBody>
              <a:bodyPr wrap="square">
                <a:spAutoFit/>
              </a:bodyPr>
              <a:lstStyle/>
              <a:p>
                <a:pPr indent="457200">
                  <a:lnSpc>
                    <a:spcPct val="107000"/>
                  </a:lnSpc>
                  <a:spcAft>
                    <a:spcPts val="800"/>
                  </a:spcAft>
                </a:pPr>
                <a:r>
                  <a:rPr lang="en-GB" sz="1400" dirty="0">
                    <a:latin typeface="Calibri" panose="020F0502020204030204" pitchFamily="34" charset="0"/>
                    <a:ea typeface="Calibri" panose="020F0502020204030204" pitchFamily="34" charset="0"/>
                    <a:cs typeface="Arial" panose="020B0604020202020204" pitchFamily="34" charset="0"/>
                  </a:rPr>
                  <a:t>T</a:t>
                </a:r>
                <a:r>
                  <a:rPr lang="en-GB" sz="1400" dirty="0">
                    <a:effectLst/>
                    <a:latin typeface="Calibri" panose="020F0502020204030204" pitchFamily="34" charset="0"/>
                    <a:ea typeface="Calibri" panose="020F0502020204030204" pitchFamily="34" charset="0"/>
                    <a:cs typeface="Arial" panose="020B0604020202020204" pitchFamily="34" charset="0"/>
                  </a:rPr>
                  <a:t>he goal is construct an unbiased estimator of </a:t>
                </a:r>
                <a14:m>
                  <m:oMath xmlns:m="http://schemas.openxmlformats.org/officeDocument/2006/math">
                    <m:r>
                      <m:rPr>
                        <m:nor/>
                      </m:rPr>
                      <a:rPr lang="en-GB" sz="1400">
                        <a:effectLst/>
                        <a:latin typeface="Cambria Math" panose="02040503050406030204" pitchFamily="18" charset="0"/>
                        <a:ea typeface="Calibri" panose="020F0502020204030204" pitchFamily="34" charset="0"/>
                        <a:cs typeface="Arial" panose="020B0604020202020204" pitchFamily="34" charset="0"/>
                      </a:rPr>
                      <m:t>MISE</m:t>
                    </m:r>
                    <m:r>
                      <m:rPr>
                        <m:nor/>
                      </m:rP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oMath>
                </a14:m>
                <a:r>
                  <a:rPr lang="en-GB" sz="1400" dirty="0">
                    <a:effectLst/>
                    <a:latin typeface="Calibri" panose="020F0502020204030204" pitchFamily="34" charset="0"/>
                    <a:ea typeface="Times New Roman" panose="02020603050405020304" pitchFamily="18" charset="0"/>
                    <a:cs typeface="Arial" panose="020B0604020202020204" pitchFamily="34" charset="0"/>
                  </a:rPr>
                  <a:t>then we minimize it according to h</a:t>
                </a:r>
                <a:r>
                  <a:rPr lang="en-GB" sz="1200" dirty="0">
                    <a:solidFill>
                      <a:srgbClr val="000000"/>
                    </a:solidFill>
                    <a:latin typeface="Helvetica Neue"/>
                  </a:rPr>
                  <a:t> :</a:t>
                </a:r>
              </a:p>
              <a:p>
                <a:pPr indent="457200">
                  <a:lnSpc>
                    <a:spcPct val="107000"/>
                  </a:lnSpc>
                  <a:spcAft>
                    <a:spcPts val="800"/>
                  </a:spcAft>
                </a:pPr>
                <a:endParaRPr lang="en-GB" sz="1200" dirty="0">
                  <a:solidFill>
                    <a:srgbClr val="000000"/>
                  </a:solidFill>
                  <a:latin typeface="Helvetica Neue"/>
                </a:endParaRPr>
              </a:p>
              <a:p>
                <a:pPr indent="457200">
                  <a:lnSpc>
                    <a:spcPct val="107000"/>
                  </a:lnSpc>
                  <a:spcAft>
                    <a:spcPts val="800"/>
                  </a:spcAft>
                </a:pPr>
                <a:r>
                  <a:rPr lang="en-GB" sz="1600" dirty="0">
                    <a:solidFill>
                      <a:srgbClr val="000000"/>
                    </a:solidFill>
                    <a:latin typeface="Helvetica Neue"/>
                  </a:rPr>
                  <a:t>                               </a:t>
                </a:r>
                <a14:m>
                  <m:oMath xmlns:m="http://schemas.openxmlformats.org/officeDocument/2006/math">
                    <m:r>
                      <a:rPr lang="fr-FR" sz="1600" smtClean="0">
                        <a:latin typeface="Cambria Math" panose="02040503050406030204" pitchFamily="18" charset="0"/>
                      </a:rPr>
                      <m:t>𝐶𝑉</m:t>
                    </m:r>
                    <m:d>
                      <m:dPr>
                        <m:ctrlPr>
                          <a:rPr lang="fr-FR" sz="1600" i="1">
                            <a:latin typeface="Cambria Math" panose="02040503050406030204" pitchFamily="18" charset="0"/>
                          </a:rPr>
                        </m:ctrlPr>
                      </m:dPr>
                      <m:e>
                        <m:r>
                          <a:rPr lang="fr-FR" sz="1600">
                            <a:latin typeface="Cambria Math" panose="02040503050406030204" pitchFamily="18" charset="0"/>
                          </a:rPr>
                          <m:t>h</m:t>
                        </m:r>
                      </m:e>
                    </m:d>
                    <m:r>
                      <a:rPr lang="fr-FR" sz="1600">
                        <a:latin typeface="Cambria Math" panose="02040503050406030204" pitchFamily="18" charset="0"/>
                      </a:rPr>
                      <m:t>=</m:t>
                    </m:r>
                    <m:nary>
                      <m:naryPr>
                        <m:subHide m:val="on"/>
                        <m:supHide m:val="on"/>
                        <m:ctrlPr>
                          <a:rPr lang="fr-FR" sz="1600" i="1">
                            <a:latin typeface="Cambria Math" panose="02040503050406030204" pitchFamily="18" charset="0"/>
                          </a:rPr>
                        </m:ctrlPr>
                      </m:naryPr>
                      <m:sub/>
                      <m:sup/>
                      <m:e>
                        <m:sSup>
                          <m:sSupPr>
                            <m:ctrlPr>
                              <a:rPr lang="fr-FR" sz="1600" i="1">
                                <a:latin typeface="Cambria Math" panose="02040503050406030204" pitchFamily="18" charset="0"/>
                              </a:rPr>
                            </m:ctrlPr>
                          </m:sSupPr>
                          <m:e>
                            <m:d>
                              <m:dPr>
                                <m:ctrlPr>
                                  <a:rPr lang="fr-FR" sz="1600" i="1">
                                    <a:latin typeface="Cambria Math" panose="02040503050406030204" pitchFamily="18" charset="0"/>
                                  </a:rPr>
                                </m:ctrlPr>
                              </m:dPr>
                              <m:e>
                                <m:acc>
                                  <m:accPr>
                                    <m:chr m:val="̂"/>
                                    <m:ctrlPr>
                                      <a:rPr lang="fr-FR" sz="1600" i="1">
                                        <a:latin typeface="Cambria Math" panose="02040503050406030204" pitchFamily="18" charset="0"/>
                                      </a:rPr>
                                    </m:ctrlPr>
                                  </m:accPr>
                                  <m:e>
                                    <m:sSubSup>
                                      <m:sSubSupPr>
                                        <m:ctrlPr>
                                          <a:rPr lang="fr-FR" sz="1600" i="1">
                                            <a:latin typeface="Cambria Math" panose="02040503050406030204" pitchFamily="18" charset="0"/>
                                          </a:rPr>
                                        </m:ctrlPr>
                                      </m:sSubSupPr>
                                      <m:e>
                                        <m:r>
                                          <a:rPr lang="fr-FR" sz="1600">
                                            <a:latin typeface="Cambria Math" panose="02040503050406030204" pitchFamily="18" charset="0"/>
                                          </a:rPr>
                                          <m:t>𝑝</m:t>
                                        </m:r>
                                      </m:e>
                                      <m:sub>
                                        <m:r>
                                          <a:rPr lang="fr-FR" sz="1600">
                                            <a:latin typeface="Cambria Math" panose="02040503050406030204" pitchFamily="18" charset="0"/>
                                          </a:rPr>
                                          <m:t>𝑛</m:t>
                                        </m:r>
                                      </m:sub>
                                      <m:sup>
                                        <m:r>
                                          <a:rPr lang="fr-FR" sz="1600">
                                            <a:latin typeface="Cambria Math" panose="02040503050406030204" pitchFamily="18" charset="0"/>
                                          </a:rPr>
                                          <m:t>h</m:t>
                                        </m:r>
                                      </m:sup>
                                    </m:sSubSup>
                                  </m:e>
                                </m:acc>
                                <m:d>
                                  <m:dPr>
                                    <m:ctrlPr>
                                      <a:rPr lang="fr-FR" sz="1600" i="1">
                                        <a:latin typeface="Cambria Math" panose="02040503050406030204" pitchFamily="18" charset="0"/>
                                      </a:rPr>
                                    </m:ctrlPr>
                                  </m:dPr>
                                  <m:e>
                                    <m:r>
                                      <a:rPr lang="fr-FR" sz="1600">
                                        <a:latin typeface="Cambria Math" panose="02040503050406030204" pitchFamily="18" charset="0"/>
                                      </a:rPr>
                                      <m:t>𝑥</m:t>
                                    </m:r>
                                  </m:e>
                                </m:d>
                              </m:e>
                            </m:d>
                          </m:e>
                          <m:sup>
                            <m:r>
                              <a:rPr lang="fr-FR" sz="1600">
                                <a:latin typeface="Cambria Math" panose="02040503050406030204" pitchFamily="18" charset="0"/>
                              </a:rPr>
                              <m:t>2</m:t>
                            </m:r>
                          </m:sup>
                        </m:sSup>
                      </m:e>
                    </m:nary>
                    <m:r>
                      <a:rPr lang="fr-FR" sz="1600">
                        <a:latin typeface="Cambria Math" panose="02040503050406030204" pitchFamily="18" charset="0"/>
                      </a:rPr>
                      <m:t>𝑑𝑥</m:t>
                    </m:r>
                    <m:r>
                      <a:rPr lang="fr-FR" sz="1600">
                        <a:latin typeface="Cambria Math" panose="02040503050406030204" pitchFamily="18" charset="0"/>
                      </a:rPr>
                      <m:t>−2</m:t>
                    </m:r>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oMath>
                </a14:m>
                <a:r>
                  <a:rPr lang="fr-FR" sz="1600" dirty="0"/>
                  <a:t>   ;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h</m:t>
                        </m:r>
                      </m:e>
                      <m:sub>
                        <m:r>
                          <a:rPr lang="fr-FR" sz="1600">
                            <a:latin typeface="Cambria Math" panose="02040503050406030204" pitchFamily="18" charset="0"/>
                          </a:rPr>
                          <m:t>𝐶𝑉</m:t>
                        </m:r>
                      </m:sub>
                    </m:sSub>
                    <m:r>
                      <a:rPr lang="fr-FR" sz="1600">
                        <a:latin typeface="Cambria Math" panose="02040503050406030204" pitchFamily="18" charset="0"/>
                      </a:rPr>
                      <m:t>∈</m:t>
                    </m:r>
                    <m:func>
                      <m:funcPr>
                        <m:ctrlPr>
                          <a:rPr lang="fr-FR" sz="1600" i="1">
                            <a:latin typeface="Cambria Math" panose="02040503050406030204" pitchFamily="18" charset="0"/>
                          </a:rPr>
                        </m:ctrlPr>
                      </m:funcPr>
                      <m:fName>
                        <m:r>
                          <a:rPr lang="fr-FR" sz="1600">
                            <a:latin typeface="Cambria Math" panose="02040503050406030204" pitchFamily="18" charset="0"/>
                          </a:rPr>
                          <m:t>𝑎𝑟𝑔</m:t>
                        </m:r>
                      </m:fName>
                      <m:e>
                        <m:func>
                          <m:funcPr>
                            <m:ctrlPr>
                              <a:rPr lang="fr-FR" sz="1600" i="1">
                                <a:latin typeface="Cambria Math" panose="02040503050406030204" pitchFamily="18" charset="0"/>
                              </a:rPr>
                            </m:ctrlPr>
                          </m:funcPr>
                          <m:fName>
                            <m:limLow>
                              <m:limLowPr>
                                <m:ctrlPr>
                                  <a:rPr lang="fr-FR" sz="1600" i="1">
                                    <a:latin typeface="Cambria Math" panose="02040503050406030204" pitchFamily="18" charset="0"/>
                                  </a:rPr>
                                </m:ctrlPr>
                              </m:limLowPr>
                              <m:e>
                                <m:r>
                                  <a:rPr lang="fr-FR" sz="1600">
                                    <a:latin typeface="Cambria Math" panose="02040503050406030204" pitchFamily="18" charset="0"/>
                                  </a:rPr>
                                  <m:t>𝑚𝑖𝑛</m:t>
                                </m:r>
                              </m:e>
                              <m:lim>
                                <m:r>
                                  <a:rPr lang="fr-FR" sz="1600">
                                    <a:latin typeface="Cambria Math" panose="02040503050406030204" pitchFamily="18" charset="0"/>
                                  </a:rPr>
                                  <m:t>h</m:t>
                                </m:r>
                                <m:r>
                                  <a:rPr lang="fr-FR" sz="1600">
                                    <a:latin typeface="Cambria Math" panose="02040503050406030204" pitchFamily="18" charset="0"/>
                                  </a:rPr>
                                  <m:t>&gt;0</m:t>
                                </m:r>
                              </m:lim>
                            </m:limLow>
                          </m:fName>
                          <m:e>
                            <m:r>
                              <a:rPr lang="fr-FR" sz="1600">
                                <a:latin typeface="Cambria Math" panose="02040503050406030204" pitchFamily="18" charset="0"/>
                              </a:rPr>
                              <m:t>𝐶</m:t>
                            </m:r>
                          </m:e>
                        </m:func>
                      </m:e>
                    </m:func>
                    <m:r>
                      <a:rPr lang="fr-FR" sz="1600">
                        <a:latin typeface="Cambria Math" panose="02040503050406030204" pitchFamily="18" charset="0"/>
                      </a:rPr>
                      <m:t>𝑉</m:t>
                    </m:r>
                    <m:d>
                      <m:dPr>
                        <m:ctrlPr>
                          <a:rPr lang="fr-FR" sz="1600" i="1">
                            <a:latin typeface="Cambria Math" panose="02040503050406030204" pitchFamily="18" charset="0"/>
                          </a:rPr>
                        </m:ctrlPr>
                      </m:dPr>
                      <m:e>
                        <m:r>
                          <a:rPr lang="fr-FR" sz="1600">
                            <a:latin typeface="Cambria Math" panose="02040503050406030204" pitchFamily="18" charset="0"/>
                          </a:rPr>
                          <m:t>h</m:t>
                        </m:r>
                      </m:e>
                    </m:d>
                  </m:oMath>
                </a14:m>
                <a:endParaRPr lang="fr-FR" sz="1600" dirty="0"/>
              </a:p>
              <a:p>
                <a:pPr indent="457200">
                  <a:lnSpc>
                    <a:spcPct val="107000"/>
                  </a:lnSpc>
                  <a:spcAft>
                    <a:spcPts val="800"/>
                  </a:spcAft>
                </a:pPr>
                <a:r>
                  <a:rPr lang="en-GB" sz="1200" dirty="0">
                    <a:solidFill>
                      <a:srgbClr val="000000"/>
                    </a:solidFill>
                    <a:latin typeface="Helvetica Neue"/>
                  </a:rPr>
                  <a:t>  </a:t>
                </a:r>
              </a:p>
              <a:p>
                <a:pPr indent="457200">
                  <a:lnSpc>
                    <a:spcPct val="107000"/>
                  </a:lnSpc>
                  <a:spcAft>
                    <a:spcPts val="800"/>
                  </a:spcAft>
                </a:pPr>
                <a:endParaRPr lang="fr-FR" sz="1200" dirty="0">
                  <a:solidFill>
                    <a:srgbClr val="000000"/>
                  </a:solidFill>
                  <a:latin typeface="Helvetica Neue"/>
                </a:endParaRPr>
              </a:p>
            </p:txBody>
          </p:sp>
        </mc:Choice>
        <mc:Fallback xmlns="">
          <p:sp>
            <p:nvSpPr>
              <p:cNvPr id="26" name="ZoneTexte 25">
                <a:extLst>
                  <a:ext uri="{FF2B5EF4-FFF2-40B4-BE49-F238E27FC236}">
                    <a16:creationId xmlns:a16="http://schemas.microsoft.com/office/drawing/2014/main" id="{0DD12880-2420-CF5F-B895-18310FF28C92}"/>
                  </a:ext>
                </a:extLst>
              </p:cNvPr>
              <p:cNvSpPr txBox="1">
                <a:spLocks noRot="1" noChangeAspect="1" noMove="1" noResize="1" noEditPoints="1" noAdjustHandles="1" noChangeArrowheads="1" noChangeShapeType="1" noTextEdit="1"/>
              </p:cNvSpPr>
              <p:nvPr/>
            </p:nvSpPr>
            <p:spPr>
              <a:xfrm>
                <a:off x="0" y="3164333"/>
                <a:ext cx="9608696" cy="1829668"/>
              </a:xfrm>
              <a:prstGeom prst="rect">
                <a:avLst/>
              </a:prstGeom>
              <a:blipFill>
                <a:blip r:embed="rId2"/>
                <a:stretch>
                  <a:fillRect t="-333"/>
                </a:stretch>
              </a:blipFill>
            </p:spPr>
            <p:txBody>
              <a:bodyPr/>
              <a:lstStyle/>
              <a:p>
                <a:r>
                  <a:rPr lang="en-US">
                    <a:noFill/>
                  </a:rPr>
                  <a:t> </a:t>
                </a:r>
              </a:p>
            </p:txBody>
          </p:sp>
        </mc:Fallback>
      </mc:AlternateContent>
      <p:sp>
        <p:nvSpPr>
          <p:cNvPr id="30" name="ZoneTexte 29">
            <a:extLst>
              <a:ext uri="{FF2B5EF4-FFF2-40B4-BE49-F238E27FC236}">
                <a16:creationId xmlns:a16="http://schemas.microsoft.com/office/drawing/2014/main" id="{41430898-E60B-5E11-54CA-96143EFB09B2}"/>
              </a:ext>
            </a:extLst>
          </p:cNvPr>
          <p:cNvSpPr txBox="1"/>
          <p:nvPr/>
        </p:nvSpPr>
        <p:spPr>
          <a:xfrm>
            <a:off x="2022423" y="4681248"/>
            <a:ext cx="5861154" cy="417358"/>
          </a:xfrm>
          <a:prstGeom prst="rect">
            <a:avLst/>
          </a:prstGeom>
          <a:noFill/>
        </p:spPr>
        <p:txBody>
          <a:bodyPr wrap="square">
            <a:spAutoFit/>
          </a:bodyPr>
          <a:lstStyle/>
          <a:p>
            <a:endParaRPr lang="en-US" dirty="0"/>
          </a:p>
        </p:txBody>
      </p:sp>
      <p:pic>
        <p:nvPicPr>
          <p:cNvPr id="32" name="Image 31">
            <a:extLst>
              <a:ext uri="{FF2B5EF4-FFF2-40B4-BE49-F238E27FC236}">
                <a16:creationId xmlns:a16="http://schemas.microsoft.com/office/drawing/2014/main" id="{F20B3250-D927-2301-A04A-B06986BECD33}"/>
              </a:ext>
            </a:extLst>
          </p:cNvPr>
          <p:cNvPicPr>
            <a:picLocks noChangeAspect="1"/>
          </p:cNvPicPr>
          <p:nvPr/>
        </p:nvPicPr>
        <p:blipFill>
          <a:blip r:embed="rId3"/>
          <a:stretch>
            <a:fillRect/>
          </a:stretch>
        </p:blipFill>
        <p:spPr>
          <a:xfrm>
            <a:off x="-580969" y="1612574"/>
            <a:ext cx="5762244" cy="594360"/>
          </a:xfrm>
          <a:prstGeom prst="rect">
            <a:avLst/>
          </a:prstGeom>
        </p:spPr>
      </p:pic>
      <p:pic>
        <p:nvPicPr>
          <p:cNvPr id="36" name="Image 35">
            <a:extLst>
              <a:ext uri="{FF2B5EF4-FFF2-40B4-BE49-F238E27FC236}">
                <a16:creationId xmlns:a16="http://schemas.microsoft.com/office/drawing/2014/main" id="{35F9E2A6-238A-D5A8-2BEB-B2026DD3B9E7}"/>
              </a:ext>
            </a:extLst>
          </p:cNvPr>
          <p:cNvPicPr>
            <a:picLocks noChangeAspect="1"/>
          </p:cNvPicPr>
          <p:nvPr/>
        </p:nvPicPr>
        <p:blipFill>
          <a:blip r:embed="rId4"/>
          <a:stretch>
            <a:fillRect/>
          </a:stretch>
        </p:blipFill>
        <p:spPr>
          <a:xfrm>
            <a:off x="2634009" y="1622366"/>
            <a:ext cx="5762244" cy="594360"/>
          </a:xfrm>
          <a:prstGeom prst="rect">
            <a:avLst/>
          </a:prstGeom>
        </p:spPr>
      </p:pic>
      <p:pic>
        <p:nvPicPr>
          <p:cNvPr id="38" name="Image 37">
            <a:extLst>
              <a:ext uri="{FF2B5EF4-FFF2-40B4-BE49-F238E27FC236}">
                <a16:creationId xmlns:a16="http://schemas.microsoft.com/office/drawing/2014/main" id="{E5AE3C66-A73F-56EF-B291-DB3623E8C190}"/>
              </a:ext>
            </a:extLst>
          </p:cNvPr>
          <p:cNvPicPr>
            <a:picLocks noChangeAspect="1"/>
          </p:cNvPicPr>
          <p:nvPr/>
        </p:nvPicPr>
        <p:blipFill>
          <a:blip r:embed="rId5"/>
          <a:stretch>
            <a:fillRect/>
          </a:stretch>
        </p:blipFill>
        <p:spPr>
          <a:xfrm>
            <a:off x="3443478" y="2293771"/>
            <a:ext cx="5762244" cy="594360"/>
          </a:xfrm>
          <a:prstGeom prst="rect">
            <a:avLst/>
          </a:prstGeom>
        </p:spPr>
      </p:pic>
      <p:sp>
        <p:nvSpPr>
          <p:cNvPr id="39" name="Ellipse 38">
            <a:extLst>
              <a:ext uri="{FF2B5EF4-FFF2-40B4-BE49-F238E27FC236}">
                <a16:creationId xmlns:a16="http://schemas.microsoft.com/office/drawing/2014/main" id="{AD2BCCE6-DEF2-0D40-CC5A-6679543266F0}"/>
              </a:ext>
            </a:extLst>
          </p:cNvPr>
          <p:cNvSpPr/>
          <p:nvPr/>
        </p:nvSpPr>
        <p:spPr>
          <a:xfrm>
            <a:off x="7495082" y="1978702"/>
            <a:ext cx="1296649" cy="886495"/>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0" name="Ellipse 39">
            <a:extLst>
              <a:ext uri="{FF2B5EF4-FFF2-40B4-BE49-F238E27FC236}">
                <a16:creationId xmlns:a16="http://schemas.microsoft.com/office/drawing/2014/main" id="{C12340E0-D569-2AF0-C20B-6B0AAE64EE8B}"/>
              </a:ext>
            </a:extLst>
          </p:cNvPr>
          <p:cNvSpPr/>
          <p:nvPr/>
        </p:nvSpPr>
        <p:spPr>
          <a:xfrm>
            <a:off x="7615003" y="2136098"/>
            <a:ext cx="1176728" cy="729099"/>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1" name="Ellipse 40">
            <a:extLst>
              <a:ext uri="{FF2B5EF4-FFF2-40B4-BE49-F238E27FC236}">
                <a16:creationId xmlns:a16="http://schemas.microsoft.com/office/drawing/2014/main" id="{7611C687-C66A-BF0C-A90D-217159BE0BCB}"/>
              </a:ext>
            </a:extLst>
          </p:cNvPr>
          <p:cNvSpPr/>
          <p:nvPr/>
        </p:nvSpPr>
        <p:spPr>
          <a:xfrm>
            <a:off x="7510953" y="1904788"/>
            <a:ext cx="1370719" cy="1191718"/>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2" name="ZoneTexte 41">
            <a:extLst>
              <a:ext uri="{FF2B5EF4-FFF2-40B4-BE49-F238E27FC236}">
                <a16:creationId xmlns:a16="http://schemas.microsoft.com/office/drawing/2014/main" id="{4584B153-EC97-3C47-DC10-4E578B1889B1}"/>
              </a:ext>
            </a:extLst>
          </p:cNvPr>
          <p:cNvSpPr txBox="1"/>
          <p:nvPr/>
        </p:nvSpPr>
        <p:spPr>
          <a:xfrm>
            <a:off x="7703182" y="1697455"/>
            <a:ext cx="1088549" cy="211203"/>
          </a:xfrm>
          <a:prstGeom prst="rect">
            <a:avLst/>
          </a:prstGeom>
          <a:noFill/>
        </p:spPr>
        <p:txBody>
          <a:bodyPr wrap="square" lIns="36000" tIns="36000" rIns="36000" bIns="36000" rtlCol="0">
            <a:spAutoFit/>
          </a:bodyPr>
          <a:lstStyle/>
          <a:p>
            <a:r>
              <a:rPr lang="en-US" sz="900" b="1" dirty="0">
                <a:latin typeface="Arial" pitchFamily="34" charset="0"/>
                <a:cs typeface="Arial" pitchFamily="34" charset="0"/>
              </a:rPr>
              <a:t>Don’t depend on h </a:t>
            </a:r>
          </a:p>
        </p:txBody>
      </p:sp>
      <p:sp>
        <p:nvSpPr>
          <p:cNvPr id="3" name="Ellipse 2">
            <a:extLst>
              <a:ext uri="{FF2B5EF4-FFF2-40B4-BE49-F238E27FC236}">
                <a16:creationId xmlns:a16="http://schemas.microsoft.com/office/drawing/2014/main" id="{A87BC68C-1608-C324-782C-6045EAF7A53B}"/>
              </a:ext>
            </a:extLst>
          </p:cNvPr>
          <p:cNvSpPr/>
          <p:nvPr/>
        </p:nvSpPr>
        <p:spPr>
          <a:xfrm>
            <a:off x="3107299" y="3698309"/>
            <a:ext cx="1265903" cy="949025"/>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 name="Ellipse 3">
            <a:extLst>
              <a:ext uri="{FF2B5EF4-FFF2-40B4-BE49-F238E27FC236}">
                <a16:creationId xmlns:a16="http://schemas.microsoft.com/office/drawing/2014/main" id="{BA8BA258-04E9-1712-D081-34719B6B93CD}"/>
              </a:ext>
            </a:extLst>
          </p:cNvPr>
          <p:cNvSpPr/>
          <p:nvPr/>
        </p:nvSpPr>
        <p:spPr>
          <a:xfrm>
            <a:off x="4527522" y="3893570"/>
            <a:ext cx="346820" cy="420329"/>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cxnSp>
        <p:nvCxnSpPr>
          <p:cNvPr id="5" name="Connecteur droit avec flèche 4">
            <a:extLst>
              <a:ext uri="{FF2B5EF4-FFF2-40B4-BE49-F238E27FC236}">
                <a16:creationId xmlns:a16="http://schemas.microsoft.com/office/drawing/2014/main" id="{EDD1D423-2DC2-929D-A10F-21F5C6863B41}"/>
              </a:ext>
            </a:extLst>
          </p:cNvPr>
          <p:cNvCxnSpPr>
            <a:cxnSpLocks/>
          </p:cNvCxnSpPr>
          <p:nvPr/>
        </p:nvCxnSpPr>
        <p:spPr>
          <a:xfrm flipV="1">
            <a:off x="2750574" y="4507914"/>
            <a:ext cx="550605" cy="3466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Connecteur droit avec flèche 5">
            <a:extLst>
              <a:ext uri="{FF2B5EF4-FFF2-40B4-BE49-F238E27FC236}">
                <a16:creationId xmlns:a16="http://schemas.microsoft.com/office/drawing/2014/main" id="{3C8D8F01-B0C0-ED06-40CA-0B838E4851CF}"/>
              </a:ext>
            </a:extLst>
          </p:cNvPr>
          <p:cNvCxnSpPr>
            <a:cxnSpLocks/>
          </p:cNvCxnSpPr>
          <p:nvPr/>
        </p:nvCxnSpPr>
        <p:spPr>
          <a:xfrm flipH="1" flipV="1">
            <a:off x="4838314" y="4272228"/>
            <a:ext cx="380695" cy="4914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ZoneTexte 7">
            <a:extLst>
              <a:ext uri="{FF2B5EF4-FFF2-40B4-BE49-F238E27FC236}">
                <a16:creationId xmlns:a16="http://schemas.microsoft.com/office/drawing/2014/main" id="{95B0BA77-1341-3E61-EA6E-25F21BC5DEFD}"/>
              </a:ext>
            </a:extLst>
          </p:cNvPr>
          <p:cNvSpPr txBox="1"/>
          <p:nvPr/>
        </p:nvSpPr>
        <p:spPr>
          <a:xfrm>
            <a:off x="1998134" y="4854581"/>
            <a:ext cx="1765653" cy="349702"/>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Computing is done using Trapezoidal Method and data</a:t>
            </a:r>
          </a:p>
        </p:txBody>
      </p:sp>
      <p:sp>
        <p:nvSpPr>
          <p:cNvPr id="9" name="ZoneTexte 8">
            <a:extLst>
              <a:ext uri="{FF2B5EF4-FFF2-40B4-BE49-F238E27FC236}">
                <a16:creationId xmlns:a16="http://schemas.microsoft.com/office/drawing/2014/main" id="{CD0DBB44-BCEA-9F88-D31E-6DB146AE445E}"/>
              </a:ext>
            </a:extLst>
          </p:cNvPr>
          <p:cNvSpPr txBox="1"/>
          <p:nvPr/>
        </p:nvSpPr>
        <p:spPr>
          <a:xfrm>
            <a:off x="4885836" y="4782338"/>
            <a:ext cx="1352461" cy="349702"/>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Computing is done  from data </a:t>
            </a:r>
          </a:p>
        </p:txBody>
      </p:sp>
      <p:sp>
        <p:nvSpPr>
          <p:cNvPr id="10" name="ZoneTexte 9">
            <a:extLst>
              <a:ext uri="{FF2B5EF4-FFF2-40B4-BE49-F238E27FC236}">
                <a16:creationId xmlns:a16="http://schemas.microsoft.com/office/drawing/2014/main" id="{6BA25F01-7B57-3C31-4B4C-5CDF29C6ADDF}"/>
              </a:ext>
            </a:extLst>
          </p:cNvPr>
          <p:cNvSpPr txBox="1"/>
          <p:nvPr/>
        </p:nvSpPr>
        <p:spPr>
          <a:xfrm>
            <a:off x="250724" y="5465955"/>
            <a:ext cx="2693054" cy="211203"/>
          </a:xfrm>
          <a:prstGeom prst="rect">
            <a:avLst/>
          </a:prstGeom>
          <a:noFill/>
        </p:spPr>
        <p:txBody>
          <a:bodyPr wrap="square" lIns="36000" tIns="36000" rIns="36000" bIns="36000" rtlCol="0">
            <a:spAutoFit/>
          </a:bodyPr>
          <a:lstStyle/>
          <a:p>
            <a:r>
              <a:rPr lang="en-US" sz="900" i="1" dirty="0">
                <a:solidFill>
                  <a:srgbClr val="FF0000"/>
                </a:solidFill>
                <a:latin typeface="Arial" pitchFamily="34" charset="0"/>
                <a:cs typeface="Arial" pitchFamily="34" charset="0"/>
              </a:rPr>
              <a:t>1. Full demonstration is provided in Appendix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78C5CD5-0A3E-5E9B-04CD-412C856E50BC}"/>
                  </a:ext>
                </a:extLst>
              </p:cNvPr>
              <p:cNvSpPr txBox="1"/>
              <p:nvPr/>
            </p:nvSpPr>
            <p:spPr>
              <a:xfrm>
                <a:off x="6957674" y="3911351"/>
                <a:ext cx="5302044" cy="480068"/>
              </a:xfrm>
              <a:prstGeom prst="rect">
                <a:avLst/>
              </a:prstGeom>
              <a:noFill/>
            </p:spPr>
            <p:txBody>
              <a:bodyPr wrap="square">
                <a:spAutoFit/>
              </a:bodyPr>
              <a:lstStyle/>
              <a:p>
                <a:r>
                  <a:rPr lang="fr-FR" sz="1400" dirty="0"/>
                  <a:t>; </a:t>
                </a:r>
                <a14:m>
                  <m:oMath xmlns:m="http://schemas.openxmlformats.org/officeDocument/2006/math">
                    <m:acc>
                      <m:accPr>
                        <m:chr m:val="̂"/>
                        <m:ctrlPr>
                          <a:rPr lang="fr-FR" sz="1600" i="1" smtClean="0">
                            <a:latin typeface="Cambria Math" panose="02040503050406030204" pitchFamily="18" charset="0"/>
                          </a:rPr>
                        </m:ctrlPr>
                      </m:accPr>
                      <m:e>
                        <m:r>
                          <a:rPr lang="fr-FR" sz="1600">
                            <a:latin typeface="Cambria Math" panose="02040503050406030204" pitchFamily="18" charset="0"/>
                          </a:rPr>
                          <m:t>𝐺</m:t>
                        </m:r>
                      </m:e>
                    </m:acc>
                    <m:r>
                      <a:rPr lang="fr-FR" sz="1600">
                        <a:latin typeface="Cambria Math" panose="02040503050406030204" pitchFamily="18" charset="0"/>
                      </a:rPr>
                      <m:t>=</m:t>
                    </m:r>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𝑛</m:t>
                        </m:r>
                        <m:d>
                          <m:dPr>
                            <m:ctrlPr>
                              <a:rPr lang="fr-FR" sz="1600" i="1">
                                <a:latin typeface="Cambria Math" panose="02040503050406030204" pitchFamily="18" charset="0"/>
                              </a:rPr>
                            </m:ctrlPr>
                          </m:dPr>
                          <m:e>
                            <m:r>
                              <a:rPr lang="fr-FR" sz="1600">
                                <a:latin typeface="Cambria Math" panose="02040503050406030204" pitchFamily="18" charset="0"/>
                              </a:rPr>
                              <m:t>𝑛</m:t>
                            </m:r>
                            <m:r>
                              <a:rPr lang="fr-FR" sz="1600">
                                <a:latin typeface="Cambria Math" panose="02040503050406030204" pitchFamily="18" charset="0"/>
                              </a:rPr>
                              <m:t>−1</m:t>
                            </m:r>
                          </m:e>
                        </m:d>
                      </m:den>
                    </m:f>
                    <m:nary>
                      <m:naryPr>
                        <m:chr m:val="∑"/>
                        <m:ctrlPr>
                          <a:rPr lang="fr-FR" sz="1600" i="1">
                            <a:latin typeface="Cambria Math" panose="02040503050406030204" pitchFamily="18" charset="0"/>
                          </a:rPr>
                        </m:ctrlPr>
                      </m:naryPr>
                      <m:sub>
                        <m:r>
                          <a:rPr lang="fr-FR" sz="1600">
                            <a:latin typeface="Cambria Math" panose="02040503050406030204" pitchFamily="18" charset="0"/>
                          </a:rPr>
                          <m:t>𝑖</m:t>
                        </m:r>
                        <m:r>
                          <a:rPr lang="fr-FR" sz="1600">
                            <a:latin typeface="Cambria Math" panose="02040503050406030204" pitchFamily="18" charset="0"/>
                          </a:rPr>
                          <m:t>=1</m:t>
                        </m:r>
                      </m:sub>
                      <m:sup>
                        <m:r>
                          <a:rPr lang="fr-FR" sz="1600">
                            <a:latin typeface="Cambria Math" panose="02040503050406030204" pitchFamily="18" charset="0"/>
                          </a:rPr>
                          <m:t>𝑛</m:t>
                        </m:r>
                      </m:sup>
                      <m:e>
                        <m:nary>
                          <m:naryPr>
                            <m:chr m:val="∑"/>
                            <m:ctrlPr>
                              <a:rPr lang="fr-FR" sz="1600" i="1">
                                <a:latin typeface="Cambria Math" panose="02040503050406030204" pitchFamily="18" charset="0"/>
                              </a:rPr>
                            </m:ctrlPr>
                          </m:naryPr>
                          <m:sub>
                            <m:r>
                              <a:rPr lang="fr-FR" sz="1600">
                                <a:latin typeface="Cambria Math" panose="02040503050406030204" pitchFamily="18" charset="0"/>
                              </a:rPr>
                              <m:t>𝑘</m:t>
                            </m:r>
                            <m:r>
                              <a:rPr lang="fr-FR" sz="1600">
                                <a:latin typeface="Cambria Math" panose="02040503050406030204" pitchFamily="18" charset="0"/>
                              </a:rPr>
                              <m:t>≠</m:t>
                            </m:r>
                            <m:r>
                              <a:rPr lang="fr-FR" sz="1600">
                                <a:latin typeface="Cambria Math" panose="02040503050406030204" pitchFamily="18" charset="0"/>
                              </a:rPr>
                              <m:t>𝑖</m:t>
                            </m:r>
                          </m:sub>
                          <m:sup>
                            <m:r>
                              <a:rPr lang="fr-FR" sz="1600">
                                <a:latin typeface="Cambria Math" panose="02040503050406030204" pitchFamily="18" charset="0"/>
                              </a:rPr>
                              <m:t>𝑛</m:t>
                            </m:r>
                          </m:sup>
                          <m:e>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h</m:t>
                                </m:r>
                              </m:den>
                            </m:f>
                          </m:e>
                        </m:nary>
                        <m:r>
                          <a:rPr lang="fr-FR" sz="1600">
                            <a:latin typeface="Cambria Math" panose="02040503050406030204" pitchFamily="18" charset="0"/>
                          </a:rPr>
                          <m:t>𝐾</m:t>
                        </m:r>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𝑘</m:t>
                                    </m:r>
                                  </m:sub>
                                </m:sSub>
                                <m:r>
                                  <a:rPr lang="fr-FR" sz="1600">
                                    <a:latin typeface="Cambria Math" panose="02040503050406030204" pitchFamily="18" charset="0"/>
                                  </a:rPr>
                                  <m:t>−</m:t>
                                </m:r>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𝑖</m:t>
                                    </m:r>
                                  </m:sub>
                                </m:sSub>
                              </m:num>
                              <m:den>
                                <m:r>
                                  <a:rPr lang="fr-FR" sz="1600">
                                    <a:latin typeface="Cambria Math" panose="02040503050406030204" pitchFamily="18" charset="0"/>
                                  </a:rPr>
                                  <m:t>h</m:t>
                                </m:r>
                              </m:den>
                            </m:f>
                          </m:e>
                        </m:d>
                      </m:e>
                    </m:nary>
                  </m:oMath>
                </a14:m>
                <a:endParaRPr lang="en-US" sz="1400" dirty="0"/>
              </a:p>
            </p:txBody>
          </p:sp>
        </mc:Choice>
        <mc:Fallback xmlns="">
          <p:sp>
            <p:nvSpPr>
              <p:cNvPr id="11" name="ZoneTexte 10">
                <a:extLst>
                  <a:ext uri="{FF2B5EF4-FFF2-40B4-BE49-F238E27FC236}">
                    <a16:creationId xmlns:a16="http://schemas.microsoft.com/office/drawing/2014/main" id="{B78C5CD5-0A3E-5E9B-04CD-412C856E50BC}"/>
                  </a:ext>
                </a:extLst>
              </p:cNvPr>
              <p:cNvSpPr txBox="1">
                <a:spLocks noRot="1" noChangeAspect="1" noMove="1" noResize="1" noEditPoints="1" noAdjustHandles="1" noChangeArrowheads="1" noChangeShapeType="1" noTextEdit="1"/>
              </p:cNvSpPr>
              <p:nvPr/>
            </p:nvSpPr>
            <p:spPr>
              <a:xfrm>
                <a:off x="6957674" y="3911351"/>
                <a:ext cx="5302044" cy="480068"/>
              </a:xfrm>
              <a:prstGeom prst="rect">
                <a:avLst/>
              </a:prstGeom>
              <a:blipFill>
                <a:blip r:embed="rId6"/>
                <a:stretch>
                  <a:fillRect l="-345" t="-64103" b="-106410"/>
                </a:stretch>
              </a:blipFill>
            </p:spPr>
            <p:txBody>
              <a:bodyPr/>
              <a:lstStyle/>
              <a:p>
                <a:r>
                  <a:rPr lang="en-US">
                    <a:noFill/>
                  </a:rPr>
                  <a:t> </a:t>
                </a:r>
              </a:p>
            </p:txBody>
          </p:sp>
        </mc:Fallback>
      </mc:AlternateContent>
    </p:spTree>
    <p:extLst>
      <p:ext uri="{BB962C8B-B14F-4D97-AF65-F5344CB8AC3E}">
        <p14:creationId xmlns:p14="http://schemas.microsoft.com/office/powerpoint/2010/main" val="1513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animBg="1"/>
      <p:bldP spid="42" grpId="0"/>
      <p:bldP spid="3" grpId="0" animBg="1"/>
      <p:bldP spid="4" grpId="0" animBg="1"/>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(8/10) </a:t>
            </a:r>
          </a:p>
        </p:txBody>
      </p:sp>
      <p:sp>
        <p:nvSpPr>
          <p:cNvPr id="3" name="ZoneTexte 2">
            <a:extLst>
              <a:ext uri="{FF2B5EF4-FFF2-40B4-BE49-F238E27FC236}">
                <a16:creationId xmlns:a16="http://schemas.microsoft.com/office/drawing/2014/main" id="{3C011B2E-B345-6FA3-6ECC-574BE4CE36AC}"/>
              </a:ext>
            </a:extLst>
          </p:cNvPr>
          <p:cNvSpPr txBox="1"/>
          <p:nvPr/>
        </p:nvSpPr>
        <p:spPr>
          <a:xfrm>
            <a:off x="110146" y="882609"/>
            <a:ext cx="9579543"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Constructing Fake Instances of the Continuous Feature - </a:t>
            </a:r>
            <a:r>
              <a:rPr lang="en-GB" sz="1400" b="1" dirty="0">
                <a:cs typeface="Arial" pitchFamily="34" charset="0"/>
              </a:rPr>
              <a:t>Cross Validation to determine the optimal bandwidth  h </a:t>
            </a:r>
            <a:endParaRPr lang="en-US" sz="1400" b="1" dirty="0">
              <a:cs typeface="Arial" pitchFamily="34" charset="0"/>
            </a:endParaRPr>
          </a:p>
        </p:txBody>
      </p:sp>
      <p:pic>
        <p:nvPicPr>
          <p:cNvPr id="7" name="Image 6" descr="Une image contenant texte, diagramme, Tracé, ligne&#10;&#10;Description générée automatiquement">
            <a:extLst>
              <a:ext uri="{FF2B5EF4-FFF2-40B4-BE49-F238E27FC236}">
                <a16:creationId xmlns:a16="http://schemas.microsoft.com/office/drawing/2014/main" id="{E3EF9C88-CABC-52C4-411D-E5F66E4DBF26}"/>
              </a:ext>
            </a:extLst>
          </p:cNvPr>
          <p:cNvPicPr>
            <a:picLocks noChangeAspect="1"/>
          </p:cNvPicPr>
          <p:nvPr/>
        </p:nvPicPr>
        <p:blipFill rotWithShape="1">
          <a:blip r:embed="rId2">
            <a:extLst>
              <a:ext uri="{28A0092B-C50C-407E-A947-70E740481C1C}">
                <a14:useLocalDpi xmlns:a14="http://schemas.microsoft.com/office/drawing/2010/main" val="0"/>
              </a:ext>
            </a:extLst>
          </a:blip>
          <a:srcRect t="5202"/>
          <a:stretch/>
        </p:blipFill>
        <p:spPr>
          <a:xfrm>
            <a:off x="920133" y="2208816"/>
            <a:ext cx="3560973" cy="2580329"/>
          </a:xfrm>
          <a:prstGeom prst="rect">
            <a:avLst/>
          </a:prstGeom>
        </p:spPr>
      </p:pic>
      <p:pic>
        <p:nvPicPr>
          <p:cNvPr id="11" name="Image 10" descr="Une image contenant texte, capture d’écran, Tracé, diagramme&#10;&#10;Description générée automatiquement">
            <a:extLst>
              <a:ext uri="{FF2B5EF4-FFF2-40B4-BE49-F238E27FC236}">
                <a16:creationId xmlns:a16="http://schemas.microsoft.com/office/drawing/2014/main" id="{B4D0D34D-14A9-D0F8-D460-372E8BEE08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08"/>
          <a:stretch/>
        </p:blipFill>
        <p:spPr>
          <a:xfrm>
            <a:off x="6007592" y="3672768"/>
            <a:ext cx="2978275" cy="2165092"/>
          </a:xfrm>
          <a:prstGeom prst="rect">
            <a:avLst/>
          </a:prstGeom>
        </p:spPr>
      </p:pic>
      <p:sp>
        <p:nvSpPr>
          <p:cNvPr id="4" name="ZoneTexte 3">
            <a:extLst>
              <a:ext uri="{FF2B5EF4-FFF2-40B4-BE49-F238E27FC236}">
                <a16:creationId xmlns:a16="http://schemas.microsoft.com/office/drawing/2014/main" id="{FAFFD476-C174-A452-8DE2-7C163D7DFB60}"/>
              </a:ext>
            </a:extLst>
          </p:cNvPr>
          <p:cNvSpPr txBox="1"/>
          <p:nvPr/>
        </p:nvSpPr>
        <p:spPr>
          <a:xfrm>
            <a:off x="5368414" y="5896065"/>
            <a:ext cx="4725382" cy="380480"/>
          </a:xfrm>
          <a:prstGeom prst="rect">
            <a:avLst/>
          </a:prstGeom>
          <a:noFill/>
        </p:spPr>
        <p:txBody>
          <a:bodyPr wrap="square" lIns="36000" tIns="36000" rIns="36000" bIns="36000" rtlCol="0">
            <a:spAutoFit/>
          </a:bodyPr>
          <a:lstStyle/>
          <a:p>
            <a:pPr algn="ctr"/>
            <a:r>
              <a:rPr lang="en-US" sz="1000" b="1" i="1" dirty="0">
                <a:latin typeface="Arial" pitchFamily="34" charset="0"/>
                <a:cs typeface="Arial" pitchFamily="34" charset="0"/>
              </a:rPr>
              <a:t>Figure 18. Continuous variable’s distribution using Kernel Density</a:t>
            </a:r>
          </a:p>
          <a:p>
            <a:pPr algn="ctr"/>
            <a:r>
              <a:rPr lang="en-US" sz="1000" b="1" i="1" dirty="0">
                <a:latin typeface="Arial" pitchFamily="34" charset="0"/>
                <a:cs typeface="Arial" pitchFamily="34" charset="0"/>
              </a:rPr>
              <a:t> Approximation with h = 0.1 </a:t>
            </a:r>
          </a:p>
        </p:txBody>
      </p:sp>
      <p:sp>
        <p:nvSpPr>
          <p:cNvPr id="5" name="ZoneTexte 4">
            <a:extLst>
              <a:ext uri="{FF2B5EF4-FFF2-40B4-BE49-F238E27FC236}">
                <a16:creationId xmlns:a16="http://schemas.microsoft.com/office/drawing/2014/main" id="{90A18C17-C5F5-F57A-75E7-E10008ECA2AA}"/>
              </a:ext>
            </a:extLst>
          </p:cNvPr>
          <p:cNvSpPr txBox="1"/>
          <p:nvPr/>
        </p:nvSpPr>
        <p:spPr>
          <a:xfrm>
            <a:off x="625343" y="4844152"/>
            <a:ext cx="4274574" cy="234286"/>
          </a:xfrm>
          <a:prstGeom prst="rect">
            <a:avLst/>
          </a:prstGeom>
          <a:noFill/>
        </p:spPr>
        <p:txBody>
          <a:bodyPr wrap="square" lIns="36000" tIns="36000" rIns="36000" bIns="36000" rtlCol="0">
            <a:spAutoFit/>
          </a:bodyPr>
          <a:lstStyle/>
          <a:p>
            <a:pPr algn="ctr"/>
            <a:r>
              <a:rPr lang="en-US" sz="1000" b="1" i="1" dirty="0">
                <a:latin typeface="Arial" pitchFamily="34" charset="0"/>
                <a:cs typeface="Arial" pitchFamily="34" charset="0"/>
              </a:rPr>
              <a:t>Figure 17. Cross validation to select the best bandwidth h </a:t>
            </a:r>
          </a:p>
        </p:txBody>
      </p:sp>
      <p:pic>
        <p:nvPicPr>
          <p:cNvPr id="6" name="Image 5" descr="Une image contenant texte, capture d’écran, Tracé, ligne&#10;&#10;Description générée automatiquement">
            <a:extLst>
              <a:ext uri="{FF2B5EF4-FFF2-40B4-BE49-F238E27FC236}">
                <a16:creationId xmlns:a16="http://schemas.microsoft.com/office/drawing/2014/main" id="{0462091C-A0EF-FFD0-AD3D-4A5145E8440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285"/>
          <a:stretch/>
        </p:blipFill>
        <p:spPr>
          <a:xfrm>
            <a:off x="5910615" y="1207416"/>
            <a:ext cx="2872641" cy="2094438"/>
          </a:xfrm>
          <a:prstGeom prst="rect">
            <a:avLst/>
          </a:prstGeom>
        </p:spPr>
      </p:pic>
      <p:sp>
        <p:nvSpPr>
          <p:cNvPr id="8" name="ZoneTexte 7">
            <a:extLst>
              <a:ext uri="{FF2B5EF4-FFF2-40B4-BE49-F238E27FC236}">
                <a16:creationId xmlns:a16="http://schemas.microsoft.com/office/drawing/2014/main" id="{A296FAE2-69E0-720F-A201-ECD8E342A64F}"/>
              </a:ext>
            </a:extLst>
          </p:cNvPr>
          <p:cNvSpPr txBox="1"/>
          <p:nvPr/>
        </p:nvSpPr>
        <p:spPr>
          <a:xfrm>
            <a:off x="5368414" y="3321861"/>
            <a:ext cx="4274574" cy="234286"/>
          </a:xfrm>
          <a:prstGeom prst="rect">
            <a:avLst/>
          </a:prstGeom>
          <a:noFill/>
        </p:spPr>
        <p:txBody>
          <a:bodyPr wrap="square" lIns="36000" tIns="36000" rIns="36000" bIns="36000" rtlCol="0">
            <a:spAutoFit/>
          </a:bodyPr>
          <a:lstStyle/>
          <a:p>
            <a:pPr algn="ctr"/>
            <a:r>
              <a:rPr lang="en-US" sz="1000" b="1" i="1" dirty="0">
                <a:latin typeface="Arial" pitchFamily="34" charset="0"/>
                <a:cs typeface="Arial" pitchFamily="34" charset="0"/>
              </a:rPr>
              <a:t>Figure 19. Continuous variable distribution in the training data</a:t>
            </a:r>
          </a:p>
        </p:txBody>
      </p:sp>
    </p:spTree>
    <p:extLst>
      <p:ext uri="{BB962C8B-B14F-4D97-AF65-F5344CB8AC3E}">
        <p14:creationId xmlns:p14="http://schemas.microsoft.com/office/powerpoint/2010/main" val="71572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(9/10) </a:t>
            </a:r>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05405"/>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400" b="1" dirty="0">
                <a:cs typeface="Arial" pitchFamily="34" charset="0"/>
              </a:rPr>
              <a:t>Discriminator Training </a:t>
            </a:r>
            <a:endParaRPr lang="en-US" sz="1400" b="1" dirty="0">
              <a:cs typeface="Arial" pitchFamily="34" charset="0"/>
            </a:endParaRPr>
          </a:p>
        </p:txBody>
      </p:sp>
      <p:pic>
        <p:nvPicPr>
          <p:cNvPr id="5" name="Image 4" descr="Une image contenant texte, capture d’écran, ligne, Tracé&#10;&#10;Description générée automatiquement">
            <a:extLst>
              <a:ext uri="{FF2B5EF4-FFF2-40B4-BE49-F238E27FC236}">
                <a16:creationId xmlns:a16="http://schemas.microsoft.com/office/drawing/2014/main" id="{87E0AEF3-A969-020C-FEEE-431CA5251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865" y="790212"/>
            <a:ext cx="3346646" cy="2452325"/>
          </a:xfrm>
          <a:prstGeom prst="rect">
            <a:avLst/>
          </a:prstGeom>
        </p:spPr>
      </p:pic>
      <p:pic>
        <p:nvPicPr>
          <p:cNvPr id="8" name="Image 7" descr="Une image contenant texte, capture d’écran, diagramme&#10;&#10;Description générée automatiquement">
            <a:extLst>
              <a:ext uri="{FF2B5EF4-FFF2-40B4-BE49-F238E27FC236}">
                <a16:creationId xmlns:a16="http://schemas.microsoft.com/office/drawing/2014/main" id="{C15C4102-02E9-1DAC-F371-5B5AAA5E4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042" y="3688007"/>
            <a:ext cx="2835484" cy="2379781"/>
          </a:xfrm>
          <a:prstGeom prst="rect">
            <a:avLst/>
          </a:prstGeom>
        </p:spPr>
      </p:pic>
      <p:pic>
        <p:nvPicPr>
          <p:cNvPr id="6" name="Image 5" descr="Une image contenant capture d’écran, diagramme, Tracé&#10;&#10;Description générée automatiquement">
            <a:extLst>
              <a:ext uri="{FF2B5EF4-FFF2-40B4-BE49-F238E27FC236}">
                <a16:creationId xmlns:a16="http://schemas.microsoft.com/office/drawing/2014/main" id="{69D1C570-7FF4-8349-0E80-F1EEA3A88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284" y="2294355"/>
            <a:ext cx="3402272" cy="2471373"/>
          </a:xfrm>
          <a:prstGeom prst="rect">
            <a:avLst/>
          </a:prstGeom>
        </p:spPr>
      </p:pic>
      <p:sp>
        <p:nvSpPr>
          <p:cNvPr id="7" name="ZoneTexte 6">
            <a:extLst>
              <a:ext uri="{FF2B5EF4-FFF2-40B4-BE49-F238E27FC236}">
                <a16:creationId xmlns:a16="http://schemas.microsoft.com/office/drawing/2014/main" id="{67943135-39AB-060C-77B3-948813A336E3}"/>
              </a:ext>
            </a:extLst>
          </p:cNvPr>
          <p:cNvSpPr txBox="1"/>
          <p:nvPr/>
        </p:nvSpPr>
        <p:spPr>
          <a:xfrm>
            <a:off x="5744497" y="3318839"/>
            <a:ext cx="4274574" cy="234286"/>
          </a:xfrm>
          <a:prstGeom prst="rect">
            <a:avLst/>
          </a:prstGeom>
          <a:noFill/>
        </p:spPr>
        <p:txBody>
          <a:bodyPr wrap="square" lIns="36000" tIns="36000" rIns="36000" bIns="36000" rtlCol="0">
            <a:spAutoFit/>
          </a:bodyPr>
          <a:lstStyle/>
          <a:p>
            <a:pPr algn="ctr"/>
            <a:r>
              <a:rPr lang="en-US" sz="1000" b="1" i="1" dirty="0">
                <a:latin typeface="Arial" pitchFamily="34" charset="0"/>
                <a:cs typeface="Arial" pitchFamily="34" charset="0"/>
              </a:rPr>
              <a:t>Figure 21. Discriminator (LightGBM)  Learning Curve </a:t>
            </a:r>
          </a:p>
        </p:txBody>
      </p:sp>
      <p:sp>
        <p:nvSpPr>
          <p:cNvPr id="9" name="ZoneTexte 8">
            <a:extLst>
              <a:ext uri="{FF2B5EF4-FFF2-40B4-BE49-F238E27FC236}">
                <a16:creationId xmlns:a16="http://schemas.microsoft.com/office/drawing/2014/main" id="{5D45838F-CF0E-2067-D8AA-EB2F8C45957E}"/>
              </a:ext>
            </a:extLst>
          </p:cNvPr>
          <p:cNvSpPr txBox="1"/>
          <p:nvPr/>
        </p:nvSpPr>
        <p:spPr>
          <a:xfrm>
            <a:off x="1077642" y="4872948"/>
            <a:ext cx="4274574" cy="234286"/>
          </a:xfrm>
          <a:prstGeom prst="rect">
            <a:avLst/>
          </a:prstGeom>
          <a:noFill/>
        </p:spPr>
        <p:txBody>
          <a:bodyPr wrap="square" lIns="36000" tIns="36000" rIns="36000" bIns="36000" rtlCol="0">
            <a:spAutoFit/>
          </a:bodyPr>
          <a:lstStyle/>
          <a:p>
            <a:pPr algn="ctr"/>
            <a:r>
              <a:rPr lang="en-US" sz="1000" b="1" i="1" dirty="0">
                <a:latin typeface="Arial" pitchFamily="34" charset="0"/>
                <a:cs typeface="Arial" pitchFamily="34" charset="0"/>
              </a:rPr>
              <a:t>Figure 20. Noise Distribution of Continuous Variable During Test </a:t>
            </a:r>
          </a:p>
        </p:txBody>
      </p:sp>
      <p:sp>
        <p:nvSpPr>
          <p:cNvPr id="10" name="ZoneTexte 9">
            <a:extLst>
              <a:ext uri="{FF2B5EF4-FFF2-40B4-BE49-F238E27FC236}">
                <a16:creationId xmlns:a16="http://schemas.microsoft.com/office/drawing/2014/main" id="{1E91D117-CBF4-E1F4-1035-6E0482EA4CAB}"/>
              </a:ext>
            </a:extLst>
          </p:cNvPr>
          <p:cNvSpPr txBox="1"/>
          <p:nvPr/>
        </p:nvSpPr>
        <p:spPr>
          <a:xfrm>
            <a:off x="5821189" y="6062839"/>
            <a:ext cx="4274574" cy="234286"/>
          </a:xfrm>
          <a:prstGeom prst="rect">
            <a:avLst/>
          </a:prstGeom>
          <a:noFill/>
        </p:spPr>
        <p:txBody>
          <a:bodyPr wrap="square" lIns="36000" tIns="36000" rIns="36000" bIns="36000" rtlCol="0">
            <a:spAutoFit/>
          </a:bodyPr>
          <a:lstStyle/>
          <a:p>
            <a:pPr algn="ctr"/>
            <a:r>
              <a:rPr lang="en-US" sz="1000" b="1" i="1" dirty="0">
                <a:latin typeface="Arial" pitchFamily="34" charset="0"/>
                <a:cs typeface="Arial" pitchFamily="34" charset="0"/>
              </a:rPr>
              <a:t>Figure 22. Confusion Matrix of the LightGBM Discriminator </a:t>
            </a:r>
          </a:p>
        </p:txBody>
      </p:sp>
    </p:spTree>
    <p:extLst>
      <p:ext uri="{BB962C8B-B14F-4D97-AF65-F5344CB8AC3E}">
        <p14:creationId xmlns:p14="http://schemas.microsoft.com/office/powerpoint/2010/main" val="2038493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(10/10) </a:t>
            </a:r>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26950"/>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Framework Results </a:t>
            </a:r>
          </a:p>
        </p:txBody>
      </p:sp>
      <p:graphicFrame>
        <p:nvGraphicFramePr>
          <p:cNvPr id="5" name="Tableau 5">
            <a:extLst>
              <a:ext uri="{FF2B5EF4-FFF2-40B4-BE49-F238E27FC236}">
                <a16:creationId xmlns:a16="http://schemas.microsoft.com/office/drawing/2014/main" id="{4B0882E3-8406-5CD6-14AA-174E76D2D448}"/>
              </a:ext>
            </a:extLst>
          </p:cNvPr>
          <p:cNvGraphicFramePr>
            <a:graphicFrameLocks noGrp="1"/>
          </p:cNvGraphicFramePr>
          <p:nvPr>
            <p:extLst>
              <p:ext uri="{D42A27DB-BD31-4B8C-83A1-F6EECF244321}">
                <p14:modId xmlns:p14="http://schemas.microsoft.com/office/powerpoint/2010/main" val="21066665"/>
              </p:ext>
            </p:extLst>
          </p:nvPr>
        </p:nvGraphicFramePr>
        <p:xfrm>
          <a:off x="1278173" y="2124044"/>
          <a:ext cx="6994829" cy="2095500"/>
        </p:xfrm>
        <a:graphic>
          <a:graphicData uri="http://schemas.openxmlformats.org/drawingml/2006/table">
            <a:tbl>
              <a:tblPr firstRow="1" bandRow="1">
                <a:tableStyleId>{3B4B98B0-60AC-42C2-AFA5-B58CD77FA1E5}</a:tableStyleId>
              </a:tblPr>
              <a:tblGrid>
                <a:gridCol w="2063693">
                  <a:extLst>
                    <a:ext uri="{9D8B030D-6E8A-4147-A177-3AD203B41FA5}">
                      <a16:colId xmlns:a16="http://schemas.microsoft.com/office/drawing/2014/main" val="1097864145"/>
                    </a:ext>
                  </a:extLst>
                </a:gridCol>
                <a:gridCol w="957314">
                  <a:extLst>
                    <a:ext uri="{9D8B030D-6E8A-4147-A177-3AD203B41FA5}">
                      <a16:colId xmlns:a16="http://schemas.microsoft.com/office/drawing/2014/main" val="186938608"/>
                    </a:ext>
                  </a:extLst>
                </a:gridCol>
                <a:gridCol w="957314">
                  <a:extLst>
                    <a:ext uri="{9D8B030D-6E8A-4147-A177-3AD203B41FA5}">
                      <a16:colId xmlns:a16="http://schemas.microsoft.com/office/drawing/2014/main" val="2431561242"/>
                    </a:ext>
                  </a:extLst>
                </a:gridCol>
                <a:gridCol w="1507130">
                  <a:extLst>
                    <a:ext uri="{9D8B030D-6E8A-4147-A177-3AD203B41FA5}">
                      <a16:colId xmlns:a16="http://schemas.microsoft.com/office/drawing/2014/main" val="2464063491"/>
                    </a:ext>
                  </a:extLst>
                </a:gridCol>
                <a:gridCol w="1509378">
                  <a:extLst>
                    <a:ext uri="{9D8B030D-6E8A-4147-A177-3AD203B41FA5}">
                      <a16:colId xmlns:a16="http://schemas.microsoft.com/office/drawing/2014/main" val="4266974769"/>
                    </a:ext>
                  </a:extLst>
                </a:gridCol>
              </a:tblGrid>
              <a:tr h="370840">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dirty="0"/>
                        <a:t>Models</a:t>
                      </a:r>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b="1" kern="1200" dirty="0">
                          <a:solidFill>
                            <a:schemeClr val="tx1"/>
                          </a:solidFill>
                          <a:latin typeface="+mn-lt"/>
                          <a:ea typeface="+mn-ea"/>
                          <a:cs typeface="+mn-cs"/>
                        </a:rPr>
                        <a:t>Role </a:t>
                      </a:r>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b="1" kern="1200" dirty="0">
                          <a:solidFill>
                            <a:schemeClr val="tx1"/>
                          </a:solidFill>
                          <a:latin typeface="+mn-lt"/>
                          <a:ea typeface="+mn-ea"/>
                          <a:cs typeface="+mn-cs"/>
                        </a:rPr>
                        <a:t>AR TRAIN</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AR TEST  </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AR OOT </a:t>
                      </a:r>
                    </a:p>
                  </a:txBody>
                  <a:tcPr/>
                </a:tc>
                <a:extLst>
                  <a:ext uri="{0D108BD9-81ED-4DB2-BD59-A6C34878D82A}">
                    <a16:rowId xmlns:a16="http://schemas.microsoft.com/office/drawing/2014/main" val="2523184948"/>
                  </a:ext>
                </a:extLst>
              </a:tr>
              <a:tr h="370840">
                <a:tc>
                  <a:txBody>
                    <a:bodyPr/>
                    <a:lstStyle/>
                    <a:p>
                      <a:pPr marL="0" algn="l" defTabSz="990564" rtl="0" eaLnBrk="1" latinLnBrk="0" hangingPunct="1"/>
                      <a:r>
                        <a:rPr lang="en-US" sz="1050" i="1" kern="1200" dirty="0">
                          <a:solidFill>
                            <a:schemeClr val="tx1"/>
                          </a:solidFill>
                          <a:latin typeface="+mn-lt"/>
                          <a:ea typeface="+mn-ea"/>
                          <a:cs typeface="+mn-cs"/>
                        </a:rPr>
                        <a:t>PD ESTIMATION MODELS</a:t>
                      </a:r>
                      <a:endParaRPr lang="en-US" sz="1050" kern="1200" dirty="0">
                        <a:solidFill>
                          <a:schemeClr val="tx1"/>
                        </a:solidFill>
                        <a:latin typeface="+mn-lt"/>
                        <a:ea typeface="+mn-ea"/>
                        <a:cs typeface="+mn-cs"/>
                      </a:endParaRPr>
                    </a:p>
                  </a:txBody>
                  <a:tcPr/>
                </a:tc>
                <a:tc>
                  <a:txBody>
                    <a:bodyPr/>
                    <a:lstStyle/>
                    <a:p>
                      <a:pPr algn="ctr"/>
                      <a:r>
                        <a:rPr lang="fr-FR" sz="1200" dirty="0">
                          <a:solidFill>
                            <a:schemeClr val="tx1"/>
                          </a:solidFill>
                          <a:effectLst/>
                          <a:latin typeface="Calibri" panose="020F0502020204030204" pitchFamily="34" charset="0"/>
                          <a:ea typeface="Calibri" panose="020F0502020204030204" pitchFamily="34" charset="0"/>
                        </a:rPr>
                        <a:t>Baseline </a:t>
                      </a:r>
                    </a:p>
                  </a:txBody>
                  <a:tcPr marL="68580" marR="68580" marT="0" marB="0"/>
                </a:tc>
                <a:tc>
                  <a:txBody>
                    <a:bodyPr/>
                    <a:lstStyle/>
                    <a:p>
                      <a:pPr algn="ctr"/>
                      <a:r>
                        <a:rPr lang="fr-FR" sz="1200" kern="1200" dirty="0">
                          <a:solidFill>
                            <a:schemeClr val="tx1"/>
                          </a:solidFill>
                          <a:effectLst/>
                          <a:latin typeface="Calibri" panose="020F0502020204030204" pitchFamily="34" charset="0"/>
                          <a:ea typeface="Calibri" panose="020F0502020204030204" pitchFamily="34" charset="0"/>
                          <a:cs typeface="+mn-cs"/>
                        </a:rPr>
                        <a:t>65,4</a:t>
                      </a:r>
                      <a:r>
                        <a:rPr lang="fr-FR" sz="1200" dirty="0">
                          <a:solidFill>
                            <a:schemeClr val="tx1"/>
                          </a:solidFill>
                          <a:effectLst/>
                          <a:latin typeface="Calibri" panose="020F0502020204030204" pitchFamily="34" charset="0"/>
                          <a:ea typeface="Calibri" panose="020F0502020204030204" pitchFamily="34" charset="0"/>
                        </a:rPr>
                        <a:t>%</a:t>
                      </a:r>
                    </a:p>
                  </a:txBody>
                  <a:tcPr marL="68580" marR="68580" marT="0" marB="0"/>
                </a:tc>
                <a:tc>
                  <a:txBody>
                    <a:bodyPr/>
                    <a:lstStyle/>
                    <a:p>
                      <a:pPr algn="ctr"/>
                      <a:r>
                        <a:rPr lang="fr-FR" sz="1200" dirty="0">
                          <a:solidFill>
                            <a:schemeClr val="tx1"/>
                          </a:solidFill>
                          <a:effectLst/>
                          <a:latin typeface="Calibri" panose="020F0502020204030204" pitchFamily="34" charset="0"/>
                          <a:ea typeface="Calibri" panose="020F0502020204030204" pitchFamily="34" charset="0"/>
                        </a:rPr>
                        <a:t>66,2%</a:t>
                      </a:r>
                    </a:p>
                  </a:txBody>
                  <a:tcPr marL="68580" marR="68580" marT="0" marB="0"/>
                </a:tc>
                <a:tc>
                  <a:txBody>
                    <a:bodyPr/>
                    <a:lstStyle/>
                    <a:p>
                      <a:pPr algn="ctr"/>
                      <a:r>
                        <a:rPr lang="fr-FR" sz="1200" dirty="0">
                          <a:solidFill>
                            <a:schemeClr val="tx1"/>
                          </a:solidFill>
                          <a:effectLst/>
                          <a:latin typeface="Calibri" panose="020F0502020204030204" pitchFamily="34" charset="0"/>
                          <a:ea typeface="Calibri" panose="020F0502020204030204" pitchFamily="34" charset="0"/>
                        </a:rPr>
                        <a:t>66,4%</a:t>
                      </a:r>
                    </a:p>
                  </a:txBody>
                  <a:tcPr marL="68580" marR="68580" marT="0" marB="0"/>
                </a:tc>
                <a:extLst>
                  <a:ext uri="{0D108BD9-81ED-4DB2-BD59-A6C34878D82A}">
                    <a16:rowId xmlns:a16="http://schemas.microsoft.com/office/drawing/2014/main" val="3611138882"/>
                  </a:ext>
                </a:extLst>
              </a:tr>
              <a:tr h="370840">
                <a:tc>
                  <a:txBody>
                    <a:bodyPr/>
                    <a:lstStyle/>
                    <a:p>
                      <a:pPr marL="0" algn="l" defTabSz="990564" rtl="0" eaLnBrk="1" latinLnBrk="0" hangingPunct="1"/>
                      <a:r>
                        <a:rPr lang="en-US" sz="1050" kern="1200" dirty="0">
                          <a:solidFill>
                            <a:schemeClr val="tx1"/>
                          </a:solidFill>
                          <a:latin typeface="+mn-lt"/>
                          <a:ea typeface="+mn-ea"/>
                          <a:cs typeface="+mn-cs"/>
                        </a:rPr>
                        <a:t>LightGBM </a:t>
                      </a:r>
                      <a:r>
                        <a:rPr lang="en-US" sz="1050" dirty="0"/>
                        <a:t>with regularization</a:t>
                      </a:r>
                      <a:endParaRPr lang="en-US" sz="1050" kern="1200" dirty="0">
                        <a:solidFill>
                          <a:schemeClr val="tx1"/>
                        </a:solidFill>
                        <a:latin typeface="+mn-lt"/>
                        <a:ea typeface="+mn-ea"/>
                        <a:cs typeface="+mn-cs"/>
                      </a:endParaRPr>
                    </a:p>
                  </a:txBody>
                  <a:tcPr/>
                </a:tc>
                <a:tc>
                  <a:txBody>
                    <a:bodyPr/>
                    <a:lstStyle/>
                    <a:p>
                      <a:pPr marL="0" algn="ctr" defTabSz="990564" rtl="0" eaLnBrk="1" latinLnBrk="0" hangingPunct="1"/>
                      <a:r>
                        <a:rPr lang="en-US" sz="1200" kern="1200" dirty="0">
                          <a:solidFill>
                            <a:schemeClr val="tx1"/>
                          </a:solidFill>
                          <a:effectLst/>
                          <a:latin typeface="Calibri" panose="020F0502020204030204" pitchFamily="34" charset="0"/>
                          <a:ea typeface="+mn-ea"/>
                          <a:cs typeface="+mn-cs"/>
                        </a:rPr>
                        <a:t>Teacher </a:t>
                      </a:r>
                    </a:p>
                  </a:txBody>
                  <a:tcPr/>
                </a:tc>
                <a:tc>
                  <a:txBody>
                    <a:bodyPr/>
                    <a:lstStyle/>
                    <a:p>
                      <a:pPr marL="0" algn="ctr" defTabSz="990564" rtl="0" eaLnBrk="1" latinLnBrk="0" hangingPunct="1"/>
                      <a:r>
                        <a:rPr lang="fr-FR" sz="1200" kern="1200" dirty="0">
                          <a:solidFill>
                            <a:schemeClr val="tx1"/>
                          </a:solidFill>
                          <a:effectLst/>
                          <a:latin typeface="Calibri" panose="020F0502020204030204" pitchFamily="34" charset="0"/>
                          <a:ea typeface="+mn-ea"/>
                          <a:cs typeface="+mn-cs"/>
                        </a:rPr>
                        <a:t>70.87 </a:t>
                      </a:r>
                      <a:r>
                        <a:rPr lang="fr-FR" sz="1200" kern="1200" dirty="0">
                          <a:solidFill>
                            <a:schemeClr val="tx1"/>
                          </a:solidFill>
                          <a:effectLst/>
                          <a:latin typeface="Calibri" panose="020F0502020204030204" pitchFamily="34" charset="0"/>
                          <a:cs typeface="+mn-cs"/>
                        </a:rPr>
                        <a:t>%</a:t>
                      </a:r>
                      <a:endParaRPr lang="en-US" sz="1200" kern="1200" dirty="0">
                        <a:solidFill>
                          <a:schemeClr val="tx1"/>
                        </a:solidFill>
                        <a:effectLst/>
                        <a:latin typeface="Calibri" panose="020F0502020204030204" pitchFamily="34" charset="0"/>
                        <a:cs typeface="+mn-cs"/>
                      </a:endParaRPr>
                    </a:p>
                  </a:txBody>
                  <a:tcPr/>
                </a:tc>
                <a:tc>
                  <a:txBody>
                    <a:bodyPr/>
                    <a:lstStyle/>
                    <a:p>
                      <a:pPr marL="0" algn="ctr" defTabSz="990564" rtl="0" eaLnBrk="1" latinLnBrk="0" hangingPunct="1"/>
                      <a:r>
                        <a:rPr lang="fr-FR" sz="1200" kern="1200" dirty="0">
                          <a:solidFill>
                            <a:schemeClr val="tx1"/>
                          </a:solidFill>
                          <a:effectLst/>
                          <a:latin typeface="Calibri" panose="020F0502020204030204" pitchFamily="34" charset="0"/>
                          <a:ea typeface="+mn-ea"/>
                          <a:cs typeface="+mn-cs"/>
                        </a:rPr>
                        <a:t>67.41 % </a:t>
                      </a:r>
                      <a:endParaRPr lang="en-US" sz="1200" kern="1200" dirty="0">
                        <a:solidFill>
                          <a:schemeClr val="tx1"/>
                        </a:solidFill>
                        <a:effectLst/>
                        <a:latin typeface="Calibri" panose="020F0502020204030204" pitchFamily="34" charset="0"/>
                        <a:ea typeface="+mn-ea"/>
                        <a:cs typeface="+mn-cs"/>
                      </a:endParaRPr>
                    </a:p>
                  </a:txBody>
                  <a:tcPr/>
                </a:tc>
                <a:tc>
                  <a:txBody>
                    <a:bodyPr/>
                    <a:lstStyle/>
                    <a:p>
                      <a:pPr marL="0" algn="ctr" defTabSz="990564" rtl="0" eaLnBrk="1" latinLnBrk="0" hangingPunct="1"/>
                      <a:r>
                        <a:rPr lang="fr-FR" sz="1200" kern="1200" dirty="0">
                          <a:solidFill>
                            <a:schemeClr val="tx1"/>
                          </a:solidFill>
                          <a:effectLst/>
                          <a:latin typeface="Calibri" panose="020F0502020204030204" pitchFamily="34" charset="0"/>
                          <a:ea typeface="+mn-ea"/>
                          <a:cs typeface="+mn-cs"/>
                        </a:rPr>
                        <a:t>71.44 %</a:t>
                      </a:r>
                      <a:endParaRPr lang="en-US" sz="1200" kern="1200" dirty="0">
                        <a:solidFill>
                          <a:schemeClr val="tx1"/>
                        </a:solidFill>
                        <a:effectLst/>
                        <a:latin typeface="Calibri" panose="020F0502020204030204" pitchFamily="34" charset="0"/>
                        <a:ea typeface="+mn-ea"/>
                        <a:cs typeface="+mn-cs"/>
                      </a:endParaRPr>
                    </a:p>
                  </a:txBody>
                  <a:tcPr/>
                </a:tc>
                <a:extLst>
                  <a:ext uri="{0D108BD9-81ED-4DB2-BD59-A6C34878D82A}">
                    <a16:rowId xmlns:a16="http://schemas.microsoft.com/office/drawing/2014/main" val="838490077"/>
                  </a:ext>
                </a:extLst>
              </a:tr>
              <a:tr h="370840">
                <a:tc>
                  <a:txBody>
                    <a:bodyPr/>
                    <a:lstStyle/>
                    <a:p>
                      <a:pPr marL="0" algn="l" defTabSz="990564" rtl="0" eaLnBrk="1" latinLnBrk="0" hangingPunct="1"/>
                      <a:r>
                        <a:rPr lang="en-US" sz="1050" kern="1200" dirty="0">
                          <a:solidFill>
                            <a:schemeClr val="tx1"/>
                          </a:solidFill>
                          <a:latin typeface="+mn-lt"/>
                          <a:ea typeface="+mn-ea"/>
                          <a:cs typeface="+mn-cs"/>
                        </a:rPr>
                        <a:t>Logistic Regression trained with </a:t>
                      </a:r>
                      <a:r>
                        <a:rPr lang="en-US" sz="1050" b="1" kern="1200" dirty="0">
                          <a:solidFill>
                            <a:schemeClr val="tx1"/>
                          </a:solidFill>
                          <a:latin typeface="+mn-lt"/>
                          <a:ea typeface="+mn-ea"/>
                          <a:cs typeface="+mn-cs"/>
                        </a:rPr>
                        <a:t>Hinton-Based distillation </a:t>
                      </a:r>
                    </a:p>
                  </a:txBody>
                  <a:tcPr/>
                </a:tc>
                <a:tc>
                  <a:txBody>
                    <a:bodyPr/>
                    <a:lstStyle/>
                    <a:p>
                      <a:pPr marL="0" algn="ctr" defTabSz="990564" rtl="0" eaLnBrk="1" latinLnBrk="0" hangingPunct="1"/>
                      <a:r>
                        <a:rPr lang="en-US" sz="1200" kern="1200" dirty="0">
                          <a:solidFill>
                            <a:schemeClr val="tx1"/>
                          </a:solidFill>
                          <a:effectLst/>
                          <a:latin typeface="Calibri" panose="020F0502020204030204" pitchFamily="34" charset="0"/>
                          <a:ea typeface="+mn-ea"/>
                          <a:cs typeface="+mn-cs"/>
                        </a:rPr>
                        <a:t>Student </a:t>
                      </a:r>
                    </a:p>
                  </a:txBody>
                  <a:tcPr/>
                </a:tc>
                <a:tc>
                  <a:txBody>
                    <a:bodyPr/>
                    <a:lstStyle/>
                    <a:p>
                      <a:pPr marL="0" algn="ctr" defTabSz="990564" rtl="0" eaLnBrk="1" latinLnBrk="0" hangingPunct="1"/>
                      <a:r>
                        <a:rPr lang="en-US" sz="1200" kern="1200" dirty="0">
                          <a:solidFill>
                            <a:schemeClr val="tx1"/>
                          </a:solidFill>
                          <a:effectLst/>
                          <a:latin typeface="Calibri" panose="020F0502020204030204" pitchFamily="34" charset="0"/>
                          <a:ea typeface="+mn-ea"/>
                          <a:cs typeface="+mn-cs"/>
                        </a:rPr>
                        <a:t>68.63 %</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Calibri" panose="020F0502020204030204" pitchFamily="34" charset="0"/>
                          <a:ea typeface="+mn-ea"/>
                          <a:cs typeface="+mn-cs"/>
                        </a:rPr>
                        <a:t>64.51 % </a:t>
                      </a:r>
                      <a:endParaRPr lang="fr-FR" sz="1200" kern="1200" dirty="0">
                        <a:solidFill>
                          <a:schemeClr val="tx1"/>
                        </a:solidFill>
                        <a:effectLst/>
                        <a:latin typeface="Calibri" panose="020F0502020204030204" pitchFamily="34" charset="0"/>
                        <a:ea typeface="+mn-ea"/>
                        <a:cs typeface="+mn-cs"/>
                      </a:endParaRP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Calibri" panose="020F0502020204030204" pitchFamily="34" charset="0"/>
                          <a:ea typeface="+mn-ea"/>
                          <a:cs typeface="+mn-cs"/>
                        </a:rPr>
                        <a:t>70.83 % </a:t>
                      </a:r>
                    </a:p>
                  </a:txBody>
                  <a:tcPr/>
                </a:tc>
                <a:extLst>
                  <a:ext uri="{0D108BD9-81ED-4DB2-BD59-A6C34878D82A}">
                    <a16:rowId xmlns:a16="http://schemas.microsoft.com/office/drawing/2014/main" val="3821346974"/>
                  </a:ext>
                </a:extLst>
              </a:tr>
              <a:tr h="370840">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Logistic Regression trained with </a:t>
                      </a:r>
                      <a:r>
                        <a:rPr lang="en-US" sz="1050" b="1" kern="1200" dirty="0">
                          <a:solidFill>
                            <a:schemeClr val="tx1"/>
                          </a:solidFill>
                          <a:latin typeface="+mn-lt"/>
                          <a:ea typeface="+mn-ea"/>
                          <a:cs typeface="+mn-cs"/>
                        </a:rPr>
                        <a:t>Hinton-Based </a:t>
                      </a:r>
                      <a:r>
                        <a:rPr lang="en-US" sz="1050" kern="1200" dirty="0">
                          <a:solidFill>
                            <a:schemeClr val="tx1"/>
                          </a:solidFill>
                          <a:latin typeface="+mn-lt"/>
                          <a:ea typeface="+mn-ea"/>
                          <a:cs typeface="+mn-cs"/>
                        </a:rPr>
                        <a:t> </a:t>
                      </a:r>
                      <a:r>
                        <a:rPr lang="en-US" sz="1050" b="1" kern="1200" dirty="0">
                          <a:solidFill>
                            <a:schemeClr val="tx1"/>
                          </a:solidFill>
                          <a:latin typeface="+mn-lt"/>
                          <a:ea typeface="+mn-ea"/>
                          <a:cs typeface="+mn-cs"/>
                        </a:rPr>
                        <a:t>+ </a:t>
                      </a:r>
                      <a:r>
                        <a:rPr lang="en-US" sz="1050" kern="1200" dirty="0">
                          <a:solidFill>
                            <a:schemeClr val="tx1"/>
                          </a:solidFill>
                          <a:latin typeface="+mn-lt"/>
                          <a:ea typeface="+mn-ea"/>
                          <a:cs typeface="+mn-cs"/>
                        </a:rPr>
                        <a:t> </a:t>
                      </a:r>
                      <a:r>
                        <a:rPr lang="en-US" sz="1050" b="1" kern="1200" dirty="0">
                          <a:solidFill>
                            <a:schemeClr val="tx1"/>
                          </a:solidFill>
                          <a:latin typeface="+mn-lt"/>
                          <a:ea typeface="+mn-ea"/>
                          <a:cs typeface="+mn-cs"/>
                        </a:rPr>
                        <a:t>Adversarial Knowledge Distillation  </a:t>
                      </a:r>
                    </a:p>
                  </a:txBody>
                  <a:tcPr/>
                </a:tc>
                <a:tc>
                  <a:txBody>
                    <a:bodyPr/>
                    <a:lstStyle/>
                    <a:p>
                      <a:pPr marL="0" algn="ctr" defTabSz="990564" rtl="0" eaLnBrk="1" latinLnBrk="0" hangingPunct="1"/>
                      <a:r>
                        <a:rPr lang="en-US" sz="1200" kern="1200" dirty="0">
                          <a:solidFill>
                            <a:schemeClr val="tx1"/>
                          </a:solidFill>
                          <a:effectLst/>
                          <a:latin typeface="Calibri" panose="020F0502020204030204" pitchFamily="34" charset="0"/>
                          <a:ea typeface="+mn-ea"/>
                          <a:cs typeface="+mn-cs"/>
                        </a:rPr>
                        <a:t>Student </a:t>
                      </a:r>
                    </a:p>
                  </a:txBody>
                  <a:tcPr/>
                </a:tc>
                <a:tc>
                  <a:txBody>
                    <a:bodyPr/>
                    <a:lstStyle/>
                    <a:p>
                      <a:pPr marL="0" algn="ctr" defTabSz="990564" rtl="0" eaLnBrk="1" latinLnBrk="0" hangingPunct="1"/>
                      <a:r>
                        <a:rPr lang="fr-FR" sz="1200" b="1" kern="1200" dirty="0">
                          <a:solidFill>
                            <a:schemeClr val="bg2"/>
                          </a:solidFill>
                          <a:effectLst/>
                          <a:latin typeface="Calibri" panose="020F0502020204030204" pitchFamily="34" charset="0"/>
                          <a:ea typeface="+mn-ea"/>
                          <a:cs typeface="+mn-cs"/>
                        </a:rPr>
                        <a:t>68.99%</a:t>
                      </a:r>
                      <a:endParaRPr lang="en-US" sz="1200" b="1" kern="1200" dirty="0">
                        <a:solidFill>
                          <a:schemeClr val="bg2"/>
                        </a:solidFill>
                        <a:effectLst/>
                        <a:latin typeface="Calibri" panose="020F0502020204030204" pitchFamily="34" charset="0"/>
                        <a:ea typeface="+mn-ea"/>
                        <a:cs typeface="+mn-cs"/>
                      </a:endParaRPr>
                    </a:p>
                  </a:txBody>
                  <a:tcPr/>
                </a:tc>
                <a:tc>
                  <a:txBody>
                    <a:bodyPr/>
                    <a:lstStyle/>
                    <a:p>
                      <a:pPr marL="0" algn="ctr" defTabSz="990564" rtl="0" eaLnBrk="1" latinLnBrk="0" hangingPunct="1"/>
                      <a:r>
                        <a:rPr lang="fr-FR" sz="1200" b="1" kern="1200" dirty="0">
                          <a:solidFill>
                            <a:schemeClr val="bg2"/>
                          </a:solidFill>
                          <a:effectLst/>
                          <a:latin typeface="Calibri" panose="020F0502020204030204" pitchFamily="34" charset="0"/>
                          <a:ea typeface="+mn-ea"/>
                          <a:cs typeface="+mn-cs"/>
                        </a:rPr>
                        <a:t>66.2%</a:t>
                      </a:r>
                      <a:endParaRPr lang="en-US" sz="1200" b="1" kern="1200" dirty="0">
                        <a:solidFill>
                          <a:schemeClr val="bg2"/>
                        </a:solidFill>
                        <a:effectLst/>
                        <a:latin typeface="Calibri" panose="020F0502020204030204" pitchFamily="34" charset="0"/>
                        <a:ea typeface="+mn-ea"/>
                        <a:cs typeface="+mn-cs"/>
                      </a:endParaRPr>
                    </a:p>
                  </a:txBody>
                  <a:tcPr/>
                </a:tc>
                <a:tc>
                  <a:txBody>
                    <a:bodyPr/>
                    <a:lstStyle/>
                    <a:p>
                      <a:pPr marL="0" algn="ctr" defTabSz="990564" rtl="0" eaLnBrk="1" latinLnBrk="0" hangingPunct="1"/>
                      <a:r>
                        <a:rPr lang="fr-FR" sz="1200" b="1" kern="1200" dirty="0">
                          <a:solidFill>
                            <a:schemeClr val="bg2"/>
                          </a:solidFill>
                          <a:effectLst/>
                          <a:latin typeface="Calibri" panose="020F0502020204030204" pitchFamily="34" charset="0"/>
                          <a:ea typeface="+mn-ea"/>
                          <a:cs typeface="+mn-cs"/>
                        </a:rPr>
                        <a:t>72.14%</a:t>
                      </a:r>
                      <a:endParaRPr lang="en-US" sz="1200" b="1" kern="1200" dirty="0">
                        <a:solidFill>
                          <a:schemeClr val="bg2"/>
                        </a:solidFill>
                        <a:effectLst/>
                        <a:latin typeface="Calibri" panose="020F0502020204030204" pitchFamily="34" charset="0"/>
                        <a:ea typeface="+mn-ea"/>
                        <a:cs typeface="+mn-cs"/>
                      </a:endParaRPr>
                    </a:p>
                  </a:txBody>
                  <a:tcPr/>
                </a:tc>
                <a:extLst>
                  <a:ext uri="{0D108BD9-81ED-4DB2-BD59-A6C34878D82A}">
                    <a16:rowId xmlns:a16="http://schemas.microsoft.com/office/drawing/2014/main" val="480205133"/>
                  </a:ext>
                </a:extLst>
              </a:tr>
            </a:tbl>
          </a:graphicData>
        </a:graphic>
      </p:graphicFrame>
      <p:sp>
        <p:nvSpPr>
          <p:cNvPr id="7" name="ZoneTexte 6">
            <a:extLst>
              <a:ext uri="{FF2B5EF4-FFF2-40B4-BE49-F238E27FC236}">
                <a16:creationId xmlns:a16="http://schemas.microsoft.com/office/drawing/2014/main" id="{C417BE18-11BF-BF6C-8EBA-E46BD576D6F9}"/>
              </a:ext>
            </a:extLst>
          </p:cNvPr>
          <p:cNvSpPr txBox="1"/>
          <p:nvPr/>
        </p:nvSpPr>
        <p:spPr>
          <a:xfrm>
            <a:off x="1106395" y="4356398"/>
            <a:ext cx="7191682" cy="246221"/>
          </a:xfrm>
          <a:prstGeom prst="rect">
            <a:avLst/>
          </a:prstGeom>
          <a:noFill/>
        </p:spPr>
        <p:txBody>
          <a:bodyPr wrap="square">
            <a:spAutoFit/>
          </a:bodyPr>
          <a:lstStyle/>
          <a:p>
            <a:pPr algn="ctr"/>
            <a:r>
              <a:rPr lang="en-US" sz="1000" b="1" i="1" dirty="0">
                <a:latin typeface="Arial" pitchFamily="34" charset="0"/>
                <a:cs typeface="Arial" pitchFamily="34" charset="0"/>
              </a:rPr>
              <a:t>Table 6. Students’ Performance using Adversarial Distillation Framework</a:t>
            </a:r>
          </a:p>
        </p:txBody>
      </p:sp>
      <p:sp>
        <p:nvSpPr>
          <p:cNvPr id="4" name="Rectangle 3">
            <a:extLst>
              <a:ext uri="{FF2B5EF4-FFF2-40B4-BE49-F238E27FC236}">
                <a16:creationId xmlns:a16="http://schemas.microsoft.com/office/drawing/2014/main" id="{740279A1-D90B-06D6-5C60-55FD0215981B}"/>
              </a:ext>
            </a:extLst>
          </p:cNvPr>
          <p:cNvSpPr/>
          <p:nvPr/>
        </p:nvSpPr>
        <p:spPr>
          <a:xfrm>
            <a:off x="5647648" y="3259700"/>
            <a:ext cx="755118" cy="861774"/>
          </a:xfrm>
          <a:prstGeom prst="rect">
            <a:avLst/>
          </a:prstGeom>
          <a:ln>
            <a:solidFill>
              <a:schemeClr val="bg2"/>
            </a:solidFill>
          </a:ln>
        </p:spPr>
        <p:txBody>
          <a:bodyPr wrap="square" lIns="0" tIns="0" rIns="0" bIns="0" rtlCol="0" anchor="ctr">
            <a:spAutoFit/>
          </a:bodyPr>
          <a:lstStyle/>
          <a:p>
            <a:pPr algn="ctr">
              <a:spcBef>
                <a:spcPts val="1200"/>
              </a:spcBef>
            </a:pPr>
            <a:endParaRPr lang="en-US" sz="1200" dirty="0">
              <a:ea typeface="Source Sans Pro" pitchFamily="34" charset="0"/>
            </a:endParaRPr>
          </a:p>
          <a:p>
            <a:pPr algn="ctr">
              <a:spcBef>
                <a:spcPts val="1200"/>
              </a:spcBef>
            </a:pPr>
            <a:endParaRPr lang="en-US" sz="1200" dirty="0">
              <a:ea typeface="Source Sans Pro" pitchFamily="34" charset="0"/>
            </a:endParaRPr>
          </a:p>
          <a:p>
            <a:pPr algn="ctr">
              <a:spcBef>
                <a:spcPts val="1200"/>
              </a:spcBef>
            </a:pPr>
            <a:endParaRPr lang="en-US" sz="1200" dirty="0">
              <a:ea typeface="Source Sans Pro" pitchFamily="34" charset="0"/>
            </a:endParaRPr>
          </a:p>
        </p:txBody>
      </p:sp>
      <p:sp>
        <p:nvSpPr>
          <p:cNvPr id="6" name="ZoneTexte 5">
            <a:extLst>
              <a:ext uri="{FF2B5EF4-FFF2-40B4-BE49-F238E27FC236}">
                <a16:creationId xmlns:a16="http://schemas.microsoft.com/office/drawing/2014/main" id="{FF2C38C7-268E-21F0-28C6-180EC241F57D}"/>
              </a:ext>
            </a:extLst>
          </p:cNvPr>
          <p:cNvSpPr txBox="1"/>
          <p:nvPr/>
        </p:nvSpPr>
        <p:spPr>
          <a:xfrm>
            <a:off x="1179746" y="3602681"/>
            <a:ext cx="7191681" cy="790301"/>
          </a:xfrm>
          <a:prstGeom prst="rect">
            <a:avLst/>
          </a:prstGeom>
          <a:noFill/>
          <a:ln>
            <a:solidFill>
              <a:schemeClr val="bg2"/>
            </a:solidFill>
          </a:ln>
        </p:spPr>
        <p:txBody>
          <a:bodyPr wrap="square" lIns="36000" tIns="36000" rIns="36000" bIns="36000" rtlCol="0">
            <a:spAutoFit/>
          </a:bodyPr>
          <a:lstStyle/>
          <a:p>
            <a:endParaRPr lang="en-US" sz="900" dirty="0" err="1">
              <a:latin typeface="Arial" pitchFamily="34" charset="0"/>
              <a:cs typeface="Arial" pitchFamily="34" charset="0"/>
            </a:endParaRPr>
          </a:p>
        </p:txBody>
      </p:sp>
    </p:spTree>
    <p:extLst>
      <p:ext uri="{BB962C8B-B14F-4D97-AF65-F5344CB8AC3E}">
        <p14:creationId xmlns:p14="http://schemas.microsoft.com/office/powerpoint/2010/main" val="77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(1/7)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10612" y="871875"/>
            <a:ext cx="7507543" cy="307777"/>
          </a:xfrm>
          <a:prstGeom prst="rect">
            <a:avLst/>
          </a:prstGeom>
          <a:noFill/>
        </p:spPr>
        <p:txBody>
          <a:bodyPr wrap="square">
            <a:spAutoFit/>
          </a:bodyPr>
          <a:lstStyle/>
          <a:p>
            <a:pPr algn="l"/>
            <a:r>
              <a:rPr lang="en-US" sz="1400" b="1" dirty="0">
                <a:cs typeface="Arial" pitchFamily="34" charset="0"/>
              </a:rPr>
              <a:t>Exploring Explainability Distillation (XD) Technique to Improve the Student AR TEST</a:t>
            </a:r>
          </a:p>
        </p:txBody>
      </p:sp>
      <p:sp>
        <p:nvSpPr>
          <p:cNvPr id="9" name="ZoneTexte 8">
            <a:extLst>
              <a:ext uri="{FF2B5EF4-FFF2-40B4-BE49-F238E27FC236}">
                <a16:creationId xmlns:a16="http://schemas.microsoft.com/office/drawing/2014/main" id="{4B5E0673-D169-BF2E-78CC-DAE4D8D18DC4}"/>
              </a:ext>
            </a:extLst>
          </p:cNvPr>
          <p:cNvSpPr txBox="1"/>
          <p:nvPr/>
        </p:nvSpPr>
        <p:spPr>
          <a:xfrm>
            <a:off x="241408" y="5479501"/>
            <a:ext cx="5294670" cy="211203"/>
          </a:xfrm>
          <a:prstGeom prst="rect">
            <a:avLst/>
          </a:prstGeom>
          <a:noFill/>
        </p:spPr>
        <p:txBody>
          <a:bodyPr wrap="square" lIns="36000" tIns="36000" rIns="36000" bIns="36000" rtlCol="0">
            <a:spAutoFit/>
          </a:bodyPr>
          <a:lstStyle/>
          <a:p>
            <a:r>
              <a:rPr lang="en-US" sz="900" i="1" dirty="0">
                <a:solidFill>
                  <a:srgbClr val="FF0000"/>
                </a:solidFill>
                <a:latin typeface="Arial" pitchFamily="34" charset="0"/>
                <a:cs typeface="Arial" pitchFamily="34" charset="0"/>
              </a:rPr>
              <a:t>* More details about XDistillation framework is provided in Appendix </a:t>
            </a:r>
          </a:p>
        </p:txBody>
      </p:sp>
      <p:sp>
        <p:nvSpPr>
          <p:cNvPr id="6" name="ZoneTexte 5">
            <a:extLst>
              <a:ext uri="{FF2B5EF4-FFF2-40B4-BE49-F238E27FC236}">
                <a16:creationId xmlns:a16="http://schemas.microsoft.com/office/drawing/2014/main" id="{A136D1C7-893F-B8F0-DF61-17C3DCB8C5EE}"/>
              </a:ext>
            </a:extLst>
          </p:cNvPr>
          <p:cNvSpPr txBox="1"/>
          <p:nvPr/>
        </p:nvSpPr>
        <p:spPr>
          <a:xfrm>
            <a:off x="110612" y="1166630"/>
            <a:ext cx="9202993" cy="461665"/>
          </a:xfrm>
          <a:prstGeom prst="rect">
            <a:avLst/>
          </a:prstGeom>
          <a:noFill/>
        </p:spPr>
        <p:txBody>
          <a:bodyPr wrap="square">
            <a:spAutoFit/>
          </a:bodyPr>
          <a:lstStyle/>
          <a:p>
            <a:pPr algn="just"/>
            <a:r>
              <a:rPr lang="en-US" sz="1200" i="1" dirty="0">
                <a:latin typeface="Arial" panose="020B0604020202020204" pitchFamily="34" charset="0"/>
                <a:cs typeface="Arial" pitchFamily="34" charset="0"/>
              </a:rPr>
              <a:t>Teacher explanation are important features driving a specific prediction. However, traditional distillation doesn’t distill explanation and thus, student predictions are not driven by the same features due to explanation inconsistency between the teacher and the student.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110612" y="1676829"/>
            <a:ext cx="9070259" cy="461665"/>
          </a:xfrm>
          <a:prstGeom prst="rect">
            <a:avLst/>
          </a:prstGeom>
          <a:noFill/>
        </p:spPr>
        <p:txBody>
          <a:bodyPr wrap="square">
            <a:spAutoFit/>
          </a:bodyPr>
          <a:lstStyle/>
          <a:p>
            <a:pPr algn="just"/>
            <a:r>
              <a:rPr lang="en-US" sz="1200" i="1" dirty="0">
                <a:solidFill>
                  <a:schemeClr val="bg2"/>
                </a:solidFill>
                <a:latin typeface="Arial" pitchFamily="34" charset="0"/>
                <a:cs typeface="Arial" pitchFamily="34" charset="0"/>
                <a:hlinkClick r:id="rId2">
                  <a:extLst>
                    <a:ext uri="{A12FA001-AC4F-418D-AE19-62706E023703}">
                      <ahyp:hlinkClr xmlns:ahyp="http://schemas.microsoft.com/office/drawing/2018/hyperlinkcolor" val="tx"/>
                    </a:ext>
                  </a:extLst>
                </a:hlinkClick>
              </a:rPr>
              <a:t>Alharbi and al., 2021</a:t>
            </a:r>
            <a:r>
              <a:rPr lang="en-US" sz="1200" i="1" dirty="0">
                <a:solidFill>
                  <a:schemeClr val="bg2"/>
                </a:solidFill>
                <a:latin typeface="Arial" pitchFamily="34" charset="0"/>
                <a:cs typeface="Arial" pitchFamily="34" charset="0"/>
              </a:rPr>
              <a:t> </a:t>
            </a:r>
            <a:r>
              <a:rPr lang="en-US" sz="1200" i="1" dirty="0">
                <a:latin typeface="Arial" pitchFamily="34" charset="0"/>
                <a:cs typeface="Arial" pitchFamily="34" charset="0"/>
              </a:rPr>
              <a:t>have proposed a novel framework to distill explanation in addition to dark knowledge called XDistillation (XD). The framework has outperformed all traditional distillation methods. </a:t>
            </a:r>
          </a:p>
        </p:txBody>
      </p:sp>
      <p:pic>
        <p:nvPicPr>
          <p:cNvPr id="11" name="Image 10" descr="Une image contenant capture d’écran&#10;&#10;Description générée automatiquement">
            <a:extLst>
              <a:ext uri="{FF2B5EF4-FFF2-40B4-BE49-F238E27FC236}">
                <a16:creationId xmlns:a16="http://schemas.microsoft.com/office/drawing/2014/main" id="{9430E8FB-028B-A9E6-749E-E43ACCBB4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05" y="3265655"/>
            <a:ext cx="3537218" cy="1344143"/>
          </a:xfrm>
          <a:prstGeom prst="rect">
            <a:avLst/>
          </a:prstGeom>
        </p:spPr>
      </p:pic>
      <p:sp>
        <p:nvSpPr>
          <p:cNvPr id="12" name="ZoneTexte 11">
            <a:extLst>
              <a:ext uri="{FF2B5EF4-FFF2-40B4-BE49-F238E27FC236}">
                <a16:creationId xmlns:a16="http://schemas.microsoft.com/office/drawing/2014/main" id="{0C11817F-BAC9-4F57-9AF4-558177C7844F}"/>
              </a:ext>
            </a:extLst>
          </p:cNvPr>
          <p:cNvSpPr txBox="1"/>
          <p:nvPr/>
        </p:nvSpPr>
        <p:spPr>
          <a:xfrm>
            <a:off x="307686" y="4744365"/>
            <a:ext cx="3951648" cy="226591"/>
          </a:xfrm>
          <a:prstGeom prst="rect">
            <a:avLst/>
          </a:prstGeom>
          <a:noFill/>
        </p:spPr>
        <p:txBody>
          <a:bodyPr wrap="square" lIns="36000" tIns="36000" rIns="36000" bIns="36000" rtlCol="0">
            <a:spAutoFit/>
          </a:bodyPr>
          <a:lstStyle/>
          <a:p>
            <a:r>
              <a:rPr lang="en-US" sz="1000" b="1" i="1" dirty="0">
                <a:latin typeface="Arial" pitchFamily="34" charset="0"/>
                <a:cs typeface="Arial" pitchFamily="34" charset="0"/>
              </a:rPr>
              <a:t>Fig 23. Inconsistency between teacher and student explanation</a:t>
            </a:r>
          </a:p>
        </p:txBody>
      </p:sp>
      <p:pic>
        <p:nvPicPr>
          <p:cNvPr id="13" name="Image 12" descr="Une image contenant texte, capture d’écran&#10;&#10;Description générée automatiquement">
            <a:extLst>
              <a:ext uri="{FF2B5EF4-FFF2-40B4-BE49-F238E27FC236}">
                <a16:creationId xmlns:a16="http://schemas.microsoft.com/office/drawing/2014/main" id="{21286958-B139-7AE1-EA31-2CABCFA8D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576" y="3111168"/>
            <a:ext cx="4576902" cy="1548867"/>
          </a:xfrm>
          <a:prstGeom prst="rect">
            <a:avLst/>
          </a:prstGeom>
        </p:spPr>
      </p:pic>
      <p:sp>
        <p:nvSpPr>
          <p:cNvPr id="14" name="ZoneTexte 13">
            <a:extLst>
              <a:ext uri="{FF2B5EF4-FFF2-40B4-BE49-F238E27FC236}">
                <a16:creationId xmlns:a16="http://schemas.microsoft.com/office/drawing/2014/main" id="{6D7BAF17-0B87-FA7D-12C2-095ED918F10F}"/>
              </a:ext>
            </a:extLst>
          </p:cNvPr>
          <p:cNvSpPr txBox="1"/>
          <p:nvPr/>
        </p:nvSpPr>
        <p:spPr>
          <a:xfrm>
            <a:off x="5352279" y="4706885"/>
            <a:ext cx="4391199" cy="241980"/>
          </a:xfrm>
          <a:prstGeom prst="rect">
            <a:avLst/>
          </a:prstGeom>
          <a:noFill/>
        </p:spPr>
        <p:txBody>
          <a:bodyPr wrap="square" lIns="36000" tIns="36000" rIns="36000" bIns="36000" rtlCol="0">
            <a:spAutoFit/>
          </a:bodyPr>
          <a:lstStyle/>
          <a:p>
            <a:pPr algn="ctr"/>
            <a:r>
              <a:rPr lang="en-US" sz="1000" b="1" i="1" dirty="0">
                <a:latin typeface="Arial" pitchFamily="34" charset="0"/>
                <a:cs typeface="Arial" pitchFamily="34" charset="0"/>
              </a:rPr>
              <a:t>Fig 24. The overlapping explanation area of teacher, KD and XD</a:t>
            </a:r>
            <a:r>
              <a:rPr lang="en-US" sz="1050" b="1" i="1" dirty="0">
                <a:solidFill>
                  <a:schemeClr val="bg2">
                    <a:lumMod val="50000"/>
                  </a:schemeClr>
                </a:solidFill>
                <a:latin typeface="CMBX8"/>
              </a:rPr>
              <a:t>. </a:t>
            </a:r>
          </a:p>
        </p:txBody>
      </p:sp>
      <p:sp>
        <p:nvSpPr>
          <p:cNvPr id="16" name="ZoneTexte 15">
            <a:extLst>
              <a:ext uri="{FF2B5EF4-FFF2-40B4-BE49-F238E27FC236}">
                <a16:creationId xmlns:a16="http://schemas.microsoft.com/office/drawing/2014/main" id="{A5D761AD-423C-B549-21F5-9BCD61669F54}"/>
              </a:ext>
            </a:extLst>
          </p:cNvPr>
          <p:cNvSpPr txBox="1"/>
          <p:nvPr/>
        </p:nvSpPr>
        <p:spPr>
          <a:xfrm>
            <a:off x="1058953" y="2794310"/>
            <a:ext cx="2308123" cy="288147"/>
          </a:xfrm>
          <a:prstGeom prst="rect">
            <a:avLst/>
          </a:prstGeom>
          <a:noFill/>
        </p:spPr>
        <p:txBody>
          <a:bodyPr wrap="square" lIns="36000" tIns="36000" rIns="36000" bIns="36000" rtlCol="0">
            <a:spAutoFit/>
          </a:bodyPr>
          <a:lstStyle/>
          <a:p>
            <a:pPr algn="ctr"/>
            <a:r>
              <a:rPr lang="en-US" sz="1400" b="1" dirty="0">
                <a:latin typeface="Arial" pitchFamily="34" charset="0"/>
                <a:cs typeface="Arial" pitchFamily="34" charset="0"/>
              </a:rPr>
              <a:t>BEFORE</a:t>
            </a:r>
            <a:r>
              <a:rPr lang="en-US" sz="900" dirty="0">
                <a:latin typeface="Arial" pitchFamily="34" charset="0"/>
                <a:cs typeface="Arial" pitchFamily="34" charset="0"/>
              </a:rPr>
              <a:t> </a:t>
            </a:r>
          </a:p>
        </p:txBody>
      </p:sp>
      <p:sp>
        <p:nvSpPr>
          <p:cNvPr id="17" name="ZoneTexte 16">
            <a:extLst>
              <a:ext uri="{FF2B5EF4-FFF2-40B4-BE49-F238E27FC236}">
                <a16:creationId xmlns:a16="http://schemas.microsoft.com/office/drawing/2014/main" id="{C52B158E-12E7-0C98-D1A7-3E0F575927CB}"/>
              </a:ext>
            </a:extLst>
          </p:cNvPr>
          <p:cNvSpPr txBox="1"/>
          <p:nvPr/>
        </p:nvSpPr>
        <p:spPr>
          <a:xfrm>
            <a:off x="6052985" y="2773065"/>
            <a:ext cx="2308123" cy="288147"/>
          </a:xfrm>
          <a:prstGeom prst="rect">
            <a:avLst/>
          </a:prstGeom>
          <a:noFill/>
        </p:spPr>
        <p:txBody>
          <a:bodyPr wrap="square" lIns="36000" tIns="36000" rIns="36000" bIns="36000" rtlCol="0">
            <a:spAutoFit/>
          </a:bodyPr>
          <a:lstStyle/>
          <a:p>
            <a:pPr algn="ctr"/>
            <a:r>
              <a:rPr lang="en-US" sz="1400" b="1" dirty="0">
                <a:latin typeface="Arial" pitchFamily="34" charset="0"/>
                <a:cs typeface="Arial" pitchFamily="34" charset="0"/>
              </a:rPr>
              <a:t>AFTER</a:t>
            </a:r>
            <a:r>
              <a:rPr lang="en-US" sz="900" dirty="0">
                <a:latin typeface="Arial" pitchFamily="34" charset="0"/>
                <a:cs typeface="Arial" pitchFamily="34" charset="0"/>
              </a:rPr>
              <a:t> </a:t>
            </a:r>
          </a:p>
        </p:txBody>
      </p:sp>
      <p:cxnSp>
        <p:nvCxnSpPr>
          <p:cNvPr id="18" name="Connecteur droit avec flèche 17">
            <a:extLst>
              <a:ext uri="{FF2B5EF4-FFF2-40B4-BE49-F238E27FC236}">
                <a16:creationId xmlns:a16="http://schemas.microsoft.com/office/drawing/2014/main" id="{18FB23EB-99B2-BA38-EF0E-11FAC9B3BC07}"/>
              </a:ext>
            </a:extLst>
          </p:cNvPr>
          <p:cNvCxnSpPr>
            <a:cxnSpLocks/>
          </p:cNvCxnSpPr>
          <p:nvPr/>
        </p:nvCxnSpPr>
        <p:spPr>
          <a:xfrm>
            <a:off x="3974690" y="4164318"/>
            <a:ext cx="978310"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ZoneTexte 18">
            <a:extLst>
              <a:ext uri="{FF2B5EF4-FFF2-40B4-BE49-F238E27FC236}">
                <a16:creationId xmlns:a16="http://schemas.microsoft.com/office/drawing/2014/main" id="{A37AB4BF-AD37-1438-D709-DFBDD573A589}"/>
              </a:ext>
            </a:extLst>
          </p:cNvPr>
          <p:cNvSpPr txBox="1"/>
          <p:nvPr/>
        </p:nvSpPr>
        <p:spPr>
          <a:xfrm>
            <a:off x="4335793" y="3937727"/>
            <a:ext cx="766916" cy="226591"/>
          </a:xfrm>
          <a:prstGeom prst="rect">
            <a:avLst/>
          </a:prstGeom>
          <a:noFill/>
        </p:spPr>
        <p:txBody>
          <a:bodyPr wrap="square" lIns="36000" tIns="36000" rIns="36000" bIns="36000" rtlCol="0">
            <a:spAutoFit/>
          </a:bodyPr>
          <a:lstStyle/>
          <a:p>
            <a:r>
              <a:rPr lang="en-US" sz="1000" b="1" i="1" dirty="0">
                <a:latin typeface="Arial" pitchFamily="34" charset="0"/>
                <a:cs typeface="Arial" pitchFamily="34" charset="0"/>
              </a:rPr>
              <a:t>XD</a:t>
            </a:r>
          </a:p>
        </p:txBody>
      </p:sp>
    </p:spTree>
    <p:extLst>
      <p:ext uri="{BB962C8B-B14F-4D97-AF65-F5344CB8AC3E}">
        <p14:creationId xmlns:p14="http://schemas.microsoft.com/office/powerpoint/2010/main" val="2409148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(2/7)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10612" y="871875"/>
            <a:ext cx="7507543" cy="307777"/>
          </a:xfrm>
          <a:prstGeom prst="rect">
            <a:avLst/>
          </a:prstGeom>
          <a:noFill/>
        </p:spPr>
        <p:txBody>
          <a:bodyPr wrap="square">
            <a:spAutoFit/>
          </a:bodyPr>
          <a:lstStyle/>
          <a:p>
            <a:pPr algn="l"/>
            <a:r>
              <a:rPr lang="en-US" sz="1400" b="1" dirty="0">
                <a:cs typeface="Arial" pitchFamily="34" charset="0"/>
              </a:rPr>
              <a:t>Exploring Explainability Distillation (XD) Technique to Improve the Student AR TEST</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315862" y="14943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3" name="Rectangle : coins arrondis 2">
            <a:extLst>
              <a:ext uri="{FF2B5EF4-FFF2-40B4-BE49-F238E27FC236}">
                <a16:creationId xmlns:a16="http://schemas.microsoft.com/office/drawing/2014/main" id="{C043D82D-A392-50F7-918B-9DB8F9F10797}"/>
              </a:ext>
            </a:extLst>
          </p:cNvPr>
          <p:cNvSpPr/>
          <p:nvPr/>
        </p:nvSpPr>
        <p:spPr>
          <a:xfrm>
            <a:off x="456894" y="3227868"/>
            <a:ext cx="1239170" cy="396000"/>
          </a:xfrm>
          <a:prstGeom prst="roundRect">
            <a:avLst/>
          </a:prstGeom>
          <a:solidFill>
            <a:srgbClr val="FFC00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Training Data</a:t>
            </a:r>
          </a:p>
        </p:txBody>
      </p:sp>
      <p:sp>
        <p:nvSpPr>
          <p:cNvPr id="24" name="Organigramme : Alternative 23">
            <a:extLst>
              <a:ext uri="{FF2B5EF4-FFF2-40B4-BE49-F238E27FC236}">
                <a16:creationId xmlns:a16="http://schemas.microsoft.com/office/drawing/2014/main" id="{E8E951C6-1DCC-3D06-5CF4-3AF88328AD4D}"/>
              </a:ext>
            </a:extLst>
          </p:cNvPr>
          <p:cNvSpPr/>
          <p:nvPr/>
        </p:nvSpPr>
        <p:spPr>
          <a:xfrm>
            <a:off x="1002890" y="3356894"/>
            <a:ext cx="1386349" cy="5339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25" name="Rectangle : coins arrondis 24">
            <a:extLst>
              <a:ext uri="{FF2B5EF4-FFF2-40B4-BE49-F238E27FC236}">
                <a16:creationId xmlns:a16="http://schemas.microsoft.com/office/drawing/2014/main" id="{E9BCF44D-0685-4A53-6028-24A5639C0F03}"/>
              </a:ext>
            </a:extLst>
          </p:cNvPr>
          <p:cNvSpPr/>
          <p:nvPr/>
        </p:nvSpPr>
        <p:spPr>
          <a:xfrm>
            <a:off x="2291412" y="2230676"/>
            <a:ext cx="1239170" cy="396000"/>
          </a:xfrm>
          <a:prstGeom prst="roundRect">
            <a:avLst/>
          </a:prstGeom>
          <a:solidFill>
            <a:srgbClr val="92D05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Teacher </a:t>
            </a:r>
          </a:p>
        </p:txBody>
      </p:sp>
      <p:sp>
        <p:nvSpPr>
          <p:cNvPr id="26" name="Rectangle : coins arrondis 25">
            <a:extLst>
              <a:ext uri="{FF2B5EF4-FFF2-40B4-BE49-F238E27FC236}">
                <a16:creationId xmlns:a16="http://schemas.microsoft.com/office/drawing/2014/main" id="{C0108778-502E-F340-6FFF-C2AC719F486D}"/>
              </a:ext>
            </a:extLst>
          </p:cNvPr>
          <p:cNvSpPr/>
          <p:nvPr/>
        </p:nvSpPr>
        <p:spPr>
          <a:xfrm>
            <a:off x="2291412" y="4608546"/>
            <a:ext cx="1239170" cy="396000"/>
          </a:xfrm>
          <a:prstGeom prst="roundRect">
            <a:avLst>
              <a:gd name="adj" fmla="val 27495"/>
            </a:avLst>
          </a:prstGeom>
          <a:solidFill>
            <a:srgbClr val="92D05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Student  </a:t>
            </a:r>
          </a:p>
        </p:txBody>
      </p:sp>
      <p:sp>
        <p:nvSpPr>
          <p:cNvPr id="28" name="Ellipse 27">
            <a:extLst>
              <a:ext uri="{FF2B5EF4-FFF2-40B4-BE49-F238E27FC236}">
                <a16:creationId xmlns:a16="http://schemas.microsoft.com/office/drawing/2014/main" id="{66C3549C-5F6E-A6C6-46D9-8185BEF8D873}"/>
              </a:ext>
            </a:extLst>
          </p:cNvPr>
          <p:cNvSpPr/>
          <p:nvPr/>
        </p:nvSpPr>
        <p:spPr>
          <a:xfrm>
            <a:off x="1108739" y="3890842"/>
            <a:ext cx="914400" cy="914400"/>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29" name="Rectangle : coins arrondis 28">
            <a:extLst>
              <a:ext uri="{FF2B5EF4-FFF2-40B4-BE49-F238E27FC236}">
                <a16:creationId xmlns:a16="http://schemas.microsoft.com/office/drawing/2014/main" id="{5C4F7A56-545A-9916-8154-7C671C235B3D}"/>
              </a:ext>
            </a:extLst>
          </p:cNvPr>
          <p:cNvSpPr/>
          <p:nvPr/>
        </p:nvSpPr>
        <p:spPr>
          <a:xfrm>
            <a:off x="4137709" y="1567201"/>
            <a:ext cx="1434875" cy="396000"/>
          </a:xfrm>
          <a:prstGeom prst="roundRect">
            <a:avLst>
              <a:gd name="adj" fmla="val 27495"/>
            </a:avLst>
          </a:prstGeom>
          <a:solidFill>
            <a:srgbClr val="FF000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Logits  </a:t>
            </a:r>
          </a:p>
        </p:txBody>
      </p:sp>
      <p:sp>
        <p:nvSpPr>
          <p:cNvPr id="31" name="Rectangle : coins arrondis 30">
            <a:extLst>
              <a:ext uri="{FF2B5EF4-FFF2-40B4-BE49-F238E27FC236}">
                <a16:creationId xmlns:a16="http://schemas.microsoft.com/office/drawing/2014/main" id="{A6BA3F9C-8C44-E7DB-ACF8-D90C864EBA2D}"/>
              </a:ext>
            </a:extLst>
          </p:cNvPr>
          <p:cNvSpPr/>
          <p:nvPr/>
        </p:nvSpPr>
        <p:spPr>
          <a:xfrm>
            <a:off x="4137709" y="3079475"/>
            <a:ext cx="1434876" cy="396000"/>
          </a:xfrm>
          <a:prstGeom prst="roundRect">
            <a:avLst>
              <a:gd name="adj" fmla="val 27495"/>
            </a:avLst>
          </a:prstGeom>
          <a:solidFill>
            <a:srgbClr val="00B0F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Global SHAP Values*  </a:t>
            </a:r>
          </a:p>
        </p:txBody>
      </p:sp>
      <p:sp>
        <p:nvSpPr>
          <p:cNvPr id="32" name="Organigramme : Alternative 31">
            <a:extLst>
              <a:ext uri="{FF2B5EF4-FFF2-40B4-BE49-F238E27FC236}">
                <a16:creationId xmlns:a16="http://schemas.microsoft.com/office/drawing/2014/main" id="{02B86179-CD7F-4049-7CBE-D0283027012B}"/>
              </a:ext>
            </a:extLst>
          </p:cNvPr>
          <p:cNvSpPr/>
          <p:nvPr/>
        </p:nvSpPr>
        <p:spPr>
          <a:xfrm>
            <a:off x="5213555" y="3890842"/>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35" name="Rectangle : coins arrondis 34">
            <a:extLst>
              <a:ext uri="{FF2B5EF4-FFF2-40B4-BE49-F238E27FC236}">
                <a16:creationId xmlns:a16="http://schemas.microsoft.com/office/drawing/2014/main" id="{D4AED26E-2D14-D16D-2CFC-031386ECEECF}"/>
              </a:ext>
            </a:extLst>
          </p:cNvPr>
          <p:cNvSpPr/>
          <p:nvPr/>
        </p:nvSpPr>
        <p:spPr>
          <a:xfrm>
            <a:off x="6272137" y="3316077"/>
            <a:ext cx="1239170" cy="396000"/>
          </a:xfrm>
          <a:prstGeom prst="roundRect">
            <a:avLst>
              <a:gd name="adj" fmla="val 27495"/>
            </a:avLst>
          </a:prstGeom>
          <a:solidFill>
            <a:srgbClr val="00B0F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r>
              <a:rPr lang="en-US" sz="1200" dirty="0">
                <a:latin typeface="Arial" pitchFamily="34" charset="0"/>
                <a:cs typeface="Arial" pitchFamily="34" charset="0"/>
              </a:rPr>
              <a:t>XDistillation Loss </a:t>
            </a:r>
            <a:r>
              <a:rPr lang="en-US" sz="1200" dirty="0">
                <a:ea typeface="Source Sans Pro" pitchFamily="34" charset="0"/>
              </a:rPr>
              <a:t> </a:t>
            </a:r>
          </a:p>
        </p:txBody>
      </p:sp>
      <p:sp>
        <p:nvSpPr>
          <p:cNvPr id="38" name="Rectangle : coins arrondis 37">
            <a:extLst>
              <a:ext uri="{FF2B5EF4-FFF2-40B4-BE49-F238E27FC236}">
                <a16:creationId xmlns:a16="http://schemas.microsoft.com/office/drawing/2014/main" id="{596D030B-418A-66FA-645F-7DC9F172AEA9}"/>
              </a:ext>
            </a:extLst>
          </p:cNvPr>
          <p:cNvSpPr/>
          <p:nvPr/>
        </p:nvSpPr>
        <p:spPr>
          <a:xfrm>
            <a:off x="8140187" y="3290697"/>
            <a:ext cx="1525845" cy="396000"/>
          </a:xfrm>
          <a:prstGeom prst="roundRect">
            <a:avLst>
              <a:gd name="adj" fmla="val 27495"/>
            </a:avLst>
          </a:prstGeom>
          <a:solidFill>
            <a:srgbClr val="FF000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r>
              <a:rPr lang="en-US" sz="1200" dirty="0">
                <a:latin typeface="Arial" pitchFamily="34" charset="0"/>
                <a:cs typeface="Arial" pitchFamily="34" charset="0"/>
              </a:rPr>
              <a:t>Hinton-Based Distillation Loss </a:t>
            </a:r>
          </a:p>
        </p:txBody>
      </p:sp>
      <p:sp>
        <p:nvSpPr>
          <p:cNvPr id="39" name="Organigramme : Alternative 38">
            <a:extLst>
              <a:ext uri="{FF2B5EF4-FFF2-40B4-BE49-F238E27FC236}">
                <a16:creationId xmlns:a16="http://schemas.microsoft.com/office/drawing/2014/main" id="{02FB9E1C-8070-457C-1A4A-FCAADDE96731}"/>
              </a:ext>
            </a:extLst>
          </p:cNvPr>
          <p:cNvSpPr/>
          <p:nvPr/>
        </p:nvSpPr>
        <p:spPr>
          <a:xfrm>
            <a:off x="6365313" y="1614452"/>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0" name="Rectangle : coins arrondis 39">
            <a:extLst>
              <a:ext uri="{FF2B5EF4-FFF2-40B4-BE49-F238E27FC236}">
                <a16:creationId xmlns:a16="http://schemas.microsoft.com/office/drawing/2014/main" id="{8B357139-2E61-B4F3-EC85-69E87E22212A}"/>
              </a:ext>
            </a:extLst>
          </p:cNvPr>
          <p:cNvSpPr/>
          <p:nvPr/>
        </p:nvSpPr>
        <p:spPr>
          <a:xfrm>
            <a:off x="4130017" y="3901396"/>
            <a:ext cx="1434876" cy="396000"/>
          </a:xfrm>
          <a:prstGeom prst="roundRect">
            <a:avLst>
              <a:gd name="adj" fmla="val 27495"/>
            </a:avLst>
          </a:prstGeom>
          <a:solidFill>
            <a:srgbClr val="00B0F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Global SHAP Values  </a:t>
            </a:r>
          </a:p>
        </p:txBody>
      </p:sp>
      <p:sp>
        <p:nvSpPr>
          <p:cNvPr id="41" name="Rectangle : coins arrondis 40">
            <a:extLst>
              <a:ext uri="{FF2B5EF4-FFF2-40B4-BE49-F238E27FC236}">
                <a16:creationId xmlns:a16="http://schemas.microsoft.com/office/drawing/2014/main" id="{A3C5D4AC-AB9F-8029-5DEE-52F6EB2A9464}"/>
              </a:ext>
            </a:extLst>
          </p:cNvPr>
          <p:cNvSpPr/>
          <p:nvPr/>
        </p:nvSpPr>
        <p:spPr>
          <a:xfrm>
            <a:off x="4137709" y="5273573"/>
            <a:ext cx="1434875" cy="396000"/>
          </a:xfrm>
          <a:prstGeom prst="roundRect">
            <a:avLst>
              <a:gd name="adj" fmla="val 27495"/>
            </a:avLst>
          </a:prstGeom>
          <a:solidFill>
            <a:srgbClr val="FF0000"/>
          </a:solidFill>
          <a:ln w="3175">
            <a:solidFill>
              <a:schemeClr val="bg2"/>
            </a:solidFill>
          </a:ln>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Logits  </a:t>
            </a:r>
          </a:p>
        </p:txBody>
      </p:sp>
      <p:sp>
        <p:nvSpPr>
          <p:cNvPr id="42" name="Organigramme : Alternative 41">
            <a:extLst>
              <a:ext uri="{FF2B5EF4-FFF2-40B4-BE49-F238E27FC236}">
                <a16:creationId xmlns:a16="http://schemas.microsoft.com/office/drawing/2014/main" id="{ABA2C35D-C467-093A-8F0A-AB662F0142EE}"/>
              </a:ext>
            </a:extLst>
          </p:cNvPr>
          <p:cNvSpPr/>
          <p:nvPr/>
        </p:nvSpPr>
        <p:spPr>
          <a:xfrm>
            <a:off x="7189839" y="1614452"/>
            <a:ext cx="45719" cy="52116"/>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cxnSp>
        <p:nvCxnSpPr>
          <p:cNvPr id="44" name="Connecteur : en angle 43">
            <a:extLst>
              <a:ext uri="{FF2B5EF4-FFF2-40B4-BE49-F238E27FC236}">
                <a16:creationId xmlns:a16="http://schemas.microsoft.com/office/drawing/2014/main" id="{E27A9F16-334F-E843-0D2A-4C1EEAEBDD69}"/>
              </a:ext>
            </a:extLst>
          </p:cNvPr>
          <p:cNvCxnSpPr>
            <a:cxnSpLocks/>
            <a:stCxn id="3" idx="0"/>
            <a:endCxn id="25" idx="1"/>
          </p:cNvCxnSpPr>
          <p:nvPr/>
        </p:nvCxnSpPr>
        <p:spPr>
          <a:xfrm rot="5400000" flipH="1" flipV="1">
            <a:off x="1284349" y="2220806"/>
            <a:ext cx="799192" cy="1214933"/>
          </a:xfrm>
          <a:prstGeom prst="bentConnector2">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 en angle 49">
            <a:extLst>
              <a:ext uri="{FF2B5EF4-FFF2-40B4-BE49-F238E27FC236}">
                <a16:creationId xmlns:a16="http://schemas.microsoft.com/office/drawing/2014/main" id="{9CE40089-3DF4-CA81-5FC0-7E2437EAF96A}"/>
              </a:ext>
            </a:extLst>
          </p:cNvPr>
          <p:cNvCxnSpPr>
            <a:cxnSpLocks/>
            <a:stCxn id="3" idx="2"/>
            <a:endCxn id="26" idx="1"/>
          </p:cNvCxnSpPr>
          <p:nvPr/>
        </p:nvCxnSpPr>
        <p:spPr>
          <a:xfrm rot="16200000" flipH="1">
            <a:off x="1092606" y="3607740"/>
            <a:ext cx="1182678" cy="1214933"/>
          </a:xfrm>
          <a:prstGeom prst="bentConnector2">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 en angle 52">
            <a:extLst>
              <a:ext uri="{FF2B5EF4-FFF2-40B4-BE49-F238E27FC236}">
                <a16:creationId xmlns:a16="http://schemas.microsoft.com/office/drawing/2014/main" id="{84A79957-4C54-E3C2-D1D3-8DAA6BE44ED8}"/>
              </a:ext>
            </a:extLst>
          </p:cNvPr>
          <p:cNvCxnSpPr>
            <a:cxnSpLocks/>
            <a:stCxn id="25" idx="3"/>
            <a:endCxn id="29" idx="1"/>
          </p:cNvCxnSpPr>
          <p:nvPr/>
        </p:nvCxnSpPr>
        <p:spPr>
          <a:xfrm flipV="1">
            <a:off x="3530582" y="1765201"/>
            <a:ext cx="607127" cy="663475"/>
          </a:xfrm>
          <a:prstGeom prst="bentConnector3">
            <a:avLst>
              <a:gd name="adj1" fmla="val 50000"/>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DC7CDE07-967E-D89A-2BFF-7C81D2CEFC23}"/>
              </a:ext>
            </a:extLst>
          </p:cNvPr>
          <p:cNvCxnSpPr>
            <a:cxnSpLocks/>
            <a:stCxn id="25" idx="3"/>
            <a:endCxn id="31" idx="1"/>
          </p:cNvCxnSpPr>
          <p:nvPr/>
        </p:nvCxnSpPr>
        <p:spPr>
          <a:xfrm>
            <a:off x="3530582" y="2428676"/>
            <a:ext cx="607127" cy="848799"/>
          </a:xfrm>
          <a:prstGeom prst="bentConnector3">
            <a:avLst>
              <a:gd name="adj1" fmla="val 50000"/>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 en angle 58">
            <a:extLst>
              <a:ext uri="{FF2B5EF4-FFF2-40B4-BE49-F238E27FC236}">
                <a16:creationId xmlns:a16="http://schemas.microsoft.com/office/drawing/2014/main" id="{B2FFD1AE-5C3A-1ABE-BF00-62A7AB3EA73E}"/>
              </a:ext>
            </a:extLst>
          </p:cNvPr>
          <p:cNvCxnSpPr>
            <a:cxnSpLocks/>
            <a:stCxn id="26" idx="3"/>
            <a:endCxn id="40" idx="1"/>
          </p:cNvCxnSpPr>
          <p:nvPr/>
        </p:nvCxnSpPr>
        <p:spPr>
          <a:xfrm flipV="1">
            <a:off x="3530582" y="4099396"/>
            <a:ext cx="599435" cy="707150"/>
          </a:xfrm>
          <a:prstGeom prst="bentConnector3">
            <a:avLst>
              <a:gd name="adj1" fmla="val 50000"/>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 en angle 61">
            <a:extLst>
              <a:ext uri="{FF2B5EF4-FFF2-40B4-BE49-F238E27FC236}">
                <a16:creationId xmlns:a16="http://schemas.microsoft.com/office/drawing/2014/main" id="{53FB281B-61EE-4EA7-FA16-E7842C21536B}"/>
              </a:ext>
            </a:extLst>
          </p:cNvPr>
          <p:cNvCxnSpPr>
            <a:cxnSpLocks/>
            <a:stCxn id="26" idx="3"/>
            <a:endCxn id="41" idx="1"/>
          </p:cNvCxnSpPr>
          <p:nvPr/>
        </p:nvCxnSpPr>
        <p:spPr>
          <a:xfrm>
            <a:off x="3530582" y="4806546"/>
            <a:ext cx="607127" cy="665027"/>
          </a:xfrm>
          <a:prstGeom prst="bentConnector3">
            <a:avLst>
              <a:gd name="adj1" fmla="val 50000"/>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 en angle 65">
            <a:extLst>
              <a:ext uri="{FF2B5EF4-FFF2-40B4-BE49-F238E27FC236}">
                <a16:creationId xmlns:a16="http://schemas.microsoft.com/office/drawing/2014/main" id="{8D32D8AE-47F2-79A5-D09E-2C618609DD36}"/>
              </a:ext>
            </a:extLst>
          </p:cNvPr>
          <p:cNvCxnSpPr>
            <a:cxnSpLocks/>
            <a:endCxn id="35" idx="0"/>
          </p:cNvCxnSpPr>
          <p:nvPr/>
        </p:nvCxnSpPr>
        <p:spPr>
          <a:xfrm>
            <a:off x="5564893" y="3088232"/>
            <a:ext cx="1326829" cy="227845"/>
          </a:xfrm>
          <a:prstGeom prst="bentConnector2">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 en angle 67">
            <a:extLst>
              <a:ext uri="{FF2B5EF4-FFF2-40B4-BE49-F238E27FC236}">
                <a16:creationId xmlns:a16="http://schemas.microsoft.com/office/drawing/2014/main" id="{6F534352-6A79-7076-3740-4C8AF9D25F9D}"/>
              </a:ext>
            </a:extLst>
          </p:cNvPr>
          <p:cNvCxnSpPr>
            <a:cxnSpLocks/>
            <a:endCxn id="35" idx="2"/>
          </p:cNvCxnSpPr>
          <p:nvPr/>
        </p:nvCxnSpPr>
        <p:spPr>
          <a:xfrm flipV="1">
            <a:off x="5563541" y="3712077"/>
            <a:ext cx="1328181" cy="300823"/>
          </a:xfrm>
          <a:prstGeom prst="bentConnector2">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 en angle 72">
            <a:extLst>
              <a:ext uri="{FF2B5EF4-FFF2-40B4-BE49-F238E27FC236}">
                <a16:creationId xmlns:a16="http://schemas.microsoft.com/office/drawing/2014/main" id="{C3EA2283-E674-5DD7-6BC0-A2BEB02CD4A6}"/>
              </a:ext>
            </a:extLst>
          </p:cNvPr>
          <p:cNvCxnSpPr>
            <a:cxnSpLocks/>
            <a:stCxn id="29" idx="3"/>
            <a:endCxn id="38" idx="0"/>
          </p:cNvCxnSpPr>
          <p:nvPr/>
        </p:nvCxnSpPr>
        <p:spPr>
          <a:xfrm>
            <a:off x="5572584" y="1765201"/>
            <a:ext cx="3330526" cy="1525496"/>
          </a:xfrm>
          <a:prstGeom prst="bentConnector2">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 en angle 75">
            <a:extLst>
              <a:ext uri="{FF2B5EF4-FFF2-40B4-BE49-F238E27FC236}">
                <a16:creationId xmlns:a16="http://schemas.microsoft.com/office/drawing/2014/main" id="{E7AF34FE-D06B-06A1-3630-B27397856677}"/>
              </a:ext>
            </a:extLst>
          </p:cNvPr>
          <p:cNvCxnSpPr>
            <a:cxnSpLocks/>
            <a:stCxn id="41" idx="3"/>
            <a:endCxn id="38" idx="2"/>
          </p:cNvCxnSpPr>
          <p:nvPr/>
        </p:nvCxnSpPr>
        <p:spPr>
          <a:xfrm flipV="1">
            <a:off x="5572584" y="3686697"/>
            <a:ext cx="3330526" cy="1784876"/>
          </a:xfrm>
          <a:prstGeom prst="bentConnector2">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3" name="ZoneTexte 82">
            <a:extLst>
              <a:ext uri="{FF2B5EF4-FFF2-40B4-BE49-F238E27FC236}">
                <a16:creationId xmlns:a16="http://schemas.microsoft.com/office/drawing/2014/main" id="{07F09A99-2082-4CF8-D13F-BA9A6650B73D}"/>
              </a:ext>
            </a:extLst>
          </p:cNvPr>
          <p:cNvSpPr txBox="1"/>
          <p:nvPr/>
        </p:nvSpPr>
        <p:spPr>
          <a:xfrm>
            <a:off x="3162988" y="5782723"/>
            <a:ext cx="4049710" cy="226591"/>
          </a:xfrm>
          <a:prstGeom prst="rect">
            <a:avLst/>
          </a:prstGeom>
          <a:noFill/>
        </p:spPr>
        <p:txBody>
          <a:bodyPr wrap="square" lIns="36000" tIns="36000" rIns="36000" bIns="36000" rtlCol="0">
            <a:spAutoFit/>
          </a:bodyPr>
          <a:lstStyle/>
          <a:p>
            <a:r>
              <a:rPr lang="en-US" sz="1000" b="1" i="1" dirty="0">
                <a:latin typeface="Arial" pitchFamily="34" charset="0"/>
                <a:cs typeface="Arial" pitchFamily="34" charset="0"/>
              </a:rPr>
              <a:t>Fig 25. XDistillation Framework Used to Enhance performance</a:t>
            </a:r>
          </a:p>
        </p:txBody>
      </p:sp>
      <p:sp>
        <p:nvSpPr>
          <p:cNvPr id="84" name="ZoneTexte 83">
            <a:extLst>
              <a:ext uri="{FF2B5EF4-FFF2-40B4-BE49-F238E27FC236}">
                <a16:creationId xmlns:a16="http://schemas.microsoft.com/office/drawing/2014/main" id="{59061ED1-EBF4-FF1C-A175-82F9DA4174CF}"/>
              </a:ext>
            </a:extLst>
          </p:cNvPr>
          <p:cNvSpPr txBox="1"/>
          <p:nvPr/>
        </p:nvSpPr>
        <p:spPr>
          <a:xfrm>
            <a:off x="167710" y="6024703"/>
            <a:ext cx="5503045" cy="241980"/>
          </a:xfrm>
          <a:prstGeom prst="rect">
            <a:avLst/>
          </a:prstGeom>
          <a:noFill/>
        </p:spPr>
        <p:txBody>
          <a:bodyPr wrap="square" lIns="36000" tIns="36000" rIns="36000" bIns="36000" rtlCol="0">
            <a:spAutoFit/>
          </a:bodyPr>
          <a:lstStyle/>
          <a:p>
            <a:r>
              <a:rPr lang="en-US" sz="1100" i="1" dirty="0">
                <a:solidFill>
                  <a:schemeClr val="bg2"/>
                </a:solidFill>
                <a:latin typeface="CMBX8"/>
              </a:rPr>
              <a:t>* Corresponds to the absolute mean of local SHAP values across training instances </a:t>
            </a: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88" name="ZoneTexte 87">
                <a:extLst>
                  <a:ext uri="{FF2B5EF4-FFF2-40B4-BE49-F238E27FC236}">
                    <a16:creationId xmlns:a16="http://schemas.microsoft.com/office/drawing/2014/main" id="{7318166B-8CF1-CA54-FA4A-64E96C8551CE}"/>
                  </a:ext>
                </a:extLst>
              </p:cNvPr>
              <p:cNvSpPr txBox="1"/>
              <p:nvPr/>
            </p:nvSpPr>
            <p:spPr>
              <a:xfrm>
                <a:off x="5881934" y="4007485"/>
                <a:ext cx="2144797" cy="579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50" i="1" smtClean="0">
                              <a:solidFill>
                                <a:srgbClr val="836967"/>
                              </a:solidFill>
                              <a:latin typeface="Cambria Math" panose="02040503050406030204" pitchFamily="18" charset="0"/>
                            </a:rPr>
                          </m:ctrlPr>
                        </m:sSubPr>
                        <m:e>
                          <m:r>
                            <a:rPr lang="en-US" sz="1050" i="1">
                              <a:latin typeface="Cambria Math" panose="02040503050406030204" pitchFamily="18" charset="0"/>
                            </a:rPr>
                            <m:t>𝐿</m:t>
                          </m:r>
                        </m:e>
                        <m:sub>
                          <m:r>
                            <a:rPr lang="en-US" sz="1050" i="1">
                              <a:latin typeface="Cambria Math" panose="02040503050406030204" pitchFamily="18" charset="0"/>
                            </a:rPr>
                            <m:t>𝑋𝐷</m:t>
                          </m:r>
                        </m:sub>
                      </m:sSub>
                      <m:r>
                        <a:rPr lang="en-US" sz="1050" i="0">
                          <a:latin typeface="Cambria Math" panose="02040503050406030204" pitchFamily="18" charset="0"/>
                        </a:rPr>
                        <m:t> = </m:t>
                      </m:r>
                      <m:f>
                        <m:fPr>
                          <m:ctrlPr>
                            <a:rPr lang="en-US" sz="1050" i="1">
                              <a:solidFill>
                                <a:srgbClr val="836967"/>
                              </a:solidFill>
                              <a:latin typeface="Cambria Math" panose="02040503050406030204" pitchFamily="18" charset="0"/>
                            </a:rPr>
                          </m:ctrlPr>
                        </m:fPr>
                        <m:num>
                          <m:r>
                            <a:rPr lang="en-US" sz="1050" i="0">
                              <a:latin typeface="Cambria Math" panose="02040503050406030204" pitchFamily="18" charset="0"/>
                            </a:rPr>
                            <m:t>1</m:t>
                          </m:r>
                        </m:num>
                        <m:den>
                          <m:d>
                            <m:dPr>
                              <m:begChr m:val="|"/>
                              <m:endChr m:val="|"/>
                              <m:ctrlPr>
                                <a:rPr lang="en-US" sz="1050" i="1">
                                  <a:latin typeface="Cambria Math" panose="02040503050406030204" pitchFamily="18" charset="0"/>
                                </a:rPr>
                              </m:ctrlPr>
                            </m:dPr>
                            <m:e>
                              <m:r>
                                <a:rPr lang="en-US" sz="1050" i="1">
                                  <a:latin typeface="Cambria Math" panose="02040503050406030204" pitchFamily="18" charset="0"/>
                                </a:rPr>
                                <m:t>𝑁</m:t>
                              </m:r>
                            </m:e>
                          </m:d>
                        </m:den>
                      </m:f>
                      <m:r>
                        <a:rPr lang="en-US" sz="1050" i="0">
                          <a:latin typeface="Cambria Math" panose="02040503050406030204" pitchFamily="18" charset="0"/>
                        </a:rPr>
                        <m:t> </m:t>
                      </m:r>
                      <m:nary>
                        <m:naryPr>
                          <m:chr m:val="∑"/>
                          <m:limLoc m:val="undOvr"/>
                          <m:ctrlPr>
                            <a:rPr lang="en-US" sz="1050" i="1">
                              <a:latin typeface="Cambria Math" panose="02040503050406030204" pitchFamily="18" charset="0"/>
                            </a:rPr>
                          </m:ctrlPr>
                        </m:naryPr>
                        <m:sub>
                          <m:r>
                            <a:rPr lang="en-US" sz="1050" i="1">
                              <a:latin typeface="Cambria Math" panose="02040503050406030204" pitchFamily="18" charset="0"/>
                            </a:rPr>
                            <m:t>𝑖</m:t>
                          </m:r>
                          <m:r>
                            <a:rPr lang="en-US" sz="1050" i="0">
                              <a:latin typeface="Cambria Math" panose="02040503050406030204" pitchFamily="18" charset="0"/>
                            </a:rPr>
                            <m:t>=1</m:t>
                          </m:r>
                        </m:sub>
                        <m:sup>
                          <m:d>
                            <m:dPr>
                              <m:begChr m:val="|"/>
                              <m:endChr m:val="|"/>
                              <m:ctrlPr>
                                <a:rPr lang="en-US" sz="1050" i="1">
                                  <a:latin typeface="Cambria Math" panose="02040503050406030204" pitchFamily="18" charset="0"/>
                                </a:rPr>
                              </m:ctrlPr>
                            </m:dPr>
                            <m:e>
                              <m:r>
                                <a:rPr lang="en-US" sz="1050" i="1">
                                  <a:latin typeface="Cambria Math" panose="02040503050406030204" pitchFamily="18" charset="0"/>
                                </a:rPr>
                                <m:t>𝑁</m:t>
                              </m:r>
                            </m:e>
                          </m:d>
                        </m:sup>
                        <m:e>
                          <m:sSup>
                            <m:sSupPr>
                              <m:ctrlPr>
                                <a:rPr lang="en-US" sz="1050" i="1">
                                  <a:solidFill>
                                    <a:srgbClr val="836967"/>
                                  </a:solidFill>
                                  <a:latin typeface="Cambria Math" panose="02040503050406030204" pitchFamily="18" charset="0"/>
                                </a:rPr>
                              </m:ctrlPr>
                            </m:sSupPr>
                            <m:e>
                              <m:d>
                                <m:dPr>
                                  <m:begChr m:val=""/>
                                  <m:ctrlPr>
                                    <a:rPr lang="en-US" sz="1050" i="1">
                                      <a:latin typeface="Cambria Math" panose="02040503050406030204" pitchFamily="18" charset="0"/>
                                    </a:rPr>
                                  </m:ctrlPr>
                                </m:dPr>
                                <m:e>
                                  <m:sSubSup>
                                    <m:sSubSupPr>
                                      <m:ctrlPr>
                                        <a:rPr lang="en-US" sz="1050" i="1">
                                          <a:solidFill>
                                            <a:srgbClr val="836967"/>
                                          </a:solidFill>
                                          <a:latin typeface="Cambria Math" panose="02040503050406030204" pitchFamily="18" charset="0"/>
                                        </a:rPr>
                                      </m:ctrlPr>
                                    </m:sSubSupPr>
                                    <m:e>
                                      <m:d>
                                        <m:dPr>
                                          <m:endChr m:val=""/>
                                          <m:ctrlPr>
                                            <a:rPr lang="en-US" sz="1050" i="1">
                                              <a:latin typeface="Cambria Math" panose="02040503050406030204" pitchFamily="18" charset="0"/>
                                            </a:rPr>
                                          </m:ctrlPr>
                                        </m:dPr>
                                        <m:e>
                                          <m:r>
                                            <a:rPr lang="en-US" sz="1050" i="1">
                                              <a:latin typeface="Cambria Math" panose="02040503050406030204" pitchFamily="18" charset="0"/>
                                            </a:rPr>
                                            <m:t>𝜓</m:t>
                                          </m:r>
                                        </m:e>
                                      </m:d>
                                    </m:e>
                                    <m:sub>
                                      <m:r>
                                        <a:rPr lang="en-US" sz="1050" i="1">
                                          <a:latin typeface="Cambria Math" panose="02040503050406030204" pitchFamily="18" charset="0"/>
                                        </a:rPr>
                                        <m:t>𝑖</m:t>
                                      </m:r>
                                    </m:sub>
                                    <m:sup>
                                      <m:r>
                                        <a:rPr lang="en-US" sz="1050" i="1">
                                          <a:latin typeface="Cambria Math" panose="02040503050406030204" pitchFamily="18" charset="0"/>
                                        </a:rPr>
                                        <m:t>𝑆</m:t>
                                      </m:r>
                                    </m:sup>
                                  </m:sSubSup>
                                  <m:r>
                                    <a:rPr lang="en-US" sz="1050" i="0">
                                      <a:latin typeface="Cambria Math" panose="02040503050406030204" pitchFamily="18" charset="0"/>
                                    </a:rPr>
                                    <m:t> −</m:t>
                                  </m:r>
                                  <m:sSubSup>
                                    <m:sSubSupPr>
                                      <m:ctrlPr>
                                        <a:rPr lang="en-US" sz="1050" i="1">
                                          <a:solidFill>
                                            <a:srgbClr val="836967"/>
                                          </a:solidFill>
                                          <a:latin typeface="Cambria Math" panose="02040503050406030204" pitchFamily="18" charset="0"/>
                                        </a:rPr>
                                      </m:ctrlPr>
                                    </m:sSubSupPr>
                                    <m:e>
                                      <m:r>
                                        <a:rPr lang="en-US" sz="1050" i="1">
                                          <a:latin typeface="Cambria Math" panose="02040503050406030204" pitchFamily="18" charset="0"/>
                                        </a:rPr>
                                        <m:t>𝜓</m:t>
                                      </m:r>
                                    </m:e>
                                    <m:sub>
                                      <m:r>
                                        <a:rPr lang="en-US" sz="1050" i="1">
                                          <a:latin typeface="Cambria Math" panose="02040503050406030204" pitchFamily="18" charset="0"/>
                                        </a:rPr>
                                        <m:t>𝑖</m:t>
                                      </m:r>
                                    </m:sub>
                                    <m:sup>
                                      <m:r>
                                        <a:rPr lang="en-US" sz="1050" i="1">
                                          <a:latin typeface="Cambria Math" panose="02040503050406030204" pitchFamily="18" charset="0"/>
                                        </a:rPr>
                                        <m:t>𝑇</m:t>
                                      </m:r>
                                    </m:sup>
                                  </m:sSubSup>
                                </m:e>
                              </m:d>
                            </m:e>
                            <m:sup>
                              <m:r>
                                <a:rPr lang="en-US" sz="1050" i="0">
                                  <a:latin typeface="Cambria Math" panose="02040503050406030204" pitchFamily="18" charset="0"/>
                                </a:rPr>
                                <m:t>2</m:t>
                              </m:r>
                            </m:sup>
                          </m:sSup>
                          <m:r>
                            <a:rPr lang="en-US" sz="1050" i="0">
                              <a:latin typeface="Cambria Math" panose="02040503050406030204" pitchFamily="18" charset="0"/>
                            </a:rPr>
                            <m:t> </m:t>
                          </m:r>
                        </m:e>
                      </m:nary>
                    </m:oMath>
                  </m:oMathPara>
                </a14:m>
                <a:endParaRPr lang="en-US" dirty="0"/>
              </a:p>
            </p:txBody>
          </p:sp>
        </mc:Choice>
        <mc:Fallback xmlns="">
          <p:sp>
            <p:nvSpPr>
              <p:cNvPr id="88" name="ZoneTexte 87">
                <a:extLst>
                  <a:ext uri="{FF2B5EF4-FFF2-40B4-BE49-F238E27FC236}">
                    <a16:creationId xmlns:a16="http://schemas.microsoft.com/office/drawing/2014/main" id="{7318166B-8CF1-CA54-FA4A-64E96C8551CE}"/>
                  </a:ext>
                </a:extLst>
              </p:cNvPr>
              <p:cNvSpPr txBox="1">
                <a:spLocks noRot="1" noChangeAspect="1" noMove="1" noResize="1" noEditPoints="1" noAdjustHandles="1" noChangeArrowheads="1" noChangeShapeType="1" noTextEdit="1"/>
              </p:cNvSpPr>
              <p:nvPr/>
            </p:nvSpPr>
            <p:spPr>
              <a:xfrm>
                <a:off x="5881934" y="4007485"/>
                <a:ext cx="2144797" cy="579133"/>
              </a:xfrm>
              <a:prstGeom prst="rect">
                <a:avLst/>
              </a:prstGeom>
              <a:blipFill>
                <a:blip r:embed="rId2"/>
                <a:stretch>
                  <a:fillRect t="-83158" r="-4261" b="-12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ZoneTexte 89">
                <a:extLst>
                  <a:ext uri="{FF2B5EF4-FFF2-40B4-BE49-F238E27FC236}">
                    <a16:creationId xmlns:a16="http://schemas.microsoft.com/office/drawing/2014/main" id="{12286DD8-4CB8-38E5-D984-A6F7A5764727}"/>
                  </a:ext>
                </a:extLst>
              </p:cNvPr>
              <p:cNvSpPr txBox="1"/>
              <p:nvPr/>
            </p:nvSpPr>
            <p:spPr>
              <a:xfrm>
                <a:off x="6304888" y="2377849"/>
                <a:ext cx="3778450" cy="338554"/>
              </a:xfrm>
              <a:prstGeom prst="rect">
                <a:avLst/>
              </a:prstGeom>
              <a:noFill/>
            </p:spPr>
            <p:txBody>
              <a:bodyPr wrap="square">
                <a:spAutoFit/>
              </a:bodyPr>
              <a:lstStyle/>
              <a:p>
                <a14:m>
                  <m:oMath xmlns:m="http://schemas.openxmlformats.org/officeDocument/2006/math">
                    <m:sSub>
                      <m:sSubPr>
                        <m:ctrlPr>
                          <a:rPr lang="en-US" sz="1200" i="1" smtClean="0">
                            <a:solidFill>
                              <a:srgbClr val="836967"/>
                            </a:solidFill>
                            <a:latin typeface="Cambria Math" panose="02040503050406030204" pitchFamily="18" charset="0"/>
                          </a:rPr>
                        </m:ctrlPr>
                      </m:sSubPr>
                      <m:e>
                        <m:r>
                          <a:rPr lang="en-US" sz="1200">
                            <a:latin typeface="Cambria Math" panose="02040503050406030204" pitchFamily="18" charset="0"/>
                          </a:rPr>
                          <m:t>ℒ</m:t>
                        </m:r>
                      </m:e>
                      <m:sub>
                        <m:r>
                          <a:rPr lang="en-US" sz="1200" i="1">
                            <a:latin typeface="Cambria Math" panose="02040503050406030204" pitchFamily="18" charset="0"/>
                          </a:rPr>
                          <m:t>𝑘𝐷</m:t>
                        </m:r>
                      </m:sub>
                    </m:sSub>
                    <m:r>
                      <a:rPr lang="en-US" sz="1200" i="0">
                        <a:latin typeface="Cambria Math" panose="02040503050406030204" pitchFamily="18" charset="0"/>
                      </a:rPr>
                      <m:t>=</m:t>
                    </m:r>
                    <m:nary>
                      <m:naryPr>
                        <m:chr m:val="∑"/>
                        <m:limLoc m:val="undOvr"/>
                        <m:grow m:val="on"/>
                        <m:supHide m:val="on"/>
                        <m:ctrlPr>
                          <a:rPr lang="en-US" sz="1200" i="1">
                            <a:latin typeface="Cambria Math" panose="02040503050406030204" pitchFamily="18" charset="0"/>
                          </a:rPr>
                        </m:ctrlPr>
                      </m:naryPr>
                      <m:sub>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𝑡</m:t>
                                </m:r>
                              </m:sub>
                            </m:sSub>
                            <m:r>
                              <a:rPr lang="en-US" sz="1200" i="0">
                                <a:latin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𝑡</m:t>
                                </m:r>
                              </m:sub>
                            </m:sSub>
                          </m:e>
                        </m:d>
                      </m:sub>
                      <m:sup/>
                      <m:e>
                        <m:d>
                          <m:dPr>
                            <m:begChr m:val="["/>
                            <m:endChr m:val=""/>
                            <m:ctrlPr>
                              <a:rPr lang="en-US" sz="1200" i="1">
                                <a:latin typeface="Cambria Math" panose="02040503050406030204" pitchFamily="18" charset="0"/>
                              </a:rPr>
                            </m:ctrlPr>
                          </m:dPr>
                          <m:e>
                            <m:r>
                              <a:rPr lang="en-US" sz="1200" i="1">
                                <a:latin typeface="Cambria Math" panose="02040503050406030204" pitchFamily="18" charset="0"/>
                              </a:rPr>
                              <m:t>𝛼</m:t>
                            </m:r>
                            <m:sSub>
                              <m:sSubPr>
                                <m:ctrlPr>
                                  <a:rPr lang="en-US" sz="1200" i="1">
                                    <a:solidFill>
                                      <a:srgbClr val="836967"/>
                                    </a:solidFill>
                                    <a:latin typeface="Cambria Math" panose="02040503050406030204" pitchFamily="18" charset="0"/>
                                  </a:rPr>
                                </m:ctrlPr>
                              </m:sSubPr>
                              <m:e>
                                <m:r>
                                  <a:rPr lang="en-US" sz="1200" i="0">
                                    <a:latin typeface="Cambria Math" panose="02040503050406030204" pitchFamily="18" charset="0"/>
                                  </a:rPr>
                                  <m:t>ℒ</m:t>
                                </m:r>
                              </m:e>
                              <m:sub>
                                <m:r>
                                  <a:rPr lang="en-US" sz="1200" i="1">
                                    <a:latin typeface="Cambria Math" panose="02040503050406030204" pitchFamily="18" charset="0"/>
                                  </a:rPr>
                                  <m:t>𝐶𝐸</m:t>
                                </m:r>
                              </m:sub>
                            </m:sSub>
                            <m:d>
                              <m:dPr>
                                <m:ctrlPr>
                                  <a:rPr lang="en-US" sz="1200" i="1" smtClean="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𝑓</m:t>
                                    </m:r>
                                  </m:e>
                                  <m:sub>
                                    <m:r>
                                      <a:rPr lang="en-US" sz="1200" i="1">
                                        <a:solidFill>
                                          <a:schemeClr val="tx1"/>
                                        </a:solidFill>
                                        <a:latin typeface="Cambria Math" panose="02040503050406030204" pitchFamily="18" charset="0"/>
                                      </a:rPr>
                                      <m:t>𝑠</m:t>
                                    </m:r>
                                  </m:sub>
                                </m:sSub>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𝑥</m:t>
                                    </m:r>
                                  </m:e>
                                  <m:sub>
                                    <m:r>
                                      <a:rPr lang="en-US" sz="1200" i="1">
                                        <a:solidFill>
                                          <a:schemeClr val="tx1"/>
                                        </a:solidFill>
                                        <a:latin typeface="Cambria Math" panose="02040503050406030204" pitchFamily="18" charset="0"/>
                                      </a:rPr>
                                      <m:t>𝑡</m:t>
                                    </m:r>
                                  </m:sub>
                                </m:sSub>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𝑦</m:t>
                                    </m:r>
                                  </m:e>
                                  <m:sub>
                                    <m:r>
                                      <a:rPr lang="en-US" sz="1200" i="1">
                                        <a:solidFill>
                                          <a:schemeClr val="tx1"/>
                                        </a:solidFill>
                                        <a:latin typeface="Cambria Math" panose="02040503050406030204" pitchFamily="18" charset="0"/>
                                      </a:rPr>
                                      <m:t>𝑡</m:t>
                                    </m:r>
                                  </m:sub>
                                </m:sSub>
                              </m:e>
                            </m:d>
                          </m:e>
                        </m:d>
                      </m:e>
                    </m:nary>
                    <m:r>
                      <a:rPr lang="en-US" sz="1200" i="0">
                        <a:latin typeface="Cambria Math" panose="02040503050406030204" pitchFamily="18" charset="0"/>
                      </a:rPr>
                      <m:t>+</m:t>
                    </m:r>
                    <m:r>
                      <a:rPr lang="fr-FR" sz="1200" b="0" i="1" smtClean="0">
                        <a:latin typeface="Cambria Math" panose="02040503050406030204" pitchFamily="18" charset="0"/>
                      </a:rPr>
                      <m:t>(1−</m:t>
                    </m:r>
                    <m:r>
                      <a:rPr lang="en-US" sz="1200" i="1">
                        <a:latin typeface="Cambria Math" panose="02040503050406030204" pitchFamily="18" charset="0"/>
                      </a:rPr>
                      <m:t>𝛼</m:t>
                    </m:r>
                    <m:sSub>
                      <m:sSubPr>
                        <m:ctrlPr>
                          <a:rPr lang="en-US" sz="1200" i="1">
                            <a:solidFill>
                              <a:srgbClr val="836967"/>
                            </a:solidFill>
                            <a:latin typeface="Cambria Math" panose="02040503050406030204" pitchFamily="18" charset="0"/>
                          </a:rPr>
                        </m:ctrlPr>
                      </m:sSubPr>
                      <m:e>
                        <m:r>
                          <a:rPr lang="fr-FR" sz="1200" b="0" i="0" smtClean="0">
                            <a:solidFill>
                              <a:schemeClr val="tx1"/>
                            </a:solidFill>
                            <a:latin typeface="Cambria Math" panose="02040503050406030204" pitchFamily="18" charset="0"/>
                          </a:rPr>
                          <m:t>)</m:t>
                        </m:r>
                        <m:r>
                          <a:rPr lang="fr-FR" sz="1200" b="0" i="0" smtClean="0">
                            <a:solidFill>
                              <a:srgbClr val="836967"/>
                            </a:solidFill>
                            <a:latin typeface="Cambria Math" panose="02040503050406030204" pitchFamily="18" charset="0"/>
                          </a:rPr>
                          <m:t> </m:t>
                        </m:r>
                        <m:r>
                          <a:rPr lang="en-US" sz="1200" i="0">
                            <a:latin typeface="Cambria Math" panose="02040503050406030204" pitchFamily="18" charset="0"/>
                          </a:rPr>
                          <m:t>ℒ</m:t>
                        </m:r>
                      </m:e>
                      <m:sub>
                        <m:r>
                          <a:rPr lang="en-US" sz="1200" i="1">
                            <a:latin typeface="Cambria Math" panose="02040503050406030204" pitchFamily="18" charset="0"/>
                          </a:rPr>
                          <m:t>𝑘𝐿</m:t>
                        </m:r>
                      </m:sub>
                    </m:sSub>
                    <m:d>
                      <m:dPr>
                        <m:ctrlPr>
                          <a:rPr lang="en-US" sz="1200" i="1" smtClean="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𝑓</m:t>
                            </m:r>
                          </m:e>
                          <m:sub>
                            <m:r>
                              <a:rPr lang="en-US" sz="1200" i="1">
                                <a:solidFill>
                                  <a:schemeClr val="tx1"/>
                                </a:solidFill>
                                <a:latin typeface="Cambria Math" panose="02040503050406030204" pitchFamily="18" charset="0"/>
                              </a:rPr>
                              <m:t>𝑠</m:t>
                            </m:r>
                          </m:sub>
                        </m:sSub>
                        <m:r>
                          <a:rPr lang="en-US" sz="1200" i="0">
                            <a:solidFill>
                              <a:schemeClr val="tx1"/>
                            </a:solidFill>
                            <a:latin typeface="Cambria Math" panose="02040503050406030204" pitchFamily="18" charset="0"/>
                          </a:rPr>
                          <m:t>, </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𝑓</m:t>
                            </m:r>
                          </m:e>
                          <m:sub>
                            <m:r>
                              <a:rPr lang="en-US" sz="1200" i="1">
                                <a:solidFill>
                                  <a:schemeClr val="tx1"/>
                                </a:solidFill>
                                <a:latin typeface="Cambria Math" panose="02040503050406030204" pitchFamily="18" charset="0"/>
                              </a:rPr>
                              <m:t>𝑇</m:t>
                            </m:r>
                          </m:sub>
                        </m:sSub>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𝑥</m:t>
                            </m:r>
                          </m:e>
                          <m:sub>
                            <m:r>
                              <a:rPr lang="en-US" sz="1200" i="1">
                                <a:solidFill>
                                  <a:schemeClr val="tx1"/>
                                </a:solidFill>
                                <a:latin typeface="Cambria Math" panose="02040503050406030204" pitchFamily="18" charset="0"/>
                              </a:rPr>
                              <m:t>𝑡</m:t>
                            </m:r>
                          </m:sub>
                        </m:sSub>
                      </m:e>
                    </m:d>
                  </m:oMath>
                </a14:m>
                <a:r>
                  <a:rPr lang="en-US" sz="1600" dirty="0"/>
                  <a:t>]</a:t>
                </a:r>
                <a:endParaRPr lang="en-US" sz="2000" dirty="0"/>
              </a:p>
            </p:txBody>
          </p:sp>
        </mc:Choice>
        <mc:Fallback xmlns="">
          <p:sp>
            <p:nvSpPr>
              <p:cNvPr id="90" name="ZoneTexte 89">
                <a:extLst>
                  <a:ext uri="{FF2B5EF4-FFF2-40B4-BE49-F238E27FC236}">
                    <a16:creationId xmlns:a16="http://schemas.microsoft.com/office/drawing/2014/main" id="{12286DD8-4CB8-38E5-D984-A6F7A5764727}"/>
                  </a:ext>
                </a:extLst>
              </p:cNvPr>
              <p:cNvSpPr txBox="1">
                <a:spLocks noRot="1" noChangeAspect="1" noMove="1" noResize="1" noEditPoints="1" noAdjustHandles="1" noChangeArrowheads="1" noChangeShapeType="1" noTextEdit="1"/>
              </p:cNvSpPr>
              <p:nvPr/>
            </p:nvSpPr>
            <p:spPr>
              <a:xfrm>
                <a:off x="6304888" y="2377849"/>
                <a:ext cx="3778450" cy="338554"/>
              </a:xfrm>
              <a:prstGeom prst="rect">
                <a:avLst/>
              </a:prstGeom>
              <a:blipFill>
                <a:blip r:embed="rId3"/>
                <a:stretch>
                  <a:fillRect t="-75000" b="-126786"/>
                </a:stretch>
              </a:blipFill>
            </p:spPr>
            <p:txBody>
              <a:bodyPr/>
              <a:lstStyle/>
              <a:p>
                <a:r>
                  <a:rPr lang="en-US">
                    <a:noFill/>
                  </a:rPr>
                  <a:t> </a:t>
                </a:r>
              </a:p>
            </p:txBody>
          </p:sp>
        </mc:Fallback>
      </mc:AlternateContent>
    </p:spTree>
    <p:extLst>
      <p:ext uri="{BB962C8B-B14F-4D97-AF65-F5344CB8AC3E}">
        <p14:creationId xmlns:p14="http://schemas.microsoft.com/office/powerpoint/2010/main" val="200057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(3/7)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16909EC-AE41-CE2A-30F8-57E283260843}"/>
                  </a:ext>
                </a:extLst>
              </p:cNvPr>
              <p:cNvSpPr txBox="1"/>
              <p:nvPr/>
            </p:nvSpPr>
            <p:spPr>
              <a:xfrm>
                <a:off x="3303689" y="2239343"/>
                <a:ext cx="2909797" cy="80054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𝑋𝐷</m:t>
                          </m:r>
                        </m:sub>
                      </m:sSub>
                      <m:r>
                        <a:rPr lang="en-US" sz="1600" i="0">
                          <a:latin typeface="Cambria Math" panose="02040503050406030204" pitchFamily="18" charset="0"/>
                        </a:rPr>
                        <m:t> = </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1</m:t>
                          </m:r>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𝑁</m:t>
                              </m:r>
                            </m:e>
                          </m:d>
                        </m:den>
                      </m:f>
                      <m:r>
                        <a:rPr lang="en-US" sz="1600" i="0">
                          <a:latin typeface="Cambria Math" panose="02040503050406030204" pitchFamily="18" charset="0"/>
                        </a:rPr>
                        <m:t> </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0">
                              <a:latin typeface="Cambria Math" panose="02040503050406030204" pitchFamily="18" charset="0"/>
                            </a:rPr>
                            <m:t>=1</m:t>
                          </m:r>
                        </m:sub>
                        <m:sup>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𝑁</m:t>
                              </m:r>
                            </m:e>
                          </m:d>
                        </m:sup>
                        <m:e>
                          <m:sSup>
                            <m:sSupPr>
                              <m:ctrlPr>
                                <a:rPr lang="en-US" sz="1600" i="1">
                                  <a:solidFill>
                                    <a:srgbClr val="836967"/>
                                  </a:solidFill>
                                  <a:latin typeface="Cambria Math" panose="02040503050406030204" pitchFamily="18" charset="0"/>
                                </a:rPr>
                              </m:ctrlPr>
                            </m:sSupPr>
                            <m:e>
                              <m:d>
                                <m:dPr>
                                  <m:begChr m:val=""/>
                                  <m:ctrlPr>
                                    <a:rPr lang="en-US" sz="1600" i="1">
                                      <a:latin typeface="Cambria Math" panose="02040503050406030204" pitchFamily="18" charset="0"/>
                                    </a:rPr>
                                  </m:ctrlPr>
                                </m:dPr>
                                <m:e>
                                  <m:sSubSup>
                                    <m:sSubSupPr>
                                      <m:ctrlPr>
                                        <a:rPr lang="en-US" sz="1600" i="1">
                                          <a:solidFill>
                                            <a:srgbClr val="836967"/>
                                          </a:solidFill>
                                          <a:latin typeface="Cambria Math" panose="02040503050406030204" pitchFamily="18" charset="0"/>
                                        </a:rPr>
                                      </m:ctrlPr>
                                    </m:sSubSupPr>
                                    <m:e>
                                      <m:d>
                                        <m:dPr>
                                          <m:endChr m:val=""/>
                                          <m:ctrlPr>
                                            <a:rPr lang="en-US" sz="1600" i="1">
                                              <a:latin typeface="Cambria Math" panose="02040503050406030204" pitchFamily="18" charset="0"/>
                                            </a:rPr>
                                          </m:ctrlPr>
                                        </m:dPr>
                                        <m:e>
                                          <m:r>
                                            <a:rPr lang="en-US" sz="1600" i="1">
                                              <a:latin typeface="Cambria Math" panose="02040503050406030204" pitchFamily="18" charset="0"/>
                                            </a:rPr>
                                            <m:t>𝜓</m:t>
                                          </m:r>
                                        </m:e>
                                      </m:d>
                                    </m:e>
                                    <m:sub>
                                      <m:r>
                                        <a:rPr lang="en-US" sz="1600" i="1">
                                          <a:latin typeface="Cambria Math" panose="02040503050406030204" pitchFamily="18" charset="0"/>
                                        </a:rPr>
                                        <m:t>𝑖</m:t>
                                      </m:r>
                                    </m:sub>
                                    <m:sup>
                                      <m:r>
                                        <a:rPr lang="en-US" sz="1600" i="1">
                                          <a:latin typeface="Cambria Math" panose="02040503050406030204" pitchFamily="18" charset="0"/>
                                        </a:rPr>
                                        <m:t>𝑆</m:t>
                                      </m:r>
                                    </m:sup>
                                  </m:sSubSup>
                                  <m:r>
                                    <a:rPr lang="en-US" sz="1600" i="0">
                                      <a:latin typeface="Cambria Math" panose="02040503050406030204" pitchFamily="18" charset="0"/>
                                    </a:rPr>
                                    <m:t> −</m:t>
                                  </m:r>
                                  <m:sSubSup>
                                    <m:sSubSupPr>
                                      <m:ctrlPr>
                                        <a:rPr lang="en-US" sz="1600" i="1">
                                          <a:solidFill>
                                            <a:srgbClr val="836967"/>
                                          </a:solidFill>
                                          <a:latin typeface="Cambria Math" panose="02040503050406030204" pitchFamily="18" charset="0"/>
                                        </a:rPr>
                                      </m:ctrlPr>
                                    </m:sSubSupPr>
                                    <m:e>
                                      <m:r>
                                        <a:rPr lang="en-US" sz="1600" i="1">
                                          <a:latin typeface="Cambria Math" panose="02040503050406030204" pitchFamily="18" charset="0"/>
                                        </a:rPr>
                                        <m:t>𝜓</m:t>
                                      </m:r>
                                    </m:e>
                                    <m:sub>
                                      <m:r>
                                        <a:rPr lang="en-US" sz="1600" i="1">
                                          <a:latin typeface="Cambria Math" panose="02040503050406030204" pitchFamily="18" charset="0"/>
                                        </a:rPr>
                                        <m:t>𝑖</m:t>
                                      </m:r>
                                    </m:sub>
                                    <m:sup>
                                      <m:r>
                                        <a:rPr lang="en-US" sz="1600" i="1">
                                          <a:latin typeface="Cambria Math" panose="02040503050406030204" pitchFamily="18" charset="0"/>
                                        </a:rPr>
                                        <m:t>𝑇</m:t>
                                      </m:r>
                                    </m:sup>
                                  </m:sSubSup>
                                </m:e>
                              </m:d>
                            </m:e>
                            <m:sup>
                              <m:r>
                                <a:rPr lang="en-US" sz="1600" i="0">
                                  <a:latin typeface="Cambria Math" panose="02040503050406030204" pitchFamily="18" charset="0"/>
                                </a:rPr>
                                <m:t>2</m:t>
                              </m:r>
                            </m:sup>
                          </m:sSup>
                          <m:r>
                            <a:rPr lang="en-US" sz="1600" i="0">
                              <a:latin typeface="Cambria Math" panose="02040503050406030204" pitchFamily="18" charset="0"/>
                            </a:rPr>
                            <m:t> </m:t>
                          </m:r>
                        </m:e>
                      </m:nary>
                    </m:oMath>
                  </m:oMathPara>
                </a14:m>
                <a:endParaRPr lang="en-US" dirty="0"/>
              </a:p>
            </p:txBody>
          </p:sp>
        </mc:Choice>
        <mc:Fallback xmlns="">
          <p:sp>
            <p:nvSpPr>
              <p:cNvPr id="5" name="ZoneTexte 4">
                <a:extLst>
                  <a:ext uri="{FF2B5EF4-FFF2-40B4-BE49-F238E27FC236}">
                    <a16:creationId xmlns:a16="http://schemas.microsoft.com/office/drawing/2014/main" id="{716909EC-AE41-CE2A-30F8-57E283260843}"/>
                  </a:ext>
                </a:extLst>
              </p:cNvPr>
              <p:cNvSpPr txBox="1">
                <a:spLocks noRot="1" noChangeAspect="1" noMove="1" noResize="1" noEditPoints="1" noAdjustHandles="1" noChangeArrowheads="1" noChangeShapeType="1" noTextEdit="1"/>
              </p:cNvSpPr>
              <p:nvPr/>
            </p:nvSpPr>
            <p:spPr>
              <a:xfrm>
                <a:off x="3303689" y="2239343"/>
                <a:ext cx="2909797" cy="800540"/>
              </a:xfrm>
              <a:prstGeom prst="rect">
                <a:avLst/>
              </a:prstGeom>
              <a:blipFill>
                <a:blip r:embed="rId2"/>
                <a:stretch>
                  <a:fillRect/>
                </a:stretch>
              </a:blipFill>
              <a:ln>
                <a:noFill/>
              </a:ln>
            </p:spPr>
            <p:txBody>
              <a:bodyPr/>
              <a:lstStyle/>
              <a:p>
                <a:r>
                  <a:rPr lang="en-US">
                    <a:noFill/>
                  </a:rPr>
                  <a:t> </a:t>
                </a:r>
              </a:p>
            </p:txBody>
          </p:sp>
        </mc:Fallback>
      </mc:AlternateContent>
      <p:sp>
        <p:nvSpPr>
          <p:cNvPr id="6" name="ZoneTexte 5">
            <a:extLst>
              <a:ext uri="{FF2B5EF4-FFF2-40B4-BE49-F238E27FC236}">
                <a16:creationId xmlns:a16="http://schemas.microsoft.com/office/drawing/2014/main" id="{F1B66D0B-3F20-0D93-FB48-26A9C0BA0405}"/>
              </a:ext>
            </a:extLst>
          </p:cNvPr>
          <p:cNvSpPr txBox="1"/>
          <p:nvPr/>
        </p:nvSpPr>
        <p:spPr>
          <a:xfrm>
            <a:off x="165548" y="1590744"/>
            <a:ext cx="7961550" cy="257369"/>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In our case, the expression of Xdistillation loss (or the optimization objective) can be expressed as the following: </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628DAABA-7462-993E-C4B7-2452A60C8061}"/>
                  </a:ext>
                </a:extLst>
              </p:cNvPr>
              <p:cNvSpPr txBox="1"/>
              <p:nvPr/>
            </p:nvSpPr>
            <p:spPr>
              <a:xfrm>
                <a:off x="315862" y="3277974"/>
                <a:ext cx="6280877" cy="1530612"/>
              </a:xfrm>
              <a:prstGeom prst="rect">
                <a:avLst/>
              </a:prstGeom>
              <a:noFill/>
            </p:spPr>
            <p:txBody>
              <a:bodyPr wrap="square">
                <a:spAutoFit/>
              </a:bodyPr>
              <a:lstStyle/>
              <a:p>
                <a:r>
                  <a:rPr lang="en-US" sz="1200" dirty="0">
                    <a:solidFill>
                      <a:srgbClr val="000000"/>
                    </a:solidFill>
                    <a:latin typeface="Helvetica Neue"/>
                  </a:rPr>
                  <a:t>With :</a:t>
                </a:r>
              </a:p>
              <a:p>
                <a:endParaRPr lang="en-US" sz="1000" dirty="0">
                  <a:cs typeface="Arial" pitchFamily="34" charset="0"/>
                </a:endParaRPr>
              </a:p>
              <a:p>
                <a:pPr>
                  <a:lnSpc>
                    <a:spcPct val="150000"/>
                  </a:lnSpc>
                </a:pPr>
                <a:r>
                  <a:rPr lang="en-US" sz="1000" dirty="0">
                    <a:cs typeface="Arial" pitchFamily="34" charset="0"/>
                  </a:rPr>
                  <a:t> </a:t>
                </a:r>
                <a14:m>
                  <m:oMath xmlns:m="http://schemas.openxmlformats.org/officeDocument/2006/math">
                    <m:sSubSup>
                      <m:sSubSupPr>
                        <m:ctrlPr>
                          <a:rPr lang="en-US" sz="1100" i="1" smtClean="0">
                            <a:latin typeface="Cambria Math" panose="02040503050406030204" pitchFamily="18" charset="0"/>
                            <a:cs typeface="Arial" pitchFamily="34" charset="0"/>
                          </a:rPr>
                        </m:ctrlPr>
                      </m:sSubSupPr>
                      <m:e>
                        <m:r>
                          <a:rPr lang="en-US" sz="1100">
                            <a:latin typeface="Cambria Math" panose="02040503050406030204" pitchFamily="18" charset="0"/>
                            <a:cs typeface="Arial" pitchFamily="34" charset="0"/>
                          </a:rPr>
                          <m:t>𝜓</m:t>
                        </m:r>
                      </m:e>
                      <m:sub>
                        <m:r>
                          <a:rPr lang="en-US" sz="1100">
                            <a:latin typeface="Cambria Math" panose="02040503050406030204" pitchFamily="18" charset="0"/>
                            <a:cs typeface="Arial" pitchFamily="34" charset="0"/>
                          </a:rPr>
                          <m:t>𝑖</m:t>
                        </m:r>
                      </m:sub>
                      <m:sup>
                        <m:r>
                          <a:rPr lang="fr-FR" sz="1100">
                            <a:latin typeface="Cambria Math" panose="02040503050406030204" pitchFamily="18" charset="0"/>
                            <a:cs typeface="Arial" pitchFamily="34" charset="0"/>
                          </a:rPr>
                          <m:t>𝑆</m:t>
                        </m:r>
                      </m:sup>
                    </m:sSubSup>
                    <m:r>
                      <a:rPr lang="en-US" sz="1100">
                        <a:latin typeface="Cambria Math" panose="02040503050406030204" pitchFamily="18" charset="0"/>
                        <a:cs typeface="Arial" pitchFamily="34" charset="0"/>
                      </a:rPr>
                      <m:t> </m:t>
                    </m:r>
                    <m:r>
                      <a:rPr lang="fr-FR" sz="1100">
                        <a:latin typeface="Cambria Math" panose="02040503050406030204" pitchFamily="18" charset="0"/>
                        <a:cs typeface="Arial" pitchFamily="34" charset="0"/>
                      </a:rPr>
                      <m:t>:</m:t>
                    </m:r>
                    <m:r>
                      <a:rPr lang="fr-FR" sz="1100">
                        <a:latin typeface="Cambria Math" panose="02040503050406030204" pitchFamily="18" charset="0"/>
                        <a:cs typeface="Arial" pitchFamily="34" charset="0"/>
                      </a:rPr>
                      <m:t>𝐺</m:t>
                    </m:r>
                    <m:r>
                      <m:rPr>
                        <m:sty m:val="p"/>
                      </m:rPr>
                      <a:rPr lang="fr-FR" sz="1100">
                        <a:latin typeface="Cambria Math" panose="02040503050406030204" pitchFamily="18" charset="0"/>
                        <a:cs typeface="Arial" pitchFamily="34" charset="0"/>
                      </a:rPr>
                      <m:t>lobal</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SHAP</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Value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of</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feature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i</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using</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the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student</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model</m:t>
                    </m:r>
                    <m:r>
                      <a:rPr lang="fr-FR" sz="1100">
                        <a:latin typeface="Cambria Math" panose="02040503050406030204" pitchFamily="18" charset="0"/>
                        <a:cs typeface="Arial" pitchFamily="34" charset="0"/>
                      </a:rPr>
                      <m:t> </m:t>
                    </m:r>
                  </m:oMath>
                </a14:m>
                <a:endParaRPr lang="fr-FR" sz="1100" dirty="0">
                  <a:latin typeface="Arial" pitchFamily="34" charset="0"/>
                  <a:cs typeface="Arial" pitchFamily="34" charset="0"/>
                </a:endParaRPr>
              </a:p>
              <a:p>
                <a:pPr>
                  <a:lnSpc>
                    <a:spcPct val="150000"/>
                  </a:lnSpc>
                </a:pPr>
                <a:r>
                  <a:rPr lang="en-US" sz="1100" dirty="0">
                    <a:cs typeface="Arial" pitchFamily="34" charset="0"/>
                  </a:rPr>
                  <a:t> </a:t>
                </a:r>
                <a14:m>
                  <m:oMath xmlns:m="http://schemas.openxmlformats.org/officeDocument/2006/math">
                    <m:sSubSup>
                      <m:sSubSupPr>
                        <m:ctrlPr>
                          <a:rPr lang="en-US" sz="1100" i="1">
                            <a:latin typeface="Cambria Math" panose="02040503050406030204" pitchFamily="18" charset="0"/>
                            <a:cs typeface="Arial" pitchFamily="34" charset="0"/>
                          </a:rPr>
                        </m:ctrlPr>
                      </m:sSubSupPr>
                      <m:e>
                        <m:r>
                          <a:rPr lang="en-US" sz="1100">
                            <a:latin typeface="Cambria Math" panose="02040503050406030204" pitchFamily="18" charset="0"/>
                            <a:cs typeface="Arial" pitchFamily="34" charset="0"/>
                          </a:rPr>
                          <m:t>𝜓</m:t>
                        </m:r>
                      </m:e>
                      <m:sub>
                        <m:r>
                          <a:rPr lang="en-US" sz="1100">
                            <a:latin typeface="Cambria Math" panose="02040503050406030204" pitchFamily="18" charset="0"/>
                            <a:cs typeface="Arial" pitchFamily="34" charset="0"/>
                          </a:rPr>
                          <m:t>𝑖</m:t>
                        </m:r>
                      </m:sub>
                      <m:sup>
                        <m:r>
                          <a:rPr lang="en-US" sz="1100">
                            <a:latin typeface="Cambria Math" panose="02040503050406030204" pitchFamily="18" charset="0"/>
                            <a:cs typeface="Arial" pitchFamily="34" charset="0"/>
                          </a:rPr>
                          <m:t>𝑇</m:t>
                        </m:r>
                      </m:sup>
                    </m:sSubSup>
                    <m:r>
                      <a:rPr lang="fr-FR" sz="1100">
                        <a:latin typeface="Cambria Math" panose="02040503050406030204" pitchFamily="18" charset="0"/>
                        <a:cs typeface="Arial" pitchFamily="34" charset="0"/>
                      </a:rPr>
                      <m:t>: </m:t>
                    </m:r>
                    <m:r>
                      <a:rPr lang="fr-FR" sz="1100">
                        <a:latin typeface="Cambria Math" panose="02040503050406030204" pitchFamily="18" charset="0"/>
                        <a:cs typeface="Arial" pitchFamily="34" charset="0"/>
                      </a:rPr>
                      <m:t>𝐺</m:t>
                    </m:r>
                    <m:r>
                      <m:rPr>
                        <m:sty m:val="p"/>
                      </m:rPr>
                      <a:rPr lang="fr-FR" sz="1100">
                        <a:latin typeface="Cambria Math" panose="02040503050406030204" pitchFamily="18" charset="0"/>
                        <a:cs typeface="Arial" pitchFamily="34" charset="0"/>
                      </a:rPr>
                      <m:t>lobal</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SHAP</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Value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of</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feature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i</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using</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the</m:t>
                    </m:r>
                    <m:r>
                      <a:rPr lang="fr-FR" sz="1100" b="0" i="0" smtClean="0">
                        <a:latin typeface="Cambria Math" panose="02040503050406030204" pitchFamily="18" charset="0"/>
                        <a:cs typeface="Arial" pitchFamily="34" charset="0"/>
                      </a:rPr>
                      <m:t> </m:t>
                    </m:r>
                    <m:r>
                      <m:rPr>
                        <m:sty m:val="p"/>
                      </m:rPr>
                      <a:rPr lang="fr-FR" sz="1100" b="0" i="0" smtClean="0">
                        <a:latin typeface="Cambria Math" panose="02040503050406030204" pitchFamily="18" charset="0"/>
                        <a:cs typeface="Arial" pitchFamily="34" charset="0"/>
                      </a:rPr>
                      <m:t>teacher</m:t>
                    </m:r>
                    <m:r>
                      <a:rPr lang="fr-FR" sz="1100" b="0" i="0" smtClean="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model</m:t>
                    </m:r>
                  </m:oMath>
                </a14:m>
                <a:endParaRPr lang="fr-FR" sz="1100" dirty="0">
                  <a:latin typeface="Cambria Math" panose="02040503050406030204" pitchFamily="18" charset="0"/>
                  <a:cs typeface="Arial" pitchFamily="34" charset="0"/>
                </a:endParaRPr>
              </a:p>
              <a:p>
                <a:pPr>
                  <a:lnSpc>
                    <a:spcPct val="150000"/>
                  </a:lnSpc>
                </a:pPr>
                <a14:m>
                  <m:oMath xmlns:m="http://schemas.openxmlformats.org/officeDocument/2006/math">
                    <m:r>
                      <a:rPr lang="fr-FR" sz="1100" b="0" i="0" smtClean="0">
                        <a:latin typeface="Cambria Math" panose="02040503050406030204" pitchFamily="18" charset="0"/>
                        <a:cs typeface="Arial" pitchFamily="34" charset="0"/>
                      </a:rPr>
                      <m:t> </m:t>
                    </m:r>
                    <m:r>
                      <a:rPr lang="en-GB" sz="1100">
                        <a:latin typeface="Cambria Math" panose="02040503050406030204" pitchFamily="18" charset="0"/>
                        <a:cs typeface="Arial" pitchFamily="34" charset="0"/>
                      </a:rPr>
                      <m:t>𝑁</m:t>
                    </m:r>
                  </m:oMath>
                </a14:m>
                <a:r>
                  <a:rPr lang="en-GB" sz="1100" dirty="0">
                    <a:latin typeface="Cambria Math" panose="02040503050406030204" pitchFamily="18" charset="0"/>
                    <a:cs typeface="Arial" pitchFamily="34" charset="0"/>
                  </a:rPr>
                  <a:t>  : The set of features aka independent variables </a:t>
                </a:r>
                <a:endParaRPr lang="fr-FR" sz="1100" dirty="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r>
                        <a:rPr lang="fr-FR" sz="1000">
                          <a:latin typeface="Cambria Math" panose="02040503050406030204" pitchFamily="18" charset="0"/>
                          <a:cs typeface="Arial" pitchFamily="34" charset="0"/>
                        </a:rPr>
                        <m:t> </m:t>
                      </m:r>
                    </m:oMath>
                  </m:oMathPara>
                </a14:m>
                <a:endParaRPr lang="en-US" sz="1000" dirty="0">
                  <a:latin typeface="Arial" pitchFamily="34" charset="0"/>
                  <a:cs typeface="Arial" pitchFamily="34" charset="0"/>
                </a:endParaRPr>
              </a:p>
              <a:p>
                <a:endParaRPr lang="en-US" sz="1000" dirty="0">
                  <a:latin typeface="Arial" pitchFamily="34" charset="0"/>
                  <a:cs typeface="Arial" pitchFamily="34" charset="0"/>
                </a:endParaRPr>
              </a:p>
            </p:txBody>
          </p:sp>
        </mc:Choice>
        <mc:Fallback xmlns="">
          <p:sp>
            <p:nvSpPr>
              <p:cNvPr id="8" name="ZoneTexte 7">
                <a:extLst>
                  <a:ext uri="{FF2B5EF4-FFF2-40B4-BE49-F238E27FC236}">
                    <a16:creationId xmlns:a16="http://schemas.microsoft.com/office/drawing/2014/main" id="{628DAABA-7462-993E-C4B7-2452A60C8061}"/>
                  </a:ext>
                </a:extLst>
              </p:cNvPr>
              <p:cNvSpPr txBox="1">
                <a:spLocks noRot="1" noChangeAspect="1" noMove="1" noResize="1" noEditPoints="1" noAdjustHandles="1" noChangeArrowheads="1" noChangeShapeType="1" noTextEdit="1"/>
              </p:cNvSpPr>
              <p:nvPr/>
            </p:nvSpPr>
            <p:spPr>
              <a:xfrm>
                <a:off x="315862" y="3277974"/>
                <a:ext cx="6280877" cy="1530612"/>
              </a:xfrm>
              <a:prstGeom prst="rect">
                <a:avLst/>
              </a:prstGeom>
              <a:blipFill>
                <a:blip r:embed="rId4"/>
                <a:stretch>
                  <a:fillRect l="-97" t="-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C686693D-2858-2661-3140-A2D73540C1BA}"/>
                  </a:ext>
                </a:extLst>
              </p:cNvPr>
              <p:cNvSpPr txBox="1"/>
              <p:nvPr/>
            </p:nvSpPr>
            <p:spPr>
              <a:xfrm>
                <a:off x="315862" y="4616574"/>
                <a:ext cx="8529403" cy="650682"/>
              </a:xfrm>
              <a:prstGeom prst="rect">
                <a:avLst/>
              </a:prstGeom>
              <a:noFill/>
            </p:spPr>
            <p:txBody>
              <a:bodyPr wrap="square" lIns="36000" tIns="36000" rIns="36000" bIns="36000" rtlCol="0">
                <a:spAutoFit/>
              </a:bodyPr>
              <a:lstStyle/>
              <a:p>
                <a:pPr algn="just"/>
                <a:r>
                  <a:rPr lang="en-US" sz="1200" i="1" dirty="0">
                    <a:latin typeface="Arial" pitchFamily="34" charset="0"/>
                    <a:cs typeface="Arial" pitchFamily="34" charset="0"/>
                  </a:rPr>
                  <a:t>To update our student’s (Logistic Regression) parameters </a:t>
                </a:r>
                <a14:m>
                  <m:oMath xmlns:m="http://schemas.openxmlformats.org/officeDocument/2006/math">
                    <m:sSub>
                      <m:sSubPr>
                        <m:ctrlPr>
                          <a:rPr lang="fr-FR" sz="1200" i="1">
                            <a:latin typeface="Cambria Math" panose="02040503050406030204" pitchFamily="18" charset="0"/>
                            <a:cs typeface="Arial" pitchFamily="34" charset="0"/>
                          </a:rPr>
                        </m:ctrlPr>
                      </m:sSubPr>
                      <m:e>
                        <m:r>
                          <a:rPr lang="en-GB" sz="1200" i="1">
                            <a:latin typeface="Cambria Math" panose="02040503050406030204" pitchFamily="18" charset="0"/>
                            <a:cs typeface="Arial" pitchFamily="34" charset="0"/>
                          </a:rPr>
                          <m:t> </m:t>
                        </m:r>
                        <m:r>
                          <a:rPr lang="fr-FR" sz="1200" i="1">
                            <a:latin typeface="Cambria Math" panose="02040503050406030204" pitchFamily="18" charset="0"/>
                            <a:cs typeface="Arial" pitchFamily="34" charset="0"/>
                          </a:rPr>
                          <m:t>𝛽</m:t>
                        </m:r>
                      </m:e>
                      <m:sub>
                        <m:r>
                          <a:rPr lang="en-GB" sz="1200" i="1">
                            <a:latin typeface="Cambria Math" panose="02040503050406030204" pitchFamily="18" charset="0"/>
                            <a:cs typeface="Arial" pitchFamily="34" charset="0"/>
                          </a:rPr>
                          <m:t>𝑖</m:t>
                        </m:r>
                      </m:sub>
                    </m:sSub>
                  </m:oMath>
                </a14:m>
                <a:r>
                  <a:rPr lang="en-US" sz="1200" i="1" dirty="0">
                    <a:latin typeface="Arial" pitchFamily="34" charset="0"/>
                    <a:cs typeface="Arial" pitchFamily="34" charset="0"/>
                  </a:rPr>
                  <a:t>. </a:t>
                </a:r>
                <a14:m>
                  <m:oMath xmlns:m="http://schemas.openxmlformats.org/officeDocument/2006/math">
                    <m:sSubSup>
                      <m:sSubSupPr>
                        <m:ctrlPr>
                          <a:rPr lang="en-US" sz="1200" b="1" i="1" smtClean="0">
                            <a:solidFill>
                              <a:schemeClr val="bg2"/>
                            </a:solidFill>
                            <a:latin typeface="Cambria Math" panose="02040503050406030204" pitchFamily="18" charset="0"/>
                            <a:cs typeface="Arial" pitchFamily="34" charset="0"/>
                          </a:rPr>
                        </m:ctrlPr>
                      </m:sSubSupPr>
                      <m:e>
                        <m:r>
                          <a:rPr lang="en-US" sz="1200" b="1" i="1">
                            <a:solidFill>
                              <a:schemeClr val="bg2"/>
                            </a:solidFill>
                            <a:latin typeface="Cambria Math" panose="02040503050406030204" pitchFamily="18" charset="0"/>
                            <a:cs typeface="Arial" pitchFamily="34" charset="0"/>
                          </a:rPr>
                          <m:t>𝝍</m:t>
                        </m:r>
                      </m:e>
                      <m:sub>
                        <m:r>
                          <a:rPr lang="en-US" sz="1200" b="1" i="1">
                            <a:solidFill>
                              <a:schemeClr val="bg2"/>
                            </a:solidFill>
                            <a:latin typeface="Cambria Math" panose="02040503050406030204" pitchFamily="18" charset="0"/>
                            <a:cs typeface="Arial" pitchFamily="34" charset="0"/>
                          </a:rPr>
                          <m:t>𝒊</m:t>
                        </m:r>
                      </m:sub>
                      <m:sup>
                        <m:r>
                          <a:rPr lang="fr-FR" sz="1200" b="1" i="1">
                            <a:solidFill>
                              <a:schemeClr val="bg2"/>
                            </a:solidFill>
                            <a:latin typeface="Cambria Math" panose="02040503050406030204" pitchFamily="18" charset="0"/>
                            <a:cs typeface="Arial" pitchFamily="34" charset="0"/>
                          </a:rPr>
                          <m:t>𝑺</m:t>
                        </m:r>
                      </m:sup>
                    </m:sSubSup>
                  </m:oMath>
                </a14:m>
                <a:r>
                  <a:rPr lang="en-US" sz="1200" b="1" i="1" dirty="0">
                    <a:solidFill>
                      <a:schemeClr val="bg2"/>
                    </a:solidFill>
                    <a:latin typeface="Arial" pitchFamily="34" charset="0"/>
                    <a:cs typeface="Arial" pitchFamily="34" charset="0"/>
                  </a:rPr>
                  <a:t> must be expressed as a function of </a:t>
                </a:r>
                <a14:m>
                  <m:oMath xmlns:m="http://schemas.openxmlformats.org/officeDocument/2006/math">
                    <m:sSub>
                      <m:sSubPr>
                        <m:ctrlPr>
                          <a:rPr lang="fr-FR" sz="1200" b="1" i="1">
                            <a:solidFill>
                              <a:schemeClr val="bg2"/>
                            </a:solidFill>
                            <a:latin typeface="Cambria Math" panose="02040503050406030204" pitchFamily="18" charset="0"/>
                            <a:cs typeface="Arial" pitchFamily="34" charset="0"/>
                          </a:rPr>
                        </m:ctrlPr>
                      </m:sSubPr>
                      <m:e>
                        <m:r>
                          <a:rPr lang="en-GB" sz="1200" b="1" i="1">
                            <a:solidFill>
                              <a:schemeClr val="bg2"/>
                            </a:solidFill>
                            <a:latin typeface="Cambria Math" panose="02040503050406030204" pitchFamily="18" charset="0"/>
                            <a:cs typeface="Arial" pitchFamily="34" charset="0"/>
                          </a:rPr>
                          <m:t> </m:t>
                        </m:r>
                        <m:r>
                          <a:rPr lang="fr-FR" sz="1200" b="1" i="1">
                            <a:solidFill>
                              <a:schemeClr val="bg2"/>
                            </a:solidFill>
                            <a:latin typeface="Cambria Math" panose="02040503050406030204" pitchFamily="18" charset="0"/>
                            <a:cs typeface="Arial" pitchFamily="34" charset="0"/>
                          </a:rPr>
                          <m:t>𝜷</m:t>
                        </m:r>
                      </m:e>
                      <m:sub>
                        <m:r>
                          <a:rPr lang="en-GB" sz="1200" b="1" i="1">
                            <a:solidFill>
                              <a:schemeClr val="bg2"/>
                            </a:solidFill>
                            <a:latin typeface="Cambria Math" panose="02040503050406030204" pitchFamily="18" charset="0"/>
                            <a:cs typeface="Arial" pitchFamily="34" charset="0"/>
                          </a:rPr>
                          <m:t>𝒊</m:t>
                        </m:r>
                      </m:sub>
                    </m:sSub>
                    <m:r>
                      <a:rPr lang="fr-FR" sz="1200" b="1" i="1">
                        <a:solidFill>
                          <a:schemeClr val="bg2"/>
                        </a:solidFill>
                        <a:latin typeface="Cambria Math" panose="02040503050406030204" pitchFamily="18" charset="0"/>
                        <a:cs typeface="Arial" pitchFamily="34" charset="0"/>
                      </a:rPr>
                      <m:t> </m:t>
                    </m:r>
                  </m:oMath>
                </a14:m>
                <a:r>
                  <a:rPr lang="en-US" sz="1200" b="1" i="1" dirty="0">
                    <a:solidFill>
                      <a:schemeClr val="bg2"/>
                    </a:solidFill>
                    <a:latin typeface="Arial" pitchFamily="34" charset="0"/>
                    <a:cs typeface="Arial" pitchFamily="34" charset="0"/>
                  </a:rPr>
                  <a:t> </a:t>
                </a:r>
                <a:r>
                  <a:rPr lang="en-US" sz="1200" i="1" dirty="0">
                    <a:latin typeface="Arial" pitchFamily="34" charset="0"/>
                    <a:cs typeface="Arial" pitchFamily="34" charset="0"/>
                  </a:rPr>
                  <a:t>in order to perform gradient descent. However, calculating the theorical expression of </a:t>
                </a:r>
                <a14:m>
                  <m:oMath xmlns:m="http://schemas.openxmlformats.org/officeDocument/2006/math">
                    <m:sSubSup>
                      <m:sSubSupPr>
                        <m:ctrlPr>
                          <a:rPr lang="en-US" sz="1200" i="1">
                            <a:latin typeface="Cambria Math" panose="02040503050406030204" pitchFamily="18" charset="0"/>
                            <a:cs typeface="Arial" pitchFamily="34" charset="0"/>
                          </a:rPr>
                        </m:ctrlPr>
                      </m:sSubSupPr>
                      <m:e>
                        <m:r>
                          <a:rPr lang="fr-FR" sz="1200" i="1">
                            <a:latin typeface="Cambria Math" panose="02040503050406030204" pitchFamily="18" charset="0"/>
                            <a:cs typeface="Arial" pitchFamily="34" charset="0"/>
                          </a:rPr>
                          <m:t> </m:t>
                        </m:r>
                        <m:r>
                          <a:rPr lang="en-US" sz="1200" i="1">
                            <a:latin typeface="Cambria Math" panose="02040503050406030204" pitchFamily="18" charset="0"/>
                            <a:cs typeface="Arial" pitchFamily="34" charset="0"/>
                          </a:rPr>
                          <m:t>𝜓</m:t>
                        </m:r>
                      </m:e>
                      <m:sub>
                        <m:r>
                          <a:rPr lang="en-US" sz="1200" i="1">
                            <a:latin typeface="Cambria Math" panose="02040503050406030204" pitchFamily="18" charset="0"/>
                            <a:cs typeface="Arial" pitchFamily="34" charset="0"/>
                          </a:rPr>
                          <m:t>𝑖</m:t>
                        </m:r>
                      </m:sub>
                      <m:sup>
                        <m:r>
                          <a:rPr lang="fr-FR" sz="1200" i="1">
                            <a:latin typeface="Cambria Math" panose="02040503050406030204" pitchFamily="18" charset="0"/>
                            <a:cs typeface="Arial" pitchFamily="34" charset="0"/>
                          </a:rPr>
                          <m:t>𝑆</m:t>
                        </m:r>
                      </m:sup>
                    </m:sSubSup>
                  </m:oMath>
                </a14:m>
                <a:r>
                  <a:rPr lang="en-US" sz="1200" i="1" dirty="0">
                    <a:latin typeface="Arial" pitchFamily="34" charset="0"/>
                    <a:cs typeface="Arial" pitchFamily="34" charset="0"/>
                  </a:rPr>
                  <a:t> as a function of logistic regression parameters is not straightforward.  </a:t>
                </a:r>
              </a:p>
            </p:txBody>
          </p:sp>
        </mc:Choice>
        <mc:Fallback xmlns="">
          <p:sp>
            <p:nvSpPr>
              <p:cNvPr id="9" name="ZoneTexte 8">
                <a:extLst>
                  <a:ext uri="{FF2B5EF4-FFF2-40B4-BE49-F238E27FC236}">
                    <a16:creationId xmlns:a16="http://schemas.microsoft.com/office/drawing/2014/main" id="{C686693D-2858-2661-3140-A2D73540C1BA}"/>
                  </a:ext>
                </a:extLst>
              </p:cNvPr>
              <p:cNvSpPr txBox="1">
                <a:spLocks noRot="1" noChangeAspect="1" noMove="1" noResize="1" noEditPoints="1" noAdjustHandles="1" noChangeArrowheads="1" noChangeShapeType="1" noTextEdit="1"/>
              </p:cNvSpPr>
              <p:nvPr/>
            </p:nvSpPr>
            <p:spPr>
              <a:xfrm>
                <a:off x="315862" y="4616574"/>
                <a:ext cx="8529403" cy="650682"/>
              </a:xfrm>
              <a:prstGeom prst="rect">
                <a:avLst/>
              </a:prstGeom>
              <a:blipFill>
                <a:blip r:embed="rId5"/>
                <a:stretch>
                  <a:fillRect l="-715" t="-935" r="-643" b="-8411"/>
                </a:stretch>
              </a:blipFill>
            </p:spPr>
            <p:txBody>
              <a:bodyPr/>
              <a:lstStyle/>
              <a:p>
                <a:r>
                  <a:rPr lang="en-US">
                    <a:noFill/>
                  </a:rPr>
                  <a:t> </a:t>
                </a:r>
              </a:p>
            </p:txBody>
          </p:sp>
        </mc:Fallback>
      </mc:AlternateContent>
    </p:spTree>
    <p:extLst>
      <p:ext uri="{BB962C8B-B14F-4D97-AF65-F5344CB8AC3E}">
        <p14:creationId xmlns:p14="http://schemas.microsoft.com/office/powerpoint/2010/main" val="3065854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(4/7)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DE014FF-9EA2-0C64-DA2B-E18115116746}"/>
                  </a:ext>
                </a:extLst>
              </p:cNvPr>
              <p:cNvSpPr txBox="1"/>
              <p:nvPr/>
            </p:nvSpPr>
            <p:spPr>
              <a:xfrm>
                <a:off x="0" y="1592079"/>
                <a:ext cx="9485026" cy="1672317"/>
              </a:xfrm>
              <a:prstGeom prst="rect">
                <a:avLst/>
              </a:prstGeom>
              <a:noFill/>
            </p:spPr>
            <p:txBody>
              <a:bodyPr wrap="square">
                <a:spAutoFit/>
              </a:bodyPr>
              <a:lstStyle/>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
                        <m:sSubPr>
                          <m:ctrlPr>
                            <a:rPr lang="fr-FR" sz="1400" i="1" kern="100"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kern="100">
                              <a:effectLst/>
                              <a:latin typeface="Cambria Math" panose="02040503050406030204" pitchFamily="18" charset="0"/>
                              <a:ea typeface="Calibri" panose="020F0502020204030204" pitchFamily="34" charset="0"/>
                              <a:cs typeface="Arial" panose="020B0604020202020204" pitchFamily="34" charset="0"/>
                            </a:rPr>
                            <m:t>𝜙</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b>
                      </m:sSub>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𝑓</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nary>
                        <m:naryPr>
                          <m:chr m:val="∑"/>
                          <m:supHide m:val="on"/>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naryPr>
                        <m:sub>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r>
                            <a:rPr lang="fr-FR" sz="1400"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r>
                            <a:rPr lang="fr-FR" sz="1400" kern="100">
                              <a:effectLst/>
                              <a:latin typeface="Cambria Math" panose="02040503050406030204" pitchFamily="18" charset="0"/>
                              <a:ea typeface="Calibri" panose="020F0502020204030204" pitchFamily="34" charset="0"/>
                              <a:cs typeface="Arial" panose="020B0604020202020204" pitchFamily="34" charset="0"/>
                            </a:rPr>
                            <m:t>∖</m:t>
                          </m:r>
                          <m:r>
                            <m:rPr>
                              <m:lit/>
                            </m:rPr>
                            <a:rPr lang="fr-FR" sz="1400"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fr-FR" sz="1400" kern="100">
                              <a:effectLst/>
                              <a:latin typeface="Cambria Math" panose="02040503050406030204" pitchFamily="18" charset="0"/>
                              <a:ea typeface="Calibri" panose="020F0502020204030204" pitchFamily="34" charset="0"/>
                              <a:cs typeface="Arial" panose="020B0604020202020204" pitchFamily="34" charset="0"/>
                            </a:rPr>
                            <m:t>}</m:t>
                          </m:r>
                        </m:sub>
                        <m:sup/>
                        <m:e>
                          <m:f>
                            <m:f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fPr>
                            <m:num>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kern="100">
                                      <a:effectLst/>
                                      <a:latin typeface="Cambria Math" panose="02040503050406030204" pitchFamily="18" charset="0"/>
                                      <a:ea typeface="Calibri" panose="020F0502020204030204" pitchFamily="34" charset="0"/>
                                      <a:cs typeface="Arial" panose="020B0604020202020204" pitchFamily="34" charset="0"/>
                                    </a:rPr>
                                    <m:t>1</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num>
                            <m:den>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den>
                          </m:f>
                        </m:e>
                      </m:nary>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𝑓</m:t>
                          </m:r>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r>
                                <a:rPr lang="fr-FR" sz="1400" kern="100">
                                  <a:effectLst/>
                                  <a:latin typeface="Cambria Math" panose="02040503050406030204" pitchFamily="18" charset="0"/>
                                  <a:ea typeface="Calibri" panose="020F0502020204030204" pitchFamily="34" charset="0"/>
                                  <a:cs typeface="Arial" panose="020B0604020202020204" pitchFamily="34" charset="0"/>
                                </a:rPr>
                                <m:t>∪</m:t>
                              </m:r>
                              <m:r>
                                <m:rPr>
                                  <m:lit/>
                                </m:rPr>
                                <a:rPr lang="fr-FR" sz="1400"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fr-FR" sz="1400" kern="100">
                                  <a:effectLst/>
                                  <a:latin typeface="Cambria Math" panose="02040503050406030204" pitchFamily="18" charset="0"/>
                                  <a:ea typeface="Calibri" panose="020F0502020204030204" pitchFamily="34" charset="0"/>
                                  <a:cs typeface="Arial" panose="020B0604020202020204" pitchFamily="34" charset="0"/>
                                </a:rPr>
                                <m:t>}</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𝑓</m:t>
                          </m:r>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e>
                      </m:d>
                    </m:oMath>
                  </m:oMathPara>
                </a14:m>
                <a:endParaRPr lang="fr-FR" sz="1200" kern="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2419350" algn="l"/>
                  </a:tabLst>
                </a:pPr>
                <a:r>
                  <a:rPr lang="en-GB" sz="1200" kern="100" dirty="0">
                    <a:effectLst/>
                    <a:latin typeface="Calibri" panose="020F0502020204030204" pitchFamily="34" charset="0"/>
                    <a:ea typeface="Calibri" panose="020F0502020204030204" pitchFamily="34" charset="0"/>
                    <a:cs typeface="Arial" panose="020B0604020202020204" pitchFamily="34" charset="0"/>
                  </a:rPr>
                  <a:t>With :</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r>
                      <a:rPr lang="fr-FR" sz="1200" kern="100">
                        <a:latin typeface="Cambria Math" panose="02040503050406030204" pitchFamily="18" charset="0"/>
                        <a:ea typeface="Times New Roman" panose="02020603050405020304" pitchFamily="18" charset="0"/>
                        <a:cs typeface="Arial" panose="020B0604020202020204" pitchFamily="34" charset="0"/>
                      </a:rPr>
                      <m:t>𝑓</m:t>
                    </m:r>
                    <m:r>
                      <a:rPr lang="en-GB" sz="1200" kern="100">
                        <a:latin typeface="Cambria Math" panose="02040503050406030204" pitchFamily="18" charset="0"/>
                        <a:ea typeface="Times New Roman" panose="02020603050405020304" pitchFamily="18" charset="0"/>
                        <a:cs typeface="Arial" panose="020B0604020202020204" pitchFamily="34" charset="0"/>
                      </a:rPr>
                      <m:t> </m:t>
                    </m:r>
                  </m:oMath>
                </a14:m>
                <a:r>
                  <a:rPr lang="en-GB" sz="1200" kern="100" dirty="0">
                    <a:latin typeface="Calibri" panose="020F0502020204030204" pitchFamily="34" charset="0"/>
                    <a:ea typeface="Times New Roman" panose="02020603050405020304" pitchFamily="18" charset="0"/>
                    <a:cs typeface="Arial" panose="020B0604020202020204" pitchFamily="34" charset="0"/>
                  </a:rPr>
                  <a:t>: the model we want to explain, in our case, the logistic regression student; </a:t>
                </a:r>
                <a14:m>
                  <m:oMath xmlns:m="http://schemas.openxmlformats.org/officeDocument/2006/math">
                    <m:sSub>
                      <m:sSubPr>
                        <m:ctrlPr>
                          <a:rPr lang="fr-FR" sz="1200" i="1" kern="100" smtClean="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sSubPr>
                      <m:e>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𝜙</m:t>
                        </m:r>
                      </m:e>
                      <m:sub>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𝑖</m:t>
                        </m:r>
                      </m:sub>
                    </m:sSub>
                    <m:d>
                      <m:dPr>
                        <m:ctrlPr>
                          <a:rPr lang="fr-FR" sz="1200"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dPr>
                      <m:e>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𝑓</m:t>
                        </m:r>
                      </m:e>
                    </m:d>
                  </m:oMath>
                </a14:m>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 Local shapley value for the instance i</a:t>
                </a:r>
                <a:r>
                  <a:rPr lang="en-GB" sz="1200" kern="100" dirty="0">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GB" sz="1200" kern="100">
                        <a:latin typeface="Cambria Math" panose="02040503050406030204" pitchFamily="18" charset="0"/>
                        <a:ea typeface="Times New Roman" panose="02020603050405020304" pitchFamily="18" charset="0"/>
                        <a:cs typeface="Arial" panose="020B0604020202020204" pitchFamily="34" charset="0"/>
                      </a:rPr>
                      <m:t>𝑆</m:t>
                    </m:r>
                  </m:oMath>
                </a14:m>
                <a:r>
                  <a:rPr lang="en-GB" sz="1200" kern="100" dirty="0">
                    <a:latin typeface="Calibri" panose="020F0502020204030204" pitchFamily="34" charset="0"/>
                    <a:ea typeface="Times New Roman" panose="02020603050405020304" pitchFamily="18" charset="0"/>
                    <a:cs typeface="Arial" panose="020B0604020202020204" pitchFamily="34" charset="0"/>
                  </a:rPr>
                  <a:t> : the set of a possible coalition within all features except I; </a:t>
                </a:r>
                <a14:m>
                  <m:oMath xmlns:m="http://schemas.openxmlformats.org/officeDocument/2006/math">
                    <m:r>
                      <a:rPr lang="en-GB" sz="1200" kern="100">
                        <a:latin typeface="Cambria Math" panose="02040503050406030204" pitchFamily="18" charset="0"/>
                        <a:ea typeface="Times New Roman" panose="02020603050405020304" pitchFamily="18" charset="0"/>
                        <a:cs typeface="Arial" panose="020B0604020202020204" pitchFamily="34" charset="0"/>
                      </a:rPr>
                      <m:t>𝑁</m:t>
                    </m:r>
                  </m:oMath>
                </a14:m>
                <a:r>
                  <a:rPr lang="en-GB" sz="1200" kern="100" dirty="0">
                    <a:latin typeface="Calibri" panose="020F0502020204030204" pitchFamily="34" charset="0"/>
                    <a:ea typeface="Times New Roman" panose="02020603050405020304" pitchFamily="18" charset="0"/>
                    <a:cs typeface="Arial" panose="020B0604020202020204" pitchFamily="34" charset="0"/>
                  </a:rPr>
                  <a:t> : The set of all features AKA independent variables; </a:t>
                </a:r>
                <a14:m>
                  <m:oMath xmlns:m="http://schemas.openxmlformats.org/officeDocument/2006/math">
                    <m:r>
                      <a:rPr lang="fr-FR" sz="1200" kern="100" smtClean="0">
                        <a:solidFill>
                          <a:schemeClr val="bg2"/>
                        </a:solidFill>
                        <a:latin typeface="Cambria Math" panose="02040503050406030204" pitchFamily="18" charset="0"/>
                        <a:ea typeface="Times New Roman" panose="02020603050405020304" pitchFamily="18" charset="0"/>
                        <a:cs typeface="Arial" panose="020B0604020202020204" pitchFamily="34" charset="0"/>
                      </a:rPr>
                      <m:t>𝑓</m:t>
                    </m:r>
                    <m:d>
                      <m:dPr>
                        <m:ctrlPr>
                          <a:rPr lang="fr-FR" sz="1200"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dPr>
                      <m:e>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𝑆</m:t>
                        </m:r>
                        <m: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m:rPr>
                            <m:lit/>
                          </m:rP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𝑖</m:t>
                        </m:r>
                        <m:r>
                          <m:rPr>
                            <m:lit/>
                          </m:rP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e>
                    </m:d>
                  </m:oMath>
                </a14:m>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 instance </a:t>
                </a:r>
                <a:r>
                  <a:rPr lang="en-GB" sz="1200" kern="100" dirty="0" err="1">
                    <a:solidFill>
                      <a:schemeClr val="bg2"/>
                    </a:solidFill>
                    <a:latin typeface="Calibri" panose="020F0502020204030204" pitchFamily="34" charset="0"/>
                    <a:ea typeface="Times New Roman" panose="02020603050405020304" pitchFamily="18" charset="0"/>
                    <a:cs typeface="Arial" panose="020B0604020202020204" pitchFamily="34" charset="0"/>
                  </a:rPr>
                  <a:t>i</a:t>
                </a:r>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prediction using the model trained only on the set </a:t>
                </a:r>
                <a14:m>
                  <m:oMath xmlns:m="http://schemas.openxmlformats.org/officeDocument/2006/math">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𝑆</m:t>
                    </m:r>
                    <m: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m:rPr>
                        <m:lit/>
                      </m:rP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𝑖</m:t>
                    </m:r>
                    <m:r>
                      <m:rPr>
                        <m:lit/>
                      </m:rP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fr-FR" sz="1200" kern="100">
                        <a:latin typeface="Cambria Math" panose="02040503050406030204" pitchFamily="18" charset="0"/>
                        <a:ea typeface="Times New Roman" panose="02020603050405020304" pitchFamily="18" charset="0"/>
                        <a:cs typeface="Arial" panose="020B0604020202020204" pitchFamily="34" charset="0"/>
                      </a:rPr>
                      <m:t>; </m:t>
                    </m:r>
                    <m:r>
                      <a:rPr lang="fr-FR" sz="1200" kern="100" smtClean="0">
                        <a:solidFill>
                          <a:schemeClr val="bg2"/>
                        </a:solidFill>
                        <a:latin typeface="Cambria Math" panose="02040503050406030204" pitchFamily="18" charset="0"/>
                        <a:ea typeface="Times New Roman" panose="02020603050405020304" pitchFamily="18" charset="0"/>
                        <a:cs typeface="Arial" panose="020B0604020202020204" pitchFamily="34" charset="0"/>
                      </a:rPr>
                      <m:t>𝑓</m:t>
                    </m:r>
                    <m:d>
                      <m:dPr>
                        <m:ctrlPr>
                          <a:rPr lang="fr-FR" sz="1200"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dPr>
                      <m:e>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𝑆</m:t>
                        </m:r>
                      </m:e>
                    </m:d>
                    <m: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 </m:t>
                    </m:r>
                  </m:oMath>
                </a14:m>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Instance </a:t>
                </a:r>
                <a:r>
                  <a:rPr lang="en-GB" sz="1200" kern="100" dirty="0" err="1">
                    <a:solidFill>
                      <a:schemeClr val="bg2"/>
                    </a:solidFill>
                    <a:latin typeface="Calibri" panose="020F0502020204030204" pitchFamily="34" charset="0"/>
                    <a:ea typeface="Times New Roman" panose="02020603050405020304" pitchFamily="18" charset="0"/>
                    <a:cs typeface="Arial" panose="020B0604020202020204" pitchFamily="34" charset="0"/>
                  </a:rPr>
                  <a:t>i</a:t>
                </a:r>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prediction using the model trained only on the set </a:t>
                </a:r>
                <a14:m>
                  <m:oMath xmlns:m="http://schemas.openxmlformats.org/officeDocument/2006/math">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𝑆</m:t>
                    </m:r>
                  </m:oMath>
                </a14:m>
                <a:r>
                  <a:rPr lang="fr-FR" sz="1200" kern="100" dirty="0">
                    <a:latin typeface="Calibri" panose="020F0502020204030204" pitchFamily="34" charset="0"/>
                    <a:ea typeface="Times New Roman" panose="02020603050405020304" pitchFamily="18" charset="0"/>
                    <a:cs typeface="Arial" panose="020B0604020202020204" pitchFamily="34" charset="0"/>
                  </a:rPr>
                  <a:t>. </a:t>
                </a:r>
              </a:p>
            </p:txBody>
          </p:sp>
        </mc:Choice>
        <mc:Fallback xmlns="">
          <p:sp>
            <p:nvSpPr>
              <p:cNvPr id="4" name="ZoneTexte 3">
                <a:extLst>
                  <a:ext uri="{FF2B5EF4-FFF2-40B4-BE49-F238E27FC236}">
                    <a16:creationId xmlns:a16="http://schemas.microsoft.com/office/drawing/2014/main" id="{5DE014FF-9EA2-0C64-DA2B-E18115116746}"/>
                  </a:ext>
                </a:extLst>
              </p:cNvPr>
              <p:cNvSpPr txBox="1">
                <a:spLocks noRot="1" noChangeAspect="1" noMove="1" noResize="1" noEditPoints="1" noAdjustHandles="1" noChangeArrowheads="1" noChangeShapeType="1" noTextEdit="1"/>
              </p:cNvSpPr>
              <p:nvPr/>
            </p:nvSpPr>
            <p:spPr>
              <a:xfrm>
                <a:off x="0" y="1592079"/>
                <a:ext cx="9485026" cy="1672317"/>
              </a:xfrm>
              <a:prstGeom prst="rect">
                <a:avLst/>
              </a:prstGeom>
              <a:blipFill>
                <a:blip r:embed="rId2"/>
                <a:stretch>
                  <a:fillRect b="-2190"/>
                </a:stretch>
              </a:blipFill>
            </p:spPr>
            <p:txBody>
              <a:bodyPr/>
              <a:lstStyle/>
              <a:p>
                <a:r>
                  <a:rPr lang="en-US">
                    <a:noFill/>
                  </a:rPr>
                  <a:t> </a:t>
                </a:r>
              </a:p>
            </p:txBody>
          </p:sp>
        </mc:Fallback>
      </mc:AlternateContent>
      <p:sp>
        <p:nvSpPr>
          <p:cNvPr id="7" name="ZoneTexte 6">
            <a:extLst>
              <a:ext uri="{FF2B5EF4-FFF2-40B4-BE49-F238E27FC236}">
                <a16:creationId xmlns:a16="http://schemas.microsoft.com/office/drawing/2014/main" id="{959DFDCA-0208-66EE-D736-F9DCF60B5836}"/>
              </a:ext>
            </a:extLst>
          </p:cNvPr>
          <p:cNvSpPr txBox="1"/>
          <p:nvPr/>
        </p:nvSpPr>
        <p:spPr>
          <a:xfrm>
            <a:off x="176515" y="1334710"/>
            <a:ext cx="4399613" cy="257369"/>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The SHAP values kernel explainer can be expressed as</a:t>
            </a:r>
            <a:r>
              <a:rPr lang="en-US" sz="900" dirty="0">
                <a:latin typeface="Arial" pitchFamily="34" charset="0"/>
                <a:cs typeface="Arial" pitchFamily="34" charset="0"/>
              </a:rPr>
              <a:t>: </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65DF6970-796C-BF1E-1BC4-6A1293667000}"/>
                  </a:ext>
                </a:extLst>
              </p:cNvPr>
              <p:cNvSpPr txBox="1"/>
              <p:nvPr/>
            </p:nvSpPr>
            <p:spPr>
              <a:xfrm>
                <a:off x="0" y="3364609"/>
                <a:ext cx="9640679" cy="2692917"/>
              </a:xfrm>
              <a:prstGeom prst="rect">
                <a:avLst/>
              </a:prstGeom>
              <a:noFill/>
            </p:spPr>
            <p:txBody>
              <a:bodyPr wrap="square">
                <a:spAutoFit/>
              </a:bodyPr>
              <a:lstStyle/>
              <a:p>
                <a:pPr>
                  <a:lnSpc>
                    <a:spcPct val="150000"/>
                  </a:lnSpc>
                  <a:spcAft>
                    <a:spcPts val="800"/>
                  </a:spcAft>
                </a:pPr>
                <a:r>
                  <a:rPr lang="en-GB" sz="1200" kern="100" dirty="0">
                    <a:effectLst/>
                    <a:latin typeface="Calibri" panose="020F0502020204030204" pitchFamily="34" charset="0"/>
                    <a:ea typeface="Times New Roman" panose="02020603050405020304" pitchFamily="18" charset="0"/>
                    <a:cs typeface="Arial" panose="020B0604020202020204" pitchFamily="34" charset="0"/>
                  </a:rPr>
                  <a:t>In our case, </a:t>
                </a:r>
                <a14:m>
                  <m:oMath xmlns:m="http://schemas.openxmlformats.org/officeDocument/2006/math">
                    <m:r>
                      <a:rPr lang="fr-FR" sz="1200" i="1" kern="100">
                        <a:effectLst/>
                        <a:latin typeface="Cambria Math" panose="02040503050406030204" pitchFamily="18" charset="0"/>
                        <a:ea typeface="Calibri" panose="020F0502020204030204" pitchFamily="34" charset="0"/>
                        <a:cs typeface="Arial" panose="020B0604020202020204" pitchFamily="34" charset="0"/>
                      </a:rPr>
                      <m:t>𝑓</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is a linear regression model. Let </a:t>
                </a:r>
                <a14:m>
                  <m:oMath xmlns:m="http://schemas.openxmlformats.org/officeDocument/2006/math">
                    <m:sSub>
                      <m:sSubPr>
                        <m:ctrlPr>
                          <a:rPr lang="fr-FR" sz="12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𝑥</m:t>
                        </m:r>
                      </m:e>
                      <m:sub>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𝑗</m:t>
                        </m:r>
                      </m:sub>
                    </m:sSub>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be an instance vector, and </a:t>
                </a:r>
                <a14:m>
                  <m:oMath xmlns:m="http://schemas.openxmlformats.org/officeDocument/2006/math">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𝑣</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a specific combination within </a:t>
                </a:r>
                <a14:m>
                  <m:oMath xmlns:m="http://schemas.openxmlformats.org/officeDocument/2006/math">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e>
                    </m:d>
                  </m:oMath>
                </a14:m>
                <a:r>
                  <a:rPr lang="fr-FR" sz="1200" kern="100" dirty="0">
                    <a:effectLst/>
                    <a:latin typeface="Calibri" panose="020F0502020204030204" pitchFamily="34" charset="0"/>
                    <a:ea typeface="Times New Roman" panose="02020603050405020304" pitchFamily="18" charset="0"/>
                    <a:cs typeface="Arial" panose="020B0604020202020204" pitchFamily="34" charset="0"/>
                  </a:rPr>
                  <a:t> </a:t>
                </a:r>
                <a:r>
                  <a:rPr lang="en-GB" sz="1200" kern="100" dirty="0">
                    <a:effectLst/>
                    <a:latin typeface="Calibri" panose="020F0502020204030204" pitchFamily="34" charset="0"/>
                    <a:ea typeface="Times New Roman" panose="02020603050405020304" pitchFamily="18" charset="0"/>
                    <a:cs typeface="Arial" panose="020B0604020202020204" pitchFamily="34" charset="0"/>
                  </a:rPr>
                  <a:t>elements defined as : </a:t>
                </a:r>
                <a14:m>
                  <m:oMath xmlns:m="http://schemas.openxmlformats.org/officeDocument/2006/math">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𝑣</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𝑋</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𝑆</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 {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𝑋</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𝑋</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𝑆</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𝑎𝑛𝑑</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𝑋</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𝑆</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𝑆</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𝑁</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𝑖</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we have : </a:t>
                </a:r>
              </a:p>
              <a:p>
                <a:pPr>
                  <a:lnSpc>
                    <a:spcPct val="150000"/>
                  </a:lnSpc>
                  <a:spcAft>
                    <a:spcPts val="800"/>
                  </a:spcAft>
                </a:pP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100" i="1" kern="100">
                          <a:effectLst/>
                          <a:latin typeface="Cambria Math" panose="02040503050406030204" pitchFamily="18" charset="0"/>
                          <a:ea typeface="Calibri" panose="020F0502020204030204" pitchFamily="34" charset="0"/>
                          <a:cs typeface="Arial" panose="020B0604020202020204" pitchFamily="34" charset="0"/>
                        </a:rPr>
                        <m:t>𝑓</m:t>
                      </m:r>
                      <m:d>
                        <m:d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kern="100">
                              <a:effectLst/>
                              <a:latin typeface="Cambria Math" panose="02040503050406030204" pitchFamily="18" charset="0"/>
                              <a:ea typeface="Calibri" panose="020F0502020204030204" pitchFamily="34" charset="0"/>
                              <a:cs typeface="Arial" panose="020B0604020202020204" pitchFamily="34" charset="0"/>
                            </a:rPr>
                            <m:t>∪</m:t>
                          </m:r>
                          <m:r>
                            <m:rPr>
                              <m:lit/>
                            </m:rPr>
                            <a:rPr lang="fr-FR" sz="1100"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fr-FR" sz="1100" kern="100">
                              <a:effectLst/>
                              <a:latin typeface="Cambria Math" panose="02040503050406030204" pitchFamily="18" charset="0"/>
                              <a:ea typeface="Calibri" panose="020F0502020204030204" pitchFamily="34" charset="0"/>
                              <a:cs typeface="Arial" panose="020B0604020202020204" pitchFamily="34" charset="0"/>
                            </a:rPr>
                            <m:t>}</m:t>
                          </m:r>
                        </m:e>
                      </m:d>
                      <m:r>
                        <a:rPr lang="fr-FR" sz="11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1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100" i="1" kern="100">
                              <a:effectLst/>
                              <a:latin typeface="Cambria Math" panose="02040503050406030204" pitchFamily="18" charset="0"/>
                              <a:ea typeface="Times New Roman" panose="02020603050405020304" pitchFamily="18" charset="0"/>
                              <a:cs typeface="Arial" panose="020B0604020202020204" pitchFamily="34" charset="0"/>
                            </a:rPr>
                            <m:t>𝑥</m:t>
                          </m:r>
                        </m:e>
                        <m:sub>
                          <m:r>
                            <a:rPr lang="en-GB" sz="1100" i="1" kern="100">
                              <a:effectLst/>
                              <a:latin typeface="Cambria Math" panose="02040503050406030204" pitchFamily="18" charset="0"/>
                              <a:ea typeface="Times New Roman" panose="02020603050405020304" pitchFamily="18"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0</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(1)</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(1),</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(2)</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(2),</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r>
                            <a:rPr lang="fr-FR" sz="11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r>
                            <a:rPr lang="fr-FR" sz="1100" i="1" kern="100">
                              <a:effectLst/>
                              <a:latin typeface="Cambria Math" panose="02040503050406030204" pitchFamily="18" charset="0"/>
                              <a:ea typeface="Calibri" panose="020F0502020204030204" pitchFamily="34" charset="0"/>
                              <a:cs typeface="Arial" panose="020B0604020202020204" pitchFamily="34" charset="0"/>
                            </a:rPr>
                            <m:t> </m:t>
                          </m:r>
                        </m:sub>
                      </m:sSub>
                    </m:oMath>
                  </m:oMathPara>
                </a14:m>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100" i="1" kern="100">
                          <a:effectLst/>
                          <a:latin typeface="Cambria Math" panose="02040503050406030204" pitchFamily="18" charset="0"/>
                          <a:ea typeface="Calibri" panose="020F0502020204030204" pitchFamily="34" charset="0"/>
                          <a:cs typeface="Arial" panose="020B0604020202020204" pitchFamily="34" charset="0"/>
                        </a:rPr>
                        <m:t>𝑓</m:t>
                      </m:r>
                      <m:d>
                        <m:d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1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1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100" i="1" kern="100">
                              <a:effectLst/>
                              <a:latin typeface="Cambria Math" panose="02040503050406030204" pitchFamily="18" charset="0"/>
                              <a:ea typeface="Times New Roman" panose="02020603050405020304" pitchFamily="18" charset="0"/>
                              <a:cs typeface="Arial" panose="020B0604020202020204" pitchFamily="34" charset="0"/>
                            </a:rPr>
                            <m:t>𝑥</m:t>
                          </m:r>
                        </m:e>
                        <m:sub>
                          <m:r>
                            <a:rPr lang="en-GB" sz="1100" i="1" kern="100">
                              <a:effectLst/>
                              <a:latin typeface="Cambria Math" panose="02040503050406030204" pitchFamily="18" charset="0"/>
                              <a:ea typeface="Times New Roman" panose="02020603050405020304" pitchFamily="18"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0</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(1)</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(1),</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(2)</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(2),</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r>
                            <a:rPr lang="fr-FR" sz="11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r>
                            <a:rPr lang="fr-FR" sz="1100" i="1" kern="100">
                              <a:effectLst/>
                              <a:latin typeface="Cambria Math" panose="02040503050406030204" pitchFamily="18" charset="0"/>
                              <a:ea typeface="Calibri" panose="020F0502020204030204" pitchFamily="34" charset="0"/>
                              <a:cs typeface="Arial" panose="020B0604020202020204" pitchFamily="34" charset="0"/>
                            </a:rPr>
                            <m:t> </m:t>
                          </m:r>
                        </m:sub>
                      </m:sSub>
                    </m:oMath>
                  </m:oMathPara>
                </a14:m>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200" kern="100" dirty="0">
                    <a:effectLst/>
                    <a:latin typeface="Calibri" panose="020F0502020204030204" pitchFamily="34" charset="0"/>
                    <a:ea typeface="Times New Roman" panose="02020603050405020304" pitchFamily="18" charset="0"/>
                    <a:cs typeface="Arial" panose="020B0604020202020204" pitchFamily="34" charset="0"/>
                  </a:rPr>
                  <a:t> </a:t>
                </a:r>
                <a:r>
                  <a:rPr lang="en-GB" sz="1200" kern="100" dirty="0">
                    <a:effectLst/>
                    <a:latin typeface="Calibri" panose="020F0502020204030204" pitchFamily="34" charset="0"/>
                    <a:ea typeface="Times New Roman" panose="02020603050405020304" pitchFamily="18" charset="0"/>
                    <a:cs typeface="Arial" panose="020B0604020202020204" pitchFamily="34" charset="0"/>
                  </a:rPr>
                  <a:t>With: </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sSubSup>
                      <m:sSubSup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200" i="1" kern="100">
                            <a:effectLst/>
                            <a:latin typeface="Cambria Math" panose="02040503050406030204" pitchFamily="18" charset="0"/>
                            <a:ea typeface="Calibri" panose="020F0502020204030204" pitchFamily="34" charset="0"/>
                            <a:cs typeface="Arial" panose="020B0604020202020204" pitchFamily="34" charset="0"/>
                          </a:rPr>
                          <m:t>𝛽</m:t>
                        </m:r>
                      </m:e>
                      <m:sub>
                        <m:r>
                          <a:rPr lang="en-GB" sz="1200" i="1" kern="100">
                            <a:effectLst/>
                            <a:latin typeface="Cambria Math" panose="02040503050406030204" pitchFamily="18" charset="0"/>
                            <a:ea typeface="Calibri" panose="020F0502020204030204" pitchFamily="34" charset="0"/>
                            <a:cs typeface="Arial" panose="020B0604020202020204" pitchFamily="34" charset="0"/>
                          </a:rPr>
                          <m:t>𝑣</m:t>
                        </m:r>
                        <m:r>
                          <a:rPr lang="en-GB" sz="1200" i="1" kern="100">
                            <a:effectLst/>
                            <a:latin typeface="Cambria Math" panose="02040503050406030204" pitchFamily="18" charset="0"/>
                            <a:ea typeface="Calibri" panose="020F0502020204030204" pitchFamily="34" charset="0"/>
                            <a:cs typeface="Arial" panose="020B0604020202020204" pitchFamily="34" charset="0"/>
                          </a:rPr>
                          <m:t>(</m:t>
                        </m:r>
                        <m:r>
                          <a:rPr lang="en-GB" sz="1200" i="1" kern="100">
                            <a:effectLst/>
                            <a:latin typeface="Cambria Math" panose="02040503050406030204" pitchFamily="18" charset="0"/>
                            <a:ea typeface="Calibri" panose="020F0502020204030204" pitchFamily="34" charset="0"/>
                            <a:cs typeface="Arial" panose="020B0604020202020204" pitchFamily="34" charset="0"/>
                          </a:rPr>
                          <m:t>𝑘</m:t>
                        </m:r>
                        <m:r>
                          <a:rPr lang="en-GB" sz="1200" i="1" kern="100">
                            <a:effectLst/>
                            <a:latin typeface="Cambria Math" panose="02040503050406030204" pitchFamily="18" charset="0"/>
                            <a:ea typeface="Calibri" panose="020F0502020204030204" pitchFamily="34" charset="0"/>
                            <a:cs typeface="Arial" panose="020B0604020202020204" pitchFamily="34" charset="0"/>
                          </a:rPr>
                          <m:t>)</m:t>
                        </m:r>
                      </m:sub>
                      <m:sup>
                        <m:r>
                          <a:rPr lang="en-GB" sz="1200" i="1" kern="100">
                            <a:effectLst/>
                            <a:latin typeface="Cambria Math" panose="02040503050406030204" pitchFamily="18" charset="0"/>
                            <a:ea typeface="Calibri" panose="020F0502020204030204" pitchFamily="34" charset="0"/>
                            <a:cs typeface="Arial" panose="020B0604020202020204" pitchFamily="34" charset="0"/>
                          </a:rPr>
                          <m:t>𝑖</m:t>
                        </m:r>
                      </m:sup>
                    </m:sSubSup>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are the coefficient obtained by training a linear regression model on </a:t>
                </a:r>
                <a14:m>
                  <m:oMath xmlns:m="http://schemas.openxmlformats.org/officeDocument/2006/math">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r>
                      <a:rPr lang="en-GB" sz="1200" kern="100">
                        <a:effectLst/>
                        <a:latin typeface="Cambria Math" panose="02040503050406030204" pitchFamily="18" charset="0"/>
                        <a:ea typeface="Calibri" panose="020F0502020204030204" pitchFamily="34" charset="0"/>
                        <a:cs typeface="Arial" panose="020B0604020202020204" pitchFamily="34" charset="0"/>
                      </a:rPr>
                      <m:t>∪</m:t>
                    </m:r>
                    <m:r>
                      <m:rPr>
                        <m:lit/>
                      </m:rPr>
                      <a:rPr lang="en-GB" sz="1200" kern="100">
                        <a:effectLst/>
                        <a:latin typeface="Cambria Math" panose="02040503050406030204" pitchFamily="18" charset="0"/>
                        <a:ea typeface="Calibri" panose="020F0502020204030204" pitchFamily="34" charset="0"/>
                        <a:cs typeface="Arial" panose="020B0604020202020204" pitchFamily="34" charset="0"/>
                      </a:rPr>
                      <m:t>{</m:t>
                    </m:r>
                    <m:r>
                      <a:rPr lang="fr-FR" sz="12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en-GB" sz="1200" kern="100">
                        <a:effectLst/>
                        <a:latin typeface="Cambria Math" panose="02040503050406030204" pitchFamily="18" charset="0"/>
                        <a:ea typeface="Calibri" panose="020F0502020204030204" pitchFamily="34" charset="0"/>
                        <a:cs typeface="Arial" panose="020B0604020202020204" pitchFamily="34" charset="0"/>
                      </a:rPr>
                      <m:t>}</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sSubSup>
                      <m:sSubSup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200" i="1" kern="100">
                            <a:effectLst/>
                            <a:latin typeface="Cambria Math" panose="02040503050406030204" pitchFamily="18" charset="0"/>
                            <a:ea typeface="Calibri" panose="020F0502020204030204" pitchFamily="34" charset="0"/>
                            <a:cs typeface="Arial" panose="020B0604020202020204" pitchFamily="34" charset="0"/>
                          </a:rPr>
                          <m:t>𝛽</m:t>
                        </m:r>
                      </m:e>
                      <m:sub>
                        <m:r>
                          <a:rPr lang="en-GB" sz="1200" i="1" kern="100">
                            <a:effectLst/>
                            <a:latin typeface="Cambria Math" panose="02040503050406030204" pitchFamily="18" charset="0"/>
                            <a:ea typeface="Calibri" panose="020F0502020204030204" pitchFamily="34" charset="0"/>
                            <a:cs typeface="Arial" panose="020B0604020202020204" pitchFamily="34" charset="0"/>
                          </a:rPr>
                          <m:t>(</m:t>
                        </m:r>
                        <m:r>
                          <a:rPr lang="en-GB" sz="1200" i="1" kern="100">
                            <a:effectLst/>
                            <a:latin typeface="Cambria Math" panose="02040503050406030204" pitchFamily="18" charset="0"/>
                            <a:ea typeface="Calibri" panose="020F0502020204030204" pitchFamily="34" charset="0"/>
                            <a:cs typeface="Arial" panose="020B0604020202020204" pitchFamily="34" charset="0"/>
                          </a:rPr>
                          <m:t>𝑘</m:t>
                        </m:r>
                        <m:r>
                          <a:rPr lang="en-GB" sz="1200" i="1" kern="100">
                            <a:effectLst/>
                            <a:latin typeface="Cambria Math" panose="02040503050406030204" pitchFamily="18" charset="0"/>
                            <a:ea typeface="Calibri" panose="020F0502020204030204" pitchFamily="34" charset="0"/>
                            <a:cs typeface="Arial" panose="020B0604020202020204" pitchFamily="34" charset="0"/>
                          </a:rPr>
                          <m:t>)</m:t>
                        </m:r>
                      </m:sub>
                      <m:sup>
                        <m:r>
                          <a:rPr lang="en-GB" sz="1200" i="1" kern="100">
                            <a:effectLst/>
                            <a:latin typeface="Cambria Math" panose="02040503050406030204" pitchFamily="18" charset="0"/>
                            <a:ea typeface="Calibri" panose="020F0502020204030204" pitchFamily="34" charset="0"/>
                            <a:cs typeface="Arial" panose="020B0604020202020204" pitchFamily="34" charset="0"/>
                          </a:rPr>
                          <m:t>−</m:t>
                        </m:r>
                        <m:r>
                          <a:rPr lang="en-GB" sz="1200" i="1" kern="100">
                            <a:effectLst/>
                            <a:latin typeface="Cambria Math" panose="02040503050406030204" pitchFamily="18" charset="0"/>
                            <a:ea typeface="Calibri" panose="020F0502020204030204" pitchFamily="34" charset="0"/>
                            <a:cs typeface="Arial" panose="020B0604020202020204" pitchFamily="34" charset="0"/>
                          </a:rPr>
                          <m:t>𝑖</m:t>
                        </m:r>
                      </m:sup>
                    </m:sSubSup>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are the coefficient obtained by training a linear regression model on </a:t>
                </a:r>
                <a14:m>
                  <m:oMath xmlns:m="http://schemas.openxmlformats.org/officeDocument/2006/math">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2" name="ZoneTexte 11">
                <a:extLst>
                  <a:ext uri="{FF2B5EF4-FFF2-40B4-BE49-F238E27FC236}">
                    <a16:creationId xmlns:a16="http://schemas.microsoft.com/office/drawing/2014/main" id="{65DF6970-796C-BF1E-1BC4-6A1293667000}"/>
                  </a:ext>
                </a:extLst>
              </p:cNvPr>
              <p:cNvSpPr txBox="1">
                <a:spLocks noRot="1" noChangeAspect="1" noMove="1" noResize="1" noEditPoints="1" noAdjustHandles="1" noChangeArrowheads="1" noChangeShapeType="1" noTextEdit="1"/>
              </p:cNvSpPr>
              <p:nvPr/>
            </p:nvSpPr>
            <p:spPr>
              <a:xfrm>
                <a:off x="0" y="3364609"/>
                <a:ext cx="9640679" cy="269291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4903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(4/7)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AF709B9D-6267-67AA-EED8-270FB2DE58F4}"/>
                  </a:ext>
                </a:extLst>
              </p:cNvPr>
              <p:cNvSpPr txBox="1"/>
              <p:nvPr/>
            </p:nvSpPr>
            <p:spPr>
              <a:xfrm>
                <a:off x="781987" y="1543265"/>
                <a:ext cx="9070258" cy="394147"/>
              </a:xfrm>
              <a:prstGeom prst="rect">
                <a:avLst/>
              </a:prstGeom>
              <a:noFill/>
            </p:spPr>
            <p:txBody>
              <a:bodyPr wrap="square">
                <a:spAutoFit/>
              </a:bodyPr>
              <a:lstStyle/>
              <a:p>
                <a:pPr>
                  <a:lnSpc>
                    <a:spcPct val="107000"/>
                  </a:lnSpc>
                  <a:spcAft>
                    <a:spcPts val="800"/>
                  </a:spcAft>
                  <a:tabLst>
                    <a:tab pos="3644900" algn="l"/>
                  </a:tabLst>
                </a:pPr>
                <a:r>
                  <a:rPr lang="fr-FR" sz="1400" kern="100" dirty="0">
                    <a:latin typeface="Calibri" panose="020F0502020204030204" pitchFamily="34" charset="0"/>
                    <a:cs typeface="Arial" panose="020B0604020202020204" pitchFamily="34" charset="0"/>
                  </a:rPr>
                  <a:t>So far:          </a:t>
                </a:r>
                <a14:m>
                  <m:oMath xmlns:m="http://schemas.openxmlformats.org/officeDocument/2006/math">
                    <m:r>
                      <a:rPr lang="fr-FR" sz="1400" i="1" kern="100">
                        <a:latin typeface="Cambria Math" panose="02040503050406030204" pitchFamily="18" charset="0"/>
                        <a:ea typeface="Calibri" panose="020F0502020204030204" pitchFamily="34" charset="0"/>
                        <a:cs typeface="Arial" panose="020B0604020202020204" pitchFamily="34" charset="0"/>
                      </a:rPr>
                      <m:t>𝑓</m:t>
                    </m:r>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𝑆</m:t>
                        </m:r>
                        <m:r>
                          <a:rPr lang="fr-FR" sz="1400" i="1" kern="100">
                            <a:latin typeface="Cambria Math" panose="02040503050406030204" pitchFamily="18" charset="0"/>
                            <a:ea typeface="Calibri" panose="020F0502020204030204" pitchFamily="34" charset="0"/>
                            <a:cs typeface="Arial" panose="020B0604020202020204" pitchFamily="34" charset="0"/>
                          </a:rPr>
                          <m:t>∪</m:t>
                        </m:r>
                        <m:r>
                          <m:rPr>
                            <m:lit/>
                          </m:rP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𝑖</m:t>
                        </m:r>
                        <m:r>
                          <m:rPr>
                            <m:lit/>
                          </m:rPr>
                          <a:rPr lang="fr-FR" sz="1400" i="1" kern="100">
                            <a:latin typeface="Cambria Math" panose="02040503050406030204" pitchFamily="18" charset="0"/>
                            <a:ea typeface="Calibri" panose="020F0502020204030204" pitchFamily="34" charset="0"/>
                            <a:cs typeface="Arial" panose="020B0604020202020204" pitchFamily="34" charset="0"/>
                          </a:rPr>
                          <m:t>}</m:t>
                        </m:r>
                      </m:e>
                    </m:d>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en-GB" sz="1400" i="1" kern="100">
                                <a:latin typeface="Cambria Math" panose="02040503050406030204" pitchFamily="18" charset="0"/>
                                <a:ea typeface="Calibri" panose="020F0502020204030204" pitchFamily="34" charset="0"/>
                                <a:cs typeface="Arial" panose="020B0604020202020204" pitchFamily="34" charset="0"/>
                              </a:rPr>
                              <m:t>𝑥</m:t>
                            </m:r>
                          </m:e>
                          <m:sub>
                            <m:r>
                              <a:rPr lang="en-GB" sz="1400" i="1" kern="100">
                                <a:latin typeface="Cambria Math" panose="02040503050406030204" pitchFamily="18" charset="0"/>
                                <a:ea typeface="Calibri" panose="020F0502020204030204" pitchFamily="34" charset="0"/>
                                <a:cs typeface="Arial" panose="020B0604020202020204" pitchFamily="34" charset="0"/>
                              </a:rPr>
                              <m:t>𝑗</m:t>
                            </m:r>
                          </m:sub>
                        </m:sSub>
                      </m:e>
                    </m:d>
                    <m:r>
                      <a:rPr lang="fr-FR" sz="1400" i="1" kern="100">
                        <a:latin typeface="Cambria Math" panose="02040503050406030204" pitchFamily="18" charset="0"/>
                        <a:ea typeface="Calibri" panose="020F0502020204030204" pitchFamily="34" charset="0"/>
                        <a:cs typeface="Arial" panose="020B0604020202020204" pitchFamily="34" charset="0"/>
                      </a:rPr>
                      <m:t>= </m:t>
                    </m:r>
                    <m:nary>
                      <m:naryPr>
                        <m:chr m:val="∑"/>
                        <m:limLoc m:val="undOvr"/>
                        <m:ctrlPr>
                          <a:rPr lang="fr-FR" sz="1400" i="1" kern="100">
                            <a:latin typeface="Cambria Math" panose="02040503050406030204" pitchFamily="18" charset="0"/>
                            <a:ea typeface="Calibri" panose="020F0502020204030204" pitchFamily="34" charset="0"/>
                            <a:cs typeface="Arial" panose="020B0604020202020204" pitchFamily="34" charset="0"/>
                          </a:rPr>
                        </m:ctrlPr>
                      </m:naryPr>
                      <m:sub>
                        <m:r>
                          <a:rPr lang="fr-FR" sz="1400" i="1" kern="100">
                            <a:latin typeface="Cambria Math" panose="02040503050406030204" pitchFamily="18" charset="0"/>
                            <a:ea typeface="Calibri" panose="020F0502020204030204" pitchFamily="34" charset="0"/>
                            <a:cs typeface="Arial" panose="020B0604020202020204" pitchFamily="34" charset="0"/>
                          </a:rPr>
                          <m:t>𝑘</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𝑖</m:t>
                        </m:r>
                      </m:sub>
                      <m:sup>
                        <m:d>
                          <m:dPr>
                            <m:begChr m:val="|"/>
                            <m:endChr m:val="|"/>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𝑆</m:t>
                            </m:r>
                          </m:e>
                        </m:d>
                      </m:sup>
                      <m:e>
                        <m:sSubSup>
                          <m:sSubSupPr>
                            <m:ctrlPr>
                              <a:rPr lang="fr-FR" sz="1400" i="1" kern="100">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latin typeface="Cambria Math" panose="02040503050406030204" pitchFamily="18" charset="0"/>
                                <a:ea typeface="Calibri" panose="020F0502020204030204" pitchFamily="34" charset="0"/>
                                <a:cs typeface="Arial" panose="020B0604020202020204" pitchFamily="34" charset="0"/>
                              </a:rPr>
                              <m:t>𝛽</m:t>
                            </m:r>
                          </m:e>
                          <m:sub>
                            <m:r>
                              <a:rPr lang="fr-FR" sz="1400" i="1" kern="100">
                                <a:latin typeface="Cambria Math" panose="02040503050406030204" pitchFamily="18" charset="0"/>
                                <a:ea typeface="Calibri" panose="020F0502020204030204" pitchFamily="34" charset="0"/>
                                <a:cs typeface="Arial" panose="020B0604020202020204" pitchFamily="34" charset="0"/>
                              </a:rPr>
                              <m:t>𝑣</m:t>
                            </m:r>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𝑘</m:t>
                                </m:r>
                              </m:e>
                            </m:d>
                          </m:sub>
                          <m:sup>
                            <m:r>
                              <a:rPr lang="fr-FR" sz="1400" i="1" kern="100">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fr-FR" sz="1400" i="1" kern="100">
                                <a:latin typeface="Cambria Math" panose="02040503050406030204" pitchFamily="18" charset="0"/>
                                <a:ea typeface="Calibri" panose="020F0502020204030204" pitchFamily="34" charset="0"/>
                                <a:cs typeface="Arial" panose="020B0604020202020204" pitchFamily="34" charset="0"/>
                              </a:rPr>
                              <m:t>𝑥</m:t>
                            </m:r>
                          </m:e>
                          <m:sub>
                            <m:r>
                              <a:rPr lang="fr-FR" sz="1400" i="1" kern="100">
                                <a:latin typeface="Cambria Math" panose="02040503050406030204" pitchFamily="18" charset="0"/>
                                <a:ea typeface="Calibri" panose="020F0502020204030204" pitchFamily="34" charset="0"/>
                                <a:cs typeface="Arial" panose="020B0604020202020204" pitchFamily="34" charset="0"/>
                              </a:rPr>
                              <m:t>𝑣</m:t>
                            </m:r>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𝑘</m:t>
                                </m:r>
                              </m:e>
                            </m:d>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𝑗</m:t>
                            </m:r>
                          </m:sub>
                        </m:sSub>
                        <m:r>
                          <a:rPr lang="fr-FR" sz="1400" i="1" kern="100">
                            <a:latin typeface="Cambria Math" panose="02040503050406030204" pitchFamily="18" charset="0"/>
                            <a:ea typeface="Calibri" panose="020F0502020204030204" pitchFamily="34" charset="0"/>
                            <a:cs typeface="Arial" panose="020B0604020202020204" pitchFamily="34" charset="0"/>
                          </a:rPr>
                          <m:t>     +  </m:t>
                        </m:r>
                        <m:sSubSup>
                          <m:sSubSupPr>
                            <m:ctrlPr>
                              <a:rPr lang="fr-FR" sz="1400" i="1" kern="100">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latin typeface="Cambria Math" panose="02040503050406030204" pitchFamily="18" charset="0"/>
                                <a:ea typeface="Calibri" panose="020F0502020204030204" pitchFamily="34" charset="0"/>
                                <a:cs typeface="Arial" panose="020B0604020202020204" pitchFamily="34" charset="0"/>
                              </a:rPr>
                              <m:t>𝛽</m:t>
                            </m:r>
                          </m:e>
                          <m:sub>
                            <m:r>
                              <a:rPr lang="fr-FR" sz="1400" i="1" kern="100">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fr-FR" sz="1400" i="1" kern="100">
                                <a:latin typeface="Cambria Math" panose="02040503050406030204" pitchFamily="18" charset="0"/>
                                <a:ea typeface="Calibri" panose="020F0502020204030204" pitchFamily="34" charset="0"/>
                                <a:cs typeface="Arial" panose="020B0604020202020204" pitchFamily="34" charset="0"/>
                              </a:rPr>
                              <m:t>𝑥</m:t>
                            </m:r>
                          </m:e>
                          <m:sub>
                            <m:r>
                              <a:rPr lang="fr-FR" sz="1400" i="1" kern="100">
                                <a:latin typeface="Cambria Math" panose="02040503050406030204" pitchFamily="18" charset="0"/>
                                <a:ea typeface="Calibri" panose="020F0502020204030204" pitchFamily="34" charset="0"/>
                                <a:cs typeface="Arial" panose="020B0604020202020204" pitchFamily="34" charset="0"/>
                              </a:rPr>
                              <m:t>𝑖</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𝑗</m:t>
                            </m:r>
                            <m:r>
                              <a:rPr lang="fr-FR" sz="1400" i="1" kern="100">
                                <a:latin typeface="Cambria Math" panose="02040503050406030204" pitchFamily="18" charset="0"/>
                                <a:ea typeface="Calibri" panose="020F0502020204030204" pitchFamily="34" charset="0"/>
                                <a:cs typeface="Arial" panose="020B0604020202020204" pitchFamily="34" charset="0"/>
                              </a:rPr>
                              <m:t> </m:t>
                            </m:r>
                          </m:sub>
                        </m:sSub>
                        <m:r>
                          <a:rPr lang="fr-FR" sz="1400" i="1" kern="100">
                            <a:latin typeface="Cambria Math" panose="02040503050406030204" pitchFamily="18" charset="0"/>
                            <a:ea typeface="Calibri" panose="020F0502020204030204" pitchFamily="34" charset="0"/>
                            <a:cs typeface="Arial" panose="020B0604020202020204" pitchFamily="34" charset="0"/>
                          </a:rPr>
                          <m:t>  </m:t>
                        </m:r>
                      </m:e>
                    </m:nary>
                    <m:r>
                      <a:rPr lang="fr-FR" sz="1400" i="1" kern="100">
                        <a:latin typeface="Cambria Math" panose="02040503050406030204" pitchFamily="18" charset="0"/>
                        <a:ea typeface="Calibri" panose="020F0502020204030204" pitchFamily="34" charset="0"/>
                        <a:cs typeface="Arial" panose="020B0604020202020204" pitchFamily="34" charset="0"/>
                      </a:rPr>
                      <m:t>   </m:t>
                    </m:r>
                    <m:r>
                      <a:rPr lang="fr-FR" sz="1400" i="1" kern="100">
                        <a:latin typeface="Cambria Math" panose="02040503050406030204" pitchFamily="18" charset="0"/>
                        <a:ea typeface="Calibri" panose="020F0502020204030204" pitchFamily="34" charset="0"/>
                        <a:cs typeface="Arial" panose="020B0604020202020204" pitchFamily="34" charset="0"/>
                      </a:rPr>
                      <m:t>𝑎𝑛𝑑</m:t>
                    </m:r>
                    <m:r>
                      <a:rPr lang="fr-FR" sz="1400" i="1" kern="100">
                        <a:latin typeface="Cambria Math" panose="02040503050406030204" pitchFamily="18" charset="0"/>
                        <a:ea typeface="Calibri" panose="020F0502020204030204" pitchFamily="34" charset="0"/>
                        <a:cs typeface="Arial" panose="020B0604020202020204" pitchFamily="34" charset="0"/>
                      </a:rPr>
                      <m:t>    </m:t>
                    </m:r>
                    <m:r>
                      <a:rPr lang="fr-FR" sz="1400" i="1" kern="100">
                        <a:latin typeface="Cambria Math" panose="02040503050406030204" pitchFamily="18" charset="0"/>
                        <a:ea typeface="Calibri" panose="020F0502020204030204" pitchFamily="34" charset="0"/>
                        <a:cs typeface="Arial" panose="020B0604020202020204" pitchFamily="34" charset="0"/>
                      </a:rPr>
                      <m:t>𝑓</m:t>
                    </m:r>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𝑆</m:t>
                        </m:r>
                      </m:e>
                    </m:d>
                    <m:r>
                      <a:rPr lang="fr-FR" sz="1400" i="1" kern="100">
                        <a:latin typeface="Cambria Math" panose="02040503050406030204" pitchFamily="18" charset="0"/>
                        <a:ea typeface="Calibri" panose="020F0502020204030204" pitchFamily="34" charset="0"/>
                        <a:cs typeface="Arial" panose="020B0604020202020204" pitchFamily="34" charset="0"/>
                      </a:rPr>
                      <m:t>(</m:t>
                    </m:r>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en-GB" sz="1400" i="1" kern="100">
                            <a:latin typeface="Cambria Math" panose="02040503050406030204" pitchFamily="18" charset="0"/>
                            <a:ea typeface="Calibri" panose="020F0502020204030204" pitchFamily="34" charset="0"/>
                            <a:cs typeface="Arial" panose="020B0604020202020204" pitchFamily="34" charset="0"/>
                          </a:rPr>
                          <m:t>𝑥</m:t>
                        </m:r>
                      </m:e>
                      <m:sub>
                        <m:r>
                          <a:rPr lang="en-GB" sz="1400" i="1" kern="100">
                            <a:latin typeface="Cambria Math" panose="02040503050406030204" pitchFamily="18" charset="0"/>
                            <a:ea typeface="Calibri" panose="020F0502020204030204" pitchFamily="34" charset="0"/>
                            <a:cs typeface="Arial" panose="020B0604020202020204" pitchFamily="34" charset="0"/>
                          </a:rPr>
                          <m:t>𝑗</m:t>
                        </m:r>
                      </m:sub>
                    </m:sSub>
                    <m:r>
                      <a:rPr lang="fr-FR" sz="1400" i="1" kern="100">
                        <a:latin typeface="Cambria Math" panose="02040503050406030204" pitchFamily="18" charset="0"/>
                        <a:ea typeface="Calibri" panose="020F0502020204030204" pitchFamily="34" charset="0"/>
                        <a:cs typeface="Arial" panose="020B0604020202020204" pitchFamily="34" charset="0"/>
                      </a:rPr>
                      <m:t>) = </m:t>
                    </m:r>
                    <m:nary>
                      <m:naryPr>
                        <m:chr m:val="∑"/>
                        <m:limLoc m:val="undOvr"/>
                        <m:ctrlPr>
                          <a:rPr lang="fr-FR" sz="1400" i="1" kern="100">
                            <a:latin typeface="Cambria Math" panose="02040503050406030204" pitchFamily="18" charset="0"/>
                            <a:ea typeface="Calibri" panose="020F0502020204030204" pitchFamily="34" charset="0"/>
                            <a:cs typeface="Arial" panose="020B0604020202020204" pitchFamily="34" charset="0"/>
                          </a:rPr>
                        </m:ctrlPr>
                      </m:naryPr>
                      <m:sub>
                        <m:r>
                          <a:rPr lang="fr-FR" sz="1400" i="1" kern="100">
                            <a:latin typeface="Cambria Math" panose="02040503050406030204" pitchFamily="18" charset="0"/>
                            <a:ea typeface="Calibri" panose="020F0502020204030204" pitchFamily="34" charset="0"/>
                            <a:cs typeface="Arial" panose="020B0604020202020204" pitchFamily="34" charset="0"/>
                          </a:rPr>
                          <m:t>𝑘</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𝑆</m:t>
                        </m:r>
                        <m:r>
                          <a:rPr lang="fr-FR" sz="1400" i="1" kern="100">
                            <a:latin typeface="Cambria Math" panose="02040503050406030204" pitchFamily="18" charset="0"/>
                            <a:ea typeface="Calibri" panose="020F0502020204030204" pitchFamily="34" charset="0"/>
                            <a:cs typeface="Arial" panose="020B0604020202020204" pitchFamily="34" charset="0"/>
                          </a:rPr>
                          <m:t>|</m:t>
                        </m:r>
                      </m:sup>
                      <m:e>
                        <m:sSubSup>
                          <m:sSubSupPr>
                            <m:ctrlPr>
                              <a:rPr lang="fr-FR" sz="1400" i="1" kern="100">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latin typeface="Cambria Math" panose="02040503050406030204" pitchFamily="18" charset="0"/>
                                <a:ea typeface="Calibri" panose="020F0502020204030204" pitchFamily="34" charset="0"/>
                                <a:cs typeface="Arial" panose="020B0604020202020204" pitchFamily="34" charset="0"/>
                              </a:rPr>
                              <m:t>𝛽</m:t>
                            </m:r>
                          </m:e>
                          <m:sub>
                            <m:r>
                              <a:rPr lang="fr-FR" sz="1400" i="1" kern="100">
                                <a:latin typeface="Cambria Math" panose="02040503050406030204" pitchFamily="18" charset="0"/>
                                <a:ea typeface="Calibri" panose="020F0502020204030204" pitchFamily="34" charset="0"/>
                                <a:cs typeface="Arial" panose="020B0604020202020204" pitchFamily="34" charset="0"/>
                              </a:rPr>
                              <m:t>𝑣</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𝑘</m:t>
                            </m:r>
                            <m:r>
                              <a:rPr lang="fr-FR" sz="1400" i="1" kern="100">
                                <a:latin typeface="Cambria Math" panose="02040503050406030204" pitchFamily="18" charset="0"/>
                                <a:ea typeface="Calibri" panose="020F0502020204030204" pitchFamily="34" charset="0"/>
                                <a:cs typeface="Arial" panose="020B0604020202020204" pitchFamily="34" charset="0"/>
                              </a:rPr>
                              <m:t>)</m:t>
                            </m:r>
                          </m:sub>
                          <m:sup>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fr-FR" sz="1400" i="1" kern="100">
                                <a:latin typeface="Cambria Math" panose="02040503050406030204" pitchFamily="18" charset="0"/>
                                <a:ea typeface="Calibri" panose="020F0502020204030204" pitchFamily="34" charset="0"/>
                                <a:cs typeface="Arial" panose="020B0604020202020204" pitchFamily="34" charset="0"/>
                              </a:rPr>
                              <m:t>𝑥</m:t>
                            </m:r>
                          </m:e>
                          <m:sub>
                            <m:r>
                              <a:rPr lang="fr-FR" sz="1400" i="1" kern="100">
                                <a:latin typeface="Cambria Math" panose="02040503050406030204" pitchFamily="18" charset="0"/>
                                <a:ea typeface="Calibri" panose="020F0502020204030204" pitchFamily="34" charset="0"/>
                                <a:cs typeface="Arial" panose="020B0604020202020204" pitchFamily="34" charset="0"/>
                              </a:rPr>
                              <m:t>𝑣</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𝑘</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𝑗</m:t>
                            </m:r>
                          </m:sub>
                        </m:sSub>
                        <m:r>
                          <a:rPr lang="fr-FR" sz="1400" i="1" kern="100">
                            <a:latin typeface="Cambria Math" panose="02040503050406030204" pitchFamily="18" charset="0"/>
                            <a:ea typeface="Calibri" panose="020F0502020204030204" pitchFamily="34" charset="0"/>
                            <a:cs typeface="Arial" panose="020B0604020202020204" pitchFamily="34" charset="0"/>
                          </a:rPr>
                          <m:t>   </m:t>
                        </m:r>
                      </m:e>
                    </m:nary>
                  </m:oMath>
                </a14:m>
                <a:endParaRPr lang="fr-FR" sz="1200" i="1" kern="100" dirty="0">
                  <a:latin typeface="Cambria Math" panose="02040503050406030204" pitchFamily="18" charset="0"/>
                  <a:ea typeface="Calibri" panose="020F0502020204030204" pitchFamily="34" charset="0"/>
                  <a:cs typeface="Arial" panose="020B0604020202020204" pitchFamily="34" charset="0"/>
                </a:endParaRPr>
              </a:p>
            </p:txBody>
          </p:sp>
        </mc:Choice>
        <mc:Fallback xmlns="">
          <p:sp>
            <p:nvSpPr>
              <p:cNvPr id="5" name="ZoneTexte 4">
                <a:extLst>
                  <a:ext uri="{FF2B5EF4-FFF2-40B4-BE49-F238E27FC236}">
                    <a16:creationId xmlns:a16="http://schemas.microsoft.com/office/drawing/2014/main" id="{AF709B9D-6267-67AA-EED8-270FB2DE58F4}"/>
                  </a:ext>
                </a:extLst>
              </p:cNvPr>
              <p:cNvSpPr txBox="1">
                <a:spLocks noRot="1" noChangeAspect="1" noMove="1" noResize="1" noEditPoints="1" noAdjustHandles="1" noChangeArrowheads="1" noChangeShapeType="1" noTextEdit="1"/>
              </p:cNvSpPr>
              <p:nvPr/>
            </p:nvSpPr>
            <p:spPr>
              <a:xfrm>
                <a:off x="781987" y="1543265"/>
                <a:ext cx="9070258" cy="394147"/>
              </a:xfrm>
              <a:prstGeom prst="rect">
                <a:avLst/>
              </a:prstGeom>
              <a:blipFill>
                <a:blip r:embed="rId3"/>
                <a:stretch>
                  <a:fillRect l="-202" t="-64615" b="-1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BAD8E1B6-E0A6-1FDC-7EA8-4959818CF316}"/>
                  </a:ext>
                </a:extLst>
              </p:cNvPr>
              <p:cNvSpPr txBox="1"/>
              <p:nvPr/>
            </p:nvSpPr>
            <p:spPr>
              <a:xfrm>
                <a:off x="781987" y="2246555"/>
                <a:ext cx="8961812" cy="3294172"/>
              </a:xfrm>
              <a:prstGeom prst="rect">
                <a:avLst/>
              </a:prstGeom>
              <a:noFill/>
            </p:spPr>
            <p:txBody>
              <a:bodyPr wrap="square">
                <a:spAutoFit/>
              </a:bodyPr>
              <a:lstStyle/>
              <a:p>
                <a:pPr>
                  <a:lnSpc>
                    <a:spcPct val="107000"/>
                  </a:lnSpc>
                  <a:spcAft>
                    <a:spcPts val="800"/>
                  </a:spcAft>
                </a:pPr>
                <a:r>
                  <a:rPr lang="en-GB" sz="1200" kern="100" dirty="0">
                    <a:latin typeface="Calibri" panose="020F0502020204030204" pitchFamily="34" charset="0"/>
                    <a:cs typeface="Arial" panose="020B0604020202020204" pitchFamily="34" charset="0"/>
                  </a:rPr>
                  <a:t>So the Shapley value of a feature </a:t>
                </a:r>
                <a:r>
                  <a:rPr lang="en-GB" sz="1200" kern="100" dirty="0" err="1">
                    <a:latin typeface="Calibri" panose="020F0502020204030204" pitchFamily="34" charset="0"/>
                    <a:cs typeface="Arial" panose="020B0604020202020204" pitchFamily="34" charset="0"/>
                  </a:rPr>
                  <a:t>i</a:t>
                </a:r>
                <a:r>
                  <a:rPr lang="en-GB" sz="1200" kern="100" dirty="0">
                    <a:latin typeface="Calibri" panose="020F0502020204030204" pitchFamily="34" charset="0"/>
                    <a:cs typeface="Arial" panose="020B0604020202020204" pitchFamily="34" charset="0"/>
                  </a:rPr>
                  <a:t> is simplified as : </a:t>
                </a:r>
                <a:endParaRPr lang="fr-FR" sz="1200" kern="100" dirty="0">
                  <a:latin typeface="Calibri" panose="020F0502020204030204" pitchFamily="34" charset="0"/>
                  <a:cs typeface="Arial" panose="020B0604020202020204" pitchFamily="34" charset="0"/>
                </a:endParaRP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
                        <m:sSub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200" i="1" kern="100">
                              <a:effectLst/>
                              <a:latin typeface="Cambria Math" panose="02040503050406030204" pitchFamily="18" charset="0"/>
                              <a:ea typeface="Calibri" panose="020F0502020204030204" pitchFamily="34" charset="0"/>
                              <a:cs typeface="Arial" panose="020B0604020202020204" pitchFamily="34" charset="0"/>
                            </a:rPr>
                            <m:t>𝜙</m:t>
                          </m:r>
                        </m:e>
                        <m:sub>
                          <m:r>
                            <a:rPr lang="fr-FR" sz="1200" i="1" kern="100">
                              <a:effectLst/>
                              <a:latin typeface="Cambria Math" panose="02040503050406030204" pitchFamily="18" charset="0"/>
                              <a:ea typeface="Calibri" panose="020F0502020204030204" pitchFamily="34" charset="0"/>
                              <a:cs typeface="Arial" panose="020B0604020202020204" pitchFamily="34" charset="0"/>
                            </a:rPr>
                            <m:t>𝑖</m:t>
                          </m:r>
                        </m:sub>
                      </m:sSub>
                      <m:d>
                        <m:d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𝑓</m:t>
                          </m:r>
                        </m:e>
                      </m:d>
                      <m:r>
                        <a:rPr lang="fr-FR" sz="1200" kern="100">
                          <a:effectLst/>
                          <a:latin typeface="Cambria Math" panose="02040503050406030204" pitchFamily="18" charset="0"/>
                          <a:ea typeface="Calibri" panose="020F0502020204030204" pitchFamily="34" charset="0"/>
                          <a:cs typeface="Arial" panose="020B0604020202020204" pitchFamily="34" charset="0"/>
                        </a:rPr>
                        <m:t>=</m:t>
                      </m:r>
                      <m:nary>
                        <m:naryPr>
                          <m:chr m:val="∑"/>
                          <m:supHide m:val="on"/>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naryPr>
                        <m:sub>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r>
                            <a:rPr lang="fr-FR" sz="1200" kern="100">
                              <a:effectLst/>
                              <a:latin typeface="Cambria Math" panose="02040503050406030204" pitchFamily="18" charset="0"/>
                              <a:ea typeface="Calibri" panose="020F0502020204030204" pitchFamily="34" charset="0"/>
                              <a:cs typeface="Arial" panose="020B0604020202020204" pitchFamily="34" charset="0"/>
                            </a:rPr>
                            <m:t>⊆</m:t>
                          </m:r>
                          <m:r>
                            <a:rPr lang="fr-FR" sz="1200" i="1" kern="100">
                              <a:effectLst/>
                              <a:latin typeface="Cambria Math" panose="02040503050406030204" pitchFamily="18" charset="0"/>
                              <a:ea typeface="Calibri" panose="020F0502020204030204" pitchFamily="34" charset="0"/>
                              <a:cs typeface="Arial" panose="020B0604020202020204" pitchFamily="34" charset="0"/>
                            </a:rPr>
                            <m:t>𝑁</m:t>
                          </m:r>
                          <m:r>
                            <a:rPr lang="fr-FR" sz="1200" kern="100">
                              <a:effectLst/>
                              <a:latin typeface="Cambria Math" panose="02040503050406030204" pitchFamily="18" charset="0"/>
                              <a:ea typeface="Calibri" panose="020F0502020204030204" pitchFamily="34" charset="0"/>
                              <a:cs typeface="Arial" panose="020B0604020202020204" pitchFamily="34" charset="0"/>
                            </a:rPr>
                            <m:t>∖</m:t>
                          </m:r>
                          <m:r>
                            <m:rPr>
                              <m:lit/>
                            </m:rPr>
                            <a:rPr lang="fr-FR" sz="1200" kern="100">
                              <a:effectLst/>
                              <a:latin typeface="Cambria Math" panose="02040503050406030204" pitchFamily="18" charset="0"/>
                              <a:ea typeface="Calibri" panose="020F0502020204030204" pitchFamily="34" charset="0"/>
                              <a:cs typeface="Arial" panose="020B0604020202020204" pitchFamily="34" charset="0"/>
                            </a:rPr>
                            <m:t>{</m:t>
                          </m:r>
                          <m:r>
                            <a:rPr lang="fr-FR" sz="12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fr-FR" sz="1200" kern="100">
                              <a:effectLst/>
                              <a:latin typeface="Cambria Math" panose="02040503050406030204" pitchFamily="18" charset="0"/>
                              <a:ea typeface="Calibri" panose="020F0502020204030204" pitchFamily="34" charset="0"/>
                              <a:cs typeface="Arial" panose="020B0604020202020204" pitchFamily="34" charset="0"/>
                            </a:rPr>
                            <m:t>}</m:t>
                          </m:r>
                        </m:sub>
                        <m:sup/>
                        <m:e>
                          <m:f>
                            <m:f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fPr>
                            <m:num>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200" kern="100">
                                  <a:effectLst/>
                                  <a:latin typeface="Cambria Math" panose="02040503050406030204" pitchFamily="18" charset="0"/>
                                  <a:ea typeface="Calibri" panose="020F0502020204030204" pitchFamily="34" charset="0"/>
                                  <a:cs typeface="Arial" panose="020B0604020202020204" pitchFamily="34" charset="0"/>
                                </a:rPr>
                                <m:t>!</m:t>
                              </m:r>
                              <m:d>
                                <m:d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200" i="1" kern="1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200" i="1" kern="100">
                                      <a:effectLst/>
                                      <a:latin typeface="Cambria Math" panose="02040503050406030204" pitchFamily="18" charset="0"/>
                                      <a:ea typeface="Calibri" panose="020F0502020204030204" pitchFamily="34" charset="0"/>
                                      <a:cs typeface="Arial" panose="020B0604020202020204" pitchFamily="34" charset="0"/>
                                    </a:rPr>
                                    <m:t>−</m:t>
                                  </m:r>
                                  <m:r>
                                    <a:rPr lang="fr-FR" sz="1200" kern="100">
                                      <a:effectLst/>
                                      <a:latin typeface="Cambria Math" panose="02040503050406030204" pitchFamily="18" charset="0"/>
                                      <a:ea typeface="Calibri" panose="020F0502020204030204" pitchFamily="34" charset="0"/>
                                      <a:cs typeface="Arial" panose="020B0604020202020204" pitchFamily="34" charset="0"/>
                                    </a:rPr>
                                    <m:t>1</m:t>
                                  </m:r>
                                </m:e>
                              </m:d>
                              <m:r>
                                <a:rPr lang="fr-FR" sz="1200" kern="100">
                                  <a:effectLst/>
                                  <a:latin typeface="Cambria Math" panose="02040503050406030204" pitchFamily="18" charset="0"/>
                                  <a:ea typeface="Calibri" panose="020F0502020204030204" pitchFamily="34" charset="0"/>
                                  <a:cs typeface="Arial" panose="020B0604020202020204" pitchFamily="34" charset="0"/>
                                </a:rPr>
                                <m:t>!</m:t>
                              </m:r>
                            </m:num>
                            <m:den>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200" kern="100">
                                  <a:effectLst/>
                                  <a:latin typeface="Cambria Math" panose="02040503050406030204" pitchFamily="18" charset="0"/>
                                  <a:ea typeface="Calibri" panose="020F0502020204030204" pitchFamily="34" charset="0"/>
                                  <a:cs typeface="Arial" panose="020B0604020202020204" pitchFamily="34" charset="0"/>
                                </a:rPr>
                                <m:t>!</m:t>
                              </m:r>
                            </m:den>
                          </m:f>
                        </m:e>
                      </m:nary>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naryPr>
                            <m:sub>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p>
                            <m:e>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 </m:t>
                                  </m:r>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200" i="1" kern="1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𝑗</m:t>
                                  </m:r>
                                  <m:r>
                                    <a:rPr lang="fr-FR" sz="14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4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𝑗</m:t>
                                  </m:r>
                                  <m:r>
                                    <a:rPr lang="fr-FR" sz="14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400" i="1" kern="100">
                                  <a:effectLst/>
                                  <a:latin typeface="Cambria Math" panose="02040503050406030204" pitchFamily="18" charset="0"/>
                                  <a:ea typeface="Calibri" panose="020F0502020204030204" pitchFamily="34" charset="0"/>
                                  <a:cs typeface="Arial" panose="020B0604020202020204" pitchFamily="34" charset="0"/>
                                </a:rPr>
                                <m:t>    </m:t>
                              </m:r>
                            </m:e>
                          </m:nary>
                        </m:e>
                      </m:d>
                    </m:oMath>
                  </m:oMathPara>
                </a14:m>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2419350" algn="l"/>
                  </a:tabLst>
                </a:pPr>
                <a:r>
                  <a:rPr lang="fr-FR" sz="1200" kern="100" dirty="0">
                    <a:latin typeface="Calibri" panose="020F0502020204030204" pitchFamily="34" charset="0"/>
                    <a:cs typeface="Arial" panose="020B0604020202020204" pitchFamily="34" charset="0"/>
                  </a:rPr>
                  <a:t>Let’s denote:</a:t>
                </a: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Sup>
                        <m:sSubSupPr>
                          <m:ctrlP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𝑆</m:t>
                          </m:r>
                        </m:sup>
                      </m:sSubSup>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fPr>
                        <m:num>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kern="100">
                                  <a:effectLst/>
                                  <a:latin typeface="Cambria Math" panose="02040503050406030204" pitchFamily="18" charset="0"/>
                                  <a:ea typeface="Calibri" panose="020F0502020204030204" pitchFamily="34" charset="0"/>
                                  <a:cs typeface="Arial" panose="020B0604020202020204" pitchFamily="34" charset="0"/>
                                </a:rPr>
                                <m:t>1</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num>
                        <m:den>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den>
                      </m:f>
                      <m:r>
                        <a:rPr lang="fr-FR" sz="1400" b="0" i="0" kern="100" smtClean="0">
                          <a:effectLst/>
                          <a:latin typeface="Cambria Math" panose="02040503050406030204" pitchFamily="18" charset="0"/>
                          <a:ea typeface="Calibri" panose="020F0502020204030204" pitchFamily="34" charset="0"/>
                          <a:cs typeface="Arial" panose="020B0604020202020204" pitchFamily="34" charset="0"/>
                        </a:rPr>
                        <m:t>                    </m:t>
                      </m:r>
                      <m:r>
                        <a:rPr lang="fr-FR" sz="1400" b="0" i="1" kern="100" smtClean="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𝑆</m:t>
                          </m:r>
                        </m:sup>
                      </m:sSubSup>
                      <m:r>
                        <a:rPr lang="fr-FR" sz="1050" i="1" kern="100">
                          <a:effectLst/>
                          <a:latin typeface="Cambria Math" panose="02040503050406030204" pitchFamily="18" charset="0"/>
                          <a:ea typeface="Calibri" panose="020F0502020204030204" pitchFamily="34" charset="0"/>
                          <a:cs typeface="Arial" panose="020B0604020202020204" pitchFamily="34" charset="0"/>
                        </a:rPr>
                        <m:t>= </m:t>
                      </m:r>
                      <m:nary>
                        <m:naryPr>
                          <m:chr m:val="∑"/>
                          <m:limLoc m:val="undOv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naryPr>
                        <m:sub>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p>
                        <m:e>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 </m:t>
                              </m:r>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2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𝑗</m:t>
                              </m:r>
                              <m:r>
                                <a:rPr lang="fr-FR" sz="14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400" i="1" kern="100">
                              <a:effectLst/>
                              <a:latin typeface="Cambria Math" panose="02040503050406030204" pitchFamily="18" charset="0"/>
                              <a:ea typeface="Calibri" panose="020F0502020204030204" pitchFamily="34" charset="0"/>
                              <a:cs typeface="Arial" panose="020B0604020202020204" pitchFamily="34" charset="0"/>
                            </a:rPr>
                            <m:t>   </m:t>
                          </m:r>
                        </m:e>
                      </m:nary>
                    </m:oMath>
                  </m:oMathPara>
                </a14:m>
                <a:endParaRPr lang="fr-FR" sz="3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2419350" algn="l"/>
                  </a:tabLst>
                </a:pPr>
                <a:r>
                  <a:rPr lang="en-GB" sz="1200" kern="100" dirty="0">
                    <a:latin typeface="Calibri" panose="020F0502020204030204" pitchFamily="34" charset="0"/>
                    <a:cs typeface="Arial" panose="020B0604020202020204" pitchFamily="34" charset="0"/>
                  </a:rPr>
                  <a:t>In this case, we have:  </a:t>
                </a:r>
                <a:endParaRPr lang="fr-FR" sz="1200" kern="100" dirty="0">
                  <a:latin typeface="Calibri" panose="020F0502020204030204" pitchFamily="34" charset="0"/>
                  <a:cs typeface="Arial" panose="020B0604020202020204" pitchFamily="34" charset="0"/>
                </a:endParaRP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
                        <m:sSubPr>
                          <m:ctrlPr>
                            <a:rPr lang="fr-FR" sz="1400" i="1" kern="100">
                              <a:latin typeface="Cambria Math" panose="02040503050406030204" pitchFamily="18" charset="0"/>
                            </a:rPr>
                          </m:ctrlPr>
                        </m:sSubPr>
                        <m:e>
                          <m:r>
                            <a:rPr lang="fr-FR" sz="1400" kern="100">
                              <a:latin typeface="Cambria Math" panose="02040503050406030204" pitchFamily="18" charset="0"/>
                            </a:rPr>
                            <m:t>𝜙</m:t>
                          </m:r>
                        </m:e>
                        <m:sub>
                          <m:r>
                            <a:rPr lang="fr-FR" sz="1400" kern="100">
                              <a:latin typeface="Cambria Math" panose="02040503050406030204" pitchFamily="18" charset="0"/>
                            </a:rPr>
                            <m:t>𝑖</m:t>
                          </m:r>
                        </m:sub>
                      </m:sSub>
                      <m:d>
                        <m:dPr>
                          <m:ctrlPr>
                            <a:rPr lang="fr-FR" sz="1400" i="1" kern="100">
                              <a:latin typeface="Cambria Math" panose="02040503050406030204" pitchFamily="18" charset="0"/>
                            </a:rPr>
                          </m:ctrlPr>
                        </m:dPr>
                        <m:e>
                          <m:r>
                            <a:rPr lang="fr-FR" sz="1400" kern="100">
                              <a:latin typeface="Cambria Math" panose="02040503050406030204" pitchFamily="18" charset="0"/>
                            </a:rPr>
                            <m:t>𝑓</m:t>
                          </m:r>
                        </m:e>
                      </m:d>
                      <m:r>
                        <a:rPr lang="fr-FR" sz="1400" kern="100">
                          <a:latin typeface="Cambria Math" panose="02040503050406030204" pitchFamily="18" charset="0"/>
                        </a:rPr>
                        <m:t>=</m:t>
                      </m:r>
                      <m:nary>
                        <m:naryPr>
                          <m:chr m:val="∑"/>
                          <m:supHide m:val="on"/>
                          <m:ctrlPr>
                            <a:rPr lang="fr-FR" sz="1400" i="1" kern="100">
                              <a:latin typeface="Cambria Math" panose="02040503050406030204" pitchFamily="18" charset="0"/>
                            </a:rPr>
                          </m:ctrlPr>
                        </m:naryPr>
                        <m:sub>
                          <m:r>
                            <a:rPr lang="fr-FR" sz="1400" kern="100">
                              <a:latin typeface="Cambria Math" panose="02040503050406030204" pitchFamily="18" charset="0"/>
                            </a:rPr>
                            <m:t>𝑆</m:t>
                          </m:r>
                          <m:r>
                            <a:rPr lang="fr-FR" sz="1400" kern="100">
                              <a:latin typeface="Cambria Math" panose="02040503050406030204" pitchFamily="18" charset="0"/>
                            </a:rPr>
                            <m:t>⊆</m:t>
                          </m:r>
                          <m:r>
                            <a:rPr lang="fr-FR" sz="1400" kern="100">
                              <a:latin typeface="Cambria Math" panose="02040503050406030204" pitchFamily="18" charset="0"/>
                            </a:rPr>
                            <m:t>𝑁</m:t>
                          </m:r>
                          <m:r>
                            <a:rPr lang="fr-FR" sz="1400" kern="100">
                              <a:latin typeface="Cambria Math" panose="02040503050406030204" pitchFamily="18" charset="0"/>
                            </a:rPr>
                            <m:t>∖</m:t>
                          </m:r>
                          <m:r>
                            <m:rPr>
                              <m:lit/>
                            </m:rPr>
                            <a:rPr lang="fr-FR" sz="1400" kern="100">
                              <a:latin typeface="Cambria Math" panose="02040503050406030204" pitchFamily="18" charset="0"/>
                            </a:rPr>
                            <m:t>{</m:t>
                          </m:r>
                          <m:r>
                            <a:rPr lang="fr-FR" sz="1400" kern="100">
                              <a:latin typeface="Cambria Math" panose="02040503050406030204" pitchFamily="18" charset="0"/>
                            </a:rPr>
                            <m:t>𝑖</m:t>
                          </m:r>
                          <m:r>
                            <m:rPr>
                              <m:lit/>
                            </m:rPr>
                            <a:rPr lang="fr-FR" sz="1400" kern="100">
                              <a:latin typeface="Cambria Math" panose="02040503050406030204" pitchFamily="18" charset="0"/>
                            </a:rPr>
                            <m:t>}</m:t>
                          </m:r>
                        </m:sub>
                        <m:sup/>
                        <m:e>
                          <m:sSubSup>
                            <m:sSubSupPr>
                              <m:ctrlPr>
                                <a:rPr lang="fr-FR" sz="1400" i="1" kern="100">
                                  <a:latin typeface="Cambria Math" panose="02040503050406030204" pitchFamily="18" charset="0"/>
                                </a:rPr>
                              </m:ctrlPr>
                            </m:sSubSupPr>
                            <m:e>
                              <m:r>
                                <a:rPr lang="fr-FR" sz="1400" kern="100">
                                  <a:latin typeface="Cambria Math" panose="02040503050406030204" pitchFamily="18" charset="0"/>
                                </a:rPr>
                                <m:t>𝐶</m:t>
                              </m:r>
                            </m:e>
                            <m:sub>
                              <m:r>
                                <a:rPr lang="fr-FR" sz="1400" kern="100">
                                  <a:latin typeface="Cambria Math" panose="02040503050406030204" pitchFamily="18" charset="0"/>
                                </a:rPr>
                                <m:t>1</m:t>
                              </m:r>
                            </m:sub>
                            <m:sup>
                              <m:r>
                                <a:rPr lang="fr-FR" sz="1400" kern="100">
                                  <a:latin typeface="Cambria Math" panose="02040503050406030204" pitchFamily="18" charset="0"/>
                                </a:rPr>
                                <m:t>𝑆</m:t>
                              </m:r>
                            </m:sup>
                          </m:sSubSup>
                        </m:e>
                      </m:nary>
                      <m:d>
                        <m:dPr>
                          <m:begChr m:val="["/>
                          <m:endChr m:val="]"/>
                          <m:ctrlPr>
                            <a:rPr lang="fr-FR" sz="1400" i="1" kern="100">
                              <a:latin typeface="Cambria Math" panose="02040503050406030204" pitchFamily="18" charset="0"/>
                            </a:rPr>
                          </m:ctrlPr>
                        </m:dPr>
                        <m:e>
                          <m:sSubSup>
                            <m:sSubSupPr>
                              <m:ctrlPr>
                                <a:rPr lang="fr-FR" sz="1400" i="1" kern="100">
                                  <a:latin typeface="Cambria Math" panose="02040503050406030204" pitchFamily="18" charset="0"/>
                                </a:rPr>
                              </m:ctrlPr>
                            </m:sSubSupPr>
                            <m:e>
                              <m:r>
                                <a:rPr lang="fr-FR" sz="1400" kern="100">
                                  <a:latin typeface="Cambria Math" panose="02040503050406030204" pitchFamily="18" charset="0"/>
                                </a:rPr>
                                <m:t>𝐶</m:t>
                              </m:r>
                            </m:e>
                            <m:sub>
                              <m:r>
                                <a:rPr lang="fr-FR" sz="1400" kern="100">
                                  <a:latin typeface="Cambria Math" panose="02040503050406030204" pitchFamily="18" charset="0"/>
                                </a:rPr>
                                <m:t>2,</m:t>
                              </m:r>
                              <m:r>
                                <a:rPr lang="fr-FR" sz="1400" kern="100">
                                  <a:latin typeface="Cambria Math" panose="02040503050406030204" pitchFamily="18" charset="0"/>
                                </a:rPr>
                                <m:t>𝑖</m:t>
                              </m:r>
                            </m:sub>
                            <m:sup>
                              <m:r>
                                <a:rPr lang="fr-FR" sz="1400" kern="100">
                                  <a:latin typeface="Cambria Math" panose="02040503050406030204" pitchFamily="18" charset="0"/>
                                </a:rPr>
                                <m:t>𝑆</m:t>
                              </m:r>
                            </m:sup>
                          </m:sSubSup>
                          <m:r>
                            <a:rPr lang="fr-FR" sz="1400" kern="100">
                              <a:latin typeface="Cambria Math" panose="02040503050406030204" pitchFamily="18" charset="0"/>
                            </a:rPr>
                            <m:t> +  </m:t>
                          </m:r>
                          <m:sSubSup>
                            <m:sSubSupPr>
                              <m:ctrlPr>
                                <a:rPr lang="fr-FR" sz="1400" i="1" kern="100">
                                  <a:latin typeface="Cambria Math" panose="02040503050406030204" pitchFamily="18" charset="0"/>
                                </a:rPr>
                              </m:ctrlPr>
                            </m:sSubSupPr>
                            <m:e>
                              <m:r>
                                <a:rPr lang="fr-FR" sz="1400" kern="100">
                                  <a:latin typeface="Cambria Math" panose="02040503050406030204" pitchFamily="18" charset="0"/>
                                </a:rPr>
                                <m:t>𝛽</m:t>
                              </m:r>
                            </m:e>
                            <m:sub>
                              <m:r>
                                <a:rPr lang="fr-FR" sz="1400" kern="100">
                                  <a:latin typeface="Cambria Math" panose="02040503050406030204" pitchFamily="18" charset="0"/>
                                </a:rPr>
                                <m:t>𝑖</m:t>
                              </m:r>
                            </m:sub>
                            <m:sup>
                              <m:r>
                                <a:rPr lang="fr-FR" sz="1400" kern="100">
                                  <a:latin typeface="Cambria Math" panose="02040503050406030204" pitchFamily="18" charset="0"/>
                                </a:rPr>
                                <m:t>𝑖</m:t>
                              </m:r>
                            </m:sup>
                          </m:sSubSup>
                          <m:r>
                            <a:rPr lang="fr-FR" sz="1400" kern="100">
                              <a:latin typeface="Cambria Math" panose="02040503050406030204" pitchFamily="18" charset="0"/>
                            </a:rPr>
                            <m:t> </m:t>
                          </m:r>
                          <m:sSub>
                            <m:sSubPr>
                              <m:ctrlPr>
                                <a:rPr lang="fr-FR" sz="1400" i="1" kern="100">
                                  <a:latin typeface="Cambria Math" panose="02040503050406030204" pitchFamily="18" charset="0"/>
                                </a:rPr>
                              </m:ctrlPr>
                            </m:sSubPr>
                            <m:e>
                              <m:r>
                                <a:rPr lang="fr-FR" sz="1400" kern="100">
                                  <a:latin typeface="Cambria Math" panose="02040503050406030204" pitchFamily="18" charset="0"/>
                                </a:rPr>
                                <m:t>𝑥</m:t>
                              </m:r>
                            </m:e>
                            <m:sub>
                              <m:r>
                                <a:rPr lang="fr-FR" sz="1400" kern="100">
                                  <a:latin typeface="Cambria Math" panose="02040503050406030204" pitchFamily="18" charset="0"/>
                                </a:rPr>
                                <m:t>𝑖</m:t>
                              </m:r>
                              <m:r>
                                <a:rPr lang="fr-FR" sz="1400" kern="100">
                                  <a:latin typeface="Cambria Math" panose="02040503050406030204" pitchFamily="18" charset="0"/>
                                </a:rPr>
                                <m:t>,</m:t>
                              </m:r>
                              <m:r>
                                <a:rPr lang="fr-FR" sz="1400" kern="100">
                                  <a:latin typeface="Cambria Math" panose="02040503050406030204" pitchFamily="18" charset="0"/>
                                </a:rPr>
                                <m:t>𝑗</m:t>
                              </m:r>
                              <m:r>
                                <a:rPr lang="fr-FR" sz="1400" kern="100">
                                  <a:latin typeface="Cambria Math" panose="02040503050406030204" pitchFamily="18" charset="0"/>
                                </a:rPr>
                                <m:t> </m:t>
                              </m:r>
                            </m:sub>
                          </m:sSub>
                        </m:e>
                      </m:d>
                    </m:oMath>
                  </m:oMathPara>
                </a14:m>
                <a:endParaRPr lang="fr-FR" sz="1400" kern="100" dirty="0">
                  <a:latin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BAD8E1B6-E0A6-1FDC-7EA8-4959818CF316}"/>
                  </a:ext>
                </a:extLst>
              </p:cNvPr>
              <p:cNvSpPr txBox="1">
                <a:spLocks noRot="1" noChangeAspect="1" noMove="1" noResize="1" noEditPoints="1" noAdjustHandles="1" noChangeArrowheads="1" noChangeShapeType="1" noTextEdit="1"/>
              </p:cNvSpPr>
              <p:nvPr/>
            </p:nvSpPr>
            <p:spPr>
              <a:xfrm>
                <a:off x="781987" y="2246555"/>
                <a:ext cx="8961812" cy="32941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772DE58-73AB-596B-DB16-7FB490E6D2BA}"/>
                  </a:ext>
                </a:extLst>
              </p:cNvPr>
              <p:cNvSpPr txBox="1"/>
              <p:nvPr/>
            </p:nvSpPr>
            <p:spPr>
              <a:xfrm>
                <a:off x="835277" y="5548586"/>
                <a:ext cx="8342026" cy="520463"/>
              </a:xfrm>
              <a:prstGeom prst="rect">
                <a:avLst/>
              </a:prstGeom>
              <a:noFill/>
            </p:spPr>
            <p:txBody>
              <a:bodyPr wrap="square">
                <a:spAutoFit/>
              </a:bodyPr>
              <a:lstStyle/>
              <a:p>
                <a:pPr>
                  <a:lnSpc>
                    <a:spcPct val="107000"/>
                  </a:lnSpc>
                  <a:spcAft>
                    <a:spcPts val="800"/>
                  </a:spcAft>
                  <a:tabLst>
                    <a:tab pos="2419350" algn="l"/>
                  </a:tabLst>
                </a:pPr>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Approximation : Let’s assume that  </a:t>
                </a:r>
                <a14:m>
                  <m:oMath xmlns:m="http://schemas.openxmlformats.org/officeDocument/2006/math">
                    <m:sSubSup>
                      <m:sSubSupPr>
                        <m:ctrlPr>
                          <a:rPr lang="fr-FR"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sSubSupPr>
                      <m:e>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𝐂</m:t>
                        </m:r>
                      </m:e>
                      <m:sub>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𝟐</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𝐢</m:t>
                        </m:r>
                      </m:sub>
                      <m:sup>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𝐒</m:t>
                        </m:r>
                      </m:sup>
                    </m:sSubSup>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 = </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𝟎</m:t>
                    </m:r>
                  </m:oMath>
                </a14:m>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which means that  </a:t>
                </a:r>
                <a14:m>
                  <m:oMath xmlns:m="http://schemas.openxmlformats.org/officeDocument/2006/math">
                    <m:sSubSup>
                      <m:sSubSupPr>
                        <m:ctrlPr>
                          <a:rPr lang="fr-FR"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sSubSupPr>
                      <m:e>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𝛃</m:t>
                        </m:r>
                      </m:e>
                      <m:sub>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𝐯</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𝐤</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sub>
                      <m:sup>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𝐢</m:t>
                        </m:r>
                      </m:sup>
                    </m:sSubSup>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  </m:t>
                    </m:r>
                    <m:sSubSup>
                      <m:sSubSupPr>
                        <m:ctrlPr>
                          <a:rPr lang="fr-FR"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sSubSupPr>
                      <m:e>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𝛃</m:t>
                        </m:r>
                      </m:e>
                      <m:sub>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𝐯</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𝐤</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sub>
                      <m:sup>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𝐢</m:t>
                        </m:r>
                      </m:sup>
                    </m:sSubSup>
                  </m:oMath>
                </a14:m>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Training </a:t>
                </a:r>
                <a14:m>
                  <m:oMath xmlns:m="http://schemas.openxmlformats.org/officeDocument/2006/math">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𝐟</m:t>
                    </m:r>
                  </m:oMath>
                </a14:m>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for each coalition </a:t>
                </a:r>
                <a14:m>
                  <m:oMath xmlns:m="http://schemas.openxmlformats.org/officeDocument/2006/math">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𝐒</m:t>
                    </m:r>
                  </m:oMath>
                </a14:m>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is cumbersome. Instead, we attribute the value zero to features excluded  </a:t>
                </a:r>
                <a14:m>
                  <m:oMath xmlns:m="http://schemas.openxmlformats.org/officeDocument/2006/math">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𝐒</m:t>
                    </m:r>
                  </m:oMath>
                </a14:m>
                <a:r>
                  <a:rPr lang="en-US" sz="1200" kern="100" dirty="0">
                    <a:latin typeface="Calibri" panose="020F0502020204030204" pitchFamily="34" charset="0"/>
                    <a:ea typeface="Times New Roman" panose="02020603050405020304" pitchFamily="18" charset="0"/>
                    <a:cs typeface="Arial" panose="020B0604020202020204" pitchFamily="34" charset="0"/>
                  </a:rPr>
                  <a:t>. </a:t>
                </a:r>
                <a:endParaRPr lang="fr-FR" sz="12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8" name="ZoneTexte 7">
                <a:extLst>
                  <a:ext uri="{FF2B5EF4-FFF2-40B4-BE49-F238E27FC236}">
                    <a16:creationId xmlns:a16="http://schemas.microsoft.com/office/drawing/2014/main" id="{2772DE58-73AB-596B-DB16-7FB490E6D2BA}"/>
                  </a:ext>
                </a:extLst>
              </p:cNvPr>
              <p:cNvSpPr txBox="1">
                <a:spLocks noRot="1" noChangeAspect="1" noMove="1" noResize="1" noEditPoints="1" noAdjustHandles="1" noChangeArrowheads="1" noChangeShapeType="1" noTextEdit="1"/>
              </p:cNvSpPr>
              <p:nvPr/>
            </p:nvSpPr>
            <p:spPr>
              <a:xfrm>
                <a:off x="835277" y="5548586"/>
                <a:ext cx="8342026" cy="520463"/>
              </a:xfrm>
              <a:prstGeom prst="rect">
                <a:avLst/>
              </a:prstGeom>
              <a:blipFill>
                <a:blip r:embed="rId5"/>
                <a:stretch>
                  <a:fillRect b="-8140"/>
                </a:stretch>
              </a:blipFill>
            </p:spPr>
            <p:txBody>
              <a:bodyPr/>
              <a:lstStyle/>
              <a:p>
                <a:r>
                  <a:rPr lang="en-US">
                    <a:noFill/>
                  </a:rPr>
                  <a:t> </a:t>
                </a:r>
              </a:p>
            </p:txBody>
          </p:sp>
        </mc:Fallback>
      </mc:AlternateContent>
    </p:spTree>
    <p:extLst>
      <p:ext uri="{BB962C8B-B14F-4D97-AF65-F5344CB8AC3E}">
        <p14:creationId xmlns:p14="http://schemas.microsoft.com/office/powerpoint/2010/main" val="2387422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(4/7)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69898" y="4723244"/>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5F412042-B0CE-B824-E07B-7E5521389270}"/>
                  </a:ext>
                </a:extLst>
              </p:cNvPr>
              <p:cNvSpPr txBox="1"/>
              <p:nvPr/>
            </p:nvSpPr>
            <p:spPr>
              <a:xfrm>
                <a:off x="176515" y="1399159"/>
                <a:ext cx="9427483" cy="305500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tabLst>
                    <a:tab pos="24193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To compute global Shapley Values for each feature </a:t>
                </a:r>
                <a:r>
                  <a:rPr lang="en-US" sz="1400" kern="100" dirty="0" err="1">
                    <a:latin typeface="Calibri" panose="020F0502020204030204" pitchFamily="34" charset="0"/>
                    <a:ea typeface="Times New Roman" panose="02020603050405020304" pitchFamily="18" charset="0"/>
                    <a:cs typeface="Arial" panose="020B0604020202020204" pitchFamily="34" charset="0"/>
                  </a:rPr>
                  <a:t>i</a:t>
                </a:r>
                <a:r>
                  <a:rPr lang="en-US" sz="1400" kern="100" dirty="0">
                    <a:latin typeface="Calibri" panose="020F0502020204030204" pitchFamily="34" charset="0"/>
                    <a:ea typeface="Times New Roman" panose="02020603050405020304" pitchFamily="18" charset="0"/>
                    <a:cs typeface="Arial" panose="020B0604020202020204" pitchFamily="34" charset="0"/>
                  </a:rPr>
                  <a:t> in the dataset, we take the mean absolute value of </a:t>
                </a:r>
                <a14:m>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𝜙</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sub>
                    </m:sSub>
                    <m:d>
                      <m:d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dPr>
                      <m:e>
                        <m:r>
                          <a:rPr lang="fr-FR" sz="1400" kern="100">
                            <a:latin typeface="Cambria Math" panose="02040503050406030204" pitchFamily="18" charset="0"/>
                            <a:ea typeface="Times New Roman" panose="02020603050405020304" pitchFamily="18" charset="0"/>
                            <a:cs typeface="Arial" panose="020B0604020202020204" pitchFamily="34" charset="0"/>
                          </a:rPr>
                          <m:t>𝑓</m:t>
                        </m:r>
                      </m:e>
                    </m:d>
                  </m:oMath>
                </a14:m>
                <a:r>
                  <a:rPr lang="fr-FR" sz="1400" kern="100" dirty="0">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𝑖</m:t>
                    </m:r>
                    <m:r>
                      <a:rPr lang="en-GB" sz="1400" kern="100">
                        <a:latin typeface="Cambria Math" panose="02040503050406030204" pitchFamily="18" charset="0"/>
                        <a:ea typeface="Times New Roman" panose="02020603050405020304" pitchFamily="18" charset="0"/>
                        <a:cs typeface="Arial" panose="020B0604020202020204" pitchFamily="34" charset="0"/>
                      </a:rPr>
                      <m:t> ∈ </m:t>
                    </m:r>
                    <m:r>
                      <a:rPr lang="en-GB" sz="1400" kern="100">
                        <a:latin typeface="Cambria Math" panose="02040503050406030204" pitchFamily="18" charset="0"/>
                        <a:ea typeface="Times New Roman" panose="02020603050405020304" pitchFamily="18" charset="0"/>
                        <a:cs typeface="Arial" panose="020B0604020202020204" pitchFamily="34" charset="0"/>
                      </a:rPr>
                      <m:t>𝑁</m:t>
                    </m:r>
                  </m:oMath>
                </a14:m>
                <a:r>
                  <a:rPr lang="en-GB" sz="1400" kern="100" dirty="0">
                    <a:latin typeface="Calibri" panose="020F0502020204030204" pitchFamily="34" charset="0"/>
                    <a:ea typeface="Times New Roman" panose="02020603050405020304" pitchFamily="18" charset="0"/>
                    <a:cs typeface="Arial" panose="020B0604020202020204" pitchFamily="34" charset="0"/>
                  </a:rPr>
                  <a:t>. </a:t>
                </a:r>
              </a:p>
              <a:p>
                <a:pPr marL="285750" indent="-285750">
                  <a:lnSpc>
                    <a:spcPct val="107000"/>
                  </a:lnSpc>
                  <a:spcAft>
                    <a:spcPts val="800"/>
                  </a:spcAft>
                  <a:buFont typeface="Arial" panose="020B0604020202020204" pitchFamily="34" charset="0"/>
                  <a:buChar char="•"/>
                  <a:tabLst>
                    <a:tab pos="2419350" algn="l"/>
                  </a:tabLst>
                </a:pPr>
                <a:r>
                  <a:rPr lang="en-GB" sz="14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The motivation behind taking the absolute mean is that we are interested in Shapley values magnitude, and we do not want any compensation effect between positive and negative values due to the mean summation. </a:t>
                </a:r>
              </a:p>
              <a:p>
                <a:pPr marL="285750" indent="-285750">
                  <a:lnSpc>
                    <a:spcPct val="107000"/>
                  </a:lnSpc>
                  <a:spcAft>
                    <a:spcPts val="800"/>
                  </a:spcAft>
                  <a:buFont typeface="Arial" panose="020B0604020202020204" pitchFamily="34" charset="0"/>
                  <a:buChar char="•"/>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Let’s denote </a:t>
                </a:r>
                <a14:m>
                  <m:oMath xmlns:m="http://schemas.openxmlformats.org/officeDocument/2006/math">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𝑆</m:t>
                        </m:r>
                      </m:sup>
                    </m:sSubSup>
                  </m:oMath>
                </a14:m>
                <a:r>
                  <a:rPr lang="en-GB" sz="1400" kern="100" dirty="0">
                    <a:latin typeface="Calibri" panose="020F0502020204030204" pitchFamily="34" charset="0"/>
                    <a:ea typeface="Times New Roman" panose="02020603050405020304" pitchFamily="18" charset="0"/>
                    <a:cs typeface="Arial" panose="020B0604020202020204" pitchFamily="34" charset="0"/>
                  </a:rPr>
                  <a:t> the global Shapley value of feature </a:t>
                </a:r>
                <a:r>
                  <a:rPr lang="en-GB" sz="1400" kern="100" dirty="0" err="1">
                    <a:latin typeface="Calibri" panose="020F0502020204030204" pitchFamily="34" charset="0"/>
                    <a:ea typeface="Times New Roman" panose="02020603050405020304" pitchFamily="18" charset="0"/>
                    <a:cs typeface="Arial" panose="020B0604020202020204" pitchFamily="34" charset="0"/>
                  </a:rPr>
                  <a:t>i</a:t>
                </a:r>
                <a:r>
                  <a:rPr lang="en-GB" sz="1400" kern="100" dirty="0">
                    <a:latin typeface="Calibri" panose="020F0502020204030204" pitchFamily="34" charset="0"/>
                    <a:ea typeface="Times New Roman" panose="02020603050405020304" pitchFamily="18" charset="0"/>
                    <a:cs typeface="Arial" panose="020B0604020202020204" pitchFamily="34" charset="0"/>
                  </a:rPr>
                  <a:t> using the student model.  we have :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𝑆</m:t>
                          </m:r>
                        </m:sup>
                      </m:sSubSup>
                      <m:r>
                        <a:rPr lang="en-GB" sz="1400" kern="100">
                          <a:latin typeface="Cambria Math" panose="02040503050406030204" pitchFamily="18" charset="0"/>
                          <a:ea typeface="Times New Roman" panose="02020603050405020304" pitchFamily="18" charset="0"/>
                          <a:cs typeface="Arial" panose="020B0604020202020204" pitchFamily="34" charset="0"/>
                        </a:rPr>
                        <m:t> = </m:t>
                      </m:r>
                      <m:r>
                        <a:rPr lang="en-GB" sz="1400" kern="100">
                          <a:latin typeface="Cambria Math" panose="02040503050406030204" pitchFamily="18" charset="0"/>
                          <a:ea typeface="Times New Roman" panose="02020603050405020304" pitchFamily="18" charset="0"/>
                          <a:cs typeface="Arial" panose="020B0604020202020204" pitchFamily="34" charset="0"/>
                        </a:rPr>
                        <m:t>𝐸</m:t>
                      </m:r>
                      <m:r>
                        <a:rPr lang="en-GB"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𝜙</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sub>
                      </m:sSub>
                      <m:d>
                        <m:d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dPr>
                        <m:e>
                          <m:r>
                            <a:rPr lang="fr-FR" sz="1400" kern="100">
                              <a:latin typeface="Cambria Math" panose="02040503050406030204" pitchFamily="18" charset="0"/>
                              <a:ea typeface="Times New Roman" panose="02020603050405020304" pitchFamily="18" charset="0"/>
                              <a:cs typeface="Arial" panose="020B0604020202020204" pitchFamily="34" charset="0"/>
                            </a:rPr>
                            <m:t>𝑓</m:t>
                          </m:r>
                        </m:e>
                      </m:d>
                      <m:r>
                        <a:rPr lang="en-GB" sz="1400" kern="100">
                          <a:latin typeface="Cambria Math" panose="02040503050406030204" pitchFamily="18" charset="0"/>
                          <a:ea typeface="Times New Roman" panose="02020603050405020304" pitchFamily="18" charset="0"/>
                          <a:cs typeface="Arial" panose="020B0604020202020204" pitchFamily="34" charset="0"/>
                        </a:rPr>
                        <m:t>| = </m:t>
                      </m:r>
                      <m:nary>
                        <m:naryPr>
                          <m:chr m:val="∑"/>
                          <m:supHide m:val="on"/>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fr-FR" sz="1400" kern="100">
                              <a:latin typeface="Cambria Math" panose="02040503050406030204" pitchFamily="18" charset="0"/>
                              <a:ea typeface="Times New Roman" panose="02020603050405020304" pitchFamily="18" charset="0"/>
                              <a:cs typeface="Arial" panose="020B0604020202020204" pitchFamily="34" charset="0"/>
                            </a:rPr>
                            <m:t>𝑆</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𝑁</m:t>
                          </m:r>
                          <m:r>
                            <a:rPr lang="fr-FR" sz="1400" kern="100">
                              <a:latin typeface="Cambria Math" panose="02040503050406030204" pitchFamily="18" charset="0"/>
                              <a:ea typeface="Times New Roman" panose="02020603050405020304" pitchFamily="18" charset="0"/>
                              <a:cs typeface="Arial" panose="020B0604020202020204" pitchFamily="34" charset="0"/>
                            </a:rPr>
                            <m:t>∖</m:t>
                          </m:r>
                          <m:r>
                            <m:rPr>
                              <m:lit/>
                            </m:rP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𝑖</m:t>
                          </m:r>
                          <m:r>
                            <m:rPr>
                              <m:lit/>
                            </m:rPr>
                            <a:rPr lang="fr-FR" sz="1400" kern="100">
                              <a:latin typeface="Cambria Math" panose="02040503050406030204" pitchFamily="18" charset="0"/>
                              <a:ea typeface="Times New Roman" panose="02020603050405020304" pitchFamily="18" charset="0"/>
                              <a:cs typeface="Arial" panose="020B0604020202020204" pitchFamily="34" charset="0"/>
                            </a:rPr>
                            <m:t>}</m:t>
                          </m:r>
                        </m:sub>
                        <m:sup/>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kern="100">
                                  <a:latin typeface="Cambria Math" panose="02040503050406030204" pitchFamily="18" charset="0"/>
                                  <a:ea typeface="Times New Roman" panose="02020603050405020304" pitchFamily="18" charset="0"/>
                                  <a:cs typeface="Arial" panose="020B0604020202020204" pitchFamily="34" charset="0"/>
                                </a:rPr>
                                <m:t>𝐶</m:t>
                              </m:r>
                            </m:e>
                            <m:sub>
                              <m:r>
                                <a:rPr lang="fr-FR" sz="1400" kern="100">
                                  <a:latin typeface="Cambria Math" panose="02040503050406030204" pitchFamily="18" charset="0"/>
                                  <a:ea typeface="Times New Roman" panose="02020603050405020304" pitchFamily="18" charset="0"/>
                                  <a:cs typeface="Arial" panose="020B0604020202020204" pitchFamily="34" charset="0"/>
                                </a:rPr>
                                <m:t>1</m:t>
                              </m:r>
                            </m:sub>
                            <m:sup>
                              <m:r>
                                <a:rPr lang="fr-FR" sz="1400" kern="100">
                                  <a:latin typeface="Cambria Math" panose="02040503050406030204" pitchFamily="18" charset="0"/>
                                  <a:ea typeface="Times New Roman" panose="02020603050405020304" pitchFamily="18" charset="0"/>
                                  <a:cs typeface="Arial" panose="020B0604020202020204" pitchFamily="34" charset="0"/>
                                </a:rPr>
                                <m:t>𝑆</m:t>
                              </m:r>
                            </m:sup>
                          </m:sSubSup>
                        </m:e>
                      </m:nary>
                      <m:r>
                        <a:rPr lang="fr-FR" sz="1400" kern="100">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𝐸</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𝑗</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kern="100">
                              <a:latin typeface="Cambria Math" panose="02040503050406030204" pitchFamily="18" charset="0"/>
                              <a:ea typeface="Times New Roman" panose="02020603050405020304" pitchFamily="18" charset="0"/>
                              <a:cs typeface="Arial" panose="020B0604020202020204" pitchFamily="34" charset="0"/>
                            </a:rPr>
                            <m:t> |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sub>
                        <m:sup>
                          <m:r>
                            <a:rPr lang="fr-FR" sz="1400" kern="100">
                              <a:latin typeface="Cambria Math" panose="02040503050406030204" pitchFamily="18" charset="0"/>
                              <a:ea typeface="Times New Roman" panose="02020603050405020304" pitchFamily="18" charset="0"/>
                              <a:cs typeface="Arial" panose="020B0604020202020204" pitchFamily="34" charset="0"/>
                            </a:rPr>
                            <m:t>𝑖</m:t>
                          </m:r>
                        </m:sup>
                      </m:sSubSup>
                      <m:r>
                        <a:rPr lang="fr-FR"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𝑥</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𝑗</m:t>
                          </m:r>
                          <m:r>
                            <a:rPr lang="fr-FR" sz="1400" kern="100">
                              <a:latin typeface="Cambria Math" panose="02040503050406030204" pitchFamily="18" charset="0"/>
                              <a:ea typeface="Times New Roman" panose="02020603050405020304" pitchFamily="18" charset="0"/>
                              <a:cs typeface="Arial" panose="020B0604020202020204" pitchFamily="34" charset="0"/>
                            </a:rPr>
                            <m:t> </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m:t>
                      </m:r>
                    </m:oMath>
                  </m:oMathPara>
                </a14:m>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Sup>
                        <m:sSubSupPr>
                          <m:ctrlPr>
                            <a:rPr lang="fr-FR" sz="1400" b="1" i="1" kern="100" smtClean="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SupPr>
                        <m:e>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𝝍</m:t>
                          </m:r>
                        </m:e>
                        <m:sub>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𝒊</m:t>
                          </m:r>
                        </m:sub>
                        <m:sup>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𝑺</m:t>
                          </m:r>
                        </m:sup>
                      </m:sSubSup>
                      <m:r>
                        <a:rPr lang="en-GB"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Pr>
                        <m:e>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𝜷</m:t>
                          </m:r>
                        </m:e>
                        <m:sub>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𝒊</m:t>
                          </m:r>
                        </m:sub>
                      </m:sSub>
                      <m:r>
                        <a:rPr lang="en-GB"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nary>
                        <m:naryPr>
                          <m:chr m:val="∑"/>
                          <m:supHide m:val="on"/>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naryPr>
                        <m:sub>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𝐒</m:t>
                          </m:r>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𝐍</m:t>
                          </m:r>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r>
                            <m:rPr>
                              <m:lit/>
                            </m:rP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𝐢</m:t>
                          </m:r>
                          <m:r>
                            <m:rPr>
                              <m:lit/>
                            </m:rP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sub>
                        <m:sup/>
                        <m:e>
                          <m:sSubSup>
                            <m:sSubSupPr>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SupPr>
                            <m:e>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𝑪</m:t>
                              </m:r>
                            </m:e>
                            <m:sub>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𝟏</m:t>
                              </m:r>
                            </m:sub>
                            <m:sup>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𝑺</m:t>
                              </m:r>
                            </m:sup>
                          </m:sSubSup>
                        </m:e>
                      </m:nary>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Pr>
                        <m:e>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𝑬</m:t>
                          </m:r>
                        </m:e>
                        <m:sub>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𝒋</m:t>
                          </m:r>
                        </m:sub>
                      </m:sSub>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Pr>
                        <m:e>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𝒙</m:t>
                          </m:r>
                        </m:e>
                        <m:sub>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𝐢</m:t>
                          </m:r>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𝐣</m:t>
                          </m:r>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sub>
                      </m:sSub>
                      <m:r>
                        <a:rPr lang="en-GB"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oMath>
                  </m:oMathPara>
                </a14:m>
                <a:endParaRPr lang="fr-FR" sz="1400" b="1"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5" name="ZoneTexte 4">
                <a:extLst>
                  <a:ext uri="{FF2B5EF4-FFF2-40B4-BE49-F238E27FC236}">
                    <a16:creationId xmlns:a16="http://schemas.microsoft.com/office/drawing/2014/main" id="{5F412042-B0CE-B824-E07B-7E5521389270}"/>
                  </a:ext>
                </a:extLst>
              </p:cNvPr>
              <p:cNvSpPr txBox="1">
                <a:spLocks noRot="1" noChangeAspect="1" noMove="1" noResize="1" noEditPoints="1" noAdjustHandles="1" noChangeArrowheads="1" noChangeShapeType="1" noTextEdit="1"/>
              </p:cNvSpPr>
              <p:nvPr/>
            </p:nvSpPr>
            <p:spPr>
              <a:xfrm>
                <a:off x="176515" y="1399159"/>
                <a:ext cx="9427483" cy="3055003"/>
              </a:xfrm>
              <a:prstGeom prst="rect">
                <a:avLst/>
              </a:prstGeom>
              <a:blipFill>
                <a:blip r:embed="rId2"/>
                <a:stretch>
                  <a:fillRect l="-129" t="-2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467B5CC3-7EA7-19AF-E859-823694DC40C3}"/>
                  </a:ext>
                </a:extLst>
              </p:cNvPr>
              <p:cNvSpPr txBox="1"/>
              <p:nvPr/>
            </p:nvSpPr>
            <p:spPr>
              <a:xfrm>
                <a:off x="1632495" y="4518002"/>
                <a:ext cx="8342026" cy="371961"/>
              </a:xfrm>
              <a:prstGeom prst="rect">
                <a:avLst/>
              </a:prstGeom>
              <a:noFill/>
            </p:spPr>
            <p:txBody>
              <a:bodyPr wrap="square">
                <a:spAutoFit/>
              </a:bodyPr>
              <a:lstStyle/>
              <a:p>
                <a:pPr>
                  <a:lnSpc>
                    <a:spcPct val="107000"/>
                  </a:lnSpc>
                  <a:spcAft>
                    <a:spcPts val="800"/>
                  </a:spcAft>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because   </a:t>
                </a:r>
                <a14:m>
                  <m:oMath xmlns:m="http://schemas.openxmlformats.org/officeDocument/2006/math">
                    <m:nary>
                      <m:naryPr>
                        <m:chr m:val="∑"/>
                        <m:supHide m:val="on"/>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fr-FR" sz="1400" kern="100">
                            <a:latin typeface="Cambria Math" panose="02040503050406030204" pitchFamily="18" charset="0"/>
                            <a:ea typeface="Times New Roman" panose="02020603050405020304" pitchFamily="18" charset="0"/>
                            <a:cs typeface="Arial" panose="020B0604020202020204" pitchFamily="34" charset="0"/>
                          </a:rPr>
                          <m:t>𝑆</m:t>
                        </m:r>
                        <m:r>
                          <a:rPr lang="en-US"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𝑁</m:t>
                        </m:r>
                        <m:r>
                          <a:rPr lang="en-US" sz="1400" kern="100">
                            <a:latin typeface="Cambria Math" panose="02040503050406030204" pitchFamily="18" charset="0"/>
                            <a:ea typeface="Times New Roman" panose="02020603050405020304" pitchFamily="18" charset="0"/>
                            <a:cs typeface="Arial" panose="020B0604020202020204" pitchFamily="34" charset="0"/>
                          </a:rPr>
                          <m:t>∖</m:t>
                        </m:r>
                        <m:r>
                          <m:rPr>
                            <m:lit/>
                          </m:rPr>
                          <a:rPr lang="en-US"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𝑖</m:t>
                        </m:r>
                        <m:r>
                          <m:rPr>
                            <m:lit/>
                          </m:rPr>
                          <a:rPr lang="en-US" sz="1400" kern="100">
                            <a:latin typeface="Cambria Math" panose="02040503050406030204" pitchFamily="18" charset="0"/>
                            <a:ea typeface="Times New Roman" panose="02020603050405020304" pitchFamily="18" charset="0"/>
                            <a:cs typeface="Arial" panose="020B0604020202020204" pitchFamily="34" charset="0"/>
                          </a:rPr>
                          <m:t>}</m:t>
                        </m:r>
                      </m:sub>
                      <m:sup/>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kern="100">
                                <a:latin typeface="Cambria Math" panose="02040503050406030204" pitchFamily="18" charset="0"/>
                                <a:ea typeface="Times New Roman" panose="02020603050405020304" pitchFamily="18" charset="0"/>
                                <a:cs typeface="Arial" panose="020B0604020202020204" pitchFamily="34" charset="0"/>
                              </a:rPr>
                              <m:t>𝐶</m:t>
                            </m:r>
                          </m:e>
                          <m:sub>
                            <m:r>
                              <a:rPr lang="en-US" sz="1400" kern="100">
                                <a:latin typeface="Cambria Math" panose="02040503050406030204" pitchFamily="18" charset="0"/>
                                <a:ea typeface="Times New Roman" panose="02020603050405020304" pitchFamily="18" charset="0"/>
                                <a:cs typeface="Arial" panose="020B0604020202020204" pitchFamily="34" charset="0"/>
                              </a:rPr>
                              <m:t>1</m:t>
                            </m:r>
                          </m:sub>
                          <m:sup>
                            <m:r>
                              <a:rPr lang="fr-FR" sz="1400" kern="100">
                                <a:latin typeface="Cambria Math" panose="02040503050406030204" pitchFamily="18" charset="0"/>
                                <a:ea typeface="Times New Roman" panose="02020603050405020304" pitchFamily="18" charset="0"/>
                                <a:cs typeface="Arial" panose="020B0604020202020204" pitchFamily="34" charset="0"/>
                              </a:rPr>
                              <m:t>𝑆</m:t>
                            </m:r>
                          </m:sup>
                        </m:sSubSup>
                      </m:e>
                    </m:nary>
                    <m:r>
                      <a:rPr lang="en-US" sz="1400" kern="100">
                        <a:latin typeface="Cambria Math" panose="02040503050406030204" pitchFamily="18" charset="0"/>
                        <a:ea typeface="Times New Roman" panose="02020603050405020304" pitchFamily="18" charset="0"/>
                        <a:cs typeface="Arial" panose="020B0604020202020204" pitchFamily="34" charset="0"/>
                      </a:rPr>
                      <m:t> &gt;0  </m:t>
                    </m:r>
                    <m:r>
                      <a:rPr lang="fr-FR" sz="1400" kern="100">
                        <a:latin typeface="Cambria Math" panose="02040503050406030204" pitchFamily="18" charset="0"/>
                        <a:ea typeface="Times New Roman" panose="02020603050405020304" pitchFamily="18" charset="0"/>
                        <a:cs typeface="Arial" panose="020B0604020202020204" pitchFamily="34" charset="0"/>
                      </a:rPr>
                      <m:t>𝑎𝑛𝑑</m:t>
                    </m:r>
                    <m:r>
                      <a:rPr lang="fr-FR"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𝑖𝑠</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𝑛𝑜𝑡</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𝑎</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𝑟𝑎𝑛𝑑𝑜𝑚</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𝑣𝑎𝑟𝑖𝑎𝑏𝑙𝑒</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𝑑𝑒𝑝𝑒𝑛𝑑𝑖𝑛𝑔</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𝑜𝑛</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𝑖𝑛𝑠𝑡𝑎𝑛𝑐𝑒𝑠</m:t>
                    </m:r>
                    <m:r>
                      <a:rPr lang="en-GB" sz="1400" kern="100">
                        <a:latin typeface="Cambria Math" panose="02040503050406030204" pitchFamily="18" charset="0"/>
                        <a:ea typeface="Times New Roman" panose="02020603050405020304" pitchFamily="18" charset="0"/>
                        <a:cs typeface="Arial" panose="020B0604020202020204" pitchFamily="34" charset="0"/>
                      </a:rPr>
                      <m:t>.  </m:t>
                    </m:r>
                  </m:oMath>
                </a14:m>
                <a:endParaRPr lang="fr-FR" sz="14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7" name="ZoneTexte 6">
                <a:extLst>
                  <a:ext uri="{FF2B5EF4-FFF2-40B4-BE49-F238E27FC236}">
                    <a16:creationId xmlns:a16="http://schemas.microsoft.com/office/drawing/2014/main" id="{467B5CC3-7EA7-19AF-E859-823694DC40C3}"/>
                  </a:ext>
                </a:extLst>
              </p:cNvPr>
              <p:cNvSpPr txBox="1">
                <a:spLocks noRot="1" noChangeAspect="1" noMove="1" noResize="1" noEditPoints="1" noAdjustHandles="1" noChangeArrowheads="1" noChangeShapeType="1" noTextEdit="1"/>
              </p:cNvSpPr>
              <p:nvPr/>
            </p:nvSpPr>
            <p:spPr>
              <a:xfrm>
                <a:off x="1632495" y="4518002"/>
                <a:ext cx="8342026" cy="371961"/>
              </a:xfrm>
              <a:prstGeom prst="rect">
                <a:avLst/>
              </a:prstGeom>
              <a:blipFill>
                <a:blip r:embed="rId3"/>
                <a:stretch>
                  <a:fillRect l="-219" t="-77049" b="-122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300ADEA-34ED-C45C-BF75-C56B98864293}"/>
                  </a:ext>
                </a:extLst>
              </p:cNvPr>
              <p:cNvSpPr txBox="1"/>
              <p:nvPr/>
            </p:nvSpPr>
            <p:spPr>
              <a:xfrm>
                <a:off x="401367" y="5099417"/>
                <a:ext cx="8977778" cy="543162"/>
              </a:xfrm>
              <a:prstGeom prst="rect">
                <a:avLst/>
              </a:prstGeom>
              <a:noFill/>
            </p:spPr>
            <p:txBody>
              <a:bodyPr wrap="square">
                <a:spAutoFit/>
              </a:bodyPr>
              <a:lstStyle/>
              <a:p>
                <a:pPr>
                  <a:lnSpc>
                    <a:spcPct val="107000"/>
                  </a:lnSpc>
                  <a:spcAft>
                    <a:spcPts val="800"/>
                  </a:spcAft>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Now that we have the expression of the Shapley values of our linear model </a:t>
                </a:r>
                <a14:m>
                  <m:oMath xmlns:m="http://schemas.openxmlformats.org/officeDocument/2006/math">
                    <m:r>
                      <a:rPr lang="fr-FR" sz="1400" kern="100">
                        <a:latin typeface="Cambria Math" panose="02040503050406030204" pitchFamily="18" charset="0"/>
                        <a:ea typeface="Times New Roman" panose="02020603050405020304" pitchFamily="18" charset="0"/>
                        <a:cs typeface="Arial" panose="020B0604020202020204" pitchFamily="34" charset="0"/>
                      </a:rPr>
                      <m:t>𝑓</m:t>
                    </m:r>
                  </m:oMath>
                </a14:m>
                <a:r>
                  <a:rPr lang="en-GB" sz="1400" kern="100" dirty="0">
                    <a:latin typeface="Calibri" panose="020F0502020204030204" pitchFamily="34" charset="0"/>
                    <a:ea typeface="Times New Roman" panose="02020603050405020304" pitchFamily="18" charset="0"/>
                    <a:cs typeface="Arial" panose="020B0604020202020204" pitchFamily="34" charset="0"/>
                  </a:rPr>
                  <a:t> expressed using the coefficients </a:t>
                </a:r>
                <a14:m>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oMath>
                </a14:m>
                <a:r>
                  <a:rPr lang="en-GB" sz="1400" kern="100" dirty="0">
                    <a:latin typeface="Calibri" panose="020F0502020204030204" pitchFamily="34" charset="0"/>
                    <a:ea typeface="Times New Roman" panose="02020603050405020304" pitchFamily="18" charset="0"/>
                    <a:cs typeface="Arial" panose="020B0604020202020204" pitchFamily="34" charset="0"/>
                  </a:rPr>
                  <a:t> . we can calculate the gradient of XDistillation loss between student’s Shapley values and teacher Shapley values</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9" name="ZoneTexte 8">
                <a:extLst>
                  <a:ext uri="{FF2B5EF4-FFF2-40B4-BE49-F238E27FC236}">
                    <a16:creationId xmlns:a16="http://schemas.microsoft.com/office/drawing/2014/main" id="{2300ADEA-34ED-C45C-BF75-C56B98864293}"/>
                  </a:ext>
                </a:extLst>
              </p:cNvPr>
              <p:cNvSpPr txBox="1">
                <a:spLocks noRot="1" noChangeAspect="1" noMove="1" noResize="1" noEditPoints="1" noAdjustHandles="1" noChangeArrowheads="1" noChangeShapeType="1" noTextEdit="1"/>
              </p:cNvSpPr>
              <p:nvPr/>
            </p:nvSpPr>
            <p:spPr>
              <a:xfrm>
                <a:off x="401367" y="5099417"/>
                <a:ext cx="8977778" cy="543162"/>
              </a:xfrm>
              <a:prstGeom prst="rect">
                <a:avLst/>
              </a:prstGeom>
              <a:blipFill>
                <a:blip r:embed="rId4"/>
                <a:stretch>
                  <a:fillRect l="-204" t="-1124" r="-204" b="-11236"/>
                </a:stretch>
              </a:blipFill>
            </p:spPr>
            <p:txBody>
              <a:bodyPr/>
              <a:lstStyle/>
              <a:p>
                <a:r>
                  <a:rPr lang="en-US">
                    <a:noFill/>
                  </a:rPr>
                  <a:t> </a:t>
                </a:r>
              </a:p>
            </p:txBody>
          </p:sp>
        </mc:Fallback>
      </mc:AlternateContent>
    </p:spTree>
    <p:extLst>
      <p:ext uri="{BB962C8B-B14F-4D97-AF65-F5344CB8AC3E}">
        <p14:creationId xmlns:p14="http://schemas.microsoft.com/office/powerpoint/2010/main" val="304278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17202" y="2943182"/>
            <a:ext cx="4588986" cy="654282"/>
          </a:xfrm>
        </p:spPr>
        <p:txBody>
          <a:bodyPr/>
          <a:lstStyle/>
          <a:p>
            <a:r>
              <a:rPr lang="en-US" sz="2800" dirty="0"/>
              <a:t>1. INTRODUCTION </a:t>
            </a:r>
            <a:br>
              <a:rPr lang="en-US" sz="1600" dirty="0"/>
            </a:br>
            <a:endParaRPr lang="en-US" sz="2800" dirty="0"/>
          </a:p>
        </p:txBody>
      </p:sp>
      <p:sp>
        <p:nvSpPr>
          <p:cNvPr id="12" name="Text Placeholder 11">
            <a:extLst>
              <a:ext uri="{FF2B5EF4-FFF2-40B4-BE49-F238E27FC236}">
                <a16:creationId xmlns:a16="http://schemas.microsoft.com/office/drawing/2014/main" id="{0B12A996-3031-4E65-BFBA-E2A5378AEEAF}"/>
              </a:ext>
            </a:extLst>
          </p:cNvPr>
          <p:cNvSpPr>
            <a:spLocks noGrp="1"/>
          </p:cNvSpPr>
          <p:nvPr>
            <p:ph type="subTitle" idx="1"/>
          </p:nvPr>
        </p:nvSpPr>
        <p:spPr>
          <a:xfrm>
            <a:off x="417202" y="3523722"/>
            <a:ext cx="6073544" cy="1555554"/>
          </a:xfrm>
        </p:spPr>
        <p:txBody>
          <a:bodyPr/>
          <a:lstStyle/>
          <a:p>
            <a:pPr lvl="1"/>
            <a:r>
              <a:rPr lang="en-US" dirty="0">
                <a:solidFill>
                  <a:schemeClr val="tx1"/>
                </a:solidFill>
              </a:rPr>
              <a:t>A. Reminder of Knowledge Distillation Fundamentals </a:t>
            </a:r>
          </a:p>
          <a:p>
            <a:pPr lvl="1"/>
            <a:r>
              <a:rPr lang="en-US" dirty="0">
                <a:solidFill>
                  <a:schemeClr val="tx1"/>
                </a:solidFill>
              </a:rPr>
              <a:t>B. Main Use of Knowledge Distillation </a:t>
            </a:r>
          </a:p>
          <a:p>
            <a:pPr lvl="1"/>
            <a:r>
              <a:rPr lang="en-US" dirty="0">
                <a:solidFill>
                  <a:schemeClr val="tx1"/>
                </a:solidFill>
              </a:rPr>
              <a:t>C. Relevant Applications in Scientific Work</a:t>
            </a:r>
            <a:endParaRPr lang="en-US" b="0" dirty="0">
              <a:solidFill>
                <a:schemeClr val="tx1"/>
              </a:solidFill>
              <a:latin typeface="+mn-lt"/>
            </a:endParaRPr>
          </a:p>
          <a:p>
            <a:pPr lvl="1"/>
            <a:endParaRPr lang="en-US" dirty="0"/>
          </a:p>
          <a:p>
            <a:pPr lvl="1"/>
            <a:endParaRPr lang="en-US" dirty="0">
              <a:solidFill>
                <a:schemeClr val="tx1"/>
              </a:solidFill>
            </a:endParaRPr>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3"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14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(5/7)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pic>
        <p:nvPicPr>
          <p:cNvPr id="7" name="Image 6" descr="Une image contenant texte, capture d’écran, Police, nombre&#10;&#10;Description générée automatiquement">
            <a:extLst>
              <a:ext uri="{FF2B5EF4-FFF2-40B4-BE49-F238E27FC236}">
                <a16:creationId xmlns:a16="http://schemas.microsoft.com/office/drawing/2014/main" id="{44B5F8B6-D661-46C2-BEEE-54FA652CF130}"/>
              </a:ext>
            </a:extLst>
          </p:cNvPr>
          <p:cNvPicPr>
            <a:picLocks noChangeAspect="1"/>
          </p:cNvPicPr>
          <p:nvPr/>
        </p:nvPicPr>
        <p:blipFill rotWithShape="1">
          <a:blip r:embed="rId2">
            <a:extLst>
              <a:ext uri="{28A0092B-C50C-407E-A947-70E740481C1C}">
                <a14:useLocalDpi xmlns:a14="http://schemas.microsoft.com/office/drawing/2010/main" val="0"/>
              </a:ext>
            </a:extLst>
          </a:blip>
          <a:srcRect l="24394" t="4526"/>
          <a:stretch/>
        </p:blipFill>
        <p:spPr>
          <a:xfrm>
            <a:off x="1356610" y="2063376"/>
            <a:ext cx="3407722" cy="2731247"/>
          </a:xfrm>
          <a:prstGeom prst="rect">
            <a:avLst/>
          </a:prstGeom>
        </p:spPr>
      </p:pic>
      <p:pic>
        <p:nvPicPr>
          <p:cNvPr id="12" name="Image 11" descr="Une image contenant texte, capture d’écran, Police, ligne&#10;&#10;Description générée automatiquement">
            <a:extLst>
              <a:ext uri="{FF2B5EF4-FFF2-40B4-BE49-F238E27FC236}">
                <a16:creationId xmlns:a16="http://schemas.microsoft.com/office/drawing/2014/main" id="{1B7633DC-842A-736B-CE39-19A048A58EDC}"/>
              </a:ext>
            </a:extLst>
          </p:cNvPr>
          <p:cNvPicPr>
            <a:picLocks noChangeAspect="1"/>
          </p:cNvPicPr>
          <p:nvPr/>
        </p:nvPicPr>
        <p:blipFill rotWithShape="1">
          <a:blip r:embed="rId3">
            <a:extLst>
              <a:ext uri="{28A0092B-C50C-407E-A947-70E740481C1C}">
                <a14:useLocalDpi xmlns:a14="http://schemas.microsoft.com/office/drawing/2010/main" val="0"/>
              </a:ext>
            </a:extLst>
          </a:blip>
          <a:srcRect l="23638" t="9910"/>
          <a:stretch/>
        </p:blipFill>
        <p:spPr>
          <a:xfrm>
            <a:off x="5819212" y="2049928"/>
            <a:ext cx="3407722" cy="2731246"/>
          </a:xfrm>
          <a:prstGeom prst="rect">
            <a:avLst/>
          </a:prstGeom>
        </p:spPr>
      </p:pic>
      <p:sp>
        <p:nvSpPr>
          <p:cNvPr id="13" name="ZoneTexte 12">
            <a:extLst>
              <a:ext uri="{FF2B5EF4-FFF2-40B4-BE49-F238E27FC236}">
                <a16:creationId xmlns:a16="http://schemas.microsoft.com/office/drawing/2014/main" id="{5C7B735E-25DE-7E33-0D76-FC5679D48C52}"/>
              </a:ext>
            </a:extLst>
          </p:cNvPr>
          <p:cNvSpPr txBox="1"/>
          <p:nvPr/>
        </p:nvSpPr>
        <p:spPr>
          <a:xfrm>
            <a:off x="527544" y="4806611"/>
            <a:ext cx="4507194" cy="211203"/>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Figure 26. Student’s global Shapley values using SHAP library in Python </a:t>
            </a:r>
          </a:p>
        </p:txBody>
      </p:sp>
      <p:sp>
        <p:nvSpPr>
          <p:cNvPr id="14" name="ZoneTexte 13">
            <a:extLst>
              <a:ext uri="{FF2B5EF4-FFF2-40B4-BE49-F238E27FC236}">
                <a16:creationId xmlns:a16="http://schemas.microsoft.com/office/drawing/2014/main" id="{0AD1B26F-972D-3F01-1973-1A1AA7D13AE0}"/>
              </a:ext>
            </a:extLst>
          </p:cNvPr>
          <p:cNvSpPr txBox="1"/>
          <p:nvPr/>
        </p:nvSpPr>
        <p:spPr>
          <a:xfrm>
            <a:off x="5358212" y="4806611"/>
            <a:ext cx="4253537" cy="349702"/>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Figure 27. Student’s global Shapley values using kernel explainer approximation </a:t>
            </a:r>
          </a:p>
        </p:txBody>
      </p:sp>
    </p:spTree>
    <p:extLst>
      <p:ext uri="{BB962C8B-B14F-4D97-AF65-F5344CB8AC3E}">
        <p14:creationId xmlns:p14="http://schemas.microsoft.com/office/powerpoint/2010/main" val="214325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(6/7)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6F00CDF-6F5A-0325-9E4C-0A03DF1DAE5A}"/>
                  </a:ext>
                </a:extLst>
              </p:cNvPr>
              <p:cNvSpPr txBox="1"/>
              <p:nvPr/>
            </p:nvSpPr>
            <p:spPr>
              <a:xfrm>
                <a:off x="176514" y="1362678"/>
                <a:ext cx="9552101" cy="1779654"/>
              </a:xfrm>
              <a:prstGeom prst="rect">
                <a:avLst/>
              </a:prstGeom>
              <a:noFill/>
            </p:spPr>
            <p:txBody>
              <a:bodyPr wrap="square">
                <a:spAutoFit/>
              </a:bodyPr>
              <a:lstStyle/>
              <a:p>
                <a:pPr>
                  <a:lnSpc>
                    <a:spcPct val="107000"/>
                  </a:lnSpc>
                  <a:spcAft>
                    <a:spcPts val="800"/>
                  </a:spcAft>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The XDistillation loss is expressed as :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en-GB"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en-GB"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Let’s denote : </a:t>
                </a:r>
                <a:r>
                  <a:rPr lang="fr-FR" sz="1400" kern="100" dirty="0">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b="0" i="0" kern="100" smtClean="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𝐶𝑡𝑒</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𝑠</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𝑖</m:t>
                        </m:r>
                      </m:sup>
                    </m:sSubSup>
                    <m:r>
                      <a:rPr lang="en-GB" sz="1400" kern="100">
                        <a:latin typeface="Cambria Math" panose="02040503050406030204" pitchFamily="18" charset="0"/>
                        <a:ea typeface="Times New Roman" panose="02020603050405020304" pitchFamily="18" charset="0"/>
                        <a:cs typeface="Arial" panose="020B0604020202020204" pitchFamily="34" charset="0"/>
                      </a:rPr>
                      <m:t>= </m:t>
                    </m:r>
                    <m:nary>
                      <m:naryPr>
                        <m:chr m:val="∑"/>
                        <m:supHide m:val="on"/>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fr-FR" sz="1400" kern="100">
                            <a:latin typeface="Cambria Math" panose="02040503050406030204" pitchFamily="18" charset="0"/>
                            <a:ea typeface="Times New Roman" panose="02020603050405020304" pitchFamily="18" charset="0"/>
                            <a:cs typeface="Arial" panose="020B0604020202020204" pitchFamily="34" charset="0"/>
                          </a:rPr>
                          <m:t>𝑆</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𝑁</m:t>
                        </m:r>
                        <m:r>
                          <a:rPr lang="fr-FR" sz="1400" kern="100">
                            <a:latin typeface="Cambria Math" panose="02040503050406030204" pitchFamily="18" charset="0"/>
                            <a:ea typeface="Times New Roman" panose="02020603050405020304" pitchFamily="18" charset="0"/>
                            <a:cs typeface="Arial" panose="020B0604020202020204" pitchFamily="34" charset="0"/>
                          </a:rPr>
                          <m:t>∖</m:t>
                        </m:r>
                        <m:r>
                          <m:rPr>
                            <m:lit/>
                          </m:rP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𝑖</m:t>
                        </m:r>
                        <m:r>
                          <m:rPr>
                            <m:lit/>
                          </m:rPr>
                          <a:rPr lang="fr-FR" sz="1400" kern="100">
                            <a:latin typeface="Cambria Math" panose="02040503050406030204" pitchFamily="18" charset="0"/>
                            <a:ea typeface="Times New Roman" panose="02020603050405020304" pitchFamily="18" charset="0"/>
                            <a:cs typeface="Arial" panose="020B0604020202020204" pitchFamily="34" charset="0"/>
                          </a:rPr>
                          <m:t>}</m:t>
                        </m:r>
                      </m:sub>
                      <m:sup/>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kern="100">
                                <a:latin typeface="Cambria Math" panose="02040503050406030204" pitchFamily="18" charset="0"/>
                                <a:ea typeface="Times New Roman" panose="02020603050405020304" pitchFamily="18" charset="0"/>
                                <a:cs typeface="Arial" panose="020B0604020202020204" pitchFamily="34" charset="0"/>
                              </a:rPr>
                              <m:t>𝐶</m:t>
                            </m:r>
                          </m:e>
                          <m:sub>
                            <m:r>
                              <a:rPr lang="fr-FR" sz="1400" kern="100">
                                <a:latin typeface="Cambria Math" panose="02040503050406030204" pitchFamily="18" charset="0"/>
                                <a:ea typeface="Times New Roman" panose="02020603050405020304" pitchFamily="18" charset="0"/>
                                <a:cs typeface="Arial" panose="020B0604020202020204" pitchFamily="34" charset="0"/>
                              </a:rPr>
                              <m:t>1</m:t>
                            </m:r>
                          </m:sub>
                          <m:sup>
                            <m:r>
                              <a:rPr lang="fr-FR" sz="1400" kern="100">
                                <a:latin typeface="Cambria Math" panose="02040503050406030204" pitchFamily="18" charset="0"/>
                                <a:ea typeface="Times New Roman" panose="02020603050405020304" pitchFamily="18" charset="0"/>
                                <a:cs typeface="Arial" panose="020B0604020202020204" pitchFamily="34" charset="0"/>
                              </a:rPr>
                              <m:t>𝑆</m:t>
                            </m:r>
                          </m:sup>
                        </m:sSubSup>
                      </m:e>
                    </m:nary>
                    <m:r>
                      <a:rPr lang="fr-FR" sz="1400" kern="100">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𝐸</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𝑗</m:t>
                        </m:r>
                      </m:sub>
                    </m:sSub>
                    <m:d>
                      <m:dPr>
                        <m:begChr m:val="|"/>
                        <m:endChr m:val="|"/>
                        <m:ctrlPr>
                          <a:rPr lang="fr-FR" sz="1400" i="1" kern="100">
                            <a:latin typeface="Cambria Math" panose="02040503050406030204" pitchFamily="18" charset="0"/>
                            <a:ea typeface="Times New Roman" panose="02020603050405020304" pitchFamily="18" charset="0"/>
                            <a:cs typeface="Arial" panose="020B0604020202020204" pitchFamily="34" charset="0"/>
                          </a:rPr>
                        </m:ctrlPr>
                      </m:dPr>
                      <m:e>
                        <m:r>
                          <a:rPr lang="fr-FR"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𝑥</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𝑗</m:t>
                            </m:r>
                            <m:r>
                              <a:rPr lang="fr-FR" sz="1400" kern="100">
                                <a:latin typeface="Cambria Math" panose="02040503050406030204" pitchFamily="18" charset="0"/>
                                <a:ea typeface="Times New Roman" panose="02020603050405020304" pitchFamily="18" charset="0"/>
                                <a:cs typeface="Arial" panose="020B0604020202020204" pitchFamily="34" charset="0"/>
                              </a:rPr>
                              <m:t> </m:t>
                            </m:r>
                          </m:sub>
                        </m:sSub>
                      </m:e>
                    </m:d>
                    <m:r>
                      <a:rPr lang="fr-FR" sz="1400" b="0" i="0" kern="100" smtClean="0">
                        <a:latin typeface="Cambria Math" panose="02040503050406030204" pitchFamily="18" charset="0"/>
                        <a:ea typeface="Times New Roman" panose="02020603050405020304" pitchFamily="18" charset="0"/>
                        <a:cs typeface="Arial" panose="020B0604020202020204" pitchFamily="34" charset="0"/>
                      </a:rPr>
                      <m:t>            </m:t>
                    </m:r>
                    <m:r>
                      <m:rPr>
                        <m:sty m:val="p"/>
                      </m:rPr>
                      <a:rPr lang="fr-FR" sz="1400" b="0" i="0" kern="100" smtClean="0">
                        <a:latin typeface="Cambria Math" panose="02040503050406030204" pitchFamily="18" charset="0"/>
                        <a:ea typeface="Times New Roman" panose="02020603050405020304" pitchFamily="18" charset="0"/>
                        <a:cs typeface="Arial" panose="020B0604020202020204" pitchFamily="34" charset="0"/>
                      </a:rPr>
                      <m:t>thus</m:t>
                    </m:r>
                    <m:r>
                      <a:rPr lang="fr-FR" sz="1400" b="0" i="0" kern="100" smtClean="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𝐿</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𝑋𝐷</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 </m:t>
                    </m:r>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kern="100">
                            <a:latin typeface="Cambria Math" panose="02040503050406030204" pitchFamily="18" charset="0"/>
                            <a:ea typeface="Times New Roman" panose="02020603050405020304" pitchFamily="18" charset="0"/>
                            <a:cs typeface="Arial" panose="020B0604020202020204" pitchFamily="34" charset="0"/>
                          </a:rPr>
                          <m:t>1</m:t>
                        </m:r>
                      </m:num>
                      <m:den>
                        <m:r>
                          <a:rPr lang="en-GB" sz="1400" kern="100">
                            <a:latin typeface="Cambria Math" panose="02040503050406030204" pitchFamily="18" charset="0"/>
                            <a:ea typeface="Times New Roman" panose="02020603050405020304" pitchFamily="18" charset="0"/>
                            <a:cs typeface="Arial" panose="020B0604020202020204" pitchFamily="34" charset="0"/>
                          </a:rPr>
                          <m:t>|</m:t>
                        </m:r>
                        <m:r>
                          <a:rPr lang="en-GB" sz="1400" kern="100">
                            <a:latin typeface="Cambria Math" panose="02040503050406030204" pitchFamily="18" charset="0"/>
                            <a:ea typeface="Times New Roman" panose="02020603050405020304" pitchFamily="18" charset="0"/>
                            <a:cs typeface="Arial" panose="020B0604020202020204" pitchFamily="34" charset="0"/>
                          </a:rPr>
                          <m:t>𝑁</m:t>
                        </m:r>
                        <m:r>
                          <a:rPr lang="en-GB" sz="1400" kern="100">
                            <a:latin typeface="Cambria Math" panose="02040503050406030204" pitchFamily="18" charset="0"/>
                            <a:ea typeface="Times New Roman" panose="02020603050405020304" pitchFamily="18" charset="0"/>
                            <a:cs typeface="Arial" panose="020B0604020202020204" pitchFamily="34" charset="0"/>
                          </a:rPr>
                          <m:t>|</m:t>
                        </m:r>
                      </m:den>
                    </m:f>
                    <m:r>
                      <a:rPr lang="en-GB" sz="1400" kern="100">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r>
                          <a:rPr lang="en-GB" sz="1400" kern="100">
                            <a:latin typeface="Cambria Math" panose="02040503050406030204" pitchFamily="18" charset="0"/>
                            <a:ea typeface="Times New Roman" panose="02020603050405020304" pitchFamily="18" charset="0"/>
                            <a:cs typeface="Arial" panose="020B0604020202020204" pitchFamily="34" charset="0"/>
                          </a:rPr>
                          <m:t>=1</m:t>
                        </m:r>
                      </m:sub>
                      <m:sup>
                        <m:r>
                          <a:rPr lang="en-GB" sz="1400" kern="100">
                            <a:latin typeface="Cambria Math" panose="02040503050406030204" pitchFamily="18" charset="0"/>
                            <a:ea typeface="Times New Roman" panose="02020603050405020304" pitchFamily="18" charset="0"/>
                            <a:cs typeface="Arial" panose="020B0604020202020204" pitchFamily="34" charset="0"/>
                          </a:rPr>
                          <m:t>|</m:t>
                        </m:r>
                        <m:r>
                          <a:rPr lang="en-GB" sz="1400" kern="100">
                            <a:latin typeface="Cambria Math" panose="02040503050406030204" pitchFamily="18" charset="0"/>
                            <a:ea typeface="Times New Roman" panose="02020603050405020304" pitchFamily="18" charset="0"/>
                            <a:cs typeface="Arial" panose="020B0604020202020204" pitchFamily="34" charset="0"/>
                          </a:rPr>
                          <m:t>𝑁</m:t>
                        </m:r>
                        <m:r>
                          <a:rPr lang="en-GB" sz="1400" kern="100">
                            <a:latin typeface="Cambria Math" panose="02040503050406030204" pitchFamily="18" charset="0"/>
                            <a:ea typeface="Times New Roman" panose="02020603050405020304" pitchFamily="18" charset="0"/>
                            <a:cs typeface="Arial" panose="020B0604020202020204" pitchFamily="34" charset="0"/>
                          </a:rPr>
                          <m:t>|</m:t>
                        </m:r>
                      </m:sup>
                      <m:e>
                        <m:sSup>
                          <m:s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pPr>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kern="100">
                                    <a:latin typeface="Cambria Math" panose="02040503050406030204" pitchFamily="18" charset="0"/>
                                    <a:ea typeface="Times New Roman" panose="02020603050405020304" pitchFamily="18" charset="0"/>
                                    <a:cs typeface="Arial" panose="020B0604020202020204" pitchFamily="34" charset="0"/>
                                  </a:rPr>
                                  <m:t>(</m:t>
                                </m:r>
                                <m:r>
                                  <a:rPr lang="en-GB" sz="1400" kern="100">
                                    <a:latin typeface="Cambria Math" panose="02040503050406030204" pitchFamily="18" charset="0"/>
                                    <a:ea typeface="Times New Roman" panose="02020603050405020304" pitchFamily="18" charset="0"/>
                                    <a:cs typeface="Arial" panose="020B0604020202020204" pitchFamily="34" charset="0"/>
                                  </a:rPr>
                                  <m:t>𝐶𝑡𝑒</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𝑠</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𝑖</m:t>
                                </m:r>
                              </m:sup>
                            </m:sSubSup>
                            <m:r>
                              <a:rPr lang="en-GB"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en-GB" sz="1400" kern="100">
                                <a:latin typeface="Cambria Math" panose="02040503050406030204" pitchFamily="18" charset="0"/>
                                <a:ea typeface="Times New Roman" panose="02020603050405020304" pitchFamily="18" charset="0"/>
                                <a:cs typeface="Arial" panose="020B0604020202020204" pitchFamily="34" charset="0"/>
                              </a:rPr>
                              <m:t>  </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𝑇</m:t>
                                </m:r>
                              </m:sup>
                            </m:sSubSup>
                            <m:r>
                              <a:rPr lang="en-GB" sz="1400" kern="100">
                                <a:latin typeface="Cambria Math" panose="02040503050406030204" pitchFamily="18" charset="0"/>
                                <a:ea typeface="Times New Roman" panose="02020603050405020304" pitchFamily="18" charset="0"/>
                                <a:cs typeface="Arial" panose="020B0604020202020204" pitchFamily="34" charset="0"/>
                              </a:rPr>
                              <m:t>)</m:t>
                            </m:r>
                          </m:e>
                          <m:sup>
                            <m:r>
                              <a:rPr lang="en-GB" sz="1400" kern="100">
                                <a:latin typeface="Cambria Math" panose="02040503050406030204" pitchFamily="18" charset="0"/>
                                <a:ea typeface="Times New Roman" panose="02020603050405020304" pitchFamily="18" charset="0"/>
                                <a:cs typeface="Arial" panose="020B0604020202020204" pitchFamily="34" charset="0"/>
                              </a:rPr>
                              <m:t>2</m:t>
                            </m:r>
                          </m:sup>
                        </m:sSup>
                        <m:r>
                          <a:rPr lang="en-GB" sz="1400" kern="100">
                            <a:latin typeface="Cambria Math" panose="02040503050406030204" pitchFamily="18" charset="0"/>
                            <a:ea typeface="Times New Roman" panose="02020603050405020304" pitchFamily="18" charset="0"/>
                            <a:cs typeface="Arial" panose="020B0604020202020204" pitchFamily="34" charset="0"/>
                          </a:rPr>
                          <m:t> </m:t>
                        </m:r>
                      </m:e>
                    </m:nary>
                  </m:oMath>
                </a14:m>
                <a:endParaRPr lang="fr-FR" sz="14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4" name="ZoneTexte 3">
                <a:extLst>
                  <a:ext uri="{FF2B5EF4-FFF2-40B4-BE49-F238E27FC236}">
                    <a16:creationId xmlns:a16="http://schemas.microsoft.com/office/drawing/2014/main" id="{56F00CDF-6F5A-0325-9E4C-0A03DF1DAE5A}"/>
                  </a:ext>
                </a:extLst>
              </p:cNvPr>
              <p:cNvSpPr txBox="1">
                <a:spLocks noRot="1" noChangeAspect="1" noMove="1" noResize="1" noEditPoints="1" noAdjustHandles="1" noChangeArrowheads="1" noChangeShapeType="1" noTextEdit="1"/>
              </p:cNvSpPr>
              <p:nvPr/>
            </p:nvSpPr>
            <p:spPr>
              <a:xfrm>
                <a:off x="176514" y="1362678"/>
                <a:ext cx="9552101" cy="1779654"/>
              </a:xfrm>
              <a:prstGeom prst="rect">
                <a:avLst/>
              </a:prstGeom>
              <a:blipFill>
                <a:blip r:embed="rId2"/>
                <a:stretch>
                  <a:fillRect l="-191" t="-344" b="-23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8D6CAE3-9B8F-F7C4-637C-5034AD5E0978}"/>
                  </a:ext>
                </a:extLst>
              </p:cNvPr>
              <p:cNvSpPr txBox="1"/>
              <p:nvPr/>
            </p:nvSpPr>
            <p:spPr>
              <a:xfrm>
                <a:off x="269702" y="2905471"/>
                <a:ext cx="10028541" cy="2809039"/>
              </a:xfrm>
              <a:prstGeom prst="rect">
                <a:avLst/>
              </a:prstGeom>
              <a:noFill/>
            </p:spPr>
            <p:txBody>
              <a:bodyPr wrap="square">
                <a:spAutoFit/>
              </a:bodyPr>
              <a:lstStyle/>
              <a:p>
                <a:pPr>
                  <a:lnSpc>
                    <a:spcPct val="107000"/>
                  </a:lnSpc>
                  <a:spcAft>
                    <a:spcPts val="800"/>
                  </a:spcAft>
                  <a:tabLst>
                    <a:tab pos="2419350" algn="l"/>
                  </a:tabLst>
                </a:pPr>
                <a:r>
                  <a:rPr lang="en-US" sz="2400" kern="100" dirty="0">
                    <a:effectLst/>
                    <a:latin typeface="Calibri" panose="020F0502020204030204" pitchFamily="34" charset="0"/>
                    <a:ea typeface="Times New Roman" panose="02020603050405020304" pitchFamily="18" charset="0"/>
                    <a:cs typeface="Arial" panose="020B0604020202020204" pitchFamily="34" charset="0"/>
                  </a:rPr>
                  <a:t> </a:t>
                </a:r>
                <a:endParaRPr lang="fr-FR" sz="2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24193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The gradient of the absolute value function is not well-defined at zero because it's a non-smooth function at that point. However, </a:t>
                </a:r>
              </a:p>
              <a:p>
                <a:pPr>
                  <a:lnSpc>
                    <a:spcPct val="107000"/>
                  </a:lnSpc>
                  <a:spcAft>
                    <a:spcPts val="800"/>
                  </a:spcAft>
                  <a:tabLst>
                    <a:tab pos="24193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we can compute sub-gradients of the absolute value when </a:t>
                </a:r>
                <a14:m>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&gt;0 </m:t>
                    </m:r>
                    <m:r>
                      <a:rPr lang="en-GB" sz="1400" kern="100">
                        <a:latin typeface="Cambria Math" panose="02040503050406030204" pitchFamily="18" charset="0"/>
                        <a:ea typeface="Times New Roman" panose="02020603050405020304" pitchFamily="18" charset="0"/>
                        <a:cs typeface="Arial" panose="020B0604020202020204" pitchFamily="34" charset="0"/>
                      </a:rPr>
                      <m:t>𝑎𝑛𝑑</m:t>
                    </m:r>
                    <m:r>
                      <a:rPr lang="en-GB"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&lt; 0</m:t>
                    </m:r>
                  </m:oMath>
                </a14:m>
                <a:r>
                  <a:rPr lang="en-GB" sz="1400" kern="100" dirty="0">
                    <a:latin typeface="Calibri" panose="020F0502020204030204" pitchFamily="34" charset="0"/>
                    <a:ea typeface="Times New Roman" panose="02020603050405020304" pitchFamily="18" charset="0"/>
                    <a:cs typeface="Arial" panose="020B0604020202020204" pitchFamily="34" charset="0"/>
                  </a:rPr>
                  <a:t> .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17208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en-US"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en-US"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The gradient descent optimization will be then :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fr-FR" sz="14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8" name="ZoneTexte 7">
                <a:extLst>
                  <a:ext uri="{FF2B5EF4-FFF2-40B4-BE49-F238E27FC236}">
                    <a16:creationId xmlns:a16="http://schemas.microsoft.com/office/drawing/2014/main" id="{C8D6CAE3-9B8F-F7C4-637C-5034AD5E0978}"/>
                  </a:ext>
                </a:extLst>
              </p:cNvPr>
              <p:cNvSpPr txBox="1">
                <a:spLocks noRot="1" noChangeAspect="1" noMove="1" noResize="1" noEditPoints="1" noAdjustHandles="1" noChangeArrowheads="1" noChangeShapeType="1" noTextEdit="1"/>
              </p:cNvSpPr>
              <p:nvPr/>
            </p:nvSpPr>
            <p:spPr>
              <a:xfrm>
                <a:off x="269702" y="2905471"/>
                <a:ext cx="10028541" cy="2809039"/>
              </a:xfrm>
              <a:prstGeom prst="rect">
                <a:avLst/>
              </a:prstGeom>
              <a:blipFill>
                <a:blip r:embed="rId3"/>
                <a:stretch>
                  <a:fillRect l="-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169160B6-E308-E90F-A9FD-5EAE5E170246}"/>
                  </a:ext>
                </a:extLst>
              </p:cNvPr>
              <p:cNvSpPr txBox="1"/>
              <p:nvPr/>
            </p:nvSpPr>
            <p:spPr>
              <a:xfrm>
                <a:off x="3540657" y="5498268"/>
                <a:ext cx="3124103" cy="518723"/>
              </a:xfrm>
              <a:prstGeom prst="rect">
                <a:avLst/>
              </a:prstGeom>
            </p:spPr>
            <p:style>
              <a:lnRef idx="2">
                <a:schemeClr val="accent3"/>
              </a:lnRef>
              <a:fillRef idx="1">
                <a:schemeClr val="lt1"/>
              </a:fillRef>
              <a:effectRef idx="0">
                <a:schemeClr val="accent3"/>
              </a:effectRef>
              <a:fontRef idx="minor">
                <a:schemeClr val="dk1"/>
              </a:fontRef>
            </p:style>
            <p:txBody>
              <a:bodyPr wrap="squar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US" sz="1400" i="1" kern="100">
                              <a:latin typeface="Cambria Math" panose="02040503050406030204" pitchFamily="18" charset="0"/>
                              <a:ea typeface="Times New Roman" panose="02020603050405020304" pitchFamily="18" charset="0"/>
                              <a:cs typeface="Arial" panose="020B0604020202020204" pitchFamily="34" charset="0"/>
                            </a:rPr>
                            <m:t>𝑖</m:t>
                          </m:r>
                          <m:r>
                            <a:rPr lang="en-US" sz="1400" i="1" kern="100">
                              <a:latin typeface="Cambria Math" panose="02040503050406030204" pitchFamily="18" charset="0"/>
                              <a:ea typeface="Times New Roman" panose="02020603050405020304" pitchFamily="18" charset="0"/>
                              <a:cs typeface="Arial" panose="020B0604020202020204" pitchFamily="34" charset="0"/>
                            </a:rPr>
                            <m:t>, </m:t>
                          </m:r>
                          <m:r>
                            <a:rPr lang="en-US" sz="1400" i="1" kern="100">
                              <a:latin typeface="Cambria Math" panose="02040503050406030204" pitchFamily="18" charset="0"/>
                              <a:ea typeface="Times New Roman" panose="02020603050405020304" pitchFamily="18" charset="0"/>
                              <a:cs typeface="Arial" panose="020B0604020202020204" pitchFamily="34" charset="0"/>
                            </a:rPr>
                            <m:t>𝑚</m:t>
                          </m:r>
                          <m:r>
                            <a:rPr lang="en-US" sz="1400" i="1" kern="100">
                              <a:latin typeface="Cambria Math" panose="02040503050406030204" pitchFamily="18" charset="0"/>
                              <a:ea typeface="Times New Roman" panose="02020603050405020304" pitchFamily="18" charset="0"/>
                              <a:cs typeface="Arial" panose="020B0604020202020204" pitchFamily="34" charset="0"/>
                            </a:rPr>
                            <m:t>+1</m:t>
                          </m:r>
                        </m:sub>
                      </m:sSub>
                      <m:r>
                        <a:rPr lang="en-US" sz="1400" i="1" kern="100">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US" sz="1400" i="1" kern="100">
                              <a:latin typeface="Cambria Math" panose="02040503050406030204" pitchFamily="18" charset="0"/>
                              <a:ea typeface="Times New Roman" panose="02020603050405020304" pitchFamily="18" charset="0"/>
                              <a:cs typeface="Arial" panose="020B0604020202020204" pitchFamily="34" charset="0"/>
                            </a:rPr>
                            <m:t>𝑖</m:t>
                          </m:r>
                          <m:r>
                            <a:rPr lang="en-US" sz="1400" i="1" kern="100">
                              <a:latin typeface="Cambria Math" panose="02040503050406030204" pitchFamily="18" charset="0"/>
                              <a:ea typeface="Times New Roman" panose="02020603050405020304" pitchFamily="18" charset="0"/>
                              <a:cs typeface="Arial" panose="020B0604020202020204" pitchFamily="34" charset="0"/>
                            </a:rPr>
                            <m:t>, </m:t>
                          </m:r>
                          <m:r>
                            <a:rPr lang="en-US" sz="1400" i="1" kern="100">
                              <a:latin typeface="Cambria Math" panose="02040503050406030204" pitchFamily="18" charset="0"/>
                              <a:ea typeface="Times New Roman" panose="02020603050405020304" pitchFamily="18" charset="0"/>
                              <a:cs typeface="Arial" panose="020B0604020202020204" pitchFamily="34" charset="0"/>
                            </a:rPr>
                            <m:t>𝑚</m:t>
                          </m:r>
                          <m:r>
                            <a:rPr lang="en-US" sz="1400" i="1" kern="100">
                              <a:latin typeface="Cambria Math" panose="02040503050406030204" pitchFamily="18" charset="0"/>
                              <a:ea typeface="Times New Roman" panose="02020603050405020304" pitchFamily="18" charset="0"/>
                              <a:cs typeface="Arial" panose="020B0604020202020204" pitchFamily="34" charset="0"/>
                            </a:rPr>
                            <m:t> </m:t>
                          </m:r>
                        </m:sub>
                      </m:sSub>
                      <m:r>
                        <a:rPr lang="fr-FR" sz="1400" i="1" kern="100">
                          <a:latin typeface="Cambria Math" panose="02040503050406030204" pitchFamily="18" charset="0"/>
                          <a:ea typeface="Times New Roman" panose="02020603050405020304" pitchFamily="18" charset="0"/>
                          <a:cs typeface="Arial" panose="020B0604020202020204" pitchFamily="34" charset="0"/>
                        </a:rPr>
                        <m:t>− </m:t>
                      </m:r>
                      <m:r>
                        <a:rPr lang="en-US" sz="1400" i="1" kern="100">
                          <a:latin typeface="Cambria Math" panose="02040503050406030204" pitchFamily="18" charset="0"/>
                          <a:ea typeface="Times New Roman" panose="02020603050405020304" pitchFamily="18" charset="0"/>
                          <a:cs typeface="Arial" panose="020B0604020202020204" pitchFamily="34" charset="0"/>
                        </a:rPr>
                        <m:t>𝛼</m:t>
                      </m:r>
                      <m:r>
                        <a:rPr lang="en-US" sz="1400" i="1" kern="100">
                          <a:latin typeface="Cambria Math" panose="02040503050406030204" pitchFamily="18" charset="0"/>
                          <a:ea typeface="Times New Roman" panose="02020603050405020304" pitchFamily="18" charset="0"/>
                          <a:cs typeface="Arial" panose="020B0604020202020204" pitchFamily="34" charset="0"/>
                        </a:rPr>
                        <m:t>× </m:t>
                      </m:r>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𝐿</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𝑋𝐷</m:t>
                              </m:r>
                            </m:sub>
                          </m:sSub>
                        </m:num>
                        <m:den>
                          <m:r>
                            <a:rPr lang="en-GB" sz="14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en-GB"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Sub>
                        </m:den>
                      </m:f>
                    </m:oMath>
                  </m:oMathPara>
                </a14:m>
                <a:endParaRPr lang="en-US" sz="1400" i="1" kern="100" dirty="0" err="1">
                  <a:latin typeface="Cambria Math" panose="02040503050406030204" pitchFamily="18" charset="0"/>
                  <a:ea typeface="Times New Roman" panose="02020603050405020304" pitchFamily="18" charset="0"/>
                  <a:cs typeface="Arial" panose="020B0604020202020204" pitchFamily="34" charset="0"/>
                </a:endParaRPr>
              </a:p>
            </p:txBody>
          </p:sp>
        </mc:Choice>
        <mc:Fallback xmlns="">
          <p:sp>
            <p:nvSpPr>
              <p:cNvPr id="3" name="ZoneTexte 2">
                <a:extLst>
                  <a:ext uri="{FF2B5EF4-FFF2-40B4-BE49-F238E27FC236}">
                    <a16:creationId xmlns:a16="http://schemas.microsoft.com/office/drawing/2014/main" id="{169160B6-E308-E90F-A9FD-5EAE5E170246}"/>
                  </a:ext>
                </a:extLst>
              </p:cNvPr>
              <p:cNvSpPr txBox="1">
                <a:spLocks noRot="1" noChangeAspect="1" noMove="1" noResize="1" noEditPoints="1" noAdjustHandles="1" noChangeArrowheads="1" noChangeShapeType="1" noTextEdit="1"/>
              </p:cNvSpPr>
              <p:nvPr/>
            </p:nvSpPr>
            <p:spPr>
              <a:xfrm>
                <a:off x="3540657" y="5498268"/>
                <a:ext cx="3124103" cy="518723"/>
              </a:xfrm>
              <a:prstGeom prst="rect">
                <a:avLst/>
              </a:prstGeom>
              <a:blipFill>
                <a:blip r:embed="rId4"/>
                <a:stretch>
                  <a:fillRect b="-4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139769D-0D65-3223-A1A6-BDD43E242B80}"/>
                  </a:ext>
                </a:extLst>
              </p:cNvPr>
              <p:cNvSpPr txBox="1"/>
              <p:nvPr/>
            </p:nvSpPr>
            <p:spPr>
              <a:xfrm>
                <a:off x="2610127" y="4213504"/>
                <a:ext cx="4770814" cy="652542"/>
              </a:xfrm>
              <a:prstGeom prst="rect">
                <a:avLst/>
              </a:prstGeom>
            </p:spPr>
            <p:style>
              <a:lnRef idx="2">
                <a:schemeClr val="dk1"/>
              </a:lnRef>
              <a:fillRef idx="1">
                <a:schemeClr val="lt1"/>
              </a:fillRef>
              <a:effectRef idx="0">
                <a:schemeClr val="dk1"/>
              </a:effectRef>
              <a:fontRef idx="minor">
                <a:schemeClr val="dk1"/>
              </a:fontRef>
            </p:style>
            <p:txBody>
              <a:bodyPr wrap="square" lIns="36000" tIns="36000" rIns="36000" bIns="36000" rtlCol="0">
                <a:spAutoFit/>
              </a:bodyPr>
              <a:lstStyle/>
              <a:p>
                <a:pPr algn="ct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𝐿</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𝑋𝐷</m:t>
                              </m:r>
                            </m:sub>
                          </m:sSub>
                        </m:num>
                        <m:den>
                          <m:r>
                            <a:rPr lang="en-GB" sz="14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en-GB"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Sub>
                        </m:den>
                      </m:f>
                      <m:r>
                        <a:rPr lang="en-GB" sz="1400" i="1" kern="100">
                          <a:latin typeface="Cambria Math" panose="02040503050406030204" pitchFamily="18" charset="0"/>
                          <a:ea typeface="Times New Roman" panose="02020603050405020304" pitchFamily="18" charset="0"/>
                          <a:cs typeface="Arial" panose="020B0604020202020204" pitchFamily="34" charset="0"/>
                        </a:rPr>
                        <m:t> =</m:t>
                      </m:r>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i="1" kern="100">
                              <a:latin typeface="Cambria Math" panose="02040503050406030204" pitchFamily="18" charset="0"/>
                              <a:ea typeface="Times New Roman" panose="02020603050405020304" pitchFamily="18" charset="0"/>
                              <a:cs typeface="Arial" panose="020B0604020202020204" pitchFamily="34" charset="0"/>
                            </a:rPr>
                            <m:t>2</m:t>
                          </m:r>
                        </m:num>
                        <m:den>
                          <m:d>
                            <m:dPr>
                              <m:begChr m:val="|"/>
                              <m:endChr m:val="|"/>
                              <m:ctrlPr>
                                <a:rPr lang="fr-FR" sz="1400" i="1" kern="100">
                                  <a:latin typeface="Cambria Math" panose="02040503050406030204" pitchFamily="18" charset="0"/>
                                  <a:ea typeface="Times New Roman" panose="02020603050405020304" pitchFamily="18" charset="0"/>
                                  <a:cs typeface="Arial" panose="020B0604020202020204" pitchFamily="34" charset="0"/>
                                </a:rPr>
                              </m:ctrlPr>
                            </m:dPr>
                            <m:e>
                              <m:r>
                                <a:rPr lang="en-GB" sz="1400" i="1" kern="100">
                                  <a:latin typeface="Cambria Math" panose="02040503050406030204" pitchFamily="18" charset="0"/>
                                  <a:ea typeface="Times New Roman" panose="02020603050405020304" pitchFamily="18" charset="0"/>
                                  <a:cs typeface="Arial" panose="020B0604020202020204" pitchFamily="34" charset="0"/>
                                </a:rPr>
                                <m:t>𝑁</m:t>
                              </m:r>
                            </m:e>
                          </m:d>
                        </m:den>
                      </m:f>
                      <m:r>
                        <a:rPr lang="en-GB" sz="1400" i="1" kern="100">
                          <a:latin typeface="Cambria Math" panose="02040503050406030204" pitchFamily="18" charset="0"/>
                          <a:ea typeface="Times New Roman" panose="02020603050405020304" pitchFamily="18" charset="0"/>
                          <a:cs typeface="Arial" panose="020B0604020202020204" pitchFamily="34" charset="0"/>
                        </a:rPr>
                        <m:t> ×</m:t>
                      </m:r>
                      <m:sSup>
                        <m:s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pPr>
                        <m:e>
                          <m:r>
                            <a:rPr lang="en-GB" sz="1400" i="1" kern="100">
                              <a:latin typeface="Cambria Math" panose="02040503050406030204" pitchFamily="18" charset="0"/>
                              <a:ea typeface="Times New Roman" panose="02020603050405020304" pitchFamily="18" charset="0"/>
                              <a:cs typeface="Arial" panose="020B0604020202020204" pitchFamily="34" charset="0"/>
                            </a:rPr>
                            <m:t>(−1)</m:t>
                          </m:r>
                        </m:e>
                        <m:sup>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𝟙</m:t>
                              </m:r>
                            </m:e>
                            <m:sub>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en-GB"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i="1" kern="100">
                                  <a:latin typeface="Cambria Math" panose="02040503050406030204" pitchFamily="18" charset="0"/>
                                  <a:ea typeface="Times New Roman" panose="02020603050405020304" pitchFamily="18" charset="0"/>
                                  <a:cs typeface="Arial" panose="020B0604020202020204" pitchFamily="34" charset="0"/>
                                </a:rPr>
                                <m:t>&lt;0)</m:t>
                              </m:r>
                            </m:sub>
                          </m:sSub>
                        </m:sup>
                      </m:sSup>
                      <m:r>
                        <a:rPr lang="en-GB" sz="1400" i="1" kern="100">
                          <a:latin typeface="Cambria Math" panose="02040503050406030204" pitchFamily="18" charset="0"/>
                          <a:ea typeface="Times New Roman" panose="02020603050405020304" pitchFamily="18" charset="0"/>
                          <a:cs typeface="Arial" panose="020B0604020202020204" pitchFamily="34" charset="0"/>
                        </a:rPr>
                        <m:t> ×</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𝐶𝑡𝑒</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𝑠</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en-GB"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i="1" kern="100">
                          <a:latin typeface="Cambria Math" panose="02040503050406030204" pitchFamily="18" charset="0"/>
                          <a:ea typeface="Times New Roman" panose="02020603050405020304" pitchFamily="18" charset="0"/>
                          <a:cs typeface="Arial" panose="020B0604020202020204" pitchFamily="34" charset="0"/>
                        </a:rPr>
                        <m:t>| × </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𝐶𝑡𝑒</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𝑠</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 − </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𝑇</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m:t>
                      </m:r>
                    </m:oMath>
                  </m:oMathPara>
                </a14:m>
                <a:endParaRPr lang="fr-FR" sz="1400" i="1" kern="100" dirty="0">
                  <a:latin typeface="Cambria Math" panose="02040503050406030204" pitchFamily="18" charset="0"/>
                  <a:ea typeface="Times New Roman" panose="02020603050405020304" pitchFamily="18"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7139769D-0D65-3223-A1A6-BDD43E242B80}"/>
                  </a:ext>
                </a:extLst>
              </p:cNvPr>
              <p:cNvSpPr txBox="1">
                <a:spLocks noRot="1" noChangeAspect="1" noMove="1" noResize="1" noEditPoints="1" noAdjustHandles="1" noChangeArrowheads="1" noChangeShapeType="1" noTextEdit="1"/>
              </p:cNvSpPr>
              <p:nvPr/>
            </p:nvSpPr>
            <p:spPr>
              <a:xfrm>
                <a:off x="2610127" y="4213504"/>
                <a:ext cx="4770814" cy="6525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E358BAB-8204-1853-7BE6-660CEF940068}"/>
                  </a:ext>
                </a:extLst>
              </p:cNvPr>
              <p:cNvSpPr txBox="1"/>
              <p:nvPr/>
            </p:nvSpPr>
            <p:spPr>
              <a:xfrm>
                <a:off x="3557058" y="1766935"/>
                <a:ext cx="2791011" cy="687102"/>
              </a:xfrm>
              <a:prstGeom prst="rect">
                <a:avLst/>
              </a:prstGeom>
            </p:spPr>
            <p:style>
              <a:lnRef idx="2">
                <a:schemeClr val="accent3"/>
              </a:lnRef>
              <a:fillRef idx="1">
                <a:schemeClr val="lt1"/>
              </a:fillRef>
              <a:effectRef idx="0">
                <a:schemeClr val="accent3"/>
              </a:effectRef>
              <a:fontRef idx="minor">
                <a:schemeClr val="dk1"/>
              </a:fontRef>
            </p:style>
            <p:txBody>
              <a:bodyPr wrap="squar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𝐿</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𝑋𝐷</m:t>
                          </m:r>
                        </m:sub>
                      </m:sSub>
                      <m:r>
                        <a:rPr lang="en-GB" sz="1400" i="1" kern="100">
                          <a:latin typeface="Cambria Math" panose="02040503050406030204" pitchFamily="18" charset="0"/>
                          <a:ea typeface="Times New Roman" panose="02020603050405020304" pitchFamily="18" charset="0"/>
                          <a:cs typeface="Arial" panose="020B0604020202020204" pitchFamily="34" charset="0"/>
                        </a:rPr>
                        <m:t> = </m:t>
                      </m:r>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i="1" kern="100">
                              <a:latin typeface="Cambria Math" panose="02040503050406030204" pitchFamily="18" charset="0"/>
                              <a:ea typeface="Times New Roman" panose="02020603050405020304" pitchFamily="18" charset="0"/>
                              <a:cs typeface="Arial" panose="020B0604020202020204" pitchFamily="34" charset="0"/>
                            </a:rPr>
                            <m:t>1</m:t>
                          </m:r>
                        </m:num>
                        <m:den>
                          <m:r>
                            <a:rPr lang="en-GB" sz="1400" i="1" kern="100">
                              <a:latin typeface="Cambria Math" panose="02040503050406030204" pitchFamily="18" charset="0"/>
                              <a:ea typeface="Times New Roman" panose="02020603050405020304" pitchFamily="18" charset="0"/>
                              <a:cs typeface="Arial" panose="020B0604020202020204" pitchFamily="34" charset="0"/>
                            </a:rPr>
                            <m:t>|</m:t>
                          </m:r>
                          <m:r>
                            <a:rPr lang="en-GB" sz="1400" i="1" kern="100">
                              <a:latin typeface="Cambria Math" panose="02040503050406030204" pitchFamily="18" charset="0"/>
                              <a:ea typeface="Times New Roman" panose="02020603050405020304" pitchFamily="18" charset="0"/>
                              <a:cs typeface="Arial" panose="020B0604020202020204" pitchFamily="34" charset="0"/>
                            </a:rPr>
                            <m:t>𝑁</m:t>
                          </m:r>
                          <m:r>
                            <a:rPr lang="en-GB" sz="1400" i="1" kern="100">
                              <a:latin typeface="Cambria Math" panose="02040503050406030204" pitchFamily="18" charset="0"/>
                              <a:ea typeface="Times New Roman" panose="02020603050405020304" pitchFamily="18" charset="0"/>
                              <a:cs typeface="Arial" panose="020B0604020202020204" pitchFamily="34" charset="0"/>
                            </a:rPr>
                            <m:t>|</m:t>
                          </m:r>
                        </m:den>
                      </m:f>
                      <m:r>
                        <a:rPr lang="en-GB" sz="1400" i="1" kern="100">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r>
                            <a:rPr lang="en-GB" sz="1400" i="1" kern="100">
                              <a:latin typeface="Cambria Math" panose="02040503050406030204" pitchFamily="18" charset="0"/>
                              <a:ea typeface="Times New Roman" panose="02020603050405020304" pitchFamily="18" charset="0"/>
                              <a:cs typeface="Arial" panose="020B0604020202020204" pitchFamily="34" charset="0"/>
                            </a:rPr>
                            <m:t>=1</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m:t>
                          </m:r>
                          <m:r>
                            <a:rPr lang="en-GB" sz="1400" i="1" kern="100">
                              <a:latin typeface="Cambria Math" panose="02040503050406030204" pitchFamily="18" charset="0"/>
                              <a:ea typeface="Times New Roman" panose="02020603050405020304" pitchFamily="18" charset="0"/>
                              <a:cs typeface="Arial" panose="020B0604020202020204" pitchFamily="34" charset="0"/>
                            </a:rPr>
                            <m:t>𝑁</m:t>
                          </m:r>
                          <m:r>
                            <a:rPr lang="en-GB" sz="1400" i="1" kern="100">
                              <a:latin typeface="Cambria Math" panose="02040503050406030204" pitchFamily="18" charset="0"/>
                              <a:ea typeface="Times New Roman" panose="02020603050405020304" pitchFamily="18" charset="0"/>
                              <a:cs typeface="Arial" panose="020B0604020202020204" pitchFamily="34" charset="0"/>
                            </a:rPr>
                            <m:t>|</m:t>
                          </m:r>
                        </m:sup>
                        <m:e>
                          <m:sSup>
                            <m:s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pPr>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m:t>
                                  </m:r>
                                  <m:r>
                                    <a:rPr lang="en-GB" sz="1400" i="1"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𝑆</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fr-FR" sz="1400" i="1" kern="100">
                                  <a:latin typeface="Cambria Math" panose="02040503050406030204" pitchFamily="18" charset="0"/>
                                  <a:ea typeface="Times New Roman" panose="02020603050405020304" pitchFamily="18" charset="0"/>
                                  <a:cs typeface="Arial" panose="020B0604020202020204" pitchFamily="34" charset="0"/>
                                </a:rPr>
                                <m:t>−</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𝑇</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m:t>
                              </m:r>
                            </m:e>
                            <m:sup>
                              <m:r>
                                <a:rPr lang="en-GB" sz="1400" i="1" kern="100">
                                  <a:latin typeface="Cambria Math" panose="02040503050406030204" pitchFamily="18" charset="0"/>
                                  <a:ea typeface="Times New Roman" panose="02020603050405020304" pitchFamily="18" charset="0"/>
                                  <a:cs typeface="Arial" panose="020B0604020202020204" pitchFamily="34" charset="0"/>
                                </a:rPr>
                                <m:t>2</m:t>
                              </m:r>
                            </m:sup>
                          </m:sSup>
                          <m:r>
                            <a:rPr lang="en-GB" sz="1400" i="1" kern="100">
                              <a:latin typeface="Cambria Math" panose="02040503050406030204" pitchFamily="18" charset="0"/>
                              <a:ea typeface="Times New Roman" panose="02020603050405020304" pitchFamily="18" charset="0"/>
                              <a:cs typeface="Arial" panose="020B0604020202020204" pitchFamily="34" charset="0"/>
                            </a:rPr>
                            <m:t> </m:t>
                          </m:r>
                        </m:e>
                      </m:nary>
                    </m:oMath>
                  </m:oMathPara>
                </a14:m>
                <a:endParaRPr lang="en-US" sz="1400" i="1" kern="100" dirty="0" err="1">
                  <a:latin typeface="Cambria Math" panose="02040503050406030204" pitchFamily="18" charset="0"/>
                  <a:ea typeface="Times New Roman" panose="02020603050405020304" pitchFamily="18" charset="0"/>
                  <a:cs typeface="Arial" panose="020B0604020202020204" pitchFamily="34" charset="0"/>
                </a:endParaRPr>
              </a:p>
            </p:txBody>
          </p:sp>
        </mc:Choice>
        <mc:Fallback xmlns="">
          <p:sp>
            <p:nvSpPr>
              <p:cNvPr id="9" name="ZoneTexte 8">
                <a:extLst>
                  <a:ext uri="{FF2B5EF4-FFF2-40B4-BE49-F238E27FC236}">
                    <a16:creationId xmlns:a16="http://schemas.microsoft.com/office/drawing/2014/main" id="{1E358BAB-8204-1853-7BE6-660CEF940068}"/>
                  </a:ext>
                </a:extLst>
              </p:cNvPr>
              <p:cNvSpPr txBox="1">
                <a:spLocks noRot="1" noChangeAspect="1" noMove="1" noResize="1" noEditPoints="1" noAdjustHandles="1" noChangeArrowheads="1" noChangeShapeType="1" noTextEdit="1"/>
              </p:cNvSpPr>
              <p:nvPr/>
            </p:nvSpPr>
            <p:spPr>
              <a:xfrm>
                <a:off x="3557058" y="1766935"/>
                <a:ext cx="2791011" cy="68710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9511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(7/7)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5" name="ZoneTexte 4">
            <a:extLst>
              <a:ext uri="{FF2B5EF4-FFF2-40B4-BE49-F238E27FC236}">
                <a16:creationId xmlns:a16="http://schemas.microsoft.com/office/drawing/2014/main" id="{D8DFF0DF-DD12-9620-0DE1-20017782BE99}"/>
              </a:ext>
            </a:extLst>
          </p:cNvPr>
          <p:cNvSpPr txBox="1"/>
          <p:nvPr/>
        </p:nvSpPr>
        <p:spPr>
          <a:xfrm>
            <a:off x="176515" y="912325"/>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Xdistillation Framework Results </a:t>
            </a:r>
          </a:p>
        </p:txBody>
      </p:sp>
      <p:graphicFrame>
        <p:nvGraphicFramePr>
          <p:cNvPr id="7" name="Tableau 5">
            <a:extLst>
              <a:ext uri="{FF2B5EF4-FFF2-40B4-BE49-F238E27FC236}">
                <a16:creationId xmlns:a16="http://schemas.microsoft.com/office/drawing/2014/main" id="{D0D6900D-DA1A-5B15-7832-D2DC3CD13D9B}"/>
              </a:ext>
            </a:extLst>
          </p:cNvPr>
          <p:cNvGraphicFramePr>
            <a:graphicFrameLocks noGrp="1"/>
          </p:cNvGraphicFramePr>
          <p:nvPr>
            <p:extLst>
              <p:ext uri="{D42A27DB-BD31-4B8C-83A1-F6EECF244321}">
                <p14:modId xmlns:p14="http://schemas.microsoft.com/office/powerpoint/2010/main" val="3834587150"/>
              </p:ext>
            </p:extLst>
          </p:nvPr>
        </p:nvGraphicFramePr>
        <p:xfrm>
          <a:off x="436057" y="1811697"/>
          <a:ext cx="5403693" cy="2296160"/>
        </p:xfrm>
        <a:graphic>
          <a:graphicData uri="http://schemas.openxmlformats.org/drawingml/2006/table">
            <a:tbl>
              <a:tblPr firstRow="1" bandRow="1">
                <a:tableStyleId>{3B4B98B0-60AC-42C2-AFA5-B58CD77FA1E5}</a:tableStyleId>
              </a:tblPr>
              <a:tblGrid>
                <a:gridCol w="1894594">
                  <a:extLst>
                    <a:ext uri="{9D8B030D-6E8A-4147-A177-3AD203B41FA5}">
                      <a16:colId xmlns:a16="http://schemas.microsoft.com/office/drawing/2014/main" val="1097864145"/>
                    </a:ext>
                  </a:extLst>
                </a:gridCol>
                <a:gridCol w="711954">
                  <a:extLst>
                    <a:ext uri="{9D8B030D-6E8A-4147-A177-3AD203B41FA5}">
                      <a16:colId xmlns:a16="http://schemas.microsoft.com/office/drawing/2014/main" val="2190227262"/>
                    </a:ext>
                  </a:extLst>
                </a:gridCol>
                <a:gridCol w="712099">
                  <a:extLst>
                    <a:ext uri="{9D8B030D-6E8A-4147-A177-3AD203B41FA5}">
                      <a16:colId xmlns:a16="http://schemas.microsoft.com/office/drawing/2014/main" val="2431561242"/>
                    </a:ext>
                  </a:extLst>
                </a:gridCol>
                <a:gridCol w="1043873">
                  <a:extLst>
                    <a:ext uri="{9D8B030D-6E8A-4147-A177-3AD203B41FA5}">
                      <a16:colId xmlns:a16="http://schemas.microsoft.com/office/drawing/2014/main" val="2464063491"/>
                    </a:ext>
                  </a:extLst>
                </a:gridCol>
                <a:gridCol w="1041173">
                  <a:extLst>
                    <a:ext uri="{9D8B030D-6E8A-4147-A177-3AD203B41FA5}">
                      <a16:colId xmlns:a16="http://schemas.microsoft.com/office/drawing/2014/main" val="4266974769"/>
                    </a:ext>
                  </a:extLst>
                </a:gridCol>
              </a:tblGrid>
              <a:tr h="370840">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dirty="0"/>
                        <a:t>Models</a:t>
                      </a:r>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b="1" kern="1200" dirty="0">
                          <a:solidFill>
                            <a:schemeClr val="tx1"/>
                          </a:solidFill>
                          <a:latin typeface="+mn-lt"/>
                          <a:ea typeface="+mn-ea"/>
                          <a:cs typeface="+mn-cs"/>
                        </a:rPr>
                        <a:t>Role </a:t>
                      </a:r>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b="1" kern="1200" dirty="0">
                          <a:solidFill>
                            <a:schemeClr val="tx1"/>
                          </a:solidFill>
                          <a:latin typeface="+mn-lt"/>
                          <a:ea typeface="+mn-ea"/>
                          <a:cs typeface="+mn-cs"/>
                        </a:rPr>
                        <a:t>AR TRAIN</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AR TEST  </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050" dirty="0"/>
                        <a:t>AR OOT </a:t>
                      </a:r>
                    </a:p>
                  </a:txBody>
                  <a:tcPr/>
                </a:tc>
                <a:extLst>
                  <a:ext uri="{0D108BD9-81ED-4DB2-BD59-A6C34878D82A}">
                    <a16:rowId xmlns:a16="http://schemas.microsoft.com/office/drawing/2014/main" val="2523184948"/>
                  </a:ext>
                </a:extLst>
              </a:tr>
              <a:tr h="370840">
                <a:tc>
                  <a:txBody>
                    <a:bodyPr/>
                    <a:lstStyle/>
                    <a:p>
                      <a:pPr marL="0" algn="l" defTabSz="990564" rtl="0" eaLnBrk="1" latinLnBrk="0" hangingPunct="1"/>
                      <a:r>
                        <a:rPr lang="en-US" sz="1050" i="1" kern="1200" dirty="0">
                          <a:solidFill>
                            <a:schemeClr val="tx1"/>
                          </a:solidFill>
                          <a:latin typeface="+mn-lt"/>
                          <a:ea typeface="+mn-ea"/>
                          <a:cs typeface="+mn-cs"/>
                        </a:rPr>
                        <a:t>PD ESTIMATION MODELS</a:t>
                      </a:r>
                      <a:endParaRPr lang="en-US" sz="1050" kern="1200" dirty="0">
                        <a:solidFill>
                          <a:schemeClr val="tx1"/>
                        </a:solidFill>
                        <a:latin typeface="+mn-lt"/>
                        <a:ea typeface="+mn-ea"/>
                        <a:cs typeface="+mn-cs"/>
                      </a:endParaRPr>
                    </a:p>
                  </a:txBody>
                  <a:tcPr/>
                </a:tc>
                <a:tc>
                  <a:txBody>
                    <a:bodyPr/>
                    <a:lstStyle/>
                    <a:p>
                      <a:pPr algn="ctr"/>
                      <a:r>
                        <a:rPr lang="fr-FR" sz="1200" dirty="0">
                          <a:solidFill>
                            <a:schemeClr val="tx1"/>
                          </a:solidFill>
                          <a:effectLst/>
                          <a:latin typeface="Calibri" panose="020F0502020204030204" pitchFamily="34" charset="0"/>
                          <a:ea typeface="Calibri" panose="020F0502020204030204" pitchFamily="34" charset="0"/>
                        </a:rPr>
                        <a:t>Baseline </a:t>
                      </a:r>
                    </a:p>
                  </a:txBody>
                  <a:tcPr marL="68580" marR="68580" marT="0" marB="0"/>
                </a:tc>
                <a:tc>
                  <a:txBody>
                    <a:bodyPr/>
                    <a:lstStyle/>
                    <a:p>
                      <a:pPr algn="ctr"/>
                      <a:r>
                        <a:rPr lang="fr-FR" sz="1200" kern="1200" dirty="0">
                          <a:solidFill>
                            <a:schemeClr val="tx1"/>
                          </a:solidFill>
                          <a:effectLst/>
                          <a:latin typeface="Calibri" panose="020F0502020204030204" pitchFamily="34" charset="0"/>
                          <a:ea typeface="Calibri" panose="020F0502020204030204" pitchFamily="34" charset="0"/>
                          <a:cs typeface="+mn-cs"/>
                        </a:rPr>
                        <a:t>65,4</a:t>
                      </a:r>
                      <a:r>
                        <a:rPr lang="fr-FR" sz="1200" dirty="0">
                          <a:solidFill>
                            <a:schemeClr val="tx1"/>
                          </a:solidFill>
                          <a:effectLst/>
                          <a:latin typeface="Calibri" panose="020F0502020204030204" pitchFamily="34" charset="0"/>
                          <a:ea typeface="Calibri" panose="020F0502020204030204" pitchFamily="34" charset="0"/>
                        </a:rPr>
                        <a:t>%</a:t>
                      </a:r>
                    </a:p>
                  </a:txBody>
                  <a:tcPr marL="68580" marR="68580" marT="0" marB="0"/>
                </a:tc>
                <a:tc>
                  <a:txBody>
                    <a:bodyPr/>
                    <a:lstStyle/>
                    <a:p>
                      <a:pPr algn="ctr"/>
                      <a:r>
                        <a:rPr lang="fr-FR" sz="1200" dirty="0">
                          <a:solidFill>
                            <a:schemeClr val="tx1"/>
                          </a:solidFill>
                          <a:effectLst/>
                          <a:latin typeface="Calibri" panose="020F0502020204030204" pitchFamily="34" charset="0"/>
                          <a:ea typeface="Calibri" panose="020F0502020204030204" pitchFamily="34" charset="0"/>
                        </a:rPr>
                        <a:t>66,2%</a:t>
                      </a:r>
                    </a:p>
                  </a:txBody>
                  <a:tcPr marL="68580" marR="68580" marT="0" marB="0"/>
                </a:tc>
                <a:tc>
                  <a:txBody>
                    <a:bodyPr/>
                    <a:lstStyle/>
                    <a:p>
                      <a:pPr algn="ctr"/>
                      <a:r>
                        <a:rPr lang="fr-FR" sz="1200" dirty="0">
                          <a:solidFill>
                            <a:schemeClr val="tx1"/>
                          </a:solidFill>
                          <a:effectLst/>
                          <a:latin typeface="Calibri" panose="020F0502020204030204" pitchFamily="34" charset="0"/>
                          <a:ea typeface="Calibri" panose="020F0502020204030204" pitchFamily="34" charset="0"/>
                        </a:rPr>
                        <a:t>66,4%</a:t>
                      </a:r>
                    </a:p>
                  </a:txBody>
                  <a:tcPr marL="68580" marR="68580" marT="0" marB="0"/>
                </a:tc>
                <a:extLst>
                  <a:ext uri="{0D108BD9-81ED-4DB2-BD59-A6C34878D82A}">
                    <a16:rowId xmlns:a16="http://schemas.microsoft.com/office/drawing/2014/main" val="3611138882"/>
                  </a:ext>
                </a:extLst>
              </a:tr>
              <a:tr h="370840">
                <a:tc>
                  <a:txBody>
                    <a:bodyPr/>
                    <a:lstStyle/>
                    <a:p>
                      <a:pPr marL="0" algn="l" defTabSz="990564" rtl="0" eaLnBrk="1" latinLnBrk="0" hangingPunct="1"/>
                      <a:r>
                        <a:rPr lang="en-US" sz="1050" kern="1200" dirty="0">
                          <a:solidFill>
                            <a:schemeClr val="tx1"/>
                          </a:solidFill>
                          <a:latin typeface="+mn-lt"/>
                          <a:ea typeface="+mn-ea"/>
                          <a:cs typeface="+mn-cs"/>
                        </a:rPr>
                        <a:t>LightGBM</a:t>
                      </a:r>
                    </a:p>
                  </a:txBody>
                  <a:tcPr/>
                </a:tc>
                <a:tc>
                  <a:txBody>
                    <a:bodyPr/>
                    <a:lstStyle/>
                    <a:p>
                      <a:pPr marL="0" algn="ctr" defTabSz="990564" rtl="0" eaLnBrk="1" latinLnBrk="0" hangingPunct="1"/>
                      <a:r>
                        <a:rPr lang="en-US" sz="1200" kern="1200" dirty="0">
                          <a:solidFill>
                            <a:schemeClr val="tx1"/>
                          </a:solidFill>
                          <a:effectLst/>
                          <a:latin typeface="Calibri" panose="020F0502020204030204" pitchFamily="34" charset="0"/>
                          <a:ea typeface="+mn-ea"/>
                          <a:cs typeface="+mn-cs"/>
                        </a:rPr>
                        <a:t>Teacher </a:t>
                      </a:r>
                    </a:p>
                  </a:txBody>
                  <a:tcPr/>
                </a:tc>
                <a:tc>
                  <a:txBody>
                    <a:bodyPr/>
                    <a:lstStyle/>
                    <a:p>
                      <a:pPr marL="0" algn="ctr" defTabSz="990564" rtl="0" eaLnBrk="1" latinLnBrk="0" hangingPunct="1"/>
                      <a:r>
                        <a:rPr lang="fr-FR" sz="1200" kern="1200" dirty="0">
                          <a:solidFill>
                            <a:schemeClr val="tx1"/>
                          </a:solidFill>
                          <a:effectLst/>
                          <a:latin typeface="Calibri" panose="020F0502020204030204" pitchFamily="34" charset="0"/>
                          <a:ea typeface="+mn-ea"/>
                          <a:cs typeface="+mn-cs"/>
                        </a:rPr>
                        <a:t>70.87 </a:t>
                      </a:r>
                      <a:r>
                        <a:rPr lang="fr-FR" sz="1200" kern="1200" dirty="0">
                          <a:solidFill>
                            <a:schemeClr val="tx1"/>
                          </a:solidFill>
                          <a:effectLst/>
                          <a:latin typeface="Calibri" panose="020F0502020204030204" pitchFamily="34" charset="0"/>
                          <a:cs typeface="+mn-cs"/>
                        </a:rPr>
                        <a:t>%</a:t>
                      </a:r>
                      <a:endParaRPr lang="en-US" sz="1200" kern="1200" dirty="0">
                        <a:solidFill>
                          <a:schemeClr val="tx1"/>
                        </a:solidFill>
                        <a:effectLst/>
                        <a:latin typeface="Calibri" panose="020F0502020204030204" pitchFamily="34" charset="0"/>
                        <a:cs typeface="+mn-cs"/>
                      </a:endParaRPr>
                    </a:p>
                  </a:txBody>
                  <a:tcPr/>
                </a:tc>
                <a:tc>
                  <a:txBody>
                    <a:bodyPr/>
                    <a:lstStyle/>
                    <a:p>
                      <a:pPr marL="0" algn="ctr" defTabSz="990564" rtl="0" eaLnBrk="1" latinLnBrk="0" hangingPunct="1"/>
                      <a:r>
                        <a:rPr lang="fr-FR" sz="1200" kern="1200" dirty="0">
                          <a:solidFill>
                            <a:schemeClr val="tx1"/>
                          </a:solidFill>
                          <a:effectLst/>
                          <a:latin typeface="Calibri" panose="020F0502020204030204" pitchFamily="34" charset="0"/>
                          <a:ea typeface="+mn-ea"/>
                          <a:cs typeface="+mn-cs"/>
                        </a:rPr>
                        <a:t>67.41 % </a:t>
                      </a:r>
                      <a:endParaRPr lang="en-US" sz="1200" kern="1200" dirty="0">
                        <a:solidFill>
                          <a:schemeClr val="tx1"/>
                        </a:solidFill>
                        <a:effectLst/>
                        <a:latin typeface="Calibri" panose="020F0502020204030204" pitchFamily="34" charset="0"/>
                        <a:ea typeface="+mn-ea"/>
                        <a:cs typeface="+mn-cs"/>
                      </a:endParaRPr>
                    </a:p>
                  </a:txBody>
                  <a:tcPr/>
                </a:tc>
                <a:tc>
                  <a:txBody>
                    <a:bodyPr/>
                    <a:lstStyle/>
                    <a:p>
                      <a:pPr marL="0" algn="ctr" defTabSz="990564" rtl="0" eaLnBrk="1" latinLnBrk="0" hangingPunct="1"/>
                      <a:r>
                        <a:rPr lang="fr-FR" sz="1200" kern="1200" dirty="0">
                          <a:solidFill>
                            <a:schemeClr val="tx1"/>
                          </a:solidFill>
                          <a:effectLst/>
                          <a:latin typeface="Calibri" panose="020F0502020204030204" pitchFamily="34" charset="0"/>
                          <a:ea typeface="+mn-ea"/>
                          <a:cs typeface="+mn-cs"/>
                        </a:rPr>
                        <a:t>71.44 %</a:t>
                      </a:r>
                      <a:endParaRPr lang="en-US" sz="1200" kern="1200" dirty="0">
                        <a:solidFill>
                          <a:schemeClr val="tx1"/>
                        </a:solidFill>
                        <a:effectLst/>
                        <a:latin typeface="Calibri" panose="020F0502020204030204" pitchFamily="34" charset="0"/>
                        <a:ea typeface="+mn-ea"/>
                        <a:cs typeface="+mn-cs"/>
                      </a:endParaRPr>
                    </a:p>
                  </a:txBody>
                  <a:tcPr/>
                </a:tc>
                <a:extLst>
                  <a:ext uri="{0D108BD9-81ED-4DB2-BD59-A6C34878D82A}">
                    <a16:rowId xmlns:a16="http://schemas.microsoft.com/office/drawing/2014/main" val="838490077"/>
                  </a:ext>
                </a:extLst>
              </a:tr>
              <a:tr h="370840">
                <a:tc>
                  <a:txBody>
                    <a:bodyPr/>
                    <a:lstStyle/>
                    <a:p>
                      <a:pPr marL="0" algn="l" defTabSz="990564" rtl="0" eaLnBrk="1" latinLnBrk="0" hangingPunct="1"/>
                      <a:r>
                        <a:rPr lang="en-US" sz="1050" kern="1200" dirty="0">
                          <a:solidFill>
                            <a:schemeClr val="tx1"/>
                          </a:solidFill>
                          <a:latin typeface="+mn-lt"/>
                          <a:ea typeface="+mn-ea"/>
                          <a:cs typeface="+mn-cs"/>
                        </a:rPr>
                        <a:t>Logistic Regression trained with </a:t>
                      </a:r>
                      <a:r>
                        <a:rPr lang="en-US" sz="1050" b="1" kern="1200" dirty="0">
                          <a:solidFill>
                            <a:schemeClr val="tx1"/>
                          </a:solidFill>
                          <a:latin typeface="+mn-lt"/>
                          <a:ea typeface="+mn-ea"/>
                          <a:cs typeface="+mn-cs"/>
                        </a:rPr>
                        <a:t>Hinton-Based distillation  </a:t>
                      </a:r>
                      <a:r>
                        <a:rPr lang="en-US" sz="1050" kern="1200" dirty="0">
                          <a:solidFill>
                            <a:schemeClr val="tx1"/>
                          </a:solidFill>
                          <a:latin typeface="+mn-lt"/>
                          <a:ea typeface="+mn-ea"/>
                          <a:cs typeface="+mn-cs"/>
                        </a:rPr>
                        <a:t>with temperature </a:t>
                      </a:r>
                    </a:p>
                  </a:txBody>
                  <a:tcPr/>
                </a:tc>
                <a:tc>
                  <a:txBody>
                    <a:bodyPr/>
                    <a:lstStyle/>
                    <a:p>
                      <a:pPr marL="0" algn="ctr" defTabSz="990564" rtl="0" eaLnBrk="1" latinLnBrk="0" hangingPunct="1"/>
                      <a:r>
                        <a:rPr lang="en-US" sz="1200" kern="1200" dirty="0">
                          <a:solidFill>
                            <a:schemeClr val="tx1"/>
                          </a:solidFill>
                          <a:effectLst/>
                          <a:latin typeface="Calibri" panose="020F0502020204030204" pitchFamily="34" charset="0"/>
                          <a:ea typeface="+mn-ea"/>
                          <a:cs typeface="+mn-cs"/>
                        </a:rPr>
                        <a:t>Student </a:t>
                      </a:r>
                    </a:p>
                  </a:txBody>
                  <a:tcPr/>
                </a:tc>
                <a:tc>
                  <a:txBody>
                    <a:bodyPr/>
                    <a:lstStyle/>
                    <a:p>
                      <a:pPr marL="0" algn="ctr" defTabSz="990564" rtl="0" eaLnBrk="1" latinLnBrk="0" hangingPunct="1"/>
                      <a:r>
                        <a:rPr lang="en-US" sz="1200" kern="1200" dirty="0">
                          <a:solidFill>
                            <a:schemeClr val="tx1"/>
                          </a:solidFill>
                          <a:effectLst/>
                          <a:latin typeface="Calibri" panose="020F0502020204030204" pitchFamily="34" charset="0"/>
                          <a:ea typeface="+mn-ea"/>
                          <a:cs typeface="+mn-cs"/>
                        </a:rPr>
                        <a:t>68.63 %</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Calibri" panose="020F0502020204030204" pitchFamily="34" charset="0"/>
                          <a:ea typeface="+mn-ea"/>
                          <a:cs typeface="+mn-cs"/>
                        </a:rPr>
                        <a:t>64.51 % </a:t>
                      </a:r>
                      <a:endParaRPr lang="fr-FR" sz="1200" kern="1200" dirty="0">
                        <a:solidFill>
                          <a:schemeClr val="tx1"/>
                        </a:solidFill>
                        <a:effectLst/>
                        <a:latin typeface="Calibri" panose="020F0502020204030204" pitchFamily="34" charset="0"/>
                        <a:ea typeface="+mn-ea"/>
                        <a:cs typeface="+mn-cs"/>
                      </a:endParaRP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Calibri" panose="020F0502020204030204" pitchFamily="34" charset="0"/>
                          <a:ea typeface="+mn-ea"/>
                          <a:cs typeface="+mn-cs"/>
                        </a:rPr>
                        <a:t>70.83 % </a:t>
                      </a:r>
                    </a:p>
                  </a:txBody>
                  <a:tcPr/>
                </a:tc>
                <a:extLst>
                  <a:ext uri="{0D108BD9-81ED-4DB2-BD59-A6C34878D82A}">
                    <a16:rowId xmlns:a16="http://schemas.microsoft.com/office/drawing/2014/main" val="3821346974"/>
                  </a:ext>
                </a:extLst>
              </a:tr>
              <a:tr h="370840">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Logistic Regression trained with </a:t>
                      </a:r>
                      <a:r>
                        <a:rPr lang="en-US" sz="1050" b="1" kern="1200" dirty="0">
                          <a:solidFill>
                            <a:schemeClr val="tx1"/>
                          </a:solidFill>
                          <a:latin typeface="+mn-lt"/>
                          <a:ea typeface="+mn-ea"/>
                          <a:cs typeface="+mn-cs"/>
                        </a:rPr>
                        <a:t>Hinton-Based </a:t>
                      </a:r>
                      <a:r>
                        <a:rPr lang="en-US" sz="1050" kern="1200" dirty="0">
                          <a:solidFill>
                            <a:schemeClr val="tx1"/>
                          </a:solidFill>
                          <a:latin typeface="+mn-lt"/>
                          <a:ea typeface="+mn-ea"/>
                          <a:cs typeface="+mn-cs"/>
                        </a:rPr>
                        <a:t> with temperature </a:t>
                      </a:r>
                      <a:r>
                        <a:rPr lang="en-US" sz="1050" b="1" kern="1200" dirty="0">
                          <a:solidFill>
                            <a:schemeClr val="tx1"/>
                          </a:solidFill>
                          <a:latin typeface="+mn-lt"/>
                          <a:ea typeface="+mn-ea"/>
                          <a:cs typeface="+mn-cs"/>
                        </a:rPr>
                        <a:t>+ </a:t>
                      </a:r>
                      <a:r>
                        <a:rPr lang="en-US" sz="1050" kern="1200" dirty="0">
                          <a:solidFill>
                            <a:schemeClr val="tx1"/>
                          </a:solidFill>
                          <a:latin typeface="+mn-lt"/>
                          <a:ea typeface="+mn-ea"/>
                          <a:cs typeface="+mn-cs"/>
                        </a:rPr>
                        <a:t> </a:t>
                      </a:r>
                      <a:r>
                        <a:rPr lang="en-US" sz="1050" b="1" kern="1200" dirty="0">
                          <a:solidFill>
                            <a:schemeClr val="tx1"/>
                          </a:solidFill>
                          <a:latin typeface="+mn-lt"/>
                          <a:ea typeface="+mn-ea"/>
                          <a:cs typeface="+mn-cs"/>
                        </a:rPr>
                        <a:t>Xdistillation </a:t>
                      </a:r>
                    </a:p>
                  </a:txBody>
                  <a:tcPr/>
                </a:tc>
                <a:tc>
                  <a:txBody>
                    <a:bodyPr/>
                    <a:lstStyle/>
                    <a:p>
                      <a:pPr marL="0" algn="ctr" defTabSz="990564" rtl="0" eaLnBrk="1" latinLnBrk="0" hangingPunct="1"/>
                      <a:r>
                        <a:rPr lang="en-US" sz="1200" kern="1200" dirty="0">
                          <a:solidFill>
                            <a:schemeClr val="tx1"/>
                          </a:solidFill>
                          <a:effectLst/>
                          <a:latin typeface="Calibri" panose="020F0502020204030204" pitchFamily="34" charset="0"/>
                          <a:ea typeface="+mn-ea"/>
                          <a:cs typeface="+mn-cs"/>
                        </a:rPr>
                        <a:t>Student </a:t>
                      </a:r>
                    </a:p>
                  </a:txBody>
                  <a:tcPr/>
                </a:tc>
                <a:tc>
                  <a:txBody>
                    <a:bodyPr/>
                    <a:lstStyle/>
                    <a:p>
                      <a:pPr marL="0" algn="ctr" defTabSz="990564" rtl="0" eaLnBrk="1" latinLnBrk="0" hangingPunct="1"/>
                      <a:r>
                        <a:rPr lang="fr-FR" sz="1200" b="1" kern="1200" dirty="0">
                          <a:solidFill>
                            <a:srgbClr val="00B050"/>
                          </a:solidFill>
                          <a:effectLst/>
                          <a:latin typeface="Calibri" panose="020F0502020204030204" pitchFamily="34" charset="0"/>
                          <a:ea typeface="+mn-ea"/>
                          <a:cs typeface="+mn-cs"/>
                        </a:rPr>
                        <a:t>70.09%</a:t>
                      </a:r>
                      <a:endParaRPr lang="en-US" sz="1200" b="1" kern="1200" dirty="0">
                        <a:solidFill>
                          <a:srgbClr val="00B050"/>
                        </a:solidFill>
                        <a:effectLst/>
                        <a:latin typeface="Calibri" panose="020F0502020204030204" pitchFamily="34" charset="0"/>
                        <a:ea typeface="+mn-ea"/>
                        <a:cs typeface="+mn-cs"/>
                      </a:endParaRPr>
                    </a:p>
                  </a:txBody>
                  <a:tcPr/>
                </a:tc>
                <a:tc>
                  <a:txBody>
                    <a:bodyPr/>
                    <a:lstStyle/>
                    <a:p>
                      <a:pPr marL="0" algn="ctr" defTabSz="990564" rtl="0" eaLnBrk="1" latinLnBrk="0" hangingPunct="1"/>
                      <a:r>
                        <a:rPr lang="fr-FR" sz="1200" b="1" kern="1200" dirty="0">
                          <a:solidFill>
                            <a:srgbClr val="00B050"/>
                          </a:solidFill>
                          <a:effectLst/>
                          <a:latin typeface="Calibri" panose="020F0502020204030204" pitchFamily="34" charset="0"/>
                          <a:ea typeface="+mn-ea"/>
                          <a:cs typeface="+mn-cs"/>
                        </a:rPr>
                        <a:t>66.01%</a:t>
                      </a:r>
                      <a:endParaRPr lang="en-US" sz="1200" b="1" kern="1200" dirty="0">
                        <a:solidFill>
                          <a:srgbClr val="00B050"/>
                        </a:solidFill>
                        <a:effectLst/>
                        <a:latin typeface="Calibri" panose="020F0502020204030204" pitchFamily="34" charset="0"/>
                        <a:ea typeface="+mn-ea"/>
                        <a:cs typeface="+mn-cs"/>
                      </a:endParaRPr>
                    </a:p>
                  </a:txBody>
                  <a:tcPr/>
                </a:tc>
                <a:tc>
                  <a:txBody>
                    <a:bodyPr/>
                    <a:lstStyle/>
                    <a:p>
                      <a:pPr marL="0" algn="ctr" defTabSz="990564" rtl="0" eaLnBrk="1" latinLnBrk="0" hangingPunct="1"/>
                      <a:r>
                        <a:rPr lang="fr-FR" sz="1200" b="1" kern="1200" dirty="0">
                          <a:solidFill>
                            <a:srgbClr val="00B050"/>
                          </a:solidFill>
                          <a:effectLst/>
                          <a:latin typeface="Calibri" panose="020F0502020204030204" pitchFamily="34" charset="0"/>
                          <a:ea typeface="+mn-ea"/>
                          <a:cs typeface="+mn-cs"/>
                        </a:rPr>
                        <a:t>72.78%</a:t>
                      </a:r>
                      <a:endParaRPr lang="en-US" sz="1200" b="1" kern="1200" dirty="0">
                        <a:solidFill>
                          <a:srgbClr val="00B050"/>
                        </a:solidFill>
                        <a:effectLst/>
                        <a:latin typeface="Calibri" panose="020F0502020204030204" pitchFamily="34" charset="0"/>
                        <a:ea typeface="+mn-ea"/>
                        <a:cs typeface="+mn-cs"/>
                      </a:endParaRPr>
                    </a:p>
                  </a:txBody>
                  <a:tcPr/>
                </a:tc>
                <a:extLst>
                  <a:ext uri="{0D108BD9-81ED-4DB2-BD59-A6C34878D82A}">
                    <a16:rowId xmlns:a16="http://schemas.microsoft.com/office/drawing/2014/main" val="480205133"/>
                  </a:ext>
                </a:extLst>
              </a:tr>
            </a:tbl>
          </a:graphicData>
        </a:graphic>
      </p:graphicFrame>
      <p:pic>
        <p:nvPicPr>
          <p:cNvPr id="12" name="Image 11" descr="Une image contenant texte, Tracé, diagramme, capture d’écran&#10;&#10;Description générée automatiquement">
            <a:extLst>
              <a:ext uri="{FF2B5EF4-FFF2-40B4-BE49-F238E27FC236}">
                <a16:creationId xmlns:a16="http://schemas.microsoft.com/office/drawing/2014/main" id="{06E400B4-E423-E2F8-4F8B-02280031F03E}"/>
              </a:ext>
            </a:extLst>
          </p:cNvPr>
          <p:cNvPicPr>
            <a:picLocks noChangeAspect="1"/>
          </p:cNvPicPr>
          <p:nvPr/>
        </p:nvPicPr>
        <p:blipFill rotWithShape="1">
          <a:blip r:embed="rId2">
            <a:extLst>
              <a:ext uri="{28A0092B-C50C-407E-A947-70E740481C1C}">
                <a14:useLocalDpi xmlns:a14="http://schemas.microsoft.com/office/drawing/2010/main" val="0"/>
              </a:ext>
            </a:extLst>
          </a:blip>
          <a:srcRect t="3370"/>
          <a:stretch/>
        </p:blipFill>
        <p:spPr>
          <a:xfrm>
            <a:off x="6101851" y="1887321"/>
            <a:ext cx="3270123" cy="2427320"/>
          </a:xfrm>
          <a:prstGeom prst="rect">
            <a:avLst/>
          </a:prstGeom>
        </p:spPr>
      </p:pic>
      <p:sp>
        <p:nvSpPr>
          <p:cNvPr id="13" name="ZoneTexte 12">
            <a:extLst>
              <a:ext uri="{FF2B5EF4-FFF2-40B4-BE49-F238E27FC236}">
                <a16:creationId xmlns:a16="http://schemas.microsoft.com/office/drawing/2014/main" id="{AE674763-D067-4990-EA3D-28903B7986F9}"/>
              </a:ext>
            </a:extLst>
          </p:cNvPr>
          <p:cNvSpPr txBox="1"/>
          <p:nvPr/>
        </p:nvSpPr>
        <p:spPr>
          <a:xfrm>
            <a:off x="376519" y="4356106"/>
            <a:ext cx="5331010" cy="380480"/>
          </a:xfrm>
          <a:prstGeom prst="rect">
            <a:avLst/>
          </a:prstGeom>
          <a:noFill/>
        </p:spPr>
        <p:txBody>
          <a:bodyPr wrap="square" lIns="36000" tIns="36000" rIns="36000" bIns="36000" rtlCol="0">
            <a:spAutoFit/>
          </a:bodyPr>
          <a:lstStyle/>
          <a:p>
            <a:pPr algn="ctr"/>
            <a:r>
              <a:rPr lang="en-US" sz="1000" b="1" dirty="0">
                <a:latin typeface="Arial" pitchFamily="34" charset="0"/>
                <a:cs typeface="Arial" pitchFamily="34" charset="0"/>
              </a:rPr>
              <a:t>Table 7. XDistillation framework performance comparing with Hinton-Based distillation with temperature </a:t>
            </a:r>
          </a:p>
        </p:txBody>
      </p:sp>
      <p:sp>
        <p:nvSpPr>
          <p:cNvPr id="14" name="ZoneTexte 13">
            <a:extLst>
              <a:ext uri="{FF2B5EF4-FFF2-40B4-BE49-F238E27FC236}">
                <a16:creationId xmlns:a16="http://schemas.microsoft.com/office/drawing/2014/main" id="{F7E91F17-08B9-4DDC-85E5-9EAE639DED1E}"/>
              </a:ext>
            </a:extLst>
          </p:cNvPr>
          <p:cNvSpPr txBox="1"/>
          <p:nvPr/>
        </p:nvSpPr>
        <p:spPr>
          <a:xfrm>
            <a:off x="6012329" y="4314641"/>
            <a:ext cx="3753967" cy="380480"/>
          </a:xfrm>
          <a:prstGeom prst="rect">
            <a:avLst/>
          </a:prstGeom>
          <a:noFill/>
        </p:spPr>
        <p:txBody>
          <a:bodyPr wrap="square" lIns="36000" tIns="36000" rIns="36000" bIns="36000" rtlCol="0">
            <a:spAutoFit/>
          </a:bodyPr>
          <a:lstStyle/>
          <a:p>
            <a:pPr algn="ctr"/>
            <a:r>
              <a:rPr lang="en-US" sz="1000" b="1" dirty="0">
                <a:latin typeface="Arial" pitchFamily="34" charset="0"/>
                <a:cs typeface="Arial" pitchFamily="34" charset="0"/>
              </a:rPr>
              <a:t>Figure 28 . Cross validation </a:t>
            </a:r>
            <a:r>
              <a:rPr lang="en-US" sz="1000" b="1" dirty="0">
                <a:solidFill>
                  <a:schemeClr val="bg2"/>
                </a:solidFill>
                <a:latin typeface="Arial" pitchFamily="34" charset="0"/>
                <a:cs typeface="Arial" pitchFamily="34" charset="0"/>
              </a:rPr>
              <a:t>for best temperature T selection in Xdistillation</a:t>
            </a:r>
            <a:r>
              <a:rPr lang="en-US" sz="1000" b="1" dirty="0">
                <a:latin typeface="Arial" pitchFamily="34" charset="0"/>
                <a:cs typeface="Arial" pitchFamily="34" charset="0"/>
              </a:rPr>
              <a:t>. Here T = 4.12</a:t>
            </a:r>
          </a:p>
        </p:txBody>
      </p:sp>
      <p:sp>
        <p:nvSpPr>
          <p:cNvPr id="3" name="ZoneTexte 2">
            <a:extLst>
              <a:ext uri="{FF2B5EF4-FFF2-40B4-BE49-F238E27FC236}">
                <a16:creationId xmlns:a16="http://schemas.microsoft.com/office/drawing/2014/main" id="{3156EE3A-0E3D-FF71-1C39-1ED366C50098}"/>
              </a:ext>
            </a:extLst>
          </p:cNvPr>
          <p:cNvSpPr txBox="1"/>
          <p:nvPr/>
        </p:nvSpPr>
        <p:spPr>
          <a:xfrm>
            <a:off x="246552" y="3495032"/>
            <a:ext cx="5721016" cy="795042"/>
          </a:xfrm>
          <a:prstGeom prst="rect">
            <a:avLst/>
          </a:prstGeom>
          <a:noFill/>
          <a:ln>
            <a:solidFill>
              <a:schemeClr val="bg2"/>
            </a:solidFill>
          </a:ln>
        </p:spPr>
        <p:txBody>
          <a:bodyPr wrap="square" lIns="36000" tIns="36000" rIns="36000" bIns="36000" rtlCol="0">
            <a:spAutoFit/>
          </a:bodyPr>
          <a:lstStyle/>
          <a:p>
            <a:endParaRPr lang="en-US" sz="900" dirty="0" err="1">
              <a:latin typeface="Arial" pitchFamily="34" charset="0"/>
              <a:cs typeface="Arial" pitchFamily="34" charset="0"/>
            </a:endParaRPr>
          </a:p>
        </p:txBody>
      </p:sp>
    </p:spTree>
    <p:extLst>
      <p:ext uri="{BB962C8B-B14F-4D97-AF65-F5344CB8AC3E}">
        <p14:creationId xmlns:p14="http://schemas.microsoft.com/office/powerpoint/2010/main" val="648384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167680" y="467184"/>
            <a:ext cx="9258150" cy="236475"/>
          </a:xfrm>
        </p:spPr>
        <p:txBody>
          <a:bodyPr/>
          <a:lstStyle/>
          <a:p>
            <a:r>
              <a:rPr lang="en-US" dirty="0"/>
              <a:t>PD ESTIMATION MODELS’ DISTILLATION TAKEAWAY </a:t>
            </a:r>
            <a:endParaRPr lang="en-US" noProof="0" dirty="0"/>
          </a:p>
        </p:txBody>
      </p:sp>
      <p:sp>
        <p:nvSpPr>
          <p:cNvPr id="5" name="Espace réservé du contenu 4">
            <a:extLst>
              <a:ext uri="{FF2B5EF4-FFF2-40B4-BE49-F238E27FC236}">
                <a16:creationId xmlns:a16="http://schemas.microsoft.com/office/drawing/2014/main" id="{E927756C-42E7-AB21-2AEA-96AAAEEB3B4D}"/>
              </a:ext>
            </a:extLst>
          </p:cNvPr>
          <p:cNvSpPr>
            <a:spLocks noGrp="1"/>
          </p:cNvSpPr>
          <p:nvPr>
            <p:ph sz="quarter" idx="14"/>
          </p:nvPr>
        </p:nvSpPr>
        <p:spPr>
          <a:xfrm>
            <a:off x="167680" y="890980"/>
            <a:ext cx="9259200" cy="210122"/>
          </a:xfrm>
        </p:spPr>
        <p:txBody>
          <a:bodyPr/>
          <a:lstStyle/>
          <a:p>
            <a:r>
              <a:rPr lang="en-US" dirty="0"/>
              <a:t>WRAP-UP</a:t>
            </a:r>
          </a:p>
        </p:txBody>
      </p:sp>
      <p:graphicFrame>
        <p:nvGraphicFramePr>
          <p:cNvPr id="7" name="Diagramme 6">
            <a:extLst>
              <a:ext uri="{FF2B5EF4-FFF2-40B4-BE49-F238E27FC236}">
                <a16:creationId xmlns:a16="http://schemas.microsoft.com/office/drawing/2014/main" id="{D0629198-480F-810E-EE10-2BA8C0BEC414}"/>
              </a:ext>
            </a:extLst>
          </p:cNvPr>
          <p:cNvGraphicFramePr/>
          <p:nvPr>
            <p:extLst>
              <p:ext uri="{D42A27DB-BD31-4B8C-83A1-F6EECF244321}">
                <p14:modId xmlns:p14="http://schemas.microsoft.com/office/powerpoint/2010/main" val="691077038"/>
              </p:ext>
            </p:extLst>
          </p:nvPr>
        </p:nvGraphicFramePr>
        <p:xfrm>
          <a:off x="2680197" y="1772537"/>
          <a:ext cx="4233115" cy="2802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ZoneTexte 13">
            <a:extLst>
              <a:ext uri="{FF2B5EF4-FFF2-40B4-BE49-F238E27FC236}">
                <a16:creationId xmlns:a16="http://schemas.microsoft.com/office/drawing/2014/main" id="{440537D6-6C3C-2CFC-6CF3-CD9E81EF0C27}"/>
              </a:ext>
            </a:extLst>
          </p:cNvPr>
          <p:cNvSpPr txBox="1"/>
          <p:nvPr/>
        </p:nvSpPr>
        <p:spPr>
          <a:xfrm>
            <a:off x="2270481" y="4790863"/>
            <a:ext cx="4931861" cy="380480"/>
          </a:xfrm>
          <a:prstGeom prst="rect">
            <a:avLst/>
          </a:prstGeom>
          <a:noFill/>
        </p:spPr>
        <p:txBody>
          <a:bodyPr wrap="square" lIns="36000" tIns="36000" rIns="36000" bIns="36000" rtlCol="0">
            <a:spAutoFit/>
          </a:bodyPr>
          <a:lstStyle/>
          <a:p>
            <a:pPr algn="ctr"/>
            <a:r>
              <a:rPr lang="en-US" sz="1000" b="1" dirty="0">
                <a:latin typeface="Arial" pitchFamily="34" charset="0"/>
                <a:cs typeface="Arial" pitchFamily="34" charset="0"/>
              </a:rPr>
              <a:t>Figure 29. Main problems in training data. This explains also why achieving better performance on the test set was challenging.  </a:t>
            </a:r>
          </a:p>
        </p:txBody>
      </p:sp>
    </p:spTree>
    <p:extLst>
      <p:ext uri="{BB962C8B-B14F-4D97-AF65-F5344CB8AC3E}">
        <p14:creationId xmlns:p14="http://schemas.microsoft.com/office/powerpoint/2010/main" val="3172577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17379" y="3116478"/>
            <a:ext cx="8074742" cy="617670"/>
          </a:xfrm>
        </p:spPr>
        <p:txBody>
          <a:bodyPr/>
          <a:lstStyle/>
          <a:p>
            <a:r>
              <a:rPr lang="en-US" sz="1800" dirty="0"/>
              <a:t>3. DISTILLATION on LENDING CLUB DATASET</a:t>
            </a:r>
            <a:br>
              <a:rPr lang="en-US" sz="1050" dirty="0"/>
            </a:br>
            <a:br>
              <a:rPr lang="en-US" sz="1400" dirty="0"/>
            </a:br>
            <a:endParaRPr lang="en-US" sz="2100" dirty="0"/>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4" cy="30734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325120B3-EDF6-2822-8B5B-910EF7683F5A}"/>
              </a:ext>
            </a:extLst>
          </p:cNvPr>
          <p:cNvSpPr txBox="1"/>
          <p:nvPr/>
        </p:nvSpPr>
        <p:spPr>
          <a:xfrm>
            <a:off x="417378" y="3483196"/>
            <a:ext cx="6089609" cy="1545295"/>
          </a:xfrm>
          <a:prstGeom prst="rect">
            <a:avLst/>
          </a:prstGeom>
          <a:noFill/>
        </p:spPr>
        <p:txBody>
          <a:bodyPr wrap="square">
            <a:spAutoFit/>
          </a:bodyPr>
          <a:lstStyle/>
          <a:p>
            <a:pPr marL="457200" lvl="1" indent="-457200" defTabSz="990564">
              <a:lnSpc>
                <a:spcPct val="90000"/>
              </a:lnSpc>
              <a:spcBef>
                <a:spcPts val="433"/>
              </a:spcBef>
              <a:buSzPct val="100000"/>
              <a:buFont typeface="Wingdings" panose="05000000000000000000" pitchFamily="2" charset="2"/>
              <a:buAutoNum type="alphaUcPeriod"/>
            </a:pPr>
            <a:r>
              <a:rPr lang="en-GB" sz="1950" b="1" dirty="0">
                <a:latin typeface="Source Sans Pro" panose="020B0503030403020204" pitchFamily="34" charset="0"/>
                <a:cs typeface="Arial" pitchFamily="34" charset="0"/>
              </a:rPr>
              <a:t>Teacher Training – Feed-Forward Neural Networks  </a:t>
            </a:r>
            <a:endParaRPr lang="en-US" sz="1950" b="1" dirty="0">
              <a:latin typeface="Source Sans Pro" panose="020B0503030403020204" pitchFamily="34" charset="0"/>
              <a:cs typeface="Arial" pitchFamily="34" charset="0"/>
            </a:endParaRPr>
          </a:p>
          <a:p>
            <a:pPr marL="457200" lvl="1" indent="-457200" defTabSz="990564">
              <a:lnSpc>
                <a:spcPct val="90000"/>
              </a:lnSpc>
              <a:spcBef>
                <a:spcPts val="433"/>
              </a:spcBef>
              <a:buSzPct val="100000"/>
              <a:buFont typeface="Wingdings" panose="05000000000000000000" pitchFamily="2" charset="2"/>
              <a:buAutoNum type="alphaUcPeriod"/>
            </a:pPr>
            <a:r>
              <a:rPr lang="en-GB" sz="1950" b="1" dirty="0">
                <a:latin typeface="Source Sans Pro" panose="020B0503030403020204" pitchFamily="34" charset="0"/>
                <a:cs typeface="Arial" pitchFamily="34" charset="0"/>
              </a:rPr>
              <a:t>Teacher Training – XGBOOST</a:t>
            </a:r>
            <a:endParaRPr lang="en-US" sz="1950" b="1" dirty="0">
              <a:latin typeface="Source Sans Pro" panose="020B0503030403020204" pitchFamily="34" charset="0"/>
              <a:cs typeface="Arial" pitchFamily="34" charset="0"/>
            </a:endParaRPr>
          </a:p>
          <a:p>
            <a:pPr marL="457200" lvl="1" indent="-457200" defTabSz="990564">
              <a:lnSpc>
                <a:spcPct val="90000"/>
              </a:lnSpc>
              <a:spcBef>
                <a:spcPts val="433"/>
              </a:spcBef>
              <a:buSzPct val="100000"/>
              <a:buFont typeface="Wingdings" panose="05000000000000000000" pitchFamily="2" charset="2"/>
              <a:buAutoNum type="alphaUcPeriod"/>
            </a:pPr>
            <a:r>
              <a:rPr lang="en-GB" sz="1950" b="1" dirty="0">
                <a:latin typeface="Source Sans Pro" panose="020B0503030403020204" pitchFamily="34" charset="0"/>
                <a:cs typeface="Arial" pitchFamily="34" charset="0"/>
              </a:rPr>
              <a:t>Student Distillation Training – Feed-Forward Neural Network </a:t>
            </a:r>
            <a:endParaRPr lang="en-US" sz="1950" b="1" dirty="0">
              <a:latin typeface="Source Sans Pro" panose="020B0503030403020204" pitchFamily="34" charset="0"/>
              <a:cs typeface="Arial" pitchFamily="34" charset="0"/>
            </a:endParaRPr>
          </a:p>
        </p:txBody>
      </p:sp>
    </p:spTree>
    <p:extLst>
      <p:ext uri="{BB962C8B-B14F-4D97-AF65-F5344CB8AC3E}">
        <p14:creationId xmlns:p14="http://schemas.microsoft.com/office/powerpoint/2010/main" val="3787971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sz="2000" dirty="0"/>
              <a:t>DISTILLATION TESTS ON LENDING CLUB dataset (1/3)</a:t>
            </a:r>
            <a:endParaRPr lang="en-US" dirty="0"/>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05405"/>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400" b="1" dirty="0">
                <a:cs typeface="Arial" pitchFamily="34" charset="0"/>
              </a:rPr>
              <a:t>Teacher Training – Feed-Forward Neural Networks  </a:t>
            </a:r>
            <a:endParaRPr lang="en-US" sz="1400" b="1" dirty="0">
              <a:cs typeface="Arial" pitchFamily="34" charset="0"/>
            </a:endParaRPr>
          </a:p>
        </p:txBody>
      </p:sp>
      <p:sp>
        <p:nvSpPr>
          <p:cNvPr id="10" name="ZoneTexte 9">
            <a:extLst>
              <a:ext uri="{FF2B5EF4-FFF2-40B4-BE49-F238E27FC236}">
                <a16:creationId xmlns:a16="http://schemas.microsoft.com/office/drawing/2014/main" id="{1E91D117-CBF4-E1F4-1035-6E0482EA4CAB}"/>
              </a:ext>
            </a:extLst>
          </p:cNvPr>
          <p:cNvSpPr txBox="1"/>
          <p:nvPr/>
        </p:nvSpPr>
        <p:spPr>
          <a:xfrm>
            <a:off x="446631" y="4844968"/>
            <a:ext cx="4274574" cy="234286"/>
          </a:xfrm>
          <a:prstGeom prst="rect">
            <a:avLst/>
          </a:prstGeom>
          <a:noFill/>
        </p:spPr>
        <p:txBody>
          <a:bodyPr wrap="square" lIns="36000" tIns="36000" rIns="36000" bIns="36000" rtlCol="0">
            <a:spAutoFit/>
          </a:bodyPr>
          <a:lstStyle/>
          <a:p>
            <a:pPr algn="ctr"/>
            <a:r>
              <a:rPr lang="en-US" sz="1000" b="1" dirty="0">
                <a:latin typeface="Arial" pitchFamily="34" charset="0"/>
                <a:cs typeface="Arial" pitchFamily="34" charset="0"/>
              </a:rPr>
              <a:t>Figure 31. Neural Network Teacher’s Learning Curve </a:t>
            </a:r>
          </a:p>
        </p:txBody>
      </p:sp>
      <p:pic>
        <p:nvPicPr>
          <p:cNvPr id="11" name="Image 10" descr="Une image contenant texte, Tracé, ligne, diagramme&#10;&#10;Description générée automatiquement">
            <a:extLst>
              <a:ext uri="{FF2B5EF4-FFF2-40B4-BE49-F238E27FC236}">
                <a16:creationId xmlns:a16="http://schemas.microsoft.com/office/drawing/2014/main" id="{2669C25A-4971-3FC5-6E31-AA9F48B3FBB6}"/>
              </a:ext>
            </a:extLst>
          </p:cNvPr>
          <p:cNvPicPr>
            <a:picLocks noChangeAspect="1"/>
          </p:cNvPicPr>
          <p:nvPr/>
        </p:nvPicPr>
        <p:blipFill rotWithShape="1">
          <a:blip r:embed="rId2">
            <a:extLst>
              <a:ext uri="{28A0092B-C50C-407E-A947-70E740481C1C}">
                <a14:useLocalDpi xmlns:a14="http://schemas.microsoft.com/office/drawing/2010/main" val="0"/>
              </a:ext>
            </a:extLst>
          </a:blip>
          <a:srcRect l="-3027" t="5104" r="3027" b="729"/>
          <a:stretch/>
        </p:blipFill>
        <p:spPr>
          <a:xfrm>
            <a:off x="-127732" y="1994483"/>
            <a:ext cx="4617142" cy="2850485"/>
          </a:xfrm>
          <a:prstGeom prst="rect">
            <a:avLst/>
          </a:prstGeom>
        </p:spPr>
      </p:pic>
      <p:graphicFrame>
        <p:nvGraphicFramePr>
          <p:cNvPr id="12" name="Tableau 12">
            <a:extLst>
              <a:ext uri="{FF2B5EF4-FFF2-40B4-BE49-F238E27FC236}">
                <a16:creationId xmlns:a16="http://schemas.microsoft.com/office/drawing/2014/main" id="{528CBD59-6596-4A23-DB59-4A68BB2E7F49}"/>
              </a:ext>
            </a:extLst>
          </p:cNvPr>
          <p:cNvGraphicFramePr>
            <a:graphicFrameLocks noGrp="1"/>
          </p:cNvGraphicFramePr>
          <p:nvPr>
            <p:extLst>
              <p:ext uri="{D42A27DB-BD31-4B8C-83A1-F6EECF244321}">
                <p14:modId xmlns:p14="http://schemas.microsoft.com/office/powerpoint/2010/main" val="2942940064"/>
              </p:ext>
            </p:extLst>
          </p:nvPr>
        </p:nvGraphicFramePr>
        <p:xfrm>
          <a:off x="4953000" y="2532897"/>
          <a:ext cx="4218858" cy="896103"/>
        </p:xfrm>
        <a:graphic>
          <a:graphicData uri="http://schemas.openxmlformats.org/drawingml/2006/table">
            <a:tbl>
              <a:tblPr firstRow="1" bandRow="1">
                <a:tableStyleId>{3B4B98B0-60AC-42C2-AFA5-B58CD77FA1E5}</a:tableStyleId>
              </a:tblPr>
              <a:tblGrid>
                <a:gridCol w="1406286">
                  <a:extLst>
                    <a:ext uri="{9D8B030D-6E8A-4147-A177-3AD203B41FA5}">
                      <a16:colId xmlns:a16="http://schemas.microsoft.com/office/drawing/2014/main" val="1252048687"/>
                    </a:ext>
                  </a:extLst>
                </a:gridCol>
                <a:gridCol w="1406286">
                  <a:extLst>
                    <a:ext uri="{9D8B030D-6E8A-4147-A177-3AD203B41FA5}">
                      <a16:colId xmlns:a16="http://schemas.microsoft.com/office/drawing/2014/main" val="89963508"/>
                    </a:ext>
                  </a:extLst>
                </a:gridCol>
                <a:gridCol w="1406286">
                  <a:extLst>
                    <a:ext uri="{9D8B030D-6E8A-4147-A177-3AD203B41FA5}">
                      <a16:colId xmlns:a16="http://schemas.microsoft.com/office/drawing/2014/main" val="320843761"/>
                    </a:ext>
                  </a:extLst>
                </a:gridCol>
              </a:tblGrid>
              <a:tr h="298701">
                <a:tc>
                  <a:txBody>
                    <a:bodyPr/>
                    <a:lstStyle/>
                    <a:p>
                      <a:r>
                        <a:rPr lang="en-US" sz="1050" dirty="0"/>
                        <a:t>Metric</a:t>
                      </a:r>
                    </a:p>
                  </a:txBody>
                  <a:tcPr/>
                </a:tc>
                <a:tc>
                  <a:txBody>
                    <a:bodyPr/>
                    <a:lstStyle/>
                    <a:p>
                      <a:r>
                        <a:rPr lang="en-US" sz="1050" dirty="0"/>
                        <a:t>Train</a:t>
                      </a:r>
                    </a:p>
                  </a:txBody>
                  <a:tcPr/>
                </a:tc>
                <a:tc>
                  <a:txBody>
                    <a:bodyPr/>
                    <a:lstStyle/>
                    <a:p>
                      <a:r>
                        <a:rPr lang="en-US" sz="1050" dirty="0"/>
                        <a:t>Test</a:t>
                      </a:r>
                    </a:p>
                  </a:txBody>
                  <a:tcPr/>
                </a:tc>
                <a:extLst>
                  <a:ext uri="{0D108BD9-81ED-4DB2-BD59-A6C34878D82A}">
                    <a16:rowId xmlns:a16="http://schemas.microsoft.com/office/drawing/2014/main" val="3518432869"/>
                  </a:ext>
                </a:extLst>
              </a:tr>
              <a:tr h="298701">
                <a:tc>
                  <a:txBody>
                    <a:bodyPr/>
                    <a:lstStyle/>
                    <a:p>
                      <a:r>
                        <a:rPr lang="en-US" sz="1050" dirty="0"/>
                        <a:t>ROC AUC </a:t>
                      </a:r>
                    </a:p>
                  </a:txBody>
                  <a:tcPr/>
                </a:tc>
                <a:tc>
                  <a:txBody>
                    <a:bodyPr/>
                    <a:lstStyle/>
                    <a:p>
                      <a:r>
                        <a:rPr lang="en-US" sz="1050" dirty="0"/>
                        <a:t>0.909</a:t>
                      </a:r>
                    </a:p>
                  </a:txBody>
                  <a:tcPr/>
                </a:tc>
                <a:tc>
                  <a:txBody>
                    <a:bodyPr/>
                    <a:lstStyle/>
                    <a:p>
                      <a:r>
                        <a:rPr lang="en-US" sz="1050" b="1" dirty="0">
                          <a:solidFill>
                            <a:schemeClr val="bg2"/>
                          </a:solidFill>
                        </a:rPr>
                        <a:t>0.906</a:t>
                      </a:r>
                    </a:p>
                  </a:txBody>
                  <a:tcPr/>
                </a:tc>
                <a:extLst>
                  <a:ext uri="{0D108BD9-81ED-4DB2-BD59-A6C34878D82A}">
                    <a16:rowId xmlns:a16="http://schemas.microsoft.com/office/drawing/2014/main" val="3412450343"/>
                  </a:ext>
                </a:extLst>
              </a:tr>
              <a:tr h="298701">
                <a:tc>
                  <a:txBody>
                    <a:bodyPr/>
                    <a:lstStyle/>
                    <a:p>
                      <a:r>
                        <a:rPr lang="en-US" sz="1050" dirty="0"/>
                        <a:t>F1-Score </a:t>
                      </a:r>
                    </a:p>
                  </a:txBody>
                  <a:tcPr/>
                </a:tc>
                <a:tc>
                  <a:txBody>
                    <a:bodyPr/>
                    <a:lstStyle/>
                    <a:p>
                      <a:r>
                        <a:rPr lang="en-US" sz="1050" dirty="0"/>
                        <a:t>0.6281</a:t>
                      </a:r>
                    </a:p>
                  </a:txBody>
                  <a:tcPr/>
                </a:tc>
                <a:tc>
                  <a:txBody>
                    <a:bodyPr/>
                    <a:lstStyle/>
                    <a:p>
                      <a:r>
                        <a:rPr lang="en-US" sz="1050" b="1" dirty="0">
                          <a:solidFill>
                            <a:schemeClr val="bg2"/>
                          </a:solidFill>
                        </a:rPr>
                        <a:t>0.6249</a:t>
                      </a:r>
                    </a:p>
                  </a:txBody>
                  <a:tcPr/>
                </a:tc>
                <a:extLst>
                  <a:ext uri="{0D108BD9-81ED-4DB2-BD59-A6C34878D82A}">
                    <a16:rowId xmlns:a16="http://schemas.microsoft.com/office/drawing/2014/main" val="1261852270"/>
                  </a:ext>
                </a:extLst>
              </a:tr>
            </a:tbl>
          </a:graphicData>
        </a:graphic>
      </p:graphicFrame>
      <p:sp>
        <p:nvSpPr>
          <p:cNvPr id="13" name="ZoneTexte 12">
            <a:extLst>
              <a:ext uri="{FF2B5EF4-FFF2-40B4-BE49-F238E27FC236}">
                <a16:creationId xmlns:a16="http://schemas.microsoft.com/office/drawing/2014/main" id="{518948F5-28D4-06C5-0605-5F9C800EB71D}"/>
              </a:ext>
            </a:extLst>
          </p:cNvPr>
          <p:cNvSpPr txBox="1"/>
          <p:nvPr/>
        </p:nvSpPr>
        <p:spPr>
          <a:xfrm>
            <a:off x="4850342" y="3593322"/>
            <a:ext cx="4274574" cy="234286"/>
          </a:xfrm>
          <a:prstGeom prst="rect">
            <a:avLst/>
          </a:prstGeom>
          <a:noFill/>
        </p:spPr>
        <p:txBody>
          <a:bodyPr wrap="square" lIns="36000" tIns="36000" rIns="36000" bIns="36000" rtlCol="0">
            <a:spAutoFit/>
          </a:bodyPr>
          <a:lstStyle/>
          <a:p>
            <a:pPr algn="ctr"/>
            <a:r>
              <a:rPr lang="en-US" sz="1000" b="1" dirty="0">
                <a:latin typeface="Arial" pitchFamily="34" charset="0"/>
                <a:cs typeface="Arial" pitchFamily="34" charset="0"/>
              </a:rPr>
              <a:t>Table 8. Teacher Performance </a:t>
            </a:r>
          </a:p>
        </p:txBody>
      </p:sp>
    </p:spTree>
    <p:extLst>
      <p:ext uri="{BB962C8B-B14F-4D97-AF65-F5344CB8AC3E}">
        <p14:creationId xmlns:p14="http://schemas.microsoft.com/office/powerpoint/2010/main" val="2715962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sz="2000" dirty="0"/>
              <a:t>DISTILLATION TESTS ON LENDING CLUB dataset (2/3)</a:t>
            </a:r>
            <a:endParaRPr lang="en-US" dirty="0"/>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05405"/>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400" b="1" dirty="0">
                <a:cs typeface="Arial" pitchFamily="34" charset="0"/>
              </a:rPr>
              <a:t>Teacher Training – XGBOOST</a:t>
            </a:r>
            <a:endParaRPr lang="en-US" sz="1400" b="1" dirty="0">
              <a:cs typeface="Arial" pitchFamily="34" charset="0"/>
            </a:endParaRPr>
          </a:p>
        </p:txBody>
      </p:sp>
      <p:sp>
        <p:nvSpPr>
          <p:cNvPr id="10" name="ZoneTexte 9">
            <a:extLst>
              <a:ext uri="{FF2B5EF4-FFF2-40B4-BE49-F238E27FC236}">
                <a16:creationId xmlns:a16="http://schemas.microsoft.com/office/drawing/2014/main" id="{1E91D117-CBF4-E1F4-1035-6E0482EA4CAB}"/>
              </a:ext>
            </a:extLst>
          </p:cNvPr>
          <p:cNvSpPr txBox="1"/>
          <p:nvPr/>
        </p:nvSpPr>
        <p:spPr>
          <a:xfrm>
            <a:off x="575768" y="4613495"/>
            <a:ext cx="4274574" cy="226591"/>
          </a:xfrm>
          <a:prstGeom prst="rect">
            <a:avLst/>
          </a:prstGeom>
          <a:noFill/>
        </p:spPr>
        <p:txBody>
          <a:bodyPr wrap="square" lIns="36000" tIns="36000" rIns="36000" bIns="36000" rtlCol="0">
            <a:spAutoFit/>
          </a:bodyPr>
          <a:lstStyle/>
          <a:p>
            <a:pPr algn="ctr"/>
            <a:r>
              <a:rPr lang="en-US" sz="1000" b="1" dirty="0">
                <a:latin typeface="Arial" pitchFamily="34" charset="0"/>
                <a:cs typeface="Arial" pitchFamily="34" charset="0"/>
              </a:rPr>
              <a:t>Figure 32. XGBOOST Teacher’s Learning Curve </a:t>
            </a:r>
          </a:p>
        </p:txBody>
      </p:sp>
      <p:graphicFrame>
        <p:nvGraphicFramePr>
          <p:cNvPr id="12" name="Tableau 12">
            <a:extLst>
              <a:ext uri="{FF2B5EF4-FFF2-40B4-BE49-F238E27FC236}">
                <a16:creationId xmlns:a16="http://schemas.microsoft.com/office/drawing/2014/main" id="{528CBD59-6596-4A23-DB59-4A68BB2E7F49}"/>
              </a:ext>
            </a:extLst>
          </p:cNvPr>
          <p:cNvGraphicFramePr>
            <a:graphicFrameLocks noGrp="1"/>
          </p:cNvGraphicFramePr>
          <p:nvPr>
            <p:extLst>
              <p:ext uri="{D42A27DB-BD31-4B8C-83A1-F6EECF244321}">
                <p14:modId xmlns:p14="http://schemas.microsoft.com/office/powerpoint/2010/main" val="748025575"/>
              </p:ext>
            </p:extLst>
          </p:nvPr>
        </p:nvGraphicFramePr>
        <p:xfrm>
          <a:off x="4953000" y="2532897"/>
          <a:ext cx="4218858" cy="896103"/>
        </p:xfrm>
        <a:graphic>
          <a:graphicData uri="http://schemas.openxmlformats.org/drawingml/2006/table">
            <a:tbl>
              <a:tblPr firstRow="1" bandRow="1">
                <a:tableStyleId>{3B4B98B0-60AC-42C2-AFA5-B58CD77FA1E5}</a:tableStyleId>
              </a:tblPr>
              <a:tblGrid>
                <a:gridCol w="1406286">
                  <a:extLst>
                    <a:ext uri="{9D8B030D-6E8A-4147-A177-3AD203B41FA5}">
                      <a16:colId xmlns:a16="http://schemas.microsoft.com/office/drawing/2014/main" val="1252048687"/>
                    </a:ext>
                  </a:extLst>
                </a:gridCol>
                <a:gridCol w="1406286">
                  <a:extLst>
                    <a:ext uri="{9D8B030D-6E8A-4147-A177-3AD203B41FA5}">
                      <a16:colId xmlns:a16="http://schemas.microsoft.com/office/drawing/2014/main" val="89963508"/>
                    </a:ext>
                  </a:extLst>
                </a:gridCol>
                <a:gridCol w="1406286">
                  <a:extLst>
                    <a:ext uri="{9D8B030D-6E8A-4147-A177-3AD203B41FA5}">
                      <a16:colId xmlns:a16="http://schemas.microsoft.com/office/drawing/2014/main" val="320843761"/>
                    </a:ext>
                  </a:extLst>
                </a:gridCol>
              </a:tblGrid>
              <a:tr h="298701">
                <a:tc>
                  <a:txBody>
                    <a:bodyPr/>
                    <a:lstStyle/>
                    <a:p>
                      <a:r>
                        <a:rPr lang="en-US" sz="1050" dirty="0"/>
                        <a:t>Metric</a:t>
                      </a:r>
                    </a:p>
                  </a:txBody>
                  <a:tcPr/>
                </a:tc>
                <a:tc>
                  <a:txBody>
                    <a:bodyPr/>
                    <a:lstStyle/>
                    <a:p>
                      <a:r>
                        <a:rPr lang="en-US" sz="1050" dirty="0"/>
                        <a:t>Train</a:t>
                      </a:r>
                    </a:p>
                  </a:txBody>
                  <a:tcPr/>
                </a:tc>
                <a:tc>
                  <a:txBody>
                    <a:bodyPr/>
                    <a:lstStyle/>
                    <a:p>
                      <a:r>
                        <a:rPr lang="en-US" sz="1050" dirty="0"/>
                        <a:t>Test</a:t>
                      </a:r>
                    </a:p>
                  </a:txBody>
                  <a:tcPr/>
                </a:tc>
                <a:extLst>
                  <a:ext uri="{0D108BD9-81ED-4DB2-BD59-A6C34878D82A}">
                    <a16:rowId xmlns:a16="http://schemas.microsoft.com/office/drawing/2014/main" val="3518432869"/>
                  </a:ext>
                </a:extLst>
              </a:tr>
              <a:tr h="298701">
                <a:tc>
                  <a:txBody>
                    <a:bodyPr/>
                    <a:lstStyle/>
                    <a:p>
                      <a:r>
                        <a:rPr lang="en-US" sz="1050" dirty="0"/>
                        <a:t>ROC AUC </a:t>
                      </a:r>
                    </a:p>
                  </a:txBody>
                  <a:tcPr/>
                </a:tc>
                <a:tc>
                  <a:txBody>
                    <a:bodyPr/>
                    <a:lstStyle/>
                    <a:p>
                      <a:r>
                        <a:rPr lang="en-US" sz="1050" dirty="0"/>
                        <a:t>0.909</a:t>
                      </a:r>
                    </a:p>
                  </a:txBody>
                  <a:tcPr/>
                </a:tc>
                <a:tc>
                  <a:txBody>
                    <a:bodyPr/>
                    <a:lstStyle/>
                    <a:p>
                      <a:r>
                        <a:rPr lang="en-US" sz="1050" b="1" dirty="0">
                          <a:solidFill>
                            <a:schemeClr val="bg2"/>
                          </a:solidFill>
                        </a:rPr>
                        <a:t>0.906</a:t>
                      </a:r>
                    </a:p>
                  </a:txBody>
                  <a:tcPr/>
                </a:tc>
                <a:extLst>
                  <a:ext uri="{0D108BD9-81ED-4DB2-BD59-A6C34878D82A}">
                    <a16:rowId xmlns:a16="http://schemas.microsoft.com/office/drawing/2014/main" val="3412450343"/>
                  </a:ext>
                </a:extLst>
              </a:tr>
              <a:tr h="298701">
                <a:tc>
                  <a:txBody>
                    <a:bodyPr/>
                    <a:lstStyle/>
                    <a:p>
                      <a:r>
                        <a:rPr lang="en-US" sz="1050" dirty="0"/>
                        <a:t>F1-Score </a:t>
                      </a:r>
                    </a:p>
                  </a:txBody>
                  <a:tcPr/>
                </a:tc>
                <a:tc>
                  <a:txBody>
                    <a:bodyPr/>
                    <a:lstStyle/>
                    <a:p>
                      <a:r>
                        <a:rPr lang="en-US" sz="1050" dirty="0"/>
                        <a:t>0.651</a:t>
                      </a:r>
                    </a:p>
                  </a:txBody>
                  <a:tcPr/>
                </a:tc>
                <a:tc>
                  <a:txBody>
                    <a:bodyPr/>
                    <a:lstStyle/>
                    <a:p>
                      <a:r>
                        <a:rPr lang="en-US" sz="1050" b="1" dirty="0">
                          <a:solidFill>
                            <a:schemeClr val="bg2"/>
                          </a:solidFill>
                        </a:rPr>
                        <a:t>0.627</a:t>
                      </a:r>
                    </a:p>
                  </a:txBody>
                  <a:tcPr/>
                </a:tc>
                <a:extLst>
                  <a:ext uri="{0D108BD9-81ED-4DB2-BD59-A6C34878D82A}">
                    <a16:rowId xmlns:a16="http://schemas.microsoft.com/office/drawing/2014/main" val="1261852270"/>
                  </a:ext>
                </a:extLst>
              </a:tr>
            </a:tbl>
          </a:graphicData>
        </a:graphic>
      </p:graphicFrame>
      <p:sp>
        <p:nvSpPr>
          <p:cNvPr id="13" name="ZoneTexte 12">
            <a:extLst>
              <a:ext uri="{FF2B5EF4-FFF2-40B4-BE49-F238E27FC236}">
                <a16:creationId xmlns:a16="http://schemas.microsoft.com/office/drawing/2014/main" id="{518948F5-28D4-06C5-0605-5F9C800EB71D}"/>
              </a:ext>
            </a:extLst>
          </p:cNvPr>
          <p:cNvSpPr txBox="1"/>
          <p:nvPr/>
        </p:nvSpPr>
        <p:spPr>
          <a:xfrm>
            <a:off x="4850342" y="3593322"/>
            <a:ext cx="4274574" cy="234286"/>
          </a:xfrm>
          <a:prstGeom prst="rect">
            <a:avLst/>
          </a:prstGeom>
          <a:noFill/>
        </p:spPr>
        <p:txBody>
          <a:bodyPr wrap="square" lIns="36000" tIns="36000" rIns="36000" bIns="36000" rtlCol="0">
            <a:spAutoFit/>
          </a:bodyPr>
          <a:lstStyle/>
          <a:p>
            <a:pPr algn="ctr"/>
            <a:r>
              <a:rPr lang="en-US" sz="1000" b="1" dirty="0">
                <a:latin typeface="Arial" pitchFamily="34" charset="0"/>
                <a:cs typeface="Arial" pitchFamily="34" charset="0"/>
              </a:rPr>
              <a:t>Table 9. XGBOOST Teacher Performance </a:t>
            </a:r>
          </a:p>
        </p:txBody>
      </p:sp>
      <p:pic>
        <p:nvPicPr>
          <p:cNvPr id="5" name="Image 4" descr="Une image contenant texte, capture d’écran, diagramme, Tracé&#10;&#10;Description générée automatiquement">
            <a:extLst>
              <a:ext uri="{FF2B5EF4-FFF2-40B4-BE49-F238E27FC236}">
                <a16:creationId xmlns:a16="http://schemas.microsoft.com/office/drawing/2014/main" id="{79FD6903-FADB-01BB-2575-51EAFE4A93D3}"/>
              </a:ext>
            </a:extLst>
          </p:cNvPr>
          <p:cNvPicPr>
            <a:picLocks noChangeAspect="1"/>
          </p:cNvPicPr>
          <p:nvPr/>
        </p:nvPicPr>
        <p:blipFill rotWithShape="1">
          <a:blip r:embed="rId2">
            <a:extLst>
              <a:ext uri="{28A0092B-C50C-407E-A947-70E740481C1C}">
                <a14:useLocalDpi xmlns:a14="http://schemas.microsoft.com/office/drawing/2010/main" val="0"/>
              </a:ext>
            </a:extLst>
          </a:blip>
          <a:srcRect t="5317"/>
          <a:stretch/>
        </p:blipFill>
        <p:spPr>
          <a:xfrm>
            <a:off x="781084" y="1954197"/>
            <a:ext cx="3506137" cy="2537248"/>
          </a:xfrm>
          <a:prstGeom prst="rect">
            <a:avLst/>
          </a:prstGeom>
        </p:spPr>
      </p:pic>
    </p:spTree>
    <p:extLst>
      <p:ext uri="{BB962C8B-B14F-4D97-AF65-F5344CB8AC3E}">
        <p14:creationId xmlns:p14="http://schemas.microsoft.com/office/powerpoint/2010/main" val="141623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sz="2000" dirty="0"/>
              <a:t>DISTILLATION TESTS ON LENDING CLUB dataset (3/3)</a:t>
            </a:r>
            <a:endParaRPr lang="en-US" dirty="0"/>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13520"/>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400" b="1" dirty="0">
                <a:cs typeface="Arial" pitchFamily="34" charset="0"/>
              </a:rPr>
              <a:t>Student Training – Feed-Forward Neural Network </a:t>
            </a:r>
            <a:endParaRPr lang="en-US" sz="1400" b="1" dirty="0">
              <a:cs typeface="Arial" pitchFamily="34" charset="0"/>
            </a:endParaRPr>
          </a:p>
        </p:txBody>
      </p:sp>
      <p:graphicFrame>
        <p:nvGraphicFramePr>
          <p:cNvPr id="6" name="Tableau 6">
            <a:extLst>
              <a:ext uri="{FF2B5EF4-FFF2-40B4-BE49-F238E27FC236}">
                <a16:creationId xmlns:a16="http://schemas.microsoft.com/office/drawing/2014/main" id="{2157A697-4537-9B00-7D5F-13B829DBC799}"/>
              </a:ext>
            </a:extLst>
          </p:cNvPr>
          <p:cNvGraphicFramePr>
            <a:graphicFrameLocks noGrp="1"/>
          </p:cNvGraphicFramePr>
          <p:nvPr>
            <p:extLst>
              <p:ext uri="{D42A27DB-BD31-4B8C-83A1-F6EECF244321}">
                <p14:modId xmlns:p14="http://schemas.microsoft.com/office/powerpoint/2010/main" val="3124824399"/>
              </p:ext>
            </p:extLst>
          </p:nvPr>
        </p:nvGraphicFramePr>
        <p:xfrm>
          <a:off x="6256648" y="4459726"/>
          <a:ext cx="2200461" cy="810007"/>
        </p:xfrm>
        <a:graphic>
          <a:graphicData uri="http://schemas.openxmlformats.org/drawingml/2006/table">
            <a:tbl>
              <a:tblPr firstRow="1" bandRow="1">
                <a:tableStyleId>{3B4B98B0-60AC-42C2-AFA5-B58CD77FA1E5}</a:tableStyleId>
              </a:tblPr>
              <a:tblGrid>
                <a:gridCol w="1091382">
                  <a:extLst>
                    <a:ext uri="{9D8B030D-6E8A-4147-A177-3AD203B41FA5}">
                      <a16:colId xmlns:a16="http://schemas.microsoft.com/office/drawing/2014/main" val="3740610182"/>
                    </a:ext>
                  </a:extLst>
                </a:gridCol>
                <a:gridCol w="1109079">
                  <a:extLst>
                    <a:ext uri="{9D8B030D-6E8A-4147-A177-3AD203B41FA5}">
                      <a16:colId xmlns:a16="http://schemas.microsoft.com/office/drawing/2014/main" val="2286698273"/>
                    </a:ext>
                  </a:extLst>
                </a:gridCol>
              </a:tblGrid>
              <a:tr h="223681">
                <a:tc>
                  <a:txBody>
                    <a:bodyPr/>
                    <a:lstStyle/>
                    <a:p>
                      <a:r>
                        <a:rPr lang="en-US" sz="1050" dirty="0"/>
                        <a:t>Model</a:t>
                      </a:r>
                    </a:p>
                  </a:txBody>
                  <a:tcPr/>
                </a:tc>
                <a:tc>
                  <a:txBody>
                    <a:bodyPr/>
                    <a:lstStyle/>
                    <a:p>
                      <a:r>
                        <a:rPr lang="en-US" sz="1050" dirty="0"/>
                        <a:t>#parameters </a:t>
                      </a:r>
                    </a:p>
                  </a:txBody>
                  <a:tcPr/>
                </a:tc>
                <a:extLst>
                  <a:ext uri="{0D108BD9-81ED-4DB2-BD59-A6C34878D82A}">
                    <a16:rowId xmlns:a16="http://schemas.microsoft.com/office/drawing/2014/main" val="164077627"/>
                  </a:ext>
                </a:extLst>
              </a:tr>
              <a:tr h="244259">
                <a:tc>
                  <a:txBody>
                    <a:bodyPr/>
                    <a:lstStyle/>
                    <a:p>
                      <a:r>
                        <a:rPr lang="en-US" sz="1050" dirty="0"/>
                        <a:t>Teacher </a:t>
                      </a:r>
                    </a:p>
                  </a:txBody>
                  <a:tcPr/>
                </a:tc>
                <a:tc>
                  <a:txBody>
                    <a:bodyPr/>
                    <a:lstStyle/>
                    <a:p>
                      <a:r>
                        <a:rPr lang="en-US" sz="1050" dirty="0"/>
                        <a:t>58,357</a:t>
                      </a:r>
                    </a:p>
                  </a:txBody>
                  <a:tcPr/>
                </a:tc>
                <a:extLst>
                  <a:ext uri="{0D108BD9-81ED-4DB2-BD59-A6C34878D82A}">
                    <a16:rowId xmlns:a16="http://schemas.microsoft.com/office/drawing/2014/main" val="724966124"/>
                  </a:ext>
                </a:extLst>
              </a:tr>
              <a:tr h="307087">
                <a:tc>
                  <a:txBody>
                    <a:bodyPr/>
                    <a:lstStyle/>
                    <a:p>
                      <a:r>
                        <a:rPr lang="en-US" sz="1050" dirty="0"/>
                        <a:t>Student </a:t>
                      </a:r>
                    </a:p>
                  </a:txBody>
                  <a:tcPr/>
                </a:tc>
                <a:tc>
                  <a:txBody>
                    <a:bodyPr/>
                    <a:lstStyle/>
                    <a:p>
                      <a:r>
                        <a:rPr lang="en-US" sz="1050" dirty="0"/>
                        <a:t>1,135</a:t>
                      </a:r>
                    </a:p>
                  </a:txBody>
                  <a:tcPr/>
                </a:tc>
                <a:extLst>
                  <a:ext uri="{0D108BD9-81ED-4DB2-BD59-A6C34878D82A}">
                    <a16:rowId xmlns:a16="http://schemas.microsoft.com/office/drawing/2014/main" val="839491217"/>
                  </a:ext>
                </a:extLst>
              </a:tr>
            </a:tbl>
          </a:graphicData>
        </a:graphic>
      </p:graphicFrame>
      <p:pic>
        <p:nvPicPr>
          <p:cNvPr id="7" name="Image 6" descr="Une image contenant diagramme&#10;&#10;Description générée automatiquement">
            <a:extLst>
              <a:ext uri="{FF2B5EF4-FFF2-40B4-BE49-F238E27FC236}">
                <a16:creationId xmlns:a16="http://schemas.microsoft.com/office/drawing/2014/main" id="{AC8C9068-AAFD-72F4-92AC-A086AA659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730" y="1331298"/>
            <a:ext cx="3504594" cy="1845504"/>
          </a:xfrm>
          <a:prstGeom prst="rect">
            <a:avLst/>
          </a:prstGeom>
        </p:spPr>
      </p:pic>
      <p:pic>
        <p:nvPicPr>
          <p:cNvPr id="8" name="Image 7" descr="Une image contenant diagramme&#10;&#10;Description générée automatiquement">
            <a:extLst>
              <a:ext uri="{FF2B5EF4-FFF2-40B4-BE49-F238E27FC236}">
                <a16:creationId xmlns:a16="http://schemas.microsoft.com/office/drawing/2014/main" id="{84297F5C-F699-19BF-96E0-370826293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24" y="1402653"/>
            <a:ext cx="4073466" cy="1766609"/>
          </a:xfrm>
          <a:prstGeom prst="rect">
            <a:avLst/>
          </a:prstGeom>
        </p:spPr>
      </p:pic>
      <p:graphicFrame>
        <p:nvGraphicFramePr>
          <p:cNvPr id="11" name="Tableau 13">
            <a:extLst>
              <a:ext uri="{FF2B5EF4-FFF2-40B4-BE49-F238E27FC236}">
                <a16:creationId xmlns:a16="http://schemas.microsoft.com/office/drawing/2014/main" id="{FA3AABD1-E22A-F520-2F8A-52990564709C}"/>
              </a:ext>
            </a:extLst>
          </p:cNvPr>
          <p:cNvGraphicFramePr>
            <a:graphicFrameLocks noGrp="1"/>
          </p:cNvGraphicFramePr>
          <p:nvPr>
            <p:extLst>
              <p:ext uri="{D42A27DB-BD31-4B8C-83A1-F6EECF244321}">
                <p14:modId xmlns:p14="http://schemas.microsoft.com/office/powerpoint/2010/main" val="4269114053"/>
              </p:ext>
            </p:extLst>
          </p:nvPr>
        </p:nvGraphicFramePr>
        <p:xfrm>
          <a:off x="933876" y="3806233"/>
          <a:ext cx="3822240" cy="2004946"/>
        </p:xfrm>
        <a:graphic>
          <a:graphicData uri="http://schemas.openxmlformats.org/drawingml/2006/table">
            <a:tbl>
              <a:tblPr firstRow="1" bandRow="1">
                <a:tableStyleId>{3B4B98B0-60AC-42C2-AFA5-B58CD77FA1E5}</a:tableStyleId>
              </a:tblPr>
              <a:tblGrid>
                <a:gridCol w="1692263">
                  <a:extLst>
                    <a:ext uri="{9D8B030D-6E8A-4147-A177-3AD203B41FA5}">
                      <a16:colId xmlns:a16="http://schemas.microsoft.com/office/drawing/2014/main" val="484918410"/>
                    </a:ext>
                  </a:extLst>
                </a:gridCol>
                <a:gridCol w="1019132">
                  <a:extLst>
                    <a:ext uri="{9D8B030D-6E8A-4147-A177-3AD203B41FA5}">
                      <a16:colId xmlns:a16="http://schemas.microsoft.com/office/drawing/2014/main" val="2215848353"/>
                    </a:ext>
                  </a:extLst>
                </a:gridCol>
                <a:gridCol w="1110845">
                  <a:extLst>
                    <a:ext uri="{9D8B030D-6E8A-4147-A177-3AD203B41FA5}">
                      <a16:colId xmlns:a16="http://schemas.microsoft.com/office/drawing/2014/main" val="464181663"/>
                    </a:ext>
                  </a:extLst>
                </a:gridCol>
              </a:tblGrid>
              <a:tr h="263162">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900" dirty="0"/>
                        <a:t>Models</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ROC AUC  TRAIN</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dirty="0"/>
                        <a:t>ROC AUC TEST  </a:t>
                      </a:r>
                    </a:p>
                  </a:txBody>
                  <a:tcPr/>
                </a:tc>
                <a:extLst>
                  <a:ext uri="{0D108BD9-81ED-4DB2-BD59-A6C34878D82A}">
                    <a16:rowId xmlns:a16="http://schemas.microsoft.com/office/drawing/2014/main" val="1284359855"/>
                  </a:ext>
                </a:extLst>
              </a:tr>
              <a:tr h="224176">
                <a:tc>
                  <a:txBody>
                    <a:bodyPr/>
                    <a:lstStyle/>
                    <a:p>
                      <a:pPr marL="0" algn="l" defTabSz="990564" rtl="0" eaLnBrk="1" latinLnBrk="0" hangingPunct="1"/>
                      <a:r>
                        <a:rPr lang="en-US" sz="900" kern="1200" dirty="0">
                          <a:solidFill>
                            <a:schemeClr val="tx1"/>
                          </a:solidFill>
                          <a:latin typeface="+mn-lt"/>
                          <a:ea typeface="+mn-ea"/>
                          <a:cs typeface="+mn-cs"/>
                        </a:rPr>
                        <a:t>FFNN Teacher </a:t>
                      </a:r>
                    </a:p>
                  </a:txBody>
                  <a:tcPr/>
                </a:tc>
                <a:tc>
                  <a:txBody>
                    <a:bodyPr/>
                    <a:lstStyle/>
                    <a:p>
                      <a:pPr algn="ctr"/>
                      <a:r>
                        <a:rPr lang="en-US" sz="900" dirty="0"/>
                        <a:t>90.96%</a:t>
                      </a:r>
                    </a:p>
                  </a:txBody>
                  <a:tcPr/>
                </a:tc>
                <a:tc>
                  <a:txBody>
                    <a:bodyPr/>
                    <a:lstStyle/>
                    <a:p>
                      <a:pPr algn="ctr"/>
                      <a:r>
                        <a:rPr lang="en-US" sz="900" dirty="0"/>
                        <a:t>90.65%</a:t>
                      </a:r>
                    </a:p>
                  </a:txBody>
                  <a:tcPr/>
                </a:tc>
                <a:extLst>
                  <a:ext uri="{0D108BD9-81ED-4DB2-BD59-A6C34878D82A}">
                    <a16:rowId xmlns:a16="http://schemas.microsoft.com/office/drawing/2014/main" val="2844354752"/>
                  </a:ext>
                </a:extLst>
              </a:tr>
              <a:tr h="253672">
                <a:tc>
                  <a:txBody>
                    <a:bodyPr/>
                    <a:lstStyle/>
                    <a:p>
                      <a:r>
                        <a:rPr lang="en-US" sz="900" kern="1200" dirty="0">
                          <a:solidFill>
                            <a:schemeClr val="tx1"/>
                          </a:solidFill>
                          <a:latin typeface="+mn-lt"/>
                          <a:ea typeface="+mn-ea"/>
                          <a:cs typeface="+mn-cs"/>
                        </a:rPr>
                        <a:t>XGBOOST Teacher </a:t>
                      </a:r>
                    </a:p>
                  </a:txBody>
                  <a:tcPr/>
                </a:tc>
                <a:tc>
                  <a:txBody>
                    <a:bodyPr/>
                    <a:lstStyle/>
                    <a:p>
                      <a:pPr algn="ctr"/>
                      <a:r>
                        <a:rPr lang="fr-FR" sz="900" dirty="0"/>
                        <a:t>92,86%</a:t>
                      </a:r>
                      <a:endParaRPr lang="en-US" sz="900" kern="1200" dirty="0">
                        <a:solidFill>
                          <a:schemeClr val="tx1"/>
                        </a:solidFill>
                        <a:latin typeface="+mn-lt"/>
                        <a:ea typeface="+mn-ea"/>
                        <a:cs typeface="+mn-cs"/>
                      </a:endParaRPr>
                    </a:p>
                  </a:txBody>
                  <a:tcPr/>
                </a:tc>
                <a:tc>
                  <a:txBody>
                    <a:bodyPr/>
                    <a:lstStyle/>
                    <a:p>
                      <a:pPr algn="ctr"/>
                      <a:r>
                        <a:rPr lang="fr-FR" sz="900" dirty="0"/>
                        <a:t>90.73%</a:t>
                      </a:r>
                      <a:endParaRPr lang="en-US" sz="900" kern="1200" dirty="0">
                        <a:solidFill>
                          <a:schemeClr val="tx1"/>
                        </a:solidFill>
                        <a:latin typeface="+mn-lt"/>
                        <a:ea typeface="+mn-ea"/>
                        <a:cs typeface="+mn-cs"/>
                      </a:endParaRPr>
                    </a:p>
                  </a:txBody>
                  <a:tcPr/>
                </a:tc>
                <a:extLst>
                  <a:ext uri="{0D108BD9-81ED-4DB2-BD59-A6C34878D82A}">
                    <a16:rowId xmlns:a16="http://schemas.microsoft.com/office/drawing/2014/main" val="486837622"/>
                  </a:ext>
                </a:extLst>
              </a:tr>
              <a:tr h="378296">
                <a:tc>
                  <a:txBody>
                    <a:bodyPr/>
                    <a:lstStyle/>
                    <a:p>
                      <a:r>
                        <a:rPr lang="en-US" sz="900" kern="1200" dirty="0">
                          <a:solidFill>
                            <a:schemeClr val="tx1"/>
                          </a:solidFill>
                          <a:latin typeface="+mn-lt"/>
                          <a:ea typeface="+mn-ea"/>
                          <a:cs typeface="+mn-cs"/>
                        </a:rPr>
                        <a:t>Student with </a:t>
                      </a:r>
                      <a:r>
                        <a:rPr lang="en-US" sz="900" b="1" kern="1200" dirty="0">
                          <a:solidFill>
                            <a:schemeClr val="tx1"/>
                          </a:solidFill>
                          <a:latin typeface="+mn-lt"/>
                          <a:ea typeface="+mn-ea"/>
                          <a:cs typeface="+mn-cs"/>
                        </a:rPr>
                        <a:t>Hinton-Based Distillation </a:t>
                      </a:r>
                      <a:endParaRPr lang="en-US" sz="900" kern="1200" dirty="0">
                        <a:solidFill>
                          <a:schemeClr val="tx1"/>
                        </a:solidFill>
                        <a:latin typeface="+mn-lt"/>
                        <a:ea typeface="+mn-ea"/>
                        <a:cs typeface="+mn-cs"/>
                      </a:endParaRPr>
                    </a:p>
                  </a:txBody>
                  <a:tcPr/>
                </a:tc>
                <a:tc>
                  <a:txBody>
                    <a:bodyPr/>
                    <a:lstStyle/>
                    <a:p>
                      <a:pPr algn="ctr"/>
                      <a:r>
                        <a:rPr lang="fr-FR" sz="900" dirty="0"/>
                        <a:t>71.45%</a:t>
                      </a:r>
                      <a:endParaRPr lang="en-US" sz="900" kern="1200" dirty="0">
                        <a:solidFill>
                          <a:schemeClr val="tx1"/>
                        </a:solidFill>
                        <a:latin typeface="+mn-lt"/>
                        <a:ea typeface="+mn-ea"/>
                        <a:cs typeface="+mn-cs"/>
                      </a:endParaRPr>
                    </a:p>
                  </a:txBody>
                  <a:tcPr/>
                </a:tc>
                <a:tc>
                  <a:txBody>
                    <a:bodyPr/>
                    <a:lstStyle/>
                    <a:p>
                      <a:pPr algn="ctr"/>
                      <a:r>
                        <a:rPr lang="fr-FR" sz="900" dirty="0"/>
                        <a:t>71.48%</a:t>
                      </a:r>
                      <a:endParaRPr lang="en-US" sz="900" kern="1200" dirty="0">
                        <a:solidFill>
                          <a:schemeClr val="tx1"/>
                        </a:solidFill>
                        <a:latin typeface="+mn-lt"/>
                        <a:ea typeface="+mn-ea"/>
                        <a:cs typeface="+mn-cs"/>
                      </a:endParaRPr>
                    </a:p>
                  </a:txBody>
                  <a:tcPr/>
                </a:tc>
                <a:extLst>
                  <a:ext uri="{0D108BD9-81ED-4DB2-BD59-A6C34878D82A}">
                    <a16:rowId xmlns:a16="http://schemas.microsoft.com/office/drawing/2014/main" val="1699706939"/>
                  </a:ext>
                </a:extLst>
              </a:tr>
              <a:tr h="378296">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Student with </a:t>
                      </a:r>
                      <a:r>
                        <a:rPr lang="en-US" sz="900" b="1" kern="1200" dirty="0">
                          <a:solidFill>
                            <a:schemeClr val="tx1"/>
                          </a:solidFill>
                          <a:latin typeface="+mn-lt"/>
                          <a:ea typeface="+mn-ea"/>
                          <a:cs typeface="+mn-cs"/>
                        </a:rPr>
                        <a:t>Multi-Teacher Distillation </a:t>
                      </a:r>
                    </a:p>
                  </a:txBody>
                  <a:tcPr/>
                </a:tc>
                <a:tc>
                  <a:txBody>
                    <a:bodyPr/>
                    <a:lstStyle/>
                    <a:p>
                      <a:pPr algn="ctr"/>
                      <a:r>
                        <a:rPr lang="fr-FR" sz="900" dirty="0"/>
                        <a:t>88.95%</a:t>
                      </a:r>
                      <a:endParaRPr lang="en-US" sz="900" kern="1200" dirty="0">
                        <a:solidFill>
                          <a:schemeClr val="tx1"/>
                        </a:solidFill>
                        <a:latin typeface="+mn-lt"/>
                        <a:ea typeface="+mn-ea"/>
                        <a:cs typeface="+mn-cs"/>
                      </a:endParaRPr>
                    </a:p>
                  </a:txBody>
                  <a:tcPr/>
                </a:tc>
                <a:tc>
                  <a:txBody>
                    <a:bodyPr/>
                    <a:lstStyle/>
                    <a:p>
                      <a:pPr algn="ctr"/>
                      <a:r>
                        <a:rPr lang="fr-FR" sz="900" b="1" dirty="0">
                          <a:solidFill>
                            <a:srgbClr val="00B050"/>
                          </a:solidFill>
                        </a:rPr>
                        <a:t>88.97%</a:t>
                      </a:r>
                      <a:endParaRPr lang="en-US" sz="900" b="1" kern="1200" dirty="0">
                        <a:solidFill>
                          <a:srgbClr val="00B050"/>
                        </a:solidFill>
                        <a:latin typeface="+mn-lt"/>
                        <a:ea typeface="+mn-ea"/>
                        <a:cs typeface="+mn-cs"/>
                      </a:endParaRPr>
                    </a:p>
                  </a:txBody>
                  <a:tcPr/>
                </a:tc>
                <a:extLst>
                  <a:ext uri="{0D108BD9-81ED-4DB2-BD59-A6C34878D82A}">
                    <a16:rowId xmlns:a16="http://schemas.microsoft.com/office/drawing/2014/main" val="3745106061"/>
                  </a:ext>
                </a:extLst>
              </a:tr>
              <a:tr h="378296">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Student with </a:t>
                      </a:r>
                      <a:r>
                        <a:rPr lang="en-US" sz="900" b="1" kern="1200" dirty="0">
                          <a:solidFill>
                            <a:schemeClr val="tx1"/>
                          </a:solidFill>
                          <a:latin typeface="+mn-lt"/>
                          <a:ea typeface="+mn-ea"/>
                          <a:cs typeface="+mn-cs"/>
                        </a:rPr>
                        <a:t>Feature-Based Distillation </a:t>
                      </a:r>
                    </a:p>
                    <a:p>
                      <a:endParaRPr lang="en-US" sz="900" kern="1200" dirty="0">
                        <a:solidFill>
                          <a:schemeClr val="tx1"/>
                        </a:solidFill>
                        <a:latin typeface="+mn-lt"/>
                        <a:ea typeface="+mn-ea"/>
                        <a:cs typeface="+mn-cs"/>
                      </a:endParaRPr>
                    </a:p>
                  </a:txBody>
                  <a:tcPr/>
                </a:tc>
                <a:tc>
                  <a:txBody>
                    <a:bodyPr/>
                    <a:lstStyle/>
                    <a:p>
                      <a:pPr algn="ctr"/>
                      <a:r>
                        <a:rPr lang="fr-FR" sz="900" dirty="0"/>
                        <a:t>71.44%</a:t>
                      </a:r>
                      <a:endParaRPr lang="en-US" sz="900" kern="1200" dirty="0">
                        <a:solidFill>
                          <a:schemeClr val="tx1"/>
                        </a:solidFill>
                        <a:latin typeface="+mn-lt"/>
                        <a:ea typeface="+mn-ea"/>
                        <a:cs typeface="+mn-cs"/>
                      </a:endParaRPr>
                    </a:p>
                  </a:txBody>
                  <a:tcPr/>
                </a:tc>
                <a:tc>
                  <a:txBody>
                    <a:bodyPr/>
                    <a:lstStyle/>
                    <a:p>
                      <a:pPr algn="ctr"/>
                      <a:r>
                        <a:rPr lang="fr-FR" sz="900" dirty="0"/>
                        <a:t>71.47%</a:t>
                      </a:r>
                      <a:endParaRPr lang="en-US" sz="900" kern="1200" dirty="0">
                        <a:solidFill>
                          <a:schemeClr val="tx1"/>
                        </a:solidFill>
                        <a:latin typeface="+mn-lt"/>
                        <a:ea typeface="+mn-ea"/>
                        <a:cs typeface="+mn-cs"/>
                      </a:endParaRPr>
                    </a:p>
                  </a:txBody>
                  <a:tcPr/>
                </a:tc>
                <a:extLst>
                  <a:ext uri="{0D108BD9-81ED-4DB2-BD59-A6C34878D82A}">
                    <a16:rowId xmlns:a16="http://schemas.microsoft.com/office/drawing/2014/main" val="2824122038"/>
                  </a:ext>
                </a:extLst>
              </a:tr>
            </a:tbl>
          </a:graphicData>
        </a:graphic>
      </p:graphicFrame>
      <p:sp>
        <p:nvSpPr>
          <p:cNvPr id="14" name="ZoneTexte 13">
            <a:extLst>
              <a:ext uri="{FF2B5EF4-FFF2-40B4-BE49-F238E27FC236}">
                <a16:creationId xmlns:a16="http://schemas.microsoft.com/office/drawing/2014/main" id="{E5F10DAE-80CB-4A77-BFDD-950B8C854D01}"/>
              </a:ext>
            </a:extLst>
          </p:cNvPr>
          <p:cNvSpPr txBox="1"/>
          <p:nvPr/>
        </p:nvSpPr>
        <p:spPr>
          <a:xfrm>
            <a:off x="5095331" y="3314336"/>
            <a:ext cx="4523097" cy="253916"/>
          </a:xfrm>
          <a:prstGeom prst="rect">
            <a:avLst/>
          </a:prstGeom>
          <a:noFill/>
        </p:spPr>
        <p:txBody>
          <a:bodyPr wrap="square">
            <a:spAutoFit/>
          </a:bodyPr>
          <a:lstStyle/>
          <a:p>
            <a:pPr algn="ctr"/>
            <a:r>
              <a:rPr lang="en-US" sz="1000" b="1" dirty="0">
                <a:latin typeface="Arial" pitchFamily="34" charset="0"/>
                <a:cs typeface="Arial" pitchFamily="34" charset="0"/>
              </a:rPr>
              <a:t>Figure 34. Multi-teacher Distillation Framework’s Illustration</a:t>
            </a:r>
          </a:p>
        </p:txBody>
      </p:sp>
      <p:sp>
        <p:nvSpPr>
          <p:cNvPr id="15" name="Espace réservé du texte 2">
            <a:extLst>
              <a:ext uri="{FF2B5EF4-FFF2-40B4-BE49-F238E27FC236}">
                <a16:creationId xmlns:a16="http://schemas.microsoft.com/office/drawing/2014/main" id="{C8D0A3F2-2157-8D00-E407-F0856598FE63}"/>
              </a:ext>
            </a:extLst>
          </p:cNvPr>
          <p:cNvSpPr txBox="1">
            <a:spLocks/>
          </p:cNvSpPr>
          <p:nvPr/>
        </p:nvSpPr>
        <p:spPr>
          <a:xfrm>
            <a:off x="831850" y="3306994"/>
            <a:ext cx="3822240" cy="188701"/>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000" dirty="0">
                <a:latin typeface="Arial" pitchFamily="34" charset="0"/>
              </a:rPr>
              <a:t>Figure 33. The generic feature-based knowledge distillation</a:t>
            </a:r>
          </a:p>
        </p:txBody>
      </p:sp>
      <p:sp>
        <p:nvSpPr>
          <p:cNvPr id="16" name="ZoneTexte 15">
            <a:extLst>
              <a:ext uri="{FF2B5EF4-FFF2-40B4-BE49-F238E27FC236}">
                <a16:creationId xmlns:a16="http://schemas.microsoft.com/office/drawing/2014/main" id="{392F7301-4EBF-1AD1-7D24-4D7E961D359F}"/>
              </a:ext>
            </a:extLst>
          </p:cNvPr>
          <p:cNvSpPr txBox="1"/>
          <p:nvPr/>
        </p:nvSpPr>
        <p:spPr>
          <a:xfrm>
            <a:off x="5340624" y="5574704"/>
            <a:ext cx="4523097" cy="246221"/>
          </a:xfrm>
          <a:prstGeom prst="rect">
            <a:avLst/>
          </a:prstGeom>
          <a:noFill/>
        </p:spPr>
        <p:txBody>
          <a:bodyPr wrap="square">
            <a:spAutoFit/>
          </a:bodyPr>
          <a:lstStyle/>
          <a:p>
            <a:pPr algn="ctr"/>
            <a:r>
              <a:rPr lang="en-US" sz="1000" b="1" dirty="0">
                <a:latin typeface="Arial" pitchFamily="34" charset="0"/>
                <a:cs typeface="Arial" pitchFamily="34" charset="0"/>
              </a:rPr>
              <a:t>Table 10.   Student’s  performance </a:t>
            </a:r>
          </a:p>
        </p:txBody>
      </p:sp>
      <p:sp>
        <p:nvSpPr>
          <p:cNvPr id="18" name="ZoneTexte 17">
            <a:extLst>
              <a:ext uri="{FF2B5EF4-FFF2-40B4-BE49-F238E27FC236}">
                <a16:creationId xmlns:a16="http://schemas.microsoft.com/office/drawing/2014/main" id="{45D7910C-C3CF-D6BF-A9F3-A4FB90B735F8}"/>
              </a:ext>
            </a:extLst>
          </p:cNvPr>
          <p:cNvSpPr txBox="1"/>
          <p:nvPr/>
        </p:nvSpPr>
        <p:spPr>
          <a:xfrm>
            <a:off x="7244408" y="4353724"/>
            <a:ext cx="1356851" cy="1114978"/>
          </a:xfrm>
          <a:prstGeom prst="rect">
            <a:avLst/>
          </a:prstGeom>
          <a:noFill/>
        </p:spPr>
        <p:style>
          <a:lnRef idx="2">
            <a:schemeClr val="accent6"/>
          </a:lnRef>
          <a:fillRef idx="1">
            <a:schemeClr val="lt1"/>
          </a:fillRef>
          <a:effectRef idx="0">
            <a:schemeClr val="accent6"/>
          </a:effectRef>
          <a:fontRef idx="minor">
            <a:schemeClr val="dk1"/>
          </a:fontRef>
        </p:style>
        <p:txBody>
          <a:bodyPr wrap="square" lIns="36000" tIns="36000" rIns="36000" bIns="36000" rtlCol="0">
            <a:spAutoFit/>
          </a:bodyPr>
          <a:lstStyle/>
          <a:p>
            <a:endParaRPr lang="en-US" sz="900" dirty="0" err="1">
              <a:latin typeface="Arial" pitchFamily="34" charset="0"/>
              <a:cs typeface="Arial" pitchFamily="34" charset="0"/>
            </a:endParaRPr>
          </a:p>
        </p:txBody>
      </p:sp>
      <p:cxnSp>
        <p:nvCxnSpPr>
          <p:cNvPr id="20" name="Connecteur droit avec flèche 19">
            <a:extLst>
              <a:ext uri="{FF2B5EF4-FFF2-40B4-BE49-F238E27FC236}">
                <a16:creationId xmlns:a16="http://schemas.microsoft.com/office/drawing/2014/main" id="{263A2D7D-C867-594E-E8C2-3E6D0E34A382}"/>
              </a:ext>
            </a:extLst>
          </p:cNvPr>
          <p:cNvCxnSpPr>
            <a:stCxn id="18" idx="0"/>
          </p:cNvCxnSpPr>
          <p:nvPr/>
        </p:nvCxnSpPr>
        <p:spPr>
          <a:xfrm flipV="1">
            <a:off x="7922834" y="3997793"/>
            <a:ext cx="365760" cy="355931"/>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ECC5F48A-2919-04AE-D474-CC734F96AE81}"/>
              </a:ext>
            </a:extLst>
          </p:cNvPr>
          <p:cNvSpPr txBox="1"/>
          <p:nvPr/>
        </p:nvSpPr>
        <p:spPr>
          <a:xfrm>
            <a:off x="8176506" y="3806233"/>
            <a:ext cx="1687215" cy="211203"/>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Compression Ratio = 51.41</a:t>
            </a:r>
          </a:p>
        </p:txBody>
      </p:sp>
      <p:sp>
        <p:nvSpPr>
          <p:cNvPr id="22" name="Espace réservé du texte 2">
            <a:extLst>
              <a:ext uri="{FF2B5EF4-FFF2-40B4-BE49-F238E27FC236}">
                <a16:creationId xmlns:a16="http://schemas.microsoft.com/office/drawing/2014/main" id="{5801E914-8F62-080B-BA3D-AF180BD5C5B8}"/>
              </a:ext>
            </a:extLst>
          </p:cNvPr>
          <p:cNvSpPr txBox="1">
            <a:spLocks/>
          </p:cNvSpPr>
          <p:nvPr/>
        </p:nvSpPr>
        <p:spPr>
          <a:xfrm>
            <a:off x="683771" y="5895848"/>
            <a:ext cx="4322449" cy="188701"/>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000" dirty="0">
                <a:latin typeface="Arial" pitchFamily="34" charset="0"/>
              </a:rPr>
              <a:t>Table 11. Student’s Performance using different Distillation Frameworks </a:t>
            </a:r>
          </a:p>
        </p:txBody>
      </p:sp>
      <p:sp>
        <p:nvSpPr>
          <p:cNvPr id="4" name="ZoneTexte 3">
            <a:extLst>
              <a:ext uri="{FF2B5EF4-FFF2-40B4-BE49-F238E27FC236}">
                <a16:creationId xmlns:a16="http://schemas.microsoft.com/office/drawing/2014/main" id="{9EE79198-A3F1-1EE4-81C9-4545C87C2671}"/>
              </a:ext>
            </a:extLst>
          </p:cNvPr>
          <p:cNvSpPr txBox="1"/>
          <p:nvPr/>
        </p:nvSpPr>
        <p:spPr>
          <a:xfrm>
            <a:off x="831850" y="4017436"/>
            <a:ext cx="4174370" cy="336288"/>
          </a:xfrm>
          <a:prstGeom prst="rect">
            <a:avLst/>
          </a:prstGeom>
          <a:noFill/>
          <a:ln>
            <a:solidFill>
              <a:schemeClr val="bg2"/>
            </a:solidFill>
          </a:ln>
        </p:spPr>
        <p:txBody>
          <a:bodyPr wrap="square" lIns="36000" tIns="36000" rIns="36000" bIns="36000" rtlCol="0">
            <a:spAutoFit/>
          </a:bodyPr>
          <a:lstStyle/>
          <a:p>
            <a:endParaRPr lang="en-US" sz="900" dirty="0" err="1">
              <a:latin typeface="Arial" pitchFamily="34" charset="0"/>
              <a:cs typeface="Arial" pitchFamily="34" charset="0"/>
            </a:endParaRPr>
          </a:p>
        </p:txBody>
      </p:sp>
      <p:cxnSp>
        <p:nvCxnSpPr>
          <p:cNvPr id="9" name="Connecteur droit avec flèche 8">
            <a:extLst>
              <a:ext uri="{FF2B5EF4-FFF2-40B4-BE49-F238E27FC236}">
                <a16:creationId xmlns:a16="http://schemas.microsoft.com/office/drawing/2014/main" id="{F3BD10E6-4C3B-B61E-2A88-0E1CA268F371}"/>
              </a:ext>
            </a:extLst>
          </p:cNvPr>
          <p:cNvCxnSpPr>
            <a:stCxn id="4" idx="3"/>
          </p:cNvCxnSpPr>
          <p:nvPr/>
        </p:nvCxnSpPr>
        <p:spPr>
          <a:xfrm flipV="1">
            <a:off x="5006220" y="4017436"/>
            <a:ext cx="253603" cy="168144"/>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8CD4A55C-2A37-A7BE-BE93-524D71FD24C2}"/>
              </a:ext>
            </a:extLst>
          </p:cNvPr>
          <p:cNvSpPr txBox="1"/>
          <p:nvPr/>
        </p:nvSpPr>
        <p:spPr>
          <a:xfrm>
            <a:off x="5178729" y="3911834"/>
            <a:ext cx="1230109" cy="211203"/>
          </a:xfrm>
          <a:prstGeom prst="rect">
            <a:avLst/>
          </a:prstGeom>
          <a:noFill/>
        </p:spPr>
        <p:txBody>
          <a:bodyPr wrap="square" lIns="36000" tIns="36000" rIns="36000" bIns="36000" rtlCol="0">
            <a:spAutoFit/>
          </a:bodyPr>
          <a:lstStyle/>
          <a:p>
            <a:pPr algn="ctr"/>
            <a:r>
              <a:rPr lang="en-US" sz="900" b="1" dirty="0">
                <a:solidFill>
                  <a:schemeClr val="bg2">
                    <a:lumMod val="75000"/>
                  </a:schemeClr>
                </a:solidFill>
                <a:latin typeface="Arial" pitchFamily="34" charset="0"/>
                <a:cs typeface="Arial" pitchFamily="34" charset="0"/>
              </a:rPr>
              <a:t>Selected Teacher </a:t>
            </a:r>
          </a:p>
        </p:txBody>
      </p:sp>
    </p:spTree>
    <p:extLst>
      <p:ext uri="{BB962C8B-B14F-4D97-AF65-F5344CB8AC3E}">
        <p14:creationId xmlns:p14="http://schemas.microsoft.com/office/powerpoint/2010/main" val="497460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1768" y="491238"/>
            <a:ext cx="9259200" cy="467307"/>
          </a:xfrm>
        </p:spPr>
        <p:txBody>
          <a:bodyPr/>
          <a:lstStyle/>
          <a:p>
            <a:r>
              <a:rPr lang="en-US" dirty="0"/>
              <a:t>REFERENCES</a:t>
            </a:r>
            <a:br>
              <a:rPr lang="en-US" dirty="0"/>
            </a:br>
            <a:r>
              <a:rPr lang="en-US" dirty="0"/>
              <a:t> </a:t>
            </a:r>
          </a:p>
        </p:txBody>
      </p:sp>
      <p:sp>
        <p:nvSpPr>
          <p:cNvPr id="4" name="ZoneTexte 3">
            <a:extLst>
              <a:ext uri="{FF2B5EF4-FFF2-40B4-BE49-F238E27FC236}">
                <a16:creationId xmlns:a16="http://schemas.microsoft.com/office/drawing/2014/main" id="{73534A26-7EB9-511D-B84B-C2A1201B4216}"/>
              </a:ext>
            </a:extLst>
          </p:cNvPr>
          <p:cNvSpPr txBox="1"/>
          <p:nvPr/>
        </p:nvSpPr>
        <p:spPr>
          <a:xfrm>
            <a:off x="573341" y="1382286"/>
            <a:ext cx="8644399" cy="4093428"/>
          </a:xfrm>
          <a:prstGeom prst="rect">
            <a:avLst/>
          </a:prstGeom>
          <a:noFill/>
        </p:spPr>
        <p:txBody>
          <a:bodyPr wrap="square">
            <a:spAutoFit/>
          </a:bodyPr>
          <a:lstStyle/>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2"/>
              </a:rPr>
              <a:t>Craven and al., 1995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Extracting Tree-Structured Representations of Trained Networks</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3"/>
              </a:rPr>
              <a:t>Caruana and al.,2006</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model compression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4"/>
              </a:rPr>
              <a:t>Hinton and al.,2015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Distilling the Knowledge in a Neural Network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5"/>
              </a:rPr>
              <a:t>Han and al., 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Learning both Weights and Connections for Efficient</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6"/>
              </a:rPr>
              <a:t>Hoffman and al., 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Cross Modal Distillation for Supervision Transfer</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7"/>
              </a:rPr>
              <a:t>Zagoruyko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Attention Transfer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8"/>
              </a:rPr>
              <a:t>Huang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Knowledge Distill via Neuron Selectivity Transfer</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9"/>
              </a:rPr>
              <a:t>Caruana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Interpretable &amp; Explorable Approximations of Black Box Models</a:t>
            </a:r>
          </a:p>
          <a:p>
            <a:pPr marL="342900" lvl="0" indent="-342900" algn="just">
              <a:buFont typeface="+mj-lt"/>
              <a:buAutoNum type="arabicPeriod"/>
            </a:pPr>
            <a:r>
              <a:rPr lang="en-US" sz="1400" u="sng" dirty="0">
                <a:solidFill>
                  <a:schemeClr val="bg2"/>
                </a:solidFill>
                <a:latin typeface="Sitka Banner" panose="02000505000000020004" pitchFamily="2" charset="0"/>
                <a:cs typeface="Times New Roman" panose="02020603050405020304" pitchFamily="18" charset="0"/>
                <a:hlinkClick r:id="rId10">
                  <a:extLst>
                    <a:ext uri="{A12FA001-AC4F-418D-AE19-62706E023703}">
                      <ahyp:hlinkClr xmlns:ahyp="http://schemas.microsoft.com/office/drawing/2018/hyperlinkcolor" val="tx"/>
                    </a:ext>
                  </a:extLst>
                </a:hlinkClick>
              </a:rPr>
              <a:t>Yim and al, 2017</a:t>
            </a:r>
            <a:r>
              <a:rPr lang="en-US" sz="1400" u="sng" dirty="0">
                <a:latin typeface="Sitka Banner" panose="02000505000000020004" pitchFamily="2" charset="0"/>
                <a:cs typeface="Times New Roman" panose="02020603050405020304" pitchFamily="18" charset="0"/>
              </a:rPr>
              <a:t>: </a:t>
            </a:r>
            <a:r>
              <a:rPr lang="en-US" sz="1400" dirty="0">
                <a:latin typeface="Sitka Banner" panose="02000505000000020004" pitchFamily="2" charset="0"/>
                <a:cs typeface="Times New Roman" panose="02020603050405020304" pitchFamily="18" charset="0"/>
              </a:rPr>
              <a:t>A Gift from Knowledge Distillation: Fast Optimization, Network Minimization and Transfer Learning</a:t>
            </a:r>
            <a:endParaRPr lang="fr-FR" sz="1400" dirty="0">
              <a:latin typeface="Sitka Banner" panose="02000505000000020004" pitchFamily="2"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1"/>
              </a:rPr>
              <a:t>Burda, Edwards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Exploration by Random Network Distillation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2"/>
              </a:rPr>
              <a:t>Caruana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Distill-and-Compare: Auditing Black-Box Models Using Transparent Model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3"/>
              </a:rPr>
              <a:t>Liu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Improving the Interpretability of Deep Neural Networks with Knowledge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4"/>
              </a:rPr>
              <a:t>Asadulaev and al., 2019</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Interpretable Few-Shot Learning via Linear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5"/>
              </a:rPr>
              <a:t>Bastani and al., 2019</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Interpreting Blackbox Models via Model Extraction</a:t>
            </a:r>
          </a:p>
          <a:p>
            <a:pPr marL="342900" indent="-342900" algn="just">
              <a:buFont typeface="+mj-lt"/>
              <a:buAutoNum type="arabicPeriod"/>
            </a:pPr>
            <a:r>
              <a:rPr lang="en-US" sz="1400" u="sng" dirty="0">
                <a:solidFill>
                  <a:schemeClr val="bg2"/>
                </a:solidFill>
                <a:latin typeface="Sitka Banner" panose="02000505000000020004" pitchFamily="2" charset="0"/>
                <a:cs typeface="Times New Roman" panose="02020603050405020304" pitchFamily="18" charset="0"/>
                <a:hlinkClick r:id="rId16">
                  <a:extLst>
                    <a:ext uri="{A12FA001-AC4F-418D-AE19-62706E023703}">
                      <ahyp:hlinkClr xmlns:ahyp="http://schemas.microsoft.com/office/drawing/2018/hyperlinkcolor" val="tx"/>
                    </a:ext>
                  </a:extLst>
                </a:hlinkClick>
              </a:rPr>
              <a:t>Zhang and al, 2021</a:t>
            </a:r>
            <a:r>
              <a:rPr lang="en-US" sz="1400" u="sng" dirty="0">
                <a:solidFill>
                  <a:schemeClr val="bg2"/>
                </a:solidFill>
                <a:latin typeface="Sitka Banner" panose="02000505000000020004" pitchFamily="2" charset="0"/>
                <a:cs typeface="Times New Roman" panose="02020603050405020304" pitchFamily="18" charset="0"/>
              </a:rPr>
              <a:t>: </a:t>
            </a:r>
            <a:r>
              <a:rPr lang="en-US" sz="1400" dirty="0">
                <a:solidFill>
                  <a:srgbClr val="010101"/>
                </a:solidFill>
                <a:latin typeface="Sitka Banner" panose="02000505000000020004" pitchFamily="2" charset="0"/>
                <a:cs typeface="Times New Roman" panose="02020603050405020304" pitchFamily="18" charset="0"/>
              </a:rPr>
              <a:t>Adversarial co-distillation learning for image recognition</a:t>
            </a:r>
          </a:p>
          <a:p>
            <a:pPr marL="342900" indent="-342900" algn="just">
              <a:buFont typeface="+mj-lt"/>
              <a:buAutoNum type="arabicPeriod"/>
            </a:pPr>
            <a:endParaRPr lang="en-US" sz="1400" dirty="0">
              <a:solidFill>
                <a:srgbClr val="010101"/>
              </a:solidFill>
              <a:latin typeface="Sitka Banner" panose="02000505000000020004" pitchFamily="2" charset="0"/>
              <a:cs typeface="Times New Roman" panose="02020603050405020304" pitchFamily="18" charset="0"/>
            </a:endParaRPr>
          </a:p>
          <a:p>
            <a:pPr marL="342900" lvl="0" indent="-342900" algn="just">
              <a:buFont typeface="+mj-lt"/>
              <a:buAutoNum type="arabicPeriod"/>
            </a:pPr>
            <a:endParaRPr lang="fr-FR" sz="12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457200" algn="just"/>
            <a:r>
              <a:rPr lang="en-US" sz="24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a:t>
            </a:r>
            <a:endParaRPr lang="fr-FR" sz="16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134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70469-EE47-90C3-258C-3CE74EF61B79}"/>
              </a:ext>
            </a:extLst>
          </p:cNvPr>
          <p:cNvSpPr>
            <a:spLocks noGrp="1"/>
          </p:cNvSpPr>
          <p:nvPr>
            <p:ph type="title"/>
          </p:nvPr>
        </p:nvSpPr>
        <p:spPr>
          <a:xfrm>
            <a:off x="216146" y="471038"/>
            <a:ext cx="9259200" cy="236475"/>
          </a:xfrm>
        </p:spPr>
        <p:txBody>
          <a:bodyPr/>
          <a:lstStyle/>
          <a:p>
            <a:r>
              <a:rPr lang="en-US" dirty="0"/>
              <a:t>APPENDIX (1/6)</a:t>
            </a:r>
          </a:p>
        </p:txBody>
      </p:sp>
      <p:sp>
        <p:nvSpPr>
          <p:cNvPr id="3" name="Espace réservé du texte 2">
            <a:extLst>
              <a:ext uri="{FF2B5EF4-FFF2-40B4-BE49-F238E27FC236}">
                <a16:creationId xmlns:a16="http://schemas.microsoft.com/office/drawing/2014/main" id="{0BDAFD7C-66A4-AB60-281C-B270CFEEA2BC}"/>
              </a:ext>
            </a:extLst>
          </p:cNvPr>
          <p:cNvSpPr>
            <a:spLocks noGrp="1"/>
          </p:cNvSpPr>
          <p:nvPr>
            <p:ph type="body" sz="quarter" idx="13"/>
          </p:nvPr>
        </p:nvSpPr>
        <p:spPr>
          <a:xfrm>
            <a:off x="428524" y="3518159"/>
            <a:ext cx="9259200" cy="188701"/>
          </a:xfrm>
        </p:spPr>
        <p:txBody>
          <a:bodyPr/>
          <a:lstStyle/>
          <a:p>
            <a:r>
              <a:rPr lang="en-US" sz="1100" i="1" dirty="0">
                <a:solidFill>
                  <a:schemeClr val="bg2">
                    <a:lumMod val="50000"/>
                  </a:schemeClr>
                </a:solidFill>
                <a:latin typeface="CMBX8"/>
              </a:rPr>
              <a:t>Fig 4. </a:t>
            </a:r>
            <a:r>
              <a:rPr lang="en-US" sz="1100" dirty="0">
                <a:solidFill>
                  <a:schemeClr val="bg2">
                    <a:lumMod val="50000"/>
                  </a:schemeClr>
                </a:solidFill>
                <a:latin typeface="CMBX8"/>
                <a:cs typeface="+mn-cs"/>
              </a:rPr>
              <a:t>The specific architecture of the benchmark knowledge distillation. The student model can learn to mimic teacher’s predictions and also ground truth labels.</a:t>
            </a:r>
          </a:p>
        </p:txBody>
      </p:sp>
      <p:pic>
        <p:nvPicPr>
          <p:cNvPr id="4" name="Image 3" descr="Une image contenant diagramme&#10;&#10;Description générée automatiquement">
            <a:extLst>
              <a:ext uri="{FF2B5EF4-FFF2-40B4-BE49-F238E27FC236}">
                <a16:creationId xmlns:a16="http://schemas.microsoft.com/office/drawing/2014/main" id="{7E198CAC-2D66-6445-EF9B-9D5A2A0D0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68" y="1830513"/>
            <a:ext cx="3840405" cy="1639784"/>
          </a:xfrm>
          <a:prstGeom prst="rect">
            <a:avLst/>
          </a:prstGeom>
        </p:spPr>
      </p:pic>
      <p:pic>
        <p:nvPicPr>
          <p:cNvPr id="5" name="Image 4" descr="Une image contenant diagramme&#10;&#10;Description générée automatiquement">
            <a:extLst>
              <a:ext uri="{FF2B5EF4-FFF2-40B4-BE49-F238E27FC236}">
                <a16:creationId xmlns:a16="http://schemas.microsoft.com/office/drawing/2014/main" id="{4C184CCF-0D32-F38A-7CB8-5D2F4E3BA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666" y="1893818"/>
            <a:ext cx="5503534" cy="1583069"/>
          </a:xfrm>
          <a:prstGeom prst="rect">
            <a:avLst/>
          </a:prstGeom>
        </p:spPr>
      </p:pic>
      <p:graphicFrame>
        <p:nvGraphicFramePr>
          <p:cNvPr id="6" name="Tableau 5">
            <a:extLst>
              <a:ext uri="{FF2B5EF4-FFF2-40B4-BE49-F238E27FC236}">
                <a16:creationId xmlns:a16="http://schemas.microsoft.com/office/drawing/2014/main" id="{F09C3746-3230-FDAF-48EA-ECA89913D65D}"/>
              </a:ext>
            </a:extLst>
          </p:cNvPr>
          <p:cNvGraphicFramePr>
            <a:graphicFrameLocks noGrp="1"/>
          </p:cNvGraphicFramePr>
          <p:nvPr>
            <p:extLst>
              <p:ext uri="{D42A27DB-BD31-4B8C-83A1-F6EECF244321}">
                <p14:modId xmlns:p14="http://schemas.microsoft.com/office/powerpoint/2010/main" val="2250252377"/>
              </p:ext>
            </p:extLst>
          </p:nvPr>
        </p:nvGraphicFramePr>
        <p:xfrm>
          <a:off x="344573" y="3797711"/>
          <a:ext cx="3657600" cy="2062480"/>
        </p:xfrm>
        <a:graphic>
          <a:graphicData uri="http://schemas.openxmlformats.org/drawingml/2006/table">
            <a:tbl>
              <a:tblPr firstRow="1" bandRow="1">
                <a:tableStyleId>{3B4B98B0-60AC-42C2-AFA5-B58CD77FA1E5}</a:tableStyleId>
              </a:tblPr>
              <a:tblGrid>
                <a:gridCol w="1219200">
                  <a:extLst>
                    <a:ext uri="{9D8B030D-6E8A-4147-A177-3AD203B41FA5}">
                      <a16:colId xmlns:a16="http://schemas.microsoft.com/office/drawing/2014/main" val="687653608"/>
                    </a:ext>
                  </a:extLst>
                </a:gridCol>
                <a:gridCol w="1219200">
                  <a:extLst>
                    <a:ext uri="{9D8B030D-6E8A-4147-A177-3AD203B41FA5}">
                      <a16:colId xmlns:a16="http://schemas.microsoft.com/office/drawing/2014/main" val="2835408202"/>
                    </a:ext>
                  </a:extLst>
                </a:gridCol>
                <a:gridCol w="1219200">
                  <a:extLst>
                    <a:ext uri="{9D8B030D-6E8A-4147-A177-3AD203B41FA5}">
                      <a16:colId xmlns:a16="http://schemas.microsoft.com/office/drawing/2014/main" val="1248640191"/>
                    </a:ext>
                  </a:extLst>
                </a:gridCol>
              </a:tblGrid>
              <a:tr h="370840">
                <a:tc>
                  <a:txBody>
                    <a:bodyPr/>
                    <a:lstStyle/>
                    <a:p>
                      <a:r>
                        <a:rPr lang="en-US" sz="1050" noProof="0" dirty="0"/>
                        <a:t>Pros </a:t>
                      </a:r>
                    </a:p>
                  </a:txBody>
                  <a:tcPr/>
                </a:tc>
                <a:tc>
                  <a:txBody>
                    <a:bodyPr/>
                    <a:lstStyle/>
                    <a:p>
                      <a:r>
                        <a:rPr lang="en-US" sz="1050" noProof="0" dirty="0"/>
                        <a:t>Knowledge </a:t>
                      </a:r>
                    </a:p>
                  </a:txBody>
                  <a:tcPr/>
                </a:tc>
                <a:tc>
                  <a:txBody>
                    <a:bodyPr/>
                    <a:lstStyle/>
                    <a:p>
                      <a:r>
                        <a:rPr lang="en-US" sz="1050" noProof="0" dirty="0"/>
                        <a:t>Limits </a:t>
                      </a:r>
                    </a:p>
                  </a:txBody>
                  <a:tcPr/>
                </a:tc>
                <a:extLst>
                  <a:ext uri="{0D108BD9-81ED-4DB2-BD59-A6C34878D82A}">
                    <a16:rowId xmlns:a16="http://schemas.microsoft.com/office/drawing/2014/main" val="2634501291"/>
                  </a:ext>
                </a:extLst>
              </a:tr>
              <a:tr h="370840">
                <a:tc>
                  <a:txBody>
                    <a:bodyPr/>
                    <a:lstStyle/>
                    <a:p>
                      <a:endParaRPr lang="en-US" sz="1050" noProof="0" dirty="0"/>
                    </a:p>
                    <a:p>
                      <a:r>
                        <a:rPr lang="en-US" sz="1050" noProof="0" dirty="0"/>
                        <a:t>Easy-to-use, straight-forward </a:t>
                      </a:r>
                    </a:p>
                    <a:p>
                      <a:endParaRPr lang="en-US" sz="1050" noProof="0" dirty="0"/>
                    </a:p>
                    <a:p>
                      <a:r>
                        <a:rPr lang="en-US" sz="1050" noProof="0" dirty="0"/>
                        <a:t>Fast, efficient </a:t>
                      </a:r>
                    </a:p>
                    <a:p>
                      <a:endParaRPr lang="en-US" sz="1050" noProof="0" dirty="0"/>
                    </a:p>
                    <a:p>
                      <a:endParaRPr lang="en-US" sz="105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Predictions of the teacher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Dark knowledge embedded in soft targets or in logits (</a:t>
                      </a:r>
                      <a:r>
                        <a:rPr lang="en-US" sz="1050" noProof="0" dirty="0">
                          <a:hlinkClick r:id="rId4"/>
                        </a:rPr>
                        <a:t>Hinton and al, 2015</a:t>
                      </a:r>
                      <a:r>
                        <a:rPr lang="en-US" sz="1050" noProof="0" dirty="0"/>
                        <a:t>, </a:t>
                      </a:r>
                      <a:r>
                        <a:rPr lang="en-US" sz="1050" noProof="0" dirty="0">
                          <a:hlinkClick r:id="rId5"/>
                        </a:rPr>
                        <a:t>Caruana and al, 2014</a:t>
                      </a:r>
                      <a:r>
                        <a:rPr lang="en-US" sz="1050" noProof="0" dirty="0"/>
                        <a:t>).</a:t>
                      </a:r>
                    </a:p>
                    <a:p>
                      <a:endParaRPr lang="en-US" sz="1050" noProof="0" dirty="0"/>
                    </a:p>
                  </a:txBody>
                  <a:tcPr/>
                </a:tc>
                <a:tc>
                  <a:txBody>
                    <a:bodyPr/>
                    <a:lstStyle/>
                    <a:p>
                      <a:r>
                        <a:rPr lang="en-US" sz="1050" noProof="0" dirty="0"/>
                        <a:t>Limited to supervised learning </a:t>
                      </a:r>
                    </a:p>
                    <a:p>
                      <a:endParaRPr lang="en-US" sz="1050" noProof="0" dirty="0"/>
                    </a:p>
                    <a:p>
                      <a:r>
                        <a:rPr lang="en-US" sz="1050" noProof="0" dirty="0"/>
                        <a:t>Relies on the final output</a:t>
                      </a:r>
                    </a:p>
                    <a:p>
                      <a:endParaRPr lang="en-US" sz="1050" noProof="0" dirty="0"/>
                    </a:p>
                    <a:p>
                      <a:r>
                        <a:rPr lang="en-US" sz="1050" noProof="0" dirty="0"/>
                        <a:t>fails to address intermediate-level supervision  </a:t>
                      </a:r>
                    </a:p>
                  </a:txBody>
                  <a:tcPr/>
                </a:tc>
                <a:extLst>
                  <a:ext uri="{0D108BD9-81ED-4DB2-BD59-A6C34878D82A}">
                    <a16:rowId xmlns:a16="http://schemas.microsoft.com/office/drawing/2014/main" val="1929685880"/>
                  </a:ext>
                </a:extLst>
              </a:tr>
            </a:tbl>
          </a:graphicData>
        </a:graphic>
      </p:graphicFrame>
      <p:sp>
        <p:nvSpPr>
          <p:cNvPr id="7" name="ZoneTexte 6">
            <a:extLst>
              <a:ext uri="{FF2B5EF4-FFF2-40B4-BE49-F238E27FC236}">
                <a16:creationId xmlns:a16="http://schemas.microsoft.com/office/drawing/2014/main" id="{6F47E688-4C42-A701-4617-579BFB5CB604}"/>
              </a:ext>
            </a:extLst>
          </p:cNvPr>
          <p:cNvSpPr txBox="1"/>
          <p:nvPr/>
        </p:nvSpPr>
        <p:spPr>
          <a:xfrm>
            <a:off x="161768" y="1077694"/>
            <a:ext cx="8386587" cy="626701"/>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The classical framework for knowledge distillation. The student tries to </a:t>
            </a:r>
            <a:r>
              <a:rPr lang="en-US" sz="1200" i="1" dirty="0">
                <a:solidFill>
                  <a:schemeClr val="bg2"/>
                </a:solidFill>
                <a:latin typeface="Arial" pitchFamily="34" charset="0"/>
                <a:cs typeface="Arial" pitchFamily="34" charset="0"/>
              </a:rPr>
              <a:t>mimic</a:t>
            </a:r>
            <a:r>
              <a:rPr lang="en-US" sz="900" i="1" dirty="0">
                <a:latin typeface="Arial" pitchFamily="34" charset="0"/>
                <a:cs typeface="Arial" pitchFamily="34" charset="0"/>
              </a:rPr>
              <a:t> </a:t>
            </a:r>
            <a:r>
              <a:rPr lang="en-US" sz="1200" i="1" dirty="0">
                <a:latin typeface="Arial" pitchFamily="34" charset="0"/>
                <a:cs typeface="Arial" pitchFamily="34" charset="0"/>
              </a:rPr>
              <a:t>as good as possible the </a:t>
            </a:r>
            <a:r>
              <a:rPr lang="en-US" sz="1200" i="1" dirty="0">
                <a:solidFill>
                  <a:schemeClr val="bg2"/>
                </a:solidFill>
                <a:latin typeface="Arial" pitchFamily="34" charset="0"/>
                <a:cs typeface="Arial" pitchFamily="34" charset="0"/>
              </a:rPr>
              <a:t>output predictions of the teacher </a:t>
            </a:r>
            <a:r>
              <a:rPr lang="en-US" sz="1200" i="1" dirty="0">
                <a:latin typeface="Arial" pitchFamily="34" charset="0"/>
                <a:cs typeface="Arial" pitchFamily="34" charset="0"/>
              </a:rPr>
              <a:t>model in a response-based manner. Practically, we use </a:t>
            </a:r>
            <a:r>
              <a:rPr lang="en-US" sz="1200" i="1" dirty="0">
                <a:solidFill>
                  <a:schemeClr val="bg2"/>
                </a:solidFill>
                <a:latin typeface="Arial" pitchFamily="34" charset="0"/>
                <a:cs typeface="Arial" pitchFamily="34" charset="0"/>
              </a:rPr>
              <a:t>logits</a:t>
            </a:r>
            <a:r>
              <a:rPr lang="en-US" sz="900" i="1" dirty="0">
                <a:latin typeface="Arial" pitchFamily="34" charset="0"/>
                <a:cs typeface="Arial" pitchFamily="34" charset="0"/>
              </a:rPr>
              <a:t> </a:t>
            </a:r>
            <a:r>
              <a:rPr lang="en-US" sz="1200" i="1" dirty="0">
                <a:latin typeface="Arial" pitchFamily="34" charset="0"/>
                <a:cs typeface="Arial" pitchFamily="34" charset="0"/>
              </a:rPr>
              <a:t>(Neurons outputs before SoftMax) because they contain </a:t>
            </a:r>
            <a:r>
              <a:rPr lang="en-US" sz="1200" i="1" dirty="0">
                <a:solidFill>
                  <a:schemeClr val="bg2"/>
                </a:solidFill>
                <a:latin typeface="Arial" pitchFamily="34" charset="0"/>
                <a:cs typeface="Arial" pitchFamily="34" charset="0"/>
              </a:rPr>
              <a:t>dark knowledge </a:t>
            </a:r>
            <a:r>
              <a:rPr lang="en-US" sz="1200" i="1" dirty="0">
                <a:latin typeface="Arial" pitchFamily="34" charset="0"/>
                <a:cs typeface="Arial" pitchFamily="34" charset="0"/>
              </a:rPr>
              <a:t>which is the deep knowledge learnt by the teacher. </a:t>
            </a:r>
          </a:p>
        </p:txBody>
      </p:sp>
      <p:sp>
        <p:nvSpPr>
          <p:cNvPr id="8" name="ZoneTexte 7">
            <a:extLst>
              <a:ext uri="{FF2B5EF4-FFF2-40B4-BE49-F238E27FC236}">
                <a16:creationId xmlns:a16="http://schemas.microsoft.com/office/drawing/2014/main" id="{1058DE18-CD5D-E8E8-6093-184E5A049C41}"/>
              </a:ext>
            </a:extLst>
          </p:cNvPr>
          <p:cNvSpPr txBox="1"/>
          <p:nvPr/>
        </p:nvSpPr>
        <p:spPr>
          <a:xfrm>
            <a:off x="831270" y="5955916"/>
            <a:ext cx="3170903" cy="241980"/>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Table 2. Response-based distillation investigation </a:t>
            </a:r>
          </a:p>
        </p:txBody>
      </p:sp>
      <p:pic>
        <p:nvPicPr>
          <p:cNvPr id="10" name="Image 9" descr="Une image contenant texte, Police, ligne, blanc&#10;&#10;Description générée automatiquement">
            <a:extLst>
              <a:ext uri="{FF2B5EF4-FFF2-40B4-BE49-F238E27FC236}">
                <a16:creationId xmlns:a16="http://schemas.microsoft.com/office/drawing/2014/main" id="{0DF29290-F5BF-F2DC-5433-C437A8602C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5938" y="4003473"/>
            <a:ext cx="5630061" cy="638264"/>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F4FBBFE4-6E80-3FAE-22C6-E13E6ACF2B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1186" y="5107628"/>
            <a:ext cx="2086266" cy="619211"/>
          </a:xfrm>
          <a:prstGeom prst="rect">
            <a:avLst/>
          </a:prstGeom>
        </p:spPr>
      </p:pic>
      <p:sp>
        <p:nvSpPr>
          <p:cNvPr id="12" name="ZoneTexte 11">
            <a:extLst>
              <a:ext uri="{FF2B5EF4-FFF2-40B4-BE49-F238E27FC236}">
                <a16:creationId xmlns:a16="http://schemas.microsoft.com/office/drawing/2014/main" id="{3649D7E3-9D29-9F1E-A94B-5DD3B9ABA064}"/>
              </a:ext>
            </a:extLst>
          </p:cNvPr>
          <p:cNvSpPr txBox="1"/>
          <p:nvPr/>
        </p:nvSpPr>
        <p:spPr>
          <a:xfrm>
            <a:off x="4720193" y="4764446"/>
            <a:ext cx="4466851" cy="241980"/>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Formula 1. Hinton Loss for Response-Based KD, Source, </a:t>
            </a:r>
            <a:r>
              <a:rPr lang="en-US" sz="1100" noProof="0" dirty="0">
                <a:hlinkClick r:id="rId4"/>
              </a:rPr>
              <a:t>Hinton and al, 2015</a:t>
            </a:r>
            <a:r>
              <a:rPr lang="en-US" sz="1100" i="1" dirty="0">
                <a:solidFill>
                  <a:schemeClr val="bg2">
                    <a:lumMod val="50000"/>
                  </a:schemeClr>
                </a:solidFill>
                <a:latin typeface="CMBX8"/>
              </a:rPr>
              <a:t>  </a:t>
            </a:r>
          </a:p>
        </p:txBody>
      </p:sp>
      <p:sp>
        <p:nvSpPr>
          <p:cNvPr id="13" name="ZoneTexte 12">
            <a:extLst>
              <a:ext uri="{FF2B5EF4-FFF2-40B4-BE49-F238E27FC236}">
                <a16:creationId xmlns:a16="http://schemas.microsoft.com/office/drawing/2014/main" id="{7694955A-1E86-B968-100D-E94E93549AEF}"/>
              </a:ext>
            </a:extLst>
          </p:cNvPr>
          <p:cNvSpPr txBox="1"/>
          <p:nvPr/>
        </p:nvSpPr>
        <p:spPr>
          <a:xfrm>
            <a:off x="4720193" y="5828042"/>
            <a:ext cx="4863007" cy="411257"/>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Formula 2. Hinton Soft-Targets for Response-Based KD, Source, </a:t>
            </a:r>
            <a:r>
              <a:rPr lang="en-US" sz="1100" noProof="0" dirty="0">
                <a:hlinkClick r:id="rId4"/>
              </a:rPr>
              <a:t>Hinton and al, 2015</a:t>
            </a:r>
            <a:r>
              <a:rPr lang="en-US" sz="1100" dirty="0"/>
              <a:t>; very high T values correspond approximately to matching logits. </a:t>
            </a:r>
            <a:endParaRPr lang="en-US" sz="1100" i="1" dirty="0">
              <a:solidFill>
                <a:schemeClr val="bg2">
                  <a:lumMod val="50000"/>
                </a:schemeClr>
              </a:solidFill>
              <a:latin typeface="CMBX8"/>
            </a:endParaRPr>
          </a:p>
        </p:txBody>
      </p:sp>
      <p:sp>
        <p:nvSpPr>
          <p:cNvPr id="9" name="ZoneTexte 8">
            <a:extLst>
              <a:ext uri="{FF2B5EF4-FFF2-40B4-BE49-F238E27FC236}">
                <a16:creationId xmlns:a16="http://schemas.microsoft.com/office/drawing/2014/main" id="{16E9041E-D1BC-37BC-755B-7F0EDD0C4783}"/>
              </a:ext>
            </a:extLst>
          </p:cNvPr>
          <p:cNvSpPr txBox="1"/>
          <p:nvPr/>
        </p:nvSpPr>
        <p:spPr>
          <a:xfrm>
            <a:off x="92259" y="819145"/>
            <a:ext cx="2663928" cy="307777"/>
          </a:xfrm>
          <a:prstGeom prst="rect">
            <a:avLst/>
          </a:prstGeom>
          <a:noFill/>
        </p:spPr>
        <p:txBody>
          <a:bodyPr wrap="square">
            <a:spAutoFit/>
          </a:bodyPr>
          <a:lstStyle/>
          <a:p>
            <a:r>
              <a:rPr lang="en-US" sz="1400" b="1" dirty="0"/>
              <a:t>Response-Based Knowledge</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val="380466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5BD9591-F27F-C137-F18B-B0B7CE5B51BA}"/>
              </a:ext>
            </a:extLst>
          </p:cNvPr>
          <p:cNvSpPr>
            <a:spLocks noGrp="1"/>
          </p:cNvSpPr>
          <p:nvPr>
            <p:ph type="title"/>
          </p:nvPr>
        </p:nvSpPr>
        <p:spPr>
          <a:xfrm>
            <a:off x="183890" y="432245"/>
            <a:ext cx="9204000" cy="467307"/>
          </a:xfrm>
        </p:spPr>
        <p:txBody>
          <a:bodyPr/>
          <a:lstStyle/>
          <a:p>
            <a:r>
              <a:rPr lang="en-US" dirty="0">
                <a:solidFill>
                  <a:schemeClr val="tx1"/>
                </a:solidFill>
              </a:rPr>
              <a:t>A. Reminder of Knowledge Distillation Fundamentals </a:t>
            </a:r>
            <a:br>
              <a:rPr lang="en-US" dirty="0"/>
            </a:br>
            <a:endParaRPr lang="en-US" dirty="0"/>
          </a:p>
        </p:txBody>
      </p:sp>
      <p:sp>
        <p:nvSpPr>
          <p:cNvPr id="4" name="Espace réservé du texte 3">
            <a:extLst>
              <a:ext uri="{FF2B5EF4-FFF2-40B4-BE49-F238E27FC236}">
                <a16:creationId xmlns:a16="http://schemas.microsoft.com/office/drawing/2014/main" id="{13A6F15F-48A6-49DB-5C08-84AEA19ED0B1}"/>
              </a:ext>
            </a:extLst>
          </p:cNvPr>
          <p:cNvSpPr>
            <a:spLocks noGrp="1"/>
          </p:cNvSpPr>
          <p:nvPr>
            <p:ph type="body" sz="quarter" idx="13"/>
          </p:nvPr>
        </p:nvSpPr>
        <p:spPr>
          <a:xfrm>
            <a:off x="6414040" y="3371268"/>
            <a:ext cx="2888000" cy="188701"/>
          </a:xfrm>
          <a:noFill/>
        </p:spPr>
        <p:txBody>
          <a:bodyPr wrap="square">
            <a:spAutoFit/>
          </a:bodyPr>
          <a:lstStyle/>
          <a:p>
            <a:pPr marL="0" algn="ctr" defTabSz="1072621"/>
            <a:r>
              <a:rPr lang="en-US" sz="1050" b="1" dirty="0">
                <a:latin typeface="CMBX8"/>
                <a:cs typeface="+mn-cs"/>
              </a:rPr>
              <a:t>Fig 3. Different </a:t>
            </a:r>
            <a:r>
              <a:rPr lang="en-US" sz="1050" b="1" dirty="0">
                <a:solidFill>
                  <a:srgbClr val="FF0000"/>
                </a:solidFill>
                <a:latin typeface="CMBX8"/>
                <a:cs typeface="+mn-cs"/>
              </a:rPr>
              <a:t>Distillation Training Modes  </a:t>
            </a:r>
          </a:p>
        </p:txBody>
      </p:sp>
      <p:pic>
        <p:nvPicPr>
          <p:cNvPr id="5" name="Image 4" descr="Une image contenant diagramme, capture d’écran&#10;&#10;Description générée automatiquement">
            <a:extLst>
              <a:ext uri="{FF2B5EF4-FFF2-40B4-BE49-F238E27FC236}">
                <a16:creationId xmlns:a16="http://schemas.microsoft.com/office/drawing/2014/main" id="{FB6CA9D3-0F92-9169-361D-6E001EB77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90" y="1104817"/>
            <a:ext cx="5016818" cy="2077056"/>
          </a:xfrm>
          <a:prstGeom prst="rect">
            <a:avLst/>
          </a:prstGeom>
        </p:spPr>
      </p:pic>
      <p:pic>
        <p:nvPicPr>
          <p:cNvPr id="6" name="Image 5" descr="Une image contenant diagramme, ligne, cercle, capture d’écran&#10;&#10;Description générée automatiquement">
            <a:extLst>
              <a:ext uri="{FF2B5EF4-FFF2-40B4-BE49-F238E27FC236}">
                <a16:creationId xmlns:a16="http://schemas.microsoft.com/office/drawing/2014/main" id="{D56312CC-90FD-356E-F883-ABCC65510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3794" y="3538778"/>
            <a:ext cx="3979382" cy="2437820"/>
          </a:xfrm>
          <a:prstGeom prst="rect">
            <a:avLst/>
          </a:prstGeom>
        </p:spPr>
      </p:pic>
      <p:pic>
        <p:nvPicPr>
          <p:cNvPr id="7" name="Image 6" descr="Une image contenant diagramme&#10;&#10;Description générée automatiquement">
            <a:extLst>
              <a:ext uri="{FF2B5EF4-FFF2-40B4-BE49-F238E27FC236}">
                <a16:creationId xmlns:a16="http://schemas.microsoft.com/office/drawing/2014/main" id="{67AD5C32-9EBF-5589-1831-81445D912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760" y="852641"/>
            <a:ext cx="2706159" cy="2485658"/>
          </a:xfrm>
          <a:prstGeom prst="rect">
            <a:avLst/>
          </a:prstGeom>
        </p:spPr>
      </p:pic>
      <p:sp>
        <p:nvSpPr>
          <p:cNvPr id="8" name="ZoneTexte 7">
            <a:extLst>
              <a:ext uri="{FF2B5EF4-FFF2-40B4-BE49-F238E27FC236}">
                <a16:creationId xmlns:a16="http://schemas.microsoft.com/office/drawing/2014/main" id="{9304E3EB-89AA-1101-FF33-16345C9EB405}"/>
              </a:ext>
            </a:extLst>
          </p:cNvPr>
          <p:cNvSpPr txBox="1"/>
          <p:nvPr/>
        </p:nvSpPr>
        <p:spPr>
          <a:xfrm>
            <a:off x="355047" y="3266510"/>
            <a:ext cx="4747749" cy="261610"/>
          </a:xfrm>
          <a:prstGeom prst="rect">
            <a:avLst/>
          </a:prstGeom>
          <a:noFill/>
        </p:spPr>
        <p:txBody>
          <a:bodyPr wrap="square">
            <a:spAutoFit/>
          </a:bodyPr>
          <a:lstStyle/>
          <a:p>
            <a:pPr algn="ctr"/>
            <a:r>
              <a:rPr lang="en-US" sz="1050" b="1" i="1" u="none" strike="noStrike" baseline="0" dirty="0">
                <a:latin typeface="CMBX8"/>
              </a:rPr>
              <a:t>Fig. 1 </a:t>
            </a:r>
            <a:r>
              <a:rPr lang="en-US" sz="1050" b="1" i="1" u="none" strike="noStrike" baseline="0" dirty="0">
                <a:latin typeface="CMR8"/>
              </a:rPr>
              <a:t>The generic teacher-student framework for knowledge distillation</a:t>
            </a:r>
            <a:endParaRPr lang="en-US" sz="1050" b="1" i="1" dirty="0"/>
          </a:p>
        </p:txBody>
      </p:sp>
      <p:sp>
        <p:nvSpPr>
          <p:cNvPr id="10" name="ZoneTexte 9">
            <a:extLst>
              <a:ext uri="{FF2B5EF4-FFF2-40B4-BE49-F238E27FC236}">
                <a16:creationId xmlns:a16="http://schemas.microsoft.com/office/drawing/2014/main" id="{6B66FBF5-8901-2550-20F7-F9879F2040BF}"/>
              </a:ext>
            </a:extLst>
          </p:cNvPr>
          <p:cNvSpPr txBox="1"/>
          <p:nvPr/>
        </p:nvSpPr>
        <p:spPr>
          <a:xfrm>
            <a:off x="2728921" y="6049462"/>
            <a:ext cx="5016818" cy="181776"/>
          </a:xfrm>
          <a:prstGeom prst="rect">
            <a:avLst/>
          </a:prstGeom>
          <a:noFill/>
        </p:spPr>
        <p:txBody>
          <a:bodyPr vert="horz" wrap="square" lIns="0" tIns="0" rIns="0" bIns="36000" rtlCol="0" anchor="b" anchorCtr="0">
            <a:spAutoFit/>
          </a:bodyPr>
          <a:lstStyle>
            <a:lvl1pPr indent="-1720" algn="ctr">
              <a:lnSpc>
                <a:spcPct val="90000"/>
              </a:lnSpc>
              <a:spcBef>
                <a:spcPts val="0"/>
              </a:spcBef>
              <a:buClr>
                <a:schemeClr val="tx1">
                  <a:lumMod val="75000"/>
                  <a:lumOff val="25000"/>
                </a:schemeClr>
              </a:buClr>
              <a:buSzPct val="90000"/>
              <a:buFont typeface="Arial" pitchFamily="34" charset="0"/>
              <a:buNone/>
              <a:defRPr lang="en-US" sz="1050" b="1" i="1" baseline="0" noProof="0">
                <a:latin typeface="CMBX8"/>
              </a:defRPr>
            </a:lvl1pPr>
            <a:lvl2pPr marL="194993" indent="-194993" defTabSz="990564">
              <a:lnSpc>
                <a:spcPct val="90000"/>
              </a:lnSpc>
              <a:spcBef>
                <a:spcPts val="0"/>
              </a:spcBef>
              <a:buClrTx/>
              <a:buSzPct val="100000"/>
              <a:buFont typeface="Wingdings" panose="05000000000000000000" pitchFamily="2" charset="2"/>
              <a:buNone/>
              <a:defRPr lang="en-US" sz="800" i="1" baseline="0" noProof="0">
                <a:cs typeface="Arial" pitchFamily="34" charset="0"/>
              </a:defRPr>
            </a:lvl2pPr>
            <a:lvl3pPr marL="467983" indent="-155994" defTabSz="990564">
              <a:lnSpc>
                <a:spcPct val="90000"/>
              </a:lnSpc>
              <a:spcBef>
                <a:spcPts val="650"/>
              </a:spcBef>
              <a:buClr>
                <a:schemeClr val="tx1"/>
              </a:buClr>
              <a:buSzPct val="100000"/>
              <a:buFont typeface="Source Sans Pro" panose="020B0503030403020204" pitchFamily="34" charset="0"/>
              <a:buNone/>
              <a:defRPr lang="en-US" sz="1400" noProof="0">
                <a:cs typeface="Arial" pitchFamily="34" charset="0"/>
              </a:defRPr>
            </a:lvl3pPr>
            <a:lvl4pPr marL="623978" indent="-155994" defTabSz="990564">
              <a:lnSpc>
                <a:spcPct val="90000"/>
              </a:lnSpc>
              <a:spcBef>
                <a:spcPts val="433"/>
              </a:spcBef>
              <a:buClrTx/>
              <a:buFont typeface="Source Sans Pro" panose="020B0503030403020204" pitchFamily="34" charset="0"/>
              <a:buNone/>
              <a:defRPr lang="en-US" sz="1400" noProof="0">
                <a:cs typeface="Arial" pitchFamily="34" charset="0"/>
              </a:defRPr>
            </a:lvl4pPr>
            <a:lvl5pPr marL="0" indent="0" defTabSz="990564">
              <a:spcBef>
                <a:spcPts val="2167"/>
              </a:spcBef>
              <a:buClr>
                <a:schemeClr val="tx2"/>
              </a:buClr>
              <a:buFontTx/>
              <a:buNone/>
              <a:defRPr lang="en-US" sz="1400" b="1" cap="all" baseline="0" noProof="0">
                <a:solidFill>
                  <a:schemeClr val="bg2"/>
                </a:solidFill>
                <a:ea typeface="Source Sans Pro Black" panose="020B0803030403020204" pitchFamily="34" charset="0"/>
                <a:cs typeface="Arial" pitchFamily="34" charset="0"/>
              </a:defRPr>
            </a:lvl5pPr>
            <a:lvl6pPr marL="2724050" indent="-247640" defTabSz="990564">
              <a:spcBef>
                <a:spcPct val="20000"/>
              </a:spcBef>
              <a:buFont typeface="Arial" pitchFamily="34" charset="0"/>
              <a:buNone/>
              <a:defRPr sz="2167"/>
            </a:lvl6pPr>
            <a:lvl7pPr marL="3219333" indent="-247640" defTabSz="990564">
              <a:spcBef>
                <a:spcPct val="20000"/>
              </a:spcBef>
              <a:buFont typeface="Arial" pitchFamily="34" charset="0"/>
              <a:buChar char="•"/>
              <a:defRPr sz="2167"/>
            </a:lvl7pPr>
            <a:lvl8pPr marL="3714614" indent="-247640" defTabSz="990564">
              <a:spcBef>
                <a:spcPct val="20000"/>
              </a:spcBef>
              <a:buFont typeface="Arial" pitchFamily="34" charset="0"/>
              <a:buChar char="•"/>
              <a:defRPr sz="2167"/>
            </a:lvl8pPr>
            <a:lvl9pPr marL="4209896" indent="-247640" defTabSz="990564">
              <a:spcBef>
                <a:spcPct val="20000"/>
              </a:spcBef>
              <a:buFont typeface="Arial" pitchFamily="34" charset="0"/>
              <a:buChar char="•"/>
              <a:defRPr sz="2167"/>
            </a:lvl9pPr>
          </a:lstStyle>
          <a:p>
            <a:r>
              <a:rPr lang="en-US" dirty="0"/>
              <a:t>Fig 2. The schematic illustrations of </a:t>
            </a:r>
            <a:r>
              <a:rPr lang="en-US" dirty="0">
                <a:solidFill>
                  <a:srgbClr val="FF0000"/>
                </a:solidFill>
              </a:rPr>
              <a:t>sources of knowledge </a:t>
            </a:r>
            <a:r>
              <a:rPr lang="en-US" dirty="0"/>
              <a:t>in a deep teacher network</a:t>
            </a:r>
          </a:p>
        </p:txBody>
      </p:sp>
    </p:spTree>
    <p:extLst>
      <p:ext uri="{BB962C8B-B14F-4D97-AF65-F5344CB8AC3E}">
        <p14:creationId xmlns:p14="http://schemas.microsoft.com/office/powerpoint/2010/main" val="99029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1768" y="465351"/>
            <a:ext cx="9259200" cy="467307"/>
          </a:xfrm>
        </p:spPr>
        <p:txBody>
          <a:bodyPr/>
          <a:lstStyle/>
          <a:p>
            <a:r>
              <a:rPr lang="en-US" dirty="0"/>
              <a:t>APPENDIX (2/6)</a:t>
            </a:r>
            <a:br>
              <a:rPr lang="en-US" dirty="0"/>
            </a:br>
            <a:r>
              <a:rPr lang="en-US" dirty="0"/>
              <a:t> </a:t>
            </a:r>
          </a:p>
        </p:txBody>
      </p:sp>
      <p:sp>
        <p:nvSpPr>
          <p:cNvPr id="3" name="Espace réservé du texte 2">
            <a:extLst>
              <a:ext uri="{FF2B5EF4-FFF2-40B4-BE49-F238E27FC236}">
                <a16:creationId xmlns:a16="http://schemas.microsoft.com/office/drawing/2014/main" id="{9758A012-80DA-9816-D2CF-A1066B90C2E3}"/>
              </a:ext>
            </a:extLst>
          </p:cNvPr>
          <p:cNvSpPr>
            <a:spLocks noGrp="1"/>
          </p:cNvSpPr>
          <p:nvPr>
            <p:ph type="body" sz="quarter" idx="13"/>
          </p:nvPr>
        </p:nvSpPr>
        <p:spPr>
          <a:xfrm>
            <a:off x="979217" y="3318974"/>
            <a:ext cx="3178741" cy="188701"/>
          </a:xfrm>
        </p:spPr>
        <p:txBody>
          <a:bodyPr/>
          <a:lstStyle/>
          <a:p>
            <a:r>
              <a:rPr lang="en-US" sz="1100" dirty="0">
                <a:solidFill>
                  <a:schemeClr val="bg2">
                    <a:lumMod val="50000"/>
                  </a:schemeClr>
                </a:solidFill>
                <a:latin typeface="CMBX8"/>
                <a:cs typeface="+mn-cs"/>
              </a:rPr>
              <a:t>Fig 5. The generic feature-based knowledge distillation.</a:t>
            </a:r>
          </a:p>
        </p:txBody>
      </p:sp>
      <p:pic>
        <p:nvPicPr>
          <p:cNvPr id="4" name="Image 3" descr="Une image contenant diagramme&#10;&#10;Description générée automatiquement">
            <a:extLst>
              <a:ext uri="{FF2B5EF4-FFF2-40B4-BE49-F238E27FC236}">
                <a16:creationId xmlns:a16="http://schemas.microsoft.com/office/drawing/2014/main" id="{8B34AD79-C044-3121-70F5-7CFACBA47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68" y="1264121"/>
            <a:ext cx="4697477" cy="2037235"/>
          </a:xfrm>
          <a:prstGeom prst="rect">
            <a:avLst/>
          </a:prstGeom>
        </p:spPr>
      </p:pic>
      <p:graphicFrame>
        <p:nvGraphicFramePr>
          <p:cNvPr id="5" name="Tableau 5">
            <a:extLst>
              <a:ext uri="{FF2B5EF4-FFF2-40B4-BE49-F238E27FC236}">
                <a16:creationId xmlns:a16="http://schemas.microsoft.com/office/drawing/2014/main" id="{17676317-756F-B05A-F95B-FEF283D8E73F}"/>
              </a:ext>
            </a:extLst>
          </p:cNvPr>
          <p:cNvGraphicFramePr>
            <a:graphicFrameLocks noGrp="1"/>
          </p:cNvGraphicFramePr>
          <p:nvPr>
            <p:extLst>
              <p:ext uri="{D42A27DB-BD31-4B8C-83A1-F6EECF244321}">
                <p14:modId xmlns:p14="http://schemas.microsoft.com/office/powerpoint/2010/main" val="3043143250"/>
              </p:ext>
            </p:extLst>
          </p:nvPr>
        </p:nvGraphicFramePr>
        <p:xfrm>
          <a:off x="2568588" y="3632819"/>
          <a:ext cx="4212627" cy="2423160"/>
        </p:xfrm>
        <a:graphic>
          <a:graphicData uri="http://schemas.openxmlformats.org/drawingml/2006/table">
            <a:tbl>
              <a:tblPr firstRow="1" bandRow="1">
                <a:tableStyleId>{3B4B98B0-60AC-42C2-AFA5-B58CD77FA1E5}</a:tableStyleId>
              </a:tblPr>
              <a:tblGrid>
                <a:gridCol w="1404209">
                  <a:extLst>
                    <a:ext uri="{9D8B030D-6E8A-4147-A177-3AD203B41FA5}">
                      <a16:colId xmlns:a16="http://schemas.microsoft.com/office/drawing/2014/main" val="687653608"/>
                    </a:ext>
                  </a:extLst>
                </a:gridCol>
                <a:gridCol w="1404209">
                  <a:extLst>
                    <a:ext uri="{9D8B030D-6E8A-4147-A177-3AD203B41FA5}">
                      <a16:colId xmlns:a16="http://schemas.microsoft.com/office/drawing/2014/main" val="2835408202"/>
                    </a:ext>
                  </a:extLst>
                </a:gridCol>
                <a:gridCol w="1404209">
                  <a:extLst>
                    <a:ext uri="{9D8B030D-6E8A-4147-A177-3AD203B41FA5}">
                      <a16:colId xmlns:a16="http://schemas.microsoft.com/office/drawing/2014/main" val="1248640191"/>
                    </a:ext>
                  </a:extLst>
                </a:gridCol>
              </a:tblGrid>
              <a:tr h="228101">
                <a:tc>
                  <a:txBody>
                    <a:bodyPr/>
                    <a:lstStyle/>
                    <a:p>
                      <a:r>
                        <a:rPr lang="en-US" sz="1050" noProof="0" dirty="0"/>
                        <a:t>Pros </a:t>
                      </a:r>
                    </a:p>
                  </a:txBody>
                  <a:tcPr/>
                </a:tc>
                <a:tc>
                  <a:txBody>
                    <a:bodyPr/>
                    <a:lstStyle/>
                    <a:p>
                      <a:r>
                        <a:rPr lang="en-US" sz="1050" noProof="0" dirty="0"/>
                        <a:t>Knowledge </a:t>
                      </a:r>
                    </a:p>
                  </a:txBody>
                  <a:tcPr/>
                </a:tc>
                <a:tc>
                  <a:txBody>
                    <a:bodyPr/>
                    <a:lstStyle/>
                    <a:p>
                      <a:r>
                        <a:rPr lang="en-US" sz="1050" noProof="0" dirty="0"/>
                        <a:t>Limits </a:t>
                      </a:r>
                    </a:p>
                  </a:txBody>
                  <a:tcPr/>
                </a:tc>
                <a:extLst>
                  <a:ext uri="{0D108BD9-81ED-4DB2-BD59-A6C34878D82A}">
                    <a16:rowId xmlns:a16="http://schemas.microsoft.com/office/drawing/2014/main" val="2634501291"/>
                  </a:ext>
                </a:extLst>
              </a:tr>
              <a:tr h="2115117">
                <a:tc>
                  <a:txBody>
                    <a:bodyPr/>
                    <a:lstStyle/>
                    <a:p>
                      <a:endParaRPr lang="en-US" sz="1050" noProof="0" dirty="0"/>
                    </a:p>
                    <a:p>
                      <a:endParaRPr lang="en-US" sz="1050" noProof="0" dirty="0"/>
                    </a:p>
                    <a:p>
                      <a:endParaRPr lang="en-US" sz="1050" noProof="0" dirty="0"/>
                    </a:p>
                    <a:p>
                      <a:endParaRPr lang="en-US" sz="1050" noProof="0" dirty="0"/>
                    </a:p>
                    <a:p>
                      <a:r>
                        <a:rPr lang="en-US" sz="1050" noProof="0" dirty="0"/>
                        <a:t>Learn multiple levels of </a:t>
                      </a:r>
                      <a:r>
                        <a:rPr lang="en-US" sz="1050" noProof="0" dirty="0">
                          <a:solidFill>
                            <a:schemeClr val="tx2"/>
                          </a:solidFill>
                        </a:rPr>
                        <a:t>feature representation</a:t>
                      </a:r>
                      <a:r>
                        <a:rPr lang="en-US" sz="1050" noProof="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1) Feature representation, hint layers (</a:t>
                      </a:r>
                      <a:r>
                        <a:rPr lang="en-US" sz="1050" noProof="0" dirty="0">
                          <a:hlinkClick r:id="rId3"/>
                        </a:rPr>
                        <a:t>Romero et al., 2015</a:t>
                      </a:r>
                      <a:r>
                        <a:rPr lang="en-US" sz="105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2)Parameter distribution, multi-layer group (</a:t>
                      </a:r>
                      <a:r>
                        <a:rPr lang="en-US" sz="1050" u="sng" noProof="0" dirty="0">
                          <a:solidFill>
                            <a:schemeClr val="bg2"/>
                          </a:solidFill>
                        </a:rPr>
                        <a:t>Liu et al., 2019c</a:t>
                      </a:r>
                      <a:r>
                        <a:rPr lang="en-US" sz="105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3)Feature Maps, hint layers (</a:t>
                      </a:r>
                      <a:r>
                        <a:rPr lang="en-US" sz="1050" u="sng" kern="1200" noProof="0" dirty="0">
                          <a:solidFill>
                            <a:schemeClr val="bg2"/>
                          </a:solidFill>
                          <a:latin typeface="+mn-lt"/>
                          <a:ea typeface="+mn-ea"/>
                          <a:cs typeface="+mn-cs"/>
                        </a:rPr>
                        <a:t>Chen et al., 2021</a:t>
                      </a:r>
                      <a:r>
                        <a:rPr lang="en-US" sz="1050" noProof="0" dirty="0"/>
                        <a:t>)</a:t>
                      </a:r>
                    </a:p>
                  </a:txBody>
                  <a:tcPr/>
                </a:tc>
                <a:tc>
                  <a:txBody>
                    <a:bodyPr/>
                    <a:lstStyle/>
                    <a:p>
                      <a:r>
                        <a:rPr lang="en-US" sz="1050" kern="1200" dirty="0">
                          <a:solidFill>
                            <a:schemeClr val="tx2"/>
                          </a:solidFill>
                          <a:latin typeface="+mn-lt"/>
                          <a:ea typeface="+mn-ea"/>
                          <a:cs typeface="+mn-cs"/>
                        </a:rPr>
                        <a:t>Effectively</a:t>
                      </a:r>
                    </a:p>
                    <a:p>
                      <a:r>
                        <a:rPr lang="en-US" sz="1050" kern="1200" dirty="0">
                          <a:solidFill>
                            <a:schemeClr val="tx2"/>
                          </a:solidFill>
                          <a:latin typeface="+mn-lt"/>
                          <a:ea typeface="+mn-ea"/>
                          <a:cs typeface="+mn-cs"/>
                        </a:rPr>
                        <a:t>choose </a:t>
                      </a:r>
                      <a:r>
                        <a:rPr lang="en-US" sz="1050" kern="1200" dirty="0">
                          <a:solidFill>
                            <a:schemeClr val="tx1"/>
                          </a:solidFill>
                          <a:latin typeface="+mn-lt"/>
                          <a:ea typeface="+mn-ea"/>
                          <a:cs typeface="+mn-cs"/>
                        </a:rPr>
                        <a:t>the hint layers from the teacher model and the guided layers from the student model with </a:t>
                      </a:r>
                      <a:r>
                        <a:rPr lang="en-US" sz="1050" kern="1200" dirty="0">
                          <a:solidFill>
                            <a:schemeClr val="bg2"/>
                          </a:solidFill>
                          <a:latin typeface="+mn-lt"/>
                          <a:ea typeface="+mn-ea"/>
                          <a:cs typeface="+mn-cs"/>
                        </a:rPr>
                        <a:t>optimum training complexity </a:t>
                      </a:r>
                      <a:r>
                        <a:rPr lang="en-US" sz="1050" kern="1200" dirty="0">
                          <a:solidFill>
                            <a:schemeClr val="tx1"/>
                          </a:solidFill>
                          <a:latin typeface="+mn-lt"/>
                          <a:ea typeface="+mn-ea"/>
                          <a:cs typeface="+mn-cs"/>
                        </a:rPr>
                        <a:t>is questionable.  </a:t>
                      </a:r>
                    </a:p>
                    <a:p>
                      <a:endParaRPr lang="en-US" sz="1050" kern="1200" dirty="0">
                        <a:solidFill>
                          <a:schemeClr val="tx1"/>
                        </a:solidFill>
                        <a:latin typeface="+mn-lt"/>
                        <a:ea typeface="+mn-ea"/>
                        <a:cs typeface="+mn-cs"/>
                      </a:endParaRPr>
                    </a:p>
                    <a:p>
                      <a:endParaRPr lang="en-US" sz="1050" kern="1200" dirty="0">
                        <a:solidFill>
                          <a:schemeClr val="tx1"/>
                        </a:solidFill>
                        <a:latin typeface="+mn-lt"/>
                        <a:ea typeface="+mn-ea"/>
                        <a:cs typeface="+mn-cs"/>
                      </a:endParaRPr>
                    </a:p>
                  </a:txBody>
                  <a:tcPr/>
                </a:tc>
                <a:extLst>
                  <a:ext uri="{0D108BD9-81ED-4DB2-BD59-A6C34878D82A}">
                    <a16:rowId xmlns:a16="http://schemas.microsoft.com/office/drawing/2014/main" val="1929685880"/>
                  </a:ext>
                </a:extLst>
              </a:tr>
            </a:tbl>
          </a:graphicData>
        </a:graphic>
      </p:graphicFrame>
      <p:pic>
        <p:nvPicPr>
          <p:cNvPr id="6" name="Image 5">
            <a:extLst>
              <a:ext uri="{FF2B5EF4-FFF2-40B4-BE49-F238E27FC236}">
                <a16:creationId xmlns:a16="http://schemas.microsoft.com/office/drawing/2014/main" id="{EA8CCB25-A100-3008-3D5E-C95D80E954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9854" y="2188776"/>
            <a:ext cx="2720613" cy="333275"/>
          </a:xfrm>
          <a:prstGeom prst="rect">
            <a:avLst/>
          </a:prstGeom>
        </p:spPr>
      </p:pic>
      <p:sp>
        <p:nvSpPr>
          <p:cNvPr id="7" name="Espace réservé du texte 2">
            <a:extLst>
              <a:ext uri="{FF2B5EF4-FFF2-40B4-BE49-F238E27FC236}">
                <a16:creationId xmlns:a16="http://schemas.microsoft.com/office/drawing/2014/main" id="{07227EAB-2E6F-D814-F295-01F6E10000B0}"/>
              </a:ext>
            </a:extLst>
          </p:cNvPr>
          <p:cNvSpPr txBox="1">
            <a:spLocks/>
          </p:cNvSpPr>
          <p:nvPr/>
        </p:nvSpPr>
        <p:spPr>
          <a:xfrm>
            <a:off x="2869024" y="6122527"/>
            <a:ext cx="3564484" cy="341050"/>
          </a:xfrm>
          <a:prstGeom prst="rect">
            <a:avLst/>
          </a:prstGeom>
        </p:spPr>
        <p:txBody>
          <a:bodyPr vert="horz" wrap="square" lIns="0" tIns="0" rIns="0" bIns="36000" rtlCol="0" anchor="b" anchorCtr="0">
            <a:spAutoFit/>
          </a:bodyPr>
          <a:lstStyle>
            <a:lvl1pPr marL="1720" indent="-1720" algn="l" defTabSz="990564" rtl="0" eaLnBrk="1" latinLnBrk="0" hangingPunct="1">
              <a:lnSpc>
                <a:spcPct val="90000"/>
              </a:lnSpc>
              <a:spcBef>
                <a:spcPts val="0"/>
              </a:spcBef>
              <a:buClr>
                <a:schemeClr val="tx1">
                  <a:lumMod val="75000"/>
                  <a:lumOff val="25000"/>
                </a:schemeClr>
              </a:buClr>
              <a:buSzPct val="90000"/>
              <a:buFont typeface="Arial" pitchFamily="34" charset="0"/>
              <a:buNone/>
              <a:defRPr lang="en-US" sz="758" b="0" i="1" kern="1200" baseline="0" noProof="0">
                <a:solidFill>
                  <a:schemeClr val="tx1"/>
                </a:solidFill>
                <a:latin typeface="+mn-lt"/>
                <a:ea typeface="+mn-ea"/>
                <a:cs typeface="Arial" pitchFamily="34" charset="0"/>
              </a:defRPr>
            </a:lvl1pPr>
            <a:lvl2pPr marL="194993" indent="-194993" algn="l" defTabSz="990564" rtl="0" eaLnBrk="1" latinLnBrk="0" hangingPunct="1">
              <a:lnSpc>
                <a:spcPct val="90000"/>
              </a:lnSpc>
              <a:spcBef>
                <a:spcPts val="0"/>
              </a:spcBef>
              <a:buClrTx/>
              <a:buSzPct val="100000"/>
              <a:buFont typeface="Wingdings" panose="05000000000000000000" pitchFamily="2" charset="2"/>
              <a:buNone/>
              <a:defRPr lang="en-US" sz="800" i="1" kern="1200" baseline="0" noProof="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None/>
              <a:defRPr lang="en-US" sz="1400" kern="1200" noProof="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None/>
              <a:defRPr lang="en-US" sz="1400" kern="1200" noProof="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100" i="1" dirty="0">
                <a:solidFill>
                  <a:schemeClr val="bg2">
                    <a:lumMod val="50000"/>
                  </a:schemeClr>
                </a:solidFill>
                <a:latin typeface="CMBX8"/>
              </a:rPr>
              <a:t>Table 3. Feature-based distillation investigation </a:t>
            </a:r>
          </a:p>
          <a:p>
            <a:pPr algn="ctr"/>
            <a:r>
              <a:rPr lang="en-US" sz="1100" dirty="0">
                <a:solidFill>
                  <a:schemeClr val="bg2">
                    <a:lumMod val="50000"/>
                  </a:schemeClr>
                </a:solidFill>
                <a:latin typeface="CMBX8"/>
                <a:cs typeface="+mn-cs"/>
              </a:rPr>
              <a:t>.</a:t>
            </a:r>
          </a:p>
        </p:txBody>
      </p:sp>
      <p:graphicFrame>
        <p:nvGraphicFramePr>
          <p:cNvPr id="8" name="Diagramme 7">
            <a:extLst>
              <a:ext uri="{FF2B5EF4-FFF2-40B4-BE49-F238E27FC236}">
                <a16:creationId xmlns:a16="http://schemas.microsoft.com/office/drawing/2014/main" id="{EBC4E428-38A6-E1DF-89F7-93B9A2F57D8D}"/>
              </a:ext>
            </a:extLst>
          </p:cNvPr>
          <p:cNvGraphicFramePr/>
          <p:nvPr>
            <p:extLst>
              <p:ext uri="{D42A27DB-BD31-4B8C-83A1-F6EECF244321}">
                <p14:modId xmlns:p14="http://schemas.microsoft.com/office/powerpoint/2010/main" val="2701004959"/>
              </p:ext>
            </p:extLst>
          </p:nvPr>
        </p:nvGraphicFramePr>
        <p:xfrm>
          <a:off x="6182804" y="1014610"/>
          <a:ext cx="4058329" cy="23627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Espace réservé du texte 2">
            <a:extLst>
              <a:ext uri="{FF2B5EF4-FFF2-40B4-BE49-F238E27FC236}">
                <a16:creationId xmlns:a16="http://schemas.microsoft.com/office/drawing/2014/main" id="{EABCA0C8-F615-2976-E030-48BA8031DE6D}"/>
              </a:ext>
            </a:extLst>
          </p:cNvPr>
          <p:cNvSpPr txBox="1">
            <a:spLocks/>
          </p:cNvSpPr>
          <p:nvPr/>
        </p:nvSpPr>
        <p:spPr>
          <a:xfrm>
            <a:off x="5955300" y="3182232"/>
            <a:ext cx="3882976" cy="188701"/>
          </a:xfrm>
          <a:prstGeom prst="rect">
            <a:avLst/>
          </a:prstGeom>
        </p:spPr>
        <p:txBody>
          <a:bodyPr vert="horz" wrap="square" lIns="0" tIns="0" rIns="0" bIns="36000" rtlCol="0" anchor="b" anchorCtr="0">
            <a:spAutoFit/>
          </a:bodyPr>
          <a:lstStyle>
            <a:lvl1pPr marL="1720" indent="-1720" algn="l" defTabSz="990564" rtl="0" eaLnBrk="1" latinLnBrk="0" hangingPunct="1">
              <a:lnSpc>
                <a:spcPct val="90000"/>
              </a:lnSpc>
              <a:spcBef>
                <a:spcPts val="0"/>
              </a:spcBef>
              <a:buClr>
                <a:schemeClr val="tx1">
                  <a:lumMod val="75000"/>
                  <a:lumOff val="25000"/>
                </a:schemeClr>
              </a:buClr>
              <a:buSzPct val="90000"/>
              <a:buFont typeface="Arial" pitchFamily="34" charset="0"/>
              <a:buNone/>
              <a:defRPr lang="en-US" sz="758" b="0" i="1" kern="1200" baseline="0" noProof="0">
                <a:solidFill>
                  <a:schemeClr val="tx1"/>
                </a:solidFill>
                <a:latin typeface="+mn-lt"/>
                <a:ea typeface="+mn-ea"/>
                <a:cs typeface="Arial" pitchFamily="34" charset="0"/>
              </a:defRPr>
            </a:lvl1pPr>
            <a:lvl2pPr marL="194993" indent="-194993" algn="l" defTabSz="990564" rtl="0" eaLnBrk="1" latinLnBrk="0" hangingPunct="1">
              <a:lnSpc>
                <a:spcPct val="90000"/>
              </a:lnSpc>
              <a:spcBef>
                <a:spcPts val="0"/>
              </a:spcBef>
              <a:buClrTx/>
              <a:buSzPct val="100000"/>
              <a:buFont typeface="Wingdings" panose="05000000000000000000" pitchFamily="2" charset="2"/>
              <a:buNone/>
              <a:defRPr lang="en-US" sz="800" i="1" kern="1200" baseline="0" noProof="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None/>
              <a:defRPr lang="en-US" sz="1400" kern="1200" noProof="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None/>
              <a:defRPr lang="en-US" sz="1400" kern="1200" noProof="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100" dirty="0">
                <a:solidFill>
                  <a:schemeClr val="bg2">
                    <a:lumMod val="50000"/>
                  </a:schemeClr>
                </a:solidFill>
                <a:latin typeface="CMBX8"/>
                <a:cs typeface="+mn-cs"/>
              </a:rPr>
              <a:t>Fig 6. Some types of feature-based knowledge</a:t>
            </a:r>
          </a:p>
        </p:txBody>
      </p:sp>
      <p:cxnSp>
        <p:nvCxnSpPr>
          <p:cNvPr id="11" name="Connecteur droit avec flèche 10">
            <a:extLst>
              <a:ext uri="{FF2B5EF4-FFF2-40B4-BE49-F238E27FC236}">
                <a16:creationId xmlns:a16="http://schemas.microsoft.com/office/drawing/2014/main" id="{7F3C81B9-A6A2-60DF-8C6B-DFDDCD3A03F9}"/>
              </a:ext>
            </a:extLst>
          </p:cNvPr>
          <p:cNvCxnSpPr/>
          <p:nvPr/>
        </p:nvCxnSpPr>
        <p:spPr>
          <a:xfrm>
            <a:off x="2869024" y="2122227"/>
            <a:ext cx="385967"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ZoneTexte 9">
            <a:extLst>
              <a:ext uri="{FF2B5EF4-FFF2-40B4-BE49-F238E27FC236}">
                <a16:creationId xmlns:a16="http://schemas.microsoft.com/office/drawing/2014/main" id="{8445B70A-ACFF-E037-E60B-B898C50FFE45}"/>
              </a:ext>
            </a:extLst>
          </p:cNvPr>
          <p:cNvSpPr txBox="1"/>
          <p:nvPr/>
        </p:nvSpPr>
        <p:spPr>
          <a:xfrm>
            <a:off x="92259" y="868778"/>
            <a:ext cx="3162732" cy="307777"/>
          </a:xfrm>
          <a:prstGeom prst="rect">
            <a:avLst/>
          </a:prstGeom>
          <a:noFill/>
        </p:spPr>
        <p:txBody>
          <a:bodyPr wrap="square">
            <a:spAutoFit/>
          </a:bodyPr>
          <a:lstStyle/>
          <a:p>
            <a:r>
              <a:rPr lang="en-US" sz="1400" b="1" dirty="0"/>
              <a:t>Feature-Based Knowledge Distillation</a:t>
            </a:r>
          </a:p>
        </p:txBody>
      </p:sp>
    </p:spTree>
    <p:extLst>
      <p:ext uri="{BB962C8B-B14F-4D97-AF65-F5344CB8AC3E}">
        <p14:creationId xmlns:p14="http://schemas.microsoft.com/office/powerpoint/2010/main" val="97031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91265" y="489903"/>
            <a:ext cx="9259200" cy="236475"/>
          </a:xfrm>
        </p:spPr>
        <p:txBody>
          <a:bodyPr/>
          <a:lstStyle/>
          <a:p>
            <a:r>
              <a:rPr lang="en-US" dirty="0"/>
              <a:t>APPENDIX (3/6) </a:t>
            </a:r>
          </a:p>
        </p:txBody>
      </p:sp>
      <p:pic>
        <p:nvPicPr>
          <p:cNvPr id="8" name="Image 7" descr="Une image contenant diagramme&#10;&#10;Description générée automatiquement">
            <a:extLst>
              <a:ext uri="{FF2B5EF4-FFF2-40B4-BE49-F238E27FC236}">
                <a16:creationId xmlns:a16="http://schemas.microsoft.com/office/drawing/2014/main" id="{C7F3FFAC-5D82-5B53-E047-27846371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71" y="1489397"/>
            <a:ext cx="4187470" cy="2205104"/>
          </a:xfrm>
          <a:prstGeom prst="rect">
            <a:avLst/>
          </a:prstGeom>
        </p:spPr>
      </p:pic>
      <p:sp>
        <p:nvSpPr>
          <p:cNvPr id="10" name="ZoneTexte 9">
            <a:extLst>
              <a:ext uri="{FF2B5EF4-FFF2-40B4-BE49-F238E27FC236}">
                <a16:creationId xmlns:a16="http://schemas.microsoft.com/office/drawing/2014/main" id="{753969C8-C396-4D9D-0741-092D5DBE298C}"/>
              </a:ext>
            </a:extLst>
          </p:cNvPr>
          <p:cNvSpPr txBox="1"/>
          <p:nvPr/>
        </p:nvSpPr>
        <p:spPr>
          <a:xfrm>
            <a:off x="571781" y="1238031"/>
            <a:ext cx="2982036" cy="318924"/>
          </a:xfrm>
          <a:prstGeom prst="rect">
            <a:avLst/>
          </a:prstGeom>
          <a:noFill/>
        </p:spPr>
        <p:txBody>
          <a:bodyPr wrap="square" lIns="36000" tIns="36000" rIns="36000" bIns="36000" rtlCol="0">
            <a:spAutoFit/>
          </a:bodyPr>
          <a:lstStyle/>
          <a:p>
            <a:pPr algn="ctr"/>
            <a:r>
              <a:rPr lang="en-US" sz="1600" b="1" dirty="0">
                <a:latin typeface="Arial" pitchFamily="34" charset="0"/>
                <a:cs typeface="Arial" pitchFamily="34" charset="0"/>
              </a:rPr>
              <a:t>1. Multi-teacher Distillation </a:t>
            </a:r>
          </a:p>
        </p:txBody>
      </p:sp>
      <p:graphicFrame>
        <p:nvGraphicFramePr>
          <p:cNvPr id="11" name="Tableau 11">
            <a:extLst>
              <a:ext uri="{FF2B5EF4-FFF2-40B4-BE49-F238E27FC236}">
                <a16:creationId xmlns:a16="http://schemas.microsoft.com/office/drawing/2014/main" id="{4B6B48E0-CBA0-F84B-3237-7B398C1E2AA5}"/>
              </a:ext>
            </a:extLst>
          </p:cNvPr>
          <p:cNvGraphicFramePr>
            <a:graphicFrameLocks noGrp="1"/>
          </p:cNvGraphicFramePr>
          <p:nvPr>
            <p:extLst>
              <p:ext uri="{D42A27DB-BD31-4B8C-83A1-F6EECF244321}">
                <p14:modId xmlns:p14="http://schemas.microsoft.com/office/powerpoint/2010/main" val="4110622734"/>
              </p:ext>
            </p:extLst>
          </p:nvPr>
        </p:nvGraphicFramePr>
        <p:xfrm>
          <a:off x="377393" y="3878310"/>
          <a:ext cx="3948948" cy="1782332"/>
        </p:xfrm>
        <a:graphic>
          <a:graphicData uri="http://schemas.openxmlformats.org/drawingml/2006/table">
            <a:tbl>
              <a:tblPr firstRow="1" bandRow="1">
                <a:tableStyleId>{3B4B98B0-60AC-42C2-AFA5-B58CD77FA1E5}</a:tableStyleId>
              </a:tblPr>
              <a:tblGrid>
                <a:gridCol w="1316316">
                  <a:extLst>
                    <a:ext uri="{9D8B030D-6E8A-4147-A177-3AD203B41FA5}">
                      <a16:colId xmlns:a16="http://schemas.microsoft.com/office/drawing/2014/main" val="2319813076"/>
                    </a:ext>
                  </a:extLst>
                </a:gridCol>
                <a:gridCol w="1316316">
                  <a:extLst>
                    <a:ext uri="{9D8B030D-6E8A-4147-A177-3AD203B41FA5}">
                      <a16:colId xmlns:a16="http://schemas.microsoft.com/office/drawing/2014/main" val="3336748509"/>
                    </a:ext>
                  </a:extLst>
                </a:gridCol>
                <a:gridCol w="1316316">
                  <a:extLst>
                    <a:ext uri="{9D8B030D-6E8A-4147-A177-3AD203B41FA5}">
                      <a16:colId xmlns:a16="http://schemas.microsoft.com/office/drawing/2014/main" val="3856291245"/>
                    </a:ext>
                  </a:extLst>
                </a:gridCol>
              </a:tblGrid>
              <a:tr h="296168">
                <a:tc>
                  <a:txBody>
                    <a:bodyPr/>
                    <a:lstStyle/>
                    <a:p>
                      <a:r>
                        <a:rPr lang="en-US" sz="1100" dirty="0"/>
                        <a:t>Problem</a:t>
                      </a:r>
                    </a:p>
                  </a:txBody>
                  <a:tcPr/>
                </a:tc>
                <a:tc>
                  <a:txBody>
                    <a:bodyPr/>
                    <a:lstStyle/>
                    <a:p>
                      <a:r>
                        <a:rPr lang="en-US" sz="1100" dirty="0"/>
                        <a:t>Usage example</a:t>
                      </a:r>
                    </a:p>
                  </a:txBody>
                  <a:tcPr/>
                </a:tc>
                <a:tc>
                  <a:txBody>
                    <a:bodyPr/>
                    <a:lstStyle/>
                    <a:p>
                      <a:r>
                        <a:rPr lang="en-US" sz="1100" dirty="0"/>
                        <a:t>Pros </a:t>
                      </a:r>
                    </a:p>
                  </a:txBody>
                  <a:tcPr/>
                </a:tc>
                <a:extLst>
                  <a:ext uri="{0D108BD9-81ED-4DB2-BD59-A6C34878D82A}">
                    <a16:rowId xmlns:a16="http://schemas.microsoft.com/office/drawing/2014/main" val="2169649657"/>
                  </a:ext>
                </a:extLst>
              </a:tr>
              <a:tr h="1486164">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1) Bias coming from one the teacher</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2) Lack of knowledge using one teacher </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endParaRPr lang="en-US" sz="1000" dirty="0"/>
                    </a:p>
                  </a:txBody>
                  <a:tcPr/>
                </a:tc>
                <a:tc>
                  <a:txBody>
                    <a:bodyPr/>
                    <a:lstStyle/>
                    <a:p>
                      <a:r>
                        <a:rPr lang="en-US" sz="1000" dirty="0">
                          <a:latin typeface="Arial" pitchFamily="34" charset="0"/>
                          <a:cs typeface="Arial" pitchFamily="34" charset="0"/>
                        </a:rPr>
                        <a:t>2 teachers, one transfers response-based knowledge and the other transfers feature-based knowledge (</a:t>
                      </a:r>
                      <a:r>
                        <a:rPr lang="en-US" sz="1000" u="sng" dirty="0">
                          <a:solidFill>
                            <a:srgbClr val="00B0F0"/>
                          </a:solidFill>
                          <a:latin typeface="Arial" pitchFamily="34" charset="0"/>
                          <a:cs typeface="Arial" pitchFamily="34" charset="0"/>
                        </a:rPr>
                        <a:t>Chen et al. 2019b</a:t>
                      </a:r>
                      <a:r>
                        <a:rPr lang="en-US" sz="1000" dirty="0">
                          <a:latin typeface="Arial" pitchFamily="34" charset="0"/>
                          <a:cs typeface="Arial" pitchFamily="34" charset="0"/>
                        </a:rPr>
                        <a:t>). </a:t>
                      </a:r>
                      <a:endParaRPr lang="en-US" sz="1000" dirty="0"/>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Provide richer knowledge to the student </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Straightforward</a:t>
                      </a:r>
                    </a:p>
                    <a:p>
                      <a:endParaRPr lang="en-US" sz="1000" dirty="0"/>
                    </a:p>
                    <a:p>
                      <a:endParaRPr lang="en-US" sz="1000" dirty="0"/>
                    </a:p>
                  </a:txBody>
                  <a:tcPr/>
                </a:tc>
                <a:extLst>
                  <a:ext uri="{0D108BD9-81ED-4DB2-BD59-A6C34878D82A}">
                    <a16:rowId xmlns:a16="http://schemas.microsoft.com/office/drawing/2014/main" val="4251804978"/>
                  </a:ext>
                </a:extLst>
              </a:tr>
            </a:tbl>
          </a:graphicData>
        </a:graphic>
      </p:graphicFrame>
      <p:pic>
        <p:nvPicPr>
          <p:cNvPr id="13" name="Image 12" descr="Une image contenant texte, Police, Rectangle, capture d’écran&#10;&#10;Description générée automatiquement">
            <a:extLst>
              <a:ext uri="{FF2B5EF4-FFF2-40B4-BE49-F238E27FC236}">
                <a16:creationId xmlns:a16="http://schemas.microsoft.com/office/drawing/2014/main" id="{1DD795F3-8C7B-8B33-FEEF-3949FE83D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655" y="1607586"/>
            <a:ext cx="3069837" cy="2172159"/>
          </a:xfrm>
          <a:prstGeom prst="rect">
            <a:avLst/>
          </a:prstGeom>
        </p:spPr>
      </p:pic>
      <p:sp>
        <p:nvSpPr>
          <p:cNvPr id="14" name="ZoneTexte 13">
            <a:extLst>
              <a:ext uri="{FF2B5EF4-FFF2-40B4-BE49-F238E27FC236}">
                <a16:creationId xmlns:a16="http://schemas.microsoft.com/office/drawing/2014/main" id="{71B320CC-05FA-02C9-B79A-9CD4326E5BD5}"/>
              </a:ext>
            </a:extLst>
          </p:cNvPr>
          <p:cNvSpPr txBox="1"/>
          <p:nvPr/>
        </p:nvSpPr>
        <p:spPr>
          <a:xfrm>
            <a:off x="5657450" y="1218958"/>
            <a:ext cx="2470245" cy="318924"/>
          </a:xfrm>
          <a:prstGeom prst="rect">
            <a:avLst/>
          </a:prstGeom>
          <a:noFill/>
        </p:spPr>
        <p:txBody>
          <a:bodyPr wrap="square" lIns="36000" tIns="36000" rIns="36000" bIns="36000" rtlCol="0">
            <a:spAutoFit/>
          </a:bodyPr>
          <a:lstStyle/>
          <a:p>
            <a:pPr algn="ctr"/>
            <a:r>
              <a:rPr lang="en-US" sz="1600" b="1" dirty="0">
                <a:latin typeface="Arial" pitchFamily="34" charset="0"/>
                <a:cs typeface="Arial" pitchFamily="34" charset="0"/>
              </a:rPr>
              <a:t>2. Data-Free Distillation </a:t>
            </a:r>
          </a:p>
        </p:txBody>
      </p:sp>
      <p:graphicFrame>
        <p:nvGraphicFramePr>
          <p:cNvPr id="15" name="Tableau 11">
            <a:extLst>
              <a:ext uri="{FF2B5EF4-FFF2-40B4-BE49-F238E27FC236}">
                <a16:creationId xmlns:a16="http://schemas.microsoft.com/office/drawing/2014/main" id="{D531806F-5209-3281-EE41-20AC0E1FA3A0}"/>
              </a:ext>
            </a:extLst>
          </p:cNvPr>
          <p:cNvGraphicFramePr>
            <a:graphicFrameLocks noGrp="1"/>
          </p:cNvGraphicFramePr>
          <p:nvPr>
            <p:extLst>
              <p:ext uri="{D42A27DB-BD31-4B8C-83A1-F6EECF244321}">
                <p14:modId xmlns:p14="http://schemas.microsoft.com/office/powerpoint/2010/main" val="3886455070"/>
              </p:ext>
            </p:extLst>
          </p:nvPr>
        </p:nvGraphicFramePr>
        <p:xfrm>
          <a:off x="5040927" y="3878309"/>
          <a:ext cx="4178134" cy="1782333"/>
        </p:xfrm>
        <a:graphic>
          <a:graphicData uri="http://schemas.openxmlformats.org/drawingml/2006/table">
            <a:tbl>
              <a:tblPr firstRow="1" bandRow="1">
                <a:tableStyleId>{3B4B98B0-60AC-42C2-AFA5-B58CD77FA1E5}</a:tableStyleId>
              </a:tblPr>
              <a:tblGrid>
                <a:gridCol w="1409916">
                  <a:extLst>
                    <a:ext uri="{9D8B030D-6E8A-4147-A177-3AD203B41FA5}">
                      <a16:colId xmlns:a16="http://schemas.microsoft.com/office/drawing/2014/main" val="2319813076"/>
                    </a:ext>
                  </a:extLst>
                </a:gridCol>
                <a:gridCol w="1494523">
                  <a:extLst>
                    <a:ext uri="{9D8B030D-6E8A-4147-A177-3AD203B41FA5}">
                      <a16:colId xmlns:a16="http://schemas.microsoft.com/office/drawing/2014/main" val="3336748509"/>
                    </a:ext>
                  </a:extLst>
                </a:gridCol>
                <a:gridCol w="1273695">
                  <a:extLst>
                    <a:ext uri="{9D8B030D-6E8A-4147-A177-3AD203B41FA5}">
                      <a16:colId xmlns:a16="http://schemas.microsoft.com/office/drawing/2014/main" val="3856291245"/>
                    </a:ext>
                  </a:extLst>
                </a:gridCol>
              </a:tblGrid>
              <a:tr h="319293">
                <a:tc>
                  <a:txBody>
                    <a:bodyPr/>
                    <a:lstStyle/>
                    <a:p>
                      <a:r>
                        <a:rPr lang="en-US" sz="1100" dirty="0"/>
                        <a:t>Problem</a:t>
                      </a:r>
                    </a:p>
                  </a:txBody>
                  <a:tcPr/>
                </a:tc>
                <a:tc>
                  <a:txBody>
                    <a:bodyPr/>
                    <a:lstStyle/>
                    <a:p>
                      <a:r>
                        <a:rPr lang="en-US" sz="1100" dirty="0"/>
                        <a:t>Usage example</a:t>
                      </a:r>
                    </a:p>
                  </a:txBody>
                  <a:tcPr/>
                </a:tc>
                <a:tc>
                  <a:txBody>
                    <a:bodyPr/>
                    <a:lstStyle/>
                    <a:p>
                      <a:r>
                        <a:rPr lang="en-US" sz="1100" dirty="0"/>
                        <a:t>Pros </a:t>
                      </a:r>
                    </a:p>
                  </a:txBody>
                  <a:tcPr/>
                </a:tc>
                <a:extLst>
                  <a:ext uri="{0D108BD9-81ED-4DB2-BD59-A6C34878D82A}">
                    <a16:rowId xmlns:a16="http://schemas.microsoft.com/office/drawing/2014/main" val="2169649657"/>
                  </a:ext>
                </a:extLst>
              </a:tr>
              <a:tr h="1435306">
                <a:tc>
                  <a:txBody>
                    <a:bodyPr/>
                    <a:lstStyle/>
                    <a:p>
                      <a:r>
                        <a:rPr lang="en-US" sz="1000" dirty="0">
                          <a:latin typeface="Arial" pitchFamily="34" charset="0"/>
                          <a:cs typeface="Arial" pitchFamily="34" charset="0"/>
                        </a:rPr>
                        <a:t>1) </a:t>
                      </a:r>
                      <a:r>
                        <a:rPr lang="en-US" sz="1000" kern="1200" dirty="0">
                          <a:solidFill>
                            <a:schemeClr val="tx1"/>
                          </a:solidFill>
                          <a:latin typeface="Arial" pitchFamily="34" charset="0"/>
                          <a:ea typeface="+mn-ea"/>
                          <a:cs typeface="Arial" pitchFamily="34" charset="0"/>
                        </a:rPr>
                        <a:t>Unavailable data arising from </a:t>
                      </a:r>
                      <a:r>
                        <a:rPr lang="en-US" sz="1000" kern="1200" dirty="0">
                          <a:solidFill>
                            <a:schemeClr val="bg2"/>
                          </a:solidFill>
                          <a:latin typeface="Arial" pitchFamily="34" charset="0"/>
                          <a:ea typeface="+mn-ea"/>
                          <a:cs typeface="Arial" pitchFamily="34" charset="0"/>
                        </a:rPr>
                        <a:t>privacy, legality, security and confidentiality</a:t>
                      </a:r>
                    </a:p>
                    <a:p>
                      <a:endParaRPr lang="en-US" sz="1000" kern="1200" dirty="0">
                        <a:solidFill>
                          <a:schemeClr val="bg2"/>
                        </a:solidFill>
                        <a:latin typeface="Arial" pitchFamily="34" charset="0"/>
                        <a:ea typeface="+mn-ea"/>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endParaRPr lang="en-US" sz="1000" dirty="0"/>
                    </a:p>
                  </a:txBody>
                  <a:tcPr/>
                </a:tc>
                <a:tc>
                  <a:txBody>
                    <a:bodyPr/>
                    <a:lstStyle/>
                    <a:p>
                      <a:r>
                        <a:rPr lang="en-US" sz="1000" kern="1200" dirty="0">
                          <a:solidFill>
                            <a:schemeClr val="tx1"/>
                          </a:solidFill>
                          <a:latin typeface="Arial" pitchFamily="34" charset="0"/>
                          <a:ea typeface="+mn-ea"/>
                          <a:cs typeface="Arial" pitchFamily="34" charset="0"/>
                        </a:rPr>
                        <a:t>Data is generated from the feature representations</a:t>
                      </a:r>
                    </a:p>
                    <a:p>
                      <a:r>
                        <a:rPr lang="en-US" sz="1000" kern="1200" dirty="0">
                          <a:solidFill>
                            <a:schemeClr val="tx1"/>
                          </a:solidFill>
                          <a:latin typeface="Arial" pitchFamily="34" charset="0"/>
                          <a:ea typeface="+mn-ea"/>
                          <a:cs typeface="Arial" pitchFamily="34" charset="0"/>
                        </a:rPr>
                        <a:t>from the pre-trained teacher model and used to train the student model in addition to traditional distillation.  </a:t>
                      </a:r>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Powerful, Uses GAN </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Straightforward</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endParaRPr lang="en-US" sz="1000" dirty="0"/>
                    </a:p>
                    <a:p>
                      <a:endParaRPr lang="en-US" sz="1000" dirty="0"/>
                    </a:p>
                  </a:txBody>
                  <a:tcPr/>
                </a:tc>
                <a:extLst>
                  <a:ext uri="{0D108BD9-81ED-4DB2-BD59-A6C34878D82A}">
                    <a16:rowId xmlns:a16="http://schemas.microsoft.com/office/drawing/2014/main" val="4251804978"/>
                  </a:ext>
                </a:extLst>
              </a:tr>
            </a:tbl>
          </a:graphicData>
        </a:graphic>
      </p:graphicFrame>
      <p:sp>
        <p:nvSpPr>
          <p:cNvPr id="16" name="ZoneTexte 15">
            <a:extLst>
              <a:ext uri="{FF2B5EF4-FFF2-40B4-BE49-F238E27FC236}">
                <a16:creationId xmlns:a16="http://schemas.microsoft.com/office/drawing/2014/main" id="{DDAC0BC2-EFC4-3C5A-71A2-D4C35E39255B}"/>
              </a:ext>
            </a:extLst>
          </p:cNvPr>
          <p:cNvSpPr txBox="1"/>
          <p:nvPr/>
        </p:nvSpPr>
        <p:spPr>
          <a:xfrm>
            <a:off x="90318" y="5730347"/>
            <a:ext cx="4523097" cy="261610"/>
          </a:xfrm>
          <a:prstGeom prst="rect">
            <a:avLst/>
          </a:prstGeom>
          <a:noFill/>
        </p:spPr>
        <p:txBody>
          <a:bodyPr wrap="square">
            <a:spAutoFit/>
          </a:bodyPr>
          <a:lstStyle/>
          <a:p>
            <a:pPr algn="ctr"/>
            <a:r>
              <a:rPr lang="en-US" sz="1100" i="1" dirty="0">
                <a:solidFill>
                  <a:schemeClr val="bg2">
                    <a:lumMod val="50000"/>
                  </a:schemeClr>
                </a:solidFill>
                <a:latin typeface="CMBX8"/>
              </a:rPr>
              <a:t>Table 6. Multi-teacher Distillation Framework’s detailed explanation.</a:t>
            </a:r>
          </a:p>
        </p:txBody>
      </p:sp>
      <p:sp>
        <p:nvSpPr>
          <p:cNvPr id="17" name="ZoneTexte 16">
            <a:extLst>
              <a:ext uri="{FF2B5EF4-FFF2-40B4-BE49-F238E27FC236}">
                <a16:creationId xmlns:a16="http://schemas.microsoft.com/office/drawing/2014/main" id="{AC1E929A-57B6-F736-DDED-99191FE547C1}"/>
              </a:ext>
            </a:extLst>
          </p:cNvPr>
          <p:cNvSpPr txBox="1"/>
          <p:nvPr/>
        </p:nvSpPr>
        <p:spPr>
          <a:xfrm>
            <a:off x="4868445" y="5730346"/>
            <a:ext cx="4523097" cy="261610"/>
          </a:xfrm>
          <a:prstGeom prst="rect">
            <a:avLst/>
          </a:prstGeom>
          <a:noFill/>
        </p:spPr>
        <p:txBody>
          <a:bodyPr wrap="square">
            <a:spAutoFit/>
          </a:bodyPr>
          <a:lstStyle/>
          <a:p>
            <a:pPr algn="ctr"/>
            <a:r>
              <a:rPr lang="en-US" sz="1100" i="1" dirty="0">
                <a:solidFill>
                  <a:schemeClr val="bg2">
                    <a:lumMod val="50000"/>
                  </a:schemeClr>
                </a:solidFill>
                <a:latin typeface="CMBX8"/>
              </a:rPr>
              <a:t>Table 7. Data-Free Distillation Framework’s detailed explanation.</a:t>
            </a:r>
          </a:p>
        </p:txBody>
      </p:sp>
      <p:sp>
        <p:nvSpPr>
          <p:cNvPr id="3" name="ZoneTexte 2">
            <a:extLst>
              <a:ext uri="{FF2B5EF4-FFF2-40B4-BE49-F238E27FC236}">
                <a16:creationId xmlns:a16="http://schemas.microsoft.com/office/drawing/2014/main" id="{40EC86A7-64A5-6278-BD6F-1710F55E54A7}"/>
              </a:ext>
            </a:extLst>
          </p:cNvPr>
          <p:cNvSpPr txBox="1"/>
          <p:nvPr/>
        </p:nvSpPr>
        <p:spPr>
          <a:xfrm>
            <a:off x="90318" y="831685"/>
            <a:ext cx="3162732" cy="307777"/>
          </a:xfrm>
          <a:prstGeom prst="rect">
            <a:avLst/>
          </a:prstGeom>
          <a:noFill/>
        </p:spPr>
        <p:txBody>
          <a:bodyPr wrap="square">
            <a:spAutoFit/>
          </a:bodyPr>
          <a:lstStyle/>
          <a:p>
            <a:r>
              <a:rPr lang="en-US" sz="1400" b="1" dirty="0"/>
              <a:t>SOME DISTILLATION FRAMEWORKS </a:t>
            </a:r>
          </a:p>
        </p:txBody>
      </p:sp>
    </p:spTree>
    <p:extLst>
      <p:ext uri="{BB962C8B-B14F-4D97-AF65-F5344CB8AC3E}">
        <p14:creationId xmlns:p14="http://schemas.microsoft.com/office/powerpoint/2010/main" val="1434769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77617" y="921493"/>
            <a:ext cx="9259200" cy="167931"/>
          </a:xfrm>
        </p:spPr>
        <p:txBody>
          <a:bodyPr/>
          <a:lstStyle/>
          <a:p>
            <a:r>
              <a:rPr lang="en-US" sz="1400" b="1" dirty="0">
                <a:solidFill>
                  <a:schemeClr val="tx1"/>
                </a:solidFill>
                <a:latin typeface="+mn-lt"/>
                <a:ea typeface="+mn-ea"/>
                <a:cs typeface="+mn-cs"/>
              </a:rPr>
              <a:t>Adversarial Knowledge Distillation </a:t>
            </a:r>
          </a:p>
        </p:txBody>
      </p:sp>
      <p:pic>
        <p:nvPicPr>
          <p:cNvPr id="3" name="Image 2">
            <a:extLst>
              <a:ext uri="{FF2B5EF4-FFF2-40B4-BE49-F238E27FC236}">
                <a16:creationId xmlns:a16="http://schemas.microsoft.com/office/drawing/2014/main" id="{907E309C-757B-4751-129C-04C71B205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82" y="2502347"/>
            <a:ext cx="4995204" cy="2733110"/>
          </a:xfrm>
          <a:prstGeom prst="rect">
            <a:avLst/>
          </a:prstGeom>
        </p:spPr>
      </p:pic>
      <p:graphicFrame>
        <p:nvGraphicFramePr>
          <p:cNvPr id="4" name="Tableau 4">
            <a:extLst>
              <a:ext uri="{FF2B5EF4-FFF2-40B4-BE49-F238E27FC236}">
                <a16:creationId xmlns:a16="http://schemas.microsoft.com/office/drawing/2014/main" id="{02279172-7A13-61AF-095C-8EF628B9877A}"/>
              </a:ext>
            </a:extLst>
          </p:cNvPr>
          <p:cNvGraphicFramePr>
            <a:graphicFrameLocks noGrp="1"/>
          </p:cNvGraphicFramePr>
          <p:nvPr>
            <p:extLst>
              <p:ext uri="{D42A27DB-BD31-4B8C-83A1-F6EECF244321}">
                <p14:modId xmlns:p14="http://schemas.microsoft.com/office/powerpoint/2010/main" val="486426460"/>
              </p:ext>
            </p:extLst>
          </p:nvPr>
        </p:nvGraphicFramePr>
        <p:xfrm>
          <a:off x="5341177" y="2075349"/>
          <a:ext cx="3995316" cy="3199392"/>
        </p:xfrm>
        <a:graphic>
          <a:graphicData uri="http://schemas.openxmlformats.org/drawingml/2006/table">
            <a:tbl>
              <a:tblPr firstRow="1" bandRow="1">
                <a:tableStyleId>{3B4B98B0-60AC-42C2-AFA5-B58CD77FA1E5}</a:tableStyleId>
              </a:tblPr>
              <a:tblGrid>
                <a:gridCol w="767893">
                  <a:extLst>
                    <a:ext uri="{9D8B030D-6E8A-4147-A177-3AD203B41FA5}">
                      <a16:colId xmlns:a16="http://schemas.microsoft.com/office/drawing/2014/main" val="1565383271"/>
                    </a:ext>
                  </a:extLst>
                </a:gridCol>
                <a:gridCol w="3227423">
                  <a:extLst>
                    <a:ext uri="{9D8B030D-6E8A-4147-A177-3AD203B41FA5}">
                      <a16:colId xmlns:a16="http://schemas.microsoft.com/office/drawing/2014/main" val="3882850019"/>
                    </a:ext>
                  </a:extLst>
                </a:gridCol>
              </a:tblGrid>
              <a:tr h="364752">
                <a:tc>
                  <a:txBody>
                    <a:bodyPr/>
                    <a:lstStyle/>
                    <a:p>
                      <a:r>
                        <a:rPr lang="en-US" sz="1200" dirty="0"/>
                        <a:t>Scheme</a:t>
                      </a:r>
                    </a:p>
                  </a:txBody>
                  <a:tcPr/>
                </a:tc>
                <a:tc>
                  <a:txBody>
                    <a:bodyPr/>
                    <a:lstStyle/>
                    <a:p>
                      <a:pPr algn="ctr"/>
                      <a:r>
                        <a:rPr lang="en-US" sz="1200" dirty="0"/>
                        <a:t>Explanation </a:t>
                      </a:r>
                    </a:p>
                  </a:txBody>
                  <a:tcPr/>
                </a:tc>
                <a:extLst>
                  <a:ext uri="{0D108BD9-81ED-4DB2-BD59-A6C34878D82A}">
                    <a16:rowId xmlns:a16="http://schemas.microsoft.com/office/drawing/2014/main" val="1316545061"/>
                  </a:ext>
                </a:extLst>
              </a:tr>
              <a:tr h="370840">
                <a:tc>
                  <a:txBody>
                    <a:bodyPr/>
                    <a:lstStyle/>
                    <a:p>
                      <a:pPr algn="ctr"/>
                      <a:r>
                        <a:rPr lang="en-US" sz="1200" dirty="0"/>
                        <a:t>(a)</a:t>
                      </a:r>
                    </a:p>
                  </a:txBody>
                  <a:tcPr/>
                </a:tc>
                <a:tc>
                  <a:txBody>
                    <a:bodyPr/>
                    <a:lstStyle/>
                    <a:p>
                      <a:r>
                        <a:rPr lang="en-US" sz="1050" dirty="0"/>
                        <a:t>A generator is trained on true data distribution. Generated Data go then through </a:t>
                      </a:r>
                      <a:r>
                        <a:rPr lang="en-US" sz="1050" dirty="0">
                          <a:solidFill>
                            <a:schemeClr val="bg2">
                              <a:lumMod val="60000"/>
                              <a:lumOff val="40000"/>
                            </a:schemeClr>
                          </a:solidFill>
                        </a:rPr>
                        <a:t>teacher discrimination based on its proper data distribution</a:t>
                      </a:r>
                      <a:r>
                        <a:rPr lang="en-US" sz="1050" dirty="0"/>
                        <a:t>. Student learns then teacher knowledge from 2 sources; </a:t>
                      </a:r>
                      <a:r>
                        <a:rPr lang="en-US" sz="1050" dirty="0">
                          <a:solidFill>
                            <a:schemeClr val="bg2"/>
                          </a:solidFill>
                        </a:rPr>
                        <a:t>1) classical distillation process</a:t>
                      </a:r>
                      <a:r>
                        <a:rPr lang="en-US" sz="1050" dirty="0"/>
                        <a:t>, </a:t>
                      </a:r>
                      <a:r>
                        <a:rPr lang="en-US" sz="1050" kern="1200" dirty="0">
                          <a:solidFill>
                            <a:schemeClr val="bg2"/>
                          </a:solidFill>
                          <a:latin typeface="+mn-lt"/>
                          <a:ea typeface="+mn-ea"/>
                          <a:cs typeface="+mn-cs"/>
                        </a:rPr>
                        <a:t>2) through generated data embedding teacher’s internal feature representation</a:t>
                      </a:r>
                      <a:r>
                        <a:rPr lang="en-US" sz="1050" dirty="0"/>
                        <a:t>. </a:t>
                      </a:r>
                    </a:p>
                  </a:txBody>
                  <a:tcPr/>
                </a:tc>
                <a:extLst>
                  <a:ext uri="{0D108BD9-81ED-4DB2-BD59-A6C34878D82A}">
                    <a16:rowId xmlns:a16="http://schemas.microsoft.com/office/drawing/2014/main" val="2289398086"/>
                  </a:ext>
                </a:extLst>
              </a:tr>
              <a:tr h="370840">
                <a:tc>
                  <a:txBody>
                    <a:bodyPr/>
                    <a:lstStyle/>
                    <a:p>
                      <a:pPr algn="ctr"/>
                      <a:r>
                        <a:rPr lang="en-US" sz="1200" dirty="0"/>
                        <a:t> (b)</a:t>
                      </a:r>
                    </a:p>
                  </a:txBody>
                  <a:tcPr/>
                </a:tc>
                <a:tc>
                  <a:txBody>
                    <a:bodyPr/>
                    <a:lstStyle/>
                    <a:p>
                      <a:r>
                        <a:rPr lang="en-US" sz="1050" dirty="0"/>
                        <a:t>A discriminator is trained on teacher’s feature distribution. In addition to traditional distillation process, </a:t>
                      </a:r>
                      <a:r>
                        <a:rPr lang="en-US" sz="1050" dirty="0">
                          <a:solidFill>
                            <a:schemeClr val="bg2"/>
                          </a:solidFill>
                        </a:rPr>
                        <a:t>the student will generate new data based on its internal feature distribution corrected each time by the discriminator</a:t>
                      </a:r>
                      <a:r>
                        <a:rPr lang="en-US" sz="1050" dirty="0"/>
                        <a:t>. The generated data is not used for training. </a:t>
                      </a:r>
                    </a:p>
                  </a:txBody>
                  <a:tcPr/>
                </a:tc>
                <a:extLst>
                  <a:ext uri="{0D108BD9-81ED-4DB2-BD59-A6C34878D82A}">
                    <a16:rowId xmlns:a16="http://schemas.microsoft.com/office/drawing/2014/main" val="3615664415"/>
                  </a:ext>
                </a:extLst>
              </a:tr>
              <a:tr h="370840">
                <a:tc>
                  <a:txBody>
                    <a:bodyPr/>
                    <a:lstStyle/>
                    <a:p>
                      <a:pPr algn="ctr"/>
                      <a:r>
                        <a:rPr lang="en-US" sz="1200" dirty="0"/>
                        <a:t>(c)</a:t>
                      </a:r>
                    </a:p>
                  </a:txBody>
                  <a:tcPr/>
                </a:tc>
                <a:tc>
                  <a:txBody>
                    <a:bodyPr/>
                    <a:lstStyle/>
                    <a:p>
                      <a:r>
                        <a:rPr lang="en-US" sz="1050" dirty="0"/>
                        <a:t>A discriminator is trained on true data distribution and </a:t>
                      </a:r>
                      <a:r>
                        <a:rPr lang="en-US" sz="1050" dirty="0">
                          <a:solidFill>
                            <a:schemeClr val="bg2"/>
                          </a:solidFill>
                        </a:rPr>
                        <a:t>corrects feature distribution of generators which are the student and teacher in an online setting</a:t>
                      </a:r>
                      <a:r>
                        <a:rPr lang="en-US" sz="1050" dirty="0"/>
                        <a:t>.  </a:t>
                      </a:r>
                    </a:p>
                  </a:txBody>
                  <a:tcPr/>
                </a:tc>
                <a:extLst>
                  <a:ext uri="{0D108BD9-81ED-4DB2-BD59-A6C34878D82A}">
                    <a16:rowId xmlns:a16="http://schemas.microsoft.com/office/drawing/2014/main" val="685355410"/>
                  </a:ext>
                </a:extLst>
              </a:tr>
            </a:tbl>
          </a:graphicData>
        </a:graphic>
      </p:graphicFrame>
      <p:sp>
        <p:nvSpPr>
          <p:cNvPr id="5" name="ZoneTexte 4">
            <a:extLst>
              <a:ext uri="{FF2B5EF4-FFF2-40B4-BE49-F238E27FC236}">
                <a16:creationId xmlns:a16="http://schemas.microsoft.com/office/drawing/2014/main" id="{CC110423-3AF0-B0F0-5041-B61E1C38BCBA}"/>
              </a:ext>
            </a:extLst>
          </p:cNvPr>
          <p:cNvSpPr txBox="1"/>
          <p:nvPr/>
        </p:nvSpPr>
        <p:spPr>
          <a:xfrm>
            <a:off x="177617" y="1164296"/>
            <a:ext cx="9194983" cy="1134532"/>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An effective framework to enhance the power of student learning via the teacher knowledge distillation using GAN. This framework tackles two main problems;</a:t>
            </a:r>
            <a:r>
              <a:rPr lang="en-US" sz="1200" i="1" dirty="0">
                <a:solidFill>
                  <a:schemeClr val="bg2"/>
                </a:solidFill>
                <a:latin typeface="Arial" pitchFamily="34" charset="0"/>
                <a:cs typeface="Arial" pitchFamily="34" charset="0"/>
              </a:rPr>
              <a:t>1) </a:t>
            </a:r>
            <a:r>
              <a:rPr lang="en-US" sz="1200" i="1" dirty="0">
                <a:latin typeface="Arial" pitchFamily="34" charset="0"/>
                <a:cs typeface="Arial" pitchFamily="34" charset="0"/>
              </a:rPr>
              <a:t>Difficulty for the teacher to learn the true data distribution (lack of data, unrepresentative data, small model, etc.); </a:t>
            </a:r>
            <a:r>
              <a:rPr lang="en-US" sz="1200" i="1" dirty="0">
                <a:solidFill>
                  <a:schemeClr val="bg2"/>
                </a:solidFill>
                <a:latin typeface="Arial" pitchFamily="34" charset="0"/>
                <a:cs typeface="Arial" pitchFamily="34" charset="0"/>
              </a:rPr>
              <a:t>2) </a:t>
            </a:r>
            <a:r>
              <a:rPr lang="en-US" sz="1200" i="1" dirty="0">
                <a:latin typeface="Arial" pitchFamily="34" charset="0"/>
                <a:cs typeface="Arial" pitchFamily="34" charset="0"/>
              </a:rPr>
              <a:t>Small capacity of the student and difficulties to mimic accurately the teacher ( Capacity gap, Unreliable teachers) </a:t>
            </a:r>
          </a:p>
          <a:p>
            <a:endParaRPr lang="en-US" sz="1200" i="1" dirty="0">
              <a:latin typeface="Arial" pitchFamily="34" charset="0"/>
              <a:cs typeface="Arial" pitchFamily="34" charset="0"/>
            </a:endParaRPr>
          </a:p>
          <a:p>
            <a:endParaRPr lang="en-US" sz="1200" i="1" dirty="0">
              <a:latin typeface="Arial" pitchFamily="34" charset="0"/>
              <a:cs typeface="Arial" pitchFamily="34" charset="0"/>
            </a:endParaRPr>
          </a:p>
          <a:p>
            <a:endParaRPr lang="en-US" sz="900" dirty="0" err="1">
              <a:latin typeface="Arial" pitchFamily="34" charset="0"/>
              <a:cs typeface="Arial" pitchFamily="34" charset="0"/>
            </a:endParaRPr>
          </a:p>
        </p:txBody>
      </p:sp>
      <p:sp>
        <p:nvSpPr>
          <p:cNvPr id="12" name="ZoneTexte 11">
            <a:extLst>
              <a:ext uri="{FF2B5EF4-FFF2-40B4-BE49-F238E27FC236}">
                <a16:creationId xmlns:a16="http://schemas.microsoft.com/office/drawing/2014/main" id="{57F4B1D0-7D53-390B-ED9C-3ED7E541119E}"/>
              </a:ext>
            </a:extLst>
          </p:cNvPr>
          <p:cNvSpPr txBox="1"/>
          <p:nvPr/>
        </p:nvSpPr>
        <p:spPr>
          <a:xfrm>
            <a:off x="5077286" y="5478260"/>
            <a:ext cx="4523097" cy="430887"/>
          </a:xfrm>
          <a:prstGeom prst="rect">
            <a:avLst/>
          </a:prstGeom>
          <a:noFill/>
        </p:spPr>
        <p:txBody>
          <a:bodyPr wrap="square">
            <a:spAutoFit/>
          </a:bodyPr>
          <a:lstStyle/>
          <a:p>
            <a:pPr algn="ctr"/>
            <a:r>
              <a:rPr lang="en-US" sz="1100" i="1" dirty="0">
                <a:solidFill>
                  <a:schemeClr val="bg2">
                    <a:lumMod val="50000"/>
                  </a:schemeClr>
                </a:solidFill>
                <a:latin typeface="CMBX8"/>
              </a:rPr>
              <a:t>Table 8. Adversarial Knowledge Distillation Framework’s detailed explanation.</a:t>
            </a:r>
          </a:p>
        </p:txBody>
      </p:sp>
      <p:sp>
        <p:nvSpPr>
          <p:cNvPr id="13" name="ZoneTexte 12">
            <a:extLst>
              <a:ext uri="{FF2B5EF4-FFF2-40B4-BE49-F238E27FC236}">
                <a16:creationId xmlns:a16="http://schemas.microsoft.com/office/drawing/2014/main" id="{1C0F4BA0-FDC1-BC36-4693-3F019207B6C9}"/>
              </a:ext>
            </a:extLst>
          </p:cNvPr>
          <p:cNvSpPr txBox="1"/>
          <p:nvPr/>
        </p:nvSpPr>
        <p:spPr>
          <a:xfrm>
            <a:off x="252011" y="5478260"/>
            <a:ext cx="4523097" cy="261610"/>
          </a:xfrm>
          <a:prstGeom prst="rect">
            <a:avLst/>
          </a:prstGeom>
          <a:noFill/>
        </p:spPr>
        <p:txBody>
          <a:bodyPr wrap="square">
            <a:spAutoFit/>
          </a:bodyPr>
          <a:lstStyle/>
          <a:p>
            <a:pPr algn="ctr"/>
            <a:r>
              <a:rPr lang="en-US" sz="1100" i="1" dirty="0">
                <a:solidFill>
                  <a:schemeClr val="bg2">
                    <a:lumMod val="50000"/>
                  </a:schemeClr>
                </a:solidFill>
                <a:latin typeface="CMBX8"/>
              </a:rPr>
              <a:t>Fig 10. The different categories of the main adversarial distillation methods.</a:t>
            </a:r>
          </a:p>
        </p:txBody>
      </p:sp>
      <p:sp>
        <p:nvSpPr>
          <p:cNvPr id="6" name="Titre 1">
            <a:extLst>
              <a:ext uri="{FF2B5EF4-FFF2-40B4-BE49-F238E27FC236}">
                <a16:creationId xmlns:a16="http://schemas.microsoft.com/office/drawing/2014/main" id="{D76AFC55-2A79-B8DA-8F22-2D7482571ED7}"/>
              </a:ext>
            </a:extLst>
          </p:cNvPr>
          <p:cNvSpPr txBox="1">
            <a:spLocks/>
          </p:cNvSpPr>
          <p:nvPr/>
        </p:nvSpPr>
        <p:spPr>
          <a:xfrm>
            <a:off x="191265" y="489903"/>
            <a:ext cx="9259200" cy="236475"/>
          </a:xfrm>
          <a:prstGeom prst="rect">
            <a:avLst/>
          </a:prstGeom>
        </p:spPr>
        <p:txBody>
          <a:bodyPr vert="horz" wrap="square" lIns="0" tIns="0" rIns="0" bIns="0" rtlCol="0" anchor="b">
            <a:spAutoFit/>
          </a:bodyPr>
          <a:lstStyle>
            <a:lvl1pPr algn="l" defTabSz="990564" rtl="0" eaLnBrk="1" fontAlgn="base" latinLnBrk="0" hangingPunct="1">
              <a:lnSpc>
                <a:spcPct val="75000"/>
              </a:lnSpc>
              <a:spcBef>
                <a:spcPct val="0"/>
              </a:spcBef>
              <a:spcAft>
                <a:spcPct val="0"/>
              </a:spcAft>
              <a:buNone/>
              <a:defRPr lang="fr-FR" sz="2000" b="0" kern="1200" cap="all" baseline="0" noProof="0" dirty="0">
                <a:solidFill>
                  <a:schemeClr val="bg2"/>
                </a:solidFill>
                <a:latin typeface="+mj-lt"/>
                <a:ea typeface="+mj-ea"/>
                <a:cs typeface="Arial" pitchFamily="34" charset="0"/>
              </a:defRPr>
            </a:lvl1pPr>
          </a:lstStyle>
          <a:p>
            <a:r>
              <a:rPr lang="en-US" dirty="0"/>
              <a:t>APPENDIX (4/6) </a:t>
            </a:r>
          </a:p>
        </p:txBody>
      </p:sp>
    </p:spTree>
    <p:extLst>
      <p:ext uri="{BB962C8B-B14F-4D97-AF65-F5344CB8AC3E}">
        <p14:creationId xmlns:p14="http://schemas.microsoft.com/office/powerpoint/2010/main" val="369211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71676"/>
            <a:ext cx="9852388" cy="236475"/>
          </a:xfrm>
        </p:spPr>
        <p:txBody>
          <a:bodyPr/>
          <a:lstStyle/>
          <a:p>
            <a:r>
              <a:rPr lang="en-US" dirty="0"/>
              <a:t>APPENDIX (5/6)</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1" y="878238"/>
            <a:ext cx="5575356" cy="3220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800" b="1" dirty="0">
                <a:effectLst/>
                <a:latin typeface="Calibri" panose="020F0502020204030204" pitchFamily="34" charset="0"/>
                <a:ea typeface="Calibri" panose="020F0502020204030204" pitchFamily="34" charset="0"/>
                <a:cs typeface="Arial" panose="020B0604020202020204" pitchFamily="34" charset="0"/>
              </a:rPr>
              <a:t>Cross Validation to determine the optimal bandwidth  h </a:t>
            </a:r>
            <a:endParaRPr lang="en-US" sz="1400" b="1" dirty="0">
              <a:cs typeface="Arial" pitchFamily="34" charset="0"/>
            </a:endParaRPr>
          </a:p>
        </p:txBody>
      </p:sp>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0DD12880-2420-CF5F-B895-18310FF28C92}"/>
                  </a:ext>
                </a:extLst>
              </p:cNvPr>
              <p:cNvSpPr txBox="1"/>
              <p:nvPr/>
            </p:nvSpPr>
            <p:spPr>
              <a:xfrm>
                <a:off x="0" y="3164333"/>
                <a:ext cx="9608696" cy="1040991"/>
              </a:xfrm>
              <a:prstGeom prst="rect">
                <a:avLst/>
              </a:prstGeom>
              <a:noFill/>
            </p:spPr>
            <p:txBody>
              <a:bodyPr wrap="square">
                <a:spAutoFit/>
              </a:bodyPr>
              <a:lstStyle/>
              <a:p>
                <a:pPr indent="457200">
                  <a:lnSpc>
                    <a:spcPct val="107000"/>
                  </a:lnSpc>
                  <a:spcAft>
                    <a:spcPts val="800"/>
                  </a:spcAft>
                </a:pPr>
                <a:r>
                  <a:rPr lang="en-GB" sz="1400" dirty="0">
                    <a:latin typeface="Calibri" panose="020F0502020204030204" pitchFamily="34" charset="0"/>
                    <a:ea typeface="Calibri" panose="020F0502020204030204" pitchFamily="34" charset="0"/>
                    <a:cs typeface="Arial" panose="020B0604020202020204" pitchFamily="34" charset="0"/>
                  </a:rPr>
                  <a:t>T</a:t>
                </a:r>
                <a:r>
                  <a:rPr lang="en-GB" sz="1400" dirty="0">
                    <a:effectLst/>
                    <a:latin typeface="Calibri" panose="020F0502020204030204" pitchFamily="34" charset="0"/>
                    <a:ea typeface="Calibri" panose="020F0502020204030204" pitchFamily="34" charset="0"/>
                    <a:cs typeface="Arial" panose="020B0604020202020204" pitchFamily="34" charset="0"/>
                  </a:rPr>
                  <a:t>he goal is construct an unbiased estimator of </a:t>
                </a:r>
                <a14:m>
                  <m:oMath xmlns:m="http://schemas.openxmlformats.org/officeDocument/2006/math">
                    <m:r>
                      <m:rPr>
                        <m:nor/>
                      </m:rPr>
                      <a:rPr lang="en-GB" sz="1400">
                        <a:effectLst/>
                        <a:latin typeface="Cambria Math" panose="02040503050406030204" pitchFamily="18" charset="0"/>
                        <a:ea typeface="Calibri" panose="020F0502020204030204" pitchFamily="34" charset="0"/>
                        <a:cs typeface="Arial" panose="020B0604020202020204" pitchFamily="34" charset="0"/>
                      </a:rPr>
                      <m:t>MISE</m:t>
                    </m:r>
                    <m:r>
                      <m:rPr>
                        <m:nor/>
                      </m:rP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oMath>
                </a14:m>
                <a:r>
                  <a:rPr lang="en-GB" sz="1400" dirty="0">
                    <a:effectLst/>
                    <a:latin typeface="Calibri" panose="020F0502020204030204" pitchFamily="34" charset="0"/>
                    <a:ea typeface="Times New Roman" panose="02020603050405020304" pitchFamily="18" charset="0"/>
                    <a:cs typeface="Arial" panose="020B0604020202020204" pitchFamily="34" charset="0"/>
                  </a:rPr>
                  <a:t>then we minimize it according to h. </a:t>
                </a:r>
                <a:r>
                  <a:rPr lang="en-GB" sz="1200" dirty="0">
                    <a:solidFill>
                      <a:srgbClr val="000000"/>
                    </a:solidFill>
                    <a:latin typeface="Helvetica Neue"/>
                  </a:rPr>
                  <a:t>Let’s denote :  </a:t>
                </a:r>
              </a:p>
              <a:p>
                <a:pPr indent="457200">
                  <a:lnSpc>
                    <a:spcPct val="107000"/>
                  </a:lnSpc>
                  <a:spcAft>
                    <a:spcPts val="800"/>
                  </a:spcAft>
                </a:pPr>
                <a14:m>
                  <m:oMathPara xmlns:m="http://schemas.openxmlformats.org/officeDocument/2006/math">
                    <m:oMathParaPr>
                      <m:jc m:val="centerGroup"/>
                    </m:oMathParaPr>
                    <m:oMath xmlns:m="http://schemas.openxmlformats.org/officeDocument/2006/math">
                      <m:r>
                        <a:rPr lang="fr-FR" sz="1400" smtClean="0">
                          <a:solidFill>
                            <a:srgbClr val="000000"/>
                          </a:solidFill>
                          <a:latin typeface="Cambria Math" panose="02040503050406030204" pitchFamily="18" charset="0"/>
                        </a:rPr>
                        <m:t>𝜏</m:t>
                      </m:r>
                      <m:r>
                        <a:rPr lang="fr-FR" sz="1400" smtClean="0">
                          <a:solidFill>
                            <a:srgbClr val="000000"/>
                          </a:solidFill>
                          <a:latin typeface="Cambria Math" panose="02040503050406030204" pitchFamily="18" charset="0"/>
                        </a:rPr>
                        <m:t>(</m:t>
                      </m:r>
                      <m:r>
                        <a:rPr lang="fr-FR" sz="1400" smtClean="0">
                          <a:solidFill>
                            <a:srgbClr val="000000"/>
                          </a:solidFill>
                          <a:latin typeface="Cambria Math" panose="02040503050406030204" pitchFamily="18" charset="0"/>
                        </a:rPr>
                        <m:t>h</m:t>
                      </m:r>
                      <m:r>
                        <a:rPr lang="fr-FR" sz="1400" smtClean="0">
                          <a:solidFill>
                            <a:srgbClr val="000000"/>
                          </a:solidFill>
                          <a:latin typeface="Cambria Math" panose="02040503050406030204" pitchFamily="18" charset="0"/>
                        </a:rPr>
                        <m:t>)=</m:t>
                      </m:r>
                      <m:r>
                        <m:rPr>
                          <m:sty m:val="p"/>
                        </m:rPr>
                        <a:rPr lang="fr-FR" sz="1400" smtClean="0">
                          <a:solidFill>
                            <a:srgbClr val="000000"/>
                          </a:solidFill>
                          <a:latin typeface="Cambria Math" panose="02040503050406030204" pitchFamily="18" charset="0"/>
                        </a:rPr>
                        <m:t>E</m:t>
                      </m:r>
                      <m:d>
                        <m:dPr>
                          <m:begChr m:val="["/>
                          <m:endChr m:val="]"/>
                          <m:ctrlPr>
                            <a:rPr lang="fr-FR" sz="1400" i="1">
                              <a:solidFill>
                                <a:srgbClr val="000000"/>
                              </a:solidFill>
                              <a:latin typeface="Cambria Math" panose="02040503050406030204" pitchFamily="18" charset="0"/>
                            </a:rPr>
                          </m:ctrlPr>
                        </m:dPr>
                        <m:e>
                          <m:nary>
                            <m:naryPr>
                              <m:subHide m:val="on"/>
                              <m:supHide m:val="on"/>
                              <m:ctrlPr>
                                <a:rPr lang="fr-FR" sz="1400" i="1">
                                  <a:solidFill>
                                    <a:srgbClr val="000000"/>
                                  </a:solidFill>
                                  <a:latin typeface="Cambria Math" panose="02040503050406030204" pitchFamily="18" charset="0"/>
                                </a:rPr>
                              </m:ctrlPr>
                            </m:naryPr>
                            <m:sub/>
                            <m:sup/>
                            <m:e>
                              <m:sSup>
                                <m:sSupPr>
                                  <m:ctrlPr>
                                    <a:rPr lang="fr-FR" sz="1400" i="1">
                                      <a:solidFill>
                                        <a:srgbClr val="000000"/>
                                      </a:solidFill>
                                      <a:latin typeface="Cambria Math" panose="02040503050406030204" pitchFamily="18" charset="0"/>
                                    </a:rPr>
                                  </m:ctrlPr>
                                </m:sSupPr>
                                <m:e>
                                  <m:d>
                                    <m:dPr>
                                      <m:ctrlPr>
                                        <a:rPr lang="fr-FR" sz="1400" i="1">
                                          <a:solidFill>
                                            <a:srgbClr val="000000"/>
                                          </a:solidFill>
                                          <a:latin typeface="Cambria Math" panose="02040503050406030204" pitchFamily="18" charset="0"/>
                                        </a:rPr>
                                      </m:ctrlPr>
                                    </m:dPr>
                                    <m:e>
                                      <m:acc>
                                        <m:accPr>
                                          <m:chr m:val="̂"/>
                                          <m:ctrlPr>
                                            <a:rPr lang="fr-FR" sz="1400" i="1">
                                              <a:solidFill>
                                                <a:srgbClr val="000000"/>
                                              </a:solidFill>
                                              <a:latin typeface="Cambria Math" panose="02040503050406030204" pitchFamily="18" charset="0"/>
                                            </a:rPr>
                                          </m:ctrlPr>
                                        </m:accPr>
                                        <m:e>
                                          <m:sSubSup>
                                            <m:sSubSupPr>
                                              <m:ctrlPr>
                                                <a:rPr lang="fr-FR" sz="1400" i="1">
                                                  <a:solidFill>
                                                    <a:srgbClr val="000000"/>
                                                  </a:solidFill>
                                                  <a:latin typeface="Cambria Math" panose="02040503050406030204" pitchFamily="18" charset="0"/>
                                                </a:rPr>
                                              </m:ctrlPr>
                                            </m:sSubSupPr>
                                            <m:e>
                                              <m:r>
                                                <a:rPr lang="fr-FR" sz="1400">
                                                  <a:solidFill>
                                                    <a:srgbClr val="000000"/>
                                                  </a:solidFill>
                                                  <a:latin typeface="Cambria Math" panose="02040503050406030204" pitchFamily="18" charset="0"/>
                                                </a:rPr>
                                                <m:t>𝑝</m:t>
                                              </m:r>
                                            </m:e>
                                            <m:sub>
                                              <m:r>
                                                <a:rPr lang="fr-FR" sz="1400">
                                                  <a:solidFill>
                                                    <a:srgbClr val="000000"/>
                                                  </a:solidFill>
                                                  <a:latin typeface="Cambria Math" panose="02040503050406030204" pitchFamily="18" charset="0"/>
                                                </a:rPr>
                                                <m:t>𝑛</m:t>
                                              </m:r>
                                            </m:sub>
                                            <m:sup>
                                              <m:r>
                                                <a:rPr lang="fr-FR" sz="1400">
                                                  <a:solidFill>
                                                    <a:srgbClr val="000000"/>
                                                  </a:solidFill>
                                                  <a:latin typeface="Cambria Math" panose="02040503050406030204" pitchFamily="18" charset="0"/>
                                                </a:rPr>
                                                <m:t>h</m:t>
                                              </m:r>
                                            </m:sup>
                                          </m:sSubSup>
                                        </m:e>
                                      </m:acc>
                                      <m:d>
                                        <m:dPr>
                                          <m:ctrlPr>
                                            <a:rPr lang="fr-FR" sz="1400" i="1">
                                              <a:solidFill>
                                                <a:srgbClr val="000000"/>
                                              </a:solidFill>
                                              <a:latin typeface="Cambria Math" panose="02040503050406030204" pitchFamily="18" charset="0"/>
                                            </a:rPr>
                                          </m:ctrlPr>
                                        </m:dPr>
                                        <m:e>
                                          <m:r>
                                            <a:rPr lang="fr-FR" sz="1400">
                                              <a:solidFill>
                                                <a:srgbClr val="000000"/>
                                              </a:solidFill>
                                              <a:latin typeface="Cambria Math" panose="02040503050406030204" pitchFamily="18" charset="0"/>
                                            </a:rPr>
                                            <m:t>𝑥</m:t>
                                          </m:r>
                                        </m:e>
                                      </m:d>
                                    </m:e>
                                  </m:d>
                                </m:e>
                                <m:sup>
                                  <m:r>
                                    <a:rPr lang="fr-FR" sz="1400">
                                      <a:solidFill>
                                        <a:srgbClr val="000000"/>
                                      </a:solidFill>
                                      <a:latin typeface="Cambria Math" panose="02040503050406030204" pitchFamily="18" charset="0"/>
                                    </a:rPr>
                                    <m:t>2</m:t>
                                  </m:r>
                                </m:sup>
                              </m:sSup>
                            </m:e>
                          </m:nary>
                          <m:r>
                            <m:rPr>
                              <m:sty m:val="p"/>
                            </m:rPr>
                            <a:rPr lang="fr-FR" sz="1400">
                              <a:solidFill>
                                <a:srgbClr val="000000"/>
                              </a:solidFill>
                              <a:latin typeface="Cambria Math" panose="02040503050406030204" pitchFamily="18" charset="0"/>
                            </a:rPr>
                            <m:t>dx</m:t>
                          </m:r>
                        </m:e>
                      </m:d>
                      <m:r>
                        <a:rPr lang="fr-FR" sz="1400">
                          <a:solidFill>
                            <a:srgbClr val="000000"/>
                          </a:solidFill>
                          <a:latin typeface="Cambria Math" panose="02040503050406030204" pitchFamily="18" charset="0"/>
                        </a:rPr>
                        <m:t>−2× </m:t>
                      </m:r>
                      <m:r>
                        <m:rPr>
                          <m:sty m:val="p"/>
                        </m:rPr>
                        <a:rPr lang="fr-FR" sz="1400">
                          <a:solidFill>
                            <a:srgbClr val="000000"/>
                          </a:solidFill>
                          <a:latin typeface="Cambria Math" panose="02040503050406030204" pitchFamily="18" charset="0"/>
                        </a:rPr>
                        <m:t>E</m:t>
                      </m:r>
                      <m:d>
                        <m:dPr>
                          <m:begChr m:val="["/>
                          <m:endChr m:val="]"/>
                          <m:ctrlPr>
                            <a:rPr lang="fr-FR" sz="1400" i="1">
                              <a:solidFill>
                                <a:srgbClr val="000000"/>
                              </a:solidFill>
                              <a:latin typeface="Cambria Math" panose="02040503050406030204" pitchFamily="18" charset="0"/>
                            </a:rPr>
                          </m:ctrlPr>
                        </m:dPr>
                        <m:e>
                          <m:nary>
                            <m:naryPr>
                              <m:subHide m:val="on"/>
                              <m:supHide m:val="on"/>
                              <m:ctrlPr>
                                <a:rPr lang="fr-FR" sz="1400" i="1">
                                  <a:solidFill>
                                    <a:srgbClr val="000000"/>
                                  </a:solidFill>
                                  <a:latin typeface="Cambria Math" panose="02040503050406030204" pitchFamily="18" charset="0"/>
                                </a:rPr>
                              </m:ctrlPr>
                            </m:naryPr>
                            <m:sub/>
                            <m:sup/>
                            <m:e>
                              <m:acc>
                                <m:accPr>
                                  <m:chr m:val="̂"/>
                                  <m:ctrlPr>
                                    <a:rPr lang="fr-FR" sz="1400" i="1">
                                      <a:solidFill>
                                        <a:srgbClr val="000000"/>
                                      </a:solidFill>
                                      <a:latin typeface="Cambria Math" panose="02040503050406030204" pitchFamily="18" charset="0"/>
                                    </a:rPr>
                                  </m:ctrlPr>
                                </m:accPr>
                                <m:e>
                                  <m:sSubSup>
                                    <m:sSubSupPr>
                                      <m:ctrlPr>
                                        <a:rPr lang="fr-FR" sz="1400" i="1">
                                          <a:solidFill>
                                            <a:srgbClr val="000000"/>
                                          </a:solidFill>
                                          <a:latin typeface="Cambria Math" panose="02040503050406030204" pitchFamily="18" charset="0"/>
                                        </a:rPr>
                                      </m:ctrlPr>
                                    </m:sSubSupPr>
                                    <m:e>
                                      <m:r>
                                        <a:rPr lang="fr-FR" sz="1400">
                                          <a:solidFill>
                                            <a:srgbClr val="000000"/>
                                          </a:solidFill>
                                          <a:latin typeface="Cambria Math" panose="02040503050406030204" pitchFamily="18" charset="0"/>
                                        </a:rPr>
                                        <m:t>𝑝</m:t>
                                      </m:r>
                                    </m:e>
                                    <m:sub>
                                      <m:r>
                                        <a:rPr lang="fr-FR" sz="1400">
                                          <a:solidFill>
                                            <a:srgbClr val="000000"/>
                                          </a:solidFill>
                                          <a:latin typeface="Cambria Math" panose="02040503050406030204" pitchFamily="18" charset="0"/>
                                        </a:rPr>
                                        <m:t>𝑛</m:t>
                                      </m:r>
                                    </m:sub>
                                    <m:sup>
                                      <m:r>
                                        <a:rPr lang="fr-FR" sz="1400">
                                          <a:solidFill>
                                            <a:srgbClr val="000000"/>
                                          </a:solidFill>
                                          <a:latin typeface="Cambria Math" panose="02040503050406030204" pitchFamily="18" charset="0"/>
                                        </a:rPr>
                                        <m:t>h</m:t>
                                      </m:r>
                                    </m:sup>
                                  </m:sSubSup>
                                </m:e>
                              </m:acc>
                              <m:d>
                                <m:dPr>
                                  <m:ctrlPr>
                                    <a:rPr lang="fr-FR" sz="1400" i="1">
                                      <a:solidFill>
                                        <a:srgbClr val="000000"/>
                                      </a:solidFill>
                                      <a:latin typeface="Cambria Math" panose="02040503050406030204" pitchFamily="18" charset="0"/>
                                    </a:rPr>
                                  </m:ctrlPr>
                                </m:dPr>
                                <m:e>
                                  <m:r>
                                    <a:rPr lang="fr-FR" sz="1400">
                                      <a:solidFill>
                                        <a:srgbClr val="000000"/>
                                      </a:solidFill>
                                      <a:latin typeface="Cambria Math" panose="02040503050406030204" pitchFamily="18" charset="0"/>
                                    </a:rPr>
                                    <m:t>𝑥</m:t>
                                  </m:r>
                                </m:e>
                              </m:d>
                              <m:r>
                                <m:rPr>
                                  <m:sty m:val="p"/>
                                </m:rPr>
                                <a:rPr lang="fr-FR" sz="1400">
                                  <a:solidFill>
                                    <a:srgbClr val="000000"/>
                                  </a:solidFill>
                                  <a:latin typeface="Cambria Math" panose="02040503050406030204" pitchFamily="18" charset="0"/>
                                </a:rPr>
                                <m:t>p</m:t>
                              </m:r>
                              <m:d>
                                <m:dPr>
                                  <m:ctrlPr>
                                    <a:rPr lang="fr-FR" sz="1400" i="1">
                                      <a:solidFill>
                                        <a:srgbClr val="000000"/>
                                      </a:solidFill>
                                      <a:latin typeface="Cambria Math" panose="02040503050406030204" pitchFamily="18" charset="0"/>
                                    </a:rPr>
                                  </m:ctrlPr>
                                </m:dPr>
                                <m:e>
                                  <m:r>
                                    <m:rPr>
                                      <m:sty m:val="p"/>
                                    </m:rPr>
                                    <a:rPr lang="fr-FR" sz="1400">
                                      <a:solidFill>
                                        <a:srgbClr val="000000"/>
                                      </a:solidFill>
                                      <a:latin typeface="Cambria Math" panose="02040503050406030204" pitchFamily="18" charset="0"/>
                                    </a:rPr>
                                    <m:t>x</m:t>
                                  </m:r>
                                </m:e>
                              </m:d>
                            </m:e>
                          </m:nary>
                          <m:r>
                            <m:rPr>
                              <m:sty m:val="p"/>
                            </m:rPr>
                            <a:rPr lang="fr-FR" sz="1400">
                              <a:solidFill>
                                <a:srgbClr val="000000"/>
                              </a:solidFill>
                              <a:latin typeface="Cambria Math" panose="02040503050406030204" pitchFamily="18" charset="0"/>
                            </a:rPr>
                            <m:t>dx</m:t>
                          </m:r>
                        </m:e>
                      </m:d>
                      <m:r>
                        <a:rPr lang="fr-FR" sz="1400">
                          <a:solidFill>
                            <a:srgbClr val="000000"/>
                          </a:solidFill>
                          <a:latin typeface="Cambria Math" panose="02040503050406030204" pitchFamily="18" charset="0"/>
                        </a:rPr>
                        <m:t> </m:t>
                      </m:r>
                    </m:oMath>
                  </m:oMathPara>
                </a14:m>
                <a:endParaRPr lang="fr-FR" sz="1200" dirty="0">
                  <a:solidFill>
                    <a:srgbClr val="000000"/>
                  </a:solidFill>
                  <a:latin typeface="Helvetica Neue"/>
                </a:endParaRPr>
              </a:p>
            </p:txBody>
          </p:sp>
        </mc:Choice>
        <mc:Fallback xmlns="">
          <p:sp>
            <p:nvSpPr>
              <p:cNvPr id="26" name="ZoneTexte 25">
                <a:extLst>
                  <a:ext uri="{FF2B5EF4-FFF2-40B4-BE49-F238E27FC236}">
                    <a16:creationId xmlns:a16="http://schemas.microsoft.com/office/drawing/2014/main" id="{0DD12880-2420-CF5F-B895-18310FF28C92}"/>
                  </a:ext>
                </a:extLst>
              </p:cNvPr>
              <p:cNvSpPr txBox="1">
                <a:spLocks noRot="1" noChangeAspect="1" noMove="1" noResize="1" noEditPoints="1" noAdjustHandles="1" noChangeArrowheads="1" noChangeShapeType="1" noTextEdit="1"/>
              </p:cNvSpPr>
              <p:nvPr/>
            </p:nvSpPr>
            <p:spPr>
              <a:xfrm>
                <a:off x="0" y="3164333"/>
                <a:ext cx="9608696" cy="1040991"/>
              </a:xfrm>
              <a:prstGeom prst="rect">
                <a:avLst/>
              </a:prstGeom>
              <a:blipFill>
                <a:blip r:embed="rId2"/>
                <a:stretch>
                  <a:fillRect t="-585"/>
                </a:stretch>
              </a:blipFill>
            </p:spPr>
            <p:txBody>
              <a:bodyPr/>
              <a:lstStyle/>
              <a:p>
                <a:r>
                  <a:rPr lang="en-US">
                    <a:noFill/>
                  </a:rPr>
                  <a:t> </a:t>
                </a:r>
              </a:p>
            </p:txBody>
          </p:sp>
        </mc:Fallback>
      </mc:AlternateContent>
      <p:sp>
        <p:nvSpPr>
          <p:cNvPr id="30" name="ZoneTexte 29">
            <a:extLst>
              <a:ext uri="{FF2B5EF4-FFF2-40B4-BE49-F238E27FC236}">
                <a16:creationId xmlns:a16="http://schemas.microsoft.com/office/drawing/2014/main" id="{41430898-E60B-5E11-54CA-96143EFB09B2}"/>
              </a:ext>
            </a:extLst>
          </p:cNvPr>
          <p:cNvSpPr txBox="1"/>
          <p:nvPr/>
        </p:nvSpPr>
        <p:spPr>
          <a:xfrm>
            <a:off x="2022423" y="4681248"/>
            <a:ext cx="5861154" cy="417358"/>
          </a:xfrm>
          <a:prstGeom prst="rect">
            <a:avLst/>
          </a:prstGeom>
          <a:noFill/>
        </p:spPr>
        <p:txBody>
          <a:bodyPr wrap="square">
            <a:spAutoFit/>
          </a:bodyPr>
          <a:lstStyle/>
          <a:p>
            <a:endParaRPr lang="en-US" dirty="0"/>
          </a:p>
        </p:txBody>
      </p:sp>
      <p:pic>
        <p:nvPicPr>
          <p:cNvPr id="32" name="Image 31">
            <a:extLst>
              <a:ext uri="{FF2B5EF4-FFF2-40B4-BE49-F238E27FC236}">
                <a16:creationId xmlns:a16="http://schemas.microsoft.com/office/drawing/2014/main" id="{F20B3250-D927-2301-A04A-B06986BECD33}"/>
              </a:ext>
            </a:extLst>
          </p:cNvPr>
          <p:cNvPicPr>
            <a:picLocks noChangeAspect="1"/>
          </p:cNvPicPr>
          <p:nvPr/>
        </p:nvPicPr>
        <p:blipFill>
          <a:blip r:embed="rId3"/>
          <a:stretch>
            <a:fillRect/>
          </a:stretch>
        </p:blipFill>
        <p:spPr>
          <a:xfrm>
            <a:off x="-551472" y="1622366"/>
            <a:ext cx="5762244" cy="594360"/>
          </a:xfrm>
          <a:prstGeom prst="rect">
            <a:avLst/>
          </a:prstGeom>
        </p:spPr>
      </p:pic>
      <p:pic>
        <p:nvPicPr>
          <p:cNvPr id="36" name="Image 35">
            <a:extLst>
              <a:ext uri="{FF2B5EF4-FFF2-40B4-BE49-F238E27FC236}">
                <a16:creationId xmlns:a16="http://schemas.microsoft.com/office/drawing/2014/main" id="{35F9E2A6-238A-D5A8-2BEB-B2026DD3B9E7}"/>
              </a:ext>
            </a:extLst>
          </p:cNvPr>
          <p:cNvPicPr>
            <a:picLocks noChangeAspect="1"/>
          </p:cNvPicPr>
          <p:nvPr/>
        </p:nvPicPr>
        <p:blipFill>
          <a:blip r:embed="rId4"/>
          <a:stretch>
            <a:fillRect/>
          </a:stretch>
        </p:blipFill>
        <p:spPr>
          <a:xfrm>
            <a:off x="2634009" y="1622366"/>
            <a:ext cx="5762244" cy="594360"/>
          </a:xfrm>
          <a:prstGeom prst="rect">
            <a:avLst/>
          </a:prstGeom>
        </p:spPr>
      </p:pic>
      <p:pic>
        <p:nvPicPr>
          <p:cNvPr id="38" name="Image 37">
            <a:extLst>
              <a:ext uri="{FF2B5EF4-FFF2-40B4-BE49-F238E27FC236}">
                <a16:creationId xmlns:a16="http://schemas.microsoft.com/office/drawing/2014/main" id="{E5AE3C66-A73F-56EF-B291-DB3623E8C190}"/>
              </a:ext>
            </a:extLst>
          </p:cNvPr>
          <p:cNvPicPr>
            <a:picLocks noChangeAspect="1"/>
          </p:cNvPicPr>
          <p:nvPr/>
        </p:nvPicPr>
        <p:blipFill>
          <a:blip r:embed="rId5"/>
          <a:stretch>
            <a:fillRect/>
          </a:stretch>
        </p:blipFill>
        <p:spPr>
          <a:xfrm>
            <a:off x="3443478" y="2293771"/>
            <a:ext cx="5762244" cy="594360"/>
          </a:xfrm>
          <a:prstGeom prst="rect">
            <a:avLst/>
          </a:prstGeom>
        </p:spPr>
      </p:pic>
      <p:sp>
        <p:nvSpPr>
          <p:cNvPr id="39" name="Ellipse 38">
            <a:extLst>
              <a:ext uri="{FF2B5EF4-FFF2-40B4-BE49-F238E27FC236}">
                <a16:creationId xmlns:a16="http://schemas.microsoft.com/office/drawing/2014/main" id="{AD2BCCE6-DEF2-0D40-CC5A-6679543266F0}"/>
              </a:ext>
            </a:extLst>
          </p:cNvPr>
          <p:cNvSpPr/>
          <p:nvPr/>
        </p:nvSpPr>
        <p:spPr>
          <a:xfrm>
            <a:off x="7495082" y="1978702"/>
            <a:ext cx="1296649" cy="886495"/>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0" name="Ellipse 39">
            <a:extLst>
              <a:ext uri="{FF2B5EF4-FFF2-40B4-BE49-F238E27FC236}">
                <a16:creationId xmlns:a16="http://schemas.microsoft.com/office/drawing/2014/main" id="{C12340E0-D569-2AF0-C20B-6B0AAE64EE8B}"/>
              </a:ext>
            </a:extLst>
          </p:cNvPr>
          <p:cNvSpPr/>
          <p:nvPr/>
        </p:nvSpPr>
        <p:spPr>
          <a:xfrm>
            <a:off x="7615003" y="2136098"/>
            <a:ext cx="1176728" cy="729099"/>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1" name="Ellipse 40">
            <a:extLst>
              <a:ext uri="{FF2B5EF4-FFF2-40B4-BE49-F238E27FC236}">
                <a16:creationId xmlns:a16="http://schemas.microsoft.com/office/drawing/2014/main" id="{7611C687-C66A-BF0C-A90D-217159BE0BCB}"/>
              </a:ext>
            </a:extLst>
          </p:cNvPr>
          <p:cNvSpPr/>
          <p:nvPr/>
        </p:nvSpPr>
        <p:spPr>
          <a:xfrm>
            <a:off x="7510953" y="1904788"/>
            <a:ext cx="1370719" cy="1191718"/>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2" name="ZoneTexte 41">
            <a:extLst>
              <a:ext uri="{FF2B5EF4-FFF2-40B4-BE49-F238E27FC236}">
                <a16:creationId xmlns:a16="http://schemas.microsoft.com/office/drawing/2014/main" id="{4584B153-EC97-3C47-DC10-4E578B1889B1}"/>
              </a:ext>
            </a:extLst>
          </p:cNvPr>
          <p:cNvSpPr txBox="1"/>
          <p:nvPr/>
        </p:nvSpPr>
        <p:spPr>
          <a:xfrm>
            <a:off x="7703182" y="1697455"/>
            <a:ext cx="1088549" cy="211203"/>
          </a:xfrm>
          <a:prstGeom prst="rect">
            <a:avLst/>
          </a:prstGeom>
          <a:noFill/>
        </p:spPr>
        <p:txBody>
          <a:bodyPr wrap="square" lIns="36000" tIns="36000" rIns="36000" bIns="36000" rtlCol="0">
            <a:spAutoFit/>
          </a:bodyPr>
          <a:lstStyle/>
          <a:p>
            <a:r>
              <a:rPr lang="en-US" sz="900" b="1" dirty="0">
                <a:latin typeface="Arial" pitchFamily="34" charset="0"/>
                <a:cs typeface="Arial" pitchFamily="34" charset="0"/>
              </a:rPr>
              <a:t>Don’t depend on h </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B833FC31-CFAE-EBBB-9DEC-1A7F2C088E84}"/>
                  </a:ext>
                </a:extLst>
              </p:cNvPr>
              <p:cNvSpPr txBox="1"/>
              <p:nvPr/>
            </p:nvSpPr>
            <p:spPr>
              <a:xfrm>
                <a:off x="598981" y="4273151"/>
                <a:ext cx="7016022" cy="202209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1400"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nary>
                      <m:naryPr>
                        <m:subHide m:val="on"/>
                        <m:supHide m:val="on"/>
                        <m:ctrlPr>
                          <a:rPr lang="fr-FR" sz="1400" i="1">
                            <a:latin typeface="Cambria Math" panose="02040503050406030204" pitchFamily="18" charset="0"/>
                            <a:ea typeface="Calibri" panose="020F0502020204030204" pitchFamily="34" charset="0"/>
                            <a:cs typeface="Arial" panose="020B0604020202020204" pitchFamily="34" charset="0"/>
                          </a:rPr>
                        </m:ctrlPr>
                      </m:naryPr>
                      <m:sub/>
                      <m:sup/>
                      <m:e>
                        <m:sSup>
                          <m:sSupPr>
                            <m:ctrlPr>
                              <a:rPr lang="fr-FR" sz="1400" i="1">
                                <a:latin typeface="Cambria Math" panose="02040503050406030204" pitchFamily="18" charset="0"/>
                                <a:ea typeface="Calibri" panose="020F0502020204030204" pitchFamily="34" charset="0"/>
                                <a:cs typeface="Arial" panose="020B0604020202020204" pitchFamily="34" charset="0"/>
                              </a:rPr>
                            </m:ctrlPr>
                          </m:sSupPr>
                          <m:e>
                            <m:d>
                              <m:dPr>
                                <m:ctrlPr>
                                  <a:rPr lang="fr-FR" sz="1400" i="1">
                                    <a:latin typeface="Cambria Math" panose="02040503050406030204" pitchFamily="18" charset="0"/>
                                    <a:ea typeface="Calibri" panose="020F0502020204030204" pitchFamily="34" charset="0"/>
                                    <a:cs typeface="Arial" panose="020B0604020202020204" pitchFamily="34" charset="0"/>
                                  </a:rPr>
                                </m:ctrlPr>
                              </m:dPr>
                              <m:e>
                                <m:acc>
                                  <m:accPr>
                                    <m:chr m:val="̂"/>
                                    <m:ctrlPr>
                                      <a:rPr lang="fr-FR" sz="1400" i="1">
                                        <a:latin typeface="Cambria Math" panose="02040503050406030204" pitchFamily="18" charset="0"/>
                                        <a:ea typeface="Calibri" panose="020F0502020204030204" pitchFamily="34" charset="0"/>
                                        <a:cs typeface="Arial" panose="020B0604020202020204" pitchFamily="34" charset="0"/>
                                      </a:rPr>
                                    </m:ctrlPr>
                                  </m:accPr>
                                  <m:e>
                                    <m:sSubSup>
                                      <m:sSubSupPr>
                                        <m:ctrlPr>
                                          <a:rPr lang="fr-FR" sz="1400" i="1">
                                            <a:latin typeface="Cambria Math" panose="02040503050406030204" pitchFamily="18" charset="0"/>
                                            <a:ea typeface="Calibri" panose="020F0502020204030204" pitchFamily="34" charset="0"/>
                                            <a:cs typeface="Arial" panose="020B0604020202020204" pitchFamily="34" charset="0"/>
                                          </a:rPr>
                                        </m:ctrlPr>
                                      </m:sSubSupPr>
                                      <m:e>
                                        <m:r>
                                          <a:rPr lang="fr-FR" sz="1400">
                                            <a:latin typeface="Cambria Math" panose="02040503050406030204" pitchFamily="18" charset="0"/>
                                            <a:ea typeface="Calibri" panose="020F0502020204030204" pitchFamily="34" charset="0"/>
                                            <a:cs typeface="Arial" panose="020B0604020202020204" pitchFamily="34" charset="0"/>
                                          </a:rPr>
                                          <m:t>𝑝</m:t>
                                        </m:r>
                                      </m:e>
                                      <m:sub>
                                        <m:r>
                                          <a:rPr lang="fr-FR" sz="1400">
                                            <a:latin typeface="Cambria Math" panose="02040503050406030204" pitchFamily="18" charset="0"/>
                                            <a:ea typeface="Calibri" panose="020F0502020204030204" pitchFamily="34" charset="0"/>
                                            <a:cs typeface="Arial" panose="020B0604020202020204" pitchFamily="34" charset="0"/>
                                          </a:rPr>
                                          <m:t>𝑛</m:t>
                                        </m:r>
                                      </m:sub>
                                      <m:sup>
                                        <m:r>
                                          <a:rPr lang="en-US" sz="1400">
                                            <a:latin typeface="Cambria Math" panose="02040503050406030204" pitchFamily="18" charset="0"/>
                                            <a:ea typeface="Calibri" panose="020F0502020204030204" pitchFamily="34" charset="0"/>
                                            <a:cs typeface="Arial" panose="020B0604020202020204" pitchFamily="34" charset="0"/>
                                          </a:rPr>
                                          <m:t>h</m:t>
                                        </m:r>
                                      </m:sup>
                                    </m:sSubSup>
                                  </m:e>
                                </m:acc>
                                <m:d>
                                  <m:dPr>
                                    <m:ctrlPr>
                                      <a:rPr lang="fr-FR" sz="1400" i="1">
                                        <a:latin typeface="Cambria Math" panose="02040503050406030204" pitchFamily="18" charset="0"/>
                                        <a:ea typeface="Calibri" panose="020F0502020204030204" pitchFamily="34" charset="0"/>
                                        <a:cs typeface="Arial" panose="020B0604020202020204" pitchFamily="34" charset="0"/>
                                      </a:rPr>
                                    </m:ctrlPr>
                                  </m:dPr>
                                  <m:e>
                                    <m:r>
                                      <a:rPr lang="fr-FR" sz="1400">
                                        <a:latin typeface="Cambria Math" panose="02040503050406030204" pitchFamily="18" charset="0"/>
                                        <a:ea typeface="Calibri" panose="020F0502020204030204" pitchFamily="34" charset="0"/>
                                        <a:cs typeface="Arial" panose="020B0604020202020204" pitchFamily="34" charset="0"/>
                                      </a:rPr>
                                      <m:t>𝑥</m:t>
                                    </m:r>
                                  </m:e>
                                </m:d>
                              </m:e>
                            </m:d>
                          </m:e>
                          <m:sup>
                            <m:r>
                              <a:rPr lang="en-GB" sz="1400">
                                <a:latin typeface="Cambria Math" panose="02040503050406030204" pitchFamily="18" charset="0"/>
                                <a:ea typeface="Calibri" panose="020F0502020204030204" pitchFamily="34" charset="0"/>
                                <a:cs typeface="Arial" panose="020B0604020202020204" pitchFamily="34" charset="0"/>
                              </a:rPr>
                              <m:t>2</m:t>
                            </m:r>
                          </m:sup>
                        </m:sSup>
                      </m:e>
                    </m:nary>
                    <m:r>
                      <m:rPr>
                        <m:sty m:val="p"/>
                      </m:rPr>
                      <a:rPr lang="en-GB" sz="1400">
                        <a:latin typeface="Cambria Math" panose="02040503050406030204" pitchFamily="18" charset="0"/>
                        <a:ea typeface="Calibri" panose="020F0502020204030204" pitchFamily="34" charset="0"/>
                        <a:cs typeface="Arial" panose="020B0604020202020204" pitchFamily="34" charset="0"/>
                      </a:rPr>
                      <m:t>dx</m:t>
                    </m:r>
                  </m:oMath>
                </a14:m>
                <a:r>
                  <a:rPr lang="en-GB" sz="1400" dirty="0">
                    <a:latin typeface="Calibri" panose="020F0502020204030204" pitchFamily="34" charset="0"/>
                    <a:ea typeface="Calibri" panose="020F0502020204030204" pitchFamily="34" charset="0"/>
                    <a:cs typeface="Arial" panose="020B0604020202020204" pitchFamily="34" charset="0"/>
                  </a:rPr>
                  <a:t> is an unbiased estimator of </a:t>
                </a:r>
                <a14:m>
                  <m:oMath xmlns:m="http://schemas.openxmlformats.org/officeDocument/2006/math">
                    <m:r>
                      <m:rPr>
                        <m:sty m:val="p"/>
                      </m:rPr>
                      <a:rPr lang="en-GB" sz="1400">
                        <a:latin typeface="Cambria Math" panose="02040503050406030204" pitchFamily="18" charset="0"/>
                        <a:ea typeface="Calibri" panose="020F0502020204030204" pitchFamily="34" charset="0"/>
                        <a:cs typeface="Arial" panose="020B0604020202020204" pitchFamily="34" charset="0"/>
                      </a:rPr>
                      <m:t>E</m:t>
                    </m:r>
                    <m:d>
                      <m:dPr>
                        <m:begChr m:val="["/>
                        <m:endChr m:val="]"/>
                        <m:ctrlPr>
                          <a:rPr lang="fr-FR" sz="1400" i="1">
                            <a:latin typeface="Cambria Math" panose="02040503050406030204" pitchFamily="18" charset="0"/>
                            <a:ea typeface="Calibri" panose="020F0502020204030204" pitchFamily="34" charset="0"/>
                            <a:cs typeface="Arial" panose="020B0604020202020204" pitchFamily="34" charset="0"/>
                          </a:rPr>
                        </m:ctrlPr>
                      </m:dPr>
                      <m:e>
                        <m:nary>
                          <m:naryPr>
                            <m:subHide m:val="on"/>
                            <m:supHide m:val="on"/>
                            <m:ctrlPr>
                              <a:rPr lang="fr-FR" sz="1400" i="1">
                                <a:latin typeface="Cambria Math" panose="02040503050406030204" pitchFamily="18" charset="0"/>
                                <a:ea typeface="Calibri" panose="020F0502020204030204" pitchFamily="34" charset="0"/>
                                <a:cs typeface="Arial" panose="020B0604020202020204" pitchFamily="34" charset="0"/>
                              </a:rPr>
                            </m:ctrlPr>
                          </m:naryPr>
                          <m:sub/>
                          <m:sup/>
                          <m:e>
                            <m:sSup>
                              <m:sSupPr>
                                <m:ctrlPr>
                                  <a:rPr lang="fr-FR" sz="1400" i="1">
                                    <a:latin typeface="Cambria Math" panose="02040503050406030204" pitchFamily="18" charset="0"/>
                                    <a:ea typeface="Calibri" panose="020F0502020204030204" pitchFamily="34" charset="0"/>
                                    <a:cs typeface="Arial" panose="020B0604020202020204" pitchFamily="34" charset="0"/>
                                  </a:rPr>
                                </m:ctrlPr>
                              </m:sSupPr>
                              <m:e>
                                <m:d>
                                  <m:dPr>
                                    <m:ctrlPr>
                                      <a:rPr lang="fr-FR" sz="1400" i="1">
                                        <a:latin typeface="Cambria Math" panose="02040503050406030204" pitchFamily="18" charset="0"/>
                                        <a:ea typeface="Calibri" panose="020F0502020204030204" pitchFamily="34" charset="0"/>
                                        <a:cs typeface="Arial" panose="020B0604020202020204" pitchFamily="34" charset="0"/>
                                      </a:rPr>
                                    </m:ctrlPr>
                                  </m:dPr>
                                  <m:e>
                                    <m:acc>
                                      <m:accPr>
                                        <m:chr m:val="̂"/>
                                        <m:ctrlPr>
                                          <a:rPr lang="fr-FR" sz="1400" i="1">
                                            <a:latin typeface="Cambria Math" panose="02040503050406030204" pitchFamily="18" charset="0"/>
                                            <a:ea typeface="Calibri" panose="020F0502020204030204" pitchFamily="34" charset="0"/>
                                            <a:cs typeface="Arial" panose="020B0604020202020204" pitchFamily="34" charset="0"/>
                                          </a:rPr>
                                        </m:ctrlPr>
                                      </m:accPr>
                                      <m:e>
                                        <m:sSubSup>
                                          <m:sSubSupPr>
                                            <m:ctrlPr>
                                              <a:rPr lang="fr-FR" sz="1400" i="1">
                                                <a:latin typeface="Cambria Math" panose="02040503050406030204" pitchFamily="18" charset="0"/>
                                                <a:ea typeface="Calibri" panose="020F0502020204030204" pitchFamily="34" charset="0"/>
                                                <a:cs typeface="Arial" panose="020B0604020202020204" pitchFamily="34" charset="0"/>
                                              </a:rPr>
                                            </m:ctrlPr>
                                          </m:sSubSupPr>
                                          <m:e>
                                            <m:r>
                                              <a:rPr lang="fr-FR" sz="1400">
                                                <a:latin typeface="Cambria Math" panose="02040503050406030204" pitchFamily="18" charset="0"/>
                                                <a:ea typeface="Calibri" panose="020F0502020204030204" pitchFamily="34" charset="0"/>
                                                <a:cs typeface="Arial" panose="020B0604020202020204" pitchFamily="34" charset="0"/>
                                              </a:rPr>
                                              <m:t>𝑝</m:t>
                                            </m:r>
                                          </m:e>
                                          <m:sub>
                                            <m:r>
                                              <a:rPr lang="fr-FR" sz="1400">
                                                <a:latin typeface="Cambria Math" panose="02040503050406030204" pitchFamily="18" charset="0"/>
                                                <a:ea typeface="Calibri" panose="020F0502020204030204" pitchFamily="34" charset="0"/>
                                                <a:cs typeface="Arial" panose="020B0604020202020204" pitchFamily="34" charset="0"/>
                                              </a:rPr>
                                              <m:t>𝑛</m:t>
                                            </m:r>
                                          </m:sub>
                                          <m:sup>
                                            <m:r>
                                              <a:rPr lang="en-US" sz="1400">
                                                <a:latin typeface="Cambria Math" panose="02040503050406030204" pitchFamily="18" charset="0"/>
                                                <a:ea typeface="Calibri" panose="020F0502020204030204" pitchFamily="34" charset="0"/>
                                                <a:cs typeface="Arial" panose="020B0604020202020204" pitchFamily="34" charset="0"/>
                                              </a:rPr>
                                              <m:t>h</m:t>
                                            </m:r>
                                          </m:sup>
                                        </m:sSubSup>
                                      </m:e>
                                    </m:acc>
                                    <m:d>
                                      <m:dPr>
                                        <m:ctrlPr>
                                          <a:rPr lang="fr-FR" sz="1400" i="1">
                                            <a:latin typeface="Cambria Math" panose="02040503050406030204" pitchFamily="18" charset="0"/>
                                            <a:ea typeface="Calibri" panose="020F0502020204030204" pitchFamily="34" charset="0"/>
                                            <a:cs typeface="Arial" panose="020B0604020202020204" pitchFamily="34" charset="0"/>
                                          </a:rPr>
                                        </m:ctrlPr>
                                      </m:dPr>
                                      <m:e>
                                        <m:r>
                                          <a:rPr lang="fr-FR" sz="1400">
                                            <a:latin typeface="Cambria Math" panose="02040503050406030204" pitchFamily="18" charset="0"/>
                                            <a:ea typeface="Calibri" panose="020F0502020204030204" pitchFamily="34" charset="0"/>
                                            <a:cs typeface="Arial" panose="020B0604020202020204" pitchFamily="34" charset="0"/>
                                          </a:rPr>
                                          <m:t>𝑥</m:t>
                                        </m:r>
                                      </m:e>
                                    </m:d>
                                  </m:e>
                                </m:d>
                              </m:e>
                              <m:sup>
                                <m:r>
                                  <a:rPr lang="en-GB" sz="1400">
                                    <a:latin typeface="Cambria Math" panose="02040503050406030204" pitchFamily="18" charset="0"/>
                                    <a:ea typeface="Calibri" panose="020F0502020204030204" pitchFamily="34" charset="0"/>
                                    <a:cs typeface="Arial" panose="020B0604020202020204" pitchFamily="34" charset="0"/>
                                  </a:rPr>
                                  <m:t>2</m:t>
                                </m:r>
                              </m:sup>
                            </m:sSup>
                          </m:e>
                        </m:nary>
                        <m:r>
                          <m:rPr>
                            <m:sty m:val="p"/>
                          </m:rPr>
                          <a:rPr lang="en-GB" sz="1400">
                            <a:latin typeface="Cambria Math" panose="02040503050406030204" pitchFamily="18" charset="0"/>
                            <a:ea typeface="Calibri" panose="020F0502020204030204" pitchFamily="34" charset="0"/>
                            <a:cs typeface="Arial" panose="020B0604020202020204" pitchFamily="34" charset="0"/>
                          </a:rPr>
                          <m:t>dx</m:t>
                        </m:r>
                      </m:e>
                    </m:d>
                  </m:oMath>
                </a14:m>
                <a:endParaRPr lang="fr-FR" sz="1400" dirty="0">
                  <a:latin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400" dirty="0">
                    <a:latin typeface="Calibri" panose="020F0502020204030204" pitchFamily="34" charset="0"/>
                    <a:cs typeface="Arial" panose="020B0604020202020204" pitchFamily="34" charset="0"/>
                  </a:rPr>
                  <a:t>Let’s construct an unbiased estimator for the second term: </a:t>
                </a:r>
                <a:endParaRPr lang="fr-FR" sz="1400" dirty="0">
                  <a:latin typeface="Calibri" panose="020F0502020204030204" pitchFamily="34" charset="0"/>
                  <a:cs typeface="Arial" panose="020B0604020202020204" pitchFamily="34" charset="0"/>
                </a:endParaRPr>
              </a:p>
              <a:p>
                <a:pPr indent="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400" i="1">
                              <a:latin typeface="Cambria Math" panose="02040503050406030204" pitchFamily="18" charset="0"/>
                            </a:rPr>
                          </m:ctrlPr>
                        </m:sSubPr>
                        <m:e>
                          <m:r>
                            <a:rPr lang="fr-FR" sz="1400">
                              <a:latin typeface="Cambria Math" panose="02040503050406030204" pitchFamily="18" charset="0"/>
                            </a:rPr>
                            <m:t>𝐸</m:t>
                          </m:r>
                        </m:e>
                        <m:sub>
                          <m:r>
                            <a:rPr lang="fr-FR" sz="1400">
                              <a:latin typeface="Cambria Math" panose="02040503050406030204" pitchFamily="18" charset="0"/>
                            </a:rPr>
                            <m:t>𝑝</m:t>
                          </m:r>
                        </m:sub>
                      </m:sSub>
                      <m:d>
                        <m:dPr>
                          <m:begChr m:val="["/>
                          <m:endChr m:val="]"/>
                          <m:ctrlPr>
                            <a:rPr lang="fr-FR" sz="1400" i="1">
                              <a:latin typeface="Cambria Math" panose="02040503050406030204" pitchFamily="18" charset="0"/>
                            </a:rPr>
                          </m:ctrlPr>
                        </m:dPr>
                        <m:e>
                          <m:nary>
                            <m:naryPr>
                              <m:subHide m:val="on"/>
                              <m:supHide m:val="on"/>
                              <m:ctrlPr>
                                <a:rPr lang="fr-FR" sz="1400" i="1">
                                  <a:latin typeface="Cambria Math" panose="02040503050406030204" pitchFamily="18" charset="0"/>
                                </a:rPr>
                              </m:ctrlPr>
                            </m:naryPr>
                            <m:sub/>
                            <m:sup/>
                            <m:e>
                              <m:acc>
                                <m:accPr>
                                  <m:chr m:val="̂"/>
                                  <m:ctrlPr>
                                    <a:rPr lang="fr-FR" sz="1400" i="1">
                                      <a:latin typeface="Cambria Math" panose="02040503050406030204" pitchFamily="18" charset="0"/>
                                    </a:rPr>
                                  </m:ctrlPr>
                                </m:accPr>
                                <m:e>
                                  <m:sSubSup>
                                    <m:sSubSupPr>
                                      <m:ctrlPr>
                                        <a:rPr lang="fr-FR" sz="1400" i="1">
                                          <a:latin typeface="Cambria Math" panose="02040503050406030204" pitchFamily="18" charset="0"/>
                                        </a:rPr>
                                      </m:ctrlPr>
                                    </m:sSubSupPr>
                                    <m:e>
                                      <m:r>
                                        <a:rPr lang="fr-FR" sz="1400">
                                          <a:latin typeface="Cambria Math" panose="02040503050406030204" pitchFamily="18" charset="0"/>
                                        </a:rPr>
                                        <m:t>𝑝</m:t>
                                      </m:r>
                                    </m:e>
                                    <m:sub>
                                      <m:r>
                                        <a:rPr lang="en-GB" sz="1400">
                                          <a:latin typeface="Cambria Math" panose="02040503050406030204" pitchFamily="18" charset="0"/>
                                        </a:rPr>
                                        <m:t>𝑛</m:t>
                                      </m:r>
                                    </m:sub>
                                    <m:sup>
                                      <m:r>
                                        <a:rPr lang="en-GB" sz="1400">
                                          <a:latin typeface="Cambria Math" panose="02040503050406030204" pitchFamily="18" charset="0"/>
                                        </a:rPr>
                                        <m:t>h</m:t>
                                      </m:r>
                                    </m:sup>
                                  </m:sSubSup>
                                </m:e>
                              </m:acc>
                              <m:d>
                                <m:dPr>
                                  <m:ctrlPr>
                                    <a:rPr lang="fr-FR" sz="1400" i="1">
                                      <a:latin typeface="Cambria Math" panose="02040503050406030204" pitchFamily="18" charset="0"/>
                                    </a:rPr>
                                  </m:ctrlPr>
                                </m:dPr>
                                <m:e>
                                  <m:r>
                                    <a:rPr lang="fr-FR" sz="1400">
                                      <a:latin typeface="Cambria Math" panose="02040503050406030204" pitchFamily="18" charset="0"/>
                                    </a:rPr>
                                    <m:t>𝑥</m:t>
                                  </m:r>
                                </m:e>
                              </m:d>
                              <m:r>
                                <a:rPr lang="fr-FR" sz="1400">
                                  <a:latin typeface="Cambria Math" panose="02040503050406030204" pitchFamily="18" charset="0"/>
                                </a:rPr>
                                <m:t>𝑝</m:t>
                              </m:r>
                              <m:d>
                                <m:dPr>
                                  <m:ctrlPr>
                                    <a:rPr lang="fr-FR" sz="1400" i="1">
                                      <a:latin typeface="Cambria Math" panose="02040503050406030204" pitchFamily="18" charset="0"/>
                                    </a:rPr>
                                  </m:ctrlPr>
                                </m:dPr>
                                <m:e>
                                  <m:r>
                                    <a:rPr lang="fr-FR" sz="1400">
                                      <a:latin typeface="Cambria Math" panose="02040503050406030204" pitchFamily="18" charset="0"/>
                                    </a:rPr>
                                    <m:t>𝑥</m:t>
                                  </m:r>
                                </m:e>
                              </m:d>
                            </m:e>
                          </m:nary>
                          <m:r>
                            <a:rPr lang="fr-FR" sz="1400">
                              <a:latin typeface="Cambria Math" panose="02040503050406030204" pitchFamily="18" charset="0"/>
                            </a:rPr>
                            <m:t>𝑑𝑥</m:t>
                          </m:r>
                        </m:e>
                      </m:d>
                      <m:r>
                        <a:rPr lang="en-GB" sz="1400">
                          <a:latin typeface="Cambria Math" panose="02040503050406030204" pitchFamily="18" charset="0"/>
                        </a:rPr>
                        <m:t>=</m:t>
                      </m:r>
                      <m:sSub>
                        <m:sSubPr>
                          <m:ctrlPr>
                            <a:rPr lang="fr-FR" sz="1400" i="1">
                              <a:latin typeface="Cambria Math" panose="02040503050406030204" pitchFamily="18" charset="0"/>
                            </a:rPr>
                          </m:ctrlPr>
                        </m:sSubPr>
                        <m:e>
                          <m:r>
                            <a:rPr lang="fr-FR" sz="1400">
                              <a:latin typeface="Cambria Math" panose="02040503050406030204" pitchFamily="18" charset="0"/>
                            </a:rPr>
                            <m:t>𝐸</m:t>
                          </m:r>
                        </m:e>
                        <m:sub>
                          <m:r>
                            <a:rPr lang="fr-FR" sz="1400">
                              <a:latin typeface="Cambria Math" panose="02040503050406030204" pitchFamily="18" charset="0"/>
                            </a:rPr>
                            <m:t>𝑝</m:t>
                          </m:r>
                        </m:sub>
                      </m:sSub>
                      <m:d>
                        <m:dPr>
                          <m:begChr m:val="["/>
                          <m:endChr m:val="]"/>
                          <m:ctrlPr>
                            <a:rPr lang="fr-FR" sz="1400" i="1">
                              <a:latin typeface="Cambria Math" panose="02040503050406030204" pitchFamily="18" charset="0"/>
                            </a:rPr>
                          </m:ctrlPr>
                        </m:dPr>
                        <m:e>
                          <m:nary>
                            <m:naryPr>
                              <m:subHide m:val="on"/>
                              <m:supHide m:val="on"/>
                              <m:ctrlPr>
                                <a:rPr lang="fr-FR" sz="1400" i="1">
                                  <a:latin typeface="Cambria Math" panose="02040503050406030204" pitchFamily="18" charset="0"/>
                                </a:rPr>
                              </m:ctrlPr>
                            </m:naryPr>
                            <m:sub/>
                            <m:sup/>
                            <m:e>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en-GB" sz="1400">
                                          <a:latin typeface="Cambria Math" panose="02040503050406030204" pitchFamily="18" charset="0"/>
                                        </a:rPr>
                                        <m:t>1</m:t>
                                      </m:r>
                                    </m:num>
                                    <m:den>
                                      <m:r>
                                        <a:rPr lang="fr-FR" sz="1400">
                                          <a:latin typeface="Cambria Math" panose="02040503050406030204" pitchFamily="18" charset="0"/>
                                        </a:rPr>
                                        <m:t>𝑛</m:t>
                                      </m:r>
                                    </m:den>
                                  </m:f>
                                  <m:nary>
                                    <m:naryPr>
                                      <m:chr m:val="∑"/>
                                      <m:ctrlPr>
                                        <a:rPr lang="fr-FR" sz="1400" i="1">
                                          <a:latin typeface="Cambria Math" panose="02040503050406030204" pitchFamily="18" charset="0"/>
                                        </a:rPr>
                                      </m:ctrlPr>
                                    </m:naryPr>
                                    <m:sub>
                                      <m:r>
                                        <a:rPr lang="fr-FR" sz="1400">
                                          <a:latin typeface="Cambria Math" panose="02040503050406030204" pitchFamily="18" charset="0"/>
                                        </a:rPr>
                                        <m:t>𝑖</m:t>
                                      </m:r>
                                      <m:r>
                                        <a:rPr lang="en-GB" sz="1400">
                                          <a:latin typeface="Cambria Math" panose="02040503050406030204" pitchFamily="18" charset="0"/>
                                        </a:rPr>
                                        <m:t>=1</m:t>
                                      </m:r>
                                    </m:sub>
                                    <m:sup>
                                      <m:r>
                                        <a:rPr lang="fr-FR" sz="1400">
                                          <a:latin typeface="Cambria Math" panose="02040503050406030204" pitchFamily="18" charset="0"/>
                                        </a:rPr>
                                        <m:t>𝑛</m:t>
                                      </m:r>
                                    </m:sup>
                                    <m:e>
                                      <m:f>
                                        <m:fPr>
                                          <m:ctrlPr>
                                            <a:rPr lang="fr-FR" sz="1400" i="1">
                                              <a:latin typeface="Cambria Math" panose="02040503050406030204" pitchFamily="18" charset="0"/>
                                            </a:rPr>
                                          </m:ctrlPr>
                                        </m:fPr>
                                        <m:num>
                                          <m:r>
                                            <a:rPr lang="en-GB" sz="1400">
                                              <a:latin typeface="Cambria Math" panose="02040503050406030204" pitchFamily="18" charset="0"/>
                                            </a:rPr>
                                            <m:t>1</m:t>
                                          </m:r>
                                        </m:num>
                                        <m:den>
                                          <m:r>
                                            <a:rPr lang="en-GB" sz="1400">
                                              <a:latin typeface="Cambria Math" panose="02040503050406030204" pitchFamily="18" charset="0"/>
                                            </a:rPr>
                                            <m:t>h</m:t>
                                          </m:r>
                                        </m:den>
                                      </m:f>
                                    </m:e>
                                  </m:nary>
                                  <m:r>
                                    <a:rPr lang="fr-FR" sz="1400">
                                      <a:latin typeface="Cambria Math" panose="02040503050406030204" pitchFamily="18" charset="0"/>
                                    </a:rPr>
                                    <m:t>𝐾</m:t>
                                  </m:r>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sSub>
                                            <m:sSubPr>
                                              <m:ctrlPr>
                                                <a:rPr lang="fr-FR" sz="1400" i="1">
                                                  <a:latin typeface="Cambria Math" panose="02040503050406030204" pitchFamily="18" charset="0"/>
                                                </a:rPr>
                                              </m:ctrlPr>
                                            </m:sSubPr>
                                            <m:e>
                                              <m:r>
                                                <a:rPr lang="fr-FR" sz="1400">
                                                  <a:latin typeface="Cambria Math" panose="02040503050406030204" pitchFamily="18" charset="0"/>
                                                </a:rPr>
                                                <m:t>𝑋</m:t>
                                              </m:r>
                                            </m:e>
                                            <m:sub>
                                              <m:r>
                                                <a:rPr lang="fr-FR" sz="1400">
                                                  <a:latin typeface="Cambria Math" panose="02040503050406030204" pitchFamily="18" charset="0"/>
                                                </a:rPr>
                                                <m:t>𝑖</m:t>
                                              </m:r>
                                            </m:sub>
                                          </m:sSub>
                                          <m:r>
                                            <a:rPr lang="en-GB" sz="1400">
                                              <a:latin typeface="Cambria Math" panose="02040503050406030204" pitchFamily="18" charset="0"/>
                                            </a:rPr>
                                            <m:t>−</m:t>
                                          </m:r>
                                          <m:r>
                                            <a:rPr lang="fr-FR" sz="1400">
                                              <a:latin typeface="Cambria Math" panose="02040503050406030204" pitchFamily="18" charset="0"/>
                                            </a:rPr>
                                            <m:t>𝑥</m:t>
                                          </m:r>
                                        </m:num>
                                        <m:den>
                                          <m:r>
                                            <a:rPr lang="en-GB" sz="1400">
                                              <a:latin typeface="Cambria Math" panose="02040503050406030204" pitchFamily="18" charset="0"/>
                                            </a:rPr>
                                            <m:t>h</m:t>
                                          </m:r>
                                        </m:den>
                                      </m:f>
                                    </m:e>
                                  </m:d>
                                </m:e>
                              </m:d>
                              <m:r>
                                <a:rPr lang="fr-FR" sz="1400">
                                  <a:latin typeface="Cambria Math" panose="02040503050406030204" pitchFamily="18" charset="0"/>
                                </a:rPr>
                                <m:t>𝑝</m:t>
                              </m:r>
                              <m:d>
                                <m:dPr>
                                  <m:ctrlPr>
                                    <a:rPr lang="fr-FR" sz="1400" i="1">
                                      <a:latin typeface="Cambria Math" panose="02040503050406030204" pitchFamily="18" charset="0"/>
                                    </a:rPr>
                                  </m:ctrlPr>
                                </m:dPr>
                                <m:e>
                                  <m:r>
                                    <a:rPr lang="fr-FR" sz="1400">
                                      <a:latin typeface="Cambria Math" panose="02040503050406030204" pitchFamily="18" charset="0"/>
                                    </a:rPr>
                                    <m:t>𝑥</m:t>
                                  </m:r>
                                </m:e>
                              </m:d>
                            </m:e>
                          </m:nary>
                          <m:r>
                            <a:rPr lang="en-GB" sz="1400">
                              <a:latin typeface="Cambria Math" panose="02040503050406030204" pitchFamily="18" charset="0"/>
                            </a:rPr>
                            <m:t> </m:t>
                          </m:r>
                          <m:r>
                            <a:rPr lang="fr-FR" sz="1400">
                              <a:latin typeface="Cambria Math" panose="02040503050406030204" pitchFamily="18" charset="0"/>
                            </a:rPr>
                            <m:t>𝑑𝑥</m:t>
                          </m:r>
                        </m:e>
                      </m:d>
                    </m:oMath>
                  </m:oMathPara>
                </a14:m>
                <a:endParaRPr lang="fr-FR" sz="1400" dirty="0">
                  <a:latin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endParaRPr lang="fr-FR" sz="14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4" name="ZoneTexte 43">
                <a:extLst>
                  <a:ext uri="{FF2B5EF4-FFF2-40B4-BE49-F238E27FC236}">
                    <a16:creationId xmlns:a16="http://schemas.microsoft.com/office/drawing/2014/main" id="{B833FC31-CFAE-EBBB-9DEC-1A7F2C088E84}"/>
                  </a:ext>
                </a:extLst>
              </p:cNvPr>
              <p:cNvSpPr txBox="1">
                <a:spLocks noRot="1" noChangeAspect="1" noMove="1" noResize="1" noEditPoints="1" noAdjustHandles="1" noChangeArrowheads="1" noChangeShapeType="1" noTextEdit="1"/>
              </p:cNvSpPr>
              <p:nvPr/>
            </p:nvSpPr>
            <p:spPr>
              <a:xfrm>
                <a:off x="598981" y="4273151"/>
                <a:ext cx="7016022" cy="2022092"/>
              </a:xfrm>
              <a:prstGeom prst="rect">
                <a:avLst/>
              </a:prstGeom>
              <a:blipFill>
                <a:blip r:embed="rId6"/>
                <a:stretch>
                  <a:fillRect l="-87" t="-13253"/>
                </a:stretch>
              </a:blipFill>
            </p:spPr>
            <p:txBody>
              <a:bodyPr/>
              <a:lstStyle/>
              <a:p>
                <a:r>
                  <a:rPr lang="en-US">
                    <a:noFill/>
                  </a:rPr>
                  <a:t> </a:t>
                </a:r>
              </a:p>
            </p:txBody>
          </p:sp>
        </mc:Fallback>
      </mc:AlternateContent>
    </p:spTree>
    <p:extLst>
      <p:ext uri="{BB962C8B-B14F-4D97-AF65-F5344CB8AC3E}">
        <p14:creationId xmlns:p14="http://schemas.microsoft.com/office/powerpoint/2010/main" val="1086407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050DB18B-DFE9-0FC1-A0F7-EF3642419D4A}"/>
              </a:ext>
            </a:extLst>
          </p:cNvPr>
          <p:cNvSpPr txBox="1"/>
          <p:nvPr/>
        </p:nvSpPr>
        <p:spPr>
          <a:xfrm>
            <a:off x="169141" y="927540"/>
            <a:ext cx="5575356" cy="3220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800" b="1" dirty="0">
                <a:effectLst/>
                <a:latin typeface="Calibri" panose="020F0502020204030204" pitchFamily="34" charset="0"/>
                <a:ea typeface="Calibri" panose="020F0502020204030204" pitchFamily="34" charset="0"/>
                <a:cs typeface="Arial" panose="020B0604020202020204" pitchFamily="34" charset="0"/>
              </a:rPr>
              <a:t>Cross Validation to determine the optimal bandwidth  h </a:t>
            </a:r>
            <a:endParaRPr lang="en-US" sz="1400" b="1" dirty="0">
              <a:cs typeface="Arial" pitchFamily="34" charset="0"/>
            </a:endParaRP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E130A93C-47D4-3473-BE2F-A7F183CA08F5}"/>
                  </a:ext>
                </a:extLst>
              </p:cNvPr>
              <p:cNvSpPr txBox="1"/>
              <p:nvPr/>
            </p:nvSpPr>
            <p:spPr>
              <a:xfrm>
                <a:off x="-643972" y="1545389"/>
                <a:ext cx="10665501" cy="571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400" i="1">
                              <a:latin typeface="Cambria Math" panose="02040503050406030204" pitchFamily="18" charset="0"/>
                            </a:rPr>
                          </m:ctrlPr>
                        </m:sSubPr>
                        <m:e>
                          <m:r>
                            <a:rPr lang="fr-FR" sz="1400">
                              <a:latin typeface="Cambria Math" panose="02040503050406030204" pitchFamily="18" charset="0"/>
                            </a:rPr>
                            <m:t>𝐸</m:t>
                          </m:r>
                        </m:e>
                        <m:sub>
                          <m:r>
                            <a:rPr lang="fr-FR" sz="1400">
                              <a:latin typeface="Cambria Math" panose="02040503050406030204" pitchFamily="18" charset="0"/>
                            </a:rPr>
                            <m:t>𝑝</m:t>
                          </m:r>
                        </m:sub>
                      </m:sSub>
                      <m:d>
                        <m:dPr>
                          <m:begChr m:val="["/>
                          <m:endChr m:val="]"/>
                          <m:ctrlPr>
                            <a:rPr lang="fr-FR" sz="1400" i="1">
                              <a:latin typeface="Cambria Math" panose="02040503050406030204" pitchFamily="18" charset="0"/>
                            </a:rPr>
                          </m:ctrlPr>
                        </m:dPr>
                        <m:e>
                          <m:nary>
                            <m:naryPr>
                              <m:subHide m:val="on"/>
                              <m:supHide m:val="on"/>
                              <m:ctrlPr>
                                <a:rPr lang="fr-FR" sz="1400" i="1">
                                  <a:latin typeface="Cambria Math" panose="02040503050406030204" pitchFamily="18" charset="0"/>
                                </a:rPr>
                              </m:ctrlPr>
                            </m:naryPr>
                            <m:sub/>
                            <m:sup/>
                            <m:e>
                              <m:acc>
                                <m:accPr>
                                  <m:chr m:val="̂"/>
                                  <m:ctrlPr>
                                    <a:rPr lang="fr-FR" sz="1400" i="1">
                                      <a:latin typeface="Cambria Math" panose="02040503050406030204" pitchFamily="18" charset="0"/>
                                    </a:rPr>
                                  </m:ctrlPr>
                                </m:accPr>
                                <m:e>
                                  <m:sSubSup>
                                    <m:sSubSupPr>
                                      <m:ctrlPr>
                                        <a:rPr lang="fr-FR" sz="1400" i="1">
                                          <a:latin typeface="Cambria Math" panose="02040503050406030204" pitchFamily="18" charset="0"/>
                                        </a:rPr>
                                      </m:ctrlPr>
                                    </m:sSubSupPr>
                                    <m:e>
                                      <m:r>
                                        <a:rPr lang="fr-FR" sz="1400">
                                          <a:latin typeface="Cambria Math" panose="02040503050406030204" pitchFamily="18" charset="0"/>
                                        </a:rPr>
                                        <m:t>𝑝</m:t>
                                      </m:r>
                                    </m:e>
                                    <m:sub>
                                      <m:r>
                                        <a:rPr lang="en-GB" sz="1400">
                                          <a:latin typeface="Cambria Math" panose="02040503050406030204" pitchFamily="18" charset="0"/>
                                        </a:rPr>
                                        <m:t>𝑛</m:t>
                                      </m:r>
                                    </m:sub>
                                    <m:sup>
                                      <m:r>
                                        <a:rPr lang="en-GB" sz="1400">
                                          <a:latin typeface="Cambria Math" panose="02040503050406030204" pitchFamily="18" charset="0"/>
                                        </a:rPr>
                                        <m:t>h</m:t>
                                      </m:r>
                                    </m:sup>
                                  </m:sSubSup>
                                </m:e>
                              </m:acc>
                              <m:d>
                                <m:dPr>
                                  <m:ctrlPr>
                                    <a:rPr lang="fr-FR" sz="1400" i="1">
                                      <a:latin typeface="Cambria Math" panose="02040503050406030204" pitchFamily="18" charset="0"/>
                                    </a:rPr>
                                  </m:ctrlPr>
                                </m:dPr>
                                <m:e>
                                  <m:r>
                                    <a:rPr lang="fr-FR" sz="1400">
                                      <a:latin typeface="Cambria Math" panose="02040503050406030204" pitchFamily="18" charset="0"/>
                                    </a:rPr>
                                    <m:t>𝑥</m:t>
                                  </m:r>
                                </m:e>
                              </m:d>
                              <m:r>
                                <a:rPr lang="fr-FR" sz="1400">
                                  <a:latin typeface="Cambria Math" panose="02040503050406030204" pitchFamily="18" charset="0"/>
                                </a:rPr>
                                <m:t>𝑝</m:t>
                              </m:r>
                              <m:d>
                                <m:dPr>
                                  <m:ctrlPr>
                                    <a:rPr lang="fr-FR" sz="1400" i="1">
                                      <a:latin typeface="Cambria Math" panose="02040503050406030204" pitchFamily="18" charset="0"/>
                                    </a:rPr>
                                  </m:ctrlPr>
                                </m:dPr>
                                <m:e>
                                  <m:r>
                                    <a:rPr lang="fr-FR" sz="1400">
                                      <a:latin typeface="Cambria Math" panose="02040503050406030204" pitchFamily="18" charset="0"/>
                                    </a:rPr>
                                    <m:t>𝑥</m:t>
                                  </m:r>
                                </m:e>
                              </m:d>
                            </m:e>
                          </m:nary>
                          <m:r>
                            <a:rPr lang="fr-FR" sz="1400">
                              <a:latin typeface="Cambria Math" panose="02040503050406030204" pitchFamily="18" charset="0"/>
                            </a:rPr>
                            <m:t>𝑑𝑥</m:t>
                          </m:r>
                        </m:e>
                      </m:d>
                      <m:r>
                        <a:rPr lang="en-US" sz="1400">
                          <a:latin typeface="Cambria Math" panose="02040503050406030204" pitchFamily="18" charset="0"/>
                        </a:rPr>
                        <m:t>=</m:t>
                      </m:r>
                      <m:nary>
                        <m:naryPr>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a:latin typeface="Cambria Math" panose="02040503050406030204" pitchFamily="18" charset="0"/>
                                </a:rPr>
                                <m:t>𝐸</m:t>
                              </m:r>
                            </m:e>
                            <m:sub>
                              <m:r>
                                <a:rPr lang="en-US" sz="1400">
                                  <a:latin typeface="Cambria Math" panose="02040503050406030204" pitchFamily="18" charset="0"/>
                                </a:rPr>
                                <m:t>𝑝</m:t>
                              </m:r>
                            </m:sub>
                          </m:sSub>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a:latin typeface="Cambria Math" panose="02040503050406030204" pitchFamily="18" charset="0"/>
                                    </a:rPr>
                                    <m:t>1</m:t>
                                  </m:r>
                                </m:num>
                                <m:den>
                                  <m:r>
                                    <a:rPr lang="en-US" sz="1400">
                                      <a:latin typeface="Cambria Math" panose="02040503050406030204" pitchFamily="18" charset="0"/>
                                    </a:rPr>
                                    <m:t>h</m:t>
                                  </m:r>
                                </m:den>
                              </m:f>
                              <m:r>
                                <a:rPr lang="en-US" sz="1400">
                                  <a:latin typeface="Cambria Math" panose="02040503050406030204" pitchFamily="18" charset="0"/>
                                </a:rPr>
                                <m:t>𝐾</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a:latin typeface="Cambria Math" panose="02040503050406030204" pitchFamily="18" charset="0"/>
                                            </a:rPr>
                                            <m:t>𝑋</m:t>
                                          </m:r>
                                        </m:e>
                                        <m:sub>
                                          <m:r>
                                            <a:rPr lang="en-US" sz="1400">
                                              <a:latin typeface="Cambria Math" panose="02040503050406030204" pitchFamily="18" charset="0"/>
                                            </a:rPr>
                                            <m:t>𝑖</m:t>
                                          </m:r>
                                        </m:sub>
                                      </m:sSub>
                                      <m:r>
                                        <a:rPr lang="en-US" sz="1400">
                                          <a:latin typeface="Cambria Math" panose="02040503050406030204" pitchFamily="18" charset="0"/>
                                        </a:rPr>
                                        <m:t>−</m:t>
                                      </m:r>
                                      <m:r>
                                        <a:rPr lang="en-US" sz="1400">
                                          <a:latin typeface="Cambria Math" panose="02040503050406030204" pitchFamily="18" charset="0"/>
                                        </a:rPr>
                                        <m:t>𝑥</m:t>
                                      </m:r>
                                    </m:num>
                                    <m:den>
                                      <m:r>
                                        <a:rPr lang="en-US" sz="1400">
                                          <a:latin typeface="Cambria Math" panose="02040503050406030204" pitchFamily="18" charset="0"/>
                                        </a:rPr>
                                        <m:t>h</m:t>
                                      </m:r>
                                    </m:den>
                                  </m:f>
                                </m:e>
                              </m:d>
                            </m:e>
                          </m:d>
                          <m:r>
                            <a:rPr lang="en-US" sz="1400">
                              <a:latin typeface="Cambria Math" panose="02040503050406030204" pitchFamily="18" charset="0"/>
                            </a:rPr>
                            <m:t>𝑝</m:t>
                          </m:r>
                          <m:d>
                            <m:dPr>
                              <m:ctrlPr>
                                <a:rPr lang="en-US" sz="1400" i="1">
                                  <a:latin typeface="Cambria Math" panose="02040503050406030204" pitchFamily="18" charset="0"/>
                                </a:rPr>
                              </m:ctrlPr>
                            </m:dPr>
                            <m:e>
                              <m:r>
                                <a:rPr lang="en-US" sz="1400">
                                  <a:latin typeface="Cambria Math" panose="02040503050406030204" pitchFamily="18" charset="0"/>
                                </a:rPr>
                                <m:t>𝑥</m:t>
                              </m:r>
                            </m:e>
                          </m:d>
                        </m:e>
                      </m:nary>
                      <m:r>
                        <a:rPr lang="en-US" sz="1400">
                          <a:latin typeface="Cambria Math" panose="02040503050406030204" pitchFamily="18" charset="0"/>
                        </a:rPr>
                        <m:t> </m:t>
                      </m:r>
                      <m:r>
                        <a:rPr lang="en-US" sz="1400">
                          <a:latin typeface="Cambria Math" panose="02040503050406030204" pitchFamily="18" charset="0"/>
                        </a:rPr>
                        <m:t>𝑑𝑥</m:t>
                      </m:r>
                      <m:r>
                        <a:rPr lang="en-US" sz="1400">
                          <a:latin typeface="Cambria Math" panose="02040503050406030204" pitchFamily="18" charset="0"/>
                        </a:rPr>
                        <m:t>=</m:t>
                      </m:r>
                      <m:nary>
                        <m:naryPr>
                          <m:subHide m:val="on"/>
                          <m:supHide m:val="on"/>
                          <m:ctrlPr>
                            <a:rPr lang="en-US" sz="1400" i="1">
                              <a:latin typeface="Cambria Math" panose="02040503050406030204" pitchFamily="18" charset="0"/>
                            </a:rPr>
                          </m:ctrlPr>
                        </m:naryPr>
                        <m:sub/>
                        <m:sup/>
                        <m:e>
                          <m:nary>
                            <m:naryPr>
                              <m:subHide m:val="on"/>
                              <m:supHide m:val="on"/>
                              <m:ctrlPr>
                                <a:rPr lang="en-US" sz="1400" i="1">
                                  <a:latin typeface="Cambria Math" panose="02040503050406030204" pitchFamily="18" charset="0"/>
                                </a:rPr>
                              </m:ctrlPr>
                            </m:naryPr>
                            <m:sub/>
                            <m:sup/>
                            <m:e>
                              <m:f>
                                <m:fPr>
                                  <m:ctrlPr>
                                    <a:rPr lang="en-US" sz="1400" i="1">
                                      <a:latin typeface="Cambria Math" panose="02040503050406030204" pitchFamily="18" charset="0"/>
                                    </a:rPr>
                                  </m:ctrlPr>
                                </m:fPr>
                                <m:num>
                                  <m:r>
                                    <a:rPr lang="en-US" sz="1400">
                                      <a:latin typeface="Cambria Math" panose="02040503050406030204" pitchFamily="18" charset="0"/>
                                    </a:rPr>
                                    <m:t>1</m:t>
                                  </m:r>
                                </m:num>
                                <m:den>
                                  <m:r>
                                    <a:rPr lang="en-US" sz="1400">
                                      <a:latin typeface="Cambria Math" panose="02040503050406030204" pitchFamily="18" charset="0"/>
                                    </a:rPr>
                                    <m:t>h</m:t>
                                  </m:r>
                                </m:den>
                              </m:f>
                            </m:e>
                          </m:nary>
                          <m:r>
                            <a:rPr lang="en-US" sz="1400">
                              <a:latin typeface="Cambria Math" panose="02040503050406030204" pitchFamily="18" charset="0"/>
                            </a:rPr>
                            <m:t>𝐾</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a:latin typeface="Cambria Math" panose="02040503050406030204" pitchFamily="18" charset="0"/>
                                    </a:rPr>
                                    <m:t>𝑦</m:t>
                                  </m:r>
                                  <m:r>
                                    <a:rPr lang="en-US" sz="1400">
                                      <a:latin typeface="Cambria Math" panose="02040503050406030204" pitchFamily="18" charset="0"/>
                                    </a:rPr>
                                    <m:t>−</m:t>
                                  </m:r>
                                  <m:r>
                                    <a:rPr lang="en-US" sz="1400">
                                      <a:latin typeface="Cambria Math" panose="02040503050406030204" pitchFamily="18" charset="0"/>
                                    </a:rPr>
                                    <m:t>𝑥</m:t>
                                  </m:r>
                                </m:num>
                                <m:den>
                                  <m:r>
                                    <a:rPr lang="en-US" sz="1400">
                                      <a:latin typeface="Cambria Math" panose="02040503050406030204" pitchFamily="18" charset="0"/>
                                    </a:rPr>
                                    <m:t>h</m:t>
                                  </m:r>
                                </m:den>
                              </m:f>
                            </m:e>
                          </m:d>
                          <m:r>
                            <a:rPr lang="en-US" sz="1400">
                              <a:latin typeface="Cambria Math" panose="02040503050406030204" pitchFamily="18" charset="0"/>
                            </a:rPr>
                            <m:t>𝑝</m:t>
                          </m:r>
                          <m:d>
                            <m:dPr>
                              <m:ctrlPr>
                                <a:rPr lang="en-US" sz="1400" i="1">
                                  <a:latin typeface="Cambria Math" panose="02040503050406030204" pitchFamily="18" charset="0"/>
                                </a:rPr>
                              </m:ctrlPr>
                            </m:dPr>
                            <m:e>
                              <m:r>
                                <a:rPr lang="en-US" sz="1400">
                                  <a:latin typeface="Cambria Math" panose="02040503050406030204" pitchFamily="18" charset="0"/>
                                </a:rPr>
                                <m:t>𝑦</m:t>
                              </m:r>
                            </m:e>
                          </m:d>
                          <m:r>
                            <a:rPr lang="en-US" sz="1400">
                              <a:latin typeface="Cambria Math" panose="02040503050406030204" pitchFamily="18" charset="0"/>
                            </a:rPr>
                            <m:t>𝑝</m:t>
                          </m:r>
                          <m:d>
                            <m:dPr>
                              <m:ctrlPr>
                                <a:rPr lang="en-US" sz="1400" i="1">
                                  <a:latin typeface="Cambria Math" panose="02040503050406030204" pitchFamily="18" charset="0"/>
                                </a:rPr>
                              </m:ctrlPr>
                            </m:dPr>
                            <m:e>
                              <m:r>
                                <a:rPr lang="en-US" sz="1400">
                                  <a:latin typeface="Cambria Math" panose="02040503050406030204" pitchFamily="18" charset="0"/>
                                </a:rPr>
                                <m:t>𝑥</m:t>
                              </m:r>
                            </m:e>
                          </m:d>
                        </m:e>
                      </m:nary>
                      <m:r>
                        <a:rPr lang="en-US" sz="1400">
                          <a:latin typeface="Cambria Math" panose="02040503050406030204" pitchFamily="18" charset="0"/>
                        </a:rPr>
                        <m:t> </m:t>
                      </m:r>
                      <m:r>
                        <a:rPr lang="en-US" sz="1400">
                          <a:latin typeface="Cambria Math" panose="02040503050406030204" pitchFamily="18" charset="0"/>
                        </a:rPr>
                        <m:t>𝑑𝑦</m:t>
                      </m:r>
                      <m:r>
                        <a:rPr lang="en-US" sz="1400">
                          <a:latin typeface="Cambria Math" panose="02040503050406030204" pitchFamily="18" charset="0"/>
                        </a:rPr>
                        <m:t> </m:t>
                      </m:r>
                      <m:r>
                        <a:rPr lang="en-US" sz="1400">
                          <a:latin typeface="Cambria Math" panose="02040503050406030204" pitchFamily="18" charset="0"/>
                        </a:rPr>
                        <m:t>𝑑𝑥</m:t>
                      </m:r>
                    </m:oMath>
                  </m:oMathPara>
                </a14:m>
                <a:endParaRPr lang="en-US" sz="1400" dirty="0"/>
              </a:p>
            </p:txBody>
          </p:sp>
        </mc:Choice>
        <mc:Fallback xmlns="">
          <p:sp>
            <p:nvSpPr>
              <p:cNvPr id="4" name="ZoneTexte 3">
                <a:extLst>
                  <a:ext uri="{FF2B5EF4-FFF2-40B4-BE49-F238E27FC236}">
                    <a16:creationId xmlns:a16="http://schemas.microsoft.com/office/drawing/2014/main" id="{E130A93C-47D4-3473-BE2F-A7F183CA08F5}"/>
                  </a:ext>
                </a:extLst>
              </p:cNvPr>
              <p:cNvSpPr txBox="1">
                <a:spLocks noRot="1" noChangeAspect="1" noMove="1" noResize="1" noEditPoints="1" noAdjustHandles="1" noChangeArrowheads="1" noChangeShapeType="1" noTextEdit="1"/>
              </p:cNvSpPr>
              <p:nvPr/>
            </p:nvSpPr>
            <p:spPr>
              <a:xfrm>
                <a:off x="-643972" y="1545389"/>
                <a:ext cx="10665501" cy="571760"/>
              </a:xfrm>
              <a:prstGeom prst="rect">
                <a:avLst/>
              </a:prstGeom>
              <a:blipFill>
                <a:blip r:embed="rId2"/>
                <a:stretch>
                  <a:fillRect t="-148387" b="-2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A7DF2EF4-A174-150D-711A-AB69BB07E739}"/>
                  </a:ext>
                </a:extLst>
              </p:cNvPr>
              <p:cNvSpPr txBox="1"/>
              <p:nvPr/>
            </p:nvSpPr>
            <p:spPr>
              <a:xfrm>
                <a:off x="608983" y="2585215"/>
                <a:ext cx="8683113" cy="3325910"/>
              </a:xfrm>
              <a:prstGeom prst="rect">
                <a:avLst/>
              </a:prstGeom>
              <a:noFill/>
            </p:spPr>
            <p:txBody>
              <a:bodyPr wrap="square">
                <a:spAutoFit/>
              </a:bodyPr>
              <a:lstStyle/>
              <a:p>
                <a:pPr>
                  <a:lnSpc>
                    <a:spcPct val="107000"/>
                  </a:lnSpc>
                  <a:spcAft>
                    <a:spcPts val="800"/>
                  </a:spcAft>
                </a:pPr>
                <a:r>
                  <a:rPr lang="en-GB" sz="1400" dirty="0">
                    <a:latin typeface="Calibri" panose="020F0502020204030204" pitchFamily="34" charset="0"/>
                    <a:cs typeface="Arial" panose="020B0604020202020204" pitchFamily="34" charset="0"/>
                  </a:rPr>
                  <a:t>Using the leave one-out estimator leave-one out of p, let’s denote </a:t>
                </a:r>
                <a:r>
                  <a:rPr lang="en-GB" sz="1600" dirty="0">
                    <a:latin typeface="Calibri" panose="020F0502020204030204" pitchFamily="34" charset="0"/>
                    <a:cs typeface="Arial" panose="020B0604020202020204" pitchFamily="34" charset="0"/>
                  </a:rPr>
                  <a:t>: </a:t>
                </a:r>
                <a:r>
                  <a:rPr lang="fr-FR" sz="1600" dirty="0">
                    <a:latin typeface="Calibri" panose="020F0502020204030204" pitchFamily="34" charset="0"/>
                    <a:cs typeface="Arial" panose="020B0604020202020204" pitchFamily="34" charset="0"/>
                  </a:rPr>
                  <a:t>  </a:t>
                </a:r>
                <a14:m>
                  <m:oMath xmlns:m="http://schemas.openxmlformats.org/officeDocument/2006/math">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r>
                      <a:rPr lang="fr-FR" sz="1600">
                        <a:latin typeface="Cambria Math" panose="02040503050406030204" pitchFamily="18" charset="0"/>
                      </a:rPr>
                      <m:t>=</m:t>
                    </m:r>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𝑛</m:t>
                        </m:r>
                        <m:d>
                          <m:dPr>
                            <m:ctrlPr>
                              <a:rPr lang="fr-FR" sz="1600" i="1">
                                <a:latin typeface="Cambria Math" panose="02040503050406030204" pitchFamily="18" charset="0"/>
                              </a:rPr>
                            </m:ctrlPr>
                          </m:dPr>
                          <m:e>
                            <m:r>
                              <a:rPr lang="fr-FR" sz="1600">
                                <a:latin typeface="Cambria Math" panose="02040503050406030204" pitchFamily="18" charset="0"/>
                              </a:rPr>
                              <m:t>𝑛</m:t>
                            </m:r>
                            <m:r>
                              <a:rPr lang="fr-FR" sz="1600">
                                <a:latin typeface="Cambria Math" panose="02040503050406030204" pitchFamily="18" charset="0"/>
                              </a:rPr>
                              <m:t>−1</m:t>
                            </m:r>
                          </m:e>
                        </m:d>
                      </m:den>
                    </m:f>
                    <m:nary>
                      <m:naryPr>
                        <m:chr m:val="∑"/>
                        <m:ctrlPr>
                          <a:rPr lang="fr-FR" sz="1600" i="1">
                            <a:latin typeface="Cambria Math" panose="02040503050406030204" pitchFamily="18" charset="0"/>
                          </a:rPr>
                        </m:ctrlPr>
                      </m:naryPr>
                      <m:sub>
                        <m:r>
                          <a:rPr lang="fr-FR" sz="1600">
                            <a:latin typeface="Cambria Math" panose="02040503050406030204" pitchFamily="18" charset="0"/>
                          </a:rPr>
                          <m:t>𝑖</m:t>
                        </m:r>
                        <m:r>
                          <a:rPr lang="fr-FR" sz="1600">
                            <a:latin typeface="Cambria Math" panose="02040503050406030204" pitchFamily="18" charset="0"/>
                          </a:rPr>
                          <m:t>=1</m:t>
                        </m:r>
                      </m:sub>
                      <m:sup>
                        <m:r>
                          <a:rPr lang="fr-FR" sz="1600">
                            <a:latin typeface="Cambria Math" panose="02040503050406030204" pitchFamily="18" charset="0"/>
                          </a:rPr>
                          <m:t>𝑛</m:t>
                        </m:r>
                      </m:sup>
                      <m:e>
                        <m:nary>
                          <m:naryPr>
                            <m:chr m:val="∑"/>
                            <m:ctrlPr>
                              <a:rPr lang="fr-FR" sz="1600" i="1">
                                <a:latin typeface="Cambria Math" panose="02040503050406030204" pitchFamily="18" charset="0"/>
                              </a:rPr>
                            </m:ctrlPr>
                          </m:naryPr>
                          <m:sub>
                            <m:r>
                              <a:rPr lang="fr-FR" sz="1600">
                                <a:latin typeface="Cambria Math" panose="02040503050406030204" pitchFamily="18" charset="0"/>
                              </a:rPr>
                              <m:t>𝑘</m:t>
                            </m:r>
                            <m:r>
                              <a:rPr lang="fr-FR" sz="1600">
                                <a:latin typeface="Cambria Math" panose="02040503050406030204" pitchFamily="18" charset="0"/>
                              </a:rPr>
                              <m:t>≠</m:t>
                            </m:r>
                            <m:r>
                              <a:rPr lang="fr-FR" sz="1600">
                                <a:latin typeface="Cambria Math" panose="02040503050406030204" pitchFamily="18" charset="0"/>
                              </a:rPr>
                              <m:t>𝑖</m:t>
                            </m:r>
                          </m:sub>
                          <m:sup>
                            <m:r>
                              <a:rPr lang="fr-FR" sz="1600">
                                <a:latin typeface="Cambria Math" panose="02040503050406030204" pitchFamily="18" charset="0"/>
                              </a:rPr>
                              <m:t>𝑛</m:t>
                            </m:r>
                          </m:sup>
                          <m:e>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h</m:t>
                                </m:r>
                              </m:den>
                            </m:f>
                          </m:e>
                        </m:nary>
                        <m:r>
                          <a:rPr lang="fr-FR" sz="1600">
                            <a:latin typeface="Cambria Math" panose="02040503050406030204" pitchFamily="18" charset="0"/>
                          </a:rPr>
                          <m:t>𝐾</m:t>
                        </m:r>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𝑘</m:t>
                                    </m:r>
                                  </m:sub>
                                </m:sSub>
                                <m:r>
                                  <a:rPr lang="fr-FR" sz="1600">
                                    <a:latin typeface="Cambria Math" panose="02040503050406030204" pitchFamily="18" charset="0"/>
                                  </a:rPr>
                                  <m:t>−</m:t>
                                </m:r>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𝑖</m:t>
                                    </m:r>
                                  </m:sub>
                                </m:sSub>
                              </m:num>
                              <m:den>
                                <m:r>
                                  <a:rPr lang="fr-FR" sz="1600">
                                    <a:latin typeface="Cambria Math" panose="02040503050406030204" pitchFamily="18" charset="0"/>
                                  </a:rPr>
                                  <m:t>h</m:t>
                                </m:r>
                              </m:den>
                            </m:f>
                          </m:e>
                        </m:d>
                      </m:e>
                    </m:nary>
                  </m:oMath>
                </a14:m>
                <a:endParaRPr lang="fr-FR" sz="1400" dirty="0">
                  <a:latin typeface="Calibri" panose="020F0502020204030204" pitchFamily="34" charset="0"/>
                </a:endParaRPr>
              </a:p>
              <a:p>
                <a:pPr>
                  <a:lnSpc>
                    <a:spcPct val="107000"/>
                  </a:lnSpc>
                  <a:spcAft>
                    <a:spcPts val="800"/>
                  </a:spcAft>
                </a:pPr>
                <a:r>
                  <a:rPr lang="en-GB" sz="1400" dirty="0">
                    <a:latin typeface="Calibri" panose="020F0502020204030204" pitchFamily="34" charset="0"/>
                    <a:cs typeface="Arial" panose="020B0604020202020204" pitchFamily="34" charset="0"/>
                  </a:rPr>
                  <a:t>Which give this passing the expectancy </a:t>
                </a:r>
                <a:r>
                  <a:rPr lang="fr-FR" sz="1400" dirty="0">
                    <a:latin typeface="Calibri" panose="020F0502020204030204" pitchFamily="34" charset="0"/>
                    <a:cs typeface="Arial" panose="020B0604020202020204" pitchFamily="34" charset="0"/>
                  </a:rPr>
                  <a:t>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𝐸</m:t>
                        </m:r>
                      </m:e>
                      <m:sub>
                        <m:r>
                          <a:rPr lang="fr-FR" sz="1600">
                            <a:latin typeface="Cambria Math" panose="02040503050406030204" pitchFamily="18" charset="0"/>
                          </a:rPr>
                          <m:t>𝑝</m:t>
                        </m:r>
                      </m:sub>
                    </m:sSub>
                    <m:d>
                      <m:dPr>
                        <m:ctrlPr>
                          <a:rPr lang="fr-FR" sz="1600" i="1">
                            <a:latin typeface="Cambria Math" panose="02040503050406030204" pitchFamily="18" charset="0"/>
                          </a:rPr>
                        </m:ctrlPr>
                      </m:dPr>
                      <m:e>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e>
                    </m:d>
                    <m:r>
                      <a:rPr lang="fr-FR" sz="1600">
                        <a:latin typeface="Cambria Math" panose="02040503050406030204" pitchFamily="18" charset="0"/>
                      </a:rPr>
                      <m:t>=</m:t>
                    </m:r>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𝑛</m:t>
                        </m:r>
                        <m:d>
                          <m:dPr>
                            <m:ctrlPr>
                              <a:rPr lang="fr-FR" sz="1600" i="1">
                                <a:latin typeface="Cambria Math" panose="02040503050406030204" pitchFamily="18" charset="0"/>
                              </a:rPr>
                            </m:ctrlPr>
                          </m:dPr>
                          <m:e>
                            <m:r>
                              <a:rPr lang="fr-FR" sz="1600">
                                <a:latin typeface="Cambria Math" panose="02040503050406030204" pitchFamily="18" charset="0"/>
                              </a:rPr>
                              <m:t>𝑛</m:t>
                            </m:r>
                            <m:r>
                              <a:rPr lang="fr-FR" sz="1600">
                                <a:latin typeface="Cambria Math" panose="02040503050406030204" pitchFamily="18" charset="0"/>
                              </a:rPr>
                              <m:t>−1</m:t>
                            </m:r>
                          </m:e>
                        </m:d>
                      </m:den>
                    </m:f>
                    <m:nary>
                      <m:naryPr>
                        <m:chr m:val="∑"/>
                        <m:supHide m:val="on"/>
                        <m:ctrlPr>
                          <a:rPr lang="fr-FR" sz="1600" i="1">
                            <a:latin typeface="Cambria Math" panose="02040503050406030204" pitchFamily="18" charset="0"/>
                          </a:rPr>
                        </m:ctrlPr>
                      </m:naryPr>
                      <m:sub>
                        <m:r>
                          <a:rPr lang="fr-FR" sz="1600">
                            <a:latin typeface="Cambria Math" panose="02040503050406030204" pitchFamily="18" charset="0"/>
                          </a:rPr>
                          <m:t>𝑘</m:t>
                        </m:r>
                        <m:r>
                          <a:rPr lang="fr-FR" sz="1600">
                            <a:latin typeface="Cambria Math" panose="02040503050406030204" pitchFamily="18" charset="0"/>
                          </a:rPr>
                          <m:t>≠</m:t>
                        </m:r>
                        <m:r>
                          <a:rPr lang="fr-FR" sz="1600">
                            <a:latin typeface="Cambria Math" panose="02040503050406030204" pitchFamily="18" charset="0"/>
                          </a:rPr>
                          <m:t>𝑖</m:t>
                        </m:r>
                      </m:sub>
                      <m:sup/>
                      <m:e>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h</m:t>
                            </m:r>
                          </m:den>
                        </m:f>
                      </m:e>
                    </m:nary>
                    <m:sSub>
                      <m:sSubPr>
                        <m:ctrlPr>
                          <a:rPr lang="fr-FR" sz="1600" i="1">
                            <a:latin typeface="Cambria Math" panose="02040503050406030204" pitchFamily="18" charset="0"/>
                          </a:rPr>
                        </m:ctrlPr>
                      </m:sSubPr>
                      <m:e>
                        <m:r>
                          <a:rPr lang="fr-FR" sz="1600">
                            <a:latin typeface="Cambria Math" panose="02040503050406030204" pitchFamily="18" charset="0"/>
                          </a:rPr>
                          <m:t>𝐸</m:t>
                        </m:r>
                      </m:e>
                      <m:sub>
                        <m:r>
                          <a:rPr lang="fr-FR" sz="1600">
                            <a:latin typeface="Cambria Math" panose="02040503050406030204" pitchFamily="18" charset="0"/>
                          </a:rPr>
                          <m:t>𝑝</m:t>
                        </m:r>
                      </m:sub>
                    </m:sSub>
                    <m:d>
                      <m:dPr>
                        <m:begChr m:val="["/>
                        <m:endChr m:val="]"/>
                        <m:ctrlPr>
                          <a:rPr lang="fr-FR" sz="1600" i="1">
                            <a:latin typeface="Cambria Math" panose="02040503050406030204" pitchFamily="18" charset="0"/>
                          </a:rPr>
                        </m:ctrlPr>
                      </m:dPr>
                      <m:e>
                        <m:r>
                          <a:rPr lang="fr-FR" sz="1600">
                            <a:latin typeface="Cambria Math" panose="02040503050406030204" pitchFamily="18" charset="0"/>
                          </a:rPr>
                          <m:t>𝐾</m:t>
                        </m:r>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𝑘</m:t>
                                    </m:r>
                                  </m:sub>
                                </m:sSub>
                                <m:r>
                                  <a:rPr lang="fr-FR" sz="1600">
                                    <a:latin typeface="Cambria Math" panose="02040503050406030204" pitchFamily="18" charset="0"/>
                                  </a:rPr>
                                  <m:t>−</m:t>
                                </m:r>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𝑖</m:t>
                                    </m:r>
                                  </m:sub>
                                </m:sSub>
                              </m:num>
                              <m:den>
                                <m:r>
                                  <a:rPr lang="fr-FR" sz="1600">
                                    <a:latin typeface="Cambria Math" panose="02040503050406030204" pitchFamily="18" charset="0"/>
                                  </a:rPr>
                                  <m:t>h</m:t>
                                </m:r>
                              </m:den>
                            </m:f>
                          </m:e>
                        </m:d>
                      </m:e>
                    </m:d>
                  </m:oMath>
                </a14:m>
                <a:endParaRPr lang="fr-FR" sz="1600" dirty="0"/>
              </a:p>
              <a:p>
                <a:pPr>
                  <a:lnSpc>
                    <a:spcPct val="107000"/>
                  </a:lnSpc>
                  <a:spcAft>
                    <a:spcPts val="800"/>
                  </a:spcAft>
                </a:pPr>
                <a:r>
                  <a:rPr lang="en-US" sz="1400" dirty="0">
                    <a:latin typeface="Calibri" panose="020F0502020204030204" pitchFamily="34" charset="0"/>
                    <a:cs typeface="Arial" panose="020B0604020202020204" pitchFamily="34" charset="0"/>
                  </a:rPr>
                  <a:t>The joint distribution of  </a:t>
                </a:r>
                <a14:m>
                  <m:oMath xmlns:m="http://schemas.openxmlformats.org/officeDocument/2006/math">
                    <m:sSub>
                      <m:sSubPr>
                        <m:ctrlPr>
                          <a:rPr lang="fr-FR" sz="1600" i="1">
                            <a:latin typeface="Cambria Math" panose="02040503050406030204" pitchFamily="18" charset="0"/>
                          </a:rPr>
                        </m:ctrlPr>
                      </m:sSubPr>
                      <m:e>
                        <m:r>
                          <a:rPr lang="en-US" sz="1600">
                            <a:latin typeface="Cambria Math" panose="02040503050406030204" pitchFamily="18" charset="0"/>
                          </a:rPr>
                          <m:t>(</m:t>
                        </m:r>
                        <m:r>
                          <a:rPr lang="fr-FR" sz="1600">
                            <a:latin typeface="Cambria Math" panose="02040503050406030204" pitchFamily="18" charset="0"/>
                          </a:rPr>
                          <m:t>𝑋</m:t>
                        </m:r>
                      </m:e>
                      <m:sub>
                        <m:r>
                          <a:rPr lang="fr-FR" sz="1600">
                            <a:latin typeface="Cambria Math" panose="02040503050406030204" pitchFamily="18" charset="0"/>
                          </a:rPr>
                          <m:t>𝑘</m:t>
                        </m:r>
                      </m:sub>
                    </m:sSub>
                    <m:r>
                      <a:rPr lang="en-US" sz="1600">
                        <a:latin typeface="Cambria Math" panose="02040503050406030204" pitchFamily="18" charset="0"/>
                      </a:rPr>
                      <m:t>, </m:t>
                    </m:r>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𝑖</m:t>
                        </m:r>
                      </m:sub>
                    </m:sSub>
                    <m:r>
                      <a:rPr lang="en-US" sz="1600">
                        <a:latin typeface="Cambria Math" panose="02040503050406030204" pitchFamily="18" charset="0"/>
                      </a:rPr>
                      <m:t>) </m:t>
                    </m:r>
                  </m:oMath>
                </a14:m>
                <a:r>
                  <a:rPr lang="en-US" sz="1600" dirty="0"/>
                  <a:t> </a:t>
                </a:r>
                <a:r>
                  <a:rPr lang="en-US" sz="1400" dirty="0">
                    <a:latin typeface="Calibri" panose="020F0502020204030204" pitchFamily="34" charset="0"/>
                    <a:cs typeface="Arial" panose="020B0604020202020204" pitchFamily="34" charset="0"/>
                  </a:rPr>
                  <a:t>is  </a:t>
                </a:r>
                <a14:m>
                  <m:oMath xmlns:m="http://schemas.openxmlformats.org/officeDocument/2006/math">
                    <m:r>
                      <a:rPr lang="fr-FR" sz="1600">
                        <a:latin typeface="Cambria Math" panose="02040503050406030204" pitchFamily="18" charset="0"/>
                      </a:rPr>
                      <m:t>𝑝</m:t>
                    </m:r>
                    <m:d>
                      <m:dPr>
                        <m:ctrlPr>
                          <a:rPr lang="fr-FR" sz="1600" i="1">
                            <a:latin typeface="Cambria Math" panose="02040503050406030204" pitchFamily="18" charset="0"/>
                          </a:rPr>
                        </m:ctrlPr>
                      </m:dPr>
                      <m:e>
                        <m:r>
                          <a:rPr lang="fr-FR" sz="1600">
                            <a:latin typeface="Cambria Math" panose="02040503050406030204" pitchFamily="18" charset="0"/>
                          </a:rPr>
                          <m:t>𝑦</m:t>
                        </m:r>
                      </m:e>
                    </m:d>
                    <m:r>
                      <a:rPr lang="fr-FR" sz="1600">
                        <a:latin typeface="Cambria Math" panose="02040503050406030204" pitchFamily="18" charset="0"/>
                      </a:rPr>
                      <m:t>𝑝</m:t>
                    </m:r>
                    <m:d>
                      <m:dPr>
                        <m:ctrlPr>
                          <a:rPr lang="fr-FR" sz="1600" i="1">
                            <a:latin typeface="Cambria Math" panose="02040503050406030204" pitchFamily="18" charset="0"/>
                          </a:rPr>
                        </m:ctrlPr>
                      </m:dPr>
                      <m:e>
                        <m:r>
                          <a:rPr lang="fr-FR" sz="1600">
                            <a:latin typeface="Cambria Math" panose="02040503050406030204" pitchFamily="18" charset="0"/>
                          </a:rPr>
                          <m:t>𝑥</m:t>
                        </m:r>
                      </m:e>
                    </m:d>
                  </m:oMath>
                </a14:m>
                <a:r>
                  <a:rPr lang="fr-FR" sz="1600" dirty="0"/>
                  <a:t> </a:t>
                </a:r>
                <a:r>
                  <a:rPr lang="en-US" sz="1400" dirty="0">
                    <a:latin typeface="Calibri" panose="020F0502020204030204" pitchFamily="34" charset="0"/>
                    <a:cs typeface="Arial" panose="020B0604020202020204" pitchFamily="34" charset="0"/>
                  </a:rPr>
                  <a:t>(Independent Variables), Thus,</a:t>
                </a:r>
              </a:p>
              <a:p>
                <a:pPr>
                  <a:lnSpc>
                    <a:spcPct val="107000"/>
                  </a:lnSpc>
                  <a:spcAft>
                    <a:spcPts val="800"/>
                  </a:spcAft>
                </a:pPr>
                <a:r>
                  <a:rPr lang="en-US" sz="1400" dirty="0">
                    <a:latin typeface="Calibri" panose="020F0502020204030204" pitchFamily="34" charset="0"/>
                    <a:cs typeface="Arial" panose="020B0604020202020204" pitchFamily="34" charset="0"/>
                  </a:rPr>
                  <a:t>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𝐸</m:t>
                        </m:r>
                      </m:e>
                      <m:sub>
                        <m:r>
                          <a:rPr lang="fr-FR" sz="1600">
                            <a:latin typeface="Cambria Math" panose="02040503050406030204" pitchFamily="18" charset="0"/>
                          </a:rPr>
                          <m:t>𝑝</m:t>
                        </m:r>
                      </m:sub>
                    </m:sSub>
                    <m:d>
                      <m:dPr>
                        <m:ctrlPr>
                          <a:rPr lang="fr-FR" sz="1600" i="1">
                            <a:latin typeface="Cambria Math" panose="02040503050406030204" pitchFamily="18" charset="0"/>
                          </a:rPr>
                        </m:ctrlPr>
                      </m:dPr>
                      <m:e>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e>
                    </m:d>
                    <m:r>
                      <a:rPr lang="fr-FR" sz="1600">
                        <a:latin typeface="Cambria Math" panose="02040503050406030204" pitchFamily="18" charset="0"/>
                      </a:rPr>
                      <m:t>=</m:t>
                    </m:r>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h</m:t>
                        </m:r>
                      </m:den>
                    </m:f>
                    <m:nary>
                      <m:naryPr>
                        <m:subHide m:val="on"/>
                        <m:supHide m:val="on"/>
                        <m:ctrlPr>
                          <a:rPr lang="fr-FR" sz="1600" i="1">
                            <a:latin typeface="Cambria Math" panose="02040503050406030204" pitchFamily="18" charset="0"/>
                          </a:rPr>
                        </m:ctrlPr>
                      </m:naryPr>
                      <m:sub/>
                      <m:sup/>
                      <m:e>
                        <m:nary>
                          <m:naryPr>
                            <m:subHide m:val="on"/>
                            <m:supHide m:val="on"/>
                            <m:ctrlPr>
                              <a:rPr lang="fr-FR" sz="1600" i="1">
                                <a:latin typeface="Cambria Math" panose="02040503050406030204" pitchFamily="18" charset="0"/>
                              </a:rPr>
                            </m:ctrlPr>
                          </m:naryPr>
                          <m:sub/>
                          <m:sup/>
                          <m:e>
                            <m:r>
                              <a:rPr lang="fr-FR" sz="1600">
                                <a:latin typeface="Cambria Math" panose="02040503050406030204" pitchFamily="18" charset="0"/>
                              </a:rPr>
                              <m:t>𝐾</m:t>
                            </m:r>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a:latin typeface="Cambria Math" panose="02040503050406030204" pitchFamily="18" charset="0"/>
                                      </a:rPr>
                                      <m:t>𝑦</m:t>
                                    </m:r>
                                    <m:r>
                                      <a:rPr lang="fr-FR" sz="1600">
                                        <a:latin typeface="Cambria Math" panose="02040503050406030204" pitchFamily="18" charset="0"/>
                                      </a:rPr>
                                      <m:t>−</m:t>
                                    </m:r>
                                    <m:r>
                                      <a:rPr lang="fr-FR" sz="1600">
                                        <a:latin typeface="Cambria Math" panose="02040503050406030204" pitchFamily="18" charset="0"/>
                                      </a:rPr>
                                      <m:t>𝑥</m:t>
                                    </m:r>
                                  </m:num>
                                  <m:den>
                                    <m:r>
                                      <a:rPr lang="fr-FR" sz="1600">
                                        <a:latin typeface="Cambria Math" panose="02040503050406030204" pitchFamily="18" charset="0"/>
                                      </a:rPr>
                                      <m:t>h</m:t>
                                    </m:r>
                                  </m:den>
                                </m:f>
                              </m:e>
                            </m:d>
                            <m:r>
                              <a:rPr lang="fr-FR" sz="1600">
                                <a:latin typeface="Cambria Math" panose="02040503050406030204" pitchFamily="18" charset="0"/>
                              </a:rPr>
                              <m:t>𝑝</m:t>
                            </m:r>
                            <m:d>
                              <m:dPr>
                                <m:ctrlPr>
                                  <a:rPr lang="fr-FR" sz="1600" i="1">
                                    <a:latin typeface="Cambria Math" panose="02040503050406030204" pitchFamily="18" charset="0"/>
                                  </a:rPr>
                                </m:ctrlPr>
                              </m:dPr>
                              <m:e>
                                <m:r>
                                  <a:rPr lang="fr-FR" sz="1600">
                                    <a:latin typeface="Cambria Math" panose="02040503050406030204" pitchFamily="18" charset="0"/>
                                  </a:rPr>
                                  <m:t>𝑦</m:t>
                                </m:r>
                              </m:e>
                            </m:d>
                            <m:r>
                              <a:rPr lang="fr-FR" sz="1600">
                                <a:latin typeface="Cambria Math" panose="02040503050406030204" pitchFamily="18" charset="0"/>
                              </a:rPr>
                              <m:t>𝑝</m:t>
                            </m:r>
                            <m:d>
                              <m:dPr>
                                <m:ctrlPr>
                                  <a:rPr lang="fr-FR" sz="1600" i="1">
                                    <a:latin typeface="Cambria Math" panose="02040503050406030204" pitchFamily="18" charset="0"/>
                                  </a:rPr>
                                </m:ctrlPr>
                              </m:dPr>
                              <m:e>
                                <m:r>
                                  <a:rPr lang="fr-FR" sz="1600">
                                    <a:latin typeface="Cambria Math" panose="02040503050406030204" pitchFamily="18" charset="0"/>
                                  </a:rPr>
                                  <m:t>𝑥</m:t>
                                </m:r>
                              </m:e>
                            </m:d>
                          </m:e>
                        </m:nary>
                      </m:e>
                    </m:nary>
                    <m:r>
                      <a:rPr lang="fr-FR" sz="1600">
                        <a:latin typeface="Cambria Math" panose="02040503050406030204" pitchFamily="18" charset="0"/>
                      </a:rPr>
                      <m:t> </m:t>
                    </m:r>
                    <m:r>
                      <a:rPr lang="fr-FR" sz="1600">
                        <a:latin typeface="Cambria Math" panose="02040503050406030204" pitchFamily="18" charset="0"/>
                      </a:rPr>
                      <m:t>𝑑𝑦</m:t>
                    </m:r>
                    <m:r>
                      <a:rPr lang="fr-FR" sz="1600">
                        <a:latin typeface="Cambria Math" panose="02040503050406030204" pitchFamily="18" charset="0"/>
                      </a:rPr>
                      <m:t> </m:t>
                    </m:r>
                    <m:r>
                      <a:rPr lang="fr-FR" sz="1600">
                        <a:latin typeface="Cambria Math" panose="02040503050406030204" pitchFamily="18" charset="0"/>
                      </a:rPr>
                      <m:t>𝑑𝑥</m:t>
                    </m:r>
                  </m:oMath>
                </a14:m>
                <a:endParaRPr lang="fr-FR" sz="1600" dirty="0"/>
              </a:p>
              <a:p>
                <a:pPr>
                  <a:lnSpc>
                    <a:spcPct val="107000"/>
                  </a:lnSpc>
                  <a:spcAft>
                    <a:spcPts val="800"/>
                  </a:spcAft>
                </a:pPr>
                <a:r>
                  <a:rPr lang="en-GB" sz="1400" dirty="0">
                    <a:latin typeface="Calibri" panose="020F0502020204030204" pitchFamily="34" charset="0"/>
                    <a:cs typeface="Arial" panose="020B0604020202020204" pitchFamily="34" charset="0"/>
                  </a:rPr>
                  <a:t>So </a:t>
                </a:r>
                <a14:m>
                  <m:oMath xmlns:m="http://schemas.openxmlformats.org/officeDocument/2006/math">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oMath>
                </a14:m>
                <a:r>
                  <a:rPr lang="en-GB" sz="1400" dirty="0">
                    <a:latin typeface="Calibri" panose="020F0502020204030204" pitchFamily="34" charset="0"/>
                    <a:cs typeface="Arial" panose="020B0604020202020204" pitchFamily="34" charset="0"/>
                  </a:rPr>
                  <a:t> is an unbiased estimator of </a:t>
                </a:r>
                <a14:m>
                  <m:oMath xmlns:m="http://schemas.openxmlformats.org/officeDocument/2006/math">
                    <m:r>
                      <a:rPr lang="en-GB" sz="1600">
                        <a:latin typeface="Cambria Math" panose="02040503050406030204" pitchFamily="18" charset="0"/>
                      </a:rPr>
                      <m:t> </m:t>
                    </m:r>
                    <m:r>
                      <m:rPr>
                        <m:sty m:val="p"/>
                      </m:rPr>
                      <a:rPr lang="en-GB" sz="1600">
                        <a:latin typeface="Cambria Math" panose="02040503050406030204" pitchFamily="18" charset="0"/>
                      </a:rPr>
                      <m:t>E</m:t>
                    </m:r>
                    <m:d>
                      <m:dPr>
                        <m:begChr m:val="["/>
                        <m:endChr m:val="]"/>
                        <m:ctrlPr>
                          <a:rPr lang="fr-FR" sz="1600" i="1">
                            <a:latin typeface="Cambria Math" panose="02040503050406030204" pitchFamily="18" charset="0"/>
                          </a:rPr>
                        </m:ctrlPr>
                      </m:dPr>
                      <m:e>
                        <m:nary>
                          <m:naryPr>
                            <m:subHide m:val="on"/>
                            <m:supHide m:val="on"/>
                            <m:ctrlPr>
                              <a:rPr lang="fr-FR" sz="1600" i="1">
                                <a:latin typeface="Cambria Math" panose="02040503050406030204" pitchFamily="18" charset="0"/>
                              </a:rPr>
                            </m:ctrlPr>
                          </m:naryPr>
                          <m:sub/>
                          <m:sup/>
                          <m:e>
                            <m:acc>
                              <m:accPr>
                                <m:chr m:val="̂"/>
                                <m:ctrlPr>
                                  <a:rPr lang="fr-FR" sz="1600" i="1">
                                    <a:latin typeface="Cambria Math" panose="02040503050406030204" pitchFamily="18" charset="0"/>
                                  </a:rPr>
                                </m:ctrlPr>
                              </m:accPr>
                              <m:e>
                                <m:sSubSup>
                                  <m:sSubSupPr>
                                    <m:ctrlPr>
                                      <a:rPr lang="fr-FR" sz="1600" i="1">
                                        <a:latin typeface="Cambria Math" panose="02040503050406030204" pitchFamily="18" charset="0"/>
                                      </a:rPr>
                                    </m:ctrlPr>
                                  </m:sSubSupPr>
                                  <m:e>
                                    <m:r>
                                      <a:rPr lang="fr-FR" sz="1600">
                                        <a:latin typeface="Cambria Math" panose="02040503050406030204" pitchFamily="18" charset="0"/>
                                      </a:rPr>
                                      <m:t>𝑝</m:t>
                                    </m:r>
                                  </m:e>
                                  <m:sub>
                                    <m:r>
                                      <a:rPr lang="en-GB" sz="1600">
                                        <a:latin typeface="Cambria Math" panose="02040503050406030204" pitchFamily="18" charset="0"/>
                                      </a:rPr>
                                      <m:t>𝑛</m:t>
                                    </m:r>
                                  </m:sub>
                                  <m:sup>
                                    <m:r>
                                      <a:rPr lang="en-GB" sz="1600">
                                        <a:latin typeface="Cambria Math" panose="02040503050406030204" pitchFamily="18" charset="0"/>
                                      </a:rPr>
                                      <m:t>h</m:t>
                                    </m:r>
                                  </m:sup>
                                </m:sSubSup>
                              </m:e>
                            </m:acc>
                            <m:d>
                              <m:dPr>
                                <m:ctrlPr>
                                  <a:rPr lang="fr-FR" sz="1600" i="1">
                                    <a:latin typeface="Cambria Math" panose="02040503050406030204" pitchFamily="18" charset="0"/>
                                  </a:rPr>
                                </m:ctrlPr>
                              </m:dPr>
                              <m:e>
                                <m:r>
                                  <a:rPr lang="fr-FR" sz="1600">
                                    <a:latin typeface="Cambria Math" panose="02040503050406030204" pitchFamily="18" charset="0"/>
                                  </a:rPr>
                                  <m:t>𝑥</m:t>
                                </m:r>
                              </m:e>
                            </m:d>
                            <m:r>
                              <m:rPr>
                                <m:sty m:val="p"/>
                              </m:rPr>
                              <a:rPr lang="en-GB" sz="1600">
                                <a:latin typeface="Cambria Math" panose="02040503050406030204" pitchFamily="18" charset="0"/>
                              </a:rPr>
                              <m:t>p</m:t>
                            </m:r>
                            <m:d>
                              <m:dPr>
                                <m:ctrlPr>
                                  <a:rPr lang="fr-FR" sz="1600" i="1">
                                    <a:latin typeface="Cambria Math" panose="02040503050406030204" pitchFamily="18" charset="0"/>
                                  </a:rPr>
                                </m:ctrlPr>
                              </m:dPr>
                              <m:e>
                                <m:r>
                                  <m:rPr>
                                    <m:sty m:val="p"/>
                                  </m:rPr>
                                  <a:rPr lang="en-GB" sz="1600">
                                    <a:latin typeface="Cambria Math" panose="02040503050406030204" pitchFamily="18" charset="0"/>
                                  </a:rPr>
                                  <m:t>x</m:t>
                                </m:r>
                              </m:e>
                            </m:d>
                          </m:e>
                        </m:nary>
                        <m:r>
                          <m:rPr>
                            <m:sty m:val="p"/>
                          </m:rPr>
                          <a:rPr lang="en-GB" sz="1600">
                            <a:latin typeface="Cambria Math" panose="02040503050406030204" pitchFamily="18" charset="0"/>
                          </a:rPr>
                          <m:t>dx</m:t>
                        </m:r>
                      </m:e>
                    </m:d>
                  </m:oMath>
                </a14:m>
                <a:r>
                  <a:rPr lang="en-GB" sz="1400" dirty="0">
                    <a:latin typeface="Calibri" panose="020F0502020204030204" pitchFamily="34" charset="0"/>
                    <a:cs typeface="Arial" panose="020B0604020202020204" pitchFamily="34" charset="0"/>
                  </a:rPr>
                  <a:t>. Thus, the cross-validation objective is defined as: </a:t>
                </a:r>
                <a:endParaRPr lang="fr-FR" sz="1400" dirty="0">
                  <a:latin typeface="Calibri" panose="020F0502020204030204" pitchFamily="34" charset="0"/>
                  <a:cs typeface="Arial" panose="020B0604020202020204" pitchFamily="34" charset="0"/>
                </a:endParaRPr>
              </a:p>
              <a:p>
                <a:pPr indent="457200" algn="ctr">
                  <a:lnSpc>
                    <a:spcPct val="107000"/>
                  </a:lnSpc>
                  <a:spcAft>
                    <a:spcPts val="800"/>
                  </a:spcAft>
                </a:pPr>
                <a14:m>
                  <m:oMath xmlns:m="http://schemas.openxmlformats.org/officeDocument/2006/math">
                    <m:r>
                      <a:rPr lang="fr-FR" sz="1600">
                        <a:latin typeface="Cambria Math" panose="02040503050406030204" pitchFamily="18" charset="0"/>
                      </a:rPr>
                      <m:t>𝐶𝑉</m:t>
                    </m:r>
                    <m:d>
                      <m:dPr>
                        <m:ctrlPr>
                          <a:rPr lang="fr-FR" sz="1600" i="1">
                            <a:latin typeface="Cambria Math" panose="02040503050406030204" pitchFamily="18" charset="0"/>
                          </a:rPr>
                        </m:ctrlPr>
                      </m:dPr>
                      <m:e>
                        <m:r>
                          <a:rPr lang="fr-FR" sz="1600">
                            <a:latin typeface="Cambria Math" panose="02040503050406030204" pitchFamily="18" charset="0"/>
                          </a:rPr>
                          <m:t>h</m:t>
                        </m:r>
                      </m:e>
                    </m:d>
                    <m:r>
                      <a:rPr lang="fr-FR" sz="1600">
                        <a:latin typeface="Cambria Math" panose="02040503050406030204" pitchFamily="18" charset="0"/>
                      </a:rPr>
                      <m:t>=</m:t>
                    </m:r>
                    <m:nary>
                      <m:naryPr>
                        <m:subHide m:val="on"/>
                        <m:supHide m:val="on"/>
                        <m:ctrlPr>
                          <a:rPr lang="fr-FR" sz="1600" i="1">
                            <a:latin typeface="Cambria Math" panose="02040503050406030204" pitchFamily="18" charset="0"/>
                          </a:rPr>
                        </m:ctrlPr>
                      </m:naryPr>
                      <m:sub/>
                      <m:sup/>
                      <m:e>
                        <m:sSup>
                          <m:sSupPr>
                            <m:ctrlPr>
                              <a:rPr lang="fr-FR" sz="1600" i="1">
                                <a:latin typeface="Cambria Math" panose="02040503050406030204" pitchFamily="18" charset="0"/>
                              </a:rPr>
                            </m:ctrlPr>
                          </m:sSupPr>
                          <m:e>
                            <m:d>
                              <m:dPr>
                                <m:ctrlPr>
                                  <a:rPr lang="fr-FR" sz="1600" i="1">
                                    <a:latin typeface="Cambria Math" panose="02040503050406030204" pitchFamily="18" charset="0"/>
                                  </a:rPr>
                                </m:ctrlPr>
                              </m:dPr>
                              <m:e>
                                <m:acc>
                                  <m:accPr>
                                    <m:chr m:val="̂"/>
                                    <m:ctrlPr>
                                      <a:rPr lang="fr-FR" sz="1600" i="1">
                                        <a:latin typeface="Cambria Math" panose="02040503050406030204" pitchFamily="18" charset="0"/>
                                      </a:rPr>
                                    </m:ctrlPr>
                                  </m:accPr>
                                  <m:e>
                                    <m:sSubSup>
                                      <m:sSubSupPr>
                                        <m:ctrlPr>
                                          <a:rPr lang="fr-FR" sz="1600" i="1">
                                            <a:latin typeface="Cambria Math" panose="02040503050406030204" pitchFamily="18" charset="0"/>
                                          </a:rPr>
                                        </m:ctrlPr>
                                      </m:sSubSupPr>
                                      <m:e>
                                        <m:r>
                                          <a:rPr lang="fr-FR" sz="1600">
                                            <a:latin typeface="Cambria Math" panose="02040503050406030204" pitchFamily="18" charset="0"/>
                                          </a:rPr>
                                          <m:t>𝑝</m:t>
                                        </m:r>
                                      </m:e>
                                      <m:sub>
                                        <m:r>
                                          <a:rPr lang="fr-FR" sz="1600">
                                            <a:latin typeface="Cambria Math" panose="02040503050406030204" pitchFamily="18" charset="0"/>
                                          </a:rPr>
                                          <m:t>𝑛</m:t>
                                        </m:r>
                                      </m:sub>
                                      <m:sup>
                                        <m:r>
                                          <a:rPr lang="fr-FR" sz="1600">
                                            <a:latin typeface="Cambria Math" panose="02040503050406030204" pitchFamily="18" charset="0"/>
                                          </a:rPr>
                                          <m:t>h</m:t>
                                        </m:r>
                                      </m:sup>
                                    </m:sSubSup>
                                  </m:e>
                                </m:acc>
                                <m:d>
                                  <m:dPr>
                                    <m:ctrlPr>
                                      <a:rPr lang="fr-FR" sz="1600" i="1">
                                        <a:latin typeface="Cambria Math" panose="02040503050406030204" pitchFamily="18" charset="0"/>
                                      </a:rPr>
                                    </m:ctrlPr>
                                  </m:dPr>
                                  <m:e>
                                    <m:r>
                                      <a:rPr lang="fr-FR" sz="1600">
                                        <a:latin typeface="Cambria Math" panose="02040503050406030204" pitchFamily="18" charset="0"/>
                                      </a:rPr>
                                      <m:t>𝑥</m:t>
                                    </m:r>
                                  </m:e>
                                </m:d>
                              </m:e>
                            </m:d>
                          </m:e>
                          <m:sup>
                            <m:r>
                              <a:rPr lang="fr-FR" sz="1600">
                                <a:latin typeface="Cambria Math" panose="02040503050406030204" pitchFamily="18" charset="0"/>
                              </a:rPr>
                              <m:t>2</m:t>
                            </m:r>
                          </m:sup>
                        </m:sSup>
                      </m:e>
                    </m:nary>
                    <m:r>
                      <a:rPr lang="fr-FR" sz="1600">
                        <a:latin typeface="Cambria Math" panose="02040503050406030204" pitchFamily="18" charset="0"/>
                      </a:rPr>
                      <m:t>𝑑𝑥</m:t>
                    </m:r>
                    <m:r>
                      <a:rPr lang="fr-FR" sz="1600">
                        <a:latin typeface="Cambria Math" panose="02040503050406030204" pitchFamily="18" charset="0"/>
                      </a:rPr>
                      <m:t>−2</m:t>
                    </m:r>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oMath>
                </a14:m>
                <a:r>
                  <a:rPr lang="fr-FR" sz="1600" dirty="0"/>
                  <a:t>   ;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h</m:t>
                        </m:r>
                      </m:e>
                      <m:sub>
                        <m:r>
                          <a:rPr lang="fr-FR" sz="1600">
                            <a:latin typeface="Cambria Math" panose="02040503050406030204" pitchFamily="18" charset="0"/>
                          </a:rPr>
                          <m:t>𝐶𝑉</m:t>
                        </m:r>
                      </m:sub>
                    </m:sSub>
                    <m:r>
                      <a:rPr lang="fr-FR" sz="1600">
                        <a:latin typeface="Cambria Math" panose="02040503050406030204" pitchFamily="18" charset="0"/>
                      </a:rPr>
                      <m:t>∈</m:t>
                    </m:r>
                    <m:func>
                      <m:funcPr>
                        <m:ctrlPr>
                          <a:rPr lang="fr-FR" sz="1600" i="1">
                            <a:latin typeface="Cambria Math" panose="02040503050406030204" pitchFamily="18" charset="0"/>
                          </a:rPr>
                        </m:ctrlPr>
                      </m:funcPr>
                      <m:fName>
                        <m:r>
                          <a:rPr lang="fr-FR" sz="1600">
                            <a:latin typeface="Cambria Math" panose="02040503050406030204" pitchFamily="18" charset="0"/>
                          </a:rPr>
                          <m:t>𝑎𝑟𝑔</m:t>
                        </m:r>
                      </m:fName>
                      <m:e>
                        <m:func>
                          <m:funcPr>
                            <m:ctrlPr>
                              <a:rPr lang="fr-FR" sz="1600" i="1">
                                <a:latin typeface="Cambria Math" panose="02040503050406030204" pitchFamily="18" charset="0"/>
                              </a:rPr>
                            </m:ctrlPr>
                          </m:funcPr>
                          <m:fName>
                            <m:limLow>
                              <m:limLowPr>
                                <m:ctrlPr>
                                  <a:rPr lang="fr-FR" sz="1600" i="1">
                                    <a:latin typeface="Cambria Math" panose="02040503050406030204" pitchFamily="18" charset="0"/>
                                  </a:rPr>
                                </m:ctrlPr>
                              </m:limLowPr>
                              <m:e>
                                <m:r>
                                  <a:rPr lang="fr-FR" sz="1600">
                                    <a:latin typeface="Cambria Math" panose="02040503050406030204" pitchFamily="18" charset="0"/>
                                  </a:rPr>
                                  <m:t>𝑚𝑖𝑛</m:t>
                                </m:r>
                              </m:e>
                              <m:lim>
                                <m:r>
                                  <a:rPr lang="fr-FR" sz="1600">
                                    <a:latin typeface="Cambria Math" panose="02040503050406030204" pitchFamily="18" charset="0"/>
                                  </a:rPr>
                                  <m:t>h</m:t>
                                </m:r>
                                <m:r>
                                  <a:rPr lang="fr-FR" sz="1600">
                                    <a:latin typeface="Cambria Math" panose="02040503050406030204" pitchFamily="18" charset="0"/>
                                  </a:rPr>
                                  <m:t>&gt;0</m:t>
                                </m:r>
                              </m:lim>
                            </m:limLow>
                          </m:fName>
                          <m:e>
                            <m:r>
                              <a:rPr lang="fr-FR" sz="1600">
                                <a:latin typeface="Cambria Math" panose="02040503050406030204" pitchFamily="18" charset="0"/>
                              </a:rPr>
                              <m:t>𝐶</m:t>
                            </m:r>
                          </m:e>
                        </m:func>
                      </m:e>
                    </m:func>
                    <m:r>
                      <a:rPr lang="fr-FR" sz="1600">
                        <a:latin typeface="Cambria Math" panose="02040503050406030204" pitchFamily="18" charset="0"/>
                      </a:rPr>
                      <m:t>𝑉</m:t>
                    </m:r>
                    <m:d>
                      <m:dPr>
                        <m:ctrlPr>
                          <a:rPr lang="fr-FR" sz="1600" i="1">
                            <a:latin typeface="Cambria Math" panose="02040503050406030204" pitchFamily="18" charset="0"/>
                          </a:rPr>
                        </m:ctrlPr>
                      </m:dPr>
                      <m:e>
                        <m:r>
                          <a:rPr lang="fr-FR" sz="1600">
                            <a:latin typeface="Cambria Math" panose="02040503050406030204" pitchFamily="18" charset="0"/>
                          </a:rPr>
                          <m:t>h</m:t>
                        </m:r>
                      </m:e>
                    </m:d>
                  </m:oMath>
                </a14:m>
                <a:endParaRPr lang="fr-FR" sz="1600" dirty="0"/>
              </a:p>
              <a:p>
                <a:pPr>
                  <a:lnSpc>
                    <a:spcPct val="107000"/>
                  </a:lnSpc>
                  <a:spcAft>
                    <a:spcPts val="800"/>
                  </a:spcAft>
                </a:pPr>
                <a:endParaRPr lang="en-US" sz="1400" dirty="0">
                  <a:latin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A7DF2EF4-A174-150D-711A-AB69BB07E739}"/>
                  </a:ext>
                </a:extLst>
              </p:cNvPr>
              <p:cNvSpPr txBox="1">
                <a:spLocks noRot="1" noChangeAspect="1" noMove="1" noResize="1" noEditPoints="1" noAdjustHandles="1" noChangeArrowheads="1" noChangeShapeType="1" noTextEdit="1"/>
              </p:cNvSpPr>
              <p:nvPr/>
            </p:nvSpPr>
            <p:spPr>
              <a:xfrm>
                <a:off x="608983" y="2585215"/>
                <a:ext cx="8683113" cy="3325910"/>
              </a:xfrm>
              <a:prstGeom prst="rect">
                <a:avLst/>
              </a:prstGeom>
              <a:blipFill>
                <a:blip r:embed="rId3"/>
                <a:stretch>
                  <a:fillRect l="-211" t="-8425"/>
                </a:stretch>
              </a:blipFill>
            </p:spPr>
            <p:txBody>
              <a:bodyPr/>
              <a:lstStyle/>
              <a:p>
                <a:r>
                  <a:rPr lang="en-US">
                    <a:noFill/>
                  </a:rPr>
                  <a:t> </a:t>
                </a:r>
              </a:p>
            </p:txBody>
          </p:sp>
        </mc:Fallback>
      </mc:AlternateContent>
      <p:sp>
        <p:nvSpPr>
          <p:cNvPr id="3" name="Ellipse 2">
            <a:extLst>
              <a:ext uri="{FF2B5EF4-FFF2-40B4-BE49-F238E27FC236}">
                <a16:creationId xmlns:a16="http://schemas.microsoft.com/office/drawing/2014/main" id="{9315DB82-9F7D-D954-62E9-7F9923C445EB}"/>
              </a:ext>
            </a:extLst>
          </p:cNvPr>
          <p:cNvSpPr/>
          <p:nvPr/>
        </p:nvSpPr>
        <p:spPr>
          <a:xfrm>
            <a:off x="3652990" y="4851155"/>
            <a:ext cx="1265903" cy="949025"/>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5" name="Ellipse 4">
            <a:extLst>
              <a:ext uri="{FF2B5EF4-FFF2-40B4-BE49-F238E27FC236}">
                <a16:creationId xmlns:a16="http://schemas.microsoft.com/office/drawing/2014/main" id="{1DF67B3B-3EC4-4164-70C1-9A365689AB4F}"/>
              </a:ext>
            </a:extLst>
          </p:cNvPr>
          <p:cNvSpPr/>
          <p:nvPr/>
        </p:nvSpPr>
        <p:spPr>
          <a:xfrm>
            <a:off x="5095335" y="5102446"/>
            <a:ext cx="346820" cy="420329"/>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11" name="ZoneTexte 10">
            <a:extLst>
              <a:ext uri="{FF2B5EF4-FFF2-40B4-BE49-F238E27FC236}">
                <a16:creationId xmlns:a16="http://schemas.microsoft.com/office/drawing/2014/main" id="{B226BF6C-3175-384D-D1DA-5CBD260CD73F}"/>
              </a:ext>
            </a:extLst>
          </p:cNvPr>
          <p:cNvSpPr txBox="1"/>
          <p:nvPr/>
        </p:nvSpPr>
        <p:spPr>
          <a:xfrm>
            <a:off x="2131141" y="5793085"/>
            <a:ext cx="936523" cy="349702"/>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Trapezoidal method </a:t>
            </a:r>
          </a:p>
        </p:txBody>
      </p:sp>
      <p:cxnSp>
        <p:nvCxnSpPr>
          <p:cNvPr id="13" name="Connecteur droit avec flèche 12">
            <a:extLst>
              <a:ext uri="{FF2B5EF4-FFF2-40B4-BE49-F238E27FC236}">
                <a16:creationId xmlns:a16="http://schemas.microsoft.com/office/drawing/2014/main" id="{608123CB-F16F-A85B-7C93-FDF5835F601E}"/>
              </a:ext>
            </a:extLst>
          </p:cNvPr>
          <p:cNvCxnSpPr>
            <a:cxnSpLocks/>
          </p:cNvCxnSpPr>
          <p:nvPr/>
        </p:nvCxnSpPr>
        <p:spPr>
          <a:xfrm flipV="1">
            <a:off x="2993923" y="5604605"/>
            <a:ext cx="771830" cy="2926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Connecteur droit avec flèche 17">
            <a:extLst>
              <a:ext uri="{FF2B5EF4-FFF2-40B4-BE49-F238E27FC236}">
                <a16:creationId xmlns:a16="http://schemas.microsoft.com/office/drawing/2014/main" id="{8A1ECCAC-48EF-3994-89F7-6A560EC4CC87}"/>
              </a:ext>
            </a:extLst>
          </p:cNvPr>
          <p:cNvCxnSpPr>
            <a:cxnSpLocks/>
          </p:cNvCxnSpPr>
          <p:nvPr/>
        </p:nvCxnSpPr>
        <p:spPr>
          <a:xfrm flipH="1" flipV="1">
            <a:off x="5363802" y="5505198"/>
            <a:ext cx="380695" cy="4914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 name="ZoneTexte 19">
            <a:extLst>
              <a:ext uri="{FF2B5EF4-FFF2-40B4-BE49-F238E27FC236}">
                <a16:creationId xmlns:a16="http://schemas.microsoft.com/office/drawing/2014/main" id="{D97362C4-8249-3447-6021-5026DAB17DC6}"/>
              </a:ext>
            </a:extLst>
          </p:cNvPr>
          <p:cNvSpPr txBox="1"/>
          <p:nvPr/>
        </p:nvSpPr>
        <p:spPr>
          <a:xfrm>
            <a:off x="5554149" y="5967936"/>
            <a:ext cx="706541" cy="211203"/>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From data </a:t>
            </a:r>
          </a:p>
        </p:txBody>
      </p:sp>
      <p:sp>
        <p:nvSpPr>
          <p:cNvPr id="8" name="Titre 7">
            <a:extLst>
              <a:ext uri="{FF2B5EF4-FFF2-40B4-BE49-F238E27FC236}">
                <a16:creationId xmlns:a16="http://schemas.microsoft.com/office/drawing/2014/main" id="{E618F8EA-DB0D-74E3-1F13-21425ECF2B11}"/>
              </a:ext>
            </a:extLst>
          </p:cNvPr>
          <p:cNvSpPr>
            <a:spLocks noGrp="1"/>
          </p:cNvSpPr>
          <p:nvPr>
            <p:ph type="title"/>
          </p:nvPr>
        </p:nvSpPr>
        <p:spPr>
          <a:xfrm>
            <a:off x="169141" y="449314"/>
            <a:ext cx="9204000" cy="236475"/>
          </a:xfrm>
        </p:spPr>
        <p:txBody>
          <a:bodyPr/>
          <a:lstStyle/>
          <a:p>
            <a:r>
              <a:rPr lang="en-US" dirty="0"/>
              <a:t>APPENDIX (6/6) </a:t>
            </a:r>
          </a:p>
        </p:txBody>
      </p:sp>
    </p:spTree>
    <p:extLst>
      <p:ext uri="{BB962C8B-B14F-4D97-AF65-F5344CB8AC3E}">
        <p14:creationId xmlns:p14="http://schemas.microsoft.com/office/powerpoint/2010/main" val="1545668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37069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189993" y="454049"/>
            <a:ext cx="9259200" cy="236475"/>
          </a:xfrm>
        </p:spPr>
        <p:txBody>
          <a:bodyPr/>
          <a:lstStyle/>
          <a:p>
            <a:r>
              <a:rPr lang="en-US" dirty="0">
                <a:solidFill>
                  <a:schemeClr val="tx1"/>
                </a:solidFill>
              </a:rPr>
              <a:t>B. Main Use of Knowledge Distillation</a:t>
            </a:r>
          </a:p>
        </p:txBody>
      </p:sp>
      <p:sp>
        <p:nvSpPr>
          <p:cNvPr id="5" name="ZoneTexte 4">
            <a:extLst>
              <a:ext uri="{FF2B5EF4-FFF2-40B4-BE49-F238E27FC236}">
                <a16:creationId xmlns:a16="http://schemas.microsoft.com/office/drawing/2014/main" id="{5CC725C0-E829-A860-4039-1F8CDF18F1B5}"/>
              </a:ext>
            </a:extLst>
          </p:cNvPr>
          <p:cNvSpPr txBox="1"/>
          <p:nvPr/>
        </p:nvSpPr>
        <p:spPr>
          <a:xfrm>
            <a:off x="108936" y="903876"/>
            <a:ext cx="7077334" cy="369332"/>
          </a:xfrm>
          <a:prstGeom prst="rect">
            <a:avLst/>
          </a:prstGeom>
          <a:noFill/>
        </p:spPr>
        <p:txBody>
          <a:bodyPr wrap="square">
            <a:spAutoFit/>
          </a:bodyPr>
          <a:lstStyle/>
          <a:p>
            <a:r>
              <a:rPr lang="en-US" sz="1800" b="1" dirty="0">
                <a:solidFill>
                  <a:srgbClr val="C00000"/>
                </a:solidFill>
              </a:rPr>
              <a:t>3 Main Potential Uses of Knowledge Distillation</a:t>
            </a:r>
          </a:p>
        </p:txBody>
      </p:sp>
      <p:graphicFrame>
        <p:nvGraphicFramePr>
          <p:cNvPr id="8" name="Diagramme 7">
            <a:extLst>
              <a:ext uri="{FF2B5EF4-FFF2-40B4-BE49-F238E27FC236}">
                <a16:creationId xmlns:a16="http://schemas.microsoft.com/office/drawing/2014/main" id="{8B2E5EA4-018B-0170-2250-F713F3755AD6}"/>
              </a:ext>
            </a:extLst>
          </p:cNvPr>
          <p:cNvGraphicFramePr/>
          <p:nvPr>
            <p:extLst>
              <p:ext uri="{D42A27DB-BD31-4B8C-83A1-F6EECF244321}">
                <p14:modId xmlns:p14="http://schemas.microsoft.com/office/powerpoint/2010/main" val="4113510839"/>
              </p:ext>
            </p:extLst>
          </p:nvPr>
        </p:nvGraphicFramePr>
        <p:xfrm>
          <a:off x="1600198" y="1833551"/>
          <a:ext cx="6550889" cy="4313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a:extLst>
              <a:ext uri="{FF2B5EF4-FFF2-40B4-BE49-F238E27FC236}">
                <a16:creationId xmlns:a16="http://schemas.microsoft.com/office/drawing/2014/main" id="{CD9AB489-07A1-DAD9-F816-3D4CBA1924EC}"/>
              </a:ext>
            </a:extLst>
          </p:cNvPr>
          <p:cNvSpPr txBox="1"/>
          <p:nvPr/>
        </p:nvSpPr>
        <p:spPr>
          <a:xfrm>
            <a:off x="2370261" y="1435866"/>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1</a:t>
            </a:r>
          </a:p>
        </p:txBody>
      </p:sp>
      <p:sp>
        <p:nvSpPr>
          <p:cNvPr id="10" name="ZoneTexte 9">
            <a:extLst>
              <a:ext uri="{FF2B5EF4-FFF2-40B4-BE49-F238E27FC236}">
                <a16:creationId xmlns:a16="http://schemas.microsoft.com/office/drawing/2014/main" id="{36D42590-F3DC-F944-8126-37DDE9DFD227}"/>
              </a:ext>
            </a:extLst>
          </p:cNvPr>
          <p:cNvSpPr txBox="1"/>
          <p:nvPr/>
        </p:nvSpPr>
        <p:spPr>
          <a:xfrm>
            <a:off x="4631586" y="1421300"/>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2</a:t>
            </a:r>
          </a:p>
        </p:txBody>
      </p:sp>
      <p:sp>
        <p:nvSpPr>
          <p:cNvPr id="11" name="ZoneTexte 10">
            <a:extLst>
              <a:ext uri="{FF2B5EF4-FFF2-40B4-BE49-F238E27FC236}">
                <a16:creationId xmlns:a16="http://schemas.microsoft.com/office/drawing/2014/main" id="{A9720202-2CC0-9892-FD03-3D5A6146270C}"/>
              </a:ext>
            </a:extLst>
          </p:cNvPr>
          <p:cNvSpPr txBox="1"/>
          <p:nvPr/>
        </p:nvSpPr>
        <p:spPr>
          <a:xfrm>
            <a:off x="6892911" y="1431942"/>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3</a:t>
            </a:r>
          </a:p>
        </p:txBody>
      </p:sp>
    </p:spTree>
    <p:extLst>
      <p:ext uri="{BB962C8B-B14F-4D97-AF65-F5344CB8AC3E}">
        <p14:creationId xmlns:p14="http://schemas.microsoft.com/office/powerpoint/2010/main" val="418228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CDC486-81C6-8167-A2D1-181210DFF36F}"/>
              </a:ext>
            </a:extLst>
          </p:cNvPr>
          <p:cNvSpPr>
            <a:spLocks noGrp="1"/>
          </p:cNvSpPr>
          <p:nvPr>
            <p:ph type="title"/>
          </p:nvPr>
        </p:nvSpPr>
        <p:spPr>
          <a:xfrm>
            <a:off x="226206" y="326576"/>
            <a:ext cx="9258150" cy="236475"/>
          </a:xfrm>
        </p:spPr>
        <p:txBody>
          <a:bodyPr/>
          <a:lstStyle/>
          <a:p>
            <a:r>
              <a:rPr lang="en-US" dirty="0">
                <a:solidFill>
                  <a:schemeClr val="tx1"/>
                </a:solidFill>
              </a:rPr>
              <a:t>C. Relevant Applications in Scientific Work</a:t>
            </a:r>
          </a:p>
        </p:txBody>
      </p:sp>
      <p:graphicFrame>
        <p:nvGraphicFramePr>
          <p:cNvPr id="3" name="Tableau 2">
            <a:extLst>
              <a:ext uri="{FF2B5EF4-FFF2-40B4-BE49-F238E27FC236}">
                <a16:creationId xmlns:a16="http://schemas.microsoft.com/office/drawing/2014/main" id="{3861B6B0-F52D-D434-BFE1-C0868A09B322}"/>
              </a:ext>
            </a:extLst>
          </p:cNvPr>
          <p:cNvGraphicFramePr>
            <a:graphicFrameLocks noGrp="1"/>
          </p:cNvGraphicFramePr>
          <p:nvPr>
            <p:extLst>
              <p:ext uri="{D42A27DB-BD31-4B8C-83A1-F6EECF244321}">
                <p14:modId xmlns:p14="http://schemas.microsoft.com/office/powerpoint/2010/main" val="1588927148"/>
              </p:ext>
            </p:extLst>
          </p:nvPr>
        </p:nvGraphicFramePr>
        <p:xfrm>
          <a:off x="632354" y="1400373"/>
          <a:ext cx="8342607" cy="3291149"/>
        </p:xfrm>
        <a:graphic>
          <a:graphicData uri="http://schemas.openxmlformats.org/drawingml/2006/table">
            <a:tbl>
              <a:tblPr firstRow="1" firstCol="1" bandRow="1">
                <a:tableStyleId>{3B4B98B0-60AC-42C2-AFA5-B58CD77FA1E5}</a:tableStyleId>
              </a:tblPr>
              <a:tblGrid>
                <a:gridCol w="1762892">
                  <a:extLst>
                    <a:ext uri="{9D8B030D-6E8A-4147-A177-3AD203B41FA5}">
                      <a16:colId xmlns:a16="http://schemas.microsoft.com/office/drawing/2014/main" val="163505406"/>
                    </a:ext>
                  </a:extLst>
                </a:gridCol>
                <a:gridCol w="2066709">
                  <a:extLst>
                    <a:ext uri="{9D8B030D-6E8A-4147-A177-3AD203B41FA5}">
                      <a16:colId xmlns:a16="http://schemas.microsoft.com/office/drawing/2014/main" val="1130461567"/>
                    </a:ext>
                  </a:extLst>
                </a:gridCol>
                <a:gridCol w="2102604">
                  <a:extLst>
                    <a:ext uri="{9D8B030D-6E8A-4147-A177-3AD203B41FA5}">
                      <a16:colId xmlns:a16="http://schemas.microsoft.com/office/drawing/2014/main" val="1165217644"/>
                    </a:ext>
                  </a:extLst>
                </a:gridCol>
                <a:gridCol w="2410402">
                  <a:extLst>
                    <a:ext uri="{9D8B030D-6E8A-4147-A177-3AD203B41FA5}">
                      <a16:colId xmlns:a16="http://schemas.microsoft.com/office/drawing/2014/main" val="2142186453"/>
                    </a:ext>
                  </a:extLst>
                </a:gridCol>
              </a:tblGrid>
              <a:tr h="288455">
                <a:tc>
                  <a:txBody>
                    <a:bodyPr/>
                    <a:lstStyle/>
                    <a:p>
                      <a:pPr algn="ctr">
                        <a:lnSpc>
                          <a:spcPct val="150000"/>
                        </a:lnSpc>
                      </a:pPr>
                      <a:r>
                        <a:rPr lang="en-US" sz="1000" kern="100" dirty="0">
                          <a:effectLst/>
                        </a:rPr>
                        <a:t>Article</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000" kern="100" dirty="0">
                          <a:effectLst/>
                        </a:rPr>
                        <a:t>Description</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000" kern="100" dirty="0">
                          <a:effectLst/>
                        </a:rPr>
                        <a:t>Performances</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000" kern="100" dirty="0">
                          <a:effectLst/>
                        </a:rPr>
                        <a:t>Commentary </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2410378"/>
                  </a:ext>
                </a:extLst>
              </a:tr>
              <a:tr h="1556201">
                <a:tc>
                  <a:txBody>
                    <a:bodyPr/>
                    <a:lstStyle/>
                    <a:p>
                      <a:pPr algn="just">
                        <a:lnSpc>
                          <a:spcPct val="150000"/>
                        </a:lnSpc>
                      </a:pPr>
                      <a:r>
                        <a:rPr lang="en-US" sz="1000" kern="100" dirty="0">
                          <a:effectLst/>
                        </a:rPr>
                        <a:t>Improving the Interpretability of Deep Neural Networks with Knowledge Distillation (Liu, et al., 2018).</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000" kern="100" dirty="0">
                          <a:effectLst/>
                        </a:rPr>
                        <a:t>Distill </a:t>
                      </a:r>
                      <a:r>
                        <a:rPr lang="en-US" sz="1000" b="1" kern="100" dirty="0">
                          <a:solidFill>
                            <a:srgbClr val="FF0000"/>
                          </a:solidFill>
                          <a:effectLst/>
                        </a:rPr>
                        <a:t>Deep Neural Networks (CNN) </a:t>
                      </a:r>
                      <a:r>
                        <a:rPr lang="en-US" sz="1000" kern="100" dirty="0">
                          <a:effectLst/>
                        </a:rPr>
                        <a:t>into </a:t>
                      </a:r>
                      <a:r>
                        <a:rPr lang="en-US" sz="1000" b="1" kern="100" dirty="0">
                          <a:solidFill>
                            <a:srgbClr val="FF0000"/>
                          </a:solidFill>
                          <a:effectLst/>
                        </a:rPr>
                        <a:t>decision trees</a:t>
                      </a:r>
                      <a:r>
                        <a:rPr lang="en-US" sz="1000" kern="100" dirty="0">
                          <a:effectLst/>
                        </a:rPr>
                        <a:t> for the MNIST Task. In this work, Application in </a:t>
                      </a:r>
                      <a:r>
                        <a:rPr lang="en-US" sz="1000" b="1" kern="100" dirty="0">
                          <a:solidFill>
                            <a:srgbClr val="FF0000"/>
                          </a:solidFill>
                          <a:effectLst/>
                        </a:rPr>
                        <a:t>XAI and model performance enhancing. </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000" b="1" kern="100" dirty="0">
                          <a:solidFill>
                            <a:srgbClr val="FF0000"/>
                          </a:solidFill>
                          <a:effectLst/>
                        </a:rPr>
                        <a:t>Baseline student accuracy: 84%</a:t>
                      </a:r>
                      <a:endParaRPr lang="fr-FR" sz="1000" b="1" dirty="0">
                        <a:solidFill>
                          <a:srgbClr val="FF0000"/>
                        </a:solidFill>
                        <a:effectLst/>
                      </a:endParaRPr>
                    </a:p>
                    <a:p>
                      <a:pPr algn="just">
                        <a:lnSpc>
                          <a:spcPct val="150000"/>
                        </a:lnSpc>
                      </a:pPr>
                      <a:r>
                        <a:rPr lang="en-US" sz="1000" kern="100" dirty="0">
                          <a:effectLst/>
                        </a:rPr>
                        <a:t>Teacher accuracy: 99.25%</a:t>
                      </a:r>
                      <a:endParaRPr lang="fr-FR" sz="1000" dirty="0">
                        <a:effectLst/>
                      </a:endParaRPr>
                    </a:p>
                    <a:p>
                      <a:pPr algn="just">
                        <a:lnSpc>
                          <a:spcPct val="150000"/>
                        </a:lnSpc>
                      </a:pPr>
                      <a:r>
                        <a:rPr lang="en-US" sz="1000" b="1" kern="100" dirty="0">
                          <a:solidFill>
                            <a:srgbClr val="FF0000"/>
                          </a:solidFill>
                          <a:effectLst/>
                        </a:rPr>
                        <a:t>Distilled student accuracy: 86.6 %</a:t>
                      </a:r>
                      <a:endParaRPr lang="fr-FR" sz="1000" b="1" dirty="0">
                        <a:solidFill>
                          <a:srgbClr val="FF0000"/>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000" kern="100" dirty="0">
                          <a:effectLst/>
                        </a:rPr>
                        <a:t>The choice of an interpretable student always creates a </a:t>
                      </a:r>
                      <a:r>
                        <a:rPr lang="en-US" sz="1000" b="1" kern="100" dirty="0">
                          <a:solidFill>
                            <a:srgbClr val="FF0000"/>
                          </a:solidFill>
                          <a:effectLst/>
                        </a:rPr>
                        <a:t>performance gap</a:t>
                      </a:r>
                      <a:r>
                        <a:rPr lang="en-US" sz="1000" kern="100" dirty="0">
                          <a:effectLst/>
                        </a:rPr>
                        <a:t> between the student and the teacher. However, </a:t>
                      </a:r>
                      <a:r>
                        <a:rPr lang="en-US" sz="1000" b="1" kern="100" dirty="0">
                          <a:solidFill>
                            <a:srgbClr val="FF0000"/>
                          </a:solidFill>
                          <a:effectLst/>
                        </a:rPr>
                        <a:t>outperforming the baseline is always possible in interpretability applications</a:t>
                      </a:r>
                      <a:r>
                        <a:rPr lang="en-US" sz="1000" kern="100" dirty="0">
                          <a:effectLst/>
                        </a:rPr>
                        <a:t>. </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1308370"/>
                  </a:ext>
                </a:extLst>
              </a:tr>
              <a:tr h="1402416">
                <a:tc>
                  <a:txBody>
                    <a:bodyPr/>
                    <a:lstStyle/>
                    <a:p>
                      <a:pPr algn="just">
                        <a:lnSpc>
                          <a:spcPct val="150000"/>
                        </a:lnSpc>
                      </a:pPr>
                      <a:r>
                        <a:rPr lang="en-US" sz="1000" kern="100" dirty="0">
                          <a:effectLst/>
                        </a:rPr>
                        <a:t>Natural Language Generation for Effective Knowledge Distillation (Tang, et al., 2019)</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000" b="1" kern="100" dirty="0">
                          <a:solidFill>
                            <a:srgbClr val="FF0000"/>
                          </a:solidFill>
                          <a:effectLst/>
                        </a:rPr>
                        <a:t>Distill a BERT </a:t>
                      </a:r>
                      <a:r>
                        <a:rPr lang="en-US" sz="1000" kern="100" dirty="0">
                          <a:effectLst/>
                        </a:rPr>
                        <a:t>(Devlin, et al., 2018) teacher into a </a:t>
                      </a:r>
                      <a:r>
                        <a:rPr lang="en-US" sz="1000" b="1" kern="100" dirty="0">
                          <a:solidFill>
                            <a:srgbClr val="FF0000"/>
                          </a:solidFill>
                          <a:effectLst/>
                        </a:rPr>
                        <a:t>smallest BiLSTM </a:t>
                      </a:r>
                      <a:r>
                        <a:rPr lang="en-US" sz="1000" kern="100" dirty="0">
                          <a:effectLst/>
                        </a:rPr>
                        <a:t>using a transfer set constructed by </a:t>
                      </a:r>
                      <a:r>
                        <a:rPr lang="en-US" sz="1000" b="1" kern="100" dirty="0">
                          <a:solidFill>
                            <a:srgbClr val="FF0000"/>
                          </a:solidFill>
                          <a:effectLst/>
                        </a:rPr>
                        <a:t>GPT-2</a:t>
                      </a:r>
                      <a:r>
                        <a:rPr lang="en-US" sz="1000" kern="100" dirty="0">
                          <a:effectLst/>
                        </a:rPr>
                        <a:t> (Radford, et al., 2019) and </a:t>
                      </a:r>
                      <a:r>
                        <a:rPr lang="en-US" sz="1000" b="1" kern="100" dirty="0">
                          <a:solidFill>
                            <a:srgbClr val="FF0000"/>
                          </a:solidFill>
                          <a:effectLst/>
                        </a:rPr>
                        <a:t>TXL</a:t>
                      </a:r>
                      <a:r>
                        <a:rPr lang="en-US" sz="1000" kern="100" dirty="0">
                          <a:effectLst/>
                        </a:rPr>
                        <a:t> (Dai, et al., 2019), </a:t>
                      </a:r>
                      <a:r>
                        <a:rPr lang="en-US" sz="1000" b="1" kern="100" dirty="0">
                          <a:solidFill>
                            <a:srgbClr val="FF0000"/>
                          </a:solidFill>
                          <a:effectLst/>
                        </a:rPr>
                        <a:t>application in model complexity reduction</a:t>
                      </a:r>
                      <a:r>
                        <a:rPr lang="en-US" sz="1000" kern="100" dirty="0">
                          <a:effectLst/>
                        </a:rPr>
                        <a:t>. </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000" b="1" kern="100" dirty="0">
                          <a:solidFill>
                            <a:srgbClr val="FF0000"/>
                          </a:solidFill>
                          <a:effectLst/>
                        </a:rPr>
                        <a:t>BiLSTM baseline accuracy: 87.6%</a:t>
                      </a:r>
                      <a:endParaRPr lang="fr-FR" sz="1000" b="1" dirty="0">
                        <a:solidFill>
                          <a:srgbClr val="FF0000"/>
                        </a:solidFill>
                        <a:effectLst/>
                      </a:endParaRPr>
                    </a:p>
                    <a:p>
                      <a:pPr algn="just">
                        <a:lnSpc>
                          <a:spcPct val="150000"/>
                        </a:lnSpc>
                      </a:pPr>
                      <a:r>
                        <a:rPr lang="en-US" sz="1000" kern="100" dirty="0">
                          <a:effectLst/>
                        </a:rPr>
                        <a:t>BERT Teacher accuracy: 94.9%</a:t>
                      </a:r>
                      <a:endParaRPr lang="fr-FR" sz="1000" dirty="0">
                        <a:effectLst/>
                      </a:endParaRPr>
                    </a:p>
                    <a:p>
                      <a:pPr algn="just">
                        <a:lnSpc>
                          <a:spcPct val="150000"/>
                        </a:lnSpc>
                      </a:pPr>
                      <a:r>
                        <a:rPr lang="en-US" sz="1000" b="1" kern="100" dirty="0">
                          <a:solidFill>
                            <a:srgbClr val="FF0000"/>
                          </a:solidFill>
                          <a:effectLst/>
                        </a:rPr>
                        <a:t>Distilled BiLSTM student </a:t>
                      </a:r>
                      <a:r>
                        <a:rPr lang="en-US" sz="1000" kern="100" dirty="0">
                          <a:effectLst/>
                        </a:rPr>
                        <a:t>on GPT-2 transfer dataset accuracy: 92.7 %</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000" kern="100" dirty="0">
                          <a:effectLst/>
                        </a:rPr>
                        <a:t>BERT models are very heavy and requires important computational resources for training. Distillation learning </a:t>
                      </a:r>
                      <a:r>
                        <a:rPr lang="en-US" sz="1000" b="1" kern="100" dirty="0">
                          <a:solidFill>
                            <a:srgbClr val="FF0000"/>
                          </a:solidFill>
                          <a:effectLst/>
                        </a:rPr>
                        <a:t>reduces complexity </a:t>
                      </a:r>
                      <a:r>
                        <a:rPr lang="en-US" sz="1000" kern="100" dirty="0">
                          <a:effectLst/>
                        </a:rPr>
                        <a:t>while staying faithful to the original performance.  </a:t>
                      </a:r>
                      <a:endParaRPr lang="fr-FR"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8222110"/>
                  </a:ext>
                </a:extLst>
              </a:tr>
            </a:tbl>
          </a:graphicData>
        </a:graphic>
      </p:graphicFrame>
      <p:cxnSp>
        <p:nvCxnSpPr>
          <p:cNvPr id="5" name="Connecteur droit 4">
            <a:extLst>
              <a:ext uri="{FF2B5EF4-FFF2-40B4-BE49-F238E27FC236}">
                <a16:creationId xmlns:a16="http://schemas.microsoft.com/office/drawing/2014/main" id="{F4B80F53-E469-3472-C789-3383356CC216}"/>
              </a:ext>
            </a:extLst>
          </p:cNvPr>
          <p:cNvCxnSpPr/>
          <p:nvPr/>
        </p:nvCxnSpPr>
        <p:spPr>
          <a:xfrm>
            <a:off x="226206" y="654828"/>
            <a:ext cx="6902246"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874FF99E-2729-FCE6-4928-722B70911108}"/>
              </a:ext>
            </a:extLst>
          </p:cNvPr>
          <p:cNvSpPr txBox="1"/>
          <p:nvPr/>
        </p:nvSpPr>
        <p:spPr>
          <a:xfrm>
            <a:off x="2733477" y="4875075"/>
            <a:ext cx="4140363" cy="241980"/>
          </a:xfrm>
          <a:prstGeom prst="rect">
            <a:avLst/>
          </a:prstGeom>
          <a:noFill/>
        </p:spPr>
        <p:txBody>
          <a:bodyPr wrap="square" lIns="36000" tIns="36000" rIns="36000" bIns="36000" rtlCol="0">
            <a:spAutoFit/>
          </a:bodyPr>
          <a:lstStyle/>
          <a:p>
            <a:pPr algn="ctr"/>
            <a:r>
              <a:rPr lang="en-US" sz="1050" b="1" i="1" dirty="0">
                <a:latin typeface="CMR8"/>
              </a:rPr>
              <a:t>Table 1. Relevant Distillation Learning Applications in Literature</a:t>
            </a:r>
          </a:p>
        </p:txBody>
      </p:sp>
    </p:spTree>
    <p:extLst>
      <p:ext uri="{BB962C8B-B14F-4D97-AF65-F5344CB8AC3E}">
        <p14:creationId xmlns:p14="http://schemas.microsoft.com/office/powerpoint/2010/main" val="10180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05580" y="3106610"/>
            <a:ext cx="8074742" cy="433004"/>
          </a:xfrm>
        </p:spPr>
        <p:txBody>
          <a:bodyPr/>
          <a:lstStyle/>
          <a:p>
            <a:r>
              <a:rPr lang="en-US" sz="1600" dirty="0"/>
              <a:t>2. Distillation OF PD ESTIMATION MODELS</a:t>
            </a:r>
            <a:br>
              <a:rPr lang="en-US" sz="1400" dirty="0"/>
            </a:br>
            <a:endParaRPr lang="en-US" sz="2100" dirty="0"/>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4" cy="3073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1">
            <a:extLst>
              <a:ext uri="{FF2B5EF4-FFF2-40B4-BE49-F238E27FC236}">
                <a16:creationId xmlns:a16="http://schemas.microsoft.com/office/drawing/2014/main" id="{B3285912-26AE-E7DD-5D05-E77F32958843}"/>
              </a:ext>
            </a:extLst>
          </p:cNvPr>
          <p:cNvSpPr>
            <a:spLocks noGrp="1"/>
          </p:cNvSpPr>
          <p:nvPr>
            <p:ph type="subTitle" idx="1"/>
          </p:nvPr>
        </p:nvSpPr>
        <p:spPr>
          <a:xfrm>
            <a:off x="759055" y="3597464"/>
            <a:ext cx="5715487" cy="1876924"/>
          </a:xfrm>
        </p:spPr>
        <p:txBody>
          <a:bodyPr/>
          <a:lstStyle/>
          <a:p>
            <a:pPr marL="457200" lvl="1" indent="-457200">
              <a:buAutoNum type="alphaUcPeriod"/>
            </a:pPr>
            <a:r>
              <a:rPr lang="en-US" dirty="0">
                <a:solidFill>
                  <a:schemeClr val="tx1"/>
                </a:solidFill>
              </a:rPr>
              <a:t>Teacher Training </a:t>
            </a:r>
          </a:p>
          <a:p>
            <a:pPr marL="457200" lvl="1" indent="-457200">
              <a:buAutoNum type="alphaUcPeriod"/>
            </a:pPr>
            <a:r>
              <a:rPr lang="en-US" dirty="0">
                <a:solidFill>
                  <a:schemeClr val="tx1"/>
                </a:solidFill>
              </a:rPr>
              <a:t>Hinton-Based Distillation </a:t>
            </a:r>
          </a:p>
          <a:p>
            <a:pPr marL="457200" lvl="1" indent="-457200">
              <a:buAutoNum type="alphaUcPeriod"/>
            </a:pPr>
            <a:r>
              <a:rPr lang="en-US" dirty="0">
                <a:solidFill>
                  <a:schemeClr val="tx1"/>
                </a:solidFill>
              </a:rPr>
              <a:t>Adversarial Knowledge Distillation Framework</a:t>
            </a:r>
          </a:p>
          <a:p>
            <a:pPr marL="457200" lvl="1" indent="-457200">
              <a:buFont typeface="Wingdings" panose="05000000000000000000" pitchFamily="2" charset="2"/>
              <a:buAutoNum type="alphaUcPeriod"/>
            </a:pPr>
            <a:r>
              <a:rPr lang="en-US" dirty="0">
                <a:solidFill>
                  <a:schemeClr val="tx1"/>
                </a:solidFill>
              </a:rPr>
              <a:t>Xdistillation Framework </a:t>
            </a:r>
          </a:p>
          <a:p>
            <a:pPr lvl="1"/>
            <a:endParaRPr lang="en-US" dirty="0"/>
          </a:p>
          <a:p>
            <a:pPr lvl="1"/>
            <a:endParaRPr lang="en-US" dirty="0">
              <a:solidFill>
                <a:schemeClr val="tx1"/>
              </a:solidFill>
            </a:endParaRPr>
          </a:p>
        </p:txBody>
      </p:sp>
    </p:spTree>
    <p:extLst>
      <p:ext uri="{BB962C8B-B14F-4D97-AF65-F5344CB8AC3E}">
        <p14:creationId xmlns:p14="http://schemas.microsoft.com/office/powerpoint/2010/main" val="302139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167680" y="467184"/>
            <a:ext cx="9258150" cy="236475"/>
          </a:xfrm>
        </p:spPr>
        <p:txBody>
          <a:bodyPr/>
          <a:lstStyle/>
          <a:p>
            <a:r>
              <a:rPr lang="en-US" noProof="0" dirty="0"/>
              <a:t>INTRODUCTION TO PD ESTIMATION MODELS FRAMEWORK </a:t>
            </a:r>
          </a:p>
        </p:txBody>
      </p:sp>
      <p:sp>
        <p:nvSpPr>
          <p:cNvPr id="9" name="Rectangle 8">
            <a:extLst>
              <a:ext uri="{FF2B5EF4-FFF2-40B4-BE49-F238E27FC236}">
                <a16:creationId xmlns:a16="http://schemas.microsoft.com/office/drawing/2014/main" id="{7BDEC581-8103-4AE9-B3AA-599C376452D0}"/>
              </a:ext>
            </a:extLst>
          </p:cNvPr>
          <p:cNvSpPr/>
          <p:nvPr/>
        </p:nvSpPr>
        <p:spPr>
          <a:xfrm>
            <a:off x="0" y="5723306"/>
            <a:ext cx="9906000" cy="273752"/>
          </a:xfrm>
          <a:prstGeom prst="rect">
            <a:avLst/>
          </a:prstGeom>
          <a:solidFill>
            <a:schemeClr val="accent2"/>
          </a:solidFill>
        </p:spPr>
        <p:txBody>
          <a:bodyPr wrap="square" lIns="39000" tIns="39000" rIns="39000" bIns="39000">
            <a:spAutoFit/>
          </a:bodyPr>
          <a:lstStyle/>
          <a:p>
            <a:pPr algn="ctr">
              <a:lnSpc>
                <a:spcPct val="90000"/>
              </a:lnSpc>
              <a:defRPr/>
            </a:pPr>
            <a:r>
              <a:rPr lang="en-US" sz="1408" b="1" dirty="0">
                <a:solidFill>
                  <a:schemeClr val="bg1"/>
                </a:solidFill>
                <a:ea typeface="Source Sans Pro Light" pitchFamily="34" charset="0"/>
                <a:cs typeface="Arial" pitchFamily="34" charset="0"/>
              </a:rPr>
              <a:t>Our goal is to enhance performance of the overall model on the test and out-of-time sets.  </a:t>
            </a:r>
          </a:p>
        </p:txBody>
      </p:sp>
      <p:sp>
        <p:nvSpPr>
          <p:cNvPr id="8" name="Rectangle 7">
            <a:extLst>
              <a:ext uri="{FF2B5EF4-FFF2-40B4-BE49-F238E27FC236}">
                <a16:creationId xmlns:a16="http://schemas.microsoft.com/office/drawing/2014/main" id="{ECC62923-063C-728E-C1F3-BA34CE3790F9}"/>
              </a:ext>
            </a:extLst>
          </p:cNvPr>
          <p:cNvSpPr/>
          <p:nvPr/>
        </p:nvSpPr>
        <p:spPr>
          <a:xfrm>
            <a:off x="2475270" y="1841683"/>
            <a:ext cx="1076632" cy="307777"/>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Logistic Regression 1 </a:t>
            </a:r>
          </a:p>
        </p:txBody>
      </p:sp>
      <p:sp>
        <p:nvSpPr>
          <p:cNvPr id="10" name="Rectangle 9">
            <a:extLst>
              <a:ext uri="{FF2B5EF4-FFF2-40B4-BE49-F238E27FC236}">
                <a16:creationId xmlns:a16="http://schemas.microsoft.com/office/drawing/2014/main" id="{47CADD38-A57A-9B5E-C65C-DC360EFB31ED}"/>
              </a:ext>
            </a:extLst>
          </p:cNvPr>
          <p:cNvSpPr/>
          <p:nvPr/>
        </p:nvSpPr>
        <p:spPr>
          <a:xfrm>
            <a:off x="2475270" y="2342542"/>
            <a:ext cx="1076632" cy="307777"/>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Logistic Regression 2 </a:t>
            </a:r>
          </a:p>
        </p:txBody>
      </p:sp>
      <p:sp>
        <p:nvSpPr>
          <p:cNvPr id="11" name="Rectangle 10">
            <a:extLst>
              <a:ext uri="{FF2B5EF4-FFF2-40B4-BE49-F238E27FC236}">
                <a16:creationId xmlns:a16="http://schemas.microsoft.com/office/drawing/2014/main" id="{7A4F6FB9-3469-E405-C25F-325809ED14F9}"/>
              </a:ext>
            </a:extLst>
          </p:cNvPr>
          <p:cNvSpPr/>
          <p:nvPr/>
        </p:nvSpPr>
        <p:spPr>
          <a:xfrm>
            <a:off x="2475270" y="2871705"/>
            <a:ext cx="1076632" cy="307777"/>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Logistic Regression 3 </a:t>
            </a:r>
          </a:p>
        </p:txBody>
      </p:sp>
      <p:sp>
        <p:nvSpPr>
          <p:cNvPr id="12" name="Rectangle 11">
            <a:extLst>
              <a:ext uri="{FF2B5EF4-FFF2-40B4-BE49-F238E27FC236}">
                <a16:creationId xmlns:a16="http://schemas.microsoft.com/office/drawing/2014/main" id="{C05F9C50-7513-89E2-1758-FA7D5BFA34FE}"/>
              </a:ext>
            </a:extLst>
          </p:cNvPr>
          <p:cNvSpPr/>
          <p:nvPr/>
        </p:nvSpPr>
        <p:spPr>
          <a:xfrm>
            <a:off x="2475270" y="3430162"/>
            <a:ext cx="1076632" cy="307777"/>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 Logistic Regression 4 </a:t>
            </a:r>
          </a:p>
        </p:txBody>
      </p:sp>
      <p:sp>
        <p:nvSpPr>
          <p:cNvPr id="17" name="Rectangle 16">
            <a:extLst>
              <a:ext uri="{FF2B5EF4-FFF2-40B4-BE49-F238E27FC236}">
                <a16:creationId xmlns:a16="http://schemas.microsoft.com/office/drawing/2014/main" id="{19148300-FB73-86F6-220F-4392DC312AF7}"/>
              </a:ext>
            </a:extLst>
          </p:cNvPr>
          <p:cNvSpPr/>
          <p:nvPr/>
        </p:nvSpPr>
        <p:spPr>
          <a:xfrm>
            <a:off x="570270" y="1918627"/>
            <a:ext cx="1076632" cy="153888"/>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Module Data 1</a:t>
            </a:r>
          </a:p>
        </p:txBody>
      </p:sp>
      <p:cxnSp>
        <p:nvCxnSpPr>
          <p:cNvPr id="19" name="Connecteur droit avec flèche 18">
            <a:extLst>
              <a:ext uri="{FF2B5EF4-FFF2-40B4-BE49-F238E27FC236}">
                <a16:creationId xmlns:a16="http://schemas.microsoft.com/office/drawing/2014/main" id="{344700C0-52DA-E923-6476-6F805B48CA4C}"/>
              </a:ext>
            </a:extLst>
          </p:cNvPr>
          <p:cNvCxnSpPr>
            <a:stCxn id="17" idx="3"/>
            <a:endCxn id="8" idx="1"/>
          </p:cNvCxnSpPr>
          <p:nvPr/>
        </p:nvCxnSpPr>
        <p:spPr>
          <a:xfrm>
            <a:off x="1646902" y="1995571"/>
            <a:ext cx="828368" cy="1"/>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CF73A3B2-17FE-9663-8AA4-D9EB99A69D6F}"/>
              </a:ext>
            </a:extLst>
          </p:cNvPr>
          <p:cNvSpPr txBox="1"/>
          <p:nvPr/>
        </p:nvSpPr>
        <p:spPr>
          <a:xfrm>
            <a:off x="1843547" y="1770557"/>
            <a:ext cx="435077" cy="241980"/>
          </a:xfrm>
          <a:prstGeom prst="rect">
            <a:avLst/>
          </a:prstGeom>
          <a:noFill/>
        </p:spPr>
        <p:txBody>
          <a:bodyPr wrap="square" lIns="36000" tIns="36000" rIns="36000" bIns="36000" rtlCol="0">
            <a:spAutoFit/>
          </a:bodyPr>
          <a:lstStyle/>
          <a:p>
            <a:r>
              <a:rPr lang="en-US" sz="1100" dirty="0">
                <a:cs typeface="Arial" pitchFamily="34" charset="0"/>
              </a:rPr>
              <a:t>Train </a:t>
            </a:r>
          </a:p>
        </p:txBody>
      </p:sp>
      <p:sp>
        <p:nvSpPr>
          <p:cNvPr id="22" name="Rectangle 21">
            <a:extLst>
              <a:ext uri="{FF2B5EF4-FFF2-40B4-BE49-F238E27FC236}">
                <a16:creationId xmlns:a16="http://schemas.microsoft.com/office/drawing/2014/main" id="{023A4D68-3356-6651-D745-639C6D58CB2F}"/>
              </a:ext>
            </a:extLst>
          </p:cNvPr>
          <p:cNvSpPr/>
          <p:nvPr/>
        </p:nvSpPr>
        <p:spPr>
          <a:xfrm>
            <a:off x="570270" y="3507105"/>
            <a:ext cx="1076632" cy="153888"/>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Module Data 4</a:t>
            </a:r>
          </a:p>
        </p:txBody>
      </p:sp>
      <p:cxnSp>
        <p:nvCxnSpPr>
          <p:cNvPr id="23" name="Connecteur droit avec flèche 22">
            <a:extLst>
              <a:ext uri="{FF2B5EF4-FFF2-40B4-BE49-F238E27FC236}">
                <a16:creationId xmlns:a16="http://schemas.microsoft.com/office/drawing/2014/main" id="{A7F5F276-9823-A587-8CFF-0923958C2970}"/>
              </a:ext>
            </a:extLst>
          </p:cNvPr>
          <p:cNvCxnSpPr>
            <a:cxnSpLocks/>
            <a:stCxn id="22" idx="3"/>
            <a:endCxn id="12" idx="1"/>
          </p:cNvCxnSpPr>
          <p:nvPr/>
        </p:nvCxnSpPr>
        <p:spPr>
          <a:xfrm>
            <a:off x="1646902" y="3584049"/>
            <a:ext cx="828368" cy="2"/>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EF47AA2-3AC4-7498-218B-62BAB2FC9E42}"/>
              </a:ext>
            </a:extLst>
          </p:cNvPr>
          <p:cNvSpPr txBox="1"/>
          <p:nvPr/>
        </p:nvSpPr>
        <p:spPr>
          <a:xfrm>
            <a:off x="1843546" y="3359034"/>
            <a:ext cx="435077" cy="241980"/>
          </a:xfrm>
          <a:prstGeom prst="rect">
            <a:avLst/>
          </a:prstGeom>
          <a:noFill/>
        </p:spPr>
        <p:txBody>
          <a:bodyPr wrap="square" lIns="36000" tIns="36000" rIns="36000" bIns="36000" rtlCol="0">
            <a:spAutoFit/>
          </a:bodyPr>
          <a:lstStyle/>
          <a:p>
            <a:r>
              <a:rPr lang="en-US" sz="1100" dirty="0">
                <a:cs typeface="Arial" pitchFamily="34" charset="0"/>
              </a:rPr>
              <a:t>Train </a:t>
            </a:r>
          </a:p>
        </p:txBody>
      </p:sp>
      <p:sp>
        <p:nvSpPr>
          <p:cNvPr id="29" name="Rectangle 28">
            <a:extLst>
              <a:ext uri="{FF2B5EF4-FFF2-40B4-BE49-F238E27FC236}">
                <a16:creationId xmlns:a16="http://schemas.microsoft.com/office/drawing/2014/main" id="{D97CB9BF-81FF-3384-8F12-55E875EE21A3}"/>
              </a:ext>
            </a:extLst>
          </p:cNvPr>
          <p:cNvSpPr/>
          <p:nvPr/>
        </p:nvSpPr>
        <p:spPr>
          <a:xfrm>
            <a:off x="4530212" y="2592337"/>
            <a:ext cx="1076632" cy="307777"/>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All modules Logistic Regression </a:t>
            </a:r>
          </a:p>
        </p:txBody>
      </p:sp>
      <p:cxnSp>
        <p:nvCxnSpPr>
          <p:cNvPr id="31" name="Connecteur droit avec flèche 30">
            <a:extLst>
              <a:ext uri="{FF2B5EF4-FFF2-40B4-BE49-F238E27FC236}">
                <a16:creationId xmlns:a16="http://schemas.microsoft.com/office/drawing/2014/main" id="{2DD9E090-88E7-500D-5880-D16B4F9DEDE3}"/>
              </a:ext>
            </a:extLst>
          </p:cNvPr>
          <p:cNvCxnSpPr>
            <a:stCxn id="8" idx="3"/>
            <a:endCxn id="29" idx="1"/>
          </p:cNvCxnSpPr>
          <p:nvPr/>
        </p:nvCxnSpPr>
        <p:spPr>
          <a:xfrm>
            <a:off x="3551902" y="1995572"/>
            <a:ext cx="978310" cy="750654"/>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0CF56240-B9C4-F30A-4514-A7DDCAA0B468}"/>
              </a:ext>
            </a:extLst>
          </p:cNvPr>
          <p:cNvCxnSpPr>
            <a:stCxn id="10" idx="3"/>
          </p:cNvCxnSpPr>
          <p:nvPr/>
        </p:nvCxnSpPr>
        <p:spPr>
          <a:xfrm>
            <a:off x="3551902" y="2496431"/>
            <a:ext cx="978310" cy="244730"/>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FCFF6BF7-F422-83C0-F199-E4ABDEC15E0B}"/>
              </a:ext>
            </a:extLst>
          </p:cNvPr>
          <p:cNvCxnSpPr>
            <a:stCxn id="11" idx="3"/>
            <a:endCxn id="29" idx="1"/>
          </p:cNvCxnSpPr>
          <p:nvPr/>
        </p:nvCxnSpPr>
        <p:spPr>
          <a:xfrm flipV="1">
            <a:off x="3551902" y="2746226"/>
            <a:ext cx="978310" cy="279368"/>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7CEB6B96-A270-3A04-A145-CEBA43C98F66}"/>
              </a:ext>
            </a:extLst>
          </p:cNvPr>
          <p:cNvCxnSpPr>
            <a:stCxn id="12" idx="3"/>
            <a:endCxn id="29" idx="1"/>
          </p:cNvCxnSpPr>
          <p:nvPr/>
        </p:nvCxnSpPr>
        <p:spPr>
          <a:xfrm flipV="1">
            <a:off x="3551902" y="2746226"/>
            <a:ext cx="978310" cy="837825"/>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6E1EFC5-6990-37AE-3A8E-602A56A5702B}"/>
              </a:ext>
            </a:extLst>
          </p:cNvPr>
          <p:cNvSpPr txBox="1"/>
          <p:nvPr/>
        </p:nvSpPr>
        <p:spPr>
          <a:xfrm rot="2294481">
            <a:off x="3832032" y="2129176"/>
            <a:ext cx="467890" cy="195814"/>
          </a:xfrm>
          <a:prstGeom prst="rect">
            <a:avLst/>
          </a:prstGeom>
          <a:noFill/>
        </p:spPr>
        <p:txBody>
          <a:bodyPr wrap="square" lIns="36000" tIns="36000" rIns="36000" bIns="36000" rtlCol="0">
            <a:spAutoFit/>
          </a:bodyPr>
          <a:lstStyle/>
          <a:p>
            <a:r>
              <a:rPr lang="en-US" sz="800" dirty="0">
                <a:cs typeface="Arial" pitchFamily="34" charset="0"/>
              </a:rPr>
              <a:t>Output 1</a:t>
            </a:r>
          </a:p>
        </p:txBody>
      </p:sp>
      <p:sp>
        <p:nvSpPr>
          <p:cNvPr id="39" name="ZoneTexte 38">
            <a:extLst>
              <a:ext uri="{FF2B5EF4-FFF2-40B4-BE49-F238E27FC236}">
                <a16:creationId xmlns:a16="http://schemas.microsoft.com/office/drawing/2014/main" id="{83AB7A09-5C29-3E2B-CAAA-A50460F5244E}"/>
              </a:ext>
            </a:extLst>
          </p:cNvPr>
          <p:cNvSpPr txBox="1"/>
          <p:nvPr/>
        </p:nvSpPr>
        <p:spPr>
          <a:xfrm rot="19051945">
            <a:off x="3697207" y="3263344"/>
            <a:ext cx="658204" cy="195814"/>
          </a:xfrm>
          <a:prstGeom prst="rect">
            <a:avLst/>
          </a:prstGeom>
          <a:noFill/>
        </p:spPr>
        <p:txBody>
          <a:bodyPr wrap="square" lIns="36000" tIns="36000" rIns="36000" bIns="36000" rtlCol="0">
            <a:spAutoFit/>
          </a:bodyPr>
          <a:lstStyle/>
          <a:p>
            <a:pPr algn="ctr"/>
            <a:r>
              <a:rPr lang="en-US" sz="800" dirty="0">
                <a:cs typeface="Arial" pitchFamily="34" charset="0"/>
              </a:rPr>
              <a:t>Output 4</a:t>
            </a:r>
          </a:p>
        </p:txBody>
      </p:sp>
      <p:sp>
        <p:nvSpPr>
          <p:cNvPr id="40" name="ZoneTexte 39">
            <a:extLst>
              <a:ext uri="{FF2B5EF4-FFF2-40B4-BE49-F238E27FC236}">
                <a16:creationId xmlns:a16="http://schemas.microsoft.com/office/drawing/2014/main" id="{E446AFF5-F7C3-A2AA-D9F6-3DC99788B07C}"/>
              </a:ext>
            </a:extLst>
          </p:cNvPr>
          <p:cNvSpPr txBox="1"/>
          <p:nvPr/>
        </p:nvSpPr>
        <p:spPr>
          <a:xfrm>
            <a:off x="4537261" y="2337275"/>
            <a:ext cx="978310" cy="241980"/>
          </a:xfrm>
          <a:prstGeom prst="rect">
            <a:avLst/>
          </a:prstGeom>
          <a:noFill/>
        </p:spPr>
        <p:txBody>
          <a:bodyPr wrap="square" lIns="36000" tIns="36000" rIns="36000" bIns="36000" rtlCol="0">
            <a:spAutoFit/>
          </a:bodyPr>
          <a:lstStyle/>
          <a:p>
            <a:pPr algn="ctr"/>
            <a:r>
              <a:rPr lang="en-US" sz="1100" dirty="0">
                <a:cs typeface="Arial" pitchFamily="34" charset="0"/>
              </a:rPr>
              <a:t>Training</a:t>
            </a:r>
          </a:p>
        </p:txBody>
      </p:sp>
      <p:cxnSp>
        <p:nvCxnSpPr>
          <p:cNvPr id="42" name="Connecteur droit avec flèche 41">
            <a:extLst>
              <a:ext uri="{FF2B5EF4-FFF2-40B4-BE49-F238E27FC236}">
                <a16:creationId xmlns:a16="http://schemas.microsoft.com/office/drawing/2014/main" id="{8DB47E0C-B5BD-D749-8503-855AD9459EBE}"/>
              </a:ext>
            </a:extLst>
          </p:cNvPr>
          <p:cNvCxnSpPr>
            <a:stCxn id="29" idx="3"/>
          </p:cNvCxnSpPr>
          <p:nvPr/>
        </p:nvCxnSpPr>
        <p:spPr>
          <a:xfrm flipV="1">
            <a:off x="5606844" y="2741161"/>
            <a:ext cx="1435510" cy="5065"/>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3DC95D34-FB73-2348-A185-4227AC903911}"/>
              </a:ext>
            </a:extLst>
          </p:cNvPr>
          <p:cNvSpPr txBox="1"/>
          <p:nvPr/>
        </p:nvSpPr>
        <p:spPr>
          <a:xfrm>
            <a:off x="5841589" y="2516469"/>
            <a:ext cx="1187245" cy="241980"/>
          </a:xfrm>
          <a:prstGeom prst="rect">
            <a:avLst/>
          </a:prstGeom>
          <a:noFill/>
        </p:spPr>
        <p:txBody>
          <a:bodyPr wrap="square" lIns="36000" tIns="36000" rIns="36000" bIns="36000" rtlCol="0">
            <a:spAutoFit/>
          </a:bodyPr>
          <a:lstStyle/>
          <a:p>
            <a:r>
              <a:rPr lang="en-US" sz="1100" dirty="0">
                <a:cs typeface="Arial" pitchFamily="34" charset="0"/>
              </a:rPr>
              <a:t>Final output </a:t>
            </a:r>
          </a:p>
        </p:txBody>
      </p:sp>
      <p:sp>
        <p:nvSpPr>
          <p:cNvPr id="46" name="Rectangle 45">
            <a:extLst>
              <a:ext uri="{FF2B5EF4-FFF2-40B4-BE49-F238E27FC236}">
                <a16:creationId xmlns:a16="http://schemas.microsoft.com/office/drawing/2014/main" id="{F56962F9-8AA9-0F7E-653F-A5E9915347FF}"/>
              </a:ext>
            </a:extLst>
          </p:cNvPr>
          <p:cNvSpPr/>
          <p:nvPr/>
        </p:nvSpPr>
        <p:spPr>
          <a:xfrm>
            <a:off x="7028834" y="2652427"/>
            <a:ext cx="1076632" cy="153888"/>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PD Prediction  </a:t>
            </a:r>
          </a:p>
        </p:txBody>
      </p:sp>
      <p:graphicFrame>
        <p:nvGraphicFramePr>
          <p:cNvPr id="47" name="Tableau 46">
            <a:extLst>
              <a:ext uri="{FF2B5EF4-FFF2-40B4-BE49-F238E27FC236}">
                <a16:creationId xmlns:a16="http://schemas.microsoft.com/office/drawing/2014/main" id="{59634563-D769-F1DC-F0CD-15C9CFFACDE4}"/>
              </a:ext>
            </a:extLst>
          </p:cNvPr>
          <p:cNvGraphicFramePr>
            <a:graphicFrameLocks noGrp="1"/>
          </p:cNvGraphicFramePr>
          <p:nvPr>
            <p:extLst>
              <p:ext uri="{D42A27DB-BD31-4B8C-83A1-F6EECF244321}">
                <p14:modId xmlns:p14="http://schemas.microsoft.com/office/powerpoint/2010/main" val="439929524"/>
              </p:ext>
            </p:extLst>
          </p:nvPr>
        </p:nvGraphicFramePr>
        <p:xfrm>
          <a:off x="570270" y="4161892"/>
          <a:ext cx="5365143" cy="1005840"/>
        </p:xfrm>
        <a:graphic>
          <a:graphicData uri="http://schemas.openxmlformats.org/drawingml/2006/table">
            <a:tbl>
              <a:tblPr firstRow="1" firstCol="1" bandRow="1">
                <a:tableStyleId>{3B4B98B0-60AC-42C2-AFA5-B58CD77FA1E5}</a:tableStyleId>
              </a:tblPr>
              <a:tblGrid>
                <a:gridCol w="1342143">
                  <a:extLst>
                    <a:ext uri="{9D8B030D-6E8A-4147-A177-3AD203B41FA5}">
                      <a16:colId xmlns:a16="http://schemas.microsoft.com/office/drawing/2014/main" val="2621498370"/>
                    </a:ext>
                  </a:extLst>
                </a:gridCol>
                <a:gridCol w="1341000">
                  <a:extLst>
                    <a:ext uri="{9D8B030D-6E8A-4147-A177-3AD203B41FA5}">
                      <a16:colId xmlns:a16="http://schemas.microsoft.com/office/drawing/2014/main" val="1527881099"/>
                    </a:ext>
                  </a:extLst>
                </a:gridCol>
                <a:gridCol w="1341000">
                  <a:extLst>
                    <a:ext uri="{9D8B030D-6E8A-4147-A177-3AD203B41FA5}">
                      <a16:colId xmlns:a16="http://schemas.microsoft.com/office/drawing/2014/main" val="1854488144"/>
                    </a:ext>
                  </a:extLst>
                </a:gridCol>
                <a:gridCol w="1341000">
                  <a:extLst>
                    <a:ext uri="{9D8B030D-6E8A-4147-A177-3AD203B41FA5}">
                      <a16:colId xmlns:a16="http://schemas.microsoft.com/office/drawing/2014/main" val="64483771"/>
                    </a:ext>
                  </a:extLst>
                </a:gridCol>
              </a:tblGrid>
              <a:tr h="0">
                <a:tc>
                  <a:txBody>
                    <a:bodyPr/>
                    <a:lstStyle/>
                    <a:p>
                      <a:r>
                        <a:rPr lang="fr-FR" sz="1100" dirty="0">
                          <a:effectLst/>
                        </a:rPr>
                        <a:t>Modules</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AR* Train</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AR Test</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AR OOT</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353095599"/>
                  </a:ext>
                </a:extLst>
              </a:tr>
              <a:tr h="0">
                <a:tc>
                  <a:txBody>
                    <a:bodyPr/>
                    <a:lstStyle/>
                    <a:p>
                      <a:r>
                        <a:rPr lang="fr-FR" sz="1100" dirty="0">
                          <a:effectLst/>
                          <a:latin typeface="Calibri" panose="020F0502020204030204" pitchFamily="34" charset="0"/>
                          <a:ea typeface="Calibri" panose="020F0502020204030204" pitchFamily="34" charset="0"/>
                        </a:rPr>
                        <a:t>Module 1</a:t>
                      </a:r>
                    </a:p>
                  </a:txBody>
                  <a:tcPr marL="68580" marR="68580" marT="0" marB="0"/>
                </a:tc>
                <a:tc>
                  <a:txBody>
                    <a:bodyPr/>
                    <a:lstStyle/>
                    <a:p>
                      <a:r>
                        <a:rPr lang="fr-FR" sz="1100" dirty="0">
                          <a:effectLst/>
                        </a:rPr>
                        <a:t>55,3%</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a:effectLst/>
                        </a:rPr>
                        <a:t>53,2%</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60,2%</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72948402"/>
                  </a:ext>
                </a:extLst>
              </a:tr>
              <a:tr h="0">
                <a:tc>
                  <a:txBody>
                    <a:bodyPr/>
                    <a:lstStyle/>
                    <a:p>
                      <a:r>
                        <a:rPr lang="fr-FR" sz="1100" dirty="0">
                          <a:effectLst/>
                          <a:latin typeface="Calibri" panose="020F0502020204030204" pitchFamily="34" charset="0"/>
                          <a:ea typeface="Calibri" panose="020F0502020204030204" pitchFamily="34" charset="0"/>
                        </a:rPr>
                        <a:t>Module 2</a:t>
                      </a:r>
                    </a:p>
                  </a:txBody>
                  <a:tcPr marL="68580" marR="68580" marT="0" marB="0"/>
                </a:tc>
                <a:tc>
                  <a:txBody>
                    <a:bodyPr/>
                    <a:lstStyle/>
                    <a:p>
                      <a:r>
                        <a:rPr lang="fr-FR" sz="1100" dirty="0">
                          <a:effectLst/>
                        </a:rPr>
                        <a:t>53,91%</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a:effectLst/>
                        </a:rPr>
                        <a:t>52,98%</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57,43%</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908116271"/>
                  </a:ext>
                </a:extLst>
              </a:tr>
              <a:tr h="0">
                <a:tc>
                  <a:txBody>
                    <a:bodyPr/>
                    <a:lstStyle/>
                    <a:p>
                      <a:r>
                        <a:rPr lang="fr-FR" sz="1100" dirty="0">
                          <a:effectLst/>
                          <a:latin typeface="Calibri" panose="020F0502020204030204" pitchFamily="34" charset="0"/>
                          <a:ea typeface="Calibri" panose="020F0502020204030204" pitchFamily="34" charset="0"/>
                        </a:rPr>
                        <a:t>Module 3</a:t>
                      </a:r>
                    </a:p>
                  </a:txBody>
                  <a:tcPr marL="68580" marR="68580" marT="0" marB="0"/>
                </a:tc>
                <a:tc>
                  <a:txBody>
                    <a:bodyPr/>
                    <a:lstStyle/>
                    <a:p>
                      <a:r>
                        <a:rPr lang="fr-FR" sz="1100">
                          <a:effectLst/>
                        </a:rPr>
                        <a:t>64,7%</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r>
                        <a:rPr lang="fr-FR" sz="1100">
                          <a:effectLst/>
                        </a:rPr>
                        <a:t>64,4%</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66,76%</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37756171"/>
                  </a:ext>
                </a:extLst>
              </a:tr>
              <a:tr h="0">
                <a:tc>
                  <a:txBody>
                    <a:bodyPr/>
                    <a:lstStyle/>
                    <a:p>
                      <a:r>
                        <a:rPr lang="fr-FR" sz="1100" dirty="0">
                          <a:effectLst/>
                          <a:latin typeface="Calibri" panose="020F0502020204030204" pitchFamily="34" charset="0"/>
                          <a:ea typeface="Calibri" panose="020F0502020204030204" pitchFamily="34" charset="0"/>
                        </a:rPr>
                        <a:t>Module 4</a:t>
                      </a:r>
                    </a:p>
                  </a:txBody>
                  <a:tcPr marL="68580" marR="68580" marT="0" marB="0"/>
                </a:tc>
                <a:tc>
                  <a:txBody>
                    <a:bodyPr/>
                    <a:lstStyle/>
                    <a:p>
                      <a:r>
                        <a:rPr lang="fr-FR" sz="1100" dirty="0">
                          <a:effectLst/>
                        </a:rPr>
                        <a:t>28,86%</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28,88%</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32,78%</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89804441"/>
                  </a:ext>
                </a:extLst>
              </a:tr>
              <a:tr h="0">
                <a:tc>
                  <a:txBody>
                    <a:bodyPr/>
                    <a:lstStyle/>
                    <a:p>
                      <a:r>
                        <a:rPr lang="fr-FR" sz="1100" dirty="0">
                          <a:effectLst/>
                          <a:latin typeface="Calibri" panose="020F0502020204030204" pitchFamily="34" charset="0"/>
                          <a:ea typeface="Calibri" panose="020F0502020204030204" pitchFamily="34" charset="0"/>
                        </a:rPr>
                        <a:t>All Modules </a:t>
                      </a:r>
                    </a:p>
                  </a:txBody>
                  <a:tcPr marL="68580" marR="68580" marT="0" marB="0"/>
                </a:tc>
                <a:tc>
                  <a:txBody>
                    <a:bodyPr/>
                    <a:lstStyle/>
                    <a:p>
                      <a:r>
                        <a:rPr lang="fr-FR" sz="1100" dirty="0">
                          <a:effectLst/>
                          <a:latin typeface="Calibri" panose="020F0502020204030204" pitchFamily="34" charset="0"/>
                          <a:ea typeface="Calibri" panose="020F0502020204030204" pitchFamily="34" charset="0"/>
                        </a:rPr>
                        <a:t>65,4%</a:t>
                      </a:r>
                    </a:p>
                  </a:txBody>
                  <a:tcPr marL="68580" marR="68580" marT="0" marB="0"/>
                </a:tc>
                <a:tc>
                  <a:txBody>
                    <a:bodyPr/>
                    <a:lstStyle/>
                    <a:p>
                      <a:r>
                        <a:rPr lang="fr-FR" sz="1100" dirty="0">
                          <a:effectLst/>
                          <a:latin typeface="Calibri" panose="020F0502020204030204" pitchFamily="34" charset="0"/>
                          <a:ea typeface="Calibri" panose="020F0502020204030204" pitchFamily="34" charset="0"/>
                        </a:rPr>
                        <a:t>66,2%</a:t>
                      </a:r>
                    </a:p>
                  </a:txBody>
                  <a:tcPr marL="68580" marR="68580" marT="0" marB="0"/>
                </a:tc>
                <a:tc>
                  <a:txBody>
                    <a:bodyPr/>
                    <a:lstStyle/>
                    <a:p>
                      <a:r>
                        <a:rPr lang="fr-FR" sz="1100" dirty="0">
                          <a:effectLst/>
                          <a:latin typeface="Calibri" panose="020F0502020204030204" pitchFamily="34" charset="0"/>
                          <a:ea typeface="Calibri" panose="020F0502020204030204" pitchFamily="34" charset="0"/>
                        </a:rPr>
                        <a:t>66,4%</a:t>
                      </a:r>
                    </a:p>
                  </a:txBody>
                  <a:tcPr marL="68580" marR="68580" marT="0" marB="0"/>
                </a:tc>
                <a:extLst>
                  <a:ext uri="{0D108BD9-81ED-4DB2-BD59-A6C34878D82A}">
                    <a16:rowId xmlns:a16="http://schemas.microsoft.com/office/drawing/2014/main" val="1914436476"/>
                  </a:ext>
                </a:extLst>
              </a:tr>
            </a:tbl>
          </a:graphicData>
        </a:graphic>
      </p:graphicFrame>
      <p:sp>
        <p:nvSpPr>
          <p:cNvPr id="50" name="ZoneTexte 49">
            <a:extLst>
              <a:ext uri="{FF2B5EF4-FFF2-40B4-BE49-F238E27FC236}">
                <a16:creationId xmlns:a16="http://schemas.microsoft.com/office/drawing/2014/main" id="{3A682093-559E-FC19-8FAD-5240608A6433}"/>
              </a:ext>
            </a:extLst>
          </p:cNvPr>
          <p:cNvSpPr txBox="1"/>
          <p:nvPr/>
        </p:nvSpPr>
        <p:spPr>
          <a:xfrm>
            <a:off x="2347124" y="3825196"/>
            <a:ext cx="4122174" cy="234286"/>
          </a:xfrm>
          <a:prstGeom prst="rect">
            <a:avLst/>
          </a:prstGeom>
          <a:noFill/>
        </p:spPr>
        <p:txBody>
          <a:bodyPr wrap="square" lIns="36000" tIns="36000" rIns="36000" bIns="36000" rtlCol="0">
            <a:spAutoFit/>
          </a:bodyPr>
          <a:lstStyle/>
          <a:p>
            <a:pPr algn="ctr"/>
            <a:r>
              <a:rPr lang="en-US" sz="1050" b="1" i="1" dirty="0">
                <a:latin typeface="CMR8"/>
              </a:rPr>
              <a:t>Figure 3. PD ESTIMATION MODELS Training Workflow </a:t>
            </a:r>
          </a:p>
        </p:txBody>
      </p:sp>
      <p:sp>
        <p:nvSpPr>
          <p:cNvPr id="51" name="ZoneTexte 50">
            <a:extLst>
              <a:ext uri="{FF2B5EF4-FFF2-40B4-BE49-F238E27FC236}">
                <a16:creationId xmlns:a16="http://schemas.microsoft.com/office/drawing/2014/main" id="{45D34CB0-DFD6-690A-F542-2FA4A97B3762}"/>
              </a:ext>
            </a:extLst>
          </p:cNvPr>
          <p:cNvSpPr txBox="1"/>
          <p:nvPr/>
        </p:nvSpPr>
        <p:spPr>
          <a:xfrm>
            <a:off x="1108586" y="5182112"/>
            <a:ext cx="4122174" cy="241980"/>
          </a:xfrm>
          <a:prstGeom prst="rect">
            <a:avLst/>
          </a:prstGeom>
          <a:noFill/>
        </p:spPr>
        <p:txBody>
          <a:bodyPr wrap="square" lIns="36000" tIns="36000" rIns="36000" bIns="36000" rtlCol="0">
            <a:spAutoFit/>
          </a:bodyPr>
          <a:lstStyle/>
          <a:p>
            <a:pPr algn="ctr"/>
            <a:r>
              <a:rPr lang="en-US" sz="1050" b="1" i="1" dirty="0">
                <a:latin typeface="CMR8"/>
              </a:rPr>
              <a:t>Table 2. Performance of PD ESTIMATION MODELS</a:t>
            </a:r>
          </a:p>
        </p:txBody>
      </p:sp>
      <p:sp>
        <p:nvSpPr>
          <p:cNvPr id="2" name="Accolade ouvrante 1">
            <a:extLst>
              <a:ext uri="{FF2B5EF4-FFF2-40B4-BE49-F238E27FC236}">
                <a16:creationId xmlns:a16="http://schemas.microsoft.com/office/drawing/2014/main" id="{7A443E5F-B6F7-A73B-E5EC-8D02CCCFDD9B}"/>
              </a:ext>
            </a:extLst>
          </p:cNvPr>
          <p:cNvSpPr/>
          <p:nvPr/>
        </p:nvSpPr>
        <p:spPr>
          <a:xfrm rot="5400000">
            <a:off x="3868896" y="58696"/>
            <a:ext cx="187003" cy="2974257"/>
          </a:xfrm>
          <a:prstGeom prst="leftBrace">
            <a:avLst/>
          </a:prstGeom>
          <a:ln w="63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ZoneTexte 2">
            <a:extLst>
              <a:ext uri="{FF2B5EF4-FFF2-40B4-BE49-F238E27FC236}">
                <a16:creationId xmlns:a16="http://schemas.microsoft.com/office/drawing/2014/main" id="{C10C5253-46DF-6022-5729-10D6FB58293F}"/>
              </a:ext>
            </a:extLst>
          </p:cNvPr>
          <p:cNvSpPr txBox="1"/>
          <p:nvPr/>
        </p:nvSpPr>
        <p:spPr>
          <a:xfrm>
            <a:off x="3483074" y="1224787"/>
            <a:ext cx="958646" cy="211203"/>
          </a:xfrm>
          <a:prstGeom prst="rect">
            <a:avLst/>
          </a:prstGeom>
          <a:noFill/>
        </p:spPr>
        <p:txBody>
          <a:bodyPr wrap="square" lIns="36000" tIns="36000" rIns="36000" bIns="36000" rtlCol="0">
            <a:spAutoFit/>
          </a:bodyPr>
          <a:lstStyle/>
          <a:p>
            <a:pPr algn="ctr"/>
            <a:r>
              <a:rPr lang="en-US" sz="900" dirty="0">
                <a:latin typeface="Arial" pitchFamily="34" charset="0"/>
                <a:cs typeface="Arial" pitchFamily="34" charset="0"/>
              </a:rPr>
              <a:t>Stacking </a:t>
            </a:r>
          </a:p>
        </p:txBody>
      </p:sp>
      <p:sp>
        <p:nvSpPr>
          <p:cNvPr id="4" name="Rectangle 3">
            <a:extLst>
              <a:ext uri="{FF2B5EF4-FFF2-40B4-BE49-F238E27FC236}">
                <a16:creationId xmlns:a16="http://schemas.microsoft.com/office/drawing/2014/main" id="{9E5D278B-C785-853D-7B1C-84FCDE366F96}"/>
              </a:ext>
            </a:extLst>
          </p:cNvPr>
          <p:cNvSpPr/>
          <p:nvPr/>
        </p:nvSpPr>
        <p:spPr>
          <a:xfrm>
            <a:off x="570270" y="2421663"/>
            <a:ext cx="1076632" cy="153888"/>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 Module Data 2</a:t>
            </a:r>
          </a:p>
        </p:txBody>
      </p:sp>
      <p:sp>
        <p:nvSpPr>
          <p:cNvPr id="5" name="Rectangle 4">
            <a:extLst>
              <a:ext uri="{FF2B5EF4-FFF2-40B4-BE49-F238E27FC236}">
                <a16:creationId xmlns:a16="http://schemas.microsoft.com/office/drawing/2014/main" id="{E716FC4F-2304-A737-E0C0-D3CA1D7DCD8F}"/>
              </a:ext>
            </a:extLst>
          </p:cNvPr>
          <p:cNvSpPr/>
          <p:nvPr/>
        </p:nvSpPr>
        <p:spPr>
          <a:xfrm>
            <a:off x="570270" y="2968495"/>
            <a:ext cx="1076632" cy="153888"/>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Module Data 3</a:t>
            </a:r>
          </a:p>
        </p:txBody>
      </p:sp>
      <p:cxnSp>
        <p:nvCxnSpPr>
          <p:cNvPr id="7" name="Connecteur droit avec flèche 6">
            <a:extLst>
              <a:ext uri="{FF2B5EF4-FFF2-40B4-BE49-F238E27FC236}">
                <a16:creationId xmlns:a16="http://schemas.microsoft.com/office/drawing/2014/main" id="{5E3A9EFB-AC0A-4094-53E5-8DDFC0B558DD}"/>
              </a:ext>
            </a:extLst>
          </p:cNvPr>
          <p:cNvCxnSpPr/>
          <p:nvPr/>
        </p:nvCxnSpPr>
        <p:spPr>
          <a:xfrm>
            <a:off x="1648129" y="2485207"/>
            <a:ext cx="828368" cy="0"/>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590A8E4C-FB33-E2A5-F315-2808D4D84735}"/>
              </a:ext>
            </a:extLst>
          </p:cNvPr>
          <p:cNvCxnSpPr/>
          <p:nvPr/>
        </p:nvCxnSpPr>
        <p:spPr>
          <a:xfrm>
            <a:off x="1646900" y="3045439"/>
            <a:ext cx="828368" cy="0"/>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B12D8256-ADB8-31B8-B1A4-B3E2F06F5CA7}"/>
              </a:ext>
            </a:extLst>
          </p:cNvPr>
          <p:cNvSpPr txBox="1"/>
          <p:nvPr/>
        </p:nvSpPr>
        <p:spPr>
          <a:xfrm>
            <a:off x="1843546" y="2259242"/>
            <a:ext cx="435077" cy="241980"/>
          </a:xfrm>
          <a:prstGeom prst="rect">
            <a:avLst/>
          </a:prstGeom>
          <a:noFill/>
        </p:spPr>
        <p:txBody>
          <a:bodyPr wrap="square" lIns="36000" tIns="36000" rIns="36000" bIns="36000" rtlCol="0">
            <a:spAutoFit/>
          </a:bodyPr>
          <a:lstStyle/>
          <a:p>
            <a:r>
              <a:rPr lang="en-US" sz="1100" dirty="0">
                <a:cs typeface="Arial" pitchFamily="34" charset="0"/>
              </a:rPr>
              <a:t>Train </a:t>
            </a:r>
          </a:p>
        </p:txBody>
      </p:sp>
      <p:sp>
        <p:nvSpPr>
          <p:cNvPr id="16" name="ZoneTexte 15">
            <a:extLst>
              <a:ext uri="{FF2B5EF4-FFF2-40B4-BE49-F238E27FC236}">
                <a16:creationId xmlns:a16="http://schemas.microsoft.com/office/drawing/2014/main" id="{EF6D7410-4F60-85C0-02FA-BA0DDFAD878B}"/>
              </a:ext>
            </a:extLst>
          </p:cNvPr>
          <p:cNvSpPr txBox="1"/>
          <p:nvPr/>
        </p:nvSpPr>
        <p:spPr>
          <a:xfrm>
            <a:off x="1850332" y="2794388"/>
            <a:ext cx="435077" cy="241980"/>
          </a:xfrm>
          <a:prstGeom prst="rect">
            <a:avLst/>
          </a:prstGeom>
          <a:noFill/>
        </p:spPr>
        <p:txBody>
          <a:bodyPr wrap="square" lIns="36000" tIns="36000" rIns="36000" bIns="36000" rtlCol="0">
            <a:spAutoFit/>
          </a:bodyPr>
          <a:lstStyle/>
          <a:p>
            <a:r>
              <a:rPr lang="en-US" sz="1100" dirty="0">
                <a:cs typeface="Arial" pitchFamily="34" charset="0"/>
              </a:rPr>
              <a:t>Train </a:t>
            </a:r>
          </a:p>
        </p:txBody>
      </p:sp>
      <p:sp>
        <p:nvSpPr>
          <p:cNvPr id="18" name="ZoneTexte 17">
            <a:extLst>
              <a:ext uri="{FF2B5EF4-FFF2-40B4-BE49-F238E27FC236}">
                <a16:creationId xmlns:a16="http://schemas.microsoft.com/office/drawing/2014/main" id="{7443CA5F-3127-0B09-06A0-338B6E101488}"/>
              </a:ext>
            </a:extLst>
          </p:cNvPr>
          <p:cNvSpPr txBox="1"/>
          <p:nvPr/>
        </p:nvSpPr>
        <p:spPr>
          <a:xfrm rot="20562497">
            <a:off x="3629493" y="2739377"/>
            <a:ext cx="528160" cy="195814"/>
          </a:xfrm>
          <a:prstGeom prst="rect">
            <a:avLst/>
          </a:prstGeom>
          <a:noFill/>
        </p:spPr>
        <p:txBody>
          <a:bodyPr wrap="square" lIns="36000" tIns="36000" rIns="36000" bIns="36000" rtlCol="0">
            <a:spAutoFit/>
          </a:bodyPr>
          <a:lstStyle/>
          <a:p>
            <a:pPr algn="ctr"/>
            <a:r>
              <a:rPr lang="en-US" sz="800" dirty="0">
                <a:cs typeface="Arial" pitchFamily="34" charset="0"/>
              </a:rPr>
              <a:t>Output 3</a:t>
            </a:r>
          </a:p>
        </p:txBody>
      </p:sp>
      <p:sp>
        <p:nvSpPr>
          <p:cNvPr id="24" name="ZoneTexte 23">
            <a:extLst>
              <a:ext uri="{FF2B5EF4-FFF2-40B4-BE49-F238E27FC236}">
                <a16:creationId xmlns:a16="http://schemas.microsoft.com/office/drawing/2014/main" id="{CD74EA25-67AE-31EA-A7ED-4C9F13BA270A}"/>
              </a:ext>
            </a:extLst>
          </p:cNvPr>
          <p:cNvSpPr txBox="1"/>
          <p:nvPr/>
        </p:nvSpPr>
        <p:spPr>
          <a:xfrm rot="834849">
            <a:off x="3578191" y="2395992"/>
            <a:ext cx="658204" cy="195814"/>
          </a:xfrm>
          <a:prstGeom prst="rect">
            <a:avLst/>
          </a:prstGeom>
          <a:noFill/>
        </p:spPr>
        <p:txBody>
          <a:bodyPr wrap="square" lIns="36000" tIns="36000" rIns="36000" bIns="36000" rtlCol="0">
            <a:spAutoFit/>
          </a:bodyPr>
          <a:lstStyle/>
          <a:p>
            <a:pPr algn="ctr"/>
            <a:r>
              <a:rPr lang="en-US" sz="800" dirty="0">
                <a:cs typeface="Arial" pitchFamily="34" charset="0"/>
              </a:rPr>
              <a:t>Output 2</a:t>
            </a:r>
          </a:p>
        </p:txBody>
      </p:sp>
      <p:sp>
        <p:nvSpPr>
          <p:cNvPr id="28" name="ZoneTexte 27">
            <a:extLst>
              <a:ext uri="{FF2B5EF4-FFF2-40B4-BE49-F238E27FC236}">
                <a16:creationId xmlns:a16="http://schemas.microsoft.com/office/drawing/2014/main" id="{F0E01B66-BEED-5888-E44F-DD8E6D58006B}"/>
              </a:ext>
            </a:extLst>
          </p:cNvPr>
          <p:cNvSpPr txBox="1"/>
          <p:nvPr/>
        </p:nvSpPr>
        <p:spPr>
          <a:xfrm>
            <a:off x="122844" y="6041114"/>
            <a:ext cx="2162565" cy="349702"/>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*Accuracy Ratio = 2 * ROC AUC – 1</a:t>
            </a:r>
          </a:p>
          <a:p>
            <a:pPr marL="171450" indent="-171450">
              <a:buFont typeface="Arial" panose="020B0604020202020204" pitchFamily="34" charset="0"/>
              <a:buChar char="•"/>
            </a:pPr>
            <a:endParaRPr lang="en-US" sz="900" dirty="0">
              <a:latin typeface="Arial" pitchFamily="34" charset="0"/>
              <a:cs typeface="Arial" pitchFamily="34" charset="0"/>
            </a:endParaRPr>
          </a:p>
        </p:txBody>
      </p:sp>
      <p:sp>
        <p:nvSpPr>
          <p:cNvPr id="44" name="ZoneTexte 43">
            <a:extLst>
              <a:ext uri="{FF2B5EF4-FFF2-40B4-BE49-F238E27FC236}">
                <a16:creationId xmlns:a16="http://schemas.microsoft.com/office/drawing/2014/main" id="{DA3DD564-1553-7A73-F84B-1AFB86504DD8}"/>
              </a:ext>
            </a:extLst>
          </p:cNvPr>
          <p:cNvSpPr txBox="1"/>
          <p:nvPr/>
        </p:nvSpPr>
        <p:spPr>
          <a:xfrm>
            <a:off x="6261431" y="4113986"/>
            <a:ext cx="3164399" cy="949866"/>
          </a:xfrm>
          <a:prstGeom prst="rect">
            <a:avLst/>
          </a:prstGeom>
          <a:noFill/>
        </p:spPr>
        <p:txBody>
          <a:bodyPr wrap="square" lIns="36000" tIns="36000" rIns="36000" bIns="36000" rtlCol="0">
            <a:spAutoFit/>
          </a:bodyPr>
          <a:lstStyle/>
          <a:p>
            <a:r>
              <a:rPr lang="en-US" sz="800" b="1" u="sng" dirty="0">
                <a:latin typeface="Arial" pitchFamily="34" charset="0"/>
                <a:cs typeface="Arial" pitchFamily="34" charset="0"/>
              </a:rPr>
              <a:t>2 TYPES OF TEST DATA ARE USED: </a:t>
            </a:r>
          </a:p>
          <a:p>
            <a:endParaRPr lang="en-US" sz="900" dirty="0">
              <a:latin typeface="Arial" pitchFamily="34" charset="0"/>
              <a:cs typeface="Arial" pitchFamily="34" charset="0"/>
            </a:endParaRPr>
          </a:p>
          <a:p>
            <a:pPr marL="171450" indent="-171450" algn="just">
              <a:buFont typeface="Arial" panose="020B0604020202020204" pitchFamily="34" charset="0"/>
              <a:buChar char="•"/>
            </a:pPr>
            <a:r>
              <a:rPr lang="en-US" sz="800" dirty="0">
                <a:latin typeface="Arial" pitchFamily="34" charset="0"/>
                <a:cs typeface="Arial" pitchFamily="34" charset="0"/>
              </a:rPr>
              <a:t>TEST SET : Each obligor (borrower) has </a:t>
            </a:r>
            <a:r>
              <a:rPr lang="en-US" sz="800" b="1" dirty="0">
                <a:solidFill>
                  <a:srgbClr val="FF0000"/>
                </a:solidFill>
                <a:latin typeface="Arial" pitchFamily="34" charset="0"/>
                <a:cs typeface="Arial" pitchFamily="34" charset="0"/>
              </a:rPr>
              <a:t>data records in different date times</a:t>
            </a:r>
            <a:r>
              <a:rPr lang="en-US" sz="800" dirty="0">
                <a:latin typeface="Arial" pitchFamily="34" charset="0"/>
                <a:cs typeface="Arial" pitchFamily="34" charset="0"/>
              </a:rPr>
              <a:t>. </a:t>
            </a:r>
          </a:p>
          <a:p>
            <a:pPr marL="171450" indent="-171450" algn="just">
              <a:buFont typeface="Arial" panose="020B0604020202020204" pitchFamily="34" charset="0"/>
              <a:buChar char="•"/>
            </a:pPr>
            <a:endParaRPr lang="en-US" sz="800" dirty="0">
              <a:latin typeface="Arial" pitchFamily="34" charset="0"/>
              <a:cs typeface="Arial" pitchFamily="34" charset="0"/>
            </a:endParaRPr>
          </a:p>
          <a:p>
            <a:pPr marL="171450" indent="-171450" algn="just">
              <a:buFont typeface="Arial" panose="020B0604020202020204" pitchFamily="34" charset="0"/>
              <a:buChar char="•"/>
            </a:pPr>
            <a:r>
              <a:rPr lang="en-US" sz="800" dirty="0">
                <a:latin typeface="Arial" pitchFamily="34" charset="0"/>
                <a:cs typeface="Arial" pitchFamily="34" charset="0"/>
              </a:rPr>
              <a:t>OUT-OF-TIME SET (OOT): each obligor has </a:t>
            </a:r>
            <a:r>
              <a:rPr lang="en-US" sz="800" b="1" dirty="0">
                <a:solidFill>
                  <a:srgbClr val="FF0000"/>
                </a:solidFill>
                <a:latin typeface="Arial" pitchFamily="34" charset="0"/>
                <a:cs typeface="Arial" pitchFamily="34" charset="0"/>
              </a:rPr>
              <a:t>one data record at a date fixed in 2018</a:t>
            </a:r>
            <a:r>
              <a:rPr lang="en-US" sz="800" dirty="0">
                <a:latin typeface="Arial" pitchFamily="34" charset="0"/>
                <a:cs typeface="Arial" pitchFamily="34" charset="0"/>
              </a:rPr>
              <a:t>. </a:t>
            </a:r>
          </a:p>
        </p:txBody>
      </p:sp>
      <p:sp>
        <p:nvSpPr>
          <p:cNvPr id="21" name="ZoneTexte 20">
            <a:extLst>
              <a:ext uri="{FF2B5EF4-FFF2-40B4-BE49-F238E27FC236}">
                <a16:creationId xmlns:a16="http://schemas.microsoft.com/office/drawing/2014/main" id="{29104B17-F686-30BC-344D-5712A4D718A3}"/>
              </a:ext>
            </a:extLst>
          </p:cNvPr>
          <p:cNvSpPr txBox="1"/>
          <p:nvPr/>
        </p:nvSpPr>
        <p:spPr>
          <a:xfrm>
            <a:off x="166537" y="872096"/>
            <a:ext cx="7423792" cy="288147"/>
          </a:xfrm>
          <a:prstGeom prst="rect">
            <a:avLst/>
          </a:prstGeom>
          <a:noFill/>
        </p:spPr>
        <p:txBody>
          <a:bodyPr wrap="square" lIns="36000" tIns="36000" rIns="36000" bIns="36000" rtlCol="0">
            <a:spAutoFit/>
          </a:bodyPr>
          <a:lstStyle/>
          <a:p>
            <a:r>
              <a:rPr lang="en-US" sz="1400" b="1" dirty="0">
                <a:cs typeface="Arial" pitchFamily="34" charset="0"/>
              </a:rPr>
              <a:t>PD ESTIMATION MODELS</a:t>
            </a:r>
          </a:p>
        </p:txBody>
      </p:sp>
    </p:spTree>
    <p:extLst>
      <p:ext uri="{BB962C8B-B14F-4D97-AF65-F5344CB8AC3E}">
        <p14:creationId xmlns:p14="http://schemas.microsoft.com/office/powerpoint/2010/main" val="380284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FCE54E-3ACD-9833-9C80-C701A52A0462}"/>
              </a:ext>
            </a:extLst>
          </p:cNvPr>
          <p:cNvSpPr>
            <a:spLocks noGrp="1"/>
          </p:cNvSpPr>
          <p:nvPr>
            <p:ph type="title"/>
          </p:nvPr>
        </p:nvSpPr>
        <p:spPr>
          <a:xfrm>
            <a:off x="176516" y="453033"/>
            <a:ext cx="9204000" cy="236475"/>
          </a:xfrm>
        </p:spPr>
        <p:txBody>
          <a:bodyPr/>
          <a:lstStyle/>
          <a:p>
            <a:r>
              <a:rPr lang="en-US" dirty="0"/>
              <a:t>PD estimation </a:t>
            </a:r>
            <a:r>
              <a:rPr lang="en-US" dirty="0" err="1"/>
              <a:t>mdoels</a:t>
            </a:r>
            <a:r>
              <a:rPr lang="en-US" dirty="0"/>
              <a:t>’ Distillation Framework </a:t>
            </a:r>
          </a:p>
        </p:txBody>
      </p:sp>
      <p:sp>
        <p:nvSpPr>
          <p:cNvPr id="8" name="Rectangle 7">
            <a:extLst>
              <a:ext uri="{FF2B5EF4-FFF2-40B4-BE49-F238E27FC236}">
                <a16:creationId xmlns:a16="http://schemas.microsoft.com/office/drawing/2014/main" id="{C5C133B8-79DA-16E8-1D66-606948893399}"/>
              </a:ext>
            </a:extLst>
          </p:cNvPr>
          <p:cNvSpPr/>
          <p:nvPr/>
        </p:nvSpPr>
        <p:spPr>
          <a:xfrm>
            <a:off x="1167581" y="2153395"/>
            <a:ext cx="1273276"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Module Data 1</a:t>
            </a:r>
          </a:p>
        </p:txBody>
      </p:sp>
      <p:sp>
        <p:nvSpPr>
          <p:cNvPr id="10" name="ZoneTexte 9">
            <a:extLst>
              <a:ext uri="{FF2B5EF4-FFF2-40B4-BE49-F238E27FC236}">
                <a16:creationId xmlns:a16="http://schemas.microsoft.com/office/drawing/2014/main" id="{DA85C2A6-7CEB-59C7-41D7-D755A3A3D38D}"/>
              </a:ext>
            </a:extLst>
          </p:cNvPr>
          <p:cNvSpPr txBox="1"/>
          <p:nvPr/>
        </p:nvSpPr>
        <p:spPr>
          <a:xfrm rot="19498700">
            <a:off x="6502708" y="2746104"/>
            <a:ext cx="636311" cy="288147"/>
          </a:xfrm>
          <a:prstGeom prst="rect">
            <a:avLst/>
          </a:prstGeom>
          <a:noFill/>
        </p:spPr>
        <p:txBody>
          <a:bodyPr wrap="square" lIns="36000" tIns="36000" rIns="36000" bIns="36000" rtlCol="0">
            <a:spAutoFit/>
          </a:bodyPr>
          <a:lstStyle/>
          <a:p>
            <a:pPr algn="ctr"/>
            <a:r>
              <a:rPr lang="en-US" sz="1400" dirty="0">
                <a:solidFill>
                  <a:schemeClr val="bg2">
                    <a:lumMod val="75000"/>
                  </a:schemeClr>
                </a:solidFill>
                <a:ea typeface="Source Sans Pro" pitchFamily="34" charset="0"/>
              </a:rPr>
              <a:t>Train</a:t>
            </a:r>
            <a:r>
              <a:rPr lang="en-US" sz="1100" dirty="0">
                <a:cs typeface="Arial" pitchFamily="34" charset="0"/>
              </a:rPr>
              <a:t> </a:t>
            </a:r>
          </a:p>
        </p:txBody>
      </p:sp>
      <p:sp>
        <p:nvSpPr>
          <p:cNvPr id="12" name="Rectangle 11">
            <a:extLst>
              <a:ext uri="{FF2B5EF4-FFF2-40B4-BE49-F238E27FC236}">
                <a16:creationId xmlns:a16="http://schemas.microsoft.com/office/drawing/2014/main" id="{B73B1A28-0B11-2326-E243-34EA0DC6F272}"/>
              </a:ext>
            </a:extLst>
          </p:cNvPr>
          <p:cNvSpPr/>
          <p:nvPr/>
        </p:nvSpPr>
        <p:spPr>
          <a:xfrm>
            <a:off x="1167581" y="4494208"/>
            <a:ext cx="1265441"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 Module Data 4</a:t>
            </a:r>
          </a:p>
        </p:txBody>
      </p:sp>
      <p:sp>
        <p:nvSpPr>
          <p:cNvPr id="15" name="Rectangle 14">
            <a:extLst>
              <a:ext uri="{FF2B5EF4-FFF2-40B4-BE49-F238E27FC236}">
                <a16:creationId xmlns:a16="http://schemas.microsoft.com/office/drawing/2014/main" id="{07BE9681-F37B-7AA2-4CF2-B20B7520081A}"/>
              </a:ext>
            </a:extLst>
          </p:cNvPr>
          <p:cNvSpPr/>
          <p:nvPr/>
        </p:nvSpPr>
        <p:spPr>
          <a:xfrm>
            <a:off x="7416707" y="4307911"/>
            <a:ext cx="1076632"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Student </a:t>
            </a:r>
          </a:p>
        </p:txBody>
      </p:sp>
      <p:sp>
        <p:nvSpPr>
          <p:cNvPr id="25" name="Rectangle 24">
            <a:extLst>
              <a:ext uri="{FF2B5EF4-FFF2-40B4-BE49-F238E27FC236}">
                <a16:creationId xmlns:a16="http://schemas.microsoft.com/office/drawing/2014/main" id="{3F0C87D6-259C-7DDC-10A1-5253CF5D64FD}"/>
              </a:ext>
            </a:extLst>
          </p:cNvPr>
          <p:cNvSpPr/>
          <p:nvPr/>
        </p:nvSpPr>
        <p:spPr>
          <a:xfrm>
            <a:off x="7421907" y="2631027"/>
            <a:ext cx="1075402"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Teacher</a:t>
            </a:r>
            <a:r>
              <a:rPr lang="en-US" sz="1000" dirty="0">
                <a:ea typeface="Source Sans Pro" pitchFamily="34" charset="0"/>
              </a:rPr>
              <a:t>  </a:t>
            </a:r>
          </a:p>
        </p:txBody>
      </p:sp>
      <p:sp>
        <p:nvSpPr>
          <p:cNvPr id="45" name="Rectangle 44">
            <a:extLst>
              <a:ext uri="{FF2B5EF4-FFF2-40B4-BE49-F238E27FC236}">
                <a16:creationId xmlns:a16="http://schemas.microsoft.com/office/drawing/2014/main" id="{DFFF4FB2-0D78-9FF2-E512-945BEF676E29}"/>
              </a:ext>
            </a:extLst>
          </p:cNvPr>
          <p:cNvSpPr/>
          <p:nvPr/>
        </p:nvSpPr>
        <p:spPr>
          <a:xfrm>
            <a:off x="5937094" y="3353779"/>
            <a:ext cx="1049736" cy="430887"/>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One-Hot Encoding     </a:t>
            </a:r>
          </a:p>
        </p:txBody>
      </p:sp>
      <p:cxnSp>
        <p:nvCxnSpPr>
          <p:cNvPr id="52" name="Connecteur droit avec flèche 51">
            <a:extLst>
              <a:ext uri="{FF2B5EF4-FFF2-40B4-BE49-F238E27FC236}">
                <a16:creationId xmlns:a16="http://schemas.microsoft.com/office/drawing/2014/main" id="{C174F7C4-6E44-E629-7417-5553360712F3}"/>
              </a:ext>
            </a:extLst>
          </p:cNvPr>
          <p:cNvCxnSpPr>
            <a:cxnSpLocks/>
            <a:endCxn id="40" idx="3"/>
          </p:cNvCxnSpPr>
          <p:nvPr/>
        </p:nvCxnSpPr>
        <p:spPr>
          <a:xfrm>
            <a:off x="4730515" y="3602194"/>
            <a:ext cx="1198670" cy="0"/>
          </a:xfrm>
          <a:prstGeom prst="straightConnector1">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EB3992A-1FF2-9F04-F59B-71D1BDA2F7AC}"/>
              </a:ext>
            </a:extLst>
          </p:cNvPr>
          <p:cNvSpPr/>
          <p:nvPr/>
        </p:nvSpPr>
        <p:spPr>
          <a:xfrm>
            <a:off x="2824822" y="3369101"/>
            <a:ext cx="1076632" cy="236475"/>
          </a:xfrm>
          <a:prstGeom prst="rect">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32" name="ZoneTexte 31">
            <a:extLst>
              <a:ext uri="{FF2B5EF4-FFF2-40B4-BE49-F238E27FC236}">
                <a16:creationId xmlns:a16="http://schemas.microsoft.com/office/drawing/2014/main" id="{11F76990-FEA6-65BA-871B-A2330C5ACAFF}"/>
              </a:ext>
            </a:extLst>
          </p:cNvPr>
          <p:cNvSpPr txBox="1"/>
          <p:nvPr/>
        </p:nvSpPr>
        <p:spPr>
          <a:xfrm>
            <a:off x="3145599" y="3353780"/>
            <a:ext cx="1592825" cy="430887"/>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a:spcBef>
                <a:spcPts val="1200"/>
              </a:spcBef>
              <a:defRPr sz="1400">
                <a:ea typeface="Source Sans Pro" pitchFamily="34" charset="0"/>
              </a:defRPr>
            </a:lvl1pPr>
          </a:lstStyle>
          <a:p>
            <a:r>
              <a:rPr lang="en-US" dirty="0"/>
              <a:t>Concatenate Modules’ Features </a:t>
            </a:r>
          </a:p>
        </p:txBody>
      </p:sp>
      <p:sp>
        <p:nvSpPr>
          <p:cNvPr id="40" name="ZoneTexte 39">
            <a:extLst>
              <a:ext uri="{FF2B5EF4-FFF2-40B4-BE49-F238E27FC236}">
                <a16:creationId xmlns:a16="http://schemas.microsoft.com/office/drawing/2014/main" id="{9EA0C51E-9758-700E-4651-D25A221828D2}"/>
              </a:ext>
            </a:extLst>
          </p:cNvPr>
          <p:cNvSpPr txBox="1"/>
          <p:nvPr/>
        </p:nvSpPr>
        <p:spPr>
          <a:xfrm>
            <a:off x="4617303" y="3350399"/>
            <a:ext cx="1311882" cy="503590"/>
          </a:xfrm>
          <a:prstGeom prst="rect">
            <a:avLst/>
          </a:prstGeom>
          <a:noFill/>
        </p:spPr>
        <p:txBody>
          <a:bodyPr wrap="square" lIns="36000" tIns="36000" rIns="36000" bIns="36000" rtlCol="0">
            <a:spAutoFit/>
          </a:bodyPr>
          <a:lstStyle/>
          <a:p>
            <a:pPr algn="ctr">
              <a:spcBef>
                <a:spcPts val="1200"/>
              </a:spcBef>
            </a:pPr>
            <a:r>
              <a:rPr lang="en-US" sz="1400" dirty="0">
                <a:solidFill>
                  <a:schemeClr val="bg2">
                    <a:lumMod val="75000"/>
                  </a:schemeClr>
                </a:solidFill>
                <a:ea typeface="Source Sans Pro" pitchFamily="34" charset="0"/>
              </a:rPr>
              <a:t>All Features Dataset </a:t>
            </a:r>
          </a:p>
        </p:txBody>
      </p:sp>
      <p:cxnSp>
        <p:nvCxnSpPr>
          <p:cNvPr id="43" name="Connecteur droit avec flèche 42">
            <a:extLst>
              <a:ext uri="{FF2B5EF4-FFF2-40B4-BE49-F238E27FC236}">
                <a16:creationId xmlns:a16="http://schemas.microsoft.com/office/drawing/2014/main" id="{54590807-DDEF-C106-4022-254E1788AAE6}"/>
              </a:ext>
            </a:extLst>
          </p:cNvPr>
          <p:cNvCxnSpPr>
            <a:stCxn id="45" idx="0"/>
          </p:cNvCxnSpPr>
          <p:nvPr/>
        </p:nvCxnSpPr>
        <p:spPr>
          <a:xfrm flipV="1">
            <a:off x="6461962" y="2685338"/>
            <a:ext cx="959945" cy="668441"/>
          </a:xfrm>
          <a:prstGeom prst="straightConnector1">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7764FCB3-54FB-614B-8D24-4E3202D61307}"/>
              </a:ext>
            </a:extLst>
          </p:cNvPr>
          <p:cNvCxnSpPr>
            <a:stCxn id="25" idx="2"/>
            <a:endCxn id="15" idx="0"/>
          </p:cNvCxnSpPr>
          <p:nvPr/>
        </p:nvCxnSpPr>
        <p:spPr>
          <a:xfrm flipH="1">
            <a:off x="7955023" y="2846471"/>
            <a:ext cx="4585" cy="1461440"/>
          </a:xfrm>
          <a:prstGeom prst="straightConnector1">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B052EB9E-3499-DAAD-6DD7-E48B8316036B}"/>
              </a:ext>
            </a:extLst>
          </p:cNvPr>
          <p:cNvSpPr txBox="1"/>
          <p:nvPr/>
        </p:nvSpPr>
        <p:spPr>
          <a:xfrm>
            <a:off x="8132287" y="3019558"/>
            <a:ext cx="1823015" cy="1857807"/>
          </a:xfrm>
          <a:prstGeom prst="rect">
            <a:avLst/>
          </a:prstGeom>
          <a:noFill/>
        </p:spPr>
        <p:txBody>
          <a:bodyPr wrap="square" lIns="36000" tIns="36000" rIns="36000" bIns="36000" rtlCol="0">
            <a:spAutoFit/>
          </a:bodyPr>
          <a:lstStyle/>
          <a:p>
            <a:r>
              <a:rPr lang="en-US" sz="1100" dirty="0">
                <a:solidFill>
                  <a:schemeClr val="bg2">
                    <a:lumMod val="75000"/>
                  </a:schemeClr>
                </a:solidFill>
                <a:ea typeface="Source Sans Pro" pitchFamily="34" charset="0"/>
              </a:rPr>
              <a:t>Hinton-Based Distillation</a:t>
            </a:r>
          </a:p>
          <a:p>
            <a:endParaRPr lang="en-US" sz="1100" dirty="0">
              <a:solidFill>
                <a:schemeClr val="bg2">
                  <a:lumMod val="75000"/>
                </a:schemeClr>
              </a:solidFill>
              <a:ea typeface="Source Sans Pro" pitchFamily="34" charset="0"/>
            </a:endParaRPr>
          </a:p>
          <a:p>
            <a:r>
              <a:rPr lang="en-US" sz="1100" dirty="0">
                <a:solidFill>
                  <a:schemeClr val="bg2">
                    <a:lumMod val="75000"/>
                  </a:schemeClr>
                </a:solidFill>
                <a:ea typeface="Source Sans Pro" pitchFamily="34" charset="0"/>
              </a:rPr>
              <a:t>Adversarial Knowledge Distillation</a:t>
            </a:r>
          </a:p>
          <a:p>
            <a:endParaRPr lang="en-US" sz="1100" dirty="0">
              <a:solidFill>
                <a:schemeClr val="bg2">
                  <a:lumMod val="75000"/>
                </a:schemeClr>
              </a:solidFill>
              <a:ea typeface="Source Sans Pro" pitchFamily="34" charset="0"/>
            </a:endParaRPr>
          </a:p>
          <a:p>
            <a:r>
              <a:rPr lang="en-US" sz="1100" dirty="0">
                <a:solidFill>
                  <a:schemeClr val="bg2">
                    <a:lumMod val="75000"/>
                  </a:schemeClr>
                </a:solidFill>
                <a:ea typeface="Source Sans Pro" pitchFamily="34" charset="0"/>
              </a:rPr>
              <a:t>XDistillation  </a:t>
            </a:r>
          </a:p>
          <a:p>
            <a:endParaRPr lang="en-US" sz="1100" dirty="0">
              <a:solidFill>
                <a:schemeClr val="bg2">
                  <a:lumMod val="75000"/>
                </a:schemeClr>
              </a:solidFill>
              <a:ea typeface="Source Sans Pro" pitchFamily="34" charset="0"/>
            </a:endParaRPr>
          </a:p>
          <a:p>
            <a:r>
              <a:rPr lang="en-US" sz="1100" dirty="0">
                <a:solidFill>
                  <a:schemeClr val="bg2">
                    <a:lumMod val="75000"/>
                  </a:schemeClr>
                </a:solidFill>
                <a:ea typeface="Source Sans Pro" pitchFamily="34" charset="0"/>
              </a:rPr>
              <a:t> </a:t>
            </a:r>
          </a:p>
          <a:p>
            <a:endParaRPr lang="en-US" sz="1400" dirty="0">
              <a:solidFill>
                <a:schemeClr val="bg2">
                  <a:lumMod val="75000"/>
                </a:schemeClr>
              </a:solidFill>
              <a:ea typeface="Source Sans Pro" pitchFamily="34" charset="0"/>
            </a:endParaRPr>
          </a:p>
          <a:p>
            <a:r>
              <a:rPr lang="en-US" sz="1400" dirty="0">
                <a:solidFill>
                  <a:schemeClr val="bg2">
                    <a:lumMod val="75000"/>
                  </a:schemeClr>
                </a:solidFill>
                <a:ea typeface="Source Sans Pro" pitchFamily="34" charset="0"/>
              </a:rPr>
              <a:t> </a:t>
            </a:r>
          </a:p>
        </p:txBody>
      </p:sp>
      <p:sp>
        <p:nvSpPr>
          <p:cNvPr id="54" name="ZoneTexte 53">
            <a:extLst>
              <a:ext uri="{FF2B5EF4-FFF2-40B4-BE49-F238E27FC236}">
                <a16:creationId xmlns:a16="http://schemas.microsoft.com/office/drawing/2014/main" id="{216D8BB7-8111-C28A-B2C3-F3ACEFFA3BEC}"/>
              </a:ext>
            </a:extLst>
          </p:cNvPr>
          <p:cNvSpPr txBox="1"/>
          <p:nvPr/>
        </p:nvSpPr>
        <p:spPr>
          <a:xfrm>
            <a:off x="3176154" y="5110849"/>
            <a:ext cx="3871452" cy="380480"/>
          </a:xfrm>
          <a:prstGeom prst="rect">
            <a:avLst/>
          </a:prstGeom>
          <a:noFill/>
        </p:spPr>
        <p:txBody>
          <a:bodyPr wrap="square" lIns="36000" tIns="36000" rIns="36000" bIns="36000" rtlCol="0">
            <a:spAutoFit/>
          </a:bodyPr>
          <a:lstStyle/>
          <a:p>
            <a:pPr algn="ctr"/>
            <a:r>
              <a:rPr lang="en-US" sz="1050" b="1" i="1" dirty="0">
                <a:latin typeface="CMR8"/>
              </a:rPr>
              <a:t>Figure 4. PD ESTIMATION MODELS Distillation Framework </a:t>
            </a:r>
          </a:p>
          <a:p>
            <a:pPr algn="ctr"/>
            <a:endParaRPr lang="en-US" sz="900" dirty="0">
              <a:latin typeface="Arial" pitchFamily="34" charset="0"/>
              <a:cs typeface="Arial" pitchFamily="34" charset="0"/>
            </a:endParaRPr>
          </a:p>
        </p:txBody>
      </p:sp>
      <p:sp>
        <p:nvSpPr>
          <p:cNvPr id="58" name="ZoneTexte 57">
            <a:extLst>
              <a:ext uri="{FF2B5EF4-FFF2-40B4-BE49-F238E27FC236}">
                <a16:creationId xmlns:a16="http://schemas.microsoft.com/office/drawing/2014/main" id="{709B2426-2711-2CE6-5490-60C101AF3177}"/>
              </a:ext>
            </a:extLst>
          </p:cNvPr>
          <p:cNvSpPr txBox="1"/>
          <p:nvPr/>
        </p:nvSpPr>
        <p:spPr>
          <a:xfrm>
            <a:off x="176516" y="924702"/>
            <a:ext cx="9014680" cy="288147"/>
          </a:xfrm>
          <a:prstGeom prst="rect">
            <a:avLst/>
          </a:prstGeom>
          <a:noFill/>
        </p:spPr>
        <p:txBody>
          <a:bodyPr wrap="square" lIns="36000" tIns="36000" rIns="36000" bIns="36000" rtlCol="0">
            <a:spAutoFit/>
          </a:bodyPr>
          <a:lstStyle/>
          <a:p>
            <a:pPr algn="just"/>
            <a:r>
              <a:rPr lang="en-US" sz="1400" dirty="0">
                <a:latin typeface="Arial" pitchFamily="34" charset="0"/>
                <a:cs typeface="Arial" pitchFamily="34" charset="0"/>
              </a:rPr>
              <a:t>The objective of the distillation framework is to </a:t>
            </a:r>
            <a:r>
              <a:rPr lang="en-US" sz="1400" b="1" dirty="0">
                <a:solidFill>
                  <a:srgbClr val="FF0000"/>
                </a:solidFill>
                <a:latin typeface="Arial" pitchFamily="34" charset="0"/>
                <a:cs typeface="Arial" pitchFamily="34" charset="0"/>
              </a:rPr>
              <a:t>enhance the overall</a:t>
            </a:r>
            <a:r>
              <a:rPr lang="en-US" sz="1400" b="1" i="1" dirty="0">
                <a:solidFill>
                  <a:srgbClr val="FF0000"/>
                </a:solidFill>
                <a:latin typeface="Arial" pitchFamily="34" charset="0"/>
                <a:cs typeface="Arial" pitchFamily="34" charset="0"/>
              </a:rPr>
              <a:t> PD ESTIMATION MODELS </a:t>
            </a:r>
            <a:r>
              <a:rPr lang="en-US" sz="1400" b="1" dirty="0">
                <a:solidFill>
                  <a:srgbClr val="FF0000"/>
                </a:solidFill>
                <a:latin typeface="Arial" pitchFamily="34" charset="0"/>
                <a:cs typeface="Arial" pitchFamily="34" charset="0"/>
              </a:rPr>
              <a:t>performance</a:t>
            </a:r>
            <a:r>
              <a:rPr lang="en-US" sz="1400" dirty="0">
                <a:latin typeface="Arial" pitchFamily="34" charset="0"/>
                <a:cs typeface="Arial" pitchFamily="34" charset="0"/>
              </a:rPr>
              <a:t>. </a:t>
            </a:r>
          </a:p>
        </p:txBody>
      </p:sp>
      <p:sp>
        <p:nvSpPr>
          <p:cNvPr id="4" name="Rectangle 3">
            <a:extLst>
              <a:ext uri="{FF2B5EF4-FFF2-40B4-BE49-F238E27FC236}">
                <a16:creationId xmlns:a16="http://schemas.microsoft.com/office/drawing/2014/main" id="{ACAFBD6E-D2D6-6FAE-B457-D5C00F3B300C}"/>
              </a:ext>
            </a:extLst>
          </p:cNvPr>
          <p:cNvSpPr/>
          <p:nvPr/>
        </p:nvSpPr>
        <p:spPr>
          <a:xfrm>
            <a:off x="1159746" y="2836860"/>
            <a:ext cx="1273276"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Module Data 2</a:t>
            </a:r>
          </a:p>
        </p:txBody>
      </p:sp>
      <p:sp>
        <p:nvSpPr>
          <p:cNvPr id="5" name="Rectangle 4">
            <a:extLst>
              <a:ext uri="{FF2B5EF4-FFF2-40B4-BE49-F238E27FC236}">
                <a16:creationId xmlns:a16="http://schemas.microsoft.com/office/drawing/2014/main" id="{6B35C4EB-0273-596C-57CA-F4DE640987E8}"/>
              </a:ext>
            </a:extLst>
          </p:cNvPr>
          <p:cNvSpPr/>
          <p:nvPr/>
        </p:nvSpPr>
        <p:spPr>
          <a:xfrm>
            <a:off x="1159747" y="3719723"/>
            <a:ext cx="1273276" cy="215444"/>
          </a:xfrm>
          <a:prstGeom prst="rect">
            <a:avLst/>
          </a:prstGeom>
          <a:solidFill>
            <a:schemeClr val="tx1">
              <a:lumMod val="10000"/>
              <a:lumOff val="90000"/>
            </a:schemeClr>
          </a:solidFill>
          <a:ln w="6350">
            <a:noFill/>
          </a:ln>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Module Data 3</a:t>
            </a:r>
          </a:p>
        </p:txBody>
      </p:sp>
      <p:cxnSp>
        <p:nvCxnSpPr>
          <p:cNvPr id="22" name="Connecteur droit 21">
            <a:extLst>
              <a:ext uri="{FF2B5EF4-FFF2-40B4-BE49-F238E27FC236}">
                <a16:creationId xmlns:a16="http://schemas.microsoft.com/office/drawing/2014/main" id="{AA1CAB9A-F070-AB3E-5214-57FDC71F97C7}"/>
              </a:ext>
            </a:extLst>
          </p:cNvPr>
          <p:cNvCxnSpPr>
            <a:stCxn id="8" idx="3"/>
            <a:endCxn id="32" idx="1"/>
          </p:cNvCxnSpPr>
          <p:nvPr/>
        </p:nvCxnSpPr>
        <p:spPr>
          <a:xfrm>
            <a:off x="2440857" y="2261117"/>
            <a:ext cx="704742" cy="1308107"/>
          </a:xfrm>
          <a:prstGeom prst="line">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D2B593F2-1DE8-188F-46FE-4360283ACC16}"/>
              </a:ext>
            </a:extLst>
          </p:cNvPr>
          <p:cNvCxnSpPr>
            <a:stCxn id="4" idx="3"/>
            <a:endCxn id="32" idx="1"/>
          </p:cNvCxnSpPr>
          <p:nvPr/>
        </p:nvCxnSpPr>
        <p:spPr>
          <a:xfrm>
            <a:off x="2433022" y="2944582"/>
            <a:ext cx="712577" cy="624642"/>
          </a:xfrm>
          <a:prstGeom prst="line">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D502E738-886B-A96A-F7B8-D1B3A6700627}"/>
              </a:ext>
            </a:extLst>
          </p:cNvPr>
          <p:cNvCxnSpPr>
            <a:stCxn id="5" idx="3"/>
            <a:endCxn id="32" idx="1"/>
          </p:cNvCxnSpPr>
          <p:nvPr/>
        </p:nvCxnSpPr>
        <p:spPr>
          <a:xfrm flipV="1">
            <a:off x="2433023" y="3569224"/>
            <a:ext cx="712576" cy="258221"/>
          </a:xfrm>
          <a:prstGeom prst="line">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B765E314-4956-E09F-0E83-DE9F9B3E3A28}"/>
              </a:ext>
            </a:extLst>
          </p:cNvPr>
          <p:cNvCxnSpPr>
            <a:cxnSpLocks/>
            <a:stCxn id="12" idx="3"/>
            <a:endCxn id="32" idx="1"/>
          </p:cNvCxnSpPr>
          <p:nvPr/>
        </p:nvCxnSpPr>
        <p:spPr>
          <a:xfrm flipV="1">
            <a:off x="2433022" y="3569224"/>
            <a:ext cx="712577" cy="1032706"/>
          </a:xfrm>
          <a:prstGeom prst="line">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7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5" grpId="0" animBg="1"/>
      <p:bldP spid="45" grpId="0" animBg="1"/>
      <p:bldP spid="32" grpId="0" animBg="1"/>
      <p:bldP spid="40" grpId="0"/>
      <p:bldP spid="53" grpId="0"/>
      <p:bldP spid="54" grpId="0"/>
    </p:bldLst>
  </p:timing>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SLIDE_LAYOUT_CONST" val="32"/>
</p:tagLst>
</file>

<file path=ppt/theme/theme1.xml><?xml version="1.0" encoding="utf-8"?>
<a:theme xmlns:a="http://schemas.openxmlformats.org/drawingml/2006/main" name="SG Group Identity">
  <a:themeElements>
    <a:clrScheme name="SG Theme Color 2018">
      <a:dk1>
        <a:srgbClr val="010101"/>
      </a:dk1>
      <a:lt1>
        <a:sysClr val="window" lastClr="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SG Group 2018 Theme">
      <a:majorFont>
        <a:latin typeface="Montserrat Extra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spAutoFit/>
      </a:bodyPr>
      <a:lstStyle>
        <a:defPPr>
          <a:spcBef>
            <a:spcPts val="1200"/>
          </a:spcBef>
          <a:defRPr sz="1200" dirty="0">
            <a:ea typeface="Source Sans Pro" pitchFamily="34"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G 2018 - Template A4 - FR.potx" id="{81B896E4-D84A-4D5B-A160-C99E6A023D33}" vid="{377CD91A-F003-4629-9BCD-C8DD92943347}"/>
    </a:ext>
  </a:ext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1A22969D4DE4E847CEFC35EF13E31" ma:contentTypeVersion="11" ma:contentTypeDescription="Create a new document." ma:contentTypeScope="" ma:versionID="458bd0a7b01a53a92e47f4badce4008f">
  <xsd:schema xmlns:xsd="http://www.w3.org/2001/XMLSchema" xmlns:xs="http://www.w3.org/2001/XMLSchema" xmlns:p="http://schemas.microsoft.com/office/2006/metadata/properties" xmlns:ns3="2eb6a9aa-df8a-440b-8966-8a27862ba996" xmlns:ns4="3f109afd-265f-4d45-b491-52b48b0da301" targetNamespace="http://schemas.microsoft.com/office/2006/metadata/properties" ma:root="true" ma:fieldsID="89a4e68558f39ffbe439373988678e20" ns3:_="" ns4:_="">
    <xsd:import namespace="2eb6a9aa-df8a-440b-8966-8a27862ba996"/>
    <xsd:import namespace="3f109afd-265f-4d45-b491-52b48b0da30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6a9aa-df8a-440b-8966-8a27862ba9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09afd-265f-4d45-b491-52b48b0da30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DU2ZWUzOS0yZGRkLTQyZGMtYWQ2ZS0zY2MyN2M5MjVhOWIiIG9yaWdpbj0idXNlclNlbGVjdGVkIj48ZWxlbWVudCB1aWQ9ImlkX2NsYXNzaWZpY2F0aW9uX2V1cmVzdHJpY3RlZCIgdmFsdWU9IiIgeG1sbnM9Imh0dHA6Ly93d3cuYm9sZG9uamFtZXMuY29tLzIwMDgvMDEvc2llL2ludGVybmFsL2xhYmVsIiAvPjwvc2lzbD48VXNlck5hbWU+RVVSXHNiaWdub24wNDAxMTA8L1VzZXJOYW1lPjxEYXRlVGltZT4wOS8xMS8yMDE4IDE0OjIyOjAzPC9EYXRlVGltZT48TGFiZWxTdHJpbmc+QzAgLSBQdWJsaWMgPC9MYWJlbFN0cmluZz48L2l0ZW0+PC9sYWJlbEhpc3Rvcnk+</Value>
</WrappedLabelHistory>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sisl xmlns:xsi="http://www.w3.org/2001/XMLSchema-instance" xmlns:xsd="http://www.w3.org/2001/XMLSchema" xmlns="http://www.boldonjames.com/2008/01/sie/internal/label" sislVersion="0" policy="cd56ee39-2ddd-42dc-ad6e-3cc27c925a9b" origin="userSelected">
  <element uid="id_classification_eurestricted" value=""/>
</sisl>
</file>

<file path=customXml/itemProps1.xml><?xml version="1.0" encoding="utf-8"?>
<ds:datastoreItem xmlns:ds="http://schemas.openxmlformats.org/officeDocument/2006/customXml" ds:itemID="{3B311538-3AFF-4D13-BAA9-F8B62C015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6a9aa-df8a-440b-8966-8a27862ba996"/>
    <ds:schemaRef ds:uri="3f109afd-265f-4d45-b491-52b48b0da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62EC9-87F2-43D4-9E8F-894A14C8298D}">
  <ds:schemaRefs>
    <ds:schemaRef ds:uri="http://schemas.openxmlformats.org/package/2006/metadata/core-properties"/>
    <ds:schemaRef ds:uri="http://purl.org/dc/terms/"/>
    <ds:schemaRef ds:uri="2eb6a9aa-df8a-440b-8966-8a27862ba996"/>
    <ds:schemaRef ds:uri="3f109afd-265f-4d45-b491-52b48b0da301"/>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E37D52D-D983-48DC-9BF1-167A440E7378}">
  <ds:schemaRefs>
    <ds:schemaRef ds:uri="http://www.w3.org/2001/XMLSchema"/>
    <ds:schemaRef ds:uri="http://www.boldonjames.com/2016/02/Classifier/internal/wrappedLabelHistory"/>
  </ds:schemaRefs>
</ds:datastoreItem>
</file>

<file path=customXml/itemProps4.xml><?xml version="1.0" encoding="utf-8"?>
<ds:datastoreItem xmlns:ds="http://schemas.openxmlformats.org/officeDocument/2006/customXml" ds:itemID="{52094505-7CFE-4331-AE47-C53AB6446B9E}">
  <ds:schemaRefs>
    <ds:schemaRef ds:uri="http://schemas.microsoft.com/sharepoint/v3/contenttype/forms"/>
  </ds:schemaRefs>
</ds:datastoreItem>
</file>

<file path=customXml/itemProps5.xml><?xml version="1.0" encoding="utf-8"?>
<ds:datastoreItem xmlns:ds="http://schemas.openxmlformats.org/officeDocument/2006/customXml" ds:itemID="{41C963E0-C0A4-49A5-BC05-5D79FD3975A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SG 2018 - Template A4 - FR</Template>
  <TotalTime>12533</TotalTime>
  <Words>4972</Words>
  <Application>Microsoft Office PowerPoint</Application>
  <PresentationFormat>Format A4 (210 x 297 mm)</PresentationFormat>
  <Paragraphs>691</Paragraphs>
  <Slides>45</Slides>
  <Notes>6</Notes>
  <HiddenSlides>0</HiddenSlides>
  <MMClips>0</MMClips>
  <ScaleCrop>false</ScaleCrop>
  <HeadingPairs>
    <vt:vector size="6" baseType="variant">
      <vt:variant>
        <vt:lpstr>Polices utilisées</vt:lpstr>
      </vt:variant>
      <vt:variant>
        <vt:i4>15</vt:i4>
      </vt:variant>
      <vt:variant>
        <vt:lpstr>Thème</vt:lpstr>
      </vt:variant>
      <vt:variant>
        <vt:i4>3</vt:i4>
      </vt:variant>
      <vt:variant>
        <vt:lpstr>Titres des diapositives</vt:lpstr>
      </vt:variant>
      <vt:variant>
        <vt:i4>45</vt:i4>
      </vt:variant>
    </vt:vector>
  </HeadingPairs>
  <TitlesOfParts>
    <vt:vector size="63" baseType="lpstr">
      <vt:lpstr>Arial Unicode MS</vt:lpstr>
      <vt:lpstr>Aharoni</vt:lpstr>
      <vt:lpstr>Arial</vt:lpstr>
      <vt:lpstr>Calibri</vt:lpstr>
      <vt:lpstr>Calibri Light</vt:lpstr>
      <vt:lpstr>Cambria Math</vt:lpstr>
      <vt:lpstr>CMBX8</vt:lpstr>
      <vt:lpstr>CMR8</vt:lpstr>
      <vt:lpstr>Helvetica Neue</vt:lpstr>
      <vt:lpstr>Montserrat ExtraBold</vt:lpstr>
      <vt:lpstr>Quicksand Light</vt:lpstr>
      <vt:lpstr>Sitka Banner</vt:lpstr>
      <vt:lpstr>Source Sans Pro</vt:lpstr>
      <vt:lpstr>Wingdings</vt:lpstr>
      <vt:lpstr>Wingdings 3</vt:lpstr>
      <vt:lpstr>SG Group Identity</vt:lpstr>
      <vt:lpstr>1_Conception personnalisée</vt:lpstr>
      <vt:lpstr>Conception personnalisée</vt:lpstr>
      <vt:lpstr>Distillation Learning Tests  </vt:lpstr>
      <vt:lpstr>OUTLINES </vt:lpstr>
      <vt:lpstr>1. INTRODUCTION  </vt:lpstr>
      <vt:lpstr>A. Reminder of Knowledge Distillation Fundamentals  </vt:lpstr>
      <vt:lpstr>B. Main Use of Knowledge Distillation</vt:lpstr>
      <vt:lpstr>C. Relevant Applications in Scientific Work</vt:lpstr>
      <vt:lpstr>2. Distillation OF PD ESTIMATION MODELS </vt:lpstr>
      <vt:lpstr>INTRODUCTION TO PD ESTIMATION MODELS FRAMEWORK </vt:lpstr>
      <vt:lpstr>PD estimation mdoels’ Distillation Framework </vt:lpstr>
      <vt:lpstr>TEACHER TRAINING </vt:lpstr>
      <vt:lpstr>HINTON-BASED DISTILLATION (1/3) </vt:lpstr>
      <vt:lpstr>HINTON-BASED DISTILLATION (2/3) </vt:lpstr>
      <vt:lpstr>HINTON-BASED DISTILLATION (3/3) </vt:lpstr>
      <vt:lpstr>Adversarial Knowledge Distillation Framework (1/10) </vt:lpstr>
      <vt:lpstr>Adversarial Knowledge Distillation Framework (2/10) </vt:lpstr>
      <vt:lpstr>Adversarial Knowledge Distillation Framework (3/10) </vt:lpstr>
      <vt:lpstr>Adversarial Knowledge Distillation Framework (4/10) </vt:lpstr>
      <vt:lpstr>Adversarial Knowledge Distillation Framework (5/10) </vt:lpstr>
      <vt:lpstr>Adversarial Knowledge Distillation Framework (6/10) </vt:lpstr>
      <vt:lpstr>Adversarial Knowledge Distillation Framework (7/10) </vt:lpstr>
      <vt:lpstr>Adversarial Knowledge Distillation Framework (8/10) </vt:lpstr>
      <vt:lpstr>Adversarial Knowledge Distillation Framework (9/10) </vt:lpstr>
      <vt:lpstr>Adversarial Knowledge Distillation Framework (10/10) </vt:lpstr>
      <vt:lpstr>Xdistillation Framework (1/7) </vt:lpstr>
      <vt:lpstr>Xdistillation Framework (2/7) </vt:lpstr>
      <vt:lpstr>Xdistillation Framework (3/7) </vt:lpstr>
      <vt:lpstr>Xdistillation Framework (4/7) </vt:lpstr>
      <vt:lpstr>Xdistillation Framework (4/7) </vt:lpstr>
      <vt:lpstr>Xdistillation Framework (4/7) </vt:lpstr>
      <vt:lpstr>Xdistillation Framework (5/7) </vt:lpstr>
      <vt:lpstr>Xdistillation Framework (6/7) </vt:lpstr>
      <vt:lpstr>Xdistillation Framework (7/7) </vt:lpstr>
      <vt:lpstr>PD ESTIMATION MODELS’ DISTILLATION TAKEAWAY </vt:lpstr>
      <vt:lpstr>3. DISTILLATION on LENDING CLUB DATASET  </vt:lpstr>
      <vt:lpstr>DISTILLATION TESTS ON LENDING CLUB dataset (1/3)</vt:lpstr>
      <vt:lpstr>DISTILLATION TESTS ON LENDING CLUB dataset (2/3)</vt:lpstr>
      <vt:lpstr>DISTILLATION TESTS ON LENDING CLUB dataset (3/3)</vt:lpstr>
      <vt:lpstr>REFERENCES  </vt:lpstr>
      <vt:lpstr>APPENDIX (1/6)</vt:lpstr>
      <vt:lpstr>APPENDIX (2/6)  </vt:lpstr>
      <vt:lpstr>APPENDIX (3/6) </vt:lpstr>
      <vt:lpstr>Adversarial Knowledge Distillation </vt:lpstr>
      <vt:lpstr>APPENDIX (5/6)</vt:lpstr>
      <vt:lpstr>APPENDIX (6/6)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subject>SG Group Template</dc:subject>
  <dc:creator>ELGHAFFOULI Omar RisqMrm</dc:creator>
  <cp:keywords/>
  <cp:lastModifiedBy>FOURATI Imen RisqMrm</cp:lastModifiedBy>
  <cp:revision>34</cp:revision>
  <cp:lastPrinted>2018-11-07T13:41:34Z</cp:lastPrinted>
  <dcterms:created xsi:type="dcterms:W3CDTF">2023-04-27T07:46:41Z</dcterms:created>
  <dcterms:modified xsi:type="dcterms:W3CDTF">2023-09-29T13:58:44Z</dcterms:modified>
  <cp:category>SG Group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0x010100C2F1A22969D4DE4E847CEFC35EF13E31</vt:lpwstr>
  </property>
  <property fmtid="{D5CDD505-2E9C-101B-9397-08002B2CF9AE}" pid="3" name="MSIP_Label_a401b303-ecb1-4a9d-936a-70858c2d9a3e_Enabled">
    <vt:lpwstr>true</vt:lpwstr>
  </property>
  <property fmtid="{D5CDD505-2E9C-101B-9397-08002B2CF9AE}" pid="4" name="MSIP_Label_a401b303-ecb1-4a9d-936a-70858c2d9a3e_SetDate">
    <vt:lpwstr>2023-04-27T14:27:19Z</vt:lpwstr>
  </property>
  <property fmtid="{D5CDD505-2E9C-101B-9397-08002B2CF9AE}" pid="5" name="MSIP_Label_a401b303-ecb1-4a9d-936a-70858c2d9a3e_Method">
    <vt:lpwstr>Privileged</vt:lpwstr>
  </property>
  <property fmtid="{D5CDD505-2E9C-101B-9397-08002B2CF9AE}" pid="6" name="MSIP_Label_a401b303-ecb1-4a9d-936a-70858c2d9a3e_Name">
    <vt:lpwstr>a401b303-ecb1-4a9d-936a-70858c2d9a3e</vt:lpwstr>
  </property>
  <property fmtid="{D5CDD505-2E9C-101B-9397-08002B2CF9AE}" pid="7" name="MSIP_Label_a401b303-ecb1-4a9d-936a-70858c2d9a3e_SiteId">
    <vt:lpwstr>c9a7d621-4bc4-4407-b730-f428e656aa9e</vt:lpwstr>
  </property>
  <property fmtid="{D5CDD505-2E9C-101B-9397-08002B2CF9AE}" pid="8" name="MSIP_Label_a401b303-ecb1-4a9d-936a-70858c2d9a3e_ActionId">
    <vt:lpwstr>21b22e14-1130-4cd5-aa18-e72dae562194</vt:lpwstr>
  </property>
  <property fmtid="{D5CDD505-2E9C-101B-9397-08002B2CF9AE}" pid="9" name="MSIP_Label_a401b303-ecb1-4a9d-936a-70858c2d9a3e_ContentBits">
    <vt:lpwstr>0</vt:lpwstr>
  </property>
</Properties>
</file>