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tags/tag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6"/>
    <p:sldMasterId id="2147484040" r:id="rId7"/>
    <p:sldMasterId id="2147484027" r:id="rId8"/>
  </p:sldMasterIdLst>
  <p:notesMasterIdLst>
    <p:notesMasterId r:id="rId36"/>
  </p:notesMasterIdLst>
  <p:handoutMasterIdLst>
    <p:handoutMasterId r:id="rId37"/>
  </p:handoutMasterIdLst>
  <p:sldIdLst>
    <p:sldId id="895" r:id="rId9"/>
    <p:sldId id="896" r:id="rId10"/>
    <p:sldId id="898" r:id="rId11"/>
    <p:sldId id="919" r:id="rId12"/>
    <p:sldId id="902" r:id="rId13"/>
    <p:sldId id="920" r:id="rId14"/>
    <p:sldId id="921" r:id="rId15"/>
    <p:sldId id="922" r:id="rId16"/>
    <p:sldId id="926" r:id="rId17"/>
    <p:sldId id="923" r:id="rId18"/>
    <p:sldId id="924" r:id="rId19"/>
    <p:sldId id="927" r:id="rId20"/>
    <p:sldId id="928" r:id="rId21"/>
    <p:sldId id="930" r:id="rId22"/>
    <p:sldId id="931" r:id="rId23"/>
    <p:sldId id="938" r:id="rId24"/>
    <p:sldId id="937" r:id="rId25"/>
    <p:sldId id="933" r:id="rId26"/>
    <p:sldId id="942" r:id="rId27"/>
    <p:sldId id="932" r:id="rId28"/>
    <p:sldId id="939" r:id="rId29"/>
    <p:sldId id="940" r:id="rId30"/>
    <p:sldId id="935" r:id="rId31"/>
    <p:sldId id="925" r:id="rId32"/>
    <p:sldId id="929" r:id="rId33"/>
    <p:sldId id="934" r:id="rId34"/>
    <p:sldId id="914" r:id="rId35"/>
  </p:sldIdLst>
  <p:sldSz cx="9906000" cy="6858000" type="A4"/>
  <p:notesSz cx="7099300" cy="10234613"/>
  <p:defaultTextStyle>
    <a:defPPr>
      <a:defRPr lang="en-US"/>
    </a:defPPr>
    <a:lvl1pPr marL="0" algn="l" defTabSz="1072621" rtl="0" eaLnBrk="1" latinLnBrk="0" hangingPunct="1">
      <a:defRPr sz="2112" kern="1200">
        <a:solidFill>
          <a:schemeClr val="tx1"/>
        </a:solidFill>
        <a:latin typeface="+mn-lt"/>
        <a:ea typeface="+mn-ea"/>
        <a:cs typeface="+mn-cs"/>
      </a:defRPr>
    </a:lvl1pPr>
    <a:lvl2pPr marL="536311" algn="l" defTabSz="1072621" rtl="0" eaLnBrk="1" latinLnBrk="0" hangingPunct="1">
      <a:defRPr sz="2112" kern="1200">
        <a:solidFill>
          <a:schemeClr val="tx1"/>
        </a:solidFill>
        <a:latin typeface="+mn-lt"/>
        <a:ea typeface="+mn-ea"/>
        <a:cs typeface="+mn-cs"/>
      </a:defRPr>
    </a:lvl2pPr>
    <a:lvl3pPr marL="1072621" algn="l" defTabSz="1072621" rtl="0" eaLnBrk="1" latinLnBrk="0" hangingPunct="1">
      <a:defRPr sz="2112" kern="1200">
        <a:solidFill>
          <a:schemeClr val="tx1"/>
        </a:solidFill>
        <a:latin typeface="+mn-lt"/>
        <a:ea typeface="+mn-ea"/>
        <a:cs typeface="+mn-cs"/>
      </a:defRPr>
    </a:lvl3pPr>
    <a:lvl4pPr marL="1608932" algn="l" defTabSz="1072621" rtl="0" eaLnBrk="1" latinLnBrk="0" hangingPunct="1">
      <a:defRPr sz="2112" kern="1200">
        <a:solidFill>
          <a:schemeClr val="tx1"/>
        </a:solidFill>
        <a:latin typeface="+mn-lt"/>
        <a:ea typeface="+mn-ea"/>
        <a:cs typeface="+mn-cs"/>
      </a:defRPr>
    </a:lvl4pPr>
    <a:lvl5pPr marL="2145243" algn="l" defTabSz="1072621" rtl="0" eaLnBrk="1" latinLnBrk="0" hangingPunct="1">
      <a:defRPr sz="2112" kern="1200">
        <a:solidFill>
          <a:schemeClr val="tx1"/>
        </a:solidFill>
        <a:latin typeface="+mn-lt"/>
        <a:ea typeface="+mn-ea"/>
        <a:cs typeface="+mn-cs"/>
      </a:defRPr>
    </a:lvl5pPr>
    <a:lvl6pPr marL="2681554" algn="l" defTabSz="1072621" rtl="0" eaLnBrk="1" latinLnBrk="0" hangingPunct="1">
      <a:defRPr sz="2112" kern="1200">
        <a:solidFill>
          <a:schemeClr val="tx1"/>
        </a:solidFill>
        <a:latin typeface="+mn-lt"/>
        <a:ea typeface="+mn-ea"/>
        <a:cs typeface="+mn-cs"/>
      </a:defRPr>
    </a:lvl6pPr>
    <a:lvl7pPr marL="3217864" algn="l" defTabSz="1072621" rtl="0" eaLnBrk="1" latinLnBrk="0" hangingPunct="1">
      <a:defRPr sz="2112" kern="1200">
        <a:solidFill>
          <a:schemeClr val="tx1"/>
        </a:solidFill>
        <a:latin typeface="+mn-lt"/>
        <a:ea typeface="+mn-ea"/>
        <a:cs typeface="+mn-cs"/>
      </a:defRPr>
    </a:lvl7pPr>
    <a:lvl8pPr marL="3754175" algn="l" defTabSz="1072621" rtl="0" eaLnBrk="1" latinLnBrk="0" hangingPunct="1">
      <a:defRPr sz="2112" kern="1200">
        <a:solidFill>
          <a:schemeClr val="tx1"/>
        </a:solidFill>
        <a:latin typeface="+mn-lt"/>
        <a:ea typeface="+mn-ea"/>
        <a:cs typeface="+mn-cs"/>
      </a:defRPr>
    </a:lvl8pPr>
    <a:lvl9pPr marL="4290486" algn="l" defTabSz="1072621" rtl="0" eaLnBrk="1" latinLnBrk="0" hangingPunct="1">
      <a:defRPr sz="2112"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5259" userDrawn="1">
          <p15:clr>
            <a:srgbClr val="A4A3A4"/>
          </p15:clr>
        </p15:guide>
        <p15:guide id="13" orient="horz" pos="2160" userDrawn="1">
          <p15:clr>
            <a:srgbClr val="A4A3A4"/>
          </p15:clr>
        </p15:guide>
        <p15:guide id="26" orient="horz" pos="3634" userDrawn="1">
          <p15:clr>
            <a:srgbClr val="A4A3A4"/>
          </p15:clr>
        </p15:guide>
        <p15:guide id="28" pos="312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EBEBEB"/>
    <a:srgbClr val="E8E8E8"/>
    <a:srgbClr val="FBE4E1"/>
    <a:srgbClr val="FCECEA"/>
    <a:srgbClr val="F2F2F2"/>
    <a:srgbClr val="E2E2E2"/>
    <a:srgbClr val="FCEEEE"/>
    <a:srgbClr val="422259"/>
    <a:srgbClr val="C54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A52DE-7ED3-4B2E-802A-CB309A37BBF6}" v="696" dt="2023-05-23T14:12:40.876"/>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6000" autoAdjust="0"/>
  </p:normalViewPr>
  <p:slideViewPr>
    <p:cSldViewPr snapToGrid="0">
      <p:cViewPr varScale="1">
        <p:scale>
          <a:sx n="83" d="100"/>
          <a:sy n="83" d="100"/>
        </p:scale>
        <p:origin x="1046" y="77"/>
      </p:cViewPr>
      <p:guideLst>
        <p:guide orient="horz" pos="5259"/>
        <p:guide orient="horz" pos="2160"/>
        <p:guide orient="horz" pos="3634"/>
        <p:guide pos="3120"/>
      </p:guideLst>
    </p:cSldViewPr>
  </p:slideViewPr>
  <p:outlineViewPr>
    <p:cViewPr>
      <p:scale>
        <a:sx n="33" d="100"/>
        <a:sy n="33" d="100"/>
      </p:scale>
      <p:origin x="0" y="-2934"/>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70" d="100"/>
          <a:sy n="70" d="100"/>
        </p:scale>
        <p:origin x="-2196"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21" Type="http://schemas.openxmlformats.org/officeDocument/2006/relationships/slide" Target="slides/slide13.xml"/><Relationship Id="rId34" Type="http://schemas.openxmlformats.org/officeDocument/2006/relationships/slide" Target="slides/slide26.xml"/><Relationship Id="rId42" Type="http://schemas.microsoft.com/office/2015/10/relationships/revisionInfo" Target="revisionInfo.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arxiv.org/abs/1512.03542"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rxiv.org/abs/1512.03542"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31E4C2-099F-400B-9A14-8A7BDACA63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9E98424-B5F0-4B67-A698-E51998F780DA}">
      <dgm:prSet phldrT="[Texte]" custT="1"/>
      <dgm:spPr/>
      <dgm:t>
        <a:bodyPr/>
        <a:lstStyle/>
        <a:p>
          <a:r>
            <a:rPr lang="en-US" sz="1100" b="1" kern="1200" dirty="0">
              <a:solidFill>
                <a:prstClr val="white"/>
              </a:solidFill>
              <a:latin typeface="Source Sans Pro"/>
              <a:ea typeface="+mn-ea"/>
              <a:cs typeface="+mn-cs"/>
            </a:rPr>
            <a:t>XAI</a:t>
          </a:r>
        </a:p>
      </dgm:t>
    </dgm:pt>
    <dgm:pt modelId="{E7D85B89-5A59-4D44-9036-ABA1C2526FB8}" type="parTrans" cxnId="{67FAE61D-2174-45C6-8B40-EDA710711D2A}">
      <dgm:prSet/>
      <dgm:spPr/>
      <dgm:t>
        <a:bodyPr/>
        <a:lstStyle/>
        <a:p>
          <a:endParaRPr lang="en-US"/>
        </a:p>
      </dgm:t>
    </dgm:pt>
    <dgm:pt modelId="{79AEDAA3-5069-4E7C-A0DE-0F9C2CA37BFC}" type="sibTrans" cxnId="{67FAE61D-2174-45C6-8B40-EDA710711D2A}">
      <dgm:prSet/>
      <dgm:spPr/>
      <dgm:t>
        <a:bodyPr/>
        <a:lstStyle/>
        <a:p>
          <a:endParaRPr lang="en-US"/>
        </a:p>
      </dgm:t>
    </dgm:pt>
    <dgm:pt modelId="{EF4A2EA0-243C-43D1-AC61-04F0B62048AF}">
      <dgm:prSet phldrT="[Texte]" custT="1"/>
      <dgm:spPr/>
      <dgm:t>
        <a:bodyPr/>
        <a:lstStyle/>
        <a:p>
          <a:pPr>
            <a:lnSpc>
              <a:spcPct val="100000"/>
            </a:lnSpc>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If we have an </a:t>
          </a:r>
          <a:r>
            <a:rPr lang="en-US" sz="1100" kern="1200" dirty="0">
              <a:solidFill>
                <a:srgbClr val="FF0000"/>
              </a:solidFill>
              <a:latin typeface="Aharoni" panose="02010803020104030203" pitchFamily="2" charset="-79"/>
              <a:ea typeface="+mn-ea"/>
              <a:cs typeface="Aharoni" panose="02010803020104030203" pitchFamily="2" charset="-79"/>
            </a:rPr>
            <a:t>inexplainable teacher </a:t>
          </a:r>
          <a:r>
            <a:rPr lang="en-US" sz="1100" kern="1200" dirty="0">
              <a:latin typeface="Aharoni" panose="02010803020104030203" pitchFamily="2" charset="-79"/>
              <a:cs typeface="Aharoni" panose="02010803020104030203" pitchFamily="2" charset="-79"/>
            </a:rPr>
            <a:t>such as a </a:t>
          </a:r>
          <a:r>
            <a:rPr lang="en-US" sz="1100" kern="1200" dirty="0">
              <a:solidFill>
                <a:srgbClr val="FF0000"/>
              </a:solidFill>
              <a:latin typeface="Aharoni" panose="02010803020104030203" pitchFamily="2" charset="-79"/>
              <a:ea typeface="+mn-ea"/>
              <a:cs typeface="Aharoni" panose="02010803020104030203" pitchFamily="2" charset="-79"/>
            </a:rPr>
            <a:t>deep neural network </a:t>
          </a:r>
          <a:r>
            <a:rPr lang="en-US" sz="1100" kern="1200" dirty="0">
              <a:solidFill>
                <a:schemeClr val="tx1"/>
              </a:solidFill>
              <a:latin typeface="Aharoni" panose="02010803020104030203" pitchFamily="2" charset="-79"/>
              <a:ea typeface="+mn-ea"/>
              <a:cs typeface="Aharoni" panose="02010803020104030203" pitchFamily="2" charset="-79"/>
            </a:rPr>
            <a:t>or</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a random forest</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latin typeface="Aharoni" panose="02010803020104030203" pitchFamily="2" charset="-79"/>
              <a:cs typeface="Aharoni" panose="02010803020104030203" pitchFamily="2" charset="-79"/>
            </a:rPr>
            <a:t>we can use distillation of the teacher to train an</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explainable and</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transparent model </a:t>
          </a:r>
          <a:r>
            <a:rPr lang="en-US" sz="1100" kern="1200" dirty="0">
              <a:latin typeface="Aharoni" panose="02010803020104030203" pitchFamily="2" charset="-79"/>
              <a:cs typeface="Aharoni" panose="02010803020104030203" pitchFamily="2" charset="-79"/>
            </a:rPr>
            <a:t>such as a </a:t>
          </a:r>
          <a:r>
            <a:rPr lang="en-US" sz="1100" kern="1200" dirty="0">
              <a:solidFill>
                <a:srgbClr val="FF0000"/>
              </a:solidFill>
              <a:latin typeface="Aharoni" panose="02010803020104030203" pitchFamily="2" charset="-79"/>
              <a:ea typeface="+mn-ea"/>
              <a:cs typeface="Aharoni" panose="02010803020104030203" pitchFamily="2" charset="-79"/>
            </a:rPr>
            <a:t>decision tree </a:t>
          </a:r>
          <a:r>
            <a:rPr lang="en-US" sz="1100" kern="1200" dirty="0">
              <a:latin typeface="Aharoni" panose="02010803020104030203" pitchFamily="2" charset="-79"/>
              <a:cs typeface="Aharoni" panose="02010803020104030203" pitchFamily="2" charset="-79"/>
            </a:rPr>
            <a:t>along with being close to the teacher performance. </a:t>
          </a:r>
        </a:p>
      </dgm:t>
    </dgm:pt>
    <dgm:pt modelId="{5E0A32B5-BB49-41BA-A8D3-DCC95CE89EB8}" type="parTrans" cxnId="{3DD91510-FFB0-4305-A2EE-04F5BDAEDE3C}">
      <dgm:prSet/>
      <dgm:spPr/>
      <dgm:t>
        <a:bodyPr/>
        <a:lstStyle/>
        <a:p>
          <a:endParaRPr lang="en-US"/>
        </a:p>
      </dgm:t>
    </dgm:pt>
    <dgm:pt modelId="{CA3A7CBC-FE2B-4110-ABE5-13FF17B246F1}" type="sibTrans" cxnId="{3DD91510-FFB0-4305-A2EE-04F5BDAEDE3C}">
      <dgm:prSet/>
      <dgm:spPr/>
      <dgm:t>
        <a:bodyPr/>
        <a:lstStyle/>
        <a:p>
          <a:endParaRPr lang="en-US"/>
        </a:p>
      </dgm:t>
    </dgm:pt>
    <dgm:pt modelId="{86BD9DE7-A90B-4DE1-B0B3-CB789A79967A}">
      <dgm:prSet phldrT="[Texte]" custT="1"/>
      <dgm:spPr>
        <a:solidFill>
          <a:srgbClr val="610F15">
            <a:hueOff val="0"/>
            <a:satOff val="0"/>
            <a:lumOff val="0"/>
            <a:alphaOff val="0"/>
          </a:srgbClr>
        </a:solidFill>
        <a:ln w="25400" cap="flat" cmpd="sng" algn="ctr">
          <a:solidFill>
            <a:srgbClr val="610F15">
              <a:hueOff val="0"/>
              <a:satOff val="0"/>
              <a:lumOff val="0"/>
              <a:alphaOff val="0"/>
            </a:srgbClr>
          </a:solidFill>
          <a:prstDash val="solid"/>
        </a:ln>
        <a:effectLst/>
      </dgm:spPr>
      <dgm:t>
        <a:bodyPr spcFirstLastPara="0" vert="horz" wrap="square" lIns="78232" tIns="44704" rIns="78232" bIns="44704" numCol="1" spcCol="1270" anchor="ctr" anchorCtr="0"/>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Enhancing Simple Models (ESM) </a:t>
          </a:r>
        </a:p>
      </dgm:t>
    </dgm:pt>
    <dgm:pt modelId="{8439AE04-08A5-4D29-9EDC-DD1E597F6A4C}" type="parTrans" cxnId="{A8AFEA59-615F-473F-AA15-1C4999DB7EAE}">
      <dgm:prSet/>
      <dgm:spPr/>
      <dgm:t>
        <a:bodyPr/>
        <a:lstStyle/>
        <a:p>
          <a:endParaRPr lang="en-US"/>
        </a:p>
      </dgm:t>
    </dgm:pt>
    <dgm:pt modelId="{ED4C4B56-BAEF-402A-8DDA-6E477B812C7D}" type="sibTrans" cxnId="{A8AFEA59-615F-473F-AA15-1C4999DB7EAE}">
      <dgm:prSet/>
      <dgm:spPr/>
      <dgm:t>
        <a:bodyPr/>
        <a:lstStyle/>
        <a:p>
          <a:endParaRPr lang="en-US"/>
        </a:p>
      </dgm:t>
    </dgm:pt>
    <dgm:pt modelId="{6ADCAE26-8659-414B-83A7-53FFC60F577C}">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A </a:t>
          </a:r>
          <a:r>
            <a:rPr lang="en-US" sz="1100" kern="1200" dirty="0">
              <a:solidFill>
                <a:srgbClr val="FF0000"/>
              </a:solidFill>
              <a:latin typeface="Aharoni" panose="02010803020104030203" pitchFamily="2" charset="-79"/>
              <a:cs typeface="Aharoni" panose="02010803020104030203" pitchFamily="2" charset="-79"/>
            </a:rPr>
            <a:t>simple model </a:t>
          </a:r>
          <a:r>
            <a:rPr lang="en-US" sz="1100" kern="1200" dirty="0">
              <a:latin typeface="Aharoni" panose="02010803020104030203" pitchFamily="2" charset="-79"/>
              <a:cs typeface="Aharoni" panose="02010803020104030203" pitchFamily="2" charset="-79"/>
            </a:rPr>
            <a:t>is such as logistic regression, random forest, decision tree, linear regression or a simple neural network.  </a:t>
          </a:r>
        </a:p>
      </dgm:t>
    </dgm:pt>
    <dgm:pt modelId="{D97E86C1-EB5B-4DFE-8DD1-E30BF899859E}" type="parTrans" cxnId="{C7F7DB6D-3022-45B7-9EBC-AB73B5B91FB1}">
      <dgm:prSet/>
      <dgm:spPr/>
      <dgm:t>
        <a:bodyPr/>
        <a:lstStyle/>
        <a:p>
          <a:endParaRPr lang="en-US"/>
        </a:p>
      </dgm:t>
    </dgm:pt>
    <dgm:pt modelId="{206616DC-3F5F-4F65-A7C4-F7550C75A103}" type="sibTrans" cxnId="{C7F7DB6D-3022-45B7-9EBC-AB73B5B91FB1}">
      <dgm:prSet/>
      <dgm:spPr/>
      <dgm:t>
        <a:bodyPr/>
        <a:lstStyle/>
        <a:p>
          <a:endParaRPr lang="en-US"/>
        </a:p>
      </dgm:t>
    </dgm:pt>
    <dgm:pt modelId="{9A1C6F2C-7B0F-4D53-B20F-4137979E1B54}">
      <dgm:prSet phldrT="[Texte]" custT="1"/>
      <dgm:spPr/>
      <dgm:t>
        <a:bodyPr/>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Enhancing  Teacher Models (ETM) </a:t>
          </a:r>
        </a:p>
      </dgm:t>
    </dgm:pt>
    <dgm:pt modelId="{F5727BD7-06FC-4E28-9DE1-8D3057F63FA7}" type="parTrans" cxnId="{53BB5E8E-036B-471B-B18C-AE0BA20F4E05}">
      <dgm:prSet/>
      <dgm:spPr/>
      <dgm:t>
        <a:bodyPr/>
        <a:lstStyle/>
        <a:p>
          <a:endParaRPr lang="en-US"/>
        </a:p>
      </dgm:t>
    </dgm:pt>
    <dgm:pt modelId="{7DB8CB93-24B6-4BA1-AC3B-9E58E80611CD}" type="sibTrans" cxnId="{53BB5E8E-036B-471B-B18C-AE0BA20F4E05}">
      <dgm:prSet/>
      <dgm:spPr/>
      <dgm:t>
        <a:bodyPr/>
        <a:lstStyle/>
        <a:p>
          <a:endParaRPr lang="en-US"/>
        </a:p>
      </dgm:t>
    </dgm:pt>
    <dgm:pt modelId="{39836B93-0B65-44AC-9699-1127B9EC46DA}">
      <dgm:prSet phldrT="[Texte]" custT="1"/>
      <dgm:spPr/>
      <dgm:t>
        <a:bodyPr/>
        <a:lstStyle/>
        <a:p>
          <a:pPr>
            <a:buFont typeface="Wingdings" panose="05000000000000000000" pitchFamily="2" charset="2"/>
            <a:buChar char="Ø"/>
          </a:pPr>
          <a:r>
            <a:rPr lang="en-US" sz="1100" kern="1200" dirty="0">
              <a:solidFill>
                <a:srgbClr val="010101">
                  <a:hueOff val="0"/>
                  <a:satOff val="0"/>
                  <a:lumOff val="0"/>
                  <a:alphaOff val="0"/>
                </a:srgbClr>
              </a:solidFill>
              <a:latin typeface="Arial" pitchFamily="34" charset="0"/>
              <a:ea typeface="+mn-ea"/>
              <a:cs typeface="Arial" pitchFamily="34" charset="0"/>
            </a:rPr>
            <a:t>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In the context of compression and </a:t>
          </a:r>
          <a:r>
            <a:rPr lang="en-US" sz="1100" kern="1200" dirty="0">
              <a:solidFill>
                <a:srgbClr val="FF0000"/>
              </a:solidFill>
              <a:latin typeface="Aharoni" panose="02010803020104030203" pitchFamily="2" charset="-79"/>
              <a:ea typeface="+mn-ea"/>
              <a:cs typeface="Aharoni" panose="02010803020104030203" pitchFamily="2" charset="-79"/>
            </a:rPr>
            <a:t>due to capacity gap</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the student cannot outperform the teacher in general. </a:t>
          </a:r>
        </a:p>
      </dgm:t>
    </dgm:pt>
    <dgm:pt modelId="{D6C24BFA-97A9-4E0A-8B07-338E04CCA390}" type="parTrans" cxnId="{3063F750-9DEE-4A93-8E3C-1330F44A2986}">
      <dgm:prSet/>
      <dgm:spPr/>
      <dgm:t>
        <a:bodyPr/>
        <a:lstStyle/>
        <a:p>
          <a:endParaRPr lang="en-US"/>
        </a:p>
      </dgm:t>
    </dgm:pt>
    <dgm:pt modelId="{773B7652-30ED-4D7B-B935-A3A8E6395ED7}" type="sibTrans" cxnId="{3063F750-9DEE-4A93-8E3C-1330F44A2986}">
      <dgm:prSet/>
      <dgm:spPr/>
      <dgm:t>
        <a:bodyPr/>
        <a:lstStyle/>
        <a:p>
          <a:endParaRPr lang="en-US"/>
        </a:p>
      </dgm:t>
    </dgm:pt>
    <dgm:pt modelId="{4EF4F425-9ACA-4F71-86DD-5495615AA298}">
      <dgm:prSet phldrT="[Texte]" custT="1"/>
      <dgm:spPr/>
      <dgm:t>
        <a:bodyPr/>
        <a:lstStyle/>
        <a:p>
          <a:pPr>
            <a:lnSpc>
              <a:spcPct val="100000"/>
            </a:lnSpc>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In this case, the trade off </a:t>
          </a:r>
          <a:r>
            <a:rPr lang="en-US" sz="1100" kern="1200" dirty="0">
              <a:solidFill>
                <a:srgbClr val="FF0000"/>
              </a:solidFill>
              <a:latin typeface="Aharoni" panose="02010803020104030203" pitchFamily="2" charset="-79"/>
              <a:ea typeface="+mn-ea"/>
              <a:cs typeface="Aharoni" panose="02010803020104030203" pitchFamily="2" charset="-79"/>
            </a:rPr>
            <a:t>performance/interpretability </a:t>
          </a:r>
          <a:r>
            <a:rPr lang="en-US" sz="1100" kern="1200" dirty="0">
              <a:latin typeface="Aharoni" panose="02010803020104030203" pitchFamily="2" charset="-79"/>
              <a:cs typeface="Aharoni" panose="02010803020104030203" pitchFamily="2" charset="-79"/>
            </a:rPr>
            <a:t>must be balanced depending on the situation.</a:t>
          </a:r>
        </a:p>
      </dgm:t>
    </dgm:pt>
    <dgm:pt modelId="{47049DFC-EC73-4EEC-9187-EBDA2BD6F9A6}" type="parTrans" cxnId="{25055DFA-E87D-4E54-851B-2A635C9FCBD9}">
      <dgm:prSet/>
      <dgm:spPr/>
      <dgm:t>
        <a:bodyPr/>
        <a:lstStyle/>
        <a:p>
          <a:endParaRPr lang="en-US"/>
        </a:p>
      </dgm:t>
    </dgm:pt>
    <dgm:pt modelId="{B04B6831-9606-46AB-8916-0E28C3EB93BB}" type="sibTrans" cxnId="{25055DFA-E87D-4E54-851B-2A635C9FCBD9}">
      <dgm:prSet/>
      <dgm:spPr/>
      <dgm:t>
        <a:bodyPr/>
        <a:lstStyle/>
        <a:p>
          <a:endParaRPr lang="en-US"/>
        </a:p>
      </dgm:t>
    </dgm:pt>
    <dgm:pt modelId="{A3936131-3954-4669-8C16-013D0CE4F91A}">
      <dgm:prSet phldrT="[Texte]" custT="1"/>
      <dgm:spPr/>
      <dgm:t>
        <a:bodyPr/>
        <a:lstStyle/>
        <a:p>
          <a:pPr>
            <a:lnSpc>
              <a:spcPct val="100000"/>
            </a:lnSpc>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dgm:t>
    </dgm:pt>
    <dgm:pt modelId="{1DB95823-4255-4888-85B5-BA3EB81FE556}" type="parTrans" cxnId="{1E8AC866-5926-4846-941E-A9764727428C}">
      <dgm:prSet/>
      <dgm:spPr/>
      <dgm:t>
        <a:bodyPr/>
        <a:lstStyle/>
        <a:p>
          <a:endParaRPr lang="en-US"/>
        </a:p>
      </dgm:t>
    </dgm:pt>
    <dgm:pt modelId="{5C4979CB-B46F-463A-8EDE-69B35C3F3E7E}" type="sibTrans" cxnId="{1E8AC866-5926-4846-941E-A9764727428C}">
      <dgm:prSet/>
      <dgm:spPr/>
      <dgm:t>
        <a:bodyPr/>
        <a:lstStyle/>
        <a:p>
          <a:endParaRPr lang="en-US"/>
        </a:p>
      </dgm:t>
    </dgm:pt>
    <dgm:pt modelId="{ED6699B5-0541-4194-B0B7-599B97AC686F}">
      <dgm:prSet phldrT="[Texte]" custT="1"/>
      <dgm:spPr/>
      <dgm:t>
        <a:bodyPr/>
        <a:lstStyle/>
        <a:p>
          <a:pPr>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Distillation of neural networks in gradient boosted trees has enhanced the performance according to </a:t>
          </a:r>
          <a:r>
            <a:rPr lang="en-US" sz="1100" u="sng" kern="1200" dirty="0">
              <a:solidFill>
                <a:srgbClr val="FF0000"/>
              </a:solidFill>
              <a:effectLst/>
              <a:latin typeface="Aharoni" panose="02010803020104030203" pitchFamily="2" charset="-79"/>
              <a:cs typeface="Aharoni" panose="02010803020104030203" pitchFamily="2" charset="-79"/>
              <a:hlinkClick xmlns:r="http://schemas.openxmlformats.org/officeDocument/2006/relationships" r:id="rId1">
                <a:extLst>
                  <a:ext uri="{A12FA001-AC4F-418D-AE19-62706E023703}">
                    <ahyp:hlinkClr xmlns:ahyp="http://schemas.microsoft.com/office/drawing/2018/hyperlinkcolor" val="tx"/>
                  </a:ext>
                </a:extLst>
              </a:hlinkClick>
            </a:rPr>
            <a:t>Che and al., </a:t>
          </a:r>
          <a:r>
            <a:rPr lang="en-US" sz="1400" u="sng" kern="1200" dirty="0">
              <a:solidFill>
                <a:srgbClr val="FF0000"/>
              </a:solidFill>
              <a:effectLst/>
              <a:latin typeface="Aharoni" panose="02010803020104030203" pitchFamily="2" charset="-79"/>
              <a:cs typeface="Aharoni" panose="02010803020104030203" pitchFamily="2" charset="-79"/>
              <a:hlinkClick xmlns:r="http://schemas.openxmlformats.org/officeDocument/2006/relationships" r:id="rId1">
                <a:extLst>
                  <a:ext uri="{A12FA001-AC4F-418D-AE19-62706E023703}">
                    <ahyp:hlinkClr xmlns:ahyp="http://schemas.microsoft.com/office/drawing/2018/hyperlinkcolor" val="tx"/>
                  </a:ext>
                </a:extLst>
              </a:hlinkClick>
            </a:rPr>
            <a:t>2015</a:t>
          </a:r>
          <a:r>
            <a:rPr lang="en-US" sz="1400" u="sng" kern="1200" dirty="0">
              <a:solidFill>
                <a:srgbClr val="FF0000"/>
              </a:solidFill>
              <a:effectLst/>
              <a:latin typeface="Aharoni" panose="02010803020104030203" pitchFamily="2" charset="-79"/>
              <a:ea typeface="+mn-ea"/>
              <a:cs typeface="Aharoni" panose="02010803020104030203" pitchFamily="2" charset="-79"/>
            </a:rPr>
            <a:t>.</a:t>
          </a:r>
        </a:p>
      </dgm:t>
    </dgm:pt>
    <dgm:pt modelId="{436F9F40-E45C-4520-A3A8-6F9D35E86D1C}" type="parTrans" cxnId="{F49D8CCB-EB25-4C38-9DA2-D104BE14A4D1}">
      <dgm:prSet/>
      <dgm:spPr/>
      <dgm:t>
        <a:bodyPr/>
        <a:lstStyle/>
        <a:p>
          <a:endParaRPr lang="en-US"/>
        </a:p>
      </dgm:t>
    </dgm:pt>
    <dgm:pt modelId="{0ABBC04A-1717-4C7B-B3DD-9191B24F82D3}" type="sibTrans" cxnId="{F49D8CCB-EB25-4C38-9DA2-D104BE14A4D1}">
      <dgm:prSet/>
      <dgm:spPr/>
      <dgm:t>
        <a:bodyPr/>
        <a:lstStyle/>
        <a:p>
          <a:endParaRPr lang="en-US"/>
        </a:p>
      </dgm:t>
    </dgm:pt>
    <dgm:pt modelId="{C2D16971-B634-4210-8936-01CAB9FE84AA}">
      <dgm:prSet phldrT="[Texte]" custT="1"/>
      <dgm:spPr/>
      <dgm:t>
        <a:bodyPr/>
        <a:lstStyle/>
        <a:p>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3C1E8386-93E9-49D6-A06C-7D7A487AB5B6}" type="parTrans" cxnId="{A46106CA-493B-40A4-BB32-076E5FACDD01}">
      <dgm:prSet/>
      <dgm:spPr/>
      <dgm:t>
        <a:bodyPr/>
        <a:lstStyle/>
        <a:p>
          <a:endParaRPr lang="en-US"/>
        </a:p>
      </dgm:t>
    </dgm:pt>
    <dgm:pt modelId="{2B7B20B0-438D-4F6D-9242-28843D64F756}" type="sibTrans" cxnId="{A46106CA-493B-40A4-BB32-076E5FACDD01}">
      <dgm:prSet/>
      <dgm:spPr/>
      <dgm:t>
        <a:bodyPr/>
        <a:lstStyle/>
        <a:p>
          <a:endParaRPr lang="en-US"/>
        </a:p>
      </dgm:t>
    </dgm:pt>
    <dgm:pt modelId="{79245F56-62DC-48F4-855D-00807626D778}">
      <dgm:prSet phldrT="[Texte]" custT="1"/>
      <dgm:spPr/>
      <dgm:t>
        <a:bodyPr/>
        <a:lstStyle/>
        <a:p>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55BF8763-006B-47F5-8FE1-6CED881975EA}" type="parTrans" cxnId="{59860D6E-E3B3-4D23-931A-9939E8FBA281}">
      <dgm:prSet/>
      <dgm:spPr/>
      <dgm:t>
        <a:bodyPr/>
        <a:lstStyle/>
        <a:p>
          <a:endParaRPr lang="en-US"/>
        </a:p>
      </dgm:t>
    </dgm:pt>
    <dgm:pt modelId="{5D16707E-9F0E-4DDA-8BD7-596063DB3FDC}" type="sibTrans" cxnId="{59860D6E-E3B3-4D23-931A-9939E8FBA281}">
      <dgm:prSet/>
      <dgm:spPr/>
      <dgm:t>
        <a:bodyPr/>
        <a:lstStyle/>
        <a:p>
          <a:endParaRPr lang="en-US"/>
        </a:p>
      </dgm:t>
    </dgm:pt>
    <dgm:pt modelId="{E0385B2C-1682-410E-979F-60E6676EB550}">
      <dgm:prSet phldrT="[Texte]" custT="1"/>
      <dgm:spPr/>
      <dgm:t>
        <a:bodyPr/>
        <a:lstStyle/>
        <a:p>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F14CE605-59CB-4457-8001-0F57DCF45FF7}" type="parTrans" cxnId="{DD6D0261-B2EB-4020-A0E1-1C36DEB3EDA7}">
      <dgm:prSet/>
      <dgm:spPr/>
      <dgm:t>
        <a:bodyPr/>
        <a:lstStyle/>
        <a:p>
          <a:endParaRPr lang="en-US"/>
        </a:p>
      </dgm:t>
    </dgm:pt>
    <dgm:pt modelId="{391691A7-F452-4EB4-B6AE-24CB97DC4648}" type="sibTrans" cxnId="{DD6D0261-B2EB-4020-A0E1-1C36DEB3EDA7}">
      <dgm:prSet/>
      <dgm:spPr/>
      <dgm:t>
        <a:bodyPr/>
        <a:lstStyle/>
        <a:p>
          <a:endParaRPr lang="en-US"/>
        </a:p>
      </dgm:t>
    </dgm:pt>
    <dgm:pt modelId="{4EB54723-E067-4DB4-A3F7-E6DD0F921057}">
      <dgm:prSet phldrT="[Texte]" custT="1"/>
      <dgm:spPr/>
      <dgm:t>
        <a:bodyPr/>
        <a:lstStyle/>
        <a:p>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90BC0133-8AA8-412D-A63D-2B3063453D3F}" type="parTrans" cxnId="{70FAF88C-9C9F-40CE-98F1-BB39914A514C}">
      <dgm:prSet/>
      <dgm:spPr/>
      <dgm:t>
        <a:bodyPr/>
        <a:lstStyle/>
        <a:p>
          <a:endParaRPr lang="en-US"/>
        </a:p>
      </dgm:t>
    </dgm:pt>
    <dgm:pt modelId="{ACED866D-E481-4AA3-9DE9-38B20D6AA34C}" type="sibTrans" cxnId="{70FAF88C-9C9F-40CE-98F1-BB39914A514C}">
      <dgm:prSet/>
      <dgm:spPr/>
      <dgm:t>
        <a:bodyPr/>
        <a:lstStyle/>
        <a:p>
          <a:endParaRPr lang="en-US"/>
        </a:p>
      </dgm:t>
    </dgm:pt>
    <dgm:pt modelId="{9F3E76B2-F361-4E52-8710-6F19ABE64795}">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For instance, training a logistic regression directly will perform less in the test phase than training a deep neural network and distilling it into the same logistic regression.</a:t>
          </a:r>
        </a:p>
      </dgm:t>
    </dgm:pt>
    <dgm:pt modelId="{6A118756-FD3F-48F9-B1DF-52E8C62D94E1}" type="parTrans" cxnId="{D85E1701-5EEE-4A6D-A6D5-5B82675877C6}">
      <dgm:prSet/>
      <dgm:spPr/>
      <dgm:t>
        <a:bodyPr/>
        <a:lstStyle/>
        <a:p>
          <a:endParaRPr lang="en-US"/>
        </a:p>
      </dgm:t>
    </dgm:pt>
    <dgm:pt modelId="{CE42A6F8-FBC1-47C5-B277-7F4662F01504}" type="sibTrans" cxnId="{D85E1701-5EEE-4A6D-A6D5-5B82675877C6}">
      <dgm:prSet/>
      <dgm:spPr/>
      <dgm:t>
        <a:bodyPr/>
        <a:lstStyle/>
        <a:p>
          <a:endParaRPr lang="en-US"/>
        </a:p>
      </dgm:t>
    </dgm:pt>
    <dgm:pt modelId="{86A823BD-A0A8-4B07-B270-3B1F722A129E}">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In </a:t>
          </a:r>
          <a:r>
            <a:rPr lang="en-US" sz="1100" kern="1200" dirty="0">
              <a:solidFill>
                <a:srgbClr val="FF0000"/>
              </a:solidFill>
              <a:latin typeface="Aharoni" panose="02010803020104030203" pitchFamily="2" charset="-79"/>
              <a:ea typeface="+mn-ea"/>
              <a:cs typeface="Aharoni" panose="02010803020104030203" pitchFamily="2" charset="-79"/>
            </a:rPr>
            <a:t>MRM context</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 performance of PD estimation models can be enhanced by training a complex model such as deep neural network and then distilling it into a student model.</a:t>
          </a:r>
          <a:r>
            <a:rPr lang="en-US" sz="1100" kern="1200" dirty="0">
              <a:solidFill>
                <a:srgbClr val="010101">
                  <a:hueOff val="0"/>
                  <a:satOff val="0"/>
                  <a:lumOff val="0"/>
                  <a:alphaOff val="0"/>
                </a:srgbClr>
              </a:solidFill>
              <a:latin typeface="Arial" pitchFamily="34" charset="0"/>
              <a:ea typeface="+mn-ea"/>
              <a:cs typeface="Arial" pitchFamily="34" charset="0"/>
            </a:rPr>
            <a:t> </a:t>
          </a:r>
          <a:endParaRPr lang="en-US" sz="1100" kern="1200" dirty="0"/>
        </a:p>
      </dgm:t>
    </dgm:pt>
    <dgm:pt modelId="{CA03BB4B-E763-496D-A5E3-1E9600056839}" type="parTrans" cxnId="{7D8C76D5-388E-4F91-9CF7-E567102D1FD5}">
      <dgm:prSet/>
      <dgm:spPr/>
      <dgm:t>
        <a:bodyPr/>
        <a:lstStyle/>
        <a:p>
          <a:endParaRPr lang="en-US"/>
        </a:p>
      </dgm:t>
    </dgm:pt>
    <dgm:pt modelId="{C77A24FB-632A-44CF-BED5-92DBBEDA9A33}" type="sibTrans" cxnId="{7D8C76D5-388E-4F91-9CF7-E567102D1FD5}">
      <dgm:prSet/>
      <dgm:spPr/>
      <dgm:t>
        <a:bodyPr/>
        <a:lstStyle/>
        <a:p>
          <a:endParaRPr lang="en-US"/>
        </a:p>
      </dgm:t>
    </dgm:pt>
    <dgm:pt modelId="{776F18AC-C983-4333-946B-0563FF28AE9C}">
      <dgm:prSet phldrT="[Texte]" custT="1"/>
      <dgm:spPr/>
      <dgm:t>
        <a:bodyPr/>
        <a:lstStyle/>
        <a:p>
          <a:pPr>
            <a:buFont typeface="Wingdings" panose="05000000000000000000" pitchFamily="2" charset="2"/>
            <a:buChar char="Ø"/>
          </a:pPr>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A6539A2D-8157-4F28-A437-1F0A37CAE9D7}" type="parTrans" cxnId="{F5B6C82B-8777-42EA-98BC-FFF9F1E06634}">
      <dgm:prSet/>
      <dgm:spPr/>
      <dgm:t>
        <a:bodyPr/>
        <a:lstStyle/>
        <a:p>
          <a:endParaRPr lang="en-US"/>
        </a:p>
      </dgm:t>
    </dgm:pt>
    <dgm:pt modelId="{F3A8C2ED-FA68-4D76-A617-365492387A07}" type="sibTrans" cxnId="{F5B6C82B-8777-42EA-98BC-FFF9F1E06634}">
      <dgm:prSet/>
      <dgm:spPr/>
      <dgm:t>
        <a:bodyPr/>
        <a:lstStyle/>
        <a:p>
          <a:endParaRPr lang="en-US"/>
        </a:p>
      </dgm:t>
    </dgm:pt>
    <dgm:pt modelId="{410778C3-43E1-46DA-BDCB-E8DAF29695AA}">
      <dgm:prSet phldrT="[Texte]" custT="1"/>
      <dgm:spPr/>
      <dgm:t>
        <a:bodyPr/>
        <a:lstStyle/>
        <a:p>
          <a:pPr>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Experiments have shown that we can enhance neural networks performance </a:t>
          </a:r>
          <a:r>
            <a:rPr lang="en-US" sz="1100" kern="1200" dirty="0">
              <a:solidFill>
                <a:srgbClr val="FF0000"/>
              </a:solidFill>
              <a:latin typeface="Aharoni" panose="02010803020104030203" pitchFamily="2" charset="-79"/>
              <a:ea typeface="+mn-ea"/>
              <a:cs typeface="Aharoni" panose="02010803020104030203" pitchFamily="2" charset="-79"/>
            </a:rPr>
            <a:t>by distillation into ensemble trees or in some self-distillation specific frameworks. </a:t>
          </a:r>
        </a:p>
      </dgm:t>
    </dgm:pt>
    <dgm:pt modelId="{4371E125-9B42-440B-B169-0F783D5A1FA4}" type="parTrans" cxnId="{81235BDC-D6EF-4343-8929-4AC8C43F11A0}">
      <dgm:prSet/>
      <dgm:spPr/>
      <dgm:t>
        <a:bodyPr/>
        <a:lstStyle/>
        <a:p>
          <a:endParaRPr lang="en-US"/>
        </a:p>
      </dgm:t>
    </dgm:pt>
    <dgm:pt modelId="{E34CFBC8-C12E-4B2D-A5D9-DB50CF0E341D}" type="sibTrans" cxnId="{81235BDC-D6EF-4343-8929-4AC8C43F11A0}">
      <dgm:prSet/>
      <dgm:spPr/>
      <dgm:t>
        <a:bodyPr/>
        <a:lstStyle/>
        <a:p>
          <a:endParaRPr lang="en-US"/>
        </a:p>
      </dgm:t>
    </dgm:pt>
    <dgm:pt modelId="{F8B863C9-C3D3-44A7-9F67-C8285BB59A26}">
      <dgm:prSet phldrT="[Texte]" custT="1"/>
      <dgm:spPr/>
      <dgm:t>
        <a:bodyPr/>
        <a:lstStyle/>
        <a:p>
          <a:pPr>
            <a:buFont typeface="Wingdings" panose="05000000000000000000" pitchFamily="2" charset="2"/>
            <a:buChar char="Ø"/>
          </a:pPr>
          <a:endPar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endParaRPr>
        </a:p>
      </dgm:t>
    </dgm:pt>
    <dgm:pt modelId="{0E5A6BD2-4101-429B-BA92-759D4C4F0B9D}" type="parTrans" cxnId="{9B369078-9FD6-494D-9FF9-FB5B7724C99C}">
      <dgm:prSet/>
      <dgm:spPr/>
      <dgm:t>
        <a:bodyPr/>
        <a:lstStyle/>
        <a:p>
          <a:endParaRPr lang="en-US"/>
        </a:p>
      </dgm:t>
    </dgm:pt>
    <dgm:pt modelId="{224D6B08-57B3-4319-A5C2-14C45B8BE3F8}" type="sibTrans" cxnId="{9B369078-9FD6-494D-9FF9-FB5B7724C99C}">
      <dgm:prSet/>
      <dgm:spPr/>
      <dgm:t>
        <a:bodyPr/>
        <a:lstStyle/>
        <a:p>
          <a:endParaRPr lang="en-US"/>
        </a:p>
      </dgm:t>
    </dgm:pt>
    <dgm:pt modelId="{39D33FDD-DFBC-4E5A-8843-34523CE99BCC}">
      <dgm:prSet phldrT="[Texte]" custT="1"/>
      <dgm:spPr/>
      <dgm:t>
        <a:bodyPr/>
        <a:lstStyle/>
        <a:p>
          <a:pPr>
            <a:lnSpc>
              <a:spcPct val="100000"/>
            </a:lnSpc>
            <a:buFont typeface="Wingdings" panose="05000000000000000000" pitchFamily="2" charset="2"/>
            <a:buChar char="Ø"/>
          </a:pPr>
          <a:endParaRPr lang="en-US" sz="1100" kern="1200" dirty="0"/>
        </a:p>
      </dgm:t>
    </dgm:pt>
    <dgm:pt modelId="{0E994C7C-B66D-40DC-A185-D8256E4D8ADC}" type="parTrans" cxnId="{F37D4683-9E62-456C-BF10-DD16EC2A1EEE}">
      <dgm:prSet/>
      <dgm:spPr/>
      <dgm:t>
        <a:bodyPr/>
        <a:lstStyle/>
        <a:p>
          <a:endParaRPr lang="en-US"/>
        </a:p>
      </dgm:t>
    </dgm:pt>
    <dgm:pt modelId="{9463E438-1336-4C91-BE85-57A1CE079730}" type="sibTrans" cxnId="{F37D4683-9E62-456C-BF10-DD16EC2A1EEE}">
      <dgm:prSet/>
      <dgm:spPr/>
      <dgm:t>
        <a:bodyPr/>
        <a:lstStyle/>
        <a:p>
          <a:endParaRPr lang="en-US"/>
        </a:p>
      </dgm:t>
    </dgm:pt>
    <dgm:pt modelId="{C08A5D09-79ED-40F3-8688-02EEE4FFF6FD}">
      <dgm:prSet phldrT="[Texte]" custT="1"/>
      <dgm:spPr/>
      <dgm:t>
        <a:bodyPr/>
        <a:lstStyle/>
        <a:p>
          <a:pPr>
            <a:lnSpc>
              <a:spcPct val="100000"/>
            </a:lnSpc>
            <a:buFont typeface="Wingdings" panose="05000000000000000000" pitchFamily="2" charset="2"/>
            <a:buChar char="Ø"/>
          </a:pPr>
          <a:endParaRPr lang="en-US" sz="1100" kern="1200" dirty="0"/>
        </a:p>
      </dgm:t>
    </dgm:pt>
    <dgm:pt modelId="{5E226039-B88E-4E82-9637-151D26636AC9}" type="parTrans" cxnId="{EDC94FCA-247A-436B-A96E-1062F385A39D}">
      <dgm:prSet/>
      <dgm:spPr/>
      <dgm:t>
        <a:bodyPr/>
        <a:lstStyle/>
        <a:p>
          <a:endParaRPr lang="en-US"/>
        </a:p>
      </dgm:t>
    </dgm:pt>
    <dgm:pt modelId="{83739BF8-252D-4A18-A234-D7035CA9B7F6}" type="sibTrans" cxnId="{EDC94FCA-247A-436B-A96E-1062F385A39D}">
      <dgm:prSet/>
      <dgm:spPr/>
      <dgm:t>
        <a:bodyPr/>
        <a:lstStyle/>
        <a:p>
          <a:endParaRPr lang="en-US"/>
        </a:p>
      </dgm:t>
    </dgm:pt>
    <dgm:pt modelId="{CCFA92EF-3970-4781-B5AA-713B60454E6B}">
      <dgm:prSet phldrT="[Texte]" custT="1"/>
      <dgm:spPr/>
      <dgm:t>
        <a:bodyPr/>
        <a:lstStyle/>
        <a:p>
          <a:pPr>
            <a:lnSpc>
              <a:spcPct val="100000"/>
            </a:lnSpc>
            <a:buFont typeface="Wingdings" panose="05000000000000000000" pitchFamily="2" charset="2"/>
            <a:buChar char="Ø"/>
          </a:pPr>
          <a:endParaRPr lang="en-US" sz="1100" kern="1200" dirty="0"/>
        </a:p>
      </dgm:t>
    </dgm:pt>
    <dgm:pt modelId="{8F55B0B2-4F3D-4E87-8736-EF9D35E7AF64}" type="parTrans" cxnId="{E39D37FF-6B1F-443F-9737-DCA001D5F7E3}">
      <dgm:prSet/>
      <dgm:spPr/>
      <dgm:t>
        <a:bodyPr/>
        <a:lstStyle/>
        <a:p>
          <a:endParaRPr lang="en-US"/>
        </a:p>
      </dgm:t>
    </dgm:pt>
    <dgm:pt modelId="{1043D685-1B63-40CE-81D6-6EED707439CB}" type="sibTrans" cxnId="{E39D37FF-6B1F-443F-9737-DCA001D5F7E3}">
      <dgm:prSet/>
      <dgm:spPr/>
      <dgm:t>
        <a:bodyPr/>
        <a:lstStyle/>
        <a:p>
          <a:endParaRPr lang="en-US"/>
        </a:p>
      </dgm:t>
    </dgm:pt>
    <dgm:pt modelId="{75B33E13-2EFD-46E1-96BF-F3F003F09E6B}">
      <dgm:prSet phldrT="[Texte]" custT="1"/>
      <dgm:spPr/>
      <dgm:t>
        <a:bodyPr/>
        <a:lstStyle/>
        <a:p>
          <a:pPr>
            <a:lnSpc>
              <a:spcPct val="100000"/>
            </a:lnSpc>
            <a:buFont typeface="Wingdings" panose="05000000000000000000" pitchFamily="2" charset="2"/>
            <a:buChar char="Ø"/>
          </a:pPr>
          <a:endParaRPr lang="en-US" sz="1100" kern="1200" dirty="0"/>
        </a:p>
      </dgm:t>
    </dgm:pt>
    <dgm:pt modelId="{EF695291-0353-49B6-83BA-4AC487CFB220}" type="parTrans" cxnId="{35991A20-2DDE-4651-9384-D5312DED28CC}">
      <dgm:prSet/>
      <dgm:spPr/>
      <dgm:t>
        <a:bodyPr/>
        <a:lstStyle/>
        <a:p>
          <a:endParaRPr lang="en-US"/>
        </a:p>
      </dgm:t>
    </dgm:pt>
    <dgm:pt modelId="{CE1C856F-3F93-4166-936B-E53083635425}" type="sibTrans" cxnId="{35991A20-2DDE-4651-9384-D5312DED28CC}">
      <dgm:prSet/>
      <dgm:spPr/>
      <dgm:t>
        <a:bodyPr/>
        <a:lstStyle/>
        <a:p>
          <a:endParaRPr lang="en-US"/>
        </a:p>
      </dgm:t>
    </dgm:pt>
    <dgm:pt modelId="{902E44AB-25A2-4BC6-A6CD-50A7CEA84CD4}">
      <dgm:prSet phldrT="[Texte]" custT="1"/>
      <dgm:spPr/>
      <dgm:t>
        <a:bodyPr/>
        <a:lstStyle/>
        <a:p>
          <a:pPr>
            <a:lnSpc>
              <a:spcPct val="100000"/>
            </a:lnSpc>
            <a:buFont typeface="Wingdings" panose="05000000000000000000" pitchFamily="2" charset="2"/>
            <a:buChar char="Ø"/>
          </a:pPr>
          <a:endParaRPr lang="en-US" sz="1100" kern="1200" dirty="0"/>
        </a:p>
      </dgm:t>
    </dgm:pt>
    <dgm:pt modelId="{C6F9633D-2FB2-4002-B064-4539D5AEDA81}" type="parTrans" cxnId="{6DC69965-60F6-4DC6-829C-C843590029FA}">
      <dgm:prSet/>
      <dgm:spPr/>
      <dgm:t>
        <a:bodyPr/>
        <a:lstStyle/>
        <a:p>
          <a:endParaRPr lang="en-US"/>
        </a:p>
      </dgm:t>
    </dgm:pt>
    <dgm:pt modelId="{F5DC3795-5BFB-440B-8456-A9A1AEE0D703}" type="sibTrans" cxnId="{6DC69965-60F6-4DC6-829C-C843590029FA}">
      <dgm:prSet/>
      <dgm:spPr/>
      <dgm:t>
        <a:bodyPr/>
        <a:lstStyle/>
        <a:p>
          <a:endParaRPr lang="en-US"/>
        </a:p>
      </dgm:t>
    </dgm:pt>
    <dgm:pt modelId="{3F1665FA-0F73-4DCB-813C-746E5BDE5D1C}">
      <dgm:prSet phldrT="[Texte]" custT="1"/>
      <dgm:spPr/>
      <dgm:t>
        <a:bodyPr/>
        <a:lstStyle/>
        <a:p>
          <a:pPr>
            <a:buFont typeface="Wingdings" panose="05000000000000000000" pitchFamily="2" charset="2"/>
            <a:buChar char="Ø"/>
          </a:pPr>
          <a:endParaRPr lang="en-US" sz="1100" kern="1200" dirty="0">
            <a:solidFill>
              <a:schemeClr val="bg2">
                <a:lumMod val="75000"/>
              </a:schemeClr>
            </a:solidFill>
            <a:latin typeface="Aharoni" panose="02010803020104030203" pitchFamily="2" charset="-79"/>
            <a:ea typeface="+mn-ea"/>
            <a:cs typeface="Aharoni" panose="02010803020104030203" pitchFamily="2" charset="-79"/>
          </a:endParaRPr>
        </a:p>
      </dgm:t>
    </dgm:pt>
    <dgm:pt modelId="{EDEA5810-BF9E-4A3E-B8F5-5BC873B84C7E}" type="parTrans" cxnId="{8851CEA3-D754-4B94-8B6A-BBAEB4A0A31F}">
      <dgm:prSet/>
      <dgm:spPr/>
      <dgm:t>
        <a:bodyPr/>
        <a:lstStyle/>
        <a:p>
          <a:endParaRPr lang="en-US"/>
        </a:p>
      </dgm:t>
    </dgm:pt>
    <dgm:pt modelId="{87800A16-0986-4FAB-9503-F65881364BF1}" type="sibTrans" cxnId="{8851CEA3-D754-4B94-8B6A-BBAEB4A0A31F}">
      <dgm:prSet/>
      <dgm:spPr/>
      <dgm:t>
        <a:bodyPr/>
        <a:lstStyle/>
        <a:p>
          <a:endParaRPr lang="en-US"/>
        </a:p>
      </dgm:t>
    </dgm:pt>
    <dgm:pt modelId="{CE8E1662-35B0-45E8-AF40-8B3149939540}">
      <dgm:prSet phldrT="[Texte]" custT="1"/>
      <dgm:spPr/>
      <dgm:t>
        <a:bodyPr/>
        <a:lstStyle/>
        <a:p>
          <a:pPr>
            <a:lnSpc>
              <a:spcPct val="100000"/>
            </a:lnSpc>
            <a:buFont typeface="Wingdings" panose="05000000000000000000" pitchFamily="2" charset="2"/>
            <a:buNone/>
          </a:pPr>
          <a:r>
            <a:rPr lang="en-US" sz="1100" kern="1200" dirty="0">
              <a:latin typeface="Aharoni" panose="02010803020104030203" pitchFamily="2" charset="-79"/>
              <a:cs typeface="Aharoni" panose="02010803020104030203" pitchFamily="2" charset="-79"/>
            </a:rPr>
            <a:t> </a:t>
          </a:r>
        </a:p>
      </dgm:t>
    </dgm:pt>
    <dgm:pt modelId="{F402C633-5AC4-42C4-954C-D4BBF4550CFD}" type="parTrans" cxnId="{12BFECBB-8E8B-41BE-ACE0-522C27C76C28}">
      <dgm:prSet/>
      <dgm:spPr/>
      <dgm:t>
        <a:bodyPr/>
        <a:lstStyle/>
        <a:p>
          <a:endParaRPr lang="en-US"/>
        </a:p>
      </dgm:t>
    </dgm:pt>
    <dgm:pt modelId="{ACE988B0-9B96-4763-B54C-7AB381503F70}" type="sibTrans" cxnId="{12BFECBB-8E8B-41BE-ACE0-522C27C76C28}">
      <dgm:prSet/>
      <dgm:spPr/>
      <dgm:t>
        <a:bodyPr/>
        <a:lstStyle/>
        <a:p>
          <a:endParaRPr lang="en-US"/>
        </a:p>
      </dgm:t>
    </dgm:pt>
    <dgm:pt modelId="{113E443E-C27D-42C6-9BCF-92A441C59410}">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dgm:t>
    </dgm:pt>
    <dgm:pt modelId="{70D56F15-ED3F-496E-84A2-F1A369ADA7DF}" type="parTrans" cxnId="{13B3F260-9E54-4370-A6E9-7C46DB5383CC}">
      <dgm:prSet/>
      <dgm:spPr/>
      <dgm:t>
        <a:bodyPr/>
        <a:lstStyle/>
        <a:p>
          <a:endParaRPr lang="en-US"/>
        </a:p>
      </dgm:t>
    </dgm:pt>
    <dgm:pt modelId="{C91CDDC2-BD59-4EE2-BE06-6126C1BE3183}" type="sibTrans" cxnId="{13B3F260-9E54-4370-A6E9-7C46DB5383CC}">
      <dgm:prSet/>
      <dgm:spPr/>
      <dgm:t>
        <a:bodyPr/>
        <a:lstStyle/>
        <a:p>
          <a:endParaRPr lang="en-US"/>
        </a:p>
      </dgm:t>
    </dgm:pt>
    <dgm:pt modelId="{31E78780-E3F7-4B7D-87C1-64E39FA88F52}">
      <dgm:prSet phldrT="[Texte]" custT="1"/>
      <dgm:spPr/>
      <dgm:t>
        <a:bodyPr/>
        <a:lstStyle/>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Training a simple model </a:t>
          </a:r>
          <a:r>
            <a:rPr lang="en-US" sz="1100" kern="1200" dirty="0">
              <a:solidFill>
                <a:srgbClr val="FF0000"/>
              </a:solidFill>
              <a:latin typeface="Aharoni" panose="02010803020104030203" pitchFamily="2" charset="-79"/>
              <a:ea typeface="+mn-ea"/>
              <a:cs typeface="Aharoni" panose="02010803020104030203" pitchFamily="2" charset="-79"/>
            </a:rPr>
            <a:t>through distillation of a more complex model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usually outperforms </a:t>
          </a:r>
          <a:r>
            <a:rPr lang="en-US" sz="1100" kern="1200" dirty="0">
              <a:solidFill>
                <a:srgbClr val="FF0000"/>
              </a:solidFill>
              <a:latin typeface="Aharoni" panose="02010803020104030203" pitchFamily="2" charset="-79"/>
              <a:ea typeface="+mn-ea"/>
              <a:cs typeface="Aharoni" panose="02010803020104030203" pitchFamily="2" charset="-79"/>
            </a:rPr>
            <a:t>training directly the same simple model</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t>
          </a:r>
        </a:p>
      </dgm:t>
    </dgm:pt>
    <dgm:pt modelId="{6030E237-F75F-4487-8861-4A310443ECEA}" type="parTrans" cxnId="{556346F2-7B59-45A2-8844-0C1803DA9FB0}">
      <dgm:prSet/>
      <dgm:spPr/>
      <dgm:t>
        <a:bodyPr/>
        <a:lstStyle/>
        <a:p>
          <a:endParaRPr lang="en-US"/>
        </a:p>
      </dgm:t>
    </dgm:pt>
    <dgm:pt modelId="{181C26FC-FC3F-4C1E-BE2F-B7559162E1CC}" type="sibTrans" cxnId="{556346F2-7B59-45A2-8844-0C1803DA9FB0}">
      <dgm:prSet/>
      <dgm:spPr/>
      <dgm:t>
        <a:bodyPr/>
        <a:lstStyle/>
        <a:p>
          <a:endParaRPr lang="en-US"/>
        </a:p>
      </dgm:t>
    </dgm:pt>
    <dgm:pt modelId="{D559826A-5940-45D9-9FC2-92A0B3AF6F73}">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None/>
          </a:pPr>
          <a:endParaRPr lang="en-US" sz="1100" kern="1200" dirty="0">
            <a:latin typeface="Aharoni" panose="02010803020104030203" pitchFamily="2" charset="-79"/>
            <a:cs typeface="Aharoni" panose="02010803020104030203" pitchFamily="2" charset="-79"/>
          </a:endParaRPr>
        </a:p>
      </dgm:t>
    </dgm:pt>
    <dgm:pt modelId="{905A1DC4-181C-42DF-AC4F-2ACB3ED54496}" type="parTrans" cxnId="{8562ABE8-D121-49E8-A116-32CEA8292D6A}">
      <dgm:prSet/>
      <dgm:spPr/>
      <dgm:t>
        <a:bodyPr/>
        <a:lstStyle/>
        <a:p>
          <a:endParaRPr lang="en-US"/>
        </a:p>
      </dgm:t>
    </dgm:pt>
    <dgm:pt modelId="{712716D4-7902-4F40-BCB8-50886059C99E}" type="sibTrans" cxnId="{8562ABE8-D121-49E8-A116-32CEA8292D6A}">
      <dgm:prSet/>
      <dgm:spPr/>
      <dgm:t>
        <a:bodyPr/>
        <a:lstStyle/>
        <a:p>
          <a:endParaRPr lang="en-US"/>
        </a:p>
      </dgm:t>
    </dgm:pt>
    <dgm:pt modelId="{83CC0E99-103F-4711-A905-6031D1F59B85}">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dgm:t>
    </dgm:pt>
    <dgm:pt modelId="{BA48EAFD-420E-41C4-A376-AED22A9C9AC7}" type="parTrans" cxnId="{5BEBE0BC-F83D-4EFC-BC08-47633BE498BE}">
      <dgm:prSet/>
      <dgm:spPr/>
      <dgm:t>
        <a:bodyPr/>
        <a:lstStyle/>
        <a:p>
          <a:endParaRPr lang="en-US"/>
        </a:p>
      </dgm:t>
    </dgm:pt>
    <dgm:pt modelId="{E11D34A2-259A-4636-BE48-84890849ED31}" type="sibTrans" cxnId="{5BEBE0BC-F83D-4EFC-BC08-47633BE498BE}">
      <dgm:prSet/>
      <dgm:spPr/>
      <dgm:t>
        <a:bodyPr/>
        <a:lstStyle/>
        <a:p>
          <a:endParaRPr lang="en-US"/>
        </a:p>
      </dgm:t>
    </dgm:pt>
    <dgm:pt modelId="{3000D884-5334-4D6A-833A-C8D83030DBAC}">
      <dgm:prSet phldrT="[Texte]" custT="1"/>
      <dgm:spPr/>
      <dgm:t>
        <a:bodyPr/>
        <a:lstStyle/>
        <a:p>
          <a:pPr>
            <a:lnSpc>
              <a:spcPct val="100000"/>
            </a:lnSpc>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Usually, we use the </a:t>
          </a:r>
          <a:r>
            <a:rPr lang="en-US" sz="1100" kern="1200" dirty="0">
              <a:solidFill>
                <a:srgbClr val="FF0000"/>
              </a:solidFill>
              <a:latin typeface="Aharoni" panose="02010803020104030203" pitchFamily="2" charset="-79"/>
              <a:cs typeface="Aharoni" panose="02010803020104030203" pitchFamily="2" charset="-79"/>
            </a:rPr>
            <a:t>teacher for inference </a:t>
          </a:r>
          <a:r>
            <a:rPr lang="en-US" sz="1100" kern="1200" dirty="0">
              <a:latin typeface="Aharoni" panose="02010803020104030203" pitchFamily="2" charset="-79"/>
              <a:cs typeface="Aharoni" panose="02010803020104030203" pitchFamily="2" charset="-79"/>
            </a:rPr>
            <a:t>alongside with student’s explainability insights.  </a:t>
          </a:r>
        </a:p>
      </dgm:t>
    </dgm:pt>
    <dgm:pt modelId="{A7242EFF-24C0-4C84-BB06-30F3472A63FC}" type="parTrans" cxnId="{39B21B34-ACED-4F33-AE4B-023CC811E82D}">
      <dgm:prSet/>
      <dgm:spPr/>
      <dgm:t>
        <a:bodyPr/>
        <a:lstStyle/>
        <a:p>
          <a:endParaRPr lang="en-US"/>
        </a:p>
      </dgm:t>
    </dgm:pt>
    <dgm:pt modelId="{6472C3C1-0CB7-4A96-A13B-988602228F8B}" type="sibTrans" cxnId="{39B21B34-ACED-4F33-AE4B-023CC811E82D}">
      <dgm:prSet/>
      <dgm:spPr/>
      <dgm:t>
        <a:bodyPr/>
        <a:lstStyle/>
        <a:p>
          <a:endParaRPr lang="en-US"/>
        </a:p>
      </dgm:t>
    </dgm:pt>
    <dgm:pt modelId="{E035B40B-B39F-418D-8CFF-DADBFC1C1465}">
      <dgm:prSet phldrT="[Texte]" custT="1"/>
      <dgm:spPr/>
      <dgm:t>
        <a:bodyPr/>
        <a:lstStyle/>
        <a:p>
          <a:pPr>
            <a:lnSpc>
              <a:spcPct val="100000"/>
            </a:lnSpc>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dgm:t>
    </dgm:pt>
    <dgm:pt modelId="{A338F5C4-40B4-411D-BD42-8384E4728C57}" type="parTrans" cxnId="{82C28AC7-779F-4CD8-8C7A-C6F05559AB61}">
      <dgm:prSet/>
      <dgm:spPr/>
      <dgm:t>
        <a:bodyPr/>
        <a:lstStyle/>
        <a:p>
          <a:endParaRPr lang="en-US"/>
        </a:p>
      </dgm:t>
    </dgm:pt>
    <dgm:pt modelId="{48CBB65F-25DF-4678-A9DB-A3E415DF87F0}" type="sibTrans" cxnId="{82C28AC7-779F-4CD8-8C7A-C6F05559AB61}">
      <dgm:prSet/>
      <dgm:spPr/>
      <dgm:t>
        <a:bodyPr/>
        <a:lstStyle/>
        <a:p>
          <a:endParaRPr lang="en-US"/>
        </a:p>
      </dgm:t>
    </dgm:pt>
    <dgm:pt modelId="{E10F876A-1232-4691-AC54-2490DD396ED5}" type="pres">
      <dgm:prSet presAssocID="{5431E4C2-099F-400B-9A14-8A7BDACA637C}" presName="Name0" presStyleCnt="0">
        <dgm:presLayoutVars>
          <dgm:dir/>
          <dgm:animLvl val="lvl"/>
          <dgm:resizeHandles val="exact"/>
        </dgm:presLayoutVars>
      </dgm:prSet>
      <dgm:spPr/>
    </dgm:pt>
    <dgm:pt modelId="{849304A2-1F57-4391-BD0B-FC853D2875F0}" type="pres">
      <dgm:prSet presAssocID="{D9E98424-B5F0-4B67-A698-E51998F780DA}" presName="composite" presStyleCnt="0"/>
      <dgm:spPr/>
    </dgm:pt>
    <dgm:pt modelId="{99EFC06E-74DD-406E-934F-46425F30AD5B}" type="pres">
      <dgm:prSet presAssocID="{D9E98424-B5F0-4B67-A698-E51998F780DA}" presName="parTx" presStyleLbl="alignNode1" presStyleIdx="0" presStyleCnt="3" custLinFactNeighborX="143" custLinFactNeighborY="-4122">
        <dgm:presLayoutVars>
          <dgm:chMax val="0"/>
          <dgm:chPref val="0"/>
          <dgm:bulletEnabled val="1"/>
        </dgm:presLayoutVars>
      </dgm:prSet>
      <dgm:spPr/>
    </dgm:pt>
    <dgm:pt modelId="{92730CBE-0D93-4328-ADEE-84726D7C30BC}" type="pres">
      <dgm:prSet presAssocID="{D9E98424-B5F0-4B67-A698-E51998F780DA}" presName="desTx" presStyleLbl="alignAccFollowNode1" presStyleIdx="0" presStyleCnt="3" custLinFactNeighborX="143" custLinFactNeighborY="-183">
        <dgm:presLayoutVars>
          <dgm:bulletEnabled val="1"/>
        </dgm:presLayoutVars>
      </dgm:prSet>
      <dgm:spPr/>
    </dgm:pt>
    <dgm:pt modelId="{BFAD5730-8E88-4358-A035-39656E765371}" type="pres">
      <dgm:prSet presAssocID="{79AEDAA3-5069-4E7C-A0DE-0F9C2CA37BFC}" presName="space" presStyleCnt="0"/>
      <dgm:spPr/>
    </dgm:pt>
    <dgm:pt modelId="{72714E7F-B72B-4FC5-BB8E-F1F701DB2DFA}" type="pres">
      <dgm:prSet presAssocID="{86BD9DE7-A90B-4DE1-B0B3-CB789A79967A}" presName="composite" presStyleCnt="0"/>
      <dgm:spPr/>
    </dgm:pt>
    <dgm:pt modelId="{C0405426-10B5-4679-ACD5-6F237A635323}" type="pres">
      <dgm:prSet presAssocID="{86BD9DE7-A90B-4DE1-B0B3-CB789A79967A}" presName="parTx" presStyleLbl="alignNode1" presStyleIdx="1" presStyleCnt="3" custLinFactNeighborY="-7807">
        <dgm:presLayoutVars>
          <dgm:chMax val="0"/>
          <dgm:chPref val="0"/>
          <dgm:bulletEnabled val="1"/>
        </dgm:presLayoutVars>
      </dgm:prSet>
      <dgm:spPr>
        <a:xfrm>
          <a:off x="2279405" y="140019"/>
          <a:ext cx="1992077" cy="416236"/>
        </a:xfrm>
        <a:prstGeom prst="rect">
          <a:avLst/>
        </a:prstGeom>
      </dgm:spPr>
    </dgm:pt>
    <dgm:pt modelId="{11CC0A18-41BE-49CD-9A3A-D39826C6176E}" type="pres">
      <dgm:prSet presAssocID="{86BD9DE7-A90B-4DE1-B0B3-CB789A79967A}" presName="desTx" presStyleLbl="alignAccFollowNode1" presStyleIdx="1" presStyleCnt="3" custLinFactNeighborY="183">
        <dgm:presLayoutVars>
          <dgm:bulletEnabled val="1"/>
        </dgm:presLayoutVars>
      </dgm:prSet>
      <dgm:spPr/>
    </dgm:pt>
    <dgm:pt modelId="{BAB89806-23B8-4F5D-877F-93E2A9DF7803}" type="pres">
      <dgm:prSet presAssocID="{ED4C4B56-BAEF-402A-8DDA-6E477B812C7D}" presName="space" presStyleCnt="0"/>
      <dgm:spPr/>
    </dgm:pt>
    <dgm:pt modelId="{744EDCAE-2F9E-4BFF-A296-3E6BD2F04149}" type="pres">
      <dgm:prSet presAssocID="{9A1C6F2C-7B0F-4D53-B20F-4137979E1B54}" presName="composite" presStyleCnt="0"/>
      <dgm:spPr/>
    </dgm:pt>
    <dgm:pt modelId="{7D4E9DD2-3D41-4359-A2C6-B23B9426A05C}" type="pres">
      <dgm:prSet presAssocID="{9A1C6F2C-7B0F-4D53-B20F-4137979E1B54}" presName="parTx" presStyleLbl="alignNode1" presStyleIdx="2" presStyleCnt="3">
        <dgm:presLayoutVars>
          <dgm:chMax val="0"/>
          <dgm:chPref val="0"/>
          <dgm:bulletEnabled val="1"/>
        </dgm:presLayoutVars>
      </dgm:prSet>
      <dgm:spPr/>
    </dgm:pt>
    <dgm:pt modelId="{08F7CC73-93BF-412E-B734-3EBF28A949EC}" type="pres">
      <dgm:prSet presAssocID="{9A1C6F2C-7B0F-4D53-B20F-4137979E1B54}" presName="desTx" presStyleLbl="alignAccFollowNode1" presStyleIdx="2" presStyleCnt="3">
        <dgm:presLayoutVars>
          <dgm:bulletEnabled val="1"/>
        </dgm:presLayoutVars>
      </dgm:prSet>
      <dgm:spPr/>
    </dgm:pt>
  </dgm:ptLst>
  <dgm:cxnLst>
    <dgm:cxn modelId="{D85E1701-5EEE-4A6D-A6D5-5B82675877C6}" srcId="{86BD9DE7-A90B-4DE1-B0B3-CB789A79967A}" destId="{9F3E76B2-F361-4E52-8710-6F19ABE64795}" srcOrd="2" destOrd="0" parTransId="{6A118756-FD3F-48F9-B1DF-52E8C62D94E1}" sibTransId="{CE42A6F8-FBC1-47C5-B277-7F4662F01504}"/>
    <dgm:cxn modelId="{3DD91510-FFB0-4305-A2EE-04F5BDAEDE3C}" srcId="{D9E98424-B5F0-4B67-A698-E51998F780DA}" destId="{EF4A2EA0-243C-43D1-AC61-04F0B62048AF}" srcOrd="0" destOrd="0" parTransId="{5E0A32B5-BB49-41BA-A8D3-DCC95CE89EB8}" sibTransId="{CA3A7CBC-FE2B-4110-ABE5-13FF17B246F1}"/>
    <dgm:cxn modelId="{67FAE61D-2174-45C6-8B40-EDA710711D2A}" srcId="{5431E4C2-099F-400B-9A14-8A7BDACA637C}" destId="{D9E98424-B5F0-4B67-A698-E51998F780DA}" srcOrd="0" destOrd="0" parTransId="{E7D85B89-5A59-4D44-9036-ABA1C2526FB8}" sibTransId="{79AEDAA3-5069-4E7C-A0DE-0F9C2CA37BFC}"/>
    <dgm:cxn modelId="{35991A20-2DDE-4651-9384-D5312DED28CC}" srcId="{D9E98424-B5F0-4B67-A698-E51998F780DA}" destId="{75B33E13-2EFD-46E1-96BF-F3F003F09E6B}" srcOrd="8" destOrd="0" parTransId="{EF695291-0353-49B6-83BA-4AC487CFB220}" sibTransId="{CE1C856F-3F93-4166-936B-E53083635425}"/>
    <dgm:cxn modelId="{DC44E92A-9357-4DB2-BF63-8C3E62CE6871}" type="presOf" srcId="{3000D884-5334-4D6A-833A-C8D83030DBAC}" destId="{92730CBE-0D93-4328-ADEE-84726D7C30BC}" srcOrd="0" destOrd="4" presId="urn:microsoft.com/office/officeart/2005/8/layout/hList1"/>
    <dgm:cxn modelId="{F5B6C82B-8777-42EA-98BC-FFF9F1E06634}" srcId="{9A1C6F2C-7B0F-4D53-B20F-4137979E1B54}" destId="{776F18AC-C983-4333-946B-0563FF28AE9C}" srcOrd="5" destOrd="0" parTransId="{A6539A2D-8157-4F28-A437-1F0A37CAE9D7}" sibTransId="{F3A8C2ED-FA68-4D76-A617-365492387A07}"/>
    <dgm:cxn modelId="{AC31122E-B1B3-4DE6-9B00-2C2F0990412F}" type="presOf" srcId="{79245F56-62DC-48F4-855D-00807626D778}" destId="{08F7CC73-93BF-412E-B734-3EBF28A949EC}" srcOrd="0" destOrd="8" presId="urn:microsoft.com/office/officeart/2005/8/layout/hList1"/>
    <dgm:cxn modelId="{39B21B34-ACED-4F33-AE4B-023CC811E82D}" srcId="{D9E98424-B5F0-4B67-A698-E51998F780DA}" destId="{3000D884-5334-4D6A-833A-C8D83030DBAC}" srcOrd="4" destOrd="0" parTransId="{A7242EFF-24C0-4C84-BB06-30F3472A63FC}" sibTransId="{6472C3C1-0CB7-4A96-A13B-988602228F8B}"/>
    <dgm:cxn modelId="{16645836-C864-475A-9932-C505C0EBAC6C}" type="presOf" srcId="{902E44AB-25A2-4BC6-A6CD-50A7CEA84CD4}" destId="{92730CBE-0D93-4328-ADEE-84726D7C30BC}" srcOrd="0" destOrd="9" presId="urn:microsoft.com/office/officeart/2005/8/layout/hList1"/>
    <dgm:cxn modelId="{B5929836-2187-4951-AB56-DA003214E943}" type="presOf" srcId="{113E443E-C27D-42C6-9BCF-92A441C59410}" destId="{11CC0A18-41BE-49CD-9A3A-D39826C6176E}" srcOrd="0" destOrd="3" presId="urn:microsoft.com/office/officeart/2005/8/layout/hList1"/>
    <dgm:cxn modelId="{64F19D3B-BA1A-47DB-A6A5-5E7DA1B970CC}" type="presOf" srcId="{31E78780-E3F7-4B7D-87C1-64E39FA88F52}" destId="{11CC0A18-41BE-49CD-9A3A-D39826C6176E}" srcOrd="0" destOrd="4" presId="urn:microsoft.com/office/officeart/2005/8/layout/hList1"/>
    <dgm:cxn modelId="{4A21BE3B-E642-4A9C-8B1B-24788F0E4678}" type="presOf" srcId="{83CC0E99-103F-4711-A905-6031D1F59B85}" destId="{11CC0A18-41BE-49CD-9A3A-D39826C6176E}" srcOrd="0" destOrd="1" presId="urn:microsoft.com/office/officeart/2005/8/layout/hList1"/>
    <dgm:cxn modelId="{F33A7C3F-71F6-4886-838F-43697385ADA2}" type="presOf" srcId="{86A823BD-A0A8-4B07-B270-3B1F722A129E}" destId="{11CC0A18-41BE-49CD-9A3A-D39826C6176E}" srcOrd="0" destOrd="6" presId="urn:microsoft.com/office/officeart/2005/8/layout/hList1"/>
    <dgm:cxn modelId="{0C746860-E5A3-4DF2-B1DE-CBA01C2ED6C9}" type="presOf" srcId="{75B33E13-2EFD-46E1-96BF-F3F003F09E6B}" destId="{92730CBE-0D93-4328-ADEE-84726D7C30BC}" srcOrd="0" destOrd="8" presId="urn:microsoft.com/office/officeart/2005/8/layout/hList1"/>
    <dgm:cxn modelId="{13B3F260-9E54-4370-A6E9-7C46DB5383CC}" srcId="{86BD9DE7-A90B-4DE1-B0B3-CB789A79967A}" destId="{113E443E-C27D-42C6-9BCF-92A441C59410}" srcOrd="3" destOrd="0" parTransId="{70D56F15-ED3F-496E-84A2-F1A369ADA7DF}" sibTransId="{C91CDDC2-BD59-4EE2-BE06-6126C1BE3183}"/>
    <dgm:cxn modelId="{DD6D0261-B2EB-4020-A0E1-1C36DEB3EDA7}" srcId="{9A1C6F2C-7B0F-4D53-B20F-4137979E1B54}" destId="{E0385B2C-1682-410E-979F-60E6676EB550}" srcOrd="7" destOrd="0" parTransId="{F14CE605-59CB-4457-8001-0F57DCF45FF7}" sibTransId="{391691A7-F452-4EB4-B6AE-24CB97DC4648}"/>
    <dgm:cxn modelId="{DA552261-ADFC-4982-B159-F30C42D94029}" type="presOf" srcId="{CCFA92EF-3970-4781-B5AA-713B60454E6B}" destId="{92730CBE-0D93-4328-ADEE-84726D7C30BC}" srcOrd="0" destOrd="7" presId="urn:microsoft.com/office/officeart/2005/8/layout/hList1"/>
    <dgm:cxn modelId="{9F4C6041-F86E-45BC-82A8-38D524070BE5}" type="presOf" srcId="{5431E4C2-099F-400B-9A14-8A7BDACA637C}" destId="{E10F876A-1232-4691-AC54-2490DD396ED5}" srcOrd="0" destOrd="0" presId="urn:microsoft.com/office/officeart/2005/8/layout/hList1"/>
    <dgm:cxn modelId="{A7713442-524C-42ED-A28C-5C2653B0A9F1}" type="presOf" srcId="{E035B40B-B39F-418D-8CFF-DADBFC1C1465}" destId="{92730CBE-0D93-4328-ADEE-84726D7C30BC}" srcOrd="0" destOrd="3" presId="urn:microsoft.com/office/officeart/2005/8/layout/hList1"/>
    <dgm:cxn modelId="{6DC69965-60F6-4DC6-829C-C843590029FA}" srcId="{D9E98424-B5F0-4B67-A698-E51998F780DA}" destId="{902E44AB-25A2-4BC6-A6CD-50A7CEA84CD4}" srcOrd="9" destOrd="0" parTransId="{C6F9633D-2FB2-4002-B064-4539D5AEDA81}" sibTransId="{F5DC3795-5BFB-440B-8456-A9A1AEE0D703}"/>
    <dgm:cxn modelId="{1E8AC866-5926-4846-941E-A9764727428C}" srcId="{D9E98424-B5F0-4B67-A698-E51998F780DA}" destId="{A3936131-3954-4669-8C16-013D0CE4F91A}" srcOrd="1" destOrd="0" parTransId="{1DB95823-4255-4888-85B5-BA3EB81FE556}" sibTransId="{5C4979CB-B46F-463A-8EDE-69B35C3F3E7E}"/>
    <dgm:cxn modelId="{E0853869-D72D-48BC-8B64-36CAB8C364E5}" type="presOf" srcId="{3F1665FA-0F73-4DCB-813C-746E5BDE5D1C}" destId="{08F7CC73-93BF-412E-B734-3EBF28A949EC}" srcOrd="0" destOrd="3" presId="urn:microsoft.com/office/officeart/2005/8/layout/hList1"/>
    <dgm:cxn modelId="{64A4146B-31A6-492E-AC04-6FE40C6E3F71}" type="presOf" srcId="{D9E98424-B5F0-4B67-A698-E51998F780DA}" destId="{99EFC06E-74DD-406E-934F-46425F30AD5B}" srcOrd="0" destOrd="0" presId="urn:microsoft.com/office/officeart/2005/8/layout/hList1"/>
    <dgm:cxn modelId="{C7F7DB6D-3022-45B7-9EBC-AB73B5B91FB1}" srcId="{86BD9DE7-A90B-4DE1-B0B3-CB789A79967A}" destId="{6ADCAE26-8659-414B-83A7-53FFC60F577C}" srcOrd="0" destOrd="0" parTransId="{D97E86C1-EB5B-4DFE-8DD1-E30BF899859E}" sibTransId="{206616DC-3F5F-4F65-A7C4-F7550C75A103}"/>
    <dgm:cxn modelId="{59860D6E-E3B3-4D23-931A-9939E8FBA281}" srcId="{9A1C6F2C-7B0F-4D53-B20F-4137979E1B54}" destId="{79245F56-62DC-48F4-855D-00807626D778}" srcOrd="8" destOrd="0" parTransId="{55BF8763-006B-47F5-8FE1-6CED881975EA}" sibTransId="{5D16707E-9F0E-4DDA-8BD7-596063DB3FDC}"/>
    <dgm:cxn modelId="{795C4770-FE8F-4F5B-9AA9-0A9F87EC3FFA}" type="presOf" srcId="{CE8E1662-35B0-45E8-AF40-8B3149939540}" destId="{92730CBE-0D93-4328-ADEE-84726D7C30BC}" srcOrd="0" destOrd="5" presId="urn:microsoft.com/office/officeart/2005/8/layout/hList1"/>
    <dgm:cxn modelId="{3063F750-9DEE-4A93-8E3C-1330F44A2986}" srcId="{9A1C6F2C-7B0F-4D53-B20F-4137979E1B54}" destId="{39836B93-0B65-44AC-9699-1127B9EC46DA}" srcOrd="0" destOrd="0" parTransId="{D6C24BFA-97A9-4E0A-8B07-338E04CCA390}" sibTransId="{773B7652-30ED-4D7B-B935-A3A8E6395ED7}"/>
    <dgm:cxn modelId="{F0B59075-D317-423C-A1E6-B6B3BE0C318C}" type="presOf" srcId="{410778C3-43E1-46DA-BDCB-E8DAF29695AA}" destId="{08F7CC73-93BF-412E-B734-3EBF28A949EC}" srcOrd="0" destOrd="2" presId="urn:microsoft.com/office/officeart/2005/8/layout/hList1"/>
    <dgm:cxn modelId="{9B369078-9FD6-494D-9FF9-FB5B7724C99C}" srcId="{9A1C6F2C-7B0F-4D53-B20F-4137979E1B54}" destId="{F8B863C9-C3D3-44A7-9F67-C8285BB59A26}" srcOrd="1" destOrd="0" parTransId="{0E5A6BD2-4101-429B-BA92-759D4C4F0B9D}" sibTransId="{224D6B08-57B3-4319-A5C2-14C45B8BE3F8}"/>
    <dgm:cxn modelId="{A8AFEA59-615F-473F-AA15-1C4999DB7EAE}" srcId="{5431E4C2-099F-400B-9A14-8A7BDACA637C}" destId="{86BD9DE7-A90B-4DE1-B0B3-CB789A79967A}" srcOrd="1" destOrd="0" parTransId="{8439AE04-08A5-4D29-9EDC-DD1E597F6A4C}" sibTransId="{ED4C4B56-BAEF-402A-8DDA-6E477B812C7D}"/>
    <dgm:cxn modelId="{AB5DB77D-F29E-409D-8F86-87D5FF33986D}" type="presOf" srcId="{D559826A-5940-45D9-9FC2-92A0B3AF6F73}" destId="{11CC0A18-41BE-49CD-9A3A-D39826C6176E}" srcOrd="0" destOrd="5" presId="urn:microsoft.com/office/officeart/2005/8/layout/hList1"/>
    <dgm:cxn modelId="{FE309382-E026-4F50-87C0-26D709F4E618}" type="presOf" srcId="{9F3E76B2-F361-4E52-8710-6F19ABE64795}" destId="{11CC0A18-41BE-49CD-9A3A-D39826C6176E}" srcOrd="0" destOrd="2" presId="urn:microsoft.com/office/officeart/2005/8/layout/hList1"/>
    <dgm:cxn modelId="{F37D4683-9E62-456C-BF10-DD16EC2A1EEE}" srcId="{D9E98424-B5F0-4B67-A698-E51998F780DA}" destId="{39D33FDD-DFBC-4E5A-8843-34523CE99BCC}" srcOrd="10" destOrd="0" parTransId="{0E994C7C-B66D-40DC-A185-D8256E4D8ADC}" sibTransId="{9463E438-1336-4C91-BE85-57A1CE079730}"/>
    <dgm:cxn modelId="{D09CAC86-EEAE-4EEC-944C-2591F9592AC6}" type="presOf" srcId="{F8B863C9-C3D3-44A7-9F67-C8285BB59A26}" destId="{08F7CC73-93BF-412E-B734-3EBF28A949EC}" srcOrd="0" destOrd="1" presId="urn:microsoft.com/office/officeart/2005/8/layout/hList1"/>
    <dgm:cxn modelId="{70FAF88C-9C9F-40CE-98F1-BB39914A514C}" srcId="{9A1C6F2C-7B0F-4D53-B20F-4137979E1B54}" destId="{4EB54723-E067-4DB4-A3F7-E6DD0F921057}" srcOrd="6" destOrd="0" parTransId="{90BC0133-8AA8-412D-A63D-2B3063453D3F}" sibTransId="{ACED866D-E481-4AA3-9DE9-38B20D6AA34C}"/>
    <dgm:cxn modelId="{53BB5E8E-036B-471B-B18C-AE0BA20F4E05}" srcId="{5431E4C2-099F-400B-9A14-8A7BDACA637C}" destId="{9A1C6F2C-7B0F-4D53-B20F-4137979E1B54}" srcOrd="2" destOrd="0" parTransId="{F5727BD7-06FC-4E28-9DE1-8D3057F63FA7}" sibTransId="{7DB8CB93-24B6-4BA1-AC3B-9E58E80611CD}"/>
    <dgm:cxn modelId="{BD6CC391-396B-484D-8CCF-9AACDE3D7280}" type="presOf" srcId="{776F18AC-C983-4333-946B-0563FF28AE9C}" destId="{08F7CC73-93BF-412E-B734-3EBF28A949EC}" srcOrd="0" destOrd="5" presId="urn:microsoft.com/office/officeart/2005/8/layout/hList1"/>
    <dgm:cxn modelId="{8E55A493-F579-4B34-8BF1-B70D49AFB93C}" type="presOf" srcId="{E0385B2C-1682-410E-979F-60E6676EB550}" destId="{08F7CC73-93BF-412E-B734-3EBF28A949EC}" srcOrd="0" destOrd="7" presId="urn:microsoft.com/office/officeart/2005/8/layout/hList1"/>
    <dgm:cxn modelId="{7733F095-B8D8-445E-9B2E-0F31FC5A6E95}" type="presOf" srcId="{C08A5D09-79ED-40F3-8688-02EEE4FFF6FD}" destId="{92730CBE-0D93-4328-ADEE-84726D7C30BC}" srcOrd="0" destOrd="6" presId="urn:microsoft.com/office/officeart/2005/8/layout/hList1"/>
    <dgm:cxn modelId="{8851CEA3-D754-4B94-8B6A-BBAEB4A0A31F}" srcId="{9A1C6F2C-7B0F-4D53-B20F-4137979E1B54}" destId="{3F1665FA-0F73-4DCB-813C-746E5BDE5D1C}" srcOrd="3" destOrd="0" parTransId="{EDEA5810-BF9E-4A3E-B8F5-5BC873B84C7E}" sibTransId="{87800A16-0986-4FAB-9503-F65881364BF1}"/>
    <dgm:cxn modelId="{CF8792AA-5F4E-4E1E-A60E-3B45C1694C8D}" type="presOf" srcId="{39D33FDD-DFBC-4E5A-8843-34523CE99BCC}" destId="{92730CBE-0D93-4328-ADEE-84726D7C30BC}" srcOrd="0" destOrd="10" presId="urn:microsoft.com/office/officeart/2005/8/layout/hList1"/>
    <dgm:cxn modelId="{7EC92FAD-13FE-4BFB-99DA-99203717484C}" type="presOf" srcId="{39836B93-0B65-44AC-9699-1127B9EC46DA}" destId="{08F7CC73-93BF-412E-B734-3EBF28A949EC}" srcOrd="0" destOrd="0" presId="urn:microsoft.com/office/officeart/2005/8/layout/hList1"/>
    <dgm:cxn modelId="{12BFECBB-8E8B-41BE-ACE0-522C27C76C28}" srcId="{D9E98424-B5F0-4B67-A698-E51998F780DA}" destId="{CE8E1662-35B0-45E8-AF40-8B3149939540}" srcOrd="5" destOrd="0" parTransId="{F402C633-5AC4-42C4-954C-D4BBF4550CFD}" sibTransId="{ACE988B0-9B96-4763-B54C-7AB381503F70}"/>
    <dgm:cxn modelId="{7C9517BC-EADA-469A-9AE3-BA01A16EA780}" type="presOf" srcId="{A3936131-3954-4669-8C16-013D0CE4F91A}" destId="{92730CBE-0D93-4328-ADEE-84726D7C30BC}" srcOrd="0" destOrd="1" presId="urn:microsoft.com/office/officeart/2005/8/layout/hList1"/>
    <dgm:cxn modelId="{5BEBE0BC-F83D-4EFC-BC08-47633BE498BE}" srcId="{86BD9DE7-A90B-4DE1-B0B3-CB789A79967A}" destId="{83CC0E99-103F-4711-A905-6031D1F59B85}" srcOrd="1" destOrd="0" parTransId="{BA48EAFD-420E-41C4-A376-AED22A9C9AC7}" sibTransId="{E11D34A2-259A-4636-BE48-84890849ED31}"/>
    <dgm:cxn modelId="{E821F0BD-0A3E-4013-8A7D-09A840F3950C}" type="presOf" srcId="{EF4A2EA0-243C-43D1-AC61-04F0B62048AF}" destId="{92730CBE-0D93-4328-ADEE-84726D7C30BC}" srcOrd="0" destOrd="0" presId="urn:microsoft.com/office/officeart/2005/8/layout/hList1"/>
    <dgm:cxn modelId="{2B5E14C3-C20B-4D3E-9D2B-E0C967D28706}" type="presOf" srcId="{6ADCAE26-8659-414B-83A7-53FFC60F577C}" destId="{11CC0A18-41BE-49CD-9A3A-D39826C6176E}" srcOrd="0" destOrd="0" presId="urn:microsoft.com/office/officeart/2005/8/layout/hList1"/>
    <dgm:cxn modelId="{82C28AC7-779F-4CD8-8C7A-C6F05559AB61}" srcId="{D9E98424-B5F0-4B67-A698-E51998F780DA}" destId="{E035B40B-B39F-418D-8CFF-DADBFC1C1465}" srcOrd="3" destOrd="0" parTransId="{A338F5C4-40B4-411D-BD42-8384E4728C57}" sibTransId="{48CBB65F-25DF-4678-A9DB-A3E415DF87F0}"/>
    <dgm:cxn modelId="{A46106CA-493B-40A4-BB32-076E5FACDD01}" srcId="{9A1C6F2C-7B0F-4D53-B20F-4137979E1B54}" destId="{C2D16971-B634-4210-8936-01CAB9FE84AA}" srcOrd="9" destOrd="0" parTransId="{3C1E8386-93E9-49D6-A06C-7D7A487AB5B6}" sibTransId="{2B7B20B0-438D-4F6D-9242-28843D64F756}"/>
    <dgm:cxn modelId="{EDC94FCA-247A-436B-A96E-1062F385A39D}" srcId="{D9E98424-B5F0-4B67-A698-E51998F780DA}" destId="{C08A5D09-79ED-40F3-8688-02EEE4FFF6FD}" srcOrd="6" destOrd="0" parTransId="{5E226039-B88E-4E82-9637-151D26636AC9}" sibTransId="{83739BF8-252D-4A18-A234-D7035CA9B7F6}"/>
    <dgm:cxn modelId="{F49D8CCB-EB25-4C38-9DA2-D104BE14A4D1}" srcId="{9A1C6F2C-7B0F-4D53-B20F-4137979E1B54}" destId="{ED6699B5-0541-4194-B0B7-599B97AC686F}" srcOrd="4" destOrd="0" parTransId="{436F9F40-E45C-4520-A3A8-6F9D35E86D1C}" sibTransId="{0ABBC04A-1717-4C7B-B3DD-9191B24F82D3}"/>
    <dgm:cxn modelId="{97C108CC-BF48-44CC-A9B7-29F0F831707F}" type="presOf" srcId="{ED6699B5-0541-4194-B0B7-599B97AC686F}" destId="{08F7CC73-93BF-412E-B734-3EBF28A949EC}" srcOrd="0" destOrd="4" presId="urn:microsoft.com/office/officeart/2005/8/layout/hList1"/>
    <dgm:cxn modelId="{8C383BCE-E2A1-426A-B834-D76B99819C68}" type="presOf" srcId="{4EB54723-E067-4DB4-A3F7-E6DD0F921057}" destId="{08F7CC73-93BF-412E-B734-3EBF28A949EC}" srcOrd="0" destOrd="6" presId="urn:microsoft.com/office/officeart/2005/8/layout/hList1"/>
    <dgm:cxn modelId="{7D8C76D5-388E-4F91-9CF7-E567102D1FD5}" srcId="{86BD9DE7-A90B-4DE1-B0B3-CB789A79967A}" destId="{86A823BD-A0A8-4B07-B270-3B1F722A129E}" srcOrd="6" destOrd="0" parTransId="{CA03BB4B-E763-496D-A5E3-1E9600056839}" sibTransId="{C77A24FB-632A-44CF-BED5-92DBBEDA9A33}"/>
    <dgm:cxn modelId="{81235BDC-D6EF-4343-8929-4AC8C43F11A0}" srcId="{9A1C6F2C-7B0F-4D53-B20F-4137979E1B54}" destId="{410778C3-43E1-46DA-BDCB-E8DAF29695AA}" srcOrd="2" destOrd="0" parTransId="{4371E125-9B42-440B-B169-0F783D5A1FA4}" sibTransId="{E34CFBC8-C12E-4B2D-A5D9-DB50CF0E341D}"/>
    <dgm:cxn modelId="{07D391E5-5F7C-4522-94C0-4650E195E229}" type="presOf" srcId="{86BD9DE7-A90B-4DE1-B0B3-CB789A79967A}" destId="{C0405426-10B5-4679-ACD5-6F237A635323}" srcOrd="0" destOrd="0" presId="urn:microsoft.com/office/officeart/2005/8/layout/hList1"/>
    <dgm:cxn modelId="{FC6040E8-16A7-42B3-B35A-BD5972F0D6CC}" type="presOf" srcId="{9A1C6F2C-7B0F-4D53-B20F-4137979E1B54}" destId="{7D4E9DD2-3D41-4359-A2C6-B23B9426A05C}" srcOrd="0" destOrd="0" presId="urn:microsoft.com/office/officeart/2005/8/layout/hList1"/>
    <dgm:cxn modelId="{8562ABE8-D121-49E8-A116-32CEA8292D6A}" srcId="{86BD9DE7-A90B-4DE1-B0B3-CB789A79967A}" destId="{D559826A-5940-45D9-9FC2-92A0B3AF6F73}" srcOrd="5" destOrd="0" parTransId="{905A1DC4-181C-42DF-AC4F-2ACB3ED54496}" sibTransId="{712716D4-7902-4F40-BCB8-50886059C99E}"/>
    <dgm:cxn modelId="{556346F2-7B59-45A2-8844-0C1803DA9FB0}" srcId="{86BD9DE7-A90B-4DE1-B0B3-CB789A79967A}" destId="{31E78780-E3F7-4B7D-87C1-64E39FA88F52}" srcOrd="4" destOrd="0" parTransId="{6030E237-F75F-4487-8861-4A310443ECEA}" sibTransId="{181C26FC-FC3F-4C1E-BE2F-B7559162E1CC}"/>
    <dgm:cxn modelId="{2FD36BF2-6526-43C7-977C-B12E523D5298}" type="presOf" srcId="{4EF4F425-9ACA-4F71-86DD-5495615AA298}" destId="{92730CBE-0D93-4328-ADEE-84726D7C30BC}" srcOrd="0" destOrd="2" presId="urn:microsoft.com/office/officeart/2005/8/layout/hList1"/>
    <dgm:cxn modelId="{9C04D2F7-48CD-4B7E-8C73-0DBCC64B6C35}" type="presOf" srcId="{C2D16971-B634-4210-8936-01CAB9FE84AA}" destId="{08F7CC73-93BF-412E-B734-3EBF28A949EC}" srcOrd="0" destOrd="9" presId="urn:microsoft.com/office/officeart/2005/8/layout/hList1"/>
    <dgm:cxn modelId="{25055DFA-E87D-4E54-851B-2A635C9FCBD9}" srcId="{D9E98424-B5F0-4B67-A698-E51998F780DA}" destId="{4EF4F425-9ACA-4F71-86DD-5495615AA298}" srcOrd="2" destOrd="0" parTransId="{47049DFC-EC73-4EEC-9187-EBDA2BD6F9A6}" sibTransId="{B04B6831-9606-46AB-8916-0E28C3EB93BB}"/>
    <dgm:cxn modelId="{E39D37FF-6B1F-443F-9737-DCA001D5F7E3}" srcId="{D9E98424-B5F0-4B67-A698-E51998F780DA}" destId="{CCFA92EF-3970-4781-B5AA-713B60454E6B}" srcOrd="7" destOrd="0" parTransId="{8F55B0B2-4F3D-4E87-8736-EF9D35E7AF64}" sibTransId="{1043D685-1B63-40CE-81D6-6EED707439CB}"/>
    <dgm:cxn modelId="{C824FB18-7934-4CEE-B317-CA0DAD29772A}" type="presParOf" srcId="{E10F876A-1232-4691-AC54-2490DD396ED5}" destId="{849304A2-1F57-4391-BD0B-FC853D2875F0}" srcOrd="0" destOrd="0" presId="urn:microsoft.com/office/officeart/2005/8/layout/hList1"/>
    <dgm:cxn modelId="{17648DE6-9574-48D0-BD89-981143EECEF2}" type="presParOf" srcId="{849304A2-1F57-4391-BD0B-FC853D2875F0}" destId="{99EFC06E-74DD-406E-934F-46425F30AD5B}" srcOrd="0" destOrd="0" presId="urn:microsoft.com/office/officeart/2005/8/layout/hList1"/>
    <dgm:cxn modelId="{6D664474-2010-4BAE-876B-7500F9FC44E3}" type="presParOf" srcId="{849304A2-1F57-4391-BD0B-FC853D2875F0}" destId="{92730CBE-0D93-4328-ADEE-84726D7C30BC}" srcOrd="1" destOrd="0" presId="urn:microsoft.com/office/officeart/2005/8/layout/hList1"/>
    <dgm:cxn modelId="{79F1A39C-5493-4AAB-9BA0-0EC53424E5F1}" type="presParOf" srcId="{E10F876A-1232-4691-AC54-2490DD396ED5}" destId="{BFAD5730-8E88-4358-A035-39656E765371}" srcOrd="1" destOrd="0" presId="urn:microsoft.com/office/officeart/2005/8/layout/hList1"/>
    <dgm:cxn modelId="{FFF60ED4-5156-479F-937B-50ADD0B4164A}" type="presParOf" srcId="{E10F876A-1232-4691-AC54-2490DD396ED5}" destId="{72714E7F-B72B-4FC5-BB8E-F1F701DB2DFA}" srcOrd="2" destOrd="0" presId="urn:microsoft.com/office/officeart/2005/8/layout/hList1"/>
    <dgm:cxn modelId="{89DFDDB7-0309-4DFC-BF63-A7F3C09C8E53}" type="presParOf" srcId="{72714E7F-B72B-4FC5-BB8E-F1F701DB2DFA}" destId="{C0405426-10B5-4679-ACD5-6F237A635323}" srcOrd="0" destOrd="0" presId="urn:microsoft.com/office/officeart/2005/8/layout/hList1"/>
    <dgm:cxn modelId="{1C63F17C-75F0-4D3C-BBF4-26DDD035BC47}" type="presParOf" srcId="{72714E7F-B72B-4FC5-BB8E-F1F701DB2DFA}" destId="{11CC0A18-41BE-49CD-9A3A-D39826C6176E}" srcOrd="1" destOrd="0" presId="urn:microsoft.com/office/officeart/2005/8/layout/hList1"/>
    <dgm:cxn modelId="{C60C1500-2AC8-46CB-8B89-C5DA4EBCD445}" type="presParOf" srcId="{E10F876A-1232-4691-AC54-2490DD396ED5}" destId="{BAB89806-23B8-4F5D-877F-93E2A9DF7803}" srcOrd="3" destOrd="0" presId="urn:microsoft.com/office/officeart/2005/8/layout/hList1"/>
    <dgm:cxn modelId="{CA3DDF9E-5B72-4DA7-81E8-8E78B3D2B515}" type="presParOf" srcId="{E10F876A-1232-4691-AC54-2490DD396ED5}" destId="{744EDCAE-2F9E-4BFF-A296-3E6BD2F04149}" srcOrd="4" destOrd="0" presId="urn:microsoft.com/office/officeart/2005/8/layout/hList1"/>
    <dgm:cxn modelId="{103C5DAD-C4A5-40E4-AA30-CB0989F5AF40}" type="presParOf" srcId="{744EDCAE-2F9E-4BFF-A296-3E6BD2F04149}" destId="{7D4E9DD2-3D41-4359-A2C6-B23B9426A05C}" srcOrd="0" destOrd="0" presId="urn:microsoft.com/office/officeart/2005/8/layout/hList1"/>
    <dgm:cxn modelId="{B1CD21AD-EC4A-4688-948B-5D5168860A7C}" type="presParOf" srcId="{744EDCAE-2F9E-4BFF-A296-3E6BD2F04149}" destId="{08F7CC73-93BF-412E-B734-3EBF28A949E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35582A-969B-49D6-B2E3-8DB59C58369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C6D357C7-4A50-45D5-9C68-08C24B4B0900}">
      <dgm:prSet phldrT="[Texte]" custT="1"/>
      <dgm:spPr/>
      <dgm:t>
        <a:bodyPr/>
        <a:lstStyle/>
        <a:p>
          <a:pPr marL="0" lvl="0" indent="0" algn="ctr" defTabSz="466725">
            <a:lnSpc>
              <a:spcPct val="90000"/>
            </a:lnSpc>
            <a:spcBef>
              <a:spcPct val="0"/>
            </a:spcBef>
            <a:spcAft>
              <a:spcPct val="35000"/>
            </a:spcAft>
            <a:buNone/>
          </a:pPr>
          <a:r>
            <a:rPr lang="en-US" sz="1050" kern="1200" dirty="0">
              <a:solidFill>
                <a:prstClr val="white"/>
              </a:solidFill>
              <a:latin typeface="Source Sans Pro"/>
              <a:ea typeface="+mn-ea"/>
              <a:cs typeface="+mn-cs"/>
            </a:rPr>
            <a:t>Feature maps </a:t>
          </a:r>
        </a:p>
      </dgm:t>
    </dgm:pt>
    <dgm:pt modelId="{E512EFD7-033A-466C-896C-B4A549A42720}" type="parTrans" cxnId="{9B19E2EB-90EA-49DB-AE14-1E98E1DABFE2}">
      <dgm:prSet/>
      <dgm:spPr/>
      <dgm:t>
        <a:bodyPr/>
        <a:lstStyle/>
        <a:p>
          <a:endParaRPr lang="en-US"/>
        </a:p>
      </dgm:t>
    </dgm:pt>
    <dgm:pt modelId="{7D627667-15BF-497D-84BE-622FA6F91AF1}" type="sibTrans" cxnId="{9B19E2EB-90EA-49DB-AE14-1E98E1DABFE2}">
      <dgm:prSet custT="1"/>
      <dgm:spPr/>
      <dgm:t>
        <a:bodyPr/>
        <a:lstStyle/>
        <a:p>
          <a:r>
            <a:rPr lang="en-US" sz="1050" dirty="0"/>
            <a:t>Feature aggregation </a:t>
          </a:r>
        </a:p>
      </dgm:t>
    </dgm:pt>
    <dgm:pt modelId="{7F1D1DA7-7C97-4B20-88DB-BBA7E8974EA7}" type="pres">
      <dgm:prSet presAssocID="{9935582A-969B-49D6-B2E3-8DB59C58369B}" presName="Name0" presStyleCnt="0">
        <dgm:presLayoutVars>
          <dgm:chMax/>
          <dgm:chPref/>
          <dgm:dir/>
          <dgm:animLvl val="lvl"/>
        </dgm:presLayoutVars>
      </dgm:prSet>
      <dgm:spPr/>
    </dgm:pt>
    <dgm:pt modelId="{26000ED5-872F-4BD8-95E5-B05EE87C019B}" type="pres">
      <dgm:prSet presAssocID="{C6D357C7-4A50-45D5-9C68-08C24B4B0900}" presName="composite" presStyleCnt="0"/>
      <dgm:spPr/>
    </dgm:pt>
    <dgm:pt modelId="{A3D1A4A5-A6BA-41D6-96BB-F2BABDB07ADC}" type="pres">
      <dgm:prSet presAssocID="{C6D357C7-4A50-45D5-9C68-08C24B4B0900}" presName="Parent1" presStyleLbl="node1" presStyleIdx="0" presStyleCnt="2" custLinFactNeighborY="709">
        <dgm:presLayoutVars>
          <dgm:chMax val="1"/>
          <dgm:chPref val="1"/>
          <dgm:bulletEnabled val="1"/>
        </dgm:presLayoutVars>
      </dgm:prSet>
      <dgm:spPr/>
    </dgm:pt>
    <dgm:pt modelId="{60270452-63BD-4303-A7FC-0618F6737FD6}" type="pres">
      <dgm:prSet presAssocID="{C6D357C7-4A50-45D5-9C68-08C24B4B0900}" presName="Childtext1" presStyleLbl="revTx" presStyleIdx="0" presStyleCnt="1">
        <dgm:presLayoutVars>
          <dgm:chMax val="0"/>
          <dgm:chPref val="0"/>
          <dgm:bulletEnabled val="1"/>
        </dgm:presLayoutVars>
      </dgm:prSet>
      <dgm:spPr/>
    </dgm:pt>
    <dgm:pt modelId="{2FB16423-A185-41C8-9EEF-8B76686C74D1}" type="pres">
      <dgm:prSet presAssocID="{C6D357C7-4A50-45D5-9C68-08C24B4B0900}" presName="BalanceSpacing" presStyleCnt="0"/>
      <dgm:spPr/>
    </dgm:pt>
    <dgm:pt modelId="{16CAD002-07AC-4C94-8699-2A903EDA7976}" type="pres">
      <dgm:prSet presAssocID="{C6D357C7-4A50-45D5-9C68-08C24B4B0900}" presName="BalanceSpacing1" presStyleCnt="0"/>
      <dgm:spPr/>
    </dgm:pt>
    <dgm:pt modelId="{9FCF9DA3-2D44-48C0-87A9-5BD322E06EAE}" type="pres">
      <dgm:prSet presAssocID="{7D627667-15BF-497D-84BE-622FA6F91AF1}" presName="Accent1Text" presStyleLbl="node1" presStyleIdx="1" presStyleCnt="2"/>
      <dgm:spPr/>
    </dgm:pt>
  </dgm:ptLst>
  <dgm:cxnLst>
    <dgm:cxn modelId="{1A2CF320-F8BF-49F4-8254-B2B2C1D06001}" type="presOf" srcId="{9935582A-969B-49D6-B2E3-8DB59C58369B}" destId="{7F1D1DA7-7C97-4B20-88DB-BBA7E8974EA7}" srcOrd="0" destOrd="0" presId="urn:microsoft.com/office/officeart/2008/layout/AlternatingHexagons"/>
    <dgm:cxn modelId="{85F0ED6B-5C86-40B2-9116-42D8FFE7350A}" type="presOf" srcId="{7D627667-15BF-497D-84BE-622FA6F91AF1}" destId="{9FCF9DA3-2D44-48C0-87A9-5BD322E06EAE}" srcOrd="0" destOrd="0" presId="urn:microsoft.com/office/officeart/2008/layout/AlternatingHexagons"/>
    <dgm:cxn modelId="{00543C95-D926-4C79-8A43-379A6B8D4A7D}" type="presOf" srcId="{C6D357C7-4A50-45D5-9C68-08C24B4B0900}" destId="{A3D1A4A5-A6BA-41D6-96BB-F2BABDB07ADC}" srcOrd="0" destOrd="0" presId="urn:microsoft.com/office/officeart/2008/layout/AlternatingHexagons"/>
    <dgm:cxn modelId="{9B19E2EB-90EA-49DB-AE14-1E98E1DABFE2}" srcId="{9935582A-969B-49D6-B2E3-8DB59C58369B}" destId="{C6D357C7-4A50-45D5-9C68-08C24B4B0900}" srcOrd="0" destOrd="0" parTransId="{E512EFD7-033A-466C-896C-B4A549A42720}" sibTransId="{7D627667-15BF-497D-84BE-622FA6F91AF1}"/>
    <dgm:cxn modelId="{C050F904-68C5-4657-87EB-3135EAE16E6C}" type="presParOf" srcId="{7F1D1DA7-7C97-4B20-88DB-BBA7E8974EA7}" destId="{26000ED5-872F-4BD8-95E5-B05EE87C019B}" srcOrd="0" destOrd="0" presId="urn:microsoft.com/office/officeart/2008/layout/AlternatingHexagons"/>
    <dgm:cxn modelId="{1168F5FB-1F2D-4632-8779-CED75D63CD79}" type="presParOf" srcId="{26000ED5-872F-4BD8-95E5-B05EE87C019B}" destId="{A3D1A4A5-A6BA-41D6-96BB-F2BABDB07ADC}" srcOrd="0" destOrd="0" presId="urn:microsoft.com/office/officeart/2008/layout/AlternatingHexagons"/>
    <dgm:cxn modelId="{1DFCCC06-4B7D-43E2-A66F-52989C779C39}" type="presParOf" srcId="{26000ED5-872F-4BD8-95E5-B05EE87C019B}" destId="{60270452-63BD-4303-A7FC-0618F6737FD6}" srcOrd="1" destOrd="0" presId="urn:microsoft.com/office/officeart/2008/layout/AlternatingHexagons"/>
    <dgm:cxn modelId="{49476EF2-456F-48FC-9EEF-E8D862D45782}" type="presParOf" srcId="{26000ED5-872F-4BD8-95E5-B05EE87C019B}" destId="{2FB16423-A185-41C8-9EEF-8B76686C74D1}" srcOrd="2" destOrd="0" presId="urn:microsoft.com/office/officeart/2008/layout/AlternatingHexagons"/>
    <dgm:cxn modelId="{4B8A7411-8660-4FC8-8453-E0762C4087B7}" type="presParOf" srcId="{26000ED5-872F-4BD8-95E5-B05EE87C019B}" destId="{16CAD002-07AC-4C94-8699-2A903EDA7976}" srcOrd="3" destOrd="0" presId="urn:microsoft.com/office/officeart/2008/layout/AlternatingHexagons"/>
    <dgm:cxn modelId="{F09943E6-2E6E-4C44-94ED-E685F6C231D2}" type="presParOf" srcId="{26000ED5-872F-4BD8-95E5-B05EE87C019B}" destId="{9FCF9DA3-2D44-48C0-87A9-5BD322E06EAE}" srcOrd="4" destOrd="0" presId="urn:microsoft.com/office/officeart/2008/layout/AlternatingHexagon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35582A-969B-49D6-B2E3-8DB59C58369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FB437B8F-F518-4F29-A903-2CEB72AF6959}">
      <dgm:prSet phldrT="[Texte]"/>
      <dgm:spPr/>
      <dgm:t>
        <a:bodyPr/>
        <a:lstStyle/>
        <a:p>
          <a:r>
            <a:rPr lang="en-US" dirty="0"/>
            <a:t>Similarity matrix </a:t>
          </a:r>
        </a:p>
      </dgm:t>
    </dgm:pt>
    <dgm:pt modelId="{E4A74F51-DABE-45ED-BF79-99078D7D9347}" type="parTrans" cxnId="{5F8296AF-91E7-49E1-91C8-D9ED4B88EADB}">
      <dgm:prSet/>
      <dgm:spPr/>
      <dgm:t>
        <a:bodyPr/>
        <a:lstStyle/>
        <a:p>
          <a:endParaRPr lang="en-US"/>
        </a:p>
      </dgm:t>
    </dgm:pt>
    <dgm:pt modelId="{BFE51F8E-BC0E-4F12-A98E-98CE59B5F866}" type="sibTrans" cxnId="{5F8296AF-91E7-49E1-91C8-D9ED4B88EADB}">
      <dgm:prSet custT="1"/>
      <dgm:spPr/>
      <dgm:t>
        <a:bodyPr/>
        <a:lstStyle/>
        <a:p>
          <a:pPr marL="0" lvl="0" indent="0" algn="ctr" defTabSz="488950">
            <a:lnSpc>
              <a:spcPct val="90000"/>
            </a:lnSpc>
            <a:spcBef>
              <a:spcPct val="0"/>
            </a:spcBef>
            <a:spcAft>
              <a:spcPct val="35000"/>
            </a:spcAft>
            <a:buNone/>
          </a:pPr>
          <a:r>
            <a:rPr lang="en-US" sz="1100" kern="1200" dirty="0">
              <a:solidFill>
                <a:prstClr val="white"/>
              </a:solidFill>
              <a:latin typeface="Source Sans Pro"/>
              <a:ea typeface="+mn-ea"/>
              <a:cs typeface="+mn-cs"/>
            </a:rPr>
            <a:t>FSP Matrix </a:t>
          </a:r>
        </a:p>
      </dgm:t>
    </dgm:pt>
    <dgm:pt modelId="{7F1D1DA7-7C97-4B20-88DB-BBA7E8974EA7}" type="pres">
      <dgm:prSet presAssocID="{9935582A-969B-49D6-B2E3-8DB59C58369B}" presName="Name0" presStyleCnt="0">
        <dgm:presLayoutVars>
          <dgm:chMax/>
          <dgm:chPref/>
          <dgm:dir/>
          <dgm:animLvl val="lvl"/>
        </dgm:presLayoutVars>
      </dgm:prSet>
      <dgm:spPr/>
    </dgm:pt>
    <dgm:pt modelId="{4BAE4845-44E9-4D57-B8C3-E63188AE1B9D}" type="pres">
      <dgm:prSet presAssocID="{FB437B8F-F518-4F29-A903-2CEB72AF6959}" presName="composite" presStyleCnt="0"/>
      <dgm:spPr/>
    </dgm:pt>
    <dgm:pt modelId="{9154ED6B-EB8A-49C4-9851-58F9CAEB5932}" type="pres">
      <dgm:prSet presAssocID="{FB437B8F-F518-4F29-A903-2CEB72AF6959}" presName="Parent1" presStyleLbl="node1" presStyleIdx="0" presStyleCnt="2" custLinFactNeighborY="-1622">
        <dgm:presLayoutVars>
          <dgm:chMax val="1"/>
          <dgm:chPref val="1"/>
          <dgm:bulletEnabled val="1"/>
        </dgm:presLayoutVars>
      </dgm:prSet>
      <dgm:spPr/>
    </dgm:pt>
    <dgm:pt modelId="{E5CA3C83-CF9B-4228-B2BD-87FAE8D70382}" type="pres">
      <dgm:prSet presAssocID="{FB437B8F-F518-4F29-A903-2CEB72AF6959}" presName="Childtext1" presStyleLbl="revTx" presStyleIdx="0" presStyleCnt="1">
        <dgm:presLayoutVars>
          <dgm:chMax val="0"/>
          <dgm:chPref val="0"/>
          <dgm:bulletEnabled val="1"/>
        </dgm:presLayoutVars>
      </dgm:prSet>
      <dgm:spPr/>
    </dgm:pt>
    <dgm:pt modelId="{8791F887-33E9-4662-8400-05A2BE768154}" type="pres">
      <dgm:prSet presAssocID="{FB437B8F-F518-4F29-A903-2CEB72AF6959}" presName="BalanceSpacing" presStyleCnt="0"/>
      <dgm:spPr/>
    </dgm:pt>
    <dgm:pt modelId="{EE115B33-543F-4174-8D71-D4B1D6CB1D2D}" type="pres">
      <dgm:prSet presAssocID="{FB437B8F-F518-4F29-A903-2CEB72AF6959}" presName="BalanceSpacing1" presStyleCnt="0"/>
      <dgm:spPr/>
    </dgm:pt>
    <dgm:pt modelId="{768CF01D-0508-48D4-8823-15244F9EDD2D}" type="pres">
      <dgm:prSet presAssocID="{BFE51F8E-BC0E-4F12-A98E-98CE59B5F866}" presName="Accent1Text" presStyleLbl="node1" presStyleIdx="1" presStyleCnt="2" custLinFactNeighborY="-1622"/>
      <dgm:spPr/>
    </dgm:pt>
  </dgm:ptLst>
  <dgm:cxnLst>
    <dgm:cxn modelId="{1A2CF320-F8BF-49F4-8254-B2B2C1D06001}" type="presOf" srcId="{9935582A-969B-49D6-B2E3-8DB59C58369B}" destId="{7F1D1DA7-7C97-4B20-88DB-BBA7E8974EA7}" srcOrd="0" destOrd="0" presId="urn:microsoft.com/office/officeart/2008/layout/AlternatingHexagons"/>
    <dgm:cxn modelId="{5F8296AF-91E7-49E1-91C8-D9ED4B88EADB}" srcId="{9935582A-969B-49D6-B2E3-8DB59C58369B}" destId="{FB437B8F-F518-4F29-A903-2CEB72AF6959}" srcOrd="0" destOrd="0" parTransId="{E4A74F51-DABE-45ED-BF79-99078D7D9347}" sibTransId="{BFE51F8E-BC0E-4F12-A98E-98CE59B5F866}"/>
    <dgm:cxn modelId="{7B53B2B6-51F3-45F6-9A03-9DD97C023194}" type="presOf" srcId="{FB437B8F-F518-4F29-A903-2CEB72AF6959}" destId="{9154ED6B-EB8A-49C4-9851-58F9CAEB5932}" srcOrd="0" destOrd="0" presId="urn:microsoft.com/office/officeart/2008/layout/AlternatingHexagons"/>
    <dgm:cxn modelId="{B6C880E6-D4AD-409E-AEAE-BE0B96F6DCF2}" type="presOf" srcId="{BFE51F8E-BC0E-4F12-A98E-98CE59B5F866}" destId="{768CF01D-0508-48D4-8823-15244F9EDD2D}" srcOrd="0" destOrd="0" presId="urn:microsoft.com/office/officeart/2008/layout/AlternatingHexagons"/>
    <dgm:cxn modelId="{D6E27260-7729-4F44-A8C2-586FF1160A89}" type="presParOf" srcId="{7F1D1DA7-7C97-4B20-88DB-BBA7E8974EA7}" destId="{4BAE4845-44E9-4D57-B8C3-E63188AE1B9D}" srcOrd="0" destOrd="0" presId="urn:microsoft.com/office/officeart/2008/layout/AlternatingHexagons"/>
    <dgm:cxn modelId="{E66C320F-A0B6-4D74-B5E9-FD0D92455701}" type="presParOf" srcId="{4BAE4845-44E9-4D57-B8C3-E63188AE1B9D}" destId="{9154ED6B-EB8A-49C4-9851-58F9CAEB5932}" srcOrd="0" destOrd="0" presId="urn:microsoft.com/office/officeart/2008/layout/AlternatingHexagons"/>
    <dgm:cxn modelId="{722F3DFD-05A0-4B20-B07F-AB73C47EBFFC}" type="presParOf" srcId="{4BAE4845-44E9-4D57-B8C3-E63188AE1B9D}" destId="{E5CA3C83-CF9B-4228-B2BD-87FAE8D70382}" srcOrd="1" destOrd="0" presId="urn:microsoft.com/office/officeart/2008/layout/AlternatingHexagons"/>
    <dgm:cxn modelId="{7D770914-F525-4109-ADB2-72C835587E28}" type="presParOf" srcId="{4BAE4845-44E9-4D57-B8C3-E63188AE1B9D}" destId="{8791F887-33E9-4662-8400-05A2BE768154}" srcOrd="2" destOrd="0" presId="urn:microsoft.com/office/officeart/2008/layout/AlternatingHexagons"/>
    <dgm:cxn modelId="{F6E011FD-8488-4FFC-84EB-0C0C878038C4}" type="presParOf" srcId="{4BAE4845-44E9-4D57-B8C3-E63188AE1B9D}" destId="{EE115B33-543F-4174-8D71-D4B1D6CB1D2D}" srcOrd="3" destOrd="0" presId="urn:microsoft.com/office/officeart/2008/layout/AlternatingHexagons"/>
    <dgm:cxn modelId="{E1DD6066-0018-4E62-BF49-7BE473C9F853}" type="presParOf" srcId="{4BAE4845-44E9-4D57-B8C3-E63188AE1B9D}" destId="{768CF01D-0508-48D4-8823-15244F9EDD2D}"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FC06E-74DD-406E-934F-46425F30AD5B}">
      <dsp:nvSpPr>
        <dsp:cNvPr id="0" name=""/>
        <dsp:cNvSpPr/>
      </dsp:nvSpPr>
      <dsp:spPr>
        <a:xfrm>
          <a:off x="11286" y="0"/>
          <a:ext cx="1992077" cy="41623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XAI</a:t>
          </a:r>
        </a:p>
      </dsp:txBody>
      <dsp:txXfrm>
        <a:off x="11286" y="0"/>
        <a:ext cx="1992077" cy="416236"/>
      </dsp:txXfrm>
    </dsp:sp>
    <dsp:sp modelId="{92730CBE-0D93-4328-ADEE-84726D7C30BC}">
      <dsp:nvSpPr>
        <dsp:cNvPr id="0" name=""/>
        <dsp:cNvSpPr/>
      </dsp:nvSpPr>
      <dsp:spPr>
        <a:xfrm>
          <a:off x="11286" y="409103"/>
          <a:ext cx="1992077" cy="389760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10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If we have an </a:t>
          </a:r>
          <a:r>
            <a:rPr lang="en-US" sz="1100" kern="1200" dirty="0">
              <a:solidFill>
                <a:srgbClr val="FF0000"/>
              </a:solidFill>
              <a:latin typeface="Aharoni" panose="02010803020104030203" pitchFamily="2" charset="-79"/>
              <a:ea typeface="+mn-ea"/>
              <a:cs typeface="Aharoni" panose="02010803020104030203" pitchFamily="2" charset="-79"/>
            </a:rPr>
            <a:t>inexplainable teacher </a:t>
          </a:r>
          <a:r>
            <a:rPr lang="en-US" sz="1100" kern="1200" dirty="0">
              <a:latin typeface="Aharoni" panose="02010803020104030203" pitchFamily="2" charset="-79"/>
              <a:cs typeface="Aharoni" panose="02010803020104030203" pitchFamily="2" charset="-79"/>
            </a:rPr>
            <a:t>such as a </a:t>
          </a:r>
          <a:r>
            <a:rPr lang="en-US" sz="1100" kern="1200" dirty="0">
              <a:solidFill>
                <a:srgbClr val="FF0000"/>
              </a:solidFill>
              <a:latin typeface="Aharoni" panose="02010803020104030203" pitchFamily="2" charset="-79"/>
              <a:ea typeface="+mn-ea"/>
              <a:cs typeface="Aharoni" panose="02010803020104030203" pitchFamily="2" charset="-79"/>
            </a:rPr>
            <a:t>deep neural network </a:t>
          </a:r>
          <a:r>
            <a:rPr lang="en-US" sz="1100" kern="1200" dirty="0">
              <a:solidFill>
                <a:schemeClr val="tx1"/>
              </a:solidFill>
              <a:latin typeface="Aharoni" panose="02010803020104030203" pitchFamily="2" charset="-79"/>
              <a:ea typeface="+mn-ea"/>
              <a:cs typeface="Aharoni" panose="02010803020104030203" pitchFamily="2" charset="-79"/>
            </a:rPr>
            <a:t>or</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a random forest</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latin typeface="Aharoni" panose="02010803020104030203" pitchFamily="2" charset="-79"/>
              <a:cs typeface="Aharoni" panose="02010803020104030203" pitchFamily="2" charset="-79"/>
            </a:rPr>
            <a:t>we can use distillation of the teacher to train an</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explainable and</a:t>
          </a:r>
          <a:r>
            <a:rPr lang="en-US" sz="1100" kern="1200" dirty="0">
              <a:solidFill>
                <a:srgbClr val="C00000"/>
              </a:solidFill>
              <a:latin typeface="Aharoni" panose="02010803020104030203" pitchFamily="2" charset="-79"/>
              <a:ea typeface="+mn-ea"/>
              <a:cs typeface="Aharoni" panose="02010803020104030203" pitchFamily="2" charset="-79"/>
            </a:rPr>
            <a:t> </a:t>
          </a:r>
          <a:r>
            <a:rPr lang="en-US" sz="1100" kern="1200" dirty="0">
              <a:solidFill>
                <a:srgbClr val="FF0000"/>
              </a:solidFill>
              <a:latin typeface="Aharoni" panose="02010803020104030203" pitchFamily="2" charset="-79"/>
              <a:ea typeface="+mn-ea"/>
              <a:cs typeface="Aharoni" panose="02010803020104030203" pitchFamily="2" charset="-79"/>
            </a:rPr>
            <a:t>transparent model </a:t>
          </a:r>
          <a:r>
            <a:rPr lang="en-US" sz="1100" kern="1200" dirty="0">
              <a:latin typeface="Aharoni" panose="02010803020104030203" pitchFamily="2" charset="-79"/>
              <a:cs typeface="Aharoni" panose="02010803020104030203" pitchFamily="2" charset="-79"/>
            </a:rPr>
            <a:t>such as a </a:t>
          </a:r>
          <a:r>
            <a:rPr lang="en-US" sz="1100" kern="1200" dirty="0">
              <a:solidFill>
                <a:srgbClr val="FF0000"/>
              </a:solidFill>
              <a:latin typeface="Aharoni" panose="02010803020104030203" pitchFamily="2" charset="-79"/>
              <a:ea typeface="+mn-ea"/>
              <a:cs typeface="Aharoni" panose="02010803020104030203" pitchFamily="2" charset="-79"/>
            </a:rPr>
            <a:t>decision tree </a:t>
          </a:r>
          <a:r>
            <a:rPr lang="en-US" sz="1100" kern="1200" dirty="0">
              <a:latin typeface="Aharoni" panose="02010803020104030203" pitchFamily="2" charset="-79"/>
              <a:cs typeface="Aharoni" panose="02010803020104030203" pitchFamily="2" charset="-79"/>
            </a:rPr>
            <a:t>along with being close to the teacher performance. </a:t>
          </a:r>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a:p>
          <a:pPr marL="57150" lvl="1" indent="-57150" algn="l" defTabSz="488950">
            <a:lnSpc>
              <a:spcPct val="10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In this case, the trade off </a:t>
          </a:r>
          <a:r>
            <a:rPr lang="en-US" sz="1100" kern="1200" dirty="0">
              <a:solidFill>
                <a:srgbClr val="FF0000"/>
              </a:solidFill>
              <a:latin typeface="Aharoni" panose="02010803020104030203" pitchFamily="2" charset="-79"/>
              <a:ea typeface="+mn-ea"/>
              <a:cs typeface="Aharoni" panose="02010803020104030203" pitchFamily="2" charset="-79"/>
            </a:rPr>
            <a:t>performance/interpretability </a:t>
          </a:r>
          <a:r>
            <a:rPr lang="en-US" sz="1100" kern="1200" dirty="0">
              <a:latin typeface="Aharoni" panose="02010803020104030203" pitchFamily="2" charset="-79"/>
              <a:cs typeface="Aharoni" panose="02010803020104030203" pitchFamily="2" charset="-79"/>
            </a:rPr>
            <a:t>must be balanced depending on the situation.</a:t>
          </a:r>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a:p>
          <a:pPr marL="57150" lvl="1" indent="-57150" algn="l" defTabSz="488950">
            <a:lnSpc>
              <a:spcPct val="10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Usually, we use the </a:t>
          </a:r>
          <a:r>
            <a:rPr lang="en-US" sz="1100" kern="1200" dirty="0">
              <a:solidFill>
                <a:srgbClr val="FF0000"/>
              </a:solidFill>
              <a:latin typeface="Aharoni" panose="02010803020104030203" pitchFamily="2" charset="-79"/>
              <a:cs typeface="Aharoni" panose="02010803020104030203" pitchFamily="2" charset="-79"/>
            </a:rPr>
            <a:t>teacher for inference </a:t>
          </a:r>
          <a:r>
            <a:rPr lang="en-US" sz="1100" kern="1200" dirty="0">
              <a:latin typeface="Aharoni" panose="02010803020104030203" pitchFamily="2" charset="-79"/>
              <a:cs typeface="Aharoni" panose="02010803020104030203" pitchFamily="2" charset="-79"/>
            </a:rPr>
            <a:t>alongside with student’s explainability insights.  </a:t>
          </a:r>
        </a:p>
        <a:p>
          <a:pPr marL="57150" lvl="1" indent="-57150" algn="l" defTabSz="488950">
            <a:lnSpc>
              <a:spcPct val="100000"/>
            </a:lnSpc>
            <a:spcBef>
              <a:spcPct val="0"/>
            </a:spcBef>
            <a:spcAft>
              <a:spcPct val="15000"/>
            </a:spcAft>
            <a:buFont typeface="Wingdings" panose="05000000000000000000" pitchFamily="2" charset="2"/>
            <a:buNone/>
          </a:pPr>
          <a:r>
            <a:rPr lang="en-US" sz="1100" kern="1200" dirty="0">
              <a:latin typeface="Aharoni" panose="02010803020104030203" pitchFamily="2" charset="-79"/>
              <a:cs typeface="Aharoni" panose="02010803020104030203" pitchFamily="2" charset="-79"/>
            </a:rPr>
            <a:t> </a:t>
          </a:r>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dsp:txBody>
      <dsp:txXfrm>
        <a:off x="11286" y="409103"/>
        <a:ext cx="1992077" cy="3897604"/>
      </dsp:txXfrm>
    </dsp:sp>
    <dsp:sp modelId="{C0405426-10B5-4679-ACD5-6F237A635323}">
      <dsp:nvSpPr>
        <dsp:cNvPr id="0" name=""/>
        <dsp:cNvSpPr/>
      </dsp:nvSpPr>
      <dsp:spPr>
        <a:xfrm>
          <a:off x="2279405" y="0"/>
          <a:ext cx="1992077" cy="416236"/>
        </a:xfrm>
        <a:prstGeom prst="rect">
          <a:avLst/>
        </a:prstGeom>
        <a:solidFill>
          <a:srgbClr val="610F15">
            <a:hueOff val="0"/>
            <a:satOff val="0"/>
            <a:lumOff val="0"/>
            <a:alphaOff val="0"/>
          </a:srgbClr>
        </a:solidFill>
        <a:ln w="25400" cap="flat" cmpd="sng" algn="ctr">
          <a:solidFill>
            <a:srgbClr val="610F1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Enhancing Simple Models (ESM) </a:t>
          </a:r>
        </a:p>
      </dsp:txBody>
      <dsp:txXfrm>
        <a:off x="2279405" y="0"/>
        <a:ext cx="1992077" cy="416236"/>
      </dsp:txXfrm>
    </dsp:sp>
    <dsp:sp modelId="{11CC0A18-41BE-49CD-9A3A-D39826C6176E}">
      <dsp:nvSpPr>
        <dsp:cNvPr id="0" name=""/>
        <dsp:cNvSpPr/>
      </dsp:nvSpPr>
      <dsp:spPr>
        <a:xfrm>
          <a:off x="2279405" y="416236"/>
          <a:ext cx="1992077" cy="389760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A </a:t>
          </a:r>
          <a:r>
            <a:rPr lang="en-US" sz="1100" kern="1200" dirty="0">
              <a:solidFill>
                <a:srgbClr val="FF0000"/>
              </a:solidFill>
              <a:latin typeface="Aharoni" panose="02010803020104030203" pitchFamily="2" charset="-79"/>
              <a:cs typeface="Aharoni" panose="02010803020104030203" pitchFamily="2" charset="-79"/>
            </a:rPr>
            <a:t>simple model </a:t>
          </a:r>
          <a:r>
            <a:rPr lang="en-US" sz="1100" kern="1200" dirty="0">
              <a:latin typeface="Aharoni" panose="02010803020104030203" pitchFamily="2" charset="-79"/>
              <a:cs typeface="Aharoni" panose="02010803020104030203" pitchFamily="2" charset="-79"/>
            </a:rPr>
            <a:t>is such as logistic regression, random forest, decision tree, linear regression or a simple neural network.  </a:t>
          </a:r>
        </a:p>
        <a:p>
          <a:pPr marL="57150" lvl="1" indent="0" algn="l" defTabSz="488950">
            <a:lnSpc>
              <a:spcPct val="90000"/>
            </a:lnSpc>
            <a:spcBef>
              <a:spcPct val="0"/>
            </a:spcBef>
            <a:spcAft>
              <a:spcPct val="15000"/>
            </a:spcAft>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For instance, training a logistic regression directly will perform less in the test phase than training a deep neural network and distilling it into the same logistic regression.</a:t>
          </a:r>
        </a:p>
        <a:p>
          <a:pPr marL="57150" lvl="1" indent="0" algn="l" defTabSz="488950">
            <a:lnSpc>
              <a:spcPct val="90000"/>
            </a:lnSpc>
            <a:spcBef>
              <a:spcPct val="0"/>
            </a:spcBef>
            <a:spcAft>
              <a:spcPct val="15000"/>
            </a:spcAft>
            <a:buFont typeface="Wingdings" panose="05000000000000000000" pitchFamily="2" charset="2"/>
            <a:buChar char="Ø"/>
          </a:pPr>
          <a:endParaRPr lang="en-US" sz="1100" kern="1200" dirty="0">
            <a:latin typeface="Aharoni" panose="02010803020104030203" pitchFamily="2" charset="-79"/>
            <a:cs typeface="Aharoni" panose="02010803020104030203" pitchFamily="2" charset="-79"/>
          </a:endParaRP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Training a simple model </a:t>
          </a:r>
          <a:r>
            <a:rPr lang="en-US" sz="1100" kern="1200" dirty="0">
              <a:solidFill>
                <a:srgbClr val="FF0000"/>
              </a:solidFill>
              <a:latin typeface="Aharoni" panose="02010803020104030203" pitchFamily="2" charset="-79"/>
              <a:ea typeface="+mn-ea"/>
              <a:cs typeface="Aharoni" panose="02010803020104030203" pitchFamily="2" charset="-79"/>
            </a:rPr>
            <a:t>through distillation of a more complex model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usually outperforms </a:t>
          </a:r>
          <a:r>
            <a:rPr lang="en-US" sz="1100" kern="1200" dirty="0">
              <a:solidFill>
                <a:srgbClr val="FF0000"/>
              </a:solidFill>
              <a:latin typeface="Aharoni" panose="02010803020104030203" pitchFamily="2" charset="-79"/>
              <a:ea typeface="+mn-ea"/>
              <a:cs typeface="Aharoni" panose="02010803020104030203" pitchFamily="2" charset="-79"/>
            </a:rPr>
            <a:t>training directly the same simple model</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a:t>
          </a:r>
        </a:p>
        <a:p>
          <a:pPr marL="57150" lvl="1" indent="0" algn="l" defTabSz="488950">
            <a:lnSpc>
              <a:spcPct val="90000"/>
            </a:lnSpc>
            <a:spcBef>
              <a:spcPct val="0"/>
            </a:spcBef>
            <a:spcAft>
              <a:spcPct val="15000"/>
            </a:spcAft>
            <a:buFont typeface="Wingdings" panose="05000000000000000000" pitchFamily="2" charset="2"/>
            <a:buNone/>
          </a:pPr>
          <a:endParaRPr lang="en-US" sz="1100" kern="1200" dirty="0">
            <a:latin typeface="Aharoni" panose="02010803020104030203" pitchFamily="2" charset="-79"/>
            <a:cs typeface="Aharoni" panose="02010803020104030203" pitchFamily="2" charset="-79"/>
          </a:endParaRPr>
        </a:p>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In </a:t>
          </a:r>
          <a:r>
            <a:rPr lang="en-US" sz="1100" kern="1200" dirty="0">
              <a:solidFill>
                <a:srgbClr val="FF0000"/>
              </a:solidFill>
              <a:latin typeface="Aharoni" panose="02010803020104030203" pitchFamily="2" charset="-79"/>
              <a:ea typeface="+mn-ea"/>
              <a:cs typeface="Aharoni" panose="02010803020104030203" pitchFamily="2" charset="-79"/>
            </a:rPr>
            <a:t>MRM context</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 performance of PD estimation models can be enhanced by training a complex model such as deep neural network and then distilling it into a student model.</a:t>
          </a:r>
          <a:r>
            <a:rPr lang="en-US" sz="1100" kern="1200" dirty="0">
              <a:solidFill>
                <a:srgbClr val="010101">
                  <a:hueOff val="0"/>
                  <a:satOff val="0"/>
                  <a:lumOff val="0"/>
                  <a:alphaOff val="0"/>
                </a:srgbClr>
              </a:solidFill>
              <a:latin typeface="Arial" pitchFamily="34" charset="0"/>
              <a:ea typeface="+mn-ea"/>
              <a:cs typeface="Arial" pitchFamily="34" charset="0"/>
            </a:rPr>
            <a:t> </a:t>
          </a:r>
          <a:endParaRPr lang="en-US" sz="1100" kern="1200" dirty="0"/>
        </a:p>
      </dsp:txBody>
      <dsp:txXfrm>
        <a:off x="2279405" y="416236"/>
        <a:ext cx="1992077" cy="3897604"/>
      </dsp:txXfrm>
    </dsp:sp>
    <dsp:sp modelId="{7D4E9DD2-3D41-4359-A2C6-B23B9426A05C}">
      <dsp:nvSpPr>
        <dsp:cNvPr id="0" name=""/>
        <dsp:cNvSpPr/>
      </dsp:nvSpPr>
      <dsp:spPr>
        <a:xfrm>
          <a:off x="4550374" y="0"/>
          <a:ext cx="1992077" cy="41623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Enhancing  Teacher Models (ETM) </a:t>
          </a:r>
        </a:p>
      </dsp:txBody>
      <dsp:txXfrm>
        <a:off x="4550374" y="0"/>
        <a:ext cx="1992077" cy="416236"/>
      </dsp:txXfrm>
    </dsp:sp>
    <dsp:sp modelId="{08F7CC73-93BF-412E-B734-3EBF28A949EC}">
      <dsp:nvSpPr>
        <dsp:cNvPr id="0" name=""/>
        <dsp:cNvSpPr/>
      </dsp:nvSpPr>
      <dsp:spPr>
        <a:xfrm>
          <a:off x="4550374" y="416236"/>
          <a:ext cx="1992077" cy="389760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rial" pitchFamily="34" charset="0"/>
              <a:ea typeface="+mn-ea"/>
              <a:cs typeface="Arial" pitchFamily="34" charset="0"/>
            </a:rPr>
            <a:t> </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In the context of compression and </a:t>
          </a:r>
          <a:r>
            <a:rPr lang="en-US" sz="1100" kern="1200" dirty="0">
              <a:solidFill>
                <a:srgbClr val="FF0000"/>
              </a:solidFill>
              <a:latin typeface="Aharoni" panose="02010803020104030203" pitchFamily="2" charset="-79"/>
              <a:ea typeface="+mn-ea"/>
              <a:cs typeface="Aharoni" panose="02010803020104030203" pitchFamily="2" charset="-79"/>
            </a:rPr>
            <a:t>due to capacity gap</a:t>
          </a: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the student cannot outperform the teacher in general. </a:t>
          </a:r>
        </a:p>
        <a:p>
          <a:pPr marL="57150" lvl="1" indent="-57150" algn="l" defTabSz="488950">
            <a:lnSpc>
              <a:spcPct val="90000"/>
            </a:lnSpc>
            <a:spcBef>
              <a:spcPct val="0"/>
            </a:spcBef>
            <a:spcAft>
              <a:spcPct val="15000"/>
            </a:spcAft>
            <a:buFont typeface="Wingdings" panose="05000000000000000000" pitchFamily="2" charset="2"/>
            <a:buChar char="Ø"/>
          </a:pPr>
          <a:endPar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endParaRP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Experiments have shown that we can enhance neural networks performance </a:t>
          </a:r>
          <a:r>
            <a:rPr lang="en-US" sz="1100" kern="1200" dirty="0">
              <a:solidFill>
                <a:srgbClr val="FF0000"/>
              </a:solidFill>
              <a:latin typeface="Aharoni" panose="02010803020104030203" pitchFamily="2" charset="-79"/>
              <a:ea typeface="+mn-ea"/>
              <a:cs typeface="Aharoni" panose="02010803020104030203" pitchFamily="2" charset="-79"/>
            </a:rPr>
            <a:t>by distillation into ensemble trees or in some self-distillation specific frameworks. </a:t>
          </a:r>
        </a:p>
        <a:p>
          <a:pPr marL="57150" lvl="1" indent="-57150" algn="l" defTabSz="488950">
            <a:lnSpc>
              <a:spcPct val="90000"/>
            </a:lnSpc>
            <a:spcBef>
              <a:spcPct val="0"/>
            </a:spcBef>
            <a:spcAft>
              <a:spcPct val="15000"/>
            </a:spcAft>
            <a:buFont typeface="Wingdings" panose="05000000000000000000" pitchFamily="2" charset="2"/>
            <a:buChar char="Ø"/>
          </a:pPr>
          <a:endParaRPr lang="en-US" sz="1100" kern="1200" dirty="0">
            <a:solidFill>
              <a:schemeClr val="bg2">
                <a:lumMod val="75000"/>
              </a:schemeClr>
            </a:solidFill>
            <a:latin typeface="Aharoni" panose="02010803020104030203" pitchFamily="2" charset="-79"/>
            <a:ea typeface="+mn-ea"/>
            <a:cs typeface="Aharoni" panose="02010803020104030203" pitchFamily="2" charset="-79"/>
          </a:endParaRP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rPr>
            <a:t> Distillation of neural networks in gradient boosted trees has enhanced the performance according to </a:t>
          </a:r>
          <a:r>
            <a:rPr lang="en-US" sz="1100" u="sng" kern="1200" dirty="0">
              <a:solidFill>
                <a:srgbClr val="FF0000"/>
              </a:solidFill>
              <a:effectLst/>
              <a:latin typeface="Aharoni" panose="02010803020104030203" pitchFamily="2" charset="-79"/>
              <a:cs typeface="Aharoni" panose="02010803020104030203" pitchFamily="2" charset="-79"/>
              <a:hlinkClick xmlns:r="http://schemas.openxmlformats.org/officeDocument/2006/relationships" r:id="rId1">
                <a:extLst>
                  <a:ext uri="{A12FA001-AC4F-418D-AE19-62706E023703}">
                    <ahyp:hlinkClr xmlns:ahyp="http://schemas.microsoft.com/office/drawing/2018/hyperlinkcolor" val="tx"/>
                  </a:ext>
                </a:extLst>
              </a:hlinkClick>
            </a:rPr>
            <a:t>Che and al., </a:t>
          </a:r>
          <a:r>
            <a:rPr lang="en-US" sz="1400" u="sng" kern="1200" dirty="0">
              <a:solidFill>
                <a:srgbClr val="FF0000"/>
              </a:solidFill>
              <a:effectLst/>
              <a:latin typeface="Aharoni" panose="02010803020104030203" pitchFamily="2" charset="-79"/>
              <a:cs typeface="Aharoni" panose="02010803020104030203" pitchFamily="2" charset="-79"/>
              <a:hlinkClick xmlns:r="http://schemas.openxmlformats.org/officeDocument/2006/relationships" r:id="rId1">
                <a:extLst>
                  <a:ext uri="{A12FA001-AC4F-418D-AE19-62706E023703}">
                    <ahyp:hlinkClr xmlns:ahyp="http://schemas.microsoft.com/office/drawing/2018/hyperlinkcolor" val="tx"/>
                  </a:ext>
                </a:extLst>
              </a:hlinkClick>
            </a:rPr>
            <a:t>2015</a:t>
          </a:r>
          <a:r>
            <a:rPr lang="en-US" sz="1400" u="sng" kern="1200" dirty="0">
              <a:solidFill>
                <a:srgbClr val="FF0000"/>
              </a:solidFill>
              <a:effectLst/>
              <a:latin typeface="Aharoni" panose="02010803020104030203" pitchFamily="2" charset="-79"/>
              <a:ea typeface="+mn-ea"/>
              <a:cs typeface="Aharoni" panose="02010803020104030203" pitchFamily="2" charset="-79"/>
            </a:rPr>
            <a:t>.</a:t>
          </a:r>
        </a:p>
        <a:p>
          <a:pPr marL="57150" lvl="1" indent="-57150" algn="l" defTabSz="488950">
            <a:lnSpc>
              <a:spcPct val="90000"/>
            </a:lnSpc>
            <a:spcBef>
              <a:spcPct val="0"/>
            </a:spcBef>
            <a:spcAft>
              <a:spcPct val="15000"/>
            </a:spcAft>
            <a:buFont typeface="Wingdings" panose="05000000000000000000" pitchFamily="2" charset="2"/>
            <a:buChar char="Ø"/>
          </a:pPr>
          <a:endParaRPr lang="en-US" sz="1100" kern="1200" dirty="0">
            <a:solidFill>
              <a:srgbClr val="010101">
                <a:hueOff val="0"/>
                <a:satOff val="0"/>
                <a:lumOff val="0"/>
                <a:alphaOff val="0"/>
              </a:srgbClr>
            </a:solidFill>
            <a:latin typeface="Arial" pitchFamily="34" charset="0"/>
            <a:ea typeface="+mn-ea"/>
            <a:cs typeface="Arial" pitchFamily="34" charset="0"/>
          </a:endParaRPr>
        </a:p>
        <a:p>
          <a:pPr marL="57150" lvl="1" indent="-57150" algn="l" defTabSz="488950">
            <a:lnSpc>
              <a:spcPct val="90000"/>
            </a:lnSpc>
            <a:spcBef>
              <a:spcPct val="0"/>
            </a:spcBef>
            <a:spcAft>
              <a:spcPct val="15000"/>
            </a:spcAft>
            <a:buChar char="•"/>
          </a:pPr>
          <a:endParaRPr lang="en-US" sz="1100" kern="1200" dirty="0">
            <a:solidFill>
              <a:srgbClr val="010101">
                <a:hueOff val="0"/>
                <a:satOff val="0"/>
                <a:lumOff val="0"/>
                <a:alphaOff val="0"/>
              </a:srgbClr>
            </a:solidFill>
            <a:latin typeface="Arial" pitchFamily="34" charset="0"/>
            <a:ea typeface="+mn-ea"/>
            <a:cs typeface="Arial" pitchFamily="34" charset="0"/>
          </a:endParaRPr>
        </a:p>
        <a:p>
          <a:pPr marL="57150" lvl="1" indent="-57150" algn="l" defTabSz="488950">
            <a:lnSpc>
              <a:spcPct val="90000"/>
            </a:lnSpc>
            <a:spcBef>
              <a:spcPct val="0"/>
            </a:spcBef>
            <a:spcAft>
              <a:spcPct val="15000"/>
            </a:spcAft>
            <a:buChar char="•"/>
          </a:pPr>
          <a:endParaRPr lang="en-US" sz="1100" kern="1200" dirty="0">
            <a:solidFill>
              <a:srgbClr val="010101">
                <a:hueOff val="0"/>
                <a:satOff val="0"/>
                <a:lumOff val="0"/>
                <a:alphaOff val="0"/>
              </a:srgbClr>
            </a:solidFill>
            <a:latin typeface="Arial" pitchFamily="34" charset="0"/>
            <a:ea typeface="+mn-ea"/>
            <a:cs typeface="Arial" pitchFamily="34" charset="0"/>
          </a:endParaRPr>
        </a:p>
        <a:p>
          <a:pPr marL="57150" lvl="1" indent="-57150" algn="l" defTabSz="488950">
            <a:lnSpc>
              <a:spcPct val="90000"/>
            </a:lnSpc>
            <a:spcBef>
              <a:spcPct val="0"/>
            </a:spcBef>
            <a:spcAft>
              <a:spcPct val="15000"/>
            </a:spcAft>
            <a:buChar char="•"/>
          </a:pPr>
          <a:endParaRPr lang="en-US" sz="1100" kern="1200" dirty="0">
            <a:solidFill>
              <a:srgbClr val="010101">
                <a:hueOff val="0"/>
                <a:satOff val="0"/>
                <a:lumOff val="0"/>
                <a:alphaOff val="0"/>
              </a:srgbClr>
            </a:solidFill>
            <a:latin typeface="Arial" pitchFamily="34" charset="0"/>
            <a:ea typeface="+mn-ea"/>
            <a:cs typeface="Arial" pitchFamily="34" charset="0"/>
          </a:endParaRPr>
        </a:p>
        <a:p>
          <a:pPr marL="57150" lvl="1" indent="-57150" algn="l" defTabSz="488950">
            <a:lnSpc>
              <a:spcPct val="90000"/>
            </a:lnSpc>
            <a:spcBef>
              <a:spcPct val="0"/>
            </a:spcBef>
            <a:spcAft>
              <a:spcPct val="15000"/>
            </a:spcAft>
            <a:buChar char="•"/>
          </a:pPr>
          <a:endParaRPr lang="en-US" sz="1100" kern="1200" dirty="0">
            <a:solidFill>
              <a:srgbClr val="010101">
                <a:hueOff val="0"/>
                <a:satOff val="0"/>
                <a:lumOff val="0"/>
                <a:alphaOff val="0"/>
              </a:srgbClr>
            </a:solidFill>
            <a:latin typeface="Arial" pitchFamily="34" charset="0"/>
            <a:ea typeface="+mn-ea"/>
            <a:cs typeface="Arial" pitchFamily="34" charset="0"/>
          </a:endParaRPr>
        </a:p>
      </dsp:txBody>
      <dsp:txXfrm>
        <a:off x="4550374" y="416236"/>
        <a:ext cx="1992077" cy="3897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1A4A5-A6BA-41D6-96BB-F2BABDB07ADC}">
      <dsp:nvSpPr>
        <dsp:cNvPr id="0" name=""/>
        <dsp:cNvSpPr/>
      </dsp:nvSpPr>
      <dsp:spPr>
        <a:xfrm rot="5400000">
          <a:off x="1716447" y="698982"/>
          <a:ext cx="1127313" cy="980762"/>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solidFill>
                <a:prstClr val="white"/>
              </a:solidFill>
              <a:latin typeface="Source Sans Pro"/>
              <a:ea typeface="+mn-ea"/>
              <a:cs typeface="+mn-cs"/>
            </a:rPr>
            <a:t>Feature maps </a:t>
          </a:r>
        </a:p>
      </dsp:txBody>
      <dsp:txXfrm rot="-5400000">
        <a:off x="1942557" y="801380"/>
        <a:ext cx="675092" cy="775967"/>
      </dsp:txXfrm>
    </dsp:sp>
    <dsp:sp modelId="{60270452-63BD-4303-A7FC-0618F6737FD6}">
      <dsp:nvSpPr>
        <dsp:cNvPr id="0" name=""/>
        <dsp:cNvSpPr/>
      </dsp:nvSpPr>
      <dsp:spPr>
        <a:xfrm>
          <a:off x="2800247" y="843176"/>
          <a:ext cx="1258081" cy="676388"/>
        </a:xfrm>
        <a:prstGeom prst="rect">
          <a:avLst/>
        </a:prstGeom>
        <a:noFill/>
        <a:ln>
          <a:noFill/>
        </a:ln>
        <a:effectLst/>
      </dsp:spPr>
      <dsp:style>
        <a:lnRef idx="0">
          <a:scrgbClr r="0" g="0" b="0"/>
        </a:lnRef>
        <a:fillRef idx="0">
          <a:scrgbClr r="0" g="0" b="0"/>
        </a:fillRef>
        <a:effectRef idx="0">
          <a:scrgbClr r="0" g="0" b="0"/>
        </a:effectRef>
        <a:fontRef idx="minor"/>
      </dsp:style>
    </dsp:sp>
    <dsp:sp modelId="{9FCF9DA3-2D44-48C0-87A9-5BD322E06EAE}">
      <dsp:nvSpPr>
        <dsp:cNvPr id="0" name=""/>
        <dsp:cNvSpPr/>
      </dsp:nvSpPr>
      <dsp:spPr>
        <a:xfrm rot="5400000">
          <a:off x="657223" y="690989"/>
          <a:ext cx="1127313" cy="980762"/>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r>
            <a:rPr lang="en-US" sz="1050" kern="1200" dirty="0"/>
            <a:t>Feature aggregation </a:t>
          </a:r>
        </a:p>
      </dsp:txBody>
      <dsp:txXfrm rot="-5400000">
        <a:off x="883333" y="793387"/>
        <a:ext cx="675092" cy="775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4ED6B-EB8A-49C4-9851-58F9CAEB5932}">
      <dsp:nvSpPr>
        <dsp:cNvPr id="0" name=""/>
        <dsp:cNvSpPr/>
      </dsp:nvSpPr>
      <dsp:spPr>
        <a:xfrm rot="5400000">
          <a:off x="1681427" y="595378"/>
          <a:ext cx="1104313" cy="960752"/>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Similarity matrix </a:t>
          </a:r>
        </a:p>
      </dsp:txBody>
      <dsp:txXfrm rot="-5400000">
        <a:off x="1902924" y="695687"/>
        <a:ext cx="661318" cy="760135"/>
      </dsp:txXfrm>
    </dsp:sp>
    <dsp:sp modelId="{E5CA3C83-CF9B-4228-B2BD-87FAE8D70382}">
      <dsp:nvSpPr>
        <dsp:cNvPr id="0" name=""/>
        <dsp:cNvSpPr/>
      </dsp:nvSpPr>
      <dsp:spPr>
        <a:xfrm>
          <a:off x="2743114" y="762373"/>
          <a:ext cx="1232413" cy="662588"/>
        </a:xfrm>
        <a:prstGeom prst="rect">
          <a:avLst/>
        </a:prstGeom>
        <a:noFill/>
        <a:ln>
          <a:noFill/>
        </a:ln>
        <a:effectLst/>
      </dsp:spPr>
      <dsp:style>
        <a:lnRef idx="0">
          <a:scrgbClr r="0" g="0" b="0"/>
        </a:lnRef>
        <a:fillRef idx="0">
          <a:scrgbClr r="0" g="0" b="0"/>
        </a:fillRef>
        <a:effectRef idx="0">
          <a:scrgbClr r="0" g="0" b="0"/>
        </a:effectRef>
        <a:fontRef idx="minor"/>
      </dsp:style>
    </dsp:sp>
    <dsp:sp modelId="{768CF01D-0508-48D4-8823-15244F9EDD2D}">
      <dsp:nvSpPr>
        <dsp:cNvPr id="0" name=""/>
        <dsp:cNvSpPr/>
      </dsp:nvSpPr>
      <dsp:spPr>
        <a:xfrm rot="5400000">
          <a:off x="643814" y="595378"/>
          <a:ext cx="1104313" cy="960752"/>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prstClr val="white"/>
              </a:solidFill>
              <a:latin typeface="Source Sans Pro"/>
              <a:ea typeface="+mn-ea"/>
              <a:cs typeface="+mn-cs"/>
            </a:rPr>
            <a:t>FSP Matrix </a:t>
          </a:r>
        </a:p>
      </dsp:txBody>
      <dsp:txXfrm rot="-5400000">
        <a:off x="865311" y="695687"/>
        <a:ext cx="661318" cy="76013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6" y="1"/>
            <a:ext cx="3076363" cy="511731"/>
          </a:xfrm>
          <a:prstGeom prst="rect">
            <a:avLst/>
          </a:prstGeom>
        </p:spPr>
        <p:txBody>
          <a:bodyPr vert="horz" lIns="99048" tIns="49524" rIns="99048" bIns="49524" rtlCol="0"/>
          <a:lstStyle>
            <a:lvl1pPr algn="r">
              <a:defRPr sz="1300"/>
            </a:lvl1pPr>
          </a:lstStyle>
          <a:p>
            <a:fld id="{E640F6A5-9080-4E70-B802-25C28AB79C70}" type="datetimeFigureOut">
              <a:rPr lang="en-GB" smtClean="0"/>
              <a:pPr/>
              <a:t>29/09/2023</a:t>
            </a:fld>
            <a:endParaRPr lang="en-GB"/>
          </a:p>
        </p:txBody>
      </p:sp>
      <p:sp>
        <p:nvSpPr>
          <p:cNvPr id="4" name="Footer Placeholder 3"/>
          <p:cNvSpPr>
            <a:spLocks noGrp="1"/>
          </p:cNvSpPr>
          <p:nvPr>
            <p:ph type="ftr" sz="quarter" idx="2"/>
          </p:nvPr>
        </p:nvSpPr>
        <p:spPr>
          <a:xfrm>
            <a:off x="1"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6" y="9721106"/>
            <a:ext cx="3076363" cy="511731"/>
          </a:xfrm>
          <a:prstGeom prst="rect">
            <a:avLst/>
          </a:prstGeom>
        </p:spPr>
        <p:txBody>
          <a:bodyPr vert="horz" lIns="99048" tIns="49524" rIns="99048" bIns="49524" rtlCol="0" anchor="b"/>
          <a:lstStyle>
            <a:lvl1pPr algn="r">
              <a:defRPr sz="1300"/>
            </a:lvl1pPr>
          </a:lstStyle>
          <a:p>
            <a:fld id="{3820602F-4F05-45D9-805B-E85885946F2A}" type="slidenum">
              <a:rPr lang="en-GB" smtClean="0"/>
              <a:pPr/>
              <a:t>‹N°›</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6" y="1"/>
            <a:ext cx="3076363" cy="511731"/>
          </a:xfrm>
          <a:prstGeom prst="rect">
            <a:avLst/>
          </a:prstGeom>
        </p:spPr>
        <p:txBody>
          <a:bodyPr vert="horz" lIns="99048" tIns="49524" rIns="99048" bIns="49524" rtlCol="0"/>
          <a:lstStyle>
            <a:lvl1pPr algn="r">
              <a:defRPr sz="1300"/>
            </a:lvl1pPr>
          </a:lstStyle>
          <a:p>
            <a:fld id="{02B4D840-579E-4A0A-8746-563BB81BFCF8}" type="datetimeFigureOut">
              <a:rPr lang="en-GB" smtClean="0"/>
              <a:pPr/>
              <a:t>29/09/2023</a:t>
            </a:fld>
            <a:endParaRPr lang="en-GB"/>
          </a:p>
        </p:txBody>
      </p:sp>
      <p:sp>
        <p:nvSpPr>
          <p:cNvPr id="4" name="Slide Image Placeholder 3"/>
          <p:cNvSpPr>
            <a:spLocks noGrp="1" noRot="1" noChangeAspect="1"/>
          </p:cNvSpPr>
          <p:nvPr>
            <p:ph type="sldImg" idx="2"/>
          </p:nvPr>
        </p:nvSpPr>
        <p:spPr>
          <a:xfrm>
            <a:off x="777875" y="768350"/>
            <a:ext cx="554355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6" y="9721106"/>
            <a:ext cx="3076363" cy="511731"/>
          </a:xfrm>
          <a:prstGeom prst="rect">
            <a:avLst/>
          </a:prstGeom>
        </p:spPr>
        <p:txBody>
          <a:bodyPr vert="horz" lIns="99048" tIns="49524" rIns="99048" bIns="49524" rtlCol="0" anchor="b"/>
          <a:lstStyle>
            <a:lvl1pPr algn="r">
              <a:defRPr sz="1300"/>
            </a:lvl1pPr>
          </a:lstStyle>
          <a:p>
            <a:fld id="{B849F58B-522D-43AE-9196-6FF1A84B551E}" type="slidenum">
              <a:rPr lang="en-GB" smtClean="0"/>
              <a:pPr/>
              <a:t>‹N°›</a:t>
            </a:fld>
            <a:endParaRPr lang="en-GB"/>
          </a:p>
        </p:txBody>
      </p:sp>
    </p:spTree>
  </p:cSld>
  <p:clrMap bg1="lt1" tx1="dk1" bg2="lt2" tx2="dk2" accent1="accent1" accent2="accent2" accent3="accent3" accent4="accent4" accent5="accent5" accent6="accent6" hlink="hlink" folHlink="folHlink"/>
  <p:hf dt="0"/>
  <p:notesStyle>
    <a:lvl1pPr marL="0" algn="l" defTabSz="1072621" rtl="0" eaLnBrk="1" latinLnBrk="0" hangingPunct="1">
      <a:defRPr sz="1408" kern="1200">
        <a:solidFill>
          <a:schemeClr val="tx1"/>
        </a:solidFill>
        <a:latin typeface="+mn-lt"/>
        <a:ea typeface="+mn-ea"/>
        <a:cs typeface="+mn-cs"/>
      </a:defRPr>
    </a:lvl1pPr>
    <a:lvl2pPr marL="536311" algn="l" defTabSz="1072621" rtl="0" eaLnBrk="1" latinLnBrk="0" hangingPunct="1">
      <a:defRPr sz="1408" kern="1200">
        <a:solidFill>
          <a:schemeClr val="tx1"/>
        </a:solidFill>
        <a:latin typeface="+mn-lt"/>
        <a:ea typeface="+mn-ea"/>
        <a:cs typeface="+mn-cs"/>
      </a:defRPr>
    </a:lvl2pPr>
    <a:lvl3pPr marL="1072621" algn="l" defTabSz="1072621" rtl="0" eaLnBrk="1" latinLnBrk="0" hangingPunct="1">
      <a:defRPr sz="1408" kern="1200">
        <a:solidFill>
          <a:schemeClr val="tx1"/>
        </a:solidFill>
        <a:latin typeface="+mn-lt"/>
        <a:ea typeface="+mn-ea"/>
        <a:cs typeface="+mn-cs"/>
      </a:defRPr>
    </a:lvl3pPr>
    <a:lvl4pPr marL="1608932" algn="l" defTabSz="1072621" rtl="0" eaLnBrk="1" latinLnBrk="0" hangingPunct="1">
      <a:defRPr sz="1408" kern="1200">
        <a:solidFill>
          <a:schemeClr val="tx1"/>
        </a:solidFill>
        <a:latin typeface="+mn-lt"/>
        <a:ea typeface="+mn-ea"/>
        <a:cs typeface="+mn-cs"/>
      </a:defRPr>
    </a:lvl4pPr>
    <a:lvl5pPr marL="2145243" algn="l" defTabSz="1072621" rtl="0" eaLnBrk="1" latinLnBrk="0" hangingPunct="1">
      <a:defRPr sz="1408" kern="1200">
        <a:solidFill>
          <a:schemeClr val="tx1"/>
        </a:solidFill>
        <a:latin typeface="+mn-lt"/>
        <a:ea typeface="+mn-ea"/>
        <a:cs typeface="+mn-cs"/>
      </a:defRPr>
    </a:lvl5pPr>
    <a:lvl6pPr marL="2681554" algn="l" defTabSz="1072621" rtl="0" eaLnBrk="1" latinLnBrk="0" hangingPunct="1">
      <a:defRPr sz="1408" kern="1200">
        <a:solidFill>
          <a:schemeClr val="tx1"/>
        </a:solidFill>
        <a:latin typeface="+mn-lt"/>
        <a:ea typeface="+mn-ea"/>
        <a:cs typeface="+mn-cs"/>
      </a:defRPr>
    </a:lvl6pPr>
    <a:lvl7pPr marL="3217864" algn="l" defTabSz="1072621" rtl="0" eaLnBrk="1" latinLnBrk="0" hangingPunct="1">
      <a:defRPr sz="1408" kern="1200">
        <a:solidFill>
          <a:schemeClr val="tx1"/>
        </a:solidFill>
        <a:latin typeface="+mn-lt"/>
        <a:ea typeface="+mn-ea"/>
        <a:cs typeface="+mn-cs"/>
      </a:defRPr>
    </a:lvl7pPr>
    <a:lvl8pPr marL="3754175" algn="l" defTabSz="1072621" rtl="0" eaLnBrk="1" latinLnBrk="0" hangingPunct="1">
      <a:defRPr sz="1408" kern="1200">
        <a:solidFill>
          <a:schemeClr val="tx1"/>
        </a:solidFill>
        <a:latin typeface="+mn-lt"/>
        <a:ea typeface="+mn-ea"/>
        <a:cs typeface="+mn-cs"/>
      </a:defRPr>
    </a:lvl8pPr>
    <a:lvl9pPr marL="4290486" algn="l" defTabSz="1072621" rtl="0" eaLnBrk="1" latinLnBrk="0" hangingPunct="1">
      <a:defRPr sz="14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68350"/>
            <a:ext cx="5543550" cy="3836988"/>
          </a:xfrm>
        </p:spPr>
      </p:sp>
      <p:sp>
        <p:nvSpPr>
          <p:cNvPr id="3" name="Notes Placeholder 2"/>
          <p:cNvSpPr>
            <a:spLocks noGrp="1"/>
          </p:cNvSpPr>
          <p:nvPr>
            <p:ph type="body" idx="1"/>
          </p:nvPr>
        </p:nvSpPr>
        <p:spPr/>
        <p:txBody>
          <a:bodyPr>
            <a:normAutofit/>
          </a:bodyPr>
          <a:lstStyle/>
          <a:p>
            <a:pPr algn="ctr">
              <a:buFont typeface="Arial" pitchFamily="34" charset="0"/>
              <a:buNone/>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1</a:t>
            </a:fld>
            <a:endParaRPr lang="en-GB"/>
          </a:p>
        </p:txBody>
      </p:sp>
    </p:spTree>
    <p:extLst>
      <p:ext uri="{BB962C8B-B14F-4D97-AF65-F5344CB8AC3E}">
        <p14:creationId xmlns:p14="http://schemas.microsoft.com/office/powerpoint/2010/main" val="294723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68350"/>
            <a:ext cx="5543550" cy="3836988"/>
          </a:xfrm>
        </p:spPr>
      </p:sp>
      <p:sp>
        <p:nvSpPr>
          <p:cNvPr id="3" name="Notes Placeholder 2"/>
          <p:cNvSpPr>
            <a:spLocks noGrp="1"/>
          </p:cNvSpPr>
          <p:nvPr>
            <p:ph type="body" idx="1"/>
          </p:nvPr>
        </p:nvSpPr>
        <p:spPr/>
        <p:txBody>
          <a:bodyPr>
            <a:normAutofit/>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3</a:t>
            </a:fld>
            <a:endParaRPr lang="en-GB"/>
          </a:p>
        </p:txBody>
      </p:sp>
    </p:spTree>
    <p:extLst>
      <p:ext uri="{BB962C8B-B14F-4D97-AF65-F5344CB8AC3E}">
        <p14:creationId xmlns:p14="http://schemas.microsoft.com/office/powerpoint/2010/main" val="936899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68350"/>
            <a:ext cx="5543550" cy="3836988"/>
          </a:xfrm>
        </p:spPr>
      </p:sp>
      <p:sp>
        <p:nvSpPr>
          <p:cNvPr id="3" name="Notes Placeholder 2"/>
          <p:cNvSpPr>
            <a:spLocks noGrp="1"/>
          </p:cNvSpPr>
          <p:nvPr>
            <p:ph type="body" idx="1"/>
          </p:nvPr>
        </p:nvSpPr>
        <p:spPr/>
        <p:txBody>
          <a:bodyPr>
            <a:normAutofit/>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7</a:t>
            </a:fld>
            <a:endParaRPr lang="en-GB"/>
          </a:p>
        </p:txBody>
      </p:sp>
    </p:spTree>
    <p:extLst>
      <p:ext uri="{BB962C8B-B14F-4D97-AF65-F5344CB8AC3E}">
        <p14:creationId xmlns:p14="http://schemas.microsoft.com/office/powerpoint/2010/main" val="121027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68350"/>
            <a:ext cx="5543550" cy="3836988"/>
          </a:xfrm>
        </p:spPr>
      </p:sp>
      <p:sp>
        <p:nvSpPr>
          <p:cNvPr id="3" name="Notes Placeholder 2"/>
          <p:cNvSpPr>
            <a:spLocks noGrp="1"/>
          </p:cNvSpPr>
          <p:nvPr>
            <p:ph type="body" idx="1"/>
          </p:nvPr>
        </p:nvSpPr>
        <p:spPr/>
        <p:txBody>
          <a:bodyPr>
            <a:normAutofit/>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18</a:t>
            </a:fld>
            <a:endParaRPr lang="en-GB"/>
          </a:p>
        </p:txBody>
      </p:sp>
    </p:spTree>
    <p:extLst>
      <p:ext uri="{BB962C8B-B14F-4D97-AF65-F5344CB8AC3E}">
        <p14:creationId xmlns:p14="http://schemas.microsoft.com/office/powerpoint/2010/main" val="307073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Colo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05EA31-1F26-44D6-99A8-702D0F52951F}"/>
              </a:ext>
            </a:extLst>
          </p:cNvPr>
          <p:cNvSpPr/>
          <p:nvPr userDrawn="1"/>
        </p:nvSpPr>
        <p:spPr>
          <a:xfrm>
            <a:off x="0" y="0"/>
            <a:ext cx="390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p>
        </p:txBody>
      </p:sp>
      <p:sp>
        <p:nvSpPr>
          <p:cNvPr id="14" name="Cover Subtitle"/>
          <p:cNvSpPr>
            <a:spLocks noGrp="1"/>
          </p:cNvSpPr>
          <p:nvPr>
            <p:ph type="subTitle" idx="1" hasCustomPrompt="1"/>
          </p:nvPr>
        </p:nvSpPr>
        <p:spPr>
          <a:xfrm>
            <a:off x="4134001" y="4074344"/>
            <a:ext cx="5422883" cy="276999"/>
          </a:xfrm>
          <a:prstGeom prst="rect">
            <a:avLst/>
          </a:prstGeom>
          <a:noFill/>
        </p:spPr>
        <p:txBody>
          <a:bodyPr wrap="square" lIns="0" tIns="0" rIns="0" bIns="0" rtlCol="0" anchor="t">
            <a:spAutoFit/>
          </a:bodyPr>
          <a:lstStyle>
            <a:lvl1pPr marL="0" indent="0" algn="l" defTabSz="990564" rtl="0" eaLnBrk="1" latinLnBrk="0" hangingPunct="1">
              <a:spcBef>
                <a:spcPts val="975"/>
              </a:spcBef>
              <a:buClr>
                <a:schemeClr val="tx2"/>
              </a:buClr>
              <a:buSzPct val="90000"/>
              <a:buFont typeface="Wingdings" pitchFamily="2" charset="2"/>
              <a:buNone/>
              <a:defRPr lang="en-GB" sz="2000" b="0" kern="1200" cap="none" spc="0" baseline="0" dirty="0">
                <a:solidFill>
                  <a:schemeClr val="tx1"/>
                </a:solidFill>
                <a:latin typeface="+mn-lt"/>
                <a:ea typeface="+mn-ea"/>
                <a:cs typeface="+mn-cs"/>
              </a:defRPr>
            </a:lvl1pPr>
            <a:lvl2pPr marL="495283" indent="0" algn="ctr">
              <a:buNone/>
              <a:defRPr>
                <a:solidFill>
                  <a:schemeClr val="tx1">
                    <a:tint val="75000"/>
                  </a:schemeClr>
                </a:solidFill>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subtitle</a:t>
            </a:r>
          </a:p>
        </p:txBody>
      </p:sp>
      <p:sp>
        <p:nvSpPr>
          <p:cNvPr id="16" name="Cover Title"/>
          <p:cNvSpPr>
            <a:spLocks noGrp="1"/>
          </p:cNvSpPr>
          <p:nvPr>
            <p:ph type="ctrTitle" hasCustomPrompt="1"/>
          </p:nvPr>
        </p:nvSpPr>
        <p:spPr>
          <a:xfrm>
            <a:off x="4134001" y="2702346"/>
            <a:ext cx="5422883" cy="889474"/>
          </a:xfrm>
          <a:prstGeom prst="rect">
            <a:avLst/>
          </a:prstGeom>
          <a:noFill/>
        </p:spPr>
        <p:txBody>
          <a:bodyPr wrap="square" lIns="0" tIns="0" rIns="0" bIns="0" rtlCol="0" anchor="b">
            <a:spAutoFit/>
          </a:bodyPr>
          <a:lstStyle>
            <a:lvl1pPr marL="0" algn="l" defTabSz="990564" rtl="0" eaLnBrk="1" fontAlgn="base" latinLnBrk="0" hangingPunct="1">
              <a:lnSpc>
                <a:spcPct val="85000"/>
              </a:lnSpc>
              <a:spcBef>
                <a:spcPct val="0"/>
              </a:spcBef>
              <a:spcAft>
                <a:spcPct val="0"/>
              </a:spcAft>
              <a:buNone/>
              <a:defRPr lang="en-GB" sz="3400" b="1" kern="1200" spc="0" baseline="0" dirty="0">
                <a:solidFill>
                  <a:schemeClr val="tx1"/>
                </a:solidFill>
                <a:latin typeface="+mj-lt"/>
                <a:ea typeface="+mn-ea"/>
                <a:cs typeface="+mn-cs"/>
              </a:defRPr>
            </a:lvl1pPr>
          </a:lstStyle>
          <a:p>
            <a:r>
              <a:rPr lang="fr-FR" noProof="0" dirty="0"/>
              <a:t>CLICK TO </a:t>
            </a:r>
            <a:r>
              <a:rPr lang="fr-FR" noProof="0" dirty="0" err="1"/>
              <a:t>edit</a:t>
            </a:r>
            <a:r>
              <a:rPr lang="fr-FR" noProof="0" dirty="0"/>
              <a:t> </a:t>
            </a:r>
            <a:r>
              <a:rPr lang="fr-FR" noProof="0" dirty="0" err="1"/>
              <a:t>presentation</a:t>
            </a:r>
            <a:r>
              <a:rPr lang="fr-FR" noProof="0" dirty="0"/>
              <a:t> </a:t>
            </a:r>
            <a:r>
              <a:rPr lang="fr-FR" noProof="0" dirty="0" err="1"/>
              <a:t>title</a:t>
            </a:r>
            <a:endParaRPr lang="fr-FR" noProof="0" dirty="0"/>
          </a:p>
        </p:txBody>
      </p:sp>
      <p:sp>
        <p:nvSpPr>
          <p:cNvPr id="25" name="Privacy"/>
          <p:cNvSpPr>
            <a:spLocks noGrp="1"/>
          </p:cNvSpPr>
          <p:nvPr>
            <p:ph type="body" sz="quarter" idx="15" hasCustomPrompt="1"/>
          </p:nvPr>
        </p:nvSpPr>
        <p:spPr>
          <a:xfrm>
            <a:off x="7157189" y="226058"/>
            <a:ext cx="2399695" cy="149977"/>
          </a:xfrm>
          <a:prstGeom prst="rect">
            <a:avLst/>
          </a:prstGeom>
          <a:noFill/>
        </p:spPr>
        <p:txBody>
          <a:bodyPr wrap="none" lIns="0" tIns="0" rIns="0" bIns="0" rtlCol="0" anchor="ctr">
            <a:spAutoFit/>
          </a:bodyPr>
          <a:lstStyle>
            <a:lvl1pPr marL="0" indent="0" algn="r" defTabSz="990564"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fr-FR" noProof="0" dirty="0"/>
              <a:t>Niveau de confidentialité</a:t>
            </a:r>
          </a:p>
        </p:txBody>
      </p:sp>
      <p:sp>
        <p:nvSpPr>
          <p:cNvPr id="12" name="DatePresentation"/>
          <p:cNvSpPr>
            <a:spLocks noGrp="1"/>
          </p:cNvSpPr>
          <p:nvPr>
            <p:ph type="body" sz="quarter" idx="13" hasCustomPrompt="1"/>
          </p:nvPr>
        </p:nvSpPr>
        <p:spPr>
          <a:xfrm>
            <a:off x="4134004" y="236316"/>
            <a:ext cx="419089" cy="149977"/>
          </a:xfrm>
          <a:prstGeom prst="rect">
            <a:avLst/>
          </a:prstGeom>
          <a:noFill/>
        </p:spPr>
        <p:txBody>
          <a:bodyPr wrap="none" lIns="0" tIns="0" rIns="0" bIns="0" rtlCol="0" anchor="ctr">
            <a:spAutoFit/>
          </a:bodyPr>
          <a:lstStyle>
            <a:lvl1pPr marL="0" indent="0" algn="l" defTabSz="990564"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en-US" noProof="0" dirty="0"/>
              <a:t>DATE</a:t>
            </a:r>
          </a:p>
        </p:txBody>
      </p:sp>
      <p:sp>
        <p:nvSpPr>
          <p:cNvPr id="9" name="Rectangle 8">
            <a:extLst>
              <a:ext uri="{FF2B5EF4-FFF2-40B4-BE49-F238E27FC236}">
                <a16:creationId xmlns:a16="http://schemas.microsoft.com/office/drawing/2014/main" id="{03C103AA-93E6-4C23-9DA4-9FEBE6A55434}"/>
              </a:ext>
            </a:extLst>
          </p:cNvPr>
          <p:cNvSpPr/>
          <p:nvPr userDrawn="1"/>
        </p:nvSpPr>
        <p:spPr>
          <a:xfrm>
            <a:off x="2302935" y="3728741"/>
            <a:ext cx="3978000" cy="10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pic>
        <p:nvPicPr>
          <p:cNvPr id="13" name="Picture 12">
            <a:extLst>
              <a:ext uri="{FF2B5EF4-FFF2-40B4-BE49-F238E27FC236}">
                <a16:creationId xmlns:a16="http://schemas.microsoft.com/office/drawing/2014/main" id="{B41AAB24-6341-453F-8F3C-6D9998D0073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14951" y="5992813"/>
            <a:ext cx="3429314" cy="482524"/>
          </a:xfrm>
          <a:prstGeom prst="rect">
            <a:avLst/>
          </a:prstGeom>
        </p:spPr>
      </p:pic>
    </p:spTree>
    <p:extLst>
      <p:ext uri="{BB962C8B-B14F-4D97-AF65-F5344CB8AC3E}">
        <p14:creationId xmlns:p14="http://schemas.microsoft.com/office/powerpoint/2010/main" val="393081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_Chart">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Slide Title"/>
          <p:cNvSpPr>
            <a:spLocks noGrp="1"/>
          </p:cNvSpPr>
          <p:nvPr>
            <p:ph type="title" hasCustomPrompt="1"/>
          </p:nvPr>
        </p:nvSpPr>
        <p:spPr>
          <a:xfrm>
            <a:off x="324000" y="432000"/>
            <a:ext cx="9204327" cy="250133"/>
          </a:xfrm>
          <a:prstGeom prst="rect">
            <a:avLst/>
          </a:prstGeom>
        </p:spPr>
        <p:txBody>
          <a:bodyPr vert="horz" wrap="square"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24000" y="6044950"/>
            <a:ext cx="9259200"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a:t>
            </a:r>
            <a:r>
              <a:rPr lang="en-GB" noProof="0" dirty="0" err="1"/>
              <a:t>sourcesgg</a:t>
            </a:r>
            <a:endParaRPr lang="en-GB" noProof="0" dirty="0"/>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324000" y="936000"/>
            <a:ext cx="9204000" cy="210122"/>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51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90564" rtl="0" eaLnBrk="1" latinLnBrk="0" hangingPunct="1">
              <a:lnSpc>
                <a:spcPct val="90000"/>
              </a:lnSpc>
              <a:spcBef>
                <a:spcPts val="0"/>
              </a:spcBef>
              <a:buClr>
                <a:schemeClr val="tx1">
                  <a:lumMod val="65000"/>
                  <a:lumOff val="35000"/>
                </a:schemeClr>
              </a:buClr>
              <a:buSzPct val="90000"/>
              <a:buFontTx/>
              <a:buNone/>
            </a:pPr>
            <a:r>
              <a:rPr lang="en-US" noProof="0" dirty="0"/>
              <a:t>Click to add sub-title</a:t>
            </a:r>
          </a:p>
        </p:txBody>
      </p:sp>
      <p:sp>
        <p:nvSpPr>
          <p:cNvPr id="11" name="Content Placeholder 10">
            <a:extLst>
              <a:ext uri="{FF2B5EF4-FFF2-40B4-BE49-F238E27FC236}">
                <a16:creationId xmlns:a16="http://schemas.microsoft.com/office/drawing/2014/main" id="{40463BCE-CCCF-4B8F-8FB1-E4FA8101B555}"/>
              </a:ext>
            </a:extLst>
          </p:cNvPr>
          <p:cNvSpPr>
            <a:spLocks noGrp="1"/>
          </p:cNvSpPr>
          <p:nvPr>
            <p:ph sz="quarter" idx="16"/>
          </p:nvPr>
        </p:nvSpPr>
        <p:spPr>
          <a:xfrm>
            <a:off x="5188558" y="1414800"/>
            <a:ext cx="4393592" cy="4230273"/>
          </a:xfrm>
          <a:prstGeom prst="rect">
            <a:avLst/>
          </a:prstGeom>
          <a:solidFill>
            <a:schemeClr val="tx1">
              <a:lumMod val="10000"/>
              <a:lumOff val="90000"/>
            </a:schemeClr>
          </a:solidFill>
        </p:spPr>
        <p:txBody>
          <a:bodyPr vert="horz" wrap="square" lIns="36000" tIns="36000" rIns="36000" bIns="36000" rtlCol="0">
            <a:noAutofit/>
          </a:bodyPr>
          <a:lstStyle>
            <a:lvl1pPr marL="77998" indent="-77998" algn="l" defTabSz="990564" rtl="0" eaLnBrk="1" latinLnBrk="0" hangingPunct="1">
              <a:spcBef>
                <a:spcPts val="433"/>
              </a:spcBef>
              <a:buClr>
                <a:schemeClr val="tx1">
                  <a:lumMod val="75000"/>
                  <a:lumOff val="25000"/>
                </a:schemeClr>
              </a:buClr>
              <a:buSzPct val="100000"/>
              <a:buFont typeface="Source Sans Pro" panose="020B0503030403020204" pitchFamily="34" charset="0"/>
              <a:buChar char="_"/>
              <a:defRPr lang="en-US" sz="1192" b="1" kern="1200" baseline="0" noProof="0" dirty="0" smtClean="0">
                <a:solidFill>
                  <a:schemeClr val="tx1"/>
                </a:solidFill>
                <a:latin typeface="+mn-lt"/>
                <a:ea typeface="+mn-ea"/>
                <a:cs typeface="Arial" pitchFamily="34" charset="0"/>
              </a:defRPr>
            </a:lvl1pPr>
            <a:lvl2pPr>
              <a:defRPr lang="en-US" sz="1192" dirty="0" smtClean="0"/>
            </a:lvl2pPr>
            <a:lvl3pPr>
              <a:defRPr lang="en-US" sz="1192" dirty="0" smtClean="0"/>
            </a:lvl3pPr>
            <a:lvl4pPr>
              <a:defRPr lang="en-US" sz="1192" dirty="0" smtClean="0"/>
            </a:lvl4pPr>
            <a:lvl5pPr>
              <a:defRPr lang="en-US" sz="1517" dirty="0"/>
            </a:lvl5pPr>
          </a:lstStyle>
          <a:p>
            <a:pPr marL="155994" lvl="0" indent="-155994">
              <a:lnSpc>
                <a:spcPct val="90000"/>
              </a:lnSpc>
              <a:buClrTx/>
              <a:buSzPct val="100000"/>
              <a:buFont typeface="Wingdings" panose="05000000000000000000" pitchFamily="2" charset="2"/>
              <a:buChar char=""/>
            </a:pPr>
            <a:r>
              <a:rPr lang="fr-FR"/>
              <a:t>Cliquez pour modifier les styles du texte du masque</a:t>
            </a:r>
          </a:p>
        </p:txBody>
      </p:sp>
      <p:sp>
        <p:nvSpPr>
          <p:cNvPr id="13" name="Text Placeholder 3">
            <a:extLst>
              <a:ext uri="{FF2B5EF4-FFF2-40B4-BE49-F238E27FC236}">
                <a16:creationId xmlns:a16="http://schemas.microsoft.com/office/drawing/2014/main" id="{7008761F-CD57-48A0-B67A-B7F82D1E6652}"/>
              </a:ext>
            </a:extLst>
          </p:cNvPr>
          <p:cNvSpPr>
            <a:spLocks noGrp="1"/>
          </p:cNvSpPr>
          <p:nvPr>
            <p:ph idx="1"/>
          </p:nvPr>
        </p:nvSpPr>
        <p:spPr>
          <a:xfrm>
            <a:off x="323850" y="1414800"/>
            <a:ext cx="4512150" cy="1504001"/>
          </a:xfrm>
          <a:prstGeom prst="rect">
            <a:avLst/>
          </a:prstGeom>
        </p:spPr>
        <p:txBody>
          <a:bodyPr vert="horz" wrap="square" lIns="0" tIns="0" rIns="0" bIns="0" rtlCol="0">
            <a:spAutoFit/>
          </a:bodyPr>
          <a:lstStyle>
            <a:lvl1pPr>
              <a:defRPr sz="1400"/>
            </a:lvl1pPr>
            <a:lvl2pPr marL="341725" indent="-185731">
              <a:defRPr lang="en-US" sz="1400" kern="1200" noProof="0" dirty="0" smtClean="0">
                <a:solidFill>
                  <a:schemeClr val="tx1"/>
                </a:solidFill>
                <a:latin typeface="+mn-lt"/>
                <a:ea typeface="+mn-ea"/>
                <a:cs typeface="Arial" pitchFamily="34" charset="0"/>
              </a:defRPr>
            </a:lvl2pPr>
            <a:lvl3pPr marL="497719" indent="-185731">
              <a:defRPr lang="en-US" sz="1400" kern="1200" noProof="0" dirty="0" smtClean="0">
                <a:solidFill>
                  <a:schemeClr val="tx1"/>
                </a:solidFill>
                <a:latin typeface="+mn-lt"/>
                <a:ea typeface="+mn-ea"/>
                <a:cs typeface="Arial" pitchFamily="34" charset="0"/>
              </a:defRPr>
            </a:lvl3pPr>
            <a:lvl4pPr marL="653713" indent="-185731">
              <a:defRPr lang="en-US" sz="1400" kern="1200" noProof="0" dirty="0" smtClean="0">
                <a:solidFill>
                  <a:schemeClr val="tx1"/>
                </a:solidFill>
                <a:latin typeface="+mn-lt"/>
                <a:ea typeface="+mn-ea"/>
                <a:cs typeface="Arial" pitchFamily="34" charset="0"/>
              </a:defRPr>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422794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_Righ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24000" y="6044950"/>
            <a:ext cx="6044904"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sources</a:t>
            </a:r>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324000" y="936000"/>
            <a:ext cx="6045000" cy="210122"/>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517" b="1" i="0"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90564" rtl="0" eaLnBrk="1" latinLnBrk="0" hangingPunct="1">
              <a:lnSpc>
                <a:spcPct val="90000"/>
              </a:lnSpc>
              <a:spcBef>
                <a:spcPts val="0"/>
              </a:spcBef>
              <a:buClr>
                <a:schemeClr val="tx1">
                  <a:lumMod val="65000"/>
                  <a:lumOff val="35000"/>
                </a:schemeClr>
              </a:buClr>
              <a:buSzPct val="90000"/>
              <a:buFontTx/>
              <a:buNone/>
            </a:pPr>
            <a:r>
              <a:rPr lang="en-US" noProof="0" dirty="0"/>
              <a:t>Click to add sub-title</a:t>
            </a:r>
          </a:p>
        </p:txBody>
      </p:sp>
      <p:sp>
        <p:nvSpPr>
          <p:cNvPr id="14" name="Text Placeholder 3">
            <a:extLst>
              <a:ext uri="{FF2B5EF4-FFF2-40B4-BE49-F238E27FC236}">
                <a16:creationId xmlns:a16="http://schemas.microsoft.com/office/drawing/2014/main" id="{E4D5E082-19E9-4D8D-9F6C-D1503B0154DC}"/>
              </a:ext>
            </a:extLst>
          </p:cNvPr>
          <p:cNvSpPr>
            <a:spLocks noGrp="1"/>
          </p:cNvSpPr>
          <p:nvPr>
            <p:ph type="body" sz="quarter" idx="15"/>
          </p:nvPr>
        </p:nvSpPr>
        <p:spPr>
          <a:xfrm>
            <a:off x="324000" y="1414800"/>
            <a:ext cx="6045000" cy="1504001"/>
          </a:xfrm>
          <a:prstGeom prst="rect">
            <a:avLst/>
          </a:prstGeom>
        </p:spPr>
        <p:txBody>
          <a:bodyPr vert="horz" lIns="0" tIns="0" rIns="0" bIns="0" rtlCol="0">
            <a:spAutoFit/>
          </a:bodyPr>
          <a:lstStyle>
            <a:lvl1pPr>
              <a:defRPr lang="en-US" sz="1400" dirty="0"/>
            </a:lvl1pPr>
            <a:lvl2pPr marL="341725" indent="-185731">
              <a:defRPr lang="en-US" sz="1400" kern="1200" noProof="0" dirty="0" smtClean="0">
                <a:solidFill>
                  <a:schemeClr val="tx1"/>
                </a:solidFill>
                <a:latin typeface="+mn-lt"/>
                <a:ea typeface="+mn-ea"/>
                <a:cs typeface="Arial" pitchFamily="34" charset="0"/>
              </a:defRPr>
            </a:lvl2pPr>
            <a:lvl3pPr marL="497719" indent="-185731">
              <a:defRPr lang="en-US" sz="1400" kern="1200" noProof="0" dirty="0" smtClean="0">
                <a:solidFill>
                  <a:schemeClr val="tx1"/>
                </a:solidFill>
                <a:latin typeface="+mn-lt"/>
                <a:ea typeface="+mn-ea"/>
                <a:cs typeface="Arial" pitchFamily="34" charset="0"/>
              </a:defRPr>
            </a:lvl3pPr>
            <a:lvl4pPr marL="653713" indent="-185731">
              <a:defRPr lang="en-US" sz="1400" kern="1200" noProof="0" dirty="0" smtClean="0">
                <a:solidFill>
                  <a:schemeClr val="tx1"/>
                </a:solidFill>
                <a:latin typeface="+mn-lt"/>
                <a:ea typeface="+mn-ea"/>
                <a:cs typeface="Arial" pitchFamily="34" charset="0"/>
              </a:defRPr>
            </a:lvl4pPr>
            <a:lvl5pPr>
              <a:defRPr lang="en-US" sz="1400" dirty="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itre 3">
            <a:extLst>
              <a:ext uri="{FF2B5EF4-FFF2-40B4-BE49-F238E27FC236}">
                <a16:creationId xmlns:a16="http://schemas.microsoft.com/office/drawing/2014/main" id="{0FAE5490-019B-88AF-1195-433603E9C993}"/>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128316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_Lef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849002" y="6000004"/>
            <a:ext cx="5709600" cy="192097"/>
          </a:xfrm>
          <a:prstGeom prst="rect">
            <a:avLst/>
          </a:prstGeom>
        </p:spPr>
        <p:txBody>
          <a:bodyPr tIns="0" rIns="0" bIns="36000" anchor="b" anchorCtr="0"/>
          <a:lstStyle>
            <a:lvl1pPr marL="1720" indent="-1720">
              <a:spcBef>
                <a:spcPts val="0"/>
              </a:spcBef>
              <a:buNone/>
              <a:defRPr sz="758" b="0" i="1" baseline="0">
                <a:solidFill>
                  <a:schemeClr val="tx1"/>
                </a:solidFill>
              </a:defRPr>
            </a:lvl1pPr>
            <a:lvl2pPr marL="194993" indent="-194993">
              <a:spcBef>
                <a:spcPts val="0"/>
              </a:spcBef>
              <a:buNone/>
              <a:defRPr sz="758" i="1" baseline="0"/>
            </a:lvl2pPr>
            <a:lvl3pPr>
              <a:buNone/>
              <a:defRPr/>
            </a:lvl3pPr>
            <a:lvl4pPr>
              <a:buNone/>
              <a:defRPr/>
            </a:lvl4pPr>
            <a:lvl5pPr>
              <a:buNone/>
              <a:defRPr/>
            </a:lvl5pPr>
          </a:lstStyle>
          <a:p>
            <a:pPr lvl="1"/>
            <a:r>
              <a:rPr lang="en-GB" noProof="0" dirty="0"/>
              <a:t>Click to add sources</a:t>
            </a:r>
          </a:p>
        </p:txBody>
      </p:sp>
      <p:sp>
        <p:nvSpPr>
          <p:cNvPr id="8" name="Text Placeholder 3">
            <a:extLst>
              <a:ext uri="{FF2B5EF4-FFF2-40B4-BE49-F238E27FC236}">
                <a16:creationId xmlns:a16="http://schemas.microsoft.com/office/drawing/2014/main" id="{0B620084-3877-4EDA-8E7A-9F6B0576B809}"/>
              </a:ext>
            </a:extLst>
          </p:cNvPr>
          <p:cNvSpPr>
            <a:spLocks noGrp="1"/>
          </p:cNvSpPr>
          <p:nvPr>
            <p:ph idx="1"/>
          </p:nvPr>
        </p:nvSpPr>
        <p:spPr>
          <a:xfrm>
            <a:off x="3847283" y="1414800"/>
            <a:ext cx="5709600" cy="1504001"/>
          </a:xfrm>
          <a:prstGeom prst="rect">
            <a:avLst/>
          </a:prstGeom>
        </p:spPr>
        <p:txBody>
          <a:bodyPr vert="horz" lIns="0" tIns="0" rIns="0" bIns="0" rtlCol="0">
            <a:spAutoFit/>
          </a:bodyPr>
          <a:lstStyle>
            <a:lvl1pPr>
              <a:defRPr sz="1400"/>
            </a:lvl1pPr>
            <a:lvl2pPr marL="341725" indent="-185731">
              <a:defRPr lang="en-US" sz="1400" kern="1200" noProof="0" dirty="0" smtClean="0">
                <a:solidFill>
                  <a:schemeClr val="tx1"/>
                </a:solidFill>
                <a:latin typeface="+mn-lt"/>
                <a:ea typeface="+mn-ea"/>
                <a:cs typeface="Arial" pitchFamily="34" charset="0"/>
              </a:defRPr>
            </a:lvl2pPr>
            <a:lvl3pPr marL="497719" indent="-185731">
              <a:defRPr lang="en-US" sz="1400" kern="1200" noProof="0" dirty="0" smtClean="0">
                <a:solidFill>
                  <a:schemeClr val="tx1"/>
                </a:solidFill>
                <a:latin typeface="+mn-lt"/>
                <a:ea typeface="+mn-ea"/>
                <a:cs typeface="Arial" pitchFamily="34" charset="0"/>
              </a:defRPr>
            </a:lvl3pPr>
            <a:lvl4pPr marL="653713" indent="-185731">
              <a:defRPr lang="en-US" sz="1400" kern="1200" noProof="0" dirty="0" smtClean="0">
                <a:solidFill>
                  <a:schemeClr val="tx1"/>
                </a:solidFill>
                <a:latin typeface="+mn-lt"/>
                <a:ea typeface="+mn-ea"/>
                <a:cs typeface="Arial" pitchFamily="34" charset="0"/>
              </a:defRPr>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362205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oC Title"/>
          <p:cNvSpPr>
            <a:spLocks noGrp="1"/>
          </p:cNvSpPr>
          <p:nvPr>
            <p:ph type="title" hasCustomPrompt="1"/>
          </p:nvPr>
        </p:nvSpPr>
        <p:spPr>
          <a:xfrm>
            <a:off x="324000" y="432000"/>
            <a:ext cx="9204000" cy="250133"/>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5" name="ToC Content"/>
          <p:cNvSpPr>
            <a:spLocks noGrp="1"/>
          </p:cNvSpPr>
          <p:nvPr>
            <p:ph idx="1" hasCustomPrompt="1"/>
          </p:nvPr>
        </p:nvSpPr>
        <p:spPr>
          <a:xfrm>
            <a:off x="324000" y="1414800"/>
            <a:ext cx="9234605" cy="549894"/>
          </a:xfrm>
          <a:prstGeom prst="rect">
            <a:avLst/>
          </a:prstGeom>
        </p:spPr>
        <p:txBody>
          <a:bodyPr wrap="square" rIns="0">
            <a:spAutoFit/>
          </a:bodyPr>
          <a:lstStyle>
            <a:lvl1pPr marL="389986" indent="-389986">
              <a:spcBef>
                <a:spcPts val="1083"/>
              </a:spcBef>
              <a:spcAft>
                <a:spcPts val="217"/>
              </a:spcAft>
              <a:buClr>
                <a:srgbClr val="E60028"/>
              </a:buClr>
              <a:buSzPct val="100000"/>
              <a:buFont typeface="+mj-lt"/>
              <a:buNone/>
              <a:tabLst>
                <a:tab pos="9131761" algn="r"/>
              </a:tabLst>
              <a:defRPr sz="2000" b="1" cap="all" baseline="0">
                <a:solidFill>
                  <a:srgbClr val="E60028"/>
                </a:solidFill>
                <a:latin typeface="+mn-lt"/>
              </a:defRPr>
            </a:lvl1pPr>
            <a:lvl2pPr marL="779972" indent="-389986">
              <a:spcBef>
                <a:spcPts val="217"/>
              </a:spcBef>
              <a:buClrTx/>
              <a:buSzPct val="100000"/>
              <a:buFont typeface="+mj-lt"/>
              <a:buAutoNum type="alphaUcPeriod"/>
              <a:tabLst>
                <a:tab pos="9131761" algn="r"/>
              </a:tabLst>
              <a:defRPr sz="1600" cap="none" baseline="0">
                <a:latin typeface="+mn-lt"/>
              </a:defRPr>
            </a:lvl2pPr>
            <a:lvl3pPr marL="389986" indent="0">
              <a:spcBef>
                <a:spcPts val="3033"/>
              </a:spcBef>
              <a:buNone/>
              <a:tabLst>
                <a:tab pos="9131761" algn="r"/>
              </a:tabLst>
              <a:defRPr sz="1517" b="0" cap="all" baseline="0">
                <a:solidFill>
                  <a:srgbClr val="E60028"/>
                </a:solidFill>
              </a:defRPr>
            </a:lvl3pPr>
            <a:lvl4pPr marL="779972" indent="-389986">
              <a:spcBef>
                <a:spcPts val="217"/>
              </a:spcBef>
              <a:buClrTx/>
              <a:buFont typeface="+mj-lt"/>
              <a:buAutoNum type="alphaUcPeriod"/>
              <a:tabLst>
                <a:tab pos="9131761" algn="r"/>
              </a:tabLst>
              <a:defRPr sz="1300" cap="none" baseline="0"/>
            </a:lvl4pPr>
            <a:lvl5pPr marL="584979" indent="0">
              <a:buNone/>
              <a:tabLst>
                <a:tab pos="8653676" algn="r"/>
              </a:tabLst>
              <a:defRPr sz="867" cap="all" baseline="0"/>
            </a:lvl5pPr>
          </a:lstStyle>
          <a:p>
            <a:pPr lvl="0"/>
            <a:r>
              <a:rPr lang="en-US" noProof="0" dirty="0"/>
              <a:t>CLICK TO add section title</a:t>
            </a:r>
          </a:p>
          <a:p>
            <a:pPr lvl="1"/>
            <a:r>
              <a:rPr lang="en-US" noProof="0" dirty="0"/>
              <a:t>Increase level to add subsection title</a:t>
            </a:r>
          </a:p>
        </p:txBody>
      </p:sp>
      <p:sp>
        <p:nvSpPr>
          <p:cNvPr id="7" name="Rectangle 6">
            <a:extLst>
              <a:ext uri="{FF2B5EF4-FFF2-40B4-BE49-F238E27FC236}">
                <a16:creationId xmlns:a16="http://schemas.microsoft.com/office/drawing/2014/main" id="{762E0767-2C7B-4A8B-88C1-F85FEC17A762}"/>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7" name="Disclaimer Text"/>
          <p:cNvSpPr>
            <a:spLocks noGrp="1"/>
          </p:cNvSpPr>
          <p:nvPr>
            <p:ph type="body" sz="quarter" idx="14" hasCustomPrompt="1"/>
          </p:nvPr>
        </p:nvSpPr>
        <p:spPr>
          <a:xfrm>
            <a:off x="324000" y="1414800"/>
            <a:ext cx="9234605" cy="160813"/>
          </a:xfrm>
          <a:prstGeom prst="rect">
            <a:avLst/>
          </a:prstGeom>
        </p:spPr>
        <p:txBody>
          <a:bodyPr wrap="square" rIns="0">
            <a:spAutoFit/>
          </a:bodyPr>
          <a:lstStyle>
            <a:lvl1pPr marL="0" indent="0">
              <a:lnSpc>
                <a:spcPct val="95000"/>
              </a:lnSpc>
              <a:spcBef>
                <a:spcPts val="650"/>
              </a:spcBef>
              <a:spcAft>
                <a:spcPts val="0"/>
              </a:spcAft>
              <a:buFontTx/>
              <a:buNone/>
              <a:defRPr sz="1100" b="0" i="0">
                <a:solidFill>
                  <a:schemeClr val="tx1"/>
                </a:solidFill>
                <a:latin typeface="+mn-lt"/>
                <a:ea typeface="Source Sans Pro" pitchFamily="34" charset="0"/>
              </a:defRPr>
            </a:lvl1pPr>
            <a:lvl2pPr marL="194993" indent="-194993">
              <a:spcBef>
                <a:spcPts val="650"/>
              </a:spcBef>
              <a:buClr>
                <a:schemeClr val="tx1">
                  <a:lumMod val="65000"/>
                  <a:lumOff val="35000"/>
                </a:schemeClr>
              </a:buClr>
              <a:buSzPct val="100000"/>
              <a:buFont typeface="Arial" pitchFamily="34" charset="0"/>
              <a:buChar char="-"/>
              <a:defRPr sz="1192" b="0" i="1">
                <a:solidFill>
                  <a:schemeClr val="tx1"/>
                </a:solidFill>
              </a:defRPr>
            </a:lvl2pPr>
            <a:lvl3pPr marL="389986" indent="-194993">
              <a:spcBef>
                <a:spcPts val="217"/>
              </a:spcBef>
              <a:buClr>
                <a:schemeClr val="tx1">
                  <a:lumMod val="65000"/>
                  <a:lumOff val="35000"/>
                </a:schemeClr>
              </a:buClr>
              <a:buSzPct val="100000"/>
              <a:buFont typeface="Arial" pitchFamily="34" charset="0"/>
              <a:buChar char="-"/>
              <a:defRPr sz="1192" i="1"/>
            </a:lvl3pPr>
            <a:lvl4pPr marL="272991" indent="-116995">
              <a:spcBef>
                <a:spcPts val="108"/>
              </a:spcBef>
              <a:buClr>
                <a:schemeClr val="tx2"/>
              </a:buClr>
              <a:buSzPct val="90000"/>
              <a:buFont typeface="Arial" pitchFamily="34" charset="0"/>
              <a:buChar char="●"/>
              <a:defRPr sz="1192" i="1"/>
            </a:lvl4pPr>
            <a:lvl5pPr marL="389986" indent="-116995">
              <a:spcBef>
                <a:spcPts val="108"/>
              </a:spcBef>
              <a:buClr>
                <a:schemeClr val="tx2"/>
              </a:buClr>
              <a:buSzPct val="90000"/>
              <a:buFont typeface="Wingdings 3" pitchFamily="18" charset="2"/>
              <a:buChar char=""/>
              <a:defRPr sz="1192" i="1"/>
            </a:lvl5pPr>
          </a:lstStyle>
          <a:p>
            <a:pPr lvl="0"/>
            <a:r>
              <a:rPr lang="en-US" noProof="0" dirty="0"/>
              <a:t>Click to edit Master text styles</a:t>
            </a:r>
          </a:p>
        </p:txBody>
      </p:sp>
      <p:sp>
        <p:nvSpPr>
          <p:cNvPr id="5" name="Disclaimer Title"/>
          <p:cNvSpPr>
            <a:spLocks noGrp="1"/>
          </p:cNvSpPr>
          <p:nvPr>
            <p:ph type="title" hasCustomPrompt="1"/>
          </p:nvPr>
        </p:nvSpPr>
        <p:spPr>
          <a:xfrm>
            <a:off x="324000" y="432000"/>
            <a:ext cx="9204000" cy="250133"/>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9" name="Sources">
            <a:extLst>
              <a:ext uri="{FF2B5EF4-FFF2-40B4-BE49-F238E27FC236}">
                <a16:creationId xmlns:a16="http://schemas.microsoft.com/office/drawing/2014/main" id="{66CDEB1D-B8F5-47BA-8571-0C6D5BB9DF26}"/>
              </a:ext>
            </a:extLst>
          </p:cNvPr>
          <p:cNvSpPr>
            <a:spLocks noGrp="1"/>
          </p:cNvSpPr>
          <p:nvPr>
            <p:ph type="body" sz="quarter" idx="13" hasCustomPrompt="1"/>
          </p:nvPr>
        </p:nvSpPr>
        <p:spPr>
          <a:xfrm>
            <a:off x="324000" y="6044950"/>
            <a:ext cx="9259200"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sources</a:t>
            </a:r>
          </a:p>
        </p:txBody>
      </p:sp>
      <p:sp>
        <p:nvSpPr>
          <p:cNvPr id="8" name="Rectangle 7">
            <a:extLst>
              <a:ext uri="{FF2B5EF4-FFF2-40B4-BE49-F238E27FC236}">
                <a16:creationId xmlns:a16="http://schemas.microsoft.com/office/drawing/2014/main" id="{3FC1BBD5-C468-4B07-AEDC-B9D783237610}"/>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 Slide_Whi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0B775C-7CC1-4410-8FA8-02669FA1F8D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03647" y="2915515"/>
            <a:ext cx="7298707" cy="1026970"/>
          </a:xfrm>
          <a:prstGeom prst="rect">
            <a:avLst/>
          </a:prstGeom>
        </p:spPr>
      </p:pic>
    </p:spTree>
    <p:extLst>
      <p:ext uri="{BB962C8B-B14F-4D97-AF65-F5344CB8AC3E}">
        <p14:creationId xmlns:p14="http://schemas.microsoft.com/office/powerpoint/2010/main" val="208832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_Black">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05CD0C-FC9A-441D-88D1-8CC68DFF29F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03200" y="2916000"/>
            <a:ext cx="7291813" cy="1026000"/>
          </a:xfrm>
          <a:prstGeom prst="rect">
            <a:avLst/>
          </a:prstGeom>
        </p:spPr>
      </p:pic>
    </p:spTree>
    <p:extLst>
      <p:ext uri="{BB962C8B-B14F-4D97-AF65-F5344CB8AC3E}">
        <p14:creationId xmlns:p14="http://schemas.microsoft.com/office/powerpoint/2010/main" val="3544681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_Re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2EAF3-7085-470A-868D-D381EA36D3E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03200" y="2916000"/>
            <a:ext cx="7291813" cy="1026000"/>
          </a:xfrm>
          <a:prstGeom prst="rect">
            <a:avLst/>
          </a:prstGeom>
        </p:spPr>
      </p:pic>
    </p:spTree>
    <p:extLst>
      <p:ext uri="{BB962C8B-B14F-4D97-AF65-F5344CB8AC3E}">
        <p14:creationId xmlns:p14="http://schemas.microsoft.com/office/powerpoint/2010/main" val="3657714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F01D9F-33BB-59FF-2EBE-33E88AF40D52}"/>
              </a:ext>
            </a:extLst>
          </p:cNvPr>
          <p:cNvSpPr>
            <a:spLocks noGrp="1"/>
          </p:cNvSpPr>
          <p:nvPr>
            <p:ph type="ctrTitle"/>
          </p:nvPr>
        </p:nvSpPr>
        <p:spPr>
          <a:xfrm>
            <a:off x="1238250" y="1122363"/>
            <a:ext cx="74295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DACC3004-48D5-D5D0-E1A1-4C56E1706E3F}"/>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A520FC6B-EDA1-F772-3CC0-709421F5800E}"/>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55CFDD94-CF3F-F076-19B3-BB09619B2E1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11E47B3-EE4F-6CB5-A950-1B51FDE28B48}"/>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416200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Picture">
    <p:spTree>
      <p:nvGrpSpPr>
        <p:cNvPr id="1" name=""/>
        <p:cNvGrpSpPr/>
        <p:nvPr/>
      </p:nvGrpSpPr>
      <p:grpSpPr>
        <a:xfrm>
          <a:off x="0" y="0"/>
          <a:ext cx="0" cy="0"/>
          <a:chOff x="0" y="0"/>
          <a:chExt cx="0" cy="0"/>
        </a:xfrm>
      </p:grpSpPr>
      <p:sp>
        <p:nvSpPr>
          <p:cNvPr id="22" name="Picture Placeholder">
            <a:extLst>
              <a:ext uri="{FF2B5EF4-FFF2-40B4-BE49-F238E27FC236}">
                <a16:creationId xmlns:a16="http://schemas.microsoft.com/office/drawing/2014/main" id="{2EF15FF5-02DC-489F-B615-26E248973116}"/>
              </a:ext>
            </a:extLst>
          </p:cNvPr>
          <p:cNvSpPr>
            <a:spLocks noGrp="1"/>
          </p:cNvSpPr>
          <p:nvPr>
            <p:ph type="pic" sz="quarter" idx="16" hasCustomPrompt="1"/>
          </p:nvPr>
        </p:nvSpPr>
        <p:spPr>
          <a:xfrm>
            <a:off x="0" y="0"/>
            <a:ext cx="390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dirty="0"/>
              <a:t>Click to insert </a:t>
            </a:r>
            <a:r>
              <a:rPr lang="fr-FR" dirty="0" err="1"/>
              <a:t>picture</a:t>
            </a:r>
            <a:endParaRPr lang="en-US" dirty="0"/>
          </a:p>
        </p:txBody>
      </p:sp>
      <p:sp>
        <p:nvSpPr>
          <p:cNvPr id="14" name="Cover Subtitle"/>
          <p:cNvSpPr>
            <a:spLocks noGrp="1"/>
          </p:cNvSpPr>
          <p:nvPr>
            <p:ph type="subTitle" idx="1" hasCustomPrompt="1"/>
          </p:nvPr>
        </p:nvSpPr>
        <p:spPr>
          <a:xfrm>
            <a:off x="4134001" y="4075200"/>
            <a:ext cx="5422883" cy="276999"/>
          </a:xfrm>
          <a:prstGeom prst="rect">
            <a:avLst/>
          </a:prstGeom>
          <a:noFill/>
        </p:spPr>
        <p:txBody>
          <a:bodyPr wrap="square" lIns="0" tIns="0" rIns="0" bIns="0" rtlCol="0" anchor="t">
            <a:spAutoFit/>
          </a:bodyPr>
          <a:lstStyle>
            <a:lvl1pPr marL="0" indent="0" algn="l" defTabSz="990564" rtl="0" eaLnBrk="1" latinLnBrk="0" hangingPunct="1">
              <a:spcBef>
                <a:spcPts val="975"/>
              </a:spcBef>
              <a:buClr>
                <a:schemeClr val="tx2"/>
              </a:buClr>
              <a:buSzPct val="90000"/>
              <a:buFont typeface="Wingdings" pitchFamily="2" charset="2"/>
              <a:buNone/>
              <a:defRPr lang="en-GB" sz="2000" b="0" kern="1200" cap="none" spc="0" baseline="0" dirty="0">
                <a:solidFill>
                  <a:schemeClr val="bg2"/>
                </a:solidFill>
                <a:latin typeface="+mn-lt"/>
                <a:ea typeface="+mn-ea"/>
                <a:cs typeface="+mn-cs"/>
              </a:defRPr>
            </a:lvl1pPr>
            <a:lvl2pPr marL="495283" indent="0" algn="ctr">
              <a:buNone/>
              <a:defRPr>
                <a:solidFill>
                  <a:schemeClr val="tx1">
                    <a:tint val="75000"/>
                  </a:schemeClr>
                </a:solidFill>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subtitle</a:t>
            </a:r>
          </a:p>
        </p:txBody>
      </p:sp>
      <p:sp>
        <p:nvSpPr>
          <p:cNvPr id="16" name="Cover Title"/>
          <p:cNvSpPr>
            <a:spLocks noGrp="1"/>
          </p:cNvSpPr>
          <p:nvPr>
            <p:ph type="ctrTitle" hasCustomPrompt="1"/>
          </p:nvPr>
        </p:nvSpPr>
        <p:spPr>
          <a:xfrm>
            <a:off x="4134001" y="2703600"/>
            <a:ext cx="5422883" cy="889474"/>
          </a:xfrm>
          <a:prstGeom prst="rect">
            <a:avLst/>
          </a:prstGeom>
          <a:noFill/>
        </p:spPr>
        <p:txBody>
          <a:bodyPr wrap="square" lIns="0" tIns="0" rIns="0" bIns="0" rtlCol="0" anchor="b">
            <a:spAutoFit/>
          </a:bodyPr>
          <a:lstStyle>
            <a:lvl1pPr marL="0" algn="l" defTabSz="990564" rtl="0" eaLnBrk="1" fontAlgn="base" latinLnBrk="0" hangingPunct="1">
              <a:lnSpc>
                <a:spcPct val="85000"/>
              </a:lnSpc>
              <a:spcBef>
                <a:spcPct val="0"/>
              </a:spcBef>
              <a:spcAft>
                <a:spcPct val="0"/>
              </a:spcAft>
              <a:buNone/>
              <a:defRPr lang="en-GB" sz="3400" b="1" kern="1200" spc="0" baseline="0" dirty="0">
                <a:solidFill>
                  <a:schemeClr val="bg2"/>
                </a:solidFill>
                <a:latin typeface="+mj-lt"/>
                <a:ea typeface="+mn-ea"/>
                <a:cs typeface="+mn-cs"/>
              </a:defRPr>
            </a:lvl1pPr>
          </a:lstStyle>
          <a:p>
            <a:r>
              <a:rPr lang="en-US" noProof="0" dirty="0"/>
              <a:t>CLICK TO edit presentation title</a:t>
            </a:r>
          </a:p>
        </p:txBody>
      </p:sp>
      <p:sp>
        <p:nvSpPr>
          <p:cNvPr id="25" name="Privacy"/>
          <p:cNvSpPr>
            <a:spLocks noGrp="1"/>
          </p:cNvSpPr>
          <p:nvPr>
            <p:ph type="body" sz="quarter" idx="15" hasCustomPrompt="1"/>
          </p:nvPr>
        </p:nvSpPr>
        <p:spPr>
          <a:xfrm>
            <a:off x="7157189" y="226058"/>
            <a:ext cx="2399695" cy="149977"/>
          </a:xfrm>
          <a:prstGeom prst="rect">
            <a:avLst/>
          </a:prstGeom>
          <a:noFill/>
        </p:spPr>
        <p:txBody>
          <a:bodyPr wrap="none" lIns="0" tIns="0" rIns="0" bIns="0" rtlCol="0" anchor="ctr">
            <a:spAutoFit/>
          </a:bodyPr>
          <a:lstStyle>
            <a:lvl1pPr marL="0" indent="0" algn="r" defTabSz="990564"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fr-FR" noProof="0" dirty="0"/>
              <a:t>Niveau de confidentialité</a:t>
            </a:r>
          </a:p>
        </p:txBody>
      </p:sp>
      <p:sp>
        <p:nvSpPr>
          <p:cNvPr id="12" name="DatePresentation"/>
          <p:cNvSpPr>
            <a:spLocks noGrp="1"/>
          </p:cNvSpPr>
          <p:nvPr>
            <p:ph type="body" sz="quarter" idx="13" hasCustomPrompt="1"/>
          </p:nvPr>
        </p:nvSpPr>
        <p:spPr>
          <a:xfrm>
            <a:off x="4134004" y="236316"/>
            <a:ext cx="419089" cy="149977"/>
          </a:xfrm>
          <a:prstGeom prst="rect">
            <a:avLst/>
          </a:prstGeom>
          <a:noFill/>
        </p:spPr>
        <p:txBody>
          <a:bodyPr wrap="none" lIns="0" tIns="0" rIns="0" bIns="0" rtlCol="0" anchor="ctr">
            <a:spAutoFit/>
          </a:bodyPr>
          <a:lstStyle>
            <a:lvl1pPr marL="0" indent="0" algn="l" defTabSz="990564"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en-US" noProof="0" dirty="0"/>
              <a:t>DATE</a:t>
            </a:r>
          </a:p>
        </p:txBody>
      </p:sp>
      <p:pic>
        <p:nvPicPr>
          <p:cNvPr id="8" name="Picture 7">
            <a:extLst>
              <a:ext uri="{FF2B5EF4-FFF2-40B4-BE49-F238E27FC236}">
                <a16:creationId xmlns:a16="http://schemas.microsoft.com/office/drawing/2014/main" id="{AB4A5733-C36A-44E1-858D-E018F71BC1C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14951" y="5992813"/>
            <a:ext cx="3429314" cy="48252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B1B09-B02E-87BD-C9C8-982742623B5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48FDA162-62F7-CB67-0049-6084087053A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765B05C-BF5C-4813-9137-C7452723226C}"/>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1BB3E8BE-736C-CF86-3ADF-6BBAF1E5DB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2E4A1CB-7A7B-5898-ACD6-6A4018F88036}"/>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2989775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F26EFC-13FA-793F-052B-F04EA2ABF41B}"/>
              </a:ext>
            </a:extLst>
          </p:cNvPr>
          <p:cNvSpPr>
            <a:spLocks noGrp="1"/>
          </p:cNvSpPr>
          <p:nvPr>
            <p:ph type="title"/>
          </p:nvPr>
        </p:nvSpPr>
        <p:spPr>
          <a:xfrm>
            <a:off x="676275" y="1709738"/>
            <a:ext cx="8543925"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D9860307-4564-F8B6-3D25-F080A66D403D}"/>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92726B1-3BC7-7ABE-D325-655E5A04ED42}"/>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CC378D56-D527-2EE6-777D-1C87DCCA28E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315D561-DC54-D726-4062-7551032DF163}"/>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2201194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9A846-7DAE-5890-9C3D-E60481AFFB0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49A9C2-D2C6-C750-BD8E-8563BCD221B5}"/>
              </a:ext>
            </a:extLst>
          </p:cNvPr>
          <p:cNvSpPr>
            <a:spLocks noGrp="1"/>
          </p:cNvSpPr>
          <p:nvPr>
            <p:ph sz="half" idx="1"/>
          </p:nvPr>
        </p:nvSpPr>
        <p:spPr>
          <a:xfrm>
            <a:off x="681038" y="1825625"/>
            <a:ext cx="4195762"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09C12636-2A95-193E-A66B-11BBF5B00F21}"/>
              </a:ext>
            </a:extLst>
          </p:cNvPr>
          <p:cNvSpPr>
            <a:spLocks noGrp="1"/>
          </p:cNvSpPr>
          <p:nvPr>
            <p:ph sz="half" idx="2"/>
          </p:nvPr>
        </p:nvSpPr>
        <p:spPr>
          <a:xfrm>
            <a:off x="5029200" y="1825625"/>
            <a:ext cx="4195763"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88624AAB-19A2-447D-E02B-A6EF86DC3C5F}"/>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996572DF-94D0-EC70-9764-1FA7C6CF8411}"/>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10A60D7-2545-99AF-E3A0-1B9ACB840F0B}"/>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3586554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00BC6B-2F8B-C6A4-411E-B120848BA9BC}"/>
              </a:ext>
            </a:extLst>
          </p:cNvPr>
          <p:cNvSpPr>
            <a:spLocks noGrp="1"/>
          </p:cNvSpPr>
          <p:nvPr>
            <p:ph type="title"/>
          </p:nvPr>
        </p:nvSpPr>
        <p:spPr>
          <a:xfrm>
            <a:off x="682625" y="365125"/>
            <a:ext cx="8543925"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C9F2734F-D284-E4FF-1E60-7BC5B8BAA878}"/>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44142BF-EA61-FF99-08FC-60B9EFECDA70}"/>
              </a:ext>
            </a:extLst>
          </p:cNvPr>
          <p:cNvSpPr>
            <a:spLocks noGrp="1"/>
          </p:cNvSpPr>
          <p:nvPr>
            <p:ph sz="half" idx="2"/>
          </p:nvPr>
        </p:nvSpPr>
        <p:spPr>
          <a:xfrm>
            <a:off x="682625" y="2505075"/>
            <a:ext cx="419100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EDA3401F-703B-AD2F-BD9D-046C1ECEDE49}"/>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4EE54D4-1D90-07BE-4DCE-074F4845D745}"/>
              </a:ext>
            </a:extLst>
          </p:cNvPr>
          <p:cNvSpPr>
            <a:spLocks noGrp="1"/>
          </p:cNvSpPr>
          <p:nvPr>
            <p:ph sz="quarter" idx="4"/>
          </p:nvPr>
        </p:nvSpPr>
        <p:spPr>
          <a:xfrm>
            <a:off x="5014913" y="2505075"/>
            <a:ext cx="42116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838FC40E-7CDF-1F6F-EB3E-5377C80EE268}"/>
              </a:ext>
            </a:extLst>
          </p:cNvPr>
          <p:cNvSpPr>
            <a:spLocks noGrp="1"/>
          </p:cNvSpPr>
          <p:nvPr>
            <p:ph type="dt" sz="half" idx="10"/>
          </p:nvPr>
        </p:nvSpPr>
        <p:spPr/>
        <p:txBody>
          <a:bodyPr/>
          <a:lstStyle/>
          <a:p>
            <a:endParaRPr lang="en-US"/>
          </a:p>
        </p:txBody>
      </p:sp>
      <p:sp>
        <p:nvSpPr>
          <p:cNvPr id="8" name="Espace réservé du pied de page 7">
            <a:extLst>
              <a:ext uri="{FF2B5EF4-FFF2-40B4-BE49-F238E27FC236}">
                <a16:creationId xmlns:a16="http://schemas.microsoft.com/office/drawing/2014/main" id="{EC536BC8-4F25-4F89-9BED-1E3E9B3C67F2}"/>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107D3FB1-440C-2F66-6A7A-A62AA7388CA9}"/>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6336180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1A8427-10EA-AA49-9487-CBECB20A25A5}"/>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80D29117-2972-D9F8-804C-D659040A5A80}"/>
              </a:ext>
            </a:extLst>
          </p:cNvPr>
          <p:cNvSpPr>
            <a:spLocks noGrp="1"/>
          </p:cNvSpPr>
          <p:nvPr>
            <p:ph type="dt" sz="half" idx="10"/>
          </p:nvPr>
        </p:nvSpPr>
        <p:spPr/>
        <p:txBody>
          <a:bodyPr/>
          <a:lstStyle/>
          <a:p>
            <a:endParaRPr lang="en-US"/>
          </a:p>
        </p:txBody>
      </p:sp>
      <p:sp>
        <p:nvSpPr>
          <p:cNvPr id="4" name="Espace réservé du pied de page 3">
            <a:extLst>
              <a:ext uri="{FF2B5EF4-FFF2-40B4-BE49-F238E27FC236}">
                <a16:creationId xmlns:a16="http://schemas.microsoft.com/office/drawing/2014/main" id="{BD78A4D9-63E1-24E9-3B6C-3239A853AD50}"/>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286710E7-2FB2-9702-1D9A-EA32F571951C}"/>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2097936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AE0732A-BE53-3F44-B884-458E8B68BF0A}"/>
              </a:ext>
            </a:extLst>
          </p:cNvPr>
          <p:cNvSpPr>
            <a:spLocks noGrp="1"/>
          </p:cNvSpPr>
          <p:nvPr>
            <p:ph type="dt" sz="half" idx="10"/>
          </p:nvPr>
        </p:nvSpPr>
        <p:spPr/>
        <p:txBody>
          <a:bodyPr/>
          <a:lstStyle/>
          <a:p>
            <a:endParaRPr lang="en-US"/>
          </a:p>
        </p:txBody>
      </p:sp>
      <p:sp>
        <p:nvSpPr>
          <p:cNvPr id="3" name="Espace réservé du pied de page 2">
            <a:extLst>
              <a:ext uri="{FF2B5EF4-FFF2-40B4-BE49-F238E27FC236}">
                <a16:creationId xmlns:a16="http://schemas.microsoft.com/office/drawing/2014/main" id="{7F3D2154-DFE3-A3AD-8728-3984B02C85CE}"/>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06F992BE-85BB-324F-CB9A-DDCB5B08F708}"/>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1572197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43C655-435A-E34A-4F21-99E49C14DC8F}"/>
              </a:ext>
            </a:extLst>
          </p:cNvPr>
          <p:cNvSpPr>
            <a:spLocks noGrp="1"/>
          </p:cNvSpPr>
          <p:nvPr>
            <p:ph type="title"/>
          </p:nvPr>
        </p:nvSpPr>
        <p:spPr>
          <a:xfrm>
            <a:off x="682625" y="457200"/>
            <a:ext cx="3194050"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BA1828A7-9007-5778-DB17-BFF54C1DADD1}"/>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1948832C-62DB-1A8C-7C13-EDAD3F133820}"/>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A9174BA-E73A-BF59-FF92-255DB0E5D287}"/>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C73F1EB9-3729-7FF6-1E80-6469EDFFE0D8}"/>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85B8C41-750E-7E7E-C4F8-BD6304208F34}"/>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7359993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B9550B-AC57-D439-3A27-4213CC7CC8A7}"/>
              </a:ext>
            </a:extLst>
          </p:cNvPr>
          <p:cNvSpPr>
            <a:spLocks noGrp="1"/>
          </p:cNvSpPr>
          <p:nvPr>
            <p:ph type="title"/>
          </p:nvPr>
        </p:nvSpPr>
        <p:spPr>
          <a:xfrm>
            <a:off x="682625" y="457200"/>
            <a:ext cx="3194050"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4C204E62-707D-B687-45F1-DBA76FD42717}"/>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96E7485B-FF85-E8AF-B28F-F2C41F474FE1}"/>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30BD40-B154-3FF5-B4B8-7BB004058790}"/>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27582A8A-DA63-5D8A-4641-98870B24B5DB}"/>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7F47B302-AE1A-0215-F76D-4C6E5A5B9AFE}"/>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29760692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66FE78-61CD-BED0-BADB-D3B6DA9271B5}"/>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85AD3DF-D660-703C-D0FC-8BDF5E84F0F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B8F6FCD-1EA7-0709-B182-BD9428B3405D}"/>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C4B31AB9-F529-021A-E08B-608E6AEB632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4C0BCD2-2C34-2EAA-D18D-632C719E4A01}"/>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4964297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B74AF82-AD86-59ED-1482-D18F89846B3C}"/>
              </a:ext>
            </a:extLst>
          </p:cNvPr>
          <p:cNvSpPr>
            <a:spLocks noGrp="1"/>
          </p:cNvSpPr>
          <p:nvPr>
            <p:ph type="title" orient="vert"/>
          </p:nvPr>
        </p:nvSpPr>
        <p:spPr>
          <a:xfrm>
            <a:off x="7089775" y="365125"/>
            <a:ext cx="2135188"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8B4FFE5-3533-F1FD-BB8A-95ED678A8000}"/>
              </a:ext>
            </a:extLst>
          </p:cNvPr>
          <p:cNvSpPr>
            <a:spLocks noGrp="1"/>
          </p:cNvSpPr>
          <p:nvPr>
            <p:ph type="body" orient="vert" idx="1"/>
          </p:nvPr>
        </p:nvSpPr>
        <p:spPr>
          <a:xfrm>
            <a:off x="681038" y="365125"/>
            <a:ext cx="6256337"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A55C22A-4AA1-7CFF-AB21-AC32ED15122F}"/>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3A0F48C2-130E-8FA8-87BB-7E14DC7B1A8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8B8D094-0250-9332-87C0-8650C7F97964}"/>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352873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_1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92000" y="3440635"/>
            <a:ext cx="4290000" cy="800347"/>
          </a:xfrm>
          <a:prstGeom prst="rect">
            <a:avLst/>
          </a:prstGeom>
          <a:noFill/>
        </p:spPr>
        <p:txBody>
          <a:bodyPr vert="horz" wrap="square" lIns="0" tIns="0" rIns="0" bIns="0" rtlCol="0" anchor="t">
            <a:spAutoFit/>
          </a:bodyPr>
          <a:lstStyle>
            <a:lvl1pPr>
              <a:defRPr lang="fr-FR" sz="3400" b="1" spc="0" noProof="0">
                <a:solidFill>
                  <a:schemeClr val="tx1"/>
                </a:solidFill>
                <a:latin typeface="+mn-lt"/>
                <a:ea typeface="+mn-ea"/>
                <a:cs typeface="+mn-cs"/>
              </a:defRPr>
            </a:lvl1pPr>
          </a:lstStyle>
          <a:p>
            <a:pPr marL="0" lvl="0"/>
            <a:r>
              <a:rPr lang="en-US" noProof="0" dirty="0"/>
              <a:t>CLICK TO edit section title</a:t>
            </a:r>
          </a:p>
        </p:txBody>
      </p:sp>
      <p:sp>
        <p:nvSpPr>
          <p:cNvPr id="14" name="Text Placeholder 33"/>
          <p:cNvSpPr>
            <a:spLocks noGrp="1"/>
          </p:cNvSpPr>
          <p:nvPr>
            <p:ph type="body" sz="quarter" idx="11" hasCustomPrompt="1"/>
          </p:nvPr>
        </p:nvSpPr>
        <p:spPr>
          <a:xfrm>
            <a:off x="1092004" y="2145226"/>
            <a:ext cx="670055" cy="935256"/>
          </a:xfrm>
          <a:prstGeom prst="rect">
            <a:avLst/>
          </a:prstGeom>
          <a:noFill/>
        </p:spPr>
        <p:txBody>
          <a:bodyPr vert="horz" wrap="none" lIns="0" tIns="0" rIns="0" bIns="0" rtlCol="0" anchor="b">
            <a:spAutoFit/>
          </a:bodyPr>
          <a:lstStyle>
            <a:lvl1pPr marL="0" indent="0">
              <a:buNone/>
              <a:defRPr lang="fr-FR" sz="7150" cap="all" spc="0" noProof="0" dirty="0">
                <a:solidFill>
                  <a:schemeClr val="tx1"/>
                </a:solidFill>
                <a:latin typeface="+mj-lt"/>
                <a:ea typeface="+mn-ea"/>
                <a:cs typeface="+mn-cs"/>
              </a:defRPr>
            </a:lvl1pPr>
          </a:lstStyle>
          <a:p>
            <a:pPr marL="547930" lvl="0" indent="-742923" fontAlgn="base">
              <a:lnSpc>
                <a:spcPct val="85000"/>
              </a:lnSpc>
              <a:spcBef>
                <a:spcPct val="0"/>
              </a:spcBef>
              <a:spcAft>
                <a:spcPct val="0"/>
              </a:spcAft>
            </a:pPr>
            <a:r>
              <a:rPr lang="en-US" noProof="0" dirty="0"/>
              <a:t>#</a:t>
            </a:r>
          </a:p>
        </p:txBody>
      </p:sp>
      <p:sp>
        <p:nvSpPr>
          <p:cNvPr id="9" name="Subtitle 2"/>
          <p:cNvSpPr>
            <a:spLocks noGrp="1"/>
          </p:cNvSpPr>
          <p:nvPr>
            <p:ph type="subTitle" idx="1" hasCustomPrompt="1"/>
          </p:nvPr>
        </p:nvSpPr>
        <p:spPr>
          <a:xfrm>
            <a:off x="1092000" y="4930950"/>
            <a:ext cx="4290000" cy="270074"/>
          </a:xfrm>
          <a:prstGeom prst="rect">
            <a:avLst/>
          </a:prstGeom>
        </p:spPr>
        <p:txBody>
          <a:bodyPr wrap="square" rIns="0">
            <a:spAutoFit/>
          </a:bodyPr>
          <a:lstStyle>
            <a:lvl1pPr marL="0" indent="0" algn="l" defTabSz="990564" rtl="0" eaLnBrk="1" latinLnBrk="0" hangingPunct="1">
              <a:spcBef>
                <a:spcPts val="433"/>
              </a:spcBef>
              <a:buClr>
                <a:schemeClr val="tx2"/>
              </a:buClr>
              <a:buSzPct val="90000"/>
              <a:buFont typeface="Wingdings" pitchFamily="2" charset="2"/>
              <a:buNone/>
              <a:defRPr lang="en-US" sz="1950" b="0" kern="1200" cap="none" baseline="0" dirty="0" smtClean="0">
                <a:solidFill>
                  <a:schemeClr val="tx1"/>
                </a:solidFill>
                <a:latin typeface="+mn-lt"/>
                <a:ea typeface="+mn-ea"/>
                <a:cs typeface="Arial" pitchFamily="34" charset="0"/>
              </a:defRPr>
            </a:lvl1pPr>
            <a:lvl2pPr marL="0" indent="0" algn="l">
              <a:spcBef>
                <a:spcPts val="433"/>
              </a:spcBef>
              <a:buNone/>
              <a:defRPr lang="en-GB" sz="1950" kern="1200" dirty="0">
                <a:solidFill>
                  <a:schemeClr val="bg2"/>
                </a:solidFill>
                <a:latin typeface="Source Sans Pro" panose="020B0503030403020204" pitchFamily="34" charset="0"/>
                <a:ea typeface="+mn-ea"/>
                <a:cs typeface="Arial" pitchFamily="34" charset="0"/>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5616000" y="0"/>
            <a:ext cx="429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p>
        </p:txBody>
      </p:sp>
      <p:sp>
        <p:nvSpPr>
          <p:cNvPr id="8" name="Rectangle 7">
            <a:extLst>
              <a:ext uri="{FF2B5EF4-FFF2-40B4-BE49-F238E27FC236}">
                <a16:creationId xmlns:a16="http://schemas.microsoft.com/office/drawing/2014/main" id="{6C21A9E0-8BC8-4711-81B6-F5BEB3131FAF}"/>
              </a:ext>
            </a:extLst>
          </p:cNvPr>
          <p:cNvSpPr/>
          <p:nvPr userDrawn="1"/>
        </p:nvSpPr>
        <p:spPr>
          <a:xfrm>
            <a:off x="419960" y="3090812"/>
            <a:ext cx="5653138" cy="10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pic>
        <p:nvPicPr>
          <p:cNvPr id="11" name="Picture 10" descr="logo_SG.wmf">
            <a:extLst>
              <a:ext uri="{FF2B5EF4-FFF2-40B4-BE49-F238E27FC236}">
                <a16:creationId xmlns:a16="http://schemas.microsoft.com/office/drawing/2014/main" id="{B64D71F1-C7D9-4507-9228-C5313E08C69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92000" y="6108770"/>
            <a:ext cx="2044900" cy="39937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85BB90-2428-3790-9BF0-64D42842D968}"/>
              </a:ext>
            </a:extLst>
          </p:cNvPr>
          <p:cNvSpPr>
            <a:spLocks noGrp="1"/>
          </p:cNvSpPr>
          <p:nvPr>
            <p:ph type="ctrTitle"/>
          </p:nvPr>
        </p:nvSpPr>
        <p:spPr>
          <a:xfrm>
            <a:off x="1238250" y="1122363"/>
            <a:ext cx="74295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AA2DC276-A5A5-4217-5AB3-70CB58BC79FB}"/>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8E2BBEBD-423A-BFA3-3437-B35A50BA7FA5}"/>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4E6F2577-3FBB-A018-F76F-BD766187480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DE59CEB-CC42-485E-498C-F8630C33B4C3}"/>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1257334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FCB973-69F4-BCC3-546C-42CEC906DB2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6F3611E-F40D-AC37-02A9-8DACA6404FB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1DCCF65-E88F-60EB-3E2F-3A187880859F}"/>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B1C76595-75AB-0541-2D87-E8C81033F11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57D0A7E-3AFC-C7EC-DA44-06F8FF6BEE1E}"/>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19058777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614944-580D-9AF1-3B46-E5DC09C5AE67}"/>
              </a:ext>
            </a:extLst>
          </p:cNvPr>
          <p:cNvSpPr>
            <a:spLocks noGrp="1"/>
          </p:cNvSpPr>
          <p:nvPr>
            <p:ph type="title"/>
          </p:nvPr>
        </p:nvSpPr>
        <p:spPr>
          <a:xfrm>
            <a:off x="676275" y="1709738"/>
            <a:ext cx="8543925"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42E44313-7B34-1373-F76B-8D8F8120CF6A}"/>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197B929-A000-DA4D-6C8B-8E1035222417}"/>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CD0C4B54-8ED8-34BB-E43E-19B31F166C7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FDDDAF6-4797-6161-DEB0-939572233314}"/>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4057907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545EF-48EA-FFBD-B558-668C1C0BF786}"/>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A24030E0-969E-2613-139E-E7F433B57E1A}"/>
              </a:ext>
            </a:extLst>
          </p:cNvPr>
          <p:cNvSpPr>
            <a:spLocks noGrp="1"/>
          </p:cNvSpPr>
          <p:nvPr>
            <p:ph sz="half" idx="1"/>
          </p:nvPr>
        </p:nvSpPr>
        <p:spPr>
          <a:xfrm>
            <a:off x="681038" y="1825625"/>
            <a:ext cx="4195762"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D0292EF5-854D-0C9E-BC81-1F009FC50B99}"/>
              </a:ext>
            </a:extLst>
          </p:cNvPr>
          <p:cNvSpPr>
            <a:spLocks noGrp="1"/>
          </p:cNvSpPr>
          <p:nvPr>
            <p:ph sz="half" idx="2"/>
          </p:nvPr>
        </p:nvSpPr>
        <p:spPr>
          <a:xfrm>
            <a:off x="5029200" y="1825625"/>
            <a:ext cx="4195763"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E9CBF50E-D2F3-8B90-6DF0-CFEEACC65230}"/>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DA3E6DD7-1EBF-B3B9-16A2-94AD6C51837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0C2560D6-267C-835F-5680-F194220EC48B}"/>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3354050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A9D-DC23-6D9C-5903-6BF36D5B0B93}"/>
              </a:ext>
            </a:extLst>
          </p:cNvPr>
          <p:cNvSpPr>
            <a:spLocks noGrp="1"/>
          </p:cNvSpPr>
          <p:nvPr>
            <p:ph type="title"/>
          </p:nvPr>
        </p:nvSpPr>
        <p:spPr>
          <a:xfrm>
            <a:off x="682625" y="365125"/>
            <a:ext cx="8543925"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EF2B2284-50AD-FCD0-8F14-195911464EB0}"/>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EACB95D-5E82-ECF3-008F-E66CC212A7E9}"/>
              </a:ext>
            </a:extLst>
          </p:cNvPr>
          <p:cNvSpPr>
            <a:spLocks noGrp="1"/>
          </p:cNvSpPr>
          <p:nvPr>
            <p:ph sz="half" idx="2"/>
          </p:nvPr>
        </p:nvSpPr>
        <p:spPr>
          <a:xfrm>
            <a:off x="682625" y="2505075"/>
            <a:ext cx="419100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3EB98CF-E2F3-CEE6-3D57-7020E7246517}"/>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ABB3FCF-7EB6-BD08-7425-28F0989D11AC}"/>
              </a:ext>
            </a:extLst>
          </p:cNvPr>
          <p:cNvSpPr>
            <a:spLocks noGrp="1"/>
          </p:cNvSpPr>
          <p:nvPr>
            <p:ph sz="quarter" idx="4"/>
          </p:nvPr>
        </p:nvSpPr>
        <p:spPr>
          <a:xfrm>
            <a:off x="5014913" y="2505075"/>
            <a:ext cx="42116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6A22AF31-C0EE-4573-E364-7794CDBEA4FD}"/>
              </a:ext>
            </a:extLst>
          </p:cNvPr>
          <p:cNvSpPr>
            <a:spLocks noGrp="1"/>
          </p:cNvSpPr>
          <p:nvPr>
            <p:ph type="dt" sz="half" idx="10"/>
          </p:nvPr>
        </p:nvSpPr>
        <p:spPr/>
        <p:txBody>
          <a:bodyPr/>
          <a:lstStyle/>
          <a:p>
            <a:endParaRPr lang="en-US"/>
          </a:p>
        </p:txBody>
      </p:sp>
      <p:sp>
        <p:nvSpPr>
          <p:cNvPr id="8" name="Espace réservé du pied de page 7">
            <a:extLst>
              <a:ext uri="{FF2B5EF4-FFF2-40B4-BE49-F238E27FC236}">
                <a16:creationId xmlns:a16="http://schemas.microsoft.com/office/drawing/2014/main" id="{A54A57F2-CFEE-45ED-C3FF-A48AAC5E347F}"/>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DC10298B-D683-6812-7F8A-EDB4A1E2C44B}"/>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27167151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4113B-A911-B243-4C2C-B611E872DDCB}"/>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1A39CC4B-E91E-C43F-5AD8-7450AFEC8EF6}"/>
              </a:ext>
            </a:extLst>
          </p:cNvPr>
          <p:cNvSpPr>
            <a:spLocks noGrp="1"/>
          </p:cNvSpPr>
          <p:nvPr>
            <p:ph type="dt" sz="half" idx="10"/>
          </p:nvPr>
        </p:nvSpPr>
        <p:spPr/>
        <p:txBody>
          <a:bodyPr/>
          <a:lstStyle/>
          <a:p>
            <a:endParaRPr lang="en-US"/>
          </a:p>
        </p:txBody>
      </p:sp>
      <p:sp>
        <p:nvSpPr>
          <p:cNvPr id="4" name="Espace réservé du pied de page 3">
            <a:extLst>
              <a:ext uri="{FF2B5EF4-FFF2-40B4-BE49-F238E27FC236}">
                <a16:creationId xmlns:a16="http://schemas.microsoft.com/office/drawing/2014/main" id="{EF928CF8-7A9A-4E2C-4969-EFD36FAA14D2}"/>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91987228-F212-2EEC-94BE-70478E83F411}"/>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10742451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FBBE2CE-AEFB-BA3F-53F6-0A53912BCEEA}"/>
              </a:ext>
            </a:extLst>
          </p:cNvPr>
          <p:cNvSpPr>
            <a:spLocks noGrp="1"/>
          </p:cNvSpPr>
          <p:nvPr>
            <p:ph type="dt" sz="half" idx="10"/>
          </p:nvPr>
        </p:nvSpPr>
        <p:spPr/>
        <p:txBody>
          <a:bodyPr/>
          <a:lstStyle/>
          <a:p>
            <a:endParaRPr lang="en-US"/>
          </a:p>
        </p:txBody>
      </p:sp>
      <p:sp>
        <p:nvSpPr>
          <p:cNvPr id="3" name="Espace réservé du pied de page 2">
            <a:extLst>
              <a:ext uri="{FF2B5EF4-FFF2-40B4-BE49-F238E27FC236}">
                <a16:creationId xmlns:a16="http://schemas.microsoft.com/office/drawing/2014/main" id="{258FF4B6-7079-F05F-3BD5-B80195E381FA}"/>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6CDDACF9-4FCC-8904-F706-D458BE74D3F6}"/>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5058052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7A449-3679-311C-34F0-40B365B50699}"/>
              </a:ext>
            </a:extLst>
          </p:cNvPr>
          <p:cNvSpPr>
            <a:spLocks noGrp="1"/>
          </p:cNvSpPr>
          <p:nvPr>
            <p:ph type="title"/>
          </p:nvPr>
        </p:nvSpPr>
        <p:spPr>
          <a:xfrm>
            <a:off x="682625" y="457200"/>
            <a:ext cx="3194050"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E482CDC0-76DD-9B75-B226-3B86374B1590}"/>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7252B001-0285-3723-0C4E-84C2EDCD926E}"/>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DD6FA8B-A946-41E4-A642-31347C45F352}"/>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80015BD9-603A-4AAC-7147-469D31CAEA2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563CC855-BA86-3D3C-E96C-FE88D787022C}"/>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16999964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F66A6-F4DB-0827-7093-557366581FD0}"/>
              </a:ext>
            </a:extLst>
          </p:cNvPr>
          <p:cNvSpPr>
            <a:spLocks noGrp="1"/>
          </p:cNvSpPr>
          <p:nvPr>
            <p:ph type="title"/>
          </p:nvPr>
        </p:nvSpPr>
        <p:spPr>
          <a:xfrm>
            <a:off x="682625" y="457200"/>
            <a:ext cx="3194050"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4A1C9B09-0E42-0EC3-F9E1-8B09DFDEC71A}"/>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1EFB369D-F71A-043F-F2A3-6C05D0505F4C}"/>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838D7F7-0D7D-BAF9-9FC0-65BF095AE91B}"/>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6BFF631C-F889-8FCD-CD8B-2E65D2BF562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8FE6721-8F25-1733-99D1-96A93BA12C33}"/>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6338018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73BC75-0107-C6BF-32BA-A774E76A91AB}"/>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7C5479A2-E4D6-49D4-75DA-68F2714F573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A7A4053-A81F-60BA-193B-9C70162CF967}"/>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A015C95D-4983-C006-BEE2-0AB04CDC7A3D}"/>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DD67036-EAF9-730F-B05B-0820FCB3EFDA}"/>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332242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_1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92000" y="3441600"/>
            <a:ext cx="4290000" cy="800347"/>
          </a:xfrm>
          <a:prstGeom prst="rect">
            <a:avLst/>
          </a:prstGeom>
          <a:noFill/>
        </p:spPr>
        <p:txBody>
          <a:bodyPr vert="horz" wrap="square" lIns="0" tIns="0" rIns="0" bIns="0" rtlCol="0" anchor="t">
            <a:spAutoFit/>
          </a:bodyPr>
          <a:lstStyle>
            <a:lvl1pPr>
              <a:defRPr lang="fr-FR" sz="3400" b="1" spc="0" noProof="0">
                <a:solidFill>
                  <a:schemeClr val="bg2"/>
                </a:solidFill>
                <a:latin typeface="+mn-lt"/>
                <a:ea typeface="+mn-ea"/>
                <a:cs typeface="+mn-cs"/>
              </a:defRPr>
            </a:lvl1pPr>
          </a:lstStyle>
          <a:p>
            <a:pPr marL="0" lvl="0"/>
            <a:r>
              <a:rPr lang="en-US" noProof="0" dirty="0"/>
              <a:t>CLICK TO edit section title</a:t>
            </a:r>
          </a:p>
        </p:txBody>
      </p:sp>
      <p:sp>
        <p:nvSpPr>
          <p:cNvPr id="14" name="Text Placeholder 33"/>
          <p:cNvSpPr>
            <a:spLocks noGrp="1"/>
          </p:cNvSpPr>
          <p:nvPr>
            <p:ph type="body" sz="quarter" idx="11" hasCustomPrompt="1"/>
          </p:nvPr>
        </p:nvSpPr>
        <p:spPr>
          <a:xfrm>
            <a:off x="1092004" y="2145600"/>
            <a:ext cx="670055" cy="935256"/>
          </a:xfrm>
          <a:prstGeom prst="rect">
            <a:avLst/>
          </a:prstGeom>
          <a:noFill/>
        </p:spPr>
        <p:txBody>
          <a:bodyPr vert="horz" wrap="none" lIns="0" tIns="0" rIns="0" bIns="0" rtlCol="0" anchor="b">
            <a:spAutoFit/>
          </a:bodyPr>
          <a:lstStyle>
            <a:lvl1pPr marL="0" indent="0">
              <a:buNone/>
              <a:defRPr lang="fr-FR" sz="7150" cap="all" spc="0" noProof="0" dirty="0">
                <a:solidFill>
                  <a:schemeClr val="bg2"/>
                </a:solidFill>
                <a:latin typeface="+mj-lt"/>
                <a:ea typeface="+mn-ea"/>
                <a:cs typeface="+mn-cs"/>
              </a:defRPr>
            </a:lvl1pPr>
          </a:lstStyle>
          <a:p>
            <a:pPr marL="547930" lvl="0" indent="-742923" fontAlgn="base">
              <a:lnSpc>
                <a:spcPct val="85000"/>
              </a:lnSpc>
              <a:spcBef>
                <a:spcPct val="0"/>
              </a:spcBef>
              <a:spcAft>
                <a:spcPct val="0"/>
              </a:spcAft>
            </a:pPr>
            <a:r>
              <a:rPr lang="en-US" noProof="0" dirty="0"/>
              <a:t>#</a:t>
            </a:r>
          </a:p>
        </p:txBody>
      </p:sp>
      <p:sp>
        <p:nvSpPr>
          <p:cNvPr id="9" name="Subtitle 2"/>
          <p:cNvSpPr>
            <a:spLocks noGrp="1"/>
          </p:cNvSpPr>
          <p:nvPr>
            <p:ph type="subTitle" idx="1" hasCustomPrompt="1"/>
          </p:nvPr>
        </p:nvSpPr>
        <p:spPr>
          <a:xfrm>
            <a:off x="1092000" y="4932000"/>
            <a:ext cx="4290000" cy="270074"/>
          </a:xfrm>
          <a:prstGeom prst="rect">
            <a:avLst/>
          </a:prstGeom>
        </p:spPr>
        <p:txBody>
          <a:bodyPr wrap="square" rIns="0">
            <a:spAutoFit/>
          </a:bodyPr>
          <a:lstStyle>
            <a:lvl1pPr marL="0" indent="0" algn="l" defTabSz="990564" rtl="0" eaLnBrk="1" latinLnBrk="0" hangingPunct="1">
              <a:spcBef>
                <a:spcPts val="433"/>
              </a:spcBef>
              <a:buClr>
                <a:schemeClr val="tx2"/>
              </a:buClr>
              <a:buSzPct val="90000"/>
              <a:buFont typeface="Wingdings" pitchFamily="2" charset="2"/>
              <a:buNone/>
              <a:defRPr lang="en-US" sz="1950" b="0" kern="1200" cap="none" baseline="0" dirty="0" smtClean="0">
                <a:solidFill>
                  <a:schemeClr val="bg2"/>
                </a:solidFill>
                <a:latin typeface="+mn-lt"/>
                <a:ea typeface="+mn-ea"/>
                <a:cs typeface="Arial" pitchFamily="34" charset="0"/>
              </a:defRPr>
            </a:lvl1pPr>
            <a:lvl2pPr marL="0" indent="0" algn="l">
              <a:spcBef>
                <a:spcPts val="433"/>
              </a:spcBef>
              <a:buNone/>
              <a:defRPr lang="en-GB" sz="1950" kern="1200" dirty="0">
                <a:solidFill>
                  <a:schemeClr val="bg2"/>
                </a:solidFill>
                <a:latin typeface="Source Sans Pro" panose="020B0503030403020204" pitchFamily="34" charset="0"/>
                <a:ea typeface="+mn-ea"/>
                <a:cs typeface="Arial" pitchFamily="34" charset="0"/>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subsection title</a:t>
            </a:r>
          </a:p>
        </p:txBody>
      </p:sp>
      <p:sp>
        <p:nvSpPr>
          <p:cNvPr id="10" name="Picture Placeholder">
            <a:extLst>
              <a:ext uri="{FF2B5EF4-FFF2-40B4-BE49-F238E27FC236}">
                <a16:creationId xmlns:a16="http://schemas.microsoft.com/office/drawing/2014/main" id="{92FE1E90-E065-4F26-BC40-02F0B35BAECD}"/>
              </a:ext>
            </a:extLst>
          </p:cNvPr>
          <p:cNvSpPr>
            <a:spLocks noGrp="1"/>
          </p:cNvSpPr>
          <p:nvPr>
            <p:ph type="pic" sz="quarter" idx="16" hasCustomPrompt="1"/>
          </p:nvPr>
        </p:nvSpPr>
        <p:spPr>
          <a:xfrm>
            <a:off x="5616000" y="0"/>
            <a:ext cx="429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dirty="0"/>
              <a:t>Click to insert </a:t>
            </a:r>
            <a:r>
              <a:rPr lang="fr-FR" dirty="0" err="1"/>
              <a:t>picture</a:t>
            </a:r>
            <a:endParaRPr lang="en-US" dirty="0"/>
          </a:p>
        </p:txBody>
      </p:sp>
      <p:pic>
        <p:nvPicPr>
          <p:cNvPr id="8" name="Picture 7" descr="logo_SG.wmf">
            <a:extLst>
              <a:ext uri="{FF2B5EF4-FFF2-40B4-BE49-F238E27FC236}">
                <a16:creationId xmlns:a16="http://schemas.microsoft.com/office/drawing/2014/main" id="{D8DCACC6-3267-437F-829C-CD37B53C1D7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92000" y="6108770"/>
            <a:ext cx="2044900" cy="399374"/>
          </a:xfrm>
          <a:prstGeom prst="rect">
            <a:avLst/>
          </a:prstGeom>
        </p:spPr>
      </p:pic>
      <p:sp>
        <p:nvSpPr>
          <p:cNvPr id="11" name="Rectangle 10">
            <a:extLst>
              <a:ext uri="{FF2B5EF4-FFF2-40B4-BE49-F238E27FC236}">
                <a16:creationId xmlns:a16="http://schemas.microsoft.com/office/drawing/2014/main" id="{A93868EE-F0FE-479A-828A-05F361CE148B}"/>
              </a:ext>
            </a:extLst>
          </p:cNvPr>
          <p:cNvSpPr/>
          <p:nvPr userDrawn="1"/>
        </p:nvSpPr>
        <p:spPr>
          <a:xfrm>
            <a:off x="419961" y="3092400"/>
            <a:ext cx="4104000" cy="10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spTree>
    <p:extLst>
      <p:ext uri="{BB962C8B-B14F-4D97-AF65-F5344CB8AC3E}">
        <p14:creationId xmlns:p14="http://schemas.microsoft.com/office/powerpoint/2010/main" val="3714730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D6FF66B-19D3-2FDF-BFB8-6547D37C73F3}"/>
              </a:ext>
            </a:extLst>
          </p:cNvPr>
          <p:cNvSpPr>
            <a:spLocks noGrp="1"/>
          </p:cNvSpPr>
          <p:nvPr>
            <p:ph type="title" orient="vert"/>
          </p:nvPr>
        </p:nvSpPr>
        <p:spPr>
          <a:xfrm>
            <a:off x="7089775" y="365125"/>
            <a:ext cx="2135188"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D94EAF37-A373-3504-5D05-8AECA0EC140E}"/>
              </a:ext>
            </a:extLst>
          </p:cNvPr>
          <p:cNvSpPr>
            <a:spLocks noGrp="1"/>
          </p:cNvSpPr>
          <p:nvPr>
            <p:ph type="body" orient="vert" idx="1"/>
          </p:nvPr>
        </p:nvSpPr>
        <p:spPr>
          <a:xfrm>
            <a:off x="681038" y="365125"/>
            <a:ext cx="6256337"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AAA7B09-CE0E-8524-61CB-7B3A7DB5A361}"/>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1E42911A-E3EC-027F-E67A-38886EEB030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EDB9CDB-F7EA-CF19-D385-89B0AFC56F7C}"/>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42814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_2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858000" y="2416459"/>
            <a:ext cx="4290000" cy="800347"/>
          </a:xfrm>
          <a:prstGeom prst="rect">
            <a:avLst/>
          </a:prstGeom>
          <a:noFill/>
        </p:spPr>
        <p:txBody>
          <a:bodyPr vert="horz" wrap="square" lIns="0" tIns="0" rIns="0" bIns="0" rtlCol="0" anchor="b">
            <a:spAutoFit/>
          </a:bodyPr>
          <a:lstStyle>
            <a:lvl1pPr>
              <a:defRPr lang="fr-FR" sz="3400" b="1" spc="0" noProof="0">
                <a:solidFill>
                  <a:schemeClr val="tx1"/>
                </a:solidFill>
                <a:latin typeface="+mj-lt"/>
                <a:ea typeface="+mn-ea"/>
                <a:cs typeface="+mn-cs"/>
              </a:defRPr>
            </a:lvl1pPr>
          </a:lstStyle>
          <a:p>
            <a:pPr marL="0" lvl="0"/>
            <a:r>
              <a:rPr lang="en-US" noProof="0" dirty="0"/>
              <a:t>CLICK TO edit section title</a:t>
            </a:r>
          </a:p>
        </p:txBody>
      </p:sp>
      <p:sp>
        <p:nvSpPr>
          <p:cNvPr id="9" name="Subtitle 2"/>
          <p:cNvSpPr>
            <a:spLocks noGrp="1"/>
          </p:cNvSpPr>
          <p:nvPr>
            <p:ph type="subTitle" idx="1" hasCustomPrompt="1"/>
          </p:nvPr>
        </p:nvSpPr>
        <p:spPr>
          <a:xfrm>
            <a:off x="858000" y="3637357"/>
            <a:ext cx="4290000" cy="270074"/>
          </a:xfrm>
          <a:prstGeom prst="rect">
            <a:avLst/>
          </a:prstGeom>
        </p:spPr>
        <p:txBody>
          <a:bodyPr wrap="square" rIns="0">
            <a:spAutoFit/>
          </a:bodyPr>
          <a:lstStyle>
            <a:lvl1pPr marL="0" indent="0" algn="l" defTabSz="990564" rtl="0" eaLnBrk="1" latinLnBrk="0" hangingPunct="1">
              <a:spcBef>
                <a:spcPts val="433"/>
              </a:spcBef>
              <a:buClr>
                <a:schemeClr val="tx2"/>
              </a:buClr>
              <a:buSzPct val="90000"/>
              <a:buFont typeface="Wingdings" pitchFamily="2" charset="2"/>
              <a:buNone/>
              <a:defRPr lang="en-US" sz="1950" b="0" kern="1200" cap="none" baseline="0" dirty="0" smtClean="0">
                <a:solidFill>
                  <a:schemeClr val="tx1"/>
                </a:solidFill>
                <a:latin typeface="+mn-lt"/>
                <a:ea typeface="+mn-ea"/>
                <a:cs typeface="Arial" pitchFamily="34" charset="0"/>
              </a:defRPr>
            </a:lvl1pPr>
            <a:lvl2pPr marL="0" indent="0" algn="l">
              <a:spcBef>
                <a:spcPts val="433"/>
              </a:spcBef>
              <a:buNone/>
              <a:defRPr lang="en-GB" sz="1950" kern="1200" dirty="0">
                <a:solidFill>
                  <a:schemeClr val="bg2"/>
                </a:solidFill>
                <a:latin typeface="Source Sans Pro" panose="020B0503030403020204" pitchFamily="34" charset="0"/>
                <a:ea typeface="+mn-ea"/>
                <a:cs typeface="Arial" pitchFamily="34" charset="0"/>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5616000" y="0"/>
            <a:ext cx="429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p>
        </p:txBody>
      </p:sp>
      <p:sp>
        <p:nvSpPr>
          <p:cNvPr id="8" name="Rectangle 7">
            <a:extLst>
              <a:ext uri="{FF2B5EF4-FFF2-40B4-BE49-F238E27FC236}">
                <a16:creationId xmlns:a16="http://schemas.microsoft.com/office/drawing/2014/main" id="{6C21A9E0-8BC8-4711-81B6-F5BEB3131FAF}"/>
              </a:ext>
            </a:extLst>
          </p:cNvPr>
          <p:cNvSpPr/>
          <p:nvPr userDrawn="1"/>
        </p:nvSpPr>
        <p:spPr>
          <a:xfrm>
            <a:off x="419960" y="3322651"/>
            <a:ext cx="5653138" cy="12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pic>
        <p:nvPicPr>
          <p:cNvPr id="10" name="Picture 9" descr="logo_SG.wmf">
            <a:extLst>
              <a:ext uri="{FF2B5EF4-FFF2-40B4-BE49-F238E27FC236}">
                <a16:creationId xmlns:a16="http://schemas.microsoft.com/office/drawing/2014/main" id="{314E48DB-8521-4095-8F1F-CDDDAFD2954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58000" y="6108770"/>
            <a:ext cx="2044900" cy="399374"/>
          </a:xfrm>
          <a:prstGeom prst="rect">
            <a:avLst/>
          </a:prstGeom>
        </p:spPr>
      </p:pic>
    </p:spTree>
    <p:extLst>
      <p:ext uri="{BB962C8B-B14F-4D97-AF65-F5344CB8AC3E}">
        <p14:creationId xmlns:p14="http://schemas.microsoft.com/office/powerpoint/2010/main" val="218581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_2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858000" y="2418256"/>
            <a:ext cx="4485000" cy="800347"/>
          </a:xfrm>
          <a:prstGeom prst="rect">
            <a:avLst/>
          </a:prstGeom>
          <a:noFill/>
        </p:spPr>
        <p:txBody>
          <a:bodyPr vert="horz" wrap="square" lIns="0" tIns="0" rIns="0" bIns="0" rtlCol="0" anchor="b">
            <a:spAutoFit/>
          </a:bodyPr>
          <a:lstStyle>
            <a:lvl1pPr>
              <a:defRPr lang="en-US" sz="3400" b="1" spc="0" noProof="0" dirty="0">
                <a:solidFill>
                  <a:schemeClr val="bg2"/>
                </a:solidFill>
                <a:ea typeface="+mn-ea"/>
                <a:cs typeface="+mn-cs"/>
              </a:defRPr>
            </a:lvl1pPr>
          </a:lstStyle>
          <a:p>
            <a:pPr marL="0" lvl="0"/>
            <a:r>
              <a:rPr lang="en-US" noProof="0" dirty="0"/>
              <a:t>CLICK TO edit section title</a:t>
            </a:r>
          </a:p>
        </p:txBody>
      </p:sp>
      <p:sp>
        <p:nvSpPr>
          <p:cNvPr id="9" name="Subtitle 2"/>
          <p:cNvSpPr>
            <a:spLocks noGrp="1"/>
          </p:cNvSpPr>
          <p:nvPr>
            <p:ph type="subTitle" idx="1" hasCustomPrompt="1"/>
          </p:nvPr>
        </p:nvSpPr>
        <p:spPr>
          <a:xfrm>
            <a:off x="858000" y="3638403"/>
            <a:ext cx="4485000" cy="270074"/>
          </a:xfrm>
          <a:prstGeom prst="rect">
            <a:avLst/>
          </a:prstGeom>
        </p:spPr>
        <p:txBody>
          <a:bodyPr wrap="square" rIns="0">
            <a:spAutoFit/>
          </a:bodyPr>
          <a:lstStyle>
            <a:lvl1pPr marL="0" indent="0" algn="l" defTabSz="990564" rtl="0" eaLnBrk="1" latinLnBrk="0" hangingPunct="1">
              <a:spcBef>
                <a:spcPts val="433"/>
              </a:spcBef>
              <a:buClr>
                <a:schemeClr val="tx2"/>
              </a:buClr>
              <a:buSzPct val="90000"/>
              <a:buFont typeface="Wingdings" pitchFamily="2" charset="2"/>
              <a:buNone/>
              <a:defRPr lang="en-US" sz="1950" b="0" kern="1200" cap="none" baseline="0" dirty="0" smtClean="0">
                <a:solidFill>
                  <a:schemeClr val="tx1"/>
                </a:solidFill>
                <a:latin typeface="+mn-lt"/>
                <a:ea typeface="+mn-ea"/>
                <a:cs typeface="Arial" pitchFamily="34" charset="0"/>
              </a:defRPr>
            </a:lvl1pPr>
            <a:lvl2pPr marL="0" indent="0" algn="l">
              <a:spcBef>
                <a:spcPts val="433"/>
              </a:spcBef>
              <a:buNone/>
              <a:defRPr lang="en-GB" sz="1950" b="1" kern="1200" dirty="0">
                <a:solidFill>
                  <a:schemeClr val="bg2"/>
                </a:solidFill>
                <a:latin typeface="Source Sans Pro" panose="020B0503030403020204" pitchFamily="34" charset="0"/>
                <a:ea typeface="+mn-ea"/>
                <a:cs typeface="Arial" pitchFamily="34" charset="0"/>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pPr lvl="0"/>
            <a:r>
              <a:rPr lang="en-US" noProof="0" dirty="0"/>
              <a:t>Click to edit subsection title</a:t>
            </a:r>
          </a:p>
        </p:txBody>
      </p:sp>
      <p:sp>
        <p:nvSpPr>
          <p:cNvPr id="8" name="Picture Placeholder">
            <a:extLst>
              <a:ext uri="{FF2B5EF4-FFF2-40B4-BE49-F238E27FC236}">
                <a16:creationId xmlns:a16="http://schemas.microsoft.com/office/drawing/2014/main" id="{F5A6D089-4F00-427C-9F3B-72C8307ECF3B}"/>
              </a:ext>
            </a:extLst>
          </p:cNvPr>
          <p:cNvSpPr>
            <a:spLocks noGrp="1"/>
          </p:cNvSpPr>
          <p:nvPr>
            <p:ph type="pic" sz="quarter" idx="16" hasCustomPrompt="1"/>
          </p:nvPr>
        </p:nvSpPr>
        <p:spPr>
          <a:xfrm>
            <a:off x="5616000" y="0"/>
            <a:ext cx="429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dirty="0"/>
              <a:t>Click to insert </a:t>
            </a:r>
            <a:r>
              <a:rPr lang="fr-FR" dirty="0" err="1"/>
              <a:t>picture</a:t>
            </a:r>
            <a:endParaRPr lang="en-US" dirty="0"/>
          </a:p>
        </p:txBody>
      </p:sp>
      <p:pic>
        <p:nvPicPr>
          <p:cNvPr id="7" name="Picture 6" descr="logo_SG.wmf">
            <a:extLst>
              <a:ext uri="{FF2B5EF4-FFF2-40B4-BE49-F238E27FC236}">
                <a16:creationId xmlns:a16="http://schemas.microsoft.com/office/drawing/2014/main" id="{5DC66172-1C75-4B70-9E74-A496BEF8CCF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58000" y="6108770"/>
            <a:ext cx="2044900" cy="399374"/>
          </a:xfrm>
          <a:prstGeom prst="rect">
            <a:avLst/>
          </a:prstGeom>
        </p:spPr>
      </p:pic>
      <p:sp>
        <p:nvSpPr>
          <p:cNvPr id="10" name="Rectangle 9">
            <a:extLst>
              <a:ext uri="{FF2B5EF4-FFF2-40B4-BE49-F238E27FC236}">
                <a16:creationId xmlns:a16="http://schemas.microsoft.com/office/drawing/2014/main" id="{40A53446-BE42-40AA-9726-5B120C69D709}"/>
              </a:ext>
            </a:extLst>
          </p:cNvPr>
          <p:cNvSpPr/>
          <p:nvPr userDrawn="1"/>
        </p:nvSpPr>
        <p:spPr>
          <a:xfrm>
            <a:off x="419961" y="3342591"/>
            <a:ext cx="4104000" cy="975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spTree>
    <p:extLst>
      <p:ext uri="{BB962C8B-B14F-4D97-AF65-F5344CB8AC3E}">
        <p14:creationId xmlns:p14="http://schemas.microsoft.com/office/powerpoint/2010/main" val="180470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Title">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24000" y="6044950"/>
            <a:ext cx="9259200"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sources</a:t>
            </a:r>
          </a:p>
        </p:txBody>
      </p:sp>
      <p:sp>
        <p:nvSpPr>
          <p:cNvPr id="7" name="Rectangle 6">
            <a:extLst>
              <a:ext uri="{FF2B5EF4-FFF2-40B4-BE49-F238E27FC236}">
                <a16:creationId xmlns:a16="http://schemas.microsoft.com/office/drawing/2014/main" id="{65C8E765-7214-4A36-B32A-D18CCEC2BFC9}"/>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3" name="Titre 2">
            <a:extLst>
              <a:ext uri="{FF2B5EF4-FFF2-40B4-BE49-F238E27FC236}">
                <a16:creationId xmlns:a16="http://schemas.microsoft.com/office/drawing/2014/main" id="{3166EDCC-A13C-A5C6-C4F8-A866025149B2}"/>
              </a:ext>
            </a:extLst>
          </p:cNvPr>
          <p:cNvSpPr>
            <a:spLocks noGrp="1"/>
          </p:cNvSpPr>
          <p:nvPr>
            <p:ph type="title"/>
          </p:nvPr>
        </p:nvSpPr>
        <p:spPr/>
        <p:txBody>
          <a:bodyPr/>
          <a:lstStyle/>
          <a:p>
            <a:r>
              <a:rPr lang="fr-FR"/>
              <a:t>Modifiez le style du titre</a:t>
            </a:r>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3D1AC-6E86-1AF5-5E0B-0820E4C1E699}"/>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3756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_Contents">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Slide Title"/>
          <p:cNvSpPr>
            <a:spLocks noGrp="1"/>
          </p:cNvSpPr>
          <p:nvPr>
            <p:ph type="title" hasCustomPrompt="1"/>
          </p:nvPr>
        </p:nvSpPr>
        <p:spPr>
          <a:xfrm>
            <a:off x="324000" y="451301"/>
            <a:ext cx="9258150" cy="230832"/>
          </a:xfrm>
          <a:prstGeom prst="rect">
            <a:avLst/>
          </a:prstGeom>
        </p:spPr>
        <p:txBody>
          <a:bodyPr vert="horz" wrap="square" lIns="0" tIns="0" rIns="0" bIns="0" rtlCol="0" anchor="b">
            <a:spAutoFit/>
          </a:bodyPr>
          <a:lstStyle>
            <a:lvl1pPr>
              <a:defRPr lang="en-US" noProof="0" dirty="0">
                <a:latin typeface="+mj-lt"/>
              </a:defRPr>
            </a:lvl1pPr>
          </a:lstStyle>
          <a:p>
            <a:pPr lvl="0"/>
            <a:r>
              <a:rPr lang="en-US" noProof="0" dirty="0"/>
              <a:t>Click to add title</a:t>
            </a:r>
          </a:p>
        </p:txBody>
      </p:sp>
      <p:sp>
        <p:nvSpPr>
          <p:cNvPr id="6" name="Sources">
            <a:extLst>
              <a:ext uri="{FF2B5EF4-FFF2-40B4-BE49-F238E27FC236}">
                <a16:creationId xmlns:a16="http://schemas.microsoft.com/office/drawing/2014/main" id="{44691C9B-787E-48C1-BDA5-A310AD5E3E8D}"/>
              </a:ext>
            </a:extLst>
          </p:cNvPr>
          <p:cNvSpPr>
            <a:spLocks noGrp="1"/>
          </p:cNvSpPr>
          <p:nvPr>
            <p:ph type="body" sz="quarter" idx="13" hasCustomPrompt="1"/>
          </p:nvPr>
        </p:nvSpPr>
        <p:spPr>
          <a:xfrm>
            <a:off x="324000" y="6044950"/>
            <a:ext cx="9259200"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sources</a:t>
            </a:r>
          </a:p>
        </p:txBody>
      </p:sp>
      <p:sp>
        <p:nvSpPr>
          <p:cNvPr id="9" name="Content Placeholder 12">
            <a:extLst>
              <a:ext uri="{FF2B5EF4-FFF2-40B4-BE49-F238E27FC236}">
                <a16:creationId xmlns:a16="http://schemas.microsoft.com/office/drawing/2014/main" id="{C0168931-F605-4E53-922E-B5DE7077265D}"/>
              </a:ext>
            </a:extLst>
          </p:cNvPr>
          <p:cNvSpPr>
            <a:spLocks noGrp="1"/>
          </p:cNvSpPr>
          <p:nvPr>
            <p:ph sz="quarter" idx="14" hasCustomPrompt="1"/>
          </p:nvPr>
        </p:nvSpPr>
        <p:spPr>
          <a:xfrm>
            <a:off x="324000" y="936000"/>
            <a:ext cx="9259200" cy="210122"/>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51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90564" rtl="0" eaLnBrk="1" latinLnBrk="0" hangingPunct="1">
              <a:lnSpc>
                <a:spcPct val="90000"/>
              </a:lnSpc>
              <a:spcBef>
                <a:spcPts val="0"/>
              </a:spcBef>
              <a:buClr>
                <a:schemeClr val="tx1">
                  <a:lumMod val="65000"/>
                  <a:lumOff val="35000"/>
                </a:schemeClr>
              </a:buClr>
              <a:buSzPct val="90000"/>
              <a:buFontTx/>
              <a:buNone/>
            </a:pPr>
            <a:r>
              <a:rPr lang="en-US" noProof="0" dirty="0"/>
              <a:t>Click to add sub-title</a:t>
            </a:r>
          </a:p>
        </p:txBody>
      </p:sp>
      <p:sp>
        <p:nvSpPr>
          <p:cNvPr id="10" name="Rectangle 9">
            <a:extLst>
              <a:ext uri="{FF2B5EF4-FFF2-40B4-BE49-F238E27FC236}">
                <a16:creationId xmlns:a16="http://schemas.microsoft.com/office/drawing/2014/main" id="{6B788D0F-DDF7-4033-A15A-D24B8AE8FA21}"/>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8" name="Text Placeholder 3">
            <a:extLst>
              <a:ext uri="{FF2B5EF4-FFF2-40B4-BE49-F238E27FC236}">
                <a16:creationId xmlns:a16="http://schemas.microsoft.com/office/drawing/2014/main" id="{EBAF0065-3D22-49D7-BC76-C12278469DBA}"/>
              </a:ext>
            </a:extLst>
          </p:cNvPr>
          <p:cNvSpPr>
            <a:spLocks noGrp="1"/>
          </p:cNvSpPr>
          <p:nvPr>
            <p:ph idx="1"/>
          </p:nvPr>
        </p:nvSpPr>
        <p:spPr>
          <a:xfrm>
            <a:off x="324000" y="1414800"/>
            <a:ext cx="9259200" cy="1504001"/>
          </a:xfrm>
          <a:prstGeom prst="rect">
            <a:avLst/>
          </a:prstGeom>
        </p:spPr>
        <p:txBody>
          <a:bodyPr vert="horz" wrap="square" lIns="0" tIns="0" rIns="0" bIns="0" rtlCol="0">
            <a:spAutoFit/>
          </a:bodyPr>
          <a:lstStyle>
            <a:lvl1pPr>
              <a:defRPr sz="1400"/>
            </a:lvl1pPr>
            <a:lvl2pPr marL="341725" indent="-185731">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97719" indent="-185731">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53713" indent="-185731">
              <a:defRPr lang="en-US" sz="1400" kern="1200" noProof="0" dirty="0" smtClean="0">
                <a:solidFill>
                  <a:schemeClr val="tx1"/>
                </a:solidFill>
                <a:latin typeface="+mn-lt"/>
                <a:ea typeface="+mn-ea"/>
                <a:cs typeface="Arial" pitchFamily="34" charset="0"/>
              </a:defRPr>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Footer"/>
          <p:cNvSpPr txBox="1"/>
          <p:nvPr userDrawn="1"/>
        </p:nvSpPr>
        <p:spPr>
          <a:xfrm>
            <a:off x="3649669" y="6406699"/>
            <a:ext cx="2875490" cy="138499"/>
          </a:xfrm>
          <a:prstGeom prst="rect">
            <a:avLst/>
          </a:prstGeom>
          <a:noFill/>
        </p:spPr>
        <p:txBody>
          <a:bodyPr wrap="square" lIns="0" tIns="0" rIns="0" bIns="0" anchor="ctr">
            <a:spAutoFit/>
          </a:bodyPr>
          <a:lstStyle/>
          <a:p>
            <a:pPr marL="0" algn="ctr" defTabSz="990564" rtl="0" eaLnBrk="1" latinLnBrk="0" hangingPunct="1"/>
            <a:r>
              <a:rPr lang="en-GB" sz="800" b="0" kern="1200" cap="all" normalizeH="0" baseline="0" noProof="0" dirty="0">
                <a:solidFill>
                  <a:schemeClr val="tx1"/>
                </a:solidFill>
                <a:effectLst>
                  <a:glow rad="101600">
                    <a:schemeClr val="bg1">
                      <a:alpha val="60000"/>
                    </a:schemeClr>
                  </a:glow>
                </a:effectLst>
                <a:latin typeface="Source Sans Pro" pitchFamily="34" charset="0"/>
                <a:ea typeface="Source Sans Pro" pitchFamily="34" charset="0"/>
                <a:cs typeface="+mn-cs"/>
              </a:rPr>
              <a:t>KnowlEdge Distillation applications</a:t>
            </a:r>
            <a:r>
              <a:rPr lang="en-GB" sz="800" b="0" cap="all" normalizeH="0" dirty="0">
                <a:solidFill>
                  <a:schemeClr val="bg1">
                    <a:lumMod val="50000"/>
                  </a:schemeClr>
                </a:solidFill>
                <a:effectLst>
                  <a:glow rad="101600">
                    <a:schemeClr val="bg1">
                      <a:alpha val="60000"/>
                    </a:schemeClr>
                  </a:glow>
                </a:effectLst>
                <a:latin typeface="Source Sans Pro" pitchFamily="34" charset="0"/>
                <a:ea typeface="Source Sans Pro" pitchFamily="34" charset="0"/>
              </a:rPr>
              <a:t>│</a:t>
            </a:r>
            <a:r>
              <a:rPr lang="en-GB" sz="800" b="0" cap="all" normalizeH="0" dirty="0">
                <a:solidFill>
                  <a:schemeClr val="tx1"/>
                </a:solidFill>
                <a:effectLst>
                  <a:glow rad="101600">
                    <a:schemeClr val="bg1">
                      <a:alpha val="60000"/>
                    </a:schemeClr>
                  </a:glow>
                </a:effectLst>
                <a:latin typeface="Source Sans Pro" pitchFamily="34" charset="0"/>
                <a:ea typeface="Source Sans Pro" pitchFamily="34" charset="0"/>
              </a:rPr>
              <a:t>C1</a:t>
            </a:r>
            <a:r>
              <a:rPr lang="en-GB" sz="800" b="0" cap="all" normalizeH="0" dirty="0">
                <a:solidFill>
                  <a:schemeClr val="bg1">
                    <a:lumMod val="50000"/>
                  </a:schemeClr>
                </a:solidFill>
                <a:effectLst>
                  <a:glow rad="101600">
                    <a:schemeClr val="bg1">
                      <a:alpha val="60000"/>
                    </a:schemeClr>
                  </a:glow>
                </a:effectLst>
                <a:latin typeface="Source Sans Pro" pitchFamily="34" charset="0"/>
                <a:ea typeface="Source Sans Pro" pitchFamily="34" charset="0"/>
              </a:rPr>
              <a:t>│</a:t>
            </a:r>
            <a:r>
              <a:rPr lang="en-GB" sz="800" b="0" cap="all" normalizeH="0" dirty="0">
                <a:solidFill>
                  <a:schemeClr val="tx1"/>
                </a:solidFill>
                <a:effectLst>
                  <a:glow rad="101600">
                    <a:schemeClr val="bg1">
                      <a:alpha val="60000"/>
                    </a:schemeClr>
                  </a:glow>
                </a:effectLst>
                <a:latin typeface="Source Sans Pro" pitchFamily="34" charset="0"/>
                <a:ea typeface="Source Sans Pro" pitchFamily="34" charset="0"/>
              </a:rPr>
              <a:t> </a:t>
            </a:r>
            <a:r>
              <a:rPr lang="en-GB" sz="900" b="0" kern="1200" cap="all" normalizeH="0" noProof="0" dirty="0">
                <a:solidFill>
                  <a:schemeClr val="tx1"/>
                </a:solidFill>
                <a:effectLst>
                  <a:glow rad="101600">
                    <a:schemeClr val="bg1">
                      <a:alpha val="60000"/>
                    </a:schemeClr>
                  </a:glow>
                </a:effectLst>
                <a:latin typeface="Source Sans Pro" pitchFamily="34" charset="0"/>
                <a:ea typeface="Source Sans Pro" pitchFamily="34" charset="0"/>
                <a:cs typeface="+mn-cs"/>
              </a:rPr>
              <a:t>24.05.2023 |</a:t>
            </a:r>
            <a:r>
              <a:rPr kumimoji="0" lang="fr-FR" sz="800" b="1" i="0" u="none" strike="noStrike" kern="1200" cap="all" spc="0" normalizeH="0" baseline="0" noProof="0" dirty="0">
                <a:ln>
                  <a:noFill/>
                </a:ln>
                <a:solidFill>
                  <a:schemeClr val="tx1"/>
                </a:solidFill>
                <a:effectLst>
                  <a:glow rad="101600">
                    <a:schemeClr val="bg1">
                      <a:alpha val="60000"/>
                    </a:schemeClr>
                  </a:glow>
                </a:effectLst>
                <a:uLnTx/>
                <a:uFillTx/>
                <a:latin typeface="Source Sans Pro" panose="020B0503030403020204" pitchFamily="34" charset="0"/>
                <a:ea typeface="Source Sans Pro" pitchFamily="34" charset="0"/>
                <a:cs typeface="+mn-cs"/>
              </a:rPr>
              <a:t> </a:t>
            </a:r>
            <a:fld id="{C6CC3D56-96BB-45E4-94D9-DF781FE65A81}" type="slidenum">
              <a:rPr kumimoji="0" lang="fr-FR" sz="800" b="1" i="0" u="none" strike="noStrike" kern="1200" cap="all" spc="0" normalizeH="0" baseline="0" noProof="0" smtClean="0">
                <a:ln>
                  <a:noFill/>
                </a:ln>
                <a:solidFill>
                  <a:schemeClr val="tx1"/>
                </a:solidFill>
                <a:effectLst>
                  <a:glow rad="101600">
                    <a:schemeClr val="bg1">
                      <a:alpha val="60000"/>
                    </a:schemeClr>
                  </a:glow>
                </a:effectLst>
                <a:uLnTx/>
                <a:uFillTx/>
                <a:latin typeface="Source Sans Pro" panose="020B0503030403020204" pitchFamily="34" charset="0"/>
                <a:ea typeface="Source Sans Pro" pitchFamily="34" charset="0"/>
                <a:cs typeface="+mn-cs"/>
              </a:rPr>
              <a:pPr/>
              <a:t>‹N°›</a:t>
            </a:fld>
            <a:r>
              <a:rPr lang="en-GB" sz="800" b="0" cap="all" normalizeH="0" dirty="0">
                <a:solidFill>
                  <a:schemeClr val="tx1"/>
                </a:solidFill>
                <a:effectLst>
                  <a:glow rad="101600">
                    <a:schemeClr val="bg1">
                      <a:alpha val="60000"/>
                    </a:schemeClr>
                  </a:glow>
                </a:effectLst>
                <a:latin typeface="Source Sans Pro" pitchFamily="34" charset="0"/>
                <a:ea typeface="Source Sans Pro" pitchFamily="34" charset="0"/>
              </a:rPr>
              <a:t> </a:t>
            </a:r>
            <a:endParaRPr lang="fr-FR" sz="800" b="1" kern="1200" cap="all" normalizeH="0" baseline="0" noProof="0" dirty="0">
              <a:solidFill>
                <a:schemeClr val="tx1"/>
              </a:solidFill>
              <a:effectLst>
                <a:glow rad="101600">
                  <a:schemeClr val="bg1">
                    <a:alpha val="60000"/>
                  </a:schemeClr>
                </a:glow>
              </a:effectLst>
              <a:latin typeface="Source Sans Pro" pitchFamily="34" charset="0"/>
              <a:ea typeface="Source Sans Pro" pitchFamily="34" charset="0"/>
              <a:cs typeface="+mn-cs"/>
            </a:endParaRPr>
          </a:p>
        </p:txBody>
      </p:sp>
      <p:sp>
        <p:nvSpPr>
          <p:cNvPr id="2" name="Slide Title"/>
          <p:cNvSpPr>
            <a:spLocks noGrp="1"/>
          </p:cNvSpPr>
          <p:nvPr>
            <p:ph type="title"/>
          </p:nvPr>
        </p:nvSpPr>
        <p:spPr>
          <a:xfrm>
            <a:off x="324000" y="451301"/>
            <a:ext cx="9258150" cy="230832"/>
          </a:xfrm>
          <a:prstGeom prst="rect">
            <a:avLst/>
          </a:prstGeom>
        </p:spPr>
        <p:txBody>
          <a:bodyPr vert="horz" wrap="square" lIns="0" tIns="0" rIns="0" bIns="0" rtlCol="0" anchor="b">
            <a:spAutoFit/>
          </a:bodyPr>
          <a:lstStyle/>
          <a:p>
            <a:r>
              <a:rPr lang="fr-FR" noProof="0" dirty="0"/>
              <a:t>Click to </a:t>
            </a:r>
            <a:r>
              <a:rPr lang="fr-FR" noProof="0" dirty="0" err="1"/>
              <a:t>add</a:t>
            </a:r>
            <a:r>
              <a:rPr lang="fr-FR" noProof="0" dirty="0"/>
              <a:t> </a:t>
            </a:r>
            <a:r>
              <a:rPr lang="fr-FR" noProof="0" dirty="0" err="1"/>
              <a:t>title</a:t>
            </a:r>
            <a:endParaRPr lang="fr-FR" noProof="0" dirty="0"/>
          </a:p>
        </p:txBody>
      </p:sp>
      <p:sp>
        <p:nvSpPr>
          <p:cNvPr id="10" name="Espace réservé du texte 9">
            <a:extLst>
              <a:ext uri="{FF2B5EF4-FFF2-40B4-BE49-F238E27FC236}">
                <a16:creationId xmlns:a16="http://schemas.microsoft.com/office/drawing/2014/main" id="{779F76B3-F79E-4FEA-864E-A44B5ACD2500}"/>
              </a:ext>
            </a:extLst>
          </p:cNvPr>
          <p:cNvSpPr>
            <a:spLocks noGrp="1"/>
          </p:cNvSpPr>
          <p:nvPr>
            <p:ph type="body" idx="1"/>
          </p:nvPr>
        </p:nvSpPr>
        <p:spPr>
          <a:xfrm>
            <a:off x="324000" y="1412875"/>
            <a:ext cx="9258150" cy="1504001"/>
          </a:xfrm>
          <a:prstGeom prst="rect">
            <a:avLst/>
          </a:prstGeom>
        </p:spPr>
        <p:txBody>
          <a:bodyPr vert="horz" lIns="0" tIns="0" rIns="0" bIns="0" rtlCol="0">
            <a:spAutoFit/>
          </a:bodyPr>
          <a:lstStyle/>
          <a:p>
            <a:pPr lvl="0"/>
            <a:r>
              <a:rPr lang="fr-FR" noProof="0" dirty="0"/>
              <a:t>Modifier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pic>
        <p:nvPicPr>
          <p:cNvPr id="7" name="Logo SG">
            <a:extLst>
              <a:ext uri="{FF2B5EF4-FFF2-40B4-BE49-F238E27FC236}">
                <a16:creationId xmlns:a16="http://schemas.microsoft.com/office/drawing/2014/main" id="{DF24FCA9-695D-4D9E-89B1-4B03E4A6D046}"/>
              </a:ext>
            </a:extLst>
          </p:cNvPr>
          <p:cNvPicPr>
            <a:picLocks noChangeAspect="1"/>
          </p:cNvPicPr>
          <p:nvPr userDrawn="1"/>
        </p:nvPicPr>
        <p:blipFill>
          <a:blip r:embed="rId20" cstate="hqprint">
            <a:extLst>
              <a:ext uri="{28A0092B-C50C-407E-A947-70E740481C1C}">
                <a14:useLocalDpi xmlns:a14="http://schemas.microsoft.com/office/drawing/2010/main"/>
              </a:ext>
            </a:extLst>
          </a:blip>
          <a:stretch>
            <a:fillRect/>
          </a:stretch>
        </p:blipFill>
        <p:spPr>
          <a:xfrm>
            <a:off x="325438" y="6349088"/>
            <a:ext cx="1268705" cy="258597"/>
          </a:xfrm>
          <a:prstGeom prst="rect">
            <a:avLst/>
          </a:prstGeom>
        </p:spPr>
      </p:pic>
    </p:spTree>
  </p:cSld>
  <p:clrMap bg1="lt1" tx1="dk1" bg2="lt2" tx2="dk2" accent1="accent1" accent2="accent2" accent3="accent3" accent4="accent4" accent5="accent5" accent6="accent6" hlink="hlink" folHlink="folHlink"/>
  <p:sldLayoutIdLst>
    <p:sldLayoutId id="2147483966" r:id="rId1"/>
    <p:sldLayoutId id="2147483869" r:id="rId2"/>
    <p:sldLayoutId id="2147483875" r:id="rId3"/>
    <p:sldLayoutId id="2147484025" r:id="rId4"/>
    <p:sldLayoutId id="2147484024" r:id="rId5"/>
    <p:sldLayoutId id="2147483967" r:id="rId6"/>
    <p:sldLayoutId id="2147483856" r:id="rId7"/>
    <p:sldLayoutId id="2147484039" r:id="rId8"/>
    <p:sldLayoutId id="2147483855" r:id="rId9"/>
    <p:sldLayoutId id="2147484020" r:id="rId10"/>
    <p:sldLayoutId id="2147484012" r:id="rId11"/>
    <p:sldLayoutId id="2147484013" r:id="rId12"/>
    <p:sldLayoutId id="2147483867" r:id="rId13"/>
    <p:sldLayoutId id="2147483830" r:id="rId14"/>
    <p:sldLayoutId id="2147483878" r:id="rId15"/>
    <p:sldLayoutId id="2147484021" r:id="rId16"/>
    <p:sldLayoutId id="2147484026" r:id="rId17"/>
    <p:sldLayoutId id="2147484023" r:id="rId18"/>
  </p:sldLayoutIdLst>
  <p:hf hdr="0" ftr="0" dt="0"/>
  <p:txStyles>
    <p:titleStyle>
      <a:lvl1pPr algn="l" defTabSz="990564" rtl="0" eaLnBrk="1" fontAlgn="base" latinLnBrk="0" hangingPunct="1">
        <a:lnSpc>
          <a:spcPct val="75000"/>
        </a:lnSpc>
        <a:spcBef>
          <a:spcPct val="0"/>
        </a:spcBef>
        <a:spcAft>
          <a:spcPct val="0"/>
        </a:spcAft>
        <a:buNone/>
        <a:defRPr lang="fr-FR" sz="2000" b="0" kern="1200" cap="all" baseline="0" noProof="0" dirty="0">
          <a:solidFill>
            <a:schemeClr val="bg2"/>
          </a:solidFill>
          <a:latin typeface="+mj-lt"/>
          <a:ea typeface="+mj-ea"/>
          <a:cs typeface="Arial" pitchFamily="34" charset="0"/>
        </a:defRPr>
      </a:lvl1pPr>
    </p:titleStyle>
    <p:bodyStyle>
      <a:lvl1pPr marL="0" indent="0" algn="l" defTabSz="990564"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8" indent="-155994" algn="l" defTabSz="990564" rtl="0" eaLnBrk="1" latinLnBrk="0" hangingPunct="1">
        <a:lnSpc>
          <a:spcPct val="90000"/>
        </a:lnSpc>
        <a:spcBef>
          <a:spcPts val="650"/>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p:bodyStyle>
    <p:otherStyle>
      <a:defPPr>
        <a:defRPr lang="en-US"/>
      </a:defPPr>
      <a:lvl1pPr marL="0" algn="l" defTabSz="990564" rtl="0" eaLnBrk="1" latinLnBrk="0" hangingPunct="1">
        <a:defRPr sz="1950" kern="1200">
          <a:solidFill>
            <a:schemeClr val="tx1"/>
          </a:solidFill>
          <a:latin typeface="+mn-lt"/>
          <a:ea typeface="+mn-ea"/>
          <a:cs typeface="+mn-cs"/>
        </a:defRPr>
      </a:lvl1pPr>
      <a:lvl2pPr marL="495283" algn="l" defTabSz="990564" rtl="0" eaLnBrk="1" latinLnBrk="0" hangingPunct="1">
        <a:defRPr sz="1950" kern="1200">
          <a:solidFill>
            <a:schemeClr val="tx1"/>
          </a:solidFill>
          <a:latin typeface="+mn-lt"/>
          <a:ea typeface="+mn-ea"/>
          <a:cs typeface="+mn-cs"/>
        </a:defRPr>
      </a:lvl2pPr>
      <a:lvl3pPr marL="990564" algn="l" defTabSz="990564" rtl="0" eaLnBrk="1" latinLnBrk="0" hangingPunct="1">
        <a:defRPr sz="1950" kern="1200">
          <a:solidFill>
            <a:schemeClr val="tx1"/>
          </a:solidFill>
          <a:latin typeface="+mn-lt"/>
          <a:ea typeface="+mn-ea"/>
          <a:cs typeface="+mn-cs"/>
        </a:defRPr>
      </a:lvl3pPr>
      <a:lvl4pPr marL="1485846" algn="l" defTabSz="990564" rtl="0" eaLnBrk="1" latinLnBrk="0" hangingPunct="1">
        <a:defRPr sz="1950" kern="1200">
          <a:solidFill>
            <a:schemeClr val="tx1"/>
          </a:solidFill>
          <a:latin typeface="+mn-lt"/>
          <a:ea typeface="+mn-ea"/>
          <a:cs typeface="+mn-cs"/>
        </a:defRPr>
      </a:lvl4pPr>
      <a:lvl5pPr marL="1981127" algn="l" defTabSz="990564" rtl="0" eaLnBrk="1" latinLnBrk="0" hangingPunct="1">
        <a:defRPr sz="1950" kern="1200">
          <a:solidFill>
            <a:schemeClr val="tx1"/>
          </a:solidFill>
          <a:latin typeface="+mn-lt"/>
          <a:ea typeface="+mn-ea"/>
          <a:cs typeface="+mn-cs"/>
        </a:defRPr>
      </a:lvl5pPr>
      <a:lvl6pPr marL="2476410" algn="l" defTabSz="990564" rtl="0" eaLnBrk="1" latinLnBrk="0" hangingPunct="1">
        <a:defRPr sz="1950" kern="1200">
          <a:solidFill>
            <a:schemeClr val="tx1"/>
          </a:solidFill>
          <a:latin typeface="+mn-lt"/>
          <a:ea typeface="+mn-ea"/>
          <a:cs typeface="+mn-cs"/>
        </a:defRPr>
      </a:lvl6pPr>
      <a:lvl7pPr marL="2971692" algn="l" defTabSz="990564" rtl="0" eaLnBrk="1" latinLnBrk="0" hangingPunct="1">
        <a:defRPr sz="1950" kern="1200">
          <a:solidFill>
            <a:schemeClr val="tx1"/>
          </a:solidFill>
          <a:latin typeface="+mn-lt"/>
          <a:ea typeface="+mn-ea"/>
          <a:cs typeface="+mn-cs"/>
        </a:defRPr>
      </a:lvl7pPr>
      <a:lvl8pPr marL="3466973" algn="l" defTabSz="990564" rtl="0" eaLnBrk="1" latinLnBrk="0" hangingPunct="1">
        <a:defRPr sz="1950" kern="1200">
          <a:solidFill>
            <a:schemeClr val="tx1"/>
          </a:solidFill>
          <a:latin typeface="+mn-lt"/>
          <a:ea typeface="+mn-ea"/>
          <a:cs typeface="+mn-cs"/>
        </a:defRPr>
      </a:lvl8pPr>
      <a:lvl9pPr marL="3962255" algn="l" defTabSz="990564" rtl="0" eaLnBrk="1" latinLnBrk="0"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80" userDrawn="1">
          <p15:clr>
            <a:srgbClr val="000000"/>
          </p15:clr>
        </p15:guide>
        <p15:guide id="2" pos="204" userDrawn="1">
          <p15:clr>
            <a:srgbClr val="000000"/>
          </p15:clr>
        </p15:guide>
        <p15:guide id="3" pos="6036" userDrawn="1">
          <p15:clr>
            <a:srgbClr val="000000"/>
          </p15:clr>
        </p15:guide>
        <p15:guide id="4" orient="horz" pos="890" userDrawn="1">
          <p15:clr>
            <a:srgbClr val="000000"/>
          </p15:clr>
        </p15:guide>
        <p15:guide id="5" pos="3120"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B34E400-8410-17C8-B79B-FD868961BA4F}"/>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34CDDD48-F8DC-75AF-AD14-8C92BB20DB0F}"/>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AA88F20-CA0E-31F4-5A1A-AB6B07EB6102}"/>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Espace réservé du pied de page 4">
            <a:extLst>
              <a:ext uri="{FF2B5EF4-FFF2-40B4-BE49-F238E27FC236}">
                <a16:creationId xmlns:a16="http://schemas.microsoft.com/office/drawing/2014/main" id="{73F67E01-55F3-CB55-CCF8-4CC902EA17CF}"/>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102E86C3-A62B-3B0E-CE97-FB60BF9E937C}"/>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EC01A-358A-46D5-9978-5F932E1C4BCA}" type="slidenum">
              <a:rPr lang="en-US" smtClean="0"/>
              <a:t>‹N°›</a:t>
            </a:fld>
            <a:endParaRPr lang="en-US"/>
          </a:p>
        </p:txBody>
      </p:sp>
    </p:spTree>
    <p:extLst>
      <p:ext uri="{BB962C8B-B14F-4D97-AF65-F5344CB8AC3E}">
        <p14:creationId xmlns:p14="http://schemas.microsoft.com/office/powerpoint/2010/main" val="450507082"/>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D41A41C-C6C3-AA70-9A66-F602A4584500}"/>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8785A71C-FE96-2BD5-6BA9-8F954F1C6BFF}"/>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8451A0C-480A-B6BA-4ACF-44CA51B545BD}"/>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Espace réservé du pied de page 4">
            <a:extLst>
              <a:ext uri="{FF2B5EF4-FFF2-40B4-BE49-F238E27FC236}">
                <a16:creationId xmlns:a16="http://schemas.microsoft.com/office/drawing/2014/main" id="{B64AFA09-5E89-DA90-F526-E88F8B22142E}"/>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31603806-2DBB-2C0A-6B74-584EBD5EB109}"/>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19076-2C68-421D-8374-69815DB1CB4F}" type="slidenum">
              <a:rPr lang="en-US" smtClean="0"/>
              <a:t>‹N°›</a:t>
            </a:fld>
            <a:endParaRPr lang="en-US"/>
          </a:p>
        </p:txBody>
      </p:sp>
    </p:spTree>
    <p:extLst>
      <p:ext uri="{BB962C8B-B14F-4D97-AF65-F5344CB8AC3E}">
        <p14:creationId xmlns:p14="http://schemas.microsoft.com/office/powerpoint/2010/main" val="3744162224"/>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hyperlink" Target="https://arxiv.org/abs/1412.6550" TargetMode="External"/><Relationship Id="rId7" Type="http://schemas.openxmlformats.org/officeDocument/2006/relationships/diagramQuickStyle" Target="../diagrams/quickStyle2.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5.PNG"/><Relationship Id="rId9" Type="http://schemas.microsoft.com/office/2007/relationships/diagramDrawing" Target="../diagrams/drawing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hyperlink" Target="https://arxiv.org/pdf/2111.06945.pd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arxiv.org/abs/1711.09784" TargetMode="Externa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file:///\\EUR.MSD.WORLD.SOCGEN\groupdir\tree\RISQ\STR\GOV2\GOVSTAGES\2023_ML_distillation%20learning\4-%20Rapports\Knowledge%20Distill%20via%20Neuron%20Selectivity%20Transfer" TargetMode="External"/><Relationship Id="rId13" Type="http://schemas.openxmlformats.org/officeDocument/2006/relationships/hyperlink" Target="https://arxiv.org/abs/1812.10924" TargetMode="External"/><Relationship Id="rId3" Type="http://schemas.openxmlformats.org/officeDocument/2006/relationships/hyperlink" Target="https://www.cs.cornell.edu/~caruana/compression.kdd06.pdf" TargetMode="External"/><Relationship Id="rId7" Type="http://schemas.openxmlformats.org/officeDocument/2006/relationships/hyperlink" Target="https://arxiv.org/abs/1612.03928" TargetMode="External"/><Relationship Id="rId12" Type="http://schemas.openxmlformats.org/officeDocument/2006/relationships/hyperlink" Target="https://arxiv.org/abs/1710.06169" TargetMode="External"/><Relationship Id="rId2" Type="http://schemas.openxmlformats.org/officeDocument/2006/relationships/hyperlink" Target="https://proceedings.neurips.cc/paper/1995/file/45f31d16b1058d586fc3be7207b58053-Paper.pdf" TargetMode="External"/><Relationship Id="rId16" Type="http://schemas.openxmlformats.org/officeDocument/2006/relationships/hyperlink" Target="https://www.sciencedirect.com/science/article/abs/pii/S0031320320304623" TargetMode="External"/><Relationship Id="rId1" Type="http://schemas.openxmlformats.org/officeDocument/2006/relationships/slideLayout" Target="../slideLayouts/slideLayout7.xml"/><Relationship Id="rId6" Type="http://schemas.openxmlformats.org/officeDocument/2006/relationships/hyperlink" Target="https://arxiv.org/abs/1507.00448" TargetMode="External"/><Relationship Id="rId11" Type="http://schemas.openxmlformats.org/officeDocument/2006/relationships/hyperlink" Target="https://arxiv.org/abs/1810.12894" TargetMode="External"/><Relationship Id="rId5" Type="http://schemas.openxmlformats.org/officeDocument/2006/relationships/hyperlink" Target="https://arxiv.org/abs/1506.02626" TargetMode="External"/><Relationship Id="rId15" Type="http://schemas.openxmlformats.org/officeDocument/2006/relationships/hyperlink" Target="https://arxiv.org/abs/1705.08504" TargetMode="External"/><Relationship Id="rId10" Type="http://schemas.openxmlformats.org/officeDocument/2006/relationships/hyperlink" Target="https://openaccess.thecvf.com/content_cvpr_2017/papers/Yim_A_Gift_From_CVPR_2017_paper.pdf" TargetMode="External"/><Relationship Id="rId4" Type="http://schemas.openxmlformats.org/officeDocument/2006/relationships/hyperlink" Target="https://arxiv.org/abs/1503.02531" TargetMode="External"/><Relationship Id="rId9" Type="http://schemas.openxmlformats.org/officeDocument/2006/relationships/hyperlink" Target="https://arxiv.org/abs/1707.01154" TargetMode="External"/><Relationship Id="rId14" Type="http://schemas.openxmlformats.org/officeDocument/2006/relationships/hyperlink" Target="https://arxiv.org/abs/1906.05431"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hyperlink" Target="https://openaccess.thecvf.com/content_cvpr_2017/papers/Yim_A_Gift_From_CVPR_2017_paper.pdf" TargetMode="Externa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hyperlink" Target="https://www.sciencedirect.com/science/article/abs/pii/S0031320320304623" TargetMode="External"/><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s://arxiv.org/abs/1710.06169" TargetMode="External"/><Relationship Id="rId3" Type="http://schemas.openxmlformats.org/officeDocument/2006/relationships/hyperlink" Target="http://yann.lecun.com/exdb/mnist/" TargetMode="External"/><Relationship Id="rId7" Type="http://schemas.openxmlformats.org/officeDocument/2006/relationships/hyperlink" Target="https://www.nature.com/articles/sdata201635" TargetMode="External"/><Relationship Id="rId2" Type="http://schemas.openxmlformats.org/officeDocument/2006/relationships/hyperlink" Target="https://arxiv.org/abs/1812.10924" TargetMode="External"/><Relationship Id="rId1" Type="http://schemas.openxmlformats.org/officeDocument/2006/relationships/slideLayout" Target="../slideLayouts/slideLayout7.xml"/><Relationship Id="rId6" Type="http://schemas.openxmlformats.org/officeDocument/2006/relationships/hyperlink" Target="https://arxiv.org/abs/2104.07894" TargetMode="External"/><Relationship Id="rId5" Type="http://schemas.openxmlformats.org/officeDocument/2006/relationships/hyperlink" Target="https://pubmed.ncbi.nlm.nih.gov/19533092/" TargetMode="External"/><Relationship Id="rId4" Type="http://schemas.openxmlformats.org/officeDocument/2006/relationships/hyperlink" Target="https://arxiv.org/abs/1512.03542" TargetMode="External"/><Relationship Id="rId9" Type="http://schemas.openxmlformats.org/officeDocument/2006/relationships/hyperlink" Target="https://www.theatlantic.com/technology/archive/2018/01/equivant-compas-algorithm/550646/"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1503.02531" TargetMode="External"/><Relationship Id="rId2" Type="http://schemas.openxmlformats.org/officeDocument/2006/relationships/hyperlink" Target="https://www.cs.cornell.edu/~caruana/compression.kdd06.pdf" TargetMode="External"/><Relationship Id="rId1" Type="http://schemas.openxmlformats.org/officeDocument/2006/relationships/slideLayout" Target="../slideLayouts/slideLayout7.xml"/><Relationship Id="rId5" Type="http://schemas.openxmlformats.org/officeDocument/2006/relationships/hyperlink" Target="https://arxiv.org/abs/2006.05525"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caruana%20and%20al.,2014%20model%20compression" TargetMode="External"/><Relationship Id="rId4" Type="http://schemas.openxmlformats.org/officeDocument/2006/relationships/hyperlink" Target="https://arxiv.org/abs/1503.0253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pour une image  6">
            <a:extLst>
              <a:ext uri="{FF2B5EF4-FFF2-40B4-BE49-F238E27FC236}">
                <a16:creationId xmlns:a16="http://schemas.microsoft.com/office/drawing/2014/main" id="{4DDA417C-67B1-4902-871A-C7E876053E8E}"/>
              </a:ext>
            </a:extLst>
          </p:cNvPr>
          <p:cNvSpPr>
            <a:spLocks noGrp="1"/>
          </p:cNvSpPr>
          <p:nvPr>
            <p:ph type="pic" sz="quarter" idx="16"/>
          </p:nvPr>
        </p:nvSpPr>
        <p:spPr/>
      </p:sp>
      <p:sp>
        <p:nvSpPr>
          <p:cNvPr id="6" name="Title 5">
            <a:extLst>
              <a:ext uri="{FF2B5EF4-FFF2-40B4-BE49-F238E27FC236}">
                <a16:creationId xmlns:a16="http://schemas.microsoft.com/office/drawing/2014/main" id="{F939C08A-1407-411B-9061-E1D21D92B7B7}"/>
              </a:ext>
            </a:extLst>
          </p:cNvPr>
          <p:cNvSpPr>
            <a:spLocks noGrp="1"/>
          </p:cNvSpPr>
          <p:nvPr>
            <p:ph type="ctrTitle"/>
          </p:nvPr>
        </p:nvSpPr>
        <p:spPr>
          <a:xfrm>
            <a:off x="3982704" y="3429000"/>
            <a:ext cx="6599264" cy="261610"/>
          </a:xfrm>
        </p:spPr>
        <p:txBody>
          <a:bodyPr/>
          <a:lstStyle/>
          <a:p>
            <a:r>
              <a:rPr lang="fr-FR" sz="2000" dirty="0"/>
              <a:t>Distillation Learning Applications  </a:t>
            </a:r>
            <a:endParaRPr lang="en-US" sz="2000" dirty="0"/>
          </a:p>
        </p:txBody>
      </p:sp>
      <p:sp>
        <p:nvSpPr>
          <p:cNvPr id="13" name="Text Placeholder 12">
            <a:extLst>
              <a:ext uri="{FF2B5EF4-FFF2-40B4-BE49-F238E27FC236}">
                <a16:creationId xmlns:a16="http://schemas.microsoft.com/office/drawing/2014/main" id="{0FDD8373-1E67-43A0-833F-0BC600CCD18A}"/>
              </a:ext>
            </a:extLst>
          </p:cNvPr>
          <p:cNvSpPr>
            <a:spLocks noGrp="1"/>
          </p:cNvSpPr>
          <p:nvPr>
            <p:ph type="body" sz="quarter" idx="15"/>
          </p:nvPr>
        </p:nvSpPr>
        <p:spPr>
          <a:xfrm>
            <a:off x="9353750" y="226058"/>
            <a:ext cx="203134" cy="149977"/>
          </a:xfrm>
        </p:spPr>
        <p:txBody>
          <a:bodyPr/>
          <a:lstStyle/>
          <a:p>
            <a:r>
              <a:rPr lang="fr-FR" dirty="0"/>
              <a:t>C1</a:t>
            </a:r>
            <a:endParaRPr lang="en-US" dirty="0"/>
          </a:p>
        </p:txBody>
      </p:sp>
      <p:sp>
        <p:nvSpPr>
          <p:cNvPr id="11" name="Text Placeholder 10">
            <a:extLst>
              <a:ext uri="{FF2B5EF4-FFF2-40B4-BE49-F238E27FC236}">
                <a16:creationId xmlns:a16="http://schemas.microsoft.com/office/drawing/2014/main" id="{472FAC52-68CF-43AD-9490-9F6129EA82EC}"/>
              </a:ext>
            </a:extLst>
          </p:cNvPr>
          <p:cNvSpPr>
            <a:spLocks noGrp="1"/>
          </p:cNvSpPr>
          <p:nvPr>
            <p:ph type="body" sz="quarter" idx="13"/>
          </p:nvPr>
        </p:nvSpPr>
        <p:spPr>
          <a:xfrm>
            <a:off x="4134004" y="236316"/>
            <a:ext cx="900246" cy="149977"/>
          </a:xfrm>
        </p:spPr>
        <p:txBody>
          <a:bodyPr/>
          <a:lstStyle/>
          <a:p>
            <a:r>
              <a:rPr lang="fr-FR" dirty="0"/>
              <a:t>24.05.2023</a:t>
            </a:r>
            <a:endParaRPr lang="en-US" dirty="0"/>
          </a:p>
        </p:txBody>
      </p:sp>
      <p:pic>
        <p:nvPicPr>
          <p:cNvPr id="1034" name="Picture 10" descr="Recursive Neural Network in Deep Learning: An Introduction | Simplilearn">
            <a:extLst>
              <a:ext uri="{FF2B5EF4-FFF2-40B4-BE49-F238E27FC236}">
                <a16:creationId xmlns:a16="http://schemas.microsoft.com/office/drawing/2014/main" id="{343FBCE8-5EE1-4903-BC3E-E87BF44E8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491018" y="1465216"/>
            <a:ext cx="6882036" cy="392756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4FAB2B9-59C9-4296-847A-D12EDBEC59D4}"/>
              </a:ext>
            </a:extLst>
          </p:cNvPr>
          <p:cNvSpPr/>
          <p:nvPr/>
        </p:nvSpPr>
        <p:spPr>
          <a:xfrm>
            <a:off x="2302935" y="3728741"/>
            <a:ext cx="3978000" cy="120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sp>
        <p:nvSpPr>
          <p:cNvPr id="2" name="ZoneTexte 1">
            <a:extLst>
              <a:ext uri="{FF2B5EF4-FFF2-40B4-BE49-F238E27FC236}">
                <a16:creationId xmlns:a16="http://schemas.microsoft.com/office/drawing/2014/main" id="{DAF870F5-F4E1-FA91-BA94-B27379F57D16}"/>
              </a:ext>
            </a:extLst>
          </p:cNvPr>
          <p:cNvSpPr txBox="1"/>
          <p:nvPr/>
        </p:nvSpPr>
        <p:spPr>
          <a:xfrm>
            <a:off x="3982704" y="3978189"/>
            <a:ext cx="5555065" cy="257369"/>
          </a:xfrm>
          <a:prstGeom prst="rect">
            <a:avLst/>
          </a:prstGeom>
          <a:noFill/>
        </p:spPr>
        <p:txBody>
          <a:bodyPr wrap="square" lIns="36000" tIns="36000" rIns="36000" bIns="36000" rtlCol="0">
            <a:spAutoFit/>
          </a:bodyPr>
          <a:lstStyle/>
          <a:p>
            <a:r>
              <a:rPr lang="en-US" sz="1200" b="1" dirty="0">
                <a:latin typeface="Arial" pitchFamily="34" charset="0"/>
                <a:cs typeface="Arial" pitchFamily="34" charset="0"/>
              </a:rPr>
              <a:t>RISQ/MRM </a:t>
            </a:r>
          </a:p>
        </p:txBody>
      </p:sp>
    </p:spTree>
    <p:extLst>
      <p:ext uri="{BB962C8B-B14F-4D97-AF65-F5344CB8AC3E}">
        <p14:creationId xmlns:p14="http://schemas.microsoft.com/office/powerpoint/2010/main" val="2338642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61768" y="465351"/>
            <a:ext cx="9259200" cy="467307"/>
          </a:xfrm>
        </p:spPr>
        <p:txBody>
          <a:bodyPr/>
          <a:lstStyle/>
          <a:p>
            <a:r>
              <a:rPr lang="en-US" dirty="0"/>
              <a:t>2. Feature-Based Knowledge Distillation</a:t>
            </a:r>
            <a:br>
              <a:rPr lang="en-US" dirty="0"/>
            </a:br>
            <a:r>
              <a:rPr lang="en-US" dirty="0"/>
              <a:t> </a:t>
            </a:r>
          </a:p>
        </p:txBody>
      </p:sp>
      <p:sp>
        <p:nvSpPr>
          <p:cNvPr id="3" name="Espace réservé du texte 2">
            <a:extLst>
              <a:ext uri="{FF2B5EF4-FFF2-40B4-BE49-F238E27FC236}">
                <a16:creationId xmlns:a16="http://schemas.microsoft.com/office/drawing/2014/main" id="{9758A012-80DA-9816-D2CF-A1066B90C2E3}"/>
              </a:ext>
            </a:extLst>
          </p:cNvPr>
          <p:cNvSpPr>
            <a:spLocks noGrp="1"/>
          </p:cNvSpPr>
          <p:nvPr>
            <p:ph type="body" sz="quarter" idx="13"/>
          </p:nvPr>
        </p:nvSpPr>
        <p:spPr>
          <a:xfrm>
            <a:off x="988426" y="3188651"/>
            <a:ext cx="3178741" cy="188701"/>
          </a:xfrm>
        </p:spPr>
        <p:txBody>
          <a:bodyPr/>
          <a:lstStyle/>
          <a:p>
            <a:r>
              <a:rPr lang="en-US" sz="1100" dirty="0">
                <a:solidFill>
                  <a:schemeClr val="bg2">
                    <a:lumMod val="50000"/>
                  </a:schemeClr>
                </a:solidFill>
                <a:latin typeface="CMBX8"/>
                <a:cs typeface="+mn-cs"/>
              </a:rPr>
              <a:t>Fig 5. The generic feature-based knowledge distillation.</a:t>
            </a:r>
          </a:p>
        </p:txBody>
      </p:sp>
      <p:pic>
        <p:nvPicPr>
          <p:cNvPr id="4" name="Image 3" descr="Une image contenant diagramme&#10;&#10;Description générée automatiquement">
            <a:extLst>
              <a:ext uri="{FF2B5EF4-FFF2-40B4-BE49-F238E27FC236}">
                <a16:creationId xmlns:a16="http://schemas.microsoft.com/office/drawing/2014/main" id="{8B34AD79-C044-3121-70F5-7CFACBA47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68" y="994995"/>
            <a:ext cx="4697477" cy="2037235"/>
          </a:xfrm>
          <a:prstGeom prst="rect">
            <a:avLst/>
          </a:prstGeom>
        </p:spPr>
      </p:pic>
      <p:graphicFrame>
        <p:nvGraphicFramePr>
          <p:cNvPr id="5" name="Tableau 5">
            <a:extLst>
              <a:ext uri="{FF2B5EF4-FFF2-40B4-BE49-F238E27FC236}">
                <a16:creationId xmlns:a16="http://schemas.microsoft.com/office/drawing/2014/main" id="{17676317-756F-B05A-F95B-FEF283D8E73F}"/>
              </a:ext>
            </a:extLst>
          </p:cNvPr>
          <p:cNvGraphicFramePr>
            <a:graphicFrameLocks noGrp="1"/>
          </p:cNvGraphicFramePr>
          <p:nvPr>
            <p:extLst>
              <p:ext uri="{D42A27DB-BD31-4B8C-83A1-F6EECF244321}">
                <p14:modId xmlns:p14="http://schemas.microsoft.com/office/powerpoint/2010/main" val="3043143250"/>
              </p:ext>
            </p:extLst>
          </p:nvPr>
        </p:nvGraphicFramePr>
        <p:xfrm>
          <a:off x="2568588" y="3632819"/>
          <a:ext cx="4212627" cy="2423160"/>
        </p:xfrm>
        <a:graphic>
          <a:graphicData uri="http://schemas.openxmlformats.org/drawingml/2006/table">
            <a:tbl>
              <a:tblPr firstRow="1" bandRow="1">
                <a:tableStyleId>{3B4B98B0-60AC-42C2-AFA5-B58CD77FA1E5}</a:tableStyleId>
              </a:tblPr>
              <a:tblGrid>
                <a:gridCol w="1404209">
                  <a:extLst>
                    <a:ext uri="{9D8B030D-6E8A-4147-A177-3AD203B41FA5}">
                      <a16:colId xmlns:a16="http://schemas.microsoft.com/office/drawing/2014/main" val="687653608"/>
                    </a:ext>
                  </a:extLst>
                </a:gridCol>
                <a:gridCol w="1404209">
                  <a:extLst>
                    <a:ext uri="{9D8B030D-6E8A-4147-A177-3AD203B41FA5}">
                      <a16:colId xmlns:a16="http://schemas.microsoft.com/office/drawing/2014/main" val="2835408202"/>
                    </a:ext>
                  </a:extLst>
                </a:gridCol>
                <a:gridCol w="1404209">
                  <a:extLst>
                    <a:ext uri="{9D8B030D-6E8A-4147-A177-3AD203B41FA5}">
                      <a16:colId xmlns:a16="http://schemas.microsoft.com/office/drawing/2014/main" val="1248640191"/>
                    </a:ext>
                  </a:extLst>
                </a:gridCol>
              </a:tblGrid>
              <a:tr h="228101">
                <a:tc>
                  <a:txBody>
                    <a:bodyPr/>
                    <a:lstStyle/>
                    <a:p>
                      <a:r>
                        <a:rPr lang="en-US" sz="1050" noProof="0" dirty="0"/>
                        <a:t>Pros </a:t>
                      </a:r>
                    </a:p>
                  </a:txBody>
                  <a:tcPr/>
                </a:tc>
                <a:tc>
                  <a:txBody>
                    <a:bodyPr/>
                    <a:lstStyle/>
                    <a:p>
                      <a:r>
                        <a:rPr lang="en-US" sz="1050" noProof="0" dirty="0"/>
                        <a:t>Knowledge </a:t>
                      </a:r>
                    </a:p>
                  </a:txBody>
                  <a:tcPr/>
                </a:tc>
                <a:tc>
                  <a:txBody>
                    <a:bodyPr/>
                    <a:lstStyle/>
                    <a:p>
                      <a:r>
                        <a:rPr lang="en-US" sz="1050" noProof="0" dirty="0"/>
                        <a:t>Limits </a:t>
                      </a:r>
                    </a:p>
                  </a:txBody>
                  <a:tcPr/>
                </a:tc>
                <a:extLst>
                  <a:ext uri="{0D108BD9-81ED-4DB2-BD59-A6C34878D82A}">
                    <a16:rowId xmlns:a16="http://schemas.microsoft.com/office/drawing/2014/main" val="2634501291"/>
                  </a:ext>
                </a:extLst>
              </a:tr>
              <a:tr h="2115117">
                <a:tc>
                  <a:txBody>
                    <a:bodyPr/>
                    <a:lstStyle/>
                    <a:p>
                      <a:endParaRPr lang="en-US" sz="1050" noProof="0" dirty="0"/>
                    </a:p>
                    <a:p>
                      <a:endParaRPr lang="en-US" sz="1050" noProof="0" dirty="0"/>
                    </a:p>
                    <a:p>
                      <a:endParaRPr lang="en-US" sz="1050" noProof="0" dirty="0"/>
                    </a:p>
                    <a:p>
                      <a:endParaRPr lang="en-US" sz="1050" noProof="0" dirty="0"/>
                    </a:p>
                    <a:p>
                      <a:r>
                        <a:rPr lang="en-US" sz="1050" noProof="0" dirty="0"/>
                        <a:t>Learn multiple levels of </a:t>
                      </a:r>
                      <a:r>
                        <a:rPr lang="en-US" sz="1050" noProof="0" dirty="0">
                          <a:solidFill>
                            <a:schemeClr val="tx2"/>
                          </a:solidFill>
                        </a:rPr>
                        <a:t>feature representation</a:t>
                      </a:r>
                      <a:r>
                        <a:rPr lang="en-US" sz="1050" noProof="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1) Feature representation, hint layers (</a:t>
                      </a:r>
                      <a:r>
                        <a:rPr lang="en-US" sz="1050" noProof="0" dirty="0">
                          <a:hlinkClick r:id="rId3"/>
                        </a:rPr>
                        <a:t>Romero et al., 2015</a:t>
                      </a:r>
                      <a:r>
                        <a:rPr lang="en-US" sz="105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2)Parameter distribution, multi-layer group (</a:t>
                      </a:r>
                      <a:r>
                        <a:rPr lang="en-US" sz="1050" u="sng" noProof="0" dirty="0">
                          <a:solidFill>
                            <a:schemeClr val="bg2"/>
                          </a:solidFill>
                        </a:rPr>
                        <a:t>Liu et al., 2019c</a:t>
                      </a:r>
                      <a:r>
                        <a:rPr lang="en-US" sz="1050" noProof="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3)Feature Maps, hint layers (</a:t>
                      </a:r>
                      <a:r>
                        <a:rPr lang="en-US" sz="1050" u="sng" kern="1200" noProof="0" dirty="0">
                          <a:solidFill>
                            <a:schemeClr val="bg2"/>
                          </a:solidFill>
                          <a:latin typeface="+mn-lt"/>
                          <a:ea typeface="+mn-ea"/>
                          <a:cs typeface="+mn-cs"/>
                        </a:rPr>
                        <a:t>Chen et al., 2021</a:t>
                      </a:r>
                      <a:r>
                        <a:rPr lang="en-US" sz="1050" noProof="0" dirty="0"/>
                        <a:t>)</a:t>
                      </a:r>
                    </a:p>
                  </a:txBody>
                  <a:tcPr/>
                </a:tc>
                <a:tc>
                  <a:txBody>
                    <a:bodyPr/>
                    <a:lstStyle/>
                    <a:p>
                      <a:r>
                        <a:rPr lang="en-US" sz="1050" kern="1200" dirty="0">
                          <a:solidFill>
                            <a:schemeClr val="tx2"/>
                          </a:solidFill>
                          <a:latin typeface="+mn-lt"/>
                          <a:ea typeface="+mn-ea"/>
                          <a:cs typeface="+mn-cs"/>
                        </a:rPr>
                        <a:t>Effectively</a:t>
                      </a:r>
                    </a:p>
                    <a:p>
                      <a:r>
                        <a:rPr lang="en-US" sz="1050" kern="1200" dirty="0">
                          <a:solidFill>
                            <a:schemeClr val="tx2"/>
                          </a:solidFill>
                          <a:latin typeface="+mn-lt"/>
                          <a:ea typeface="+mn-ea"/>
                          <a:cs typeface="+mn-cs"/>
                        </a:rPr>
                        <a:t>choose </a:t>
                      </a:r>
                      <a:r>
                        <a:rPr lang="en-US" sz="1050" kern="1200" dirty="0">
                          <a:solidFill>
                            <a:schemeClr val="tx1"/>
                          </a:solidFill>
                          <a:latin typeface="+mn-lt"/>
                          <a:ea typeface="+mn-ea"/>
                          <a:cs typeface="+mn-cs"/>
                        </a:rPr>
                        <a:t>the hint layers from the teacher model and the guided layers from the student model with </a:t>
                      </a:r>
                      <a:r>
                        <a:rPr lang="en-US" sz="1050" kern="1200" dirty="0">
                          <a:solidFill>
                            <a:schemeClr val="bg2"/>
                          </a:solidFill>
                          <a:latin typeface="+mn-lt"/>
                          <a:ea typeface="+mn-ea"/>
                          <a:cs typeface="+mn-cs"/>
                        </a:rPr>
                        <a:t>optimum training complexity </a:t>
                      </a:r>
                      <a:r>
                        <a:rPr lang="en-US" sz="1050" kern="1200" dirty="0">
                          <a:solidFill>
                            <a:schemeClr val="tx1"/>
                          </a:solidFill>
                          <a:latin typeface="+mn-lt"/>
                          <a:ea typeface="+mn-ea"/>
                          <a:cs typeface="+mn-cs"/>
                        </a:rPr>
                        <a:t>is questionable.  </a:t>
                      </a:r>
                    </a:p>
                    <a:p>
                      <a:endParaRPr lang="en-US" sz="1050" kern="1200" dirty="0">
                        <a:solidFill>
                          <a:schemeClr val="tx1"/>
                        </a:solidFill>
                        <a:latin typeface="+mn-lt"/>
                        <a:ea typeface="+mn-ea"/>
                        <a:cs typeface="+mn-cs"/>
                      </a:endParaRPr>
                    </a:p>
                    <a:p>
                      <a:endParaRPr lang="en-US" sz="1050" kern="1200" dirty="0">
                        <a:solidFill>
                          <a:schemeClr val="tx1"/>
                        </a:solidFill>
                        <a:latin typeface="+mn-lt"/>
                        <a:ea typeface="+mn-ea"/>
                        <a:cs typeface="+mn-cs"/>
                      </a:endParaRPr>
                    </a:p>
                  </a:txBody>
                  <a:tcPr/>
                </a:tc>
                <a:extLst>
                  <a:ext uri="{0D108BD9-81ED-4DB2-BD59-A6C34878D82A}">
                    <a16:rowId xmlns:a16="http://schemas.microsoft.com/office/drawing/2014/main" val="1929685880"/>
                  </a:ext>
                </a:extLst>
              </a:tr>
            </a:tbl>
          </a:graphicData>
        </a:graphic>
      </p:graphicFrame>
      <p:pic>
        <p:nvPicPr>
          <p:cNvPr id="6" name="Image 5">
            <a:extLst>
              <a:ext uri="{FF2B5EF4-FFF2-40B4-BE49-F238E27FC236}">
                <a16:creationId xmlns:a16="http://schemas.microsoft.com/office/drawing/2014/main" id="{EA8CCB25-A100-3008-3D5E-C95D80E954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0935" y="3165887"/>
            <a:ext cx="2720613" cy="333275"/>
          </a:xfrm>
          <a:prstGeom prst="rect">
            <a:avLst/>
          </a:prstGeom>
        </p:spPr>
      </p:pic>
      <p:sp>
        <p:nvSpPr>
          <p:cNvPr id="7" name="Espace réservé du texte 2">
            <a:extLst>
              <a:ext uri="{FF2B5EF4-FFF2-40B4-BE49-F238E27FC236}">
                <a16:creationId xmlns:a16="http://schemas.microsoft.com/office/drawing/2014/main" id="{07227EAB-2E6F-D814-F295-01F6E10000B0}"/>
              </a:ext>
            </a:extLst>
          </p:cNvPr>
          <p:cNvSpPr txBox="1">
            <a:spLocks/>
          </p:cNvSpPr>
          <p:nvPr/>
        </p:nvSpPr>
        <p:spPr>
          <a:xfrm>
            <a:off x="2869024" y="6122527"/>
            <a:ext cx="3564484" cy="341050"/>
          </a:xfrm>
          <a:prstGeom prst="rect">
            <a:avLst/>
          </a:prstGeom>
        </p:spPr>
        <p:txBody>
          <a:bodyPr vert="horz" wrap="square" lIns="0" tIns="0" rIns="0" bIns="36000" rtlCol="0" anchor="b" anchorCtr="0">
            <a:spAutoFit/>
          </a:bodyPr>
          <a:lstStyle>
            <a:lvl1pPr marL="1720" indent="-1720" algn="l" defTabSz="990564" rtl="0" eaLnBrk="1" latinLnBrk="0" hangingPunct="1">
              <a:lnSpc>
                <a:spcPct val="90000"/>
              </a:lnSpc>
              <a:spcBef>
                <a:spcPts val="0"/>
              </a:spcBef>
              <a:buClr>
                <a:schemeClr val="tx1">
                  <a:lumMod val="75000"/>
                  <a:lumOff val="25000"/>
                </a:schemeClr>
              </a:buClr>
              <a:buSzPct val="90000"/>
              <a:buFont typeface="Arial" pitchFamily="34" charset="0"/>
              <a:buNone/>
              <a:defRPr lang="en-US" sz="758" b="0" i="1" kern="1200" baseline="0" noProof="0">
                <a:solidFill>
                  <a:schemeClr val="tx1"/>
                </a:solidFill>
                <a:latin typeface="+mn-lt"/>
                <a:ea typeface="+mn-ea"/>
                <a:cs typeface="Arial" pitchFamily="34" charset="0"/>
              </a:defRPr>
            </a:lvl1pPr>
            <a:lvl2pPr marL="194993" indent="-194993" algn="l" defTabSz="990564" rtl="0" eaLnBrk="1" latinLnBrk="0" hangingPunct="1">
              <a:lnSpc>
                <a:spcPct val="90000"/>
              </a:lnSpc>
              <a:spcBef>
                <a:spcPts val="0"/>
              </a:spcBef>
              <a:buClrTx/>
              <a:buSzPct val="100000"/>
              <a:buFont typeface="Wingdings" panose="05000000000000000000" pitchFamily="2" charset="2"/>
              <a:buNone/>
              <a:defRPr lang="en-US" sz="800" i="1" kern="1200" baseline="0" noProof="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None/>
              <a:defRPr lang="en-US" sz="1400" kern="1200" noProof="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None/>
              <a:defRPr lang="en-US" sz="1400" kern="1200" noProof="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pPr algn="ctr"/>
            <a:r>
              <a:rPr lang="en-US" sz="1100" i="1" dirty="0">
                <a:solidFill>
                  <a:schemeClr val="bg2">
                    <a:lumMod val="50000"/>
                  </a:schemeClr>
                </a:solidFill>
                <a:latin typeface="CMBX8"/>
              </a:rPr>
              <a:t>Table 3. Feature-based distillation investigation </a:t>
            </a:r>
          </a:p>
          <a:p>
            <a:pPr algn="ctr"/>
            <a:r>
              <a:rPr lang="en-US" sz="1100" dirty="0">
                <a:solidFill>
                  <a:schemeClr val="bg2">
                    <a:lumMod val="50000"/>
                  </a:schemeClr>
                </a:solidFill>
                <a:latin typeface="CMBX8"/>
                <a:cs typeface="+mn-cs"/>
              </a:rPr>
              <a:t>.</a:t>
            </a:r>
          </a:p>
        </p:txBody>
      </p:sp>
      <p:graphicFrame>
        <p:nvGraphicFramePr>
          <p:cNvPr id="8" name="Diagramme 7">
            <a:extLst>
              <a:ext uri="{FF2B5EF4-FFF2-40B4-BE49-F238E27FC236}">
                <a16:creationId xmlns:a16="http://schemas.microsoft.com/office/drawing/2014/main" id="{EBC4E428-38A6-E1DF-89F7-93B9A2F57D8D}"/>
              </a:ext>
            </a:extLst>
          </p:cNvPr>
          <p:cNvGraphicFramePr/>
          <p:nvPr>
            <p:extLst>
              <p:ext uri="{D42A27DB-BD31-4B8C-83A1-F6EECF244321}">
                <p14:modId xmlns:p14="http://schemas.microsoft.com/office/powerpoint/2010/main" val="2701004959"/>
              </p:ext>
            </p:extLst>
          </p:nvPr>
        </p:nvGraphicFramePr>
        <p:xfrm>
          <a:off x="6182804" y="1014610"/>
          <a:ext cx="4058329" cy="23627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Espace réservé du texte 2">
            <a:extLst>
              <a:ext uri="{FF2B5EF4-FFF2-40B4-BE49-F238E27FC236}">
                <a16:creationId xmlns:a16="http://schemas.microsoft.com/office/drawing/2014/main" id="{EABCA0C8-F615-2976-E030-48BA8031DE6D}"/>
              </a:ext>
            </a:extLst>
          </p:cNvPr>
          <p:cNvSpPr txBox="1">
            <a:spLocks/>
          </p:cNvSpPr>
          <p:nvPr/>
        </p:nvSpPr>
        <p:spPr>
          <a:xfrm>
            <a:off x="5955300" y="3182232"/>
            <a:ext cx="3882976" cy="188701"/>
          </a:xfrm>
          <a:prstGeom prst="rect">
            <a:avLst/>
          </a:prstGeom>
        </p:spPr>
        <p:txBody>
          <a:bodyPr vert="horz" wrap="square" lIns="0" tIns="0" rIns="0" bIns="36000" rtlCol="0" anchor="b" anchorCtr="0">
            <a:spAutoFit/>
          </a:bodyPr>
          <a:lstStyle>
            <a:lvl1pPr marL="1720" indent="-1720" algn="l" defTabSz="990564" rtl="0" eaLnBrk="1" latinLnBrk="0" hangingPunct="1">
              <a:lnSpc>
                <a:spcPct val="90000"/>
              </a:lnSpc>
              <a:spcBef>
                <a:spcPts val="0"/>
              </a:spcBef>
              <a:buClr>
                <a:schemeClr val="tx1">
                  <a:lumMod val="75000"/>
                  <a:lumOff val="25000"/>
                </a:schemeClr>
              </a:buClr>
              <a:buSzPct val="90000"/>
              <a:buFont typeface="Arial" pitchFamily="34" charset="0"/>
              <a:buNone/>
              <a:defRPr lang="en-US" sz="758" b="0" i="1" kern="1200" baseline="0" noProof="0">
                <a:solidFill>
                  <a:schemeClr val="tx1"/>
                </a:solidFill>
                <a:latin typeface="+mn-lt"/>
                <a:ea typeface="+mn-ea"/>
                <a:cs typeface="Arial" pitchFamily="34" charset="0"/>
              </a:defRPr>
            </a:lvl1pPr>
            <a:lvl2pPr marL="194993" indent="-194993" algn="l" defTabSz="990564" rtl="0" eaLnBrk="1" latinLnBrk="0" hangingPunct="1">
              <a:lnSpc>
                <a:spcPct val="90000"/>
              </a:lnSpc>
              <a:spcBef>
                <a:spcPts val="0"/>
              </a:spcBef>
              <a:buClrTx/>
              <a:buSzPct val="100000"/>
              <a:buFont typeface="Wingdings" panose="05000000000000000000" pitchFamily="2" charset="2"/>
              <a:buNone/>
              <a:defRPr lang="en-US" sz="800" i="1" kern="1200" baseline="0" noProof="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None/>
              <a:defRPr lang="en-US" sz="1400" kern="1200" noProof="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None/>
              <a:defRPr lang="en-US" sz="1400" kern="1200" noProof="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pPr algn="ctr"/>
            <a:r>
              <a:rPr lang="en-US" sz="1100" dirty="0">
                <a:solidFill>
                  <a:schemeClr val="bg2">
                    <a:lumMod val="50000"/>
                  </a:schemeClr>
                </a:solidFill>
                <a:latin typeface="CMBX8"/>
                <a:cs typeface="+mn-cs"/>
              </a:rPr>
              <a:t>Fig 6. Some types of feature-based knowledge</a:t>
            </a:r>
          </a:p>
        </p:txBody>
      </p:sp>
      <p:cxnSp>
        <p:nvCxnSpPr>
          <p:cNvPr id="11" name="Connecteur droit avec flèche 10">
            <a:extLst>
              <a:ext uri="{FF2B5EF4-FFF2-40B4-BE49-F238E27FC236}">
                <a16:creationId xmlns:a16="http://schemas.microsoft.com/office/drawing/2014/main" id="{7F3C81B9-A6A2-60DF-8C6B-DFDDCD3A03F9}"/>
              </a:ext>
            </a:extLst>
          </p:cNvPr>
          <p:cNvCxnSpPr/>
          <p:nvPr/>
        </p:nvCxnSpPr>
        <p:spPr>
          <a:xfrm>
            <a:off x="2869024" y="2122227"/>
            <a:ext cx="385967" cy="0"/>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703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54394" y="491239"/>
            <a:ext cx="9259200" cy="467307"/>
          </a:xfrm>
        </p:spPr>
        <p:txBody>
          <a:bodyPr/>
          <a:lstStyle/>
          <a:p>
            <a:r>
              <a:rPr lang="en-US" dirty="0">
                <a:solidFill>
                  <a:schemeClr val="tx1"/>
                </a:solidFill>
              </a:rPr>
              <a:t>3. Relation-Based Knowledge Distillation</a:t>
            </a:r>
            <a:br>
              <a:rPr lang="en-US" dirty="0">
                <a:solidFill>
                  <a:schemeClr val="tx1"/>
                </a:solidFill>
              </a:rPr>
            </a:br>
            <a:r>
              <a:rPr lang="en-US" dirty="0"/>
              <a:t> </a:t>
            </a:r>
          </a:p>
        </p:txBody>
      </p:sp>
      <p:pic>
        <p:nvPicPr>
          <p:cNvPr id="4" name="Image 3" descr="Une image contenant diagramme&#10;&#10;Description générée automatiquement">
            <a:extLst>
              <a:ext uri="{FF2B5EF4-FFF2-40B4-BE49-F238E27FC236}">
                <a16:creationId xmlns:a16="http://schemas.microsoft.com/office/drawing/2014/main" id="{6A6D2534-96A6-B16A-A4C4-516C29D64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00" y="1289189"/>
            <a:ext cx="4081466" cy="2007002"/>
          </a:xfrm>
          <a:prstGeom prst="rect">
            <a:avLst/>
          </a:prstGeom>
        </p:spPr>
      </p:pic>
      <p:graphicFrame>
        <p:nvGraphicFramePr>
          <p:cNvPr id="5" name="Tableau 5">
            <a:extLst>
              <a:ext uri="{FF2B5EF4-FFF2-40B4-BE49-F238E27FC236}">
                <a16:creationId xmlns:a16="http://schemas.microsoft.com/office/drawing/2014/main" id="{4F43E43E-6606-4FCE-1BC4-CCA3386A2C64}"/>
              </a:ext>
            </a:extLst>
          </p:cNvPr>
          <p:cNvGraphicFramePr>
            <a:graphicFrameLocks noGrp="1"/>
          </p:cNvGraphicFramePr>
          <p:nvPr>
            <p:extLst>
              <p:ext uri="{D42A27DB-BD31-4B8C-83A1-F6EECF244321}">
                <p14:modId xmlns:p14="http://schemas.microsoft.com/office/powerpoint/2010/main" val="729422776"/>
              </p:ext>
            </p:extLst>
          </p:nvPr>
        </p:nvGraphicFramePr>
        <p:xfrm>
          <a:off x="2745468" y="3691598"/>
          <a:ext cx="3864825" cy="2366577"/>
        </p:xfrm>
        <a:graphic>
          <a:graphicData uri="http://schemas.openxmlformats.org/drawingml/2006/table">
            <a:tbl>
              <a:tblPr firstRow="1" bandRow="1">
                <a:tableStyleId>{3B4B98B0-60AC-42C2-AFA5-B58CD77FA1E5}</a:tableStyleId>
              </a:tblPr>
              <a:tblGrid>
                <a:gridCol w="1288275">
                  <a:extLst>
                    <a:ext uri="{9D8B030D-6E8A-4147-A177-3AD203B41FA5}">
                      <a16:colId xmlns:a16="http://schemas.microsoft.com/office/drawing/2014/main" val="687653608"/>
                    </a:ext>
                  </a:extLst>
                </a:gridCol>
                <a:gridCol w="1288275">
                  <a:extLst>
                    <a:ext uri="{9D8B030D-6E8A-4147-A177-3AD203B41FA5}">
                      <a16:colId xmlns:a16="http://schemas.microsoft.com/office/drawing/2014/main" val="2835408202"/>
                    </a:ext>
                  </a:extLst>
                </a:gridCol>
                <a:gridCol w="1288275">
                  <a:extLst>
                    <a:ext uri="{9D8B030D-6E8A-4147-A177-3AD203B41FA5}">
                      <a16:colId xmlns:a16="http://schemas.microsoft.com/office/drawing/2014/main" val="1248640191"/>
                    </a:ext>
                  </a:extLst>
                </a:gridCol>
              </a:tblGrid>
              <a:tr h="228101">
                <a:tc>
                  <a:txBody>
                    <a:bodyPr/>
                    <a:lstStyle/>
                    <a:p>
                      <a:r>
                        <a:rPr lang="en-US" sz="1050" noProof="0" dirty="0"/>
                        <a:t>Technic </a:t>
                      </a:r>
                    </a:p>
                  </a:txBody>
                  <a:tcPr/>
                </a:tc>
                <a:tc>
                  <a:txBody>
                    <a:bodyPr/>
                    <a:lstStyle/>
                    <a:p>
                      <a:r>
                        <a:rPr lang="en-US" sz="1050" noProof="0" dirty="0"/>
                        <a:t>Knowledge </a:t>
                      </a:r>
                    </a:p>
                  </a:txBody>
                  <a:tcPr/>
                </a:tc>
                <a:tc>
                  <a:txBody>
                    <a:bodyPr/>
                    <a:lstStyle/>
                    <a:p>
                      <a:r>
                        <a:rPr lang="en-US" sz="1050" noProof="0" dirty="0"/>
                        <a:t>Limits </a:t>
                      </a:r>
                    </a:p>
                  </a:txBody>
                  <a:tcPr/>
                </a:tc>
                <a:extLst>
                  <a:ext uri="{0D108BD9-81ED-4DB2-BD59-A6C34878D82A}">
                    <a16:rowId xmlns:a16="http://schemas.microsoft.com/office/drawing/2014/main" val="2634501291"/>
                  </a:ext>
                </a:extLst>
              </a:tr>
              <a:tr h="2115117">
                <a:tc>
                  <a:txBody>
                    <a:bodyPr/>
                    <a:lstStyle/>
                    <a:p>
                      <a:endParaRPr lang="en-US" sz="1050" noProof="0" dirty="0"/>
                    </a:p>
                    <a:p>
                      <a:endParaRPr lang="en-US" sz="1050" noProof="0" dirty="0"/>
                    </a:p>
                    <a:p>
                      <a:endParaRPr lang="en-US" sz="1050" noProof="0" dirty="0"/>
                    </a:p>
                    <a:p>
                      <a:r>
                        <a:rPr lang="en-US" sz="1050" noProof="0" dirty="0"/>
                        <a:t>Explores the relationship between layers or data samples. </a:t>
                      </a:r>
                    </a:p>
                    <a:p>
                      <a:endParaRPr lang="en-US" sz="105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1) FSP matrix, End of multi-layer group (</a:t>
                      </a:r>
                      <a:r>
                        <a:rPr lang="en-US" sz="1050" u="sng" kern="1200" noProof="0" dirty="0">
                          <a:solidFill>
                            <a:srgbClr val="00B0F0"/>
                          </a:solidFill>
                          <a:latin typeface="+mn-lt"/>
                          <a:ea typeface="+mn-ea"/>
                          <a:cs typeface="+mn-cs"/>
                        </a:rPr>
                        <a:t>Yim et al., 2017</a:t>
                      </a:r>
                      <a:r>
                        <a:rPr lang="en-US" sz="105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2) Logits graph, hint layers (</a:t>
                      </a:r>
                      <a:r>
                        <a:rPr lang="en-US" sz="1050" u="sng" kern="1200" noProof="0" dirty="0">
                          <a:solidFill>
                            <a:srgbClr val="00B0F0"/>
                          </a:solidFill>
                          <a:latin typeface="+mn-lt"/>
                          <a:ea typeface="+mn-ea"/>
                          <a:cs typeface="+mn-cs"/>
                        </a:rPr>
                        <a:t>Zhang and Peng, 2018</a:t>
                      </a:r>
                      <a:r>
                        <a:rPr lang="en-US" sz="1050" noProof="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3) Similarity Matrix, hint layers (</a:t>
                      </a:r>
                      <a:r>
                        <a:rPr lang="en-US" sz="1050" u="sng" kern="1200" noProof="0" dirty="0">
                          <a:solidFill>
                            <a:srgbClr val="00B0F0"/>
                          </a:solidFill>
                          <a:latin typeface="+mn-lt"/>
                          <a:ea typeface="+mn-ea"/>
                          <a:cs typeface="+mn-cs"/>
                        </a:rPr>
                        <a:t>Tung and Mori, 2019</a:t>
                      </a:r>
                      <a:r>
                        <a:rPr lang="en-US" sz="1050" noProof="0" dirty="0"/>
                        <a:t>)</a:t>
                      </a:r>
                    </a:p>
                  </a:txBody>
                  <a:tcPr/>
                </a:tc>
                <a:tc>
                  <a:txBody>
                    <a:bodyPr/>
                    <a:lstStyle/>
                    <a:p>
                      <a:r>
                        <a:rPr lang="en-US" sz="1050" kern="1200" dirty="0">
                          <a:solidFill>
                            <a:schemeClr val="tx1"/>
                          </a:solidFill>
                          <a:latin typeface="+mn-lt"/>
                          <a:ea typeface="+mn-ea"/>
                          <a:cs typeface="+mn-cs"/>
                        </a:rPr>
                        <a:t>Relation modeling difficulties </a:t>
                      </a:r>
                    </a:p>
                    <a:p>
                      <a:endParaRPr lang="en-US" sz="1050" kern="1200" dirty="0">
                        <a:solidFill>
                          <a:schemeClr val="tx1"/>
                        </a:solidFill>
                        <a:latin typeface="+mn-lt"/>
                        <a:ea typeface="+mn-ea"/>
                        <a:cs typeface="+mn-cs"/>
                      </a:endParaRPr>
                    </a:p>
                    <a:p>
                      <a:endParaRPr lang="en-US" sz="1050" kern="1200" dirty="0">
                        <a:solidFill>
                          <a:schemeClr val="tx1"/>
                        </a:solidFill>
                        <a:latin typeface="+mn-lt"/>
                        <a:ea typeface="+mn-ea"/>
                        <a:cs typeface="+mn-cs"/>
                      </a:endParaRPr>
                    </a:p>
                  </a:txBody>
                  <a:tcPr/>
                </a:tc>
                <a:extLst>
                  <a:ext uri="{0D108BD9-81ED-4DB2-BD59-A6C34878D82A}">
                    <a16:rowId xmlns:a16="http://schemas.microsoft.com/office/drawing/2014/main" val="1929685880"/>
                  </a:ext>
                </a:extLst>
              </a:tr>
            </a:tbl>
          </a:graphicData>
        </a:graphic>
      </p:graphicFrame>
      <p:sp>
        <p:nvSpPr>
          <p:cNvPr id="7" name="ZoneTexte 6">
            <a:extLst>
              <a:ext uri="{FF2B5EF4-FFF2-40B4-BE49-F238E27FC236}">
                <a16:creationId xmlns:a16="http://schemas.microsoft.com/office/drawing/2014/main" id="{D296A623-08F8-4DC9-ABA7-C583B5D63990}"/>
              </a:ext>
            </a:extLst>
          </p:cNvPr>
          <p:cNvSpPr txBox="1"/>
          <p:nvPr/>
        </p:nvSpPr>
        <p:spPr>
          <a:xfrm>
            <a:off x="1503679" y="944134"/>
            <a:ext cx="5803573" cy="276999"/>
          </a:xfrm>
          <a:prstGeom prst="rect">
            <a:avLst/>
          </a:prstGeom>
          <a:noFill/>
        </p:spPr>
        <p:txBody>
          <a:bodyPr wrap="square">
            <a:spAutoFit/>
          </a:bodyPr>
          <a:lstStyle/>
          <a:p>
            <a:r>
              <a:rPr lang="en-US" sz="1200" i="1" dirty="0">
                <a:solidFill>
                  <a:schemeClr val="bg2"/>
                </a:solidFill>
                <a:latin typeface="Arial" pitchFamily="34" charset="0"/>
                <a:cs typeface="Arial" pitchFamily="34" charset="0"/>
              </a:rPr>
              <a:t>Based on a relational construction </a:t>
            </a:r>
            <a:r>
              <a:rPr lang="en-US" sz="1200" i="1" dirty="0">
                <a:latin typeface="Arial" pitchFamily="34" charset="0"/>
                <a:cs typeface="Arial" pitchFamily="34" charset="0"/>
              </a:rPr>
              <a:t>such as correlation, Probability distribution , etc</a:t>
            </a:r>
            <a:r>
              <a:rPr lang="en-US" sz="1100" i="1" dirty="0">
                <a:latin typeface="Arial" pitchFamily="34" charset="0"/>
                <a:cs typeface="Arial" pitchFamily="34" charset="0"/>
              </a:rPr>
              <a:t>. </a:t>
            </a:r>
          </a:p>
        </p:txBody>
      </p:sp>
      <p:graphicFrame>
        <p:nvGraphicFramePr>
          <p:cNvPr id="8" name="Diagramme 7">
            <a:extLst>
              <a:ext uri="{FF2B5EF4-FFF2-40B4-BE49-F238E27FC236}">
                <a16:creationId xmlns:a16="http://schemas.microsoft.com/office/drawing/2014/main" id="{258A7725-B4A8-05D0-3DEF-892101F287B8}"/>
              </a:ext>
            </a:extLst>
          </p:cNvPr>
          <p:cNvGraphicFramePr/>
          <p:nvPr>
            <p:extLst>
              <p:ext uri="{D42A27DB-BD31-4B8C-83A1-F6EECF244321}">
                <p14:modId xmlns:p14="http://schemas.microsoft.com/office/powerpoint/2010/main" val="1121587185"/>
              </p:ext>
            </p:extLst>
          </p:nvPr>
        </p:nvGraphicFramePr>
        <p:xfrm>
          <a:off x="5468844" y="1186787"/>
          <a:ext cx="3975528" cy="2187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texte 2">
            <a:extLst>
              <a:ext uri="{FF2B5EF4-FFF2-40B4-BE49-F238E27FC236}">
                <a16:creationId xmlns:a16="http://schemas.microsoft.com/office/drawing/2014/main" id="{219F5445-C20A-572F-D504-E65861CCB59C}"/>
              </a:ext>
            </a:extLst>
          </p:cNvPr>
          <p:cNvSpPr txBox="1">
            <a:spLocks/>
          </p:cNvSpPr>
          <p:nvPr/>
        </p:nvSpPr>
        <p:spPr>
          <a:xfrm>
            <a:off x="940818" y="3369026"/>
            <a:ext cx="3178741" cy="188701"/>
          </a:xfrm>
          <a:prstGeom prst="rect">
            <a:avLst/>
          </a:prstGeom>
        </p:spPr>
        <p:txBody>
          <a:bodyPr vert="horz" lIns="0" tIns="0" rIns="0" bIns="36000" rtlCol="0" anchor="b" anchorCtr="0">
            <a:spAutoFit/>
          </a:bodyPr>
          <a:lstStyle>
            <a:lvl1pPr marL="1720" indent="-1720" algn="l" defTabSz="990564" rtl="0" eaLnBrk="1" latinLnBrk="0" hangingPunct="1">
              <a:lnSpc>
                <a:spcPct val="90000"/>
              </a:lnSpc>
              <a:spcBef>
                <a:spcPts val="0"/>
              </a:spcBef>
              <a:buClr>
                <a:schemeClr val="tx1">
                  <a:lumMod val="75000"/>
                  <a:lumOff val="25000"/>
                </a:schemeClr>
              </a:buClr>
              <a:buSzPct val="90000"/>
              <a:buFont typeface="Arial" pitchFamily="34" charset="0"/>
              <a:buNone/>
              <a:defRPr lang="en-US" sz="758" b="0" i="1" kern="1200" baseline="0" noProof="0">
                <a:solidFill>
                  <a:schemeClr val="tx1"/>
                </a:solidFill>
                <a:latin typeface="+mn-lt"/>
                <a:ea typeface="+mn-ea"/>
                <a:cs typeface="Arial" pitchFamily="34" charset="0"/>
              </a:defRPr>
            </a:lvl1pPr>
            <a:lvl2pPr marL="194993" indent="-194993" algn="l" defTabSz="990564" rtl="0" eaLnBrk="1" latinLnBrk="0" hangingPunct="1">
              <a:lnSpc>
                <a:spcPct val="90000"/>
              </a:lnSpc>
              <a:spcBef>
                <a:spcPts val="0"/>
              </a:spcBef>
              <a:buClrTx/>
              <a:buSzPct val="100000"/>
              <a:buFont typeface="Wingdings" panose="05000000000000000000" pitchFamily="2" charset="2"/>
              <a:buNone/>
              <a:defRPr lang="en-US" sz="800" i="1" kern="1200" baseline="0" noProof="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None/>
              <a:defRPr lang="en-US" sz="1400" kern="1200" noProof="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None/>
              <a:defRPr lang="en-US" sz="1400" kern="1200" noProof="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r>
              <a:rPr lang="en-US" sz="1100" dirty="0">
                <a:solidFill>
                  <a:schemeClr val="bg2">
                    <a:lumMod val="50000"/>
                  </a:schemeClr>
                </a:solidFill>
                <a:latin typeface="CMBX8"/>
                <a:cs typeface="+mn-cs"/>
              </a:rPr>
              <a:t>Fig 7. The generic relation-based knowledge distillation.</a:t>
            </a:r>
          </a:p>
        </p:txBody>
      </p:sp>
      <p:sp>
        <p:nvSpPr>
          <p:cNvPr id="11" name="Espace réservé du texte 2">
            <a:extLst>
              <a:ext uri="{FF2B5EF4-FFF2-40B4-BE49-F238E27FC236}">
                <a16:creationId xmlns:a16="http://schemas.microsoft.com/office/drawing/2014/main" id="{2BC4F12C-DA94-D4D0-0818-2A917A0F485A}"/>
              </a:ext>
            </a:extLst>
          </p:cNvPr>
          <p:cNvSpPr txBox="1">
            <a:spLocks/>
          </p:cNvSpPr>
          <p:nvPr/>
        </p:nvSpPr>
        <p:spPr>
          <a:xfrm>
            <a:off x="2819323" y="6127106"/>
            <a:ext cx="3564484" cy="341050"/>
          </a:xfrm>
          <a:prstGeom prst="rect">
            <a:avLst/>
          </a:prstGeom>
        </p:spPr>
        <p:txBody>
          <a:bodyPr vert="horz" wrap="square" lIns="0" tIns="0" rIns="0" bIns="36000" rtlCol="0" anchor="b" anchorCtr="0">
            <a:spAutoFit/>
          </a:bodyPr>
          <a:lstStyle>
            <a:lvl1pPr marL="1720" indent="-1720" algn="l" defTabSz="990564" rtl="0" eaLnBrk="1" latinLnBrk="0" hangingPunct="1">
              <a:lnSpc>
                <a:spcPct val="90000"/>
              </a:lnSpc>
              <a:spcBef>
                <a:spcPts val="0"/>
              </a:spcBef>
              <a:buClr>
                <a:schemeClr val="tx1">
                  <a:lumMod val="75000"/>
                  <a:lumOff val="25000"/>
                </a:schemeClr>
              </a:buClr>
              <a:buSzPct val="90000"/>
              <a:buFont typeface="Arial" pitchFamily="34" charset="0"/>
              <a:buNone/>
              <a:defRPr lang="en-US" sz="758" b="0" i="1" kern="1200" baseline="0" noProof="0">
                <a:solidFill>
                  <a:schemeClr val="tx1"/>
                </a:solidFill>
                <a:latin typeface="+mn-lt"/>
                <a:ea typeface="+mn-ea"/>
                <a:cs typeface="Arial" pitchFamily="34" charset="0"/>
              </a:defRPr>
            </a:lvl1pPr>
            <a:lvl2pPr marL="194993" indent="-194993" algn="l" defTabSz="990564" rtl="0" eaLnBrk="1" latinLnBrk="0" hangingPunct="1">
              <a:lnSpc>
                <a:spcPct val="90000"/>
              </a:lnSpc>
              <a:spcBef>
                <a:spcPts val="0"/>
              </a:spcBef>
              <a:buClrTx/>
              <a:buSzPct val="100000"/>
              <a:buFont typeface="Wingdings" panose="05000000000000000000" pitchFamily="2" charset="2"/>
              <a:buNone/>
              <a:defRPr lang="en-US" sz="800" i="1" kern="1200" baseline="0" noProof="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None/>
              <a:defRPr lang="en-US" sz="1400" kern="1200" noProof="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None/>
              <a:defRPr lang="en-US" sz="1400" kern="1200" noProof="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pPr algn="ctr"/>
            <a:r>
              <a:rPr lang="en-US" sz="1100" i="1" dirty="0">
                <a:solidFill>
                  <a:schemeClr val="bg2">
                    <a:lumMod val="50000"/>
                  </a:schemeClr>
                </a:solidFill>
                <a:latin typeface="CMBX8"/>
              </a:rPr>
              <a:t>Table 4. </a:t>
            </a:r>
            <a:r>
              <a:rPr lang="en-US" sz="1100" dirty="0">
                <a:solidFill>
                  <a:schemeClr val="bg2">
                    <a:lumMod val="50000"/>
                  </a:schemeClr>
                </a:solidFill>
                <a:latin typeface="CMBX8"/>
              </a:rPr>
              <a:t>Relation</a:t>
            </a:r>
            <a:r>
              <a:rPr lang="en-US" sz="1100" i="1" dirty="0">
                <a:solidFill>
                  <a:schemeClr val="bg2">
                    <a:lumMod val="50000"/>
                  </a:schemeClr>
                </a:solidFill>
                <a:latin typeface="CMBX8"/>
              </a:rPr>
              <a:t>-based distillation investigation </a:t>
            </a:r>
          </a:p>
          <a:p>
            <a:pPr algn="ctr"/>
            <a:r>
              <a:rPr lang="en-US" sz="1100" dirty="0">
                <a:solidFill>
                  <a:schemeClr val="bg2">
                    <a:lumMod val="50000"/>
                  </a:schemeClr>
                </a:solidFill>
                <a:latin typeface="CMBX8"/>
                <a:cs typeface="+mn-cs"/>
              </a:rPr>
              <a:t>.</a:t>
            </a:r>
          </a:p>
        </p:txBody>
      </p:sp>
      <p:sp>
        <p:nvSpPr>
          <p:cNvPr id="12" name="Espace réservé du texte 2">
            <a:extLst>
              <a:ext uri="{FF2B5EF4-FFF2-40B4-BE49-F238E27FC236}">
                <a16:creationId xmlns:a16="http://schemas.microsoft.com/office/drawing/2014/main" id="{CB794F02-3642-693C-F0DA-8BE8734072EA}"/>
              </a:ext>
            </a:extLst>
          </p:cNvPr>
          <p:cNvSpPr txBox="1">
            <a:spLocks/>
          </p:cNvSpPr>
          <p:nvPr/>
        </p:nvSpPr>
        <p:spPr>
          <a:xfrm>
            <a:off x="5305112" y="3340232"/>
            <a:ext cx="3882976" cy="188701"/>
          </a:xfrm>
          <a:prstGeom prst="rect">
            <a:avLst/>
          </a:prstGeom>
        </p:spPr>
        <p:txBody>
          <a:bodyPr vert="horz" wrap="square" lIns="0" tIns="0" rIns="0" bIns="36000" rtlCol="0" anchor="b" anchorCtr="0">
            <a:spAutoFit/>
          </a:bodyPr>
          <a:lstStyle>
            <a:lvl1pPr marL="1720" indent="-1720" algn="l" defTabSz="990564" rtl="0" eaLnBrk="1" latinLnBrk="0" hangingPunct="1">
              <a:lnSpc>
                <a:spcPct val="90000"/>
              </a:lnSpc>
              <a:spcBef>
                <a:spcPts val="0"/>
              </a:spcBef>
              <a:buClr>
                <a:schemeClr val="tx1">
                  <a:lumMod val="75000"/>
                  <a:lumOff val="25000"/>
                </a:schemeClr>
              </a:buClr>
              <a:buSzPct val="90000"/>
              <a:buFont typeface="Arial" pitchFamily="34" charset="0"/>
              <a:buNone/>
              <a:defRPr lang="en-US" sz="758" b="0" i="1" kern="1200" baseline="0" noProof="0">
                <a:solidFill>
                  <a:schemeClr val="tx1"/>
                </a:solidFill>
                <a:latin typeface="+mn-lt"/>
                <a:ea typeface="+mn-ea"/>
                <a:cs typeface="Arial" pitchFamily="34" charset="0"/>
              </a:defRPr>
            </a:lvl1pPr>
            <a:lvl2pPr marL="194993" indent="-194993" algn="l" defTabSz="990564" rtl="0" eaLnBrk="1" latinLnBrk="0" hangingPunct="1">
              <a:lnSpc>
                <a:spcPct val="90000"/>
              </a:lnSpc>
              <a:spcBef>
                <a:spcPts val="0"/>
              </a:spcBef>
              <a:buClrTx/>
              <a:buSzPct val="100000"/>
              <a:buFont typeface="Wingdings" panose="05000000000000000000" pitchFamily="2" charset="2"/>
              <a:buNone/>
              <a:defRPr lang="en-US" sz="800" i="1" kern="1200" baseline="0" noProof="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None/>
              <a:defRPr lang="en-US" sz="1400" kern="1200" noProof="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None/>
              <a:defRPr lang="en-US" sz="1400" kern="1200" noProof="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pPr algn="ctr"/>
            <a:r>
              <a:rPr lang="en-US" sz="1100" dirty="0">
                <a:solidFill>
                  <a:schemeClr val="bg2">
                    <a:lumMod val="50000"/>
                  </a:schemeClr>
                </a:solidFill>
                <a:latin typeface="CMBX8"/>
                <a:cs typeface="+mn-cs"/>
              </a:rPr>
              <a:t>Fig 8. Some types of relation-based knowledge</a:t>
            </a:r>
          </a:p>
        </p:txBody>
      </p:sp>
      <p:pic>
        <p:nvPicPr>
          <p:cNvPr id="14" name="Image 13" descr="Une image contenant texte, Police, ligne, blanc&#10;&#10;Description générée automatiquement">
            <a:extLst>
              <a:ext uri="{FF2B5EF4-FFF2-40B4-BE49-F238E27FC236}">
                <a16:creationId xmlns:a16="http://schemas.microsoft.com/office/drawing/2014/main" id="{E0F84B71-CADD-0495-DCB7-CD33D3C8FA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9464" y="2285399"/>
            <a:ext cx="2392064" cy="327520"/>
          </a:xfrm>
          <a:prstGeom prst="rect">
            <a:avLst/>
          </a:prstGeom>
        </p:spPr>
      </p:pic>
      <p:cxnSp>
        <p:nvCxnSpPr>
          <p:cNvPr id="16" name="Connecteur droit avec flèche 15">
            <a:extLst>
              <a:ext uri="{FF2B5EF4-FFF2-40B4-BE49-F238E27FC236}">
                <a16:creationId xmlns:a16="http://schemas.microsoft.com/office/drawing/2014/main" id="{499E3401-F5FC-27F9-6A14-BEE1A1ED5CAF}"/>
              </a:ext>
            </a:extLst>
          </p:cNvPr>
          <p:cNvCxnSpPr/>
          <p:nvPr/>
        </p:nvCxnSpPr>
        <p:spPr>
          <a:xfrm>
            <a:off x="2745468" y="2108579"/>
            <a:ext cx="0" cy="175614"/>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eur droit avec flèche 17">
            <a:extLst>
              <a:ext uri="{FF2B5EF4-FFF2-40B4-BE49-F238E27FC236}">
                <a16:creationId xmlns:a16="http://schemas.microsoft.com/office/drawing/2014/main" id="{D491EF64-FCBB-62E8-13C7-0F54CBAA15B2}"/>
              </a:ext>
            </a:extLst>
          </p:cNvPr>
          <p:cNvCxnSpPr/>
          <p:nvPr/>
        </p:nvCxnSpPr>
        <p:spPr>
          <a:xfrm flipV="1">
            <a:off x="3132161" y="2449159"/>
            <a:ext cx="0" cy="280393"/>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2026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91265" y="489903"/>
            <a:ext cx="9259200" cy="236475"/>
          </a:xfrm>
        </p:spPr>
        <p:txBody>
          <a:bodyPr/>
          <a:lstStyle/>
          <a:p>
            <a:r>
              <a:rPr lang="en-US" dirty="0"/>
              <a:t>A. Training Modes (1/2) </a:t>
            </a:r>
          </a:p>
        </p:txBody>
      </p:sp>
      <p:sp>
        <p:nvSpPr>
          <p:cNvPr id="3" name="Espace réservé du texte 2">
            <a:extLst>
              <a:ext uri="{FF2B5EF4-FFF2-40B4-BE49-F238E27FC236}">
                <a16:creationId xmlns:a16="http://schemas.microsoft.com/office/drawing/2014/main" id="{9758A012-80DA-9816-D2CF-A1066B90C2E3}"/>
              </a:ext>
            </a:extLst>
          </p:cNvPr>
          <p:cNvSpPr>
            <a:spLocks noGrp="1"/>
          </p:cNvSpPr>
          <p:nvPr>
            <p:ph type="body" sz="quarter" idx="13"/>
          </p:nvPr>
        </p:nvSpPr>
        <p:spPr>
          <a:xfrm>
            <a:off x="1591346" y="5584294"/>
            <a:ext cx="6723308" cy="341050"/>
          </a:xfrm>
        </p:spPr>
        <p:txBody>
          <a:bodyPr/>
          <a:lstStyle/>
          <a:p>
            <a:pPr algn="ctr"/>
            <a:r>
              <a:rPr lang="en-US" sz="1100" i="1" dirty="0">
                <a:solidFill>
                  <a:schemeClr val="bg2">
                    <a:lumMod val="50000"/>
                  </a:schemeClr>
                </a:solidFill>
                <a:latin typeface="CMBX8"/>
              </a:rPr>
              <a:t>Fig 9. </a:t>
            </a:r>
            <a:r>
              <a:rPr lang="en-US" sz="1100" dirty="0">
                <a:solidFill>
                  <a:schemeClr val="bg2">
                    <a:lumMod val="50000"/>
                  </a:schemeClr>
                </a:solidFill>
                <a:latin typeface="CMBX8"/>
                <a:cs typeface="+mn-cs"/>
              </a:rPr>
              <a:t>Different Distillation Training Modes . The red color for “pre-trained“ means </a:t>
            </a:r>
            <a:r>
              <a:rPr lang="en-US" sz="1100" dirty="0">
                <a:solidFill>
                  <a:schemeClr val="bg2"/>
                </a:solidFill>
                <a:latin typeface="CMBX8"/>
                <a:cs typeface="+mn-cs"/>
              </a:rPr>
              <a:t>networks are learned before distillation </a:t>
            </a:r>
            <a:r>
              <a:rPr lang="en-US" sz="1100" dirty="0">
                <a:solidFill>
                  <a:schemeClr val="bg2">
                    <a:lumMod val="50000"/>
                  </a:schemeClr>
                </a:solidFill>
                <a:latin typeface="CMBX8"/>
                <a:cs typeface="+mn-cs"/>
              </a:rPr>
              <a:t>and the yellow color for “to be trained” means </a:t>
            </a:r>
            <a:r>
              <a:rPr lang="en-US" sz="1100" dirty="0">
                <a:solidFill>
                  <a:schemeClr val="bg2">
                    <a:lumMod val="60000"/>
                    <a:lumOff val="40000"/>
                  </a:schemeClr>
                </a:solidFill>
                <a:latin typeface="CMBX8"/>
                <a:cs typeface="+mn-cs"/>
              </a:rPr>
              <a:t>networks are learned during distillation. </a:t>
            </a:r>
          </a:p>
        </p:txBody>
      </p:sp>
      <p:sp>
        <p:nvSpPr>
          <p:cNvPr id="6" name="ZoneTexte 5">
            <a:extLst>
              <a:ext uri="{FF2B5EF4-FFF2-40B4-BE49-F238E27FC236}">
                <a16:creationId xmlns:a16="http://schemas.microsoft.com/office/drawing/2014/main" id="{CE8A0CCF-68E9-3B36-4C4D-E1FDD1F8D9EC}"/>
              </a:ext>
            </a:extLst>
          </p:cNvPr>
          <p:cNvSpPr txBox="1"/>
          <p:nvPr/>
        </p:nvSpPr>
        <p:spPr>
          <a:xfrm>
            <a:off x="1281753" y="1285782"/>
            <a:ext cx="7342494" cy="349702"/>
          </a:xfrm>
          <a:prstGeom prst="rect">
            <a:avLst/>
          </a:prstGeom>
        </p:spPr>
        <p:style>
          <a:lnRef idx="2">
            <a:schemeClr val="dk1"/>
          </a:lnRef>
          <a:fillRef idx="1">
            <a:schemeClr val="lt1"/>
          </a:fillRef>
          <a:effectRef idx="0">
            <a:schemeClr val="dk1"/>
          </a:effectRef>
          <a:fontRef idx="minor">
            <a:schemeClr val="dk1"/>
          </a:fontRef>
        </p:style>
        <p:txBody>
          <a:bodyPr wrap="square" lIns="36000" tIns="36000" rIns="36000" bIns="36000" rtlCol="0">
            <a:spAutoFit/>
          </a:bodyPr>
          <a:lstStyle/>
          <a:p>
            <a:pPr algn="ctr"/>
            <a:r>
              <a:rPr lang="en-US" sz="1800" b="1" dirty="0">
                <a:solidFill>
                  <a:srgbClr val="C00000"/>
                </a:solidFill>
              </a:rPr>
              <a:t>How can we perform distillation between the teacher and the student ? </a:t>
            </a:r>
          </a:p>
        </p:txBody>
      </p:sp>
      <p:pic>
        <p:nvPicPr>
          <p:cNvPr id="4" name="Image 3" descr="Une image contenant diagramme&#10;&#10;Description générée automatiquement">
            <a:extLst>
              <a:ext uri="{FF2B5EF4-FFF2-40B4-BE49-F238E27FC236}">
                <a16:creationId xmlns:a16="http://schemas.microsoft.com/office/drawing/2014/main" id="{FF78E294-313E-B235-E786-E8CFF9550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473" y="1839826"/>
            <a:ext cx="3756784" cy="3450677"/>
          </a:xfrm>
          <a:prstGeom prst="rect">
            <a:avLst/>
          </a:prstGeom>
        </p:spPr>
      </p:pic>
    </p:spTree>
    <p:extLst>
      <p:ext uri="{BB962C8B-B14F-4D97-AF65-F5344CB8AC3E}">
        <p14:creationId xmlns:p14="http://schemas.microsoft.com/office/powerpoint/2010/main" val="353936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91265" y="489903"/>
            <a:ext cx="9259200" cy="236475"/>
          </a:xfrm>
        </p:spPr>
        <p:txBody>
          <a:bodyPr/>
          <a:lstStyle/>
          <a:p>
            <a:r>
              <a:rPr lang="en-US" dirty="0"/>
              <a:t>A. Training Modes (2/2) </a:t>
            </a:r>
          </a:p>
        </p:txBody>
      </p:sp>
      <p:sp>
        <p:nvSpPr>
          <p:cNvPr id="3" name="Espace réservé du texte 2">
            <a:extLst>
              <a:ext uri="{FF2B5EF4-FFF2-40B4-BE49-F238E27FC236}">
                <a16:creationId xmlns:a16="http://schemas.microsoft.com/office/drawing/2014/main" id="{9758A012-80DA-9816-D2CF-A1066B90C2E3}"/>
              </a:ext>
            </a:extLst>
          </p:cNvPr>
          <p:cNvSpPr>
            <a:spLocks noGrp="1"/>
          </p:cNvSpPr>
          <p:nvPr>
            <p:ph type="body" sz="quarter" idx="13"/>
          </p:nvPr>
        </p:nvSpPr>
        <p:spPr>
          <a:xfrm>
            <a:off x="0" y="5495981"/>
            <a:ext cx="9259200" cy="188701"/>
          </a:xfrm>
        </p:spPr>
        <p:txBody>
          <a:bodyPr/>
          <a:lstStyle/>
          <a:p>
            <a:pPr marL="0" algn="ctr" defTabSz="1072621"/>
            <a:r>
              <a:rPr lang="en-US" sz="1100" i="1" dirty="0">
                <a:solidFill>
                  <a:schemeClr val="bg2">
                    <a:lumMod val="50000"/>
                  </a:schemeClr>
                </a:solidFill>
                <a:latin typeface="CMBX8"/>
              </a:rPr>
              <a:t>Table </a:t>
            </a:r>
            <a:r>
              <a:rPr lang="en-US" sz="1100" dirty="0">
                <a:solidFill>
                  <a:schemeClr val="bg2">
                    <a:lumMod val="50000"/>
                  </a:schemeClr>
                </a:solidFill>
                <a:latin typeface="CMBX8"/>
              </a:rPr>
              <a:t>5. Distillation Learning Training Modes Assessment </a:t>
            </a:r>
            <a:r>
              <a:rPr lang="en-US" sz="1100" i="1" dirty="0">
                <a:solidFill>
                  <a:schemeClr val="bg2">
                    <a:lumMod val="50000"/>
                  </a:schemeClr>
                </a:solidFill>
                <a:latin typeface="CMBX8"/>
              </a:rPr>
              <a:t> </a:t>
            </a:r>
            <a:endParaRPr lang="en-US" sz="1100" dirty="0">
              <a:solidFill>
                <a:schemeClr val="bg2">
                  <a:lumMod val="50000"/>
                </a:schemeClr>
              </a:solidFill>
              <a:latin typeface="CMBX8"/>
              <a:cs typeface="+mn-cs"/>
            </a:endParaRPr>
          </a:p>
        </p:txBody>
      </p:sp>
      <p:graphicFrame>
        <p:nvGraphicFramePr>
          <p:cNvPr id="5" name="Tableau 4">
            <a:extLst>
              <a:ext uri="{FF2B5EF4-FFF2-40B4-BE49-F238E27FC236}">
                <a16:creationId xmlns:a16="http://schemas.microsoft.com/office/drawing/2014/main" id="{F73C6A23-330A-380E-750E-EB6902277151}"/>
              </a:ext>
            </a:extLst>
          </p:cNvPr>
          <p:cNvGraphicFramePr>
            <a:graphicFrameLocks noGrp="1"/>
          </p:cNvGraphicFramePr>
          <p:nvPr>
            <p:extLst>
              <p:ext uri="{D42A27DB-BD31-4B8C-83A1-F6EECF244321}">
                <p14:modId xmlns:p14="http://schemas.microsoft.com/office/powerpoint/2010/main" val="2933181339"/>
              </p:ext>
            </p:extLst>
          </p:nvPr>
        </p:nvGraphicFramePr>
        <p:xfrm>
          <a:off x="1354424" y="1282417"/>
          <a:ext cx="6627242" cy="4051329"/>
        </p:xfrm>
        <a:graphic>
          <a:graphicData uri="http://schemas.openxmlformats.org/drawingml/2006/table">
            <a:tbl>
              <a:tblPr firstRow="1" bandRow="1">
                <a:tableStyleId>{8EC20E35-A176-4012-BC5E-935CFFF8708E}</a:tableStyleId>
              </a:tblPr>
              <a:tblGrid>
                <a:gridCol w="1267189">
                  <a:extLst>
                    <a:ext uri="{9D8B030D-6E8A-4147-A177-3AD203B41FA5}">
                      <a16:colId xmlns:a16="http://schemas.microsoft.com/office/drawing/2014/main" val="4169682385"/>
                    </a:ext>
                  </a:extLst>
                </a:gridCol>
                <a:gridCol w="1267189">
                  <a:extLst>
                    <a:ext uri="{9D8B030D-6E8A-4147-A177-3AD203B41FA5}">
                      <a16:colId xmlns:a16="http://schemas.microsoft.com/office/drawing/2014/main" val="81356375"/>
                    </a:ext>
                  </a:extLst>
                </a:gridCol>
                <a:gridCol w="2437994">
                  <a:extLst>
                    <a:ext uri="{9D8B030D-6E8A-4147-A177-3AD203B41FA5}">
                      <a16:colId xmlns:a16="http://schemas.microsoft.com/office/drawing/2014/main" val="990276293"/>
                    </a:ext>
                  </a:extLst>
                </a:gridCol>
                <a:gridCol w="1654870">
                  <a:extLst>
                    <a:ext uri="{9D8B030D-6E8A-4147-A177-3AD203B41FA5}">
                      <a16:colId xmlns:a16="http://schemas.microsoft.com/office/drawing/2014/main" val="1994549293"/>
                    </a:ext>
                  </a:extLst>
                </a:gridCol>
              </a:tblGrid>
              <a:tr h="196181">
                <a:tc>
                  <a:txBody>
                    <a:bodyPr/>
                    <a:lstStyle/>
                    <a:p>
                      <a:pPr marL="0" algn="ctr" defTabSz="914400" rtl="0" eaLnBrk="1" latinLnBrk="0" hangingPunct="1"/>
                      <a:r>
                        <a:rPr lang="en-US" sz="1100" b="1" kern="1200" cap="none" spc="0" dirty="0">
                          <a:solidFill>
                            <a:srgbClr val="FF0000"/>
                          </a:solidFill>
                        </a:rPr>
                        <a:t>Training scheme </a:t>
                      </a:r>
                      <a:endParaRPr lang="en-US" sz="1100" b="1" kern="1200" cap="none" spc="0" dirty="0">
                        <a:solidFill>
                          <a:srgbClr val="FF0000"/>
                        </a:solidFill>
                        <a:latin typeface="+mn-lt"/>
                        <a:ea typeface="+mn-ea"/>
                        <a:cs typeface="+mn-cs"/>
                      </a:endParaRPr>
                    </a:p>
                  </a:txBody>
                  <a:tcPr marL="51085" marR="51085" marT="35760" marB="35760"/>
                </a:tc>
                <a:tc>
                  <a:txBody>
                    <a:bodyPr/>
                    <a:lstStyle/>
                    <a:p>
                      <a:pPr marL="0" algn="ctr" defTabSz="914400" rtl="0" eaLnBrk="1" latinLnBrk="0" hangingPunct="1"/>
                      <a:r>
                        <a:rPr lang="en-US" sz="1100" b="1" kern="1200" cap="none" spc="0" dirty="0">
                          <a:solidFill>
                            <a:srgbClr val="FF0000"/>
                          </a:solidFill>
                          <a:latin typeface="+mn-lt"/>
                          <a:ea typeface="+mn-ea"/>
                          <a:cs typeface="+mn-cs"/>
                        </a:rPr>
                        <a:t>Usages </a:t>
                      </a:r>
                    </a:p>
                  </a:txBody>
                  <a:tcPr marL="51085" marR="51085" marT="35760" marB="35760"/>
                </a:tc>
                <a:tc>
                  <a:txBody>
                    <a:bodyPr/>
                    <a:lstStyle/>
                    <a:p>
                      <a:pPr marL="0" algn="ctr" defTabSz="914400" rtl="0" eaLnBrk="1" latinLnBrk="0" hangingPunct="1"/>
                      <a:r>
                        <a:rPr lang="en-US" sz="1100" b="1" kern="1200" cap="none" spc="0" dirty="0">
                          <a:solidFill>
                            <a:srgbClr val="FF0000"/>
                          </a:solidFill>
                          <a:latin typeface="+mn-lt"/>
                          <a:ea typeface="+mn-ea"/>
                          <a:cs typeface="+mn-cs"/>
                        </a:rPr>
                        <a:t>Advantages </a:t>
                      </a:r>
                    </a:p>
                  </a:txBody>
                  <a:tcPr marL="51085" marR="51085" marT="35760" marB="35760"/>
                </a:tc>
                <a:tc>
                  <a:txBody>
                    <a:bodyPr/>
                    <a:lstStyle/>
                    <a:p>
                      <a:pPr marL="0" algn="ctr" defTabSz="914400" rtl="0" eaLnBrk="1" latinLnBrk="0" hangingPunct="1"/>
                      <a:r>
                        <a:rPr lang="en-US" sz="1100" b="1" kern="1200" cap="none" spc="0" dirty="0">
                          <a:solidFill>
                            <a:srgbClr val="FF0000"/>
                          </a:solidFill>
                          <a:latin typeface="+mn-lt"/>
                          <a:ea typeface="+mn-ea"/>
                          <a:cs typeface="+mn-cs"/>
                        </a:rPr>
                        <a:t>Limits and Cons </a:t>
                      </a:r>
                    </a:p>
                  </a:txBody>
                  <a:tcPr marL="51085" marR="51085" marT="35760" marB="35760"/>
                </a:tc>
                <a:extLst>
                  <a:ext uri="{0D108BD9-81ED-4DB2-BD59-A6C34878D82A}">
                    <a16:rowId xmlns:a16="http://schemas.microsoft.com/office/drawing/2014/main" val="1111743322"/>
                  </a:ext>
                </a:extLst>
              </a:tr>
              <a:tr h="1120287">
                <a:tc>
                  <a:txBody>
                    <a:bodyPr/>
                    <a:lstStyle/>
                    <a:p>
                      <a:endParaRPr lang="en-US" sz="1050" b="1" kern="1200" cap="none" spc="0" dirty="0">
                        <a:solidFill>
                          <a:schemeClr val="tx1"/>
                        </a:solidFill>
                      </a:endParaRPr>
                    </a:p>
                    <a:p>
                      <a:endParaRPr lang="en-US" sz="1050" b="1" kern="1200" cap="none" spc="0" dirty="0">
                        <a:solidFill>
                          <a:schemeClr val="tx1"/>
                        </a:solidFill>
                      </a:endParaRPr>
                    </a:p>
                    <a:p>
                      <a:r>
                        <a:rPr lang="en-US" sz="1050" b="1" kern="1200" cap="none" spc="0" dirty="0">
                          <a:solidFill>
                            <a:schemeClr val="tx1"/>
                          </a:solidFill>
                        </a:rPr>
                        <a:t>Offline distillation</a:t>
                      </a:r>
                      <a:endParaRPr lang="en-US" sz="1050" b="1" kern="1200" cap="none" spc="0" dirty="0">
                        <a:solidFill>
                          <a:schemeClr val="tx1"/>
                        </a:solidFill>
                        <a:latin typeface="+mn-lt"/>
                        <a:ea typeface="+mn-ea"/>
                        <a:cs typeface="+mn-cs"/>
                      </a:endParaRPr>
                    </a:p>
                  </a:txBody>
                  <a:tcPr marL="51085" marR="51085" marT="35760" marB="35760"/>
                </a:tc>
                <a:tc>
                  <a:txBody>
                    <a:bodyPr/>
                    <a:lstStyle/>
                    <a:p>
                      <a:endParaRPr lang="en-US" sz="1050" b="1" kern="1200" cap="none" spc="0" dirty="0">
                        <a:solidFill>
                          <a:schemeClr val="tx1"/>
                        </a:solidFill>
                        <a:latin typeface="+mn-lt"/>
                        <a:ea typeface="+mn-ea"/>
                        <a:cs typeface="+mn-cs"/>
                      </a:endParaRPr>
                    </a:p>
                    <a:p>
                      <a:r>
                        <a:rPr lang="en-US" sz="1050" b="1" kern="1200" cap="none" spc="0" dirty="0">
                          <a:solidFill>
                            <a:schemeClr val="tx1"/>
                          </a:solidFill>
                          <a:latin typeface="+mn-lt"/>
                          <a:ea typeface="+mn-ea"/>
                          <a:cs typeface="+mn-cs"/>
                        </a:rPr>
                        <a:t>A good teacher model already exists. </a:t>
                      </a:r>
                    </a:p>
                  </a:txBody>
                  <a:tcPr marL="51085" marR="51085" marT="35760" marB="35760"/>
                </a:tc>
                <a:tc>
                  <a:txBody>
                    <a:bodyPr/>
                    <a:lstStyle/>
                    <a:p>
                      <a:r>
                        <a:rPr lang="en-US" sz="1050" b="1" kern="1200" cap="none" spc="0" dirty="0">
                          <a:solidFill>
                            <a:schemeClr val="tx1"/>
                          </a:solidFill>
                        </a:rPr>
                        <a:t>Simple, easy to implement</a:t>
                      </a:r>
                    </a:p>
                    <a:p>
                      <a:endParaRPr lang="en-US" sz="1050" b="1" kern="1200" cap="none" spc="0" dirty="0">
                        <a:solidFill>
                          <a:schemeClr val="tx1"/>
                        </a:solidFill>
                      </a:endParaRPr>
                    </a:p>
                    <a:p>
                      <a:r>
                        <a:rPr lang="en-US" sz="1050" b="1" kern="1200" cap="none" spc="0" dirty="0">
                          <a:solidFill>
                            <a:schemeClr val="tx1"/>
                          </a:solidFill>
                        </a:rPr>
                        <a:t>Large usages</a:t>
                      </a:r>
                    </a:p>
                    <a:p>
                      <a:endParaRPr lang="en-US" sz="1050" b="1" kern="1200" cap="none" spc="0" dirty="0">
                        <a:solidFill>
                          <a:schemeClr val="tx1"/>
                        </a:solidFill>
                      </a:endParaRPr>
                    </a:p>
                    <a:p>
                      <a:r>
                        <a:rPr lang="en-US" sz="1050" b="1" kern="1200" cap="none" spc="0" dirty="0">
                          <a:solidFill>
                            <a:schemeClr val="tx1"/>
                          </a:solidFill>
                        </a:rPr>
                        <a:t>Most of previous work in KD is offline </a:t>
                      </a:r>
                      <a:endParaRPr lang="en-US" sz="1050" b="1" kern="1200" cap="none" spc="0" dirty="0">
                        <a:solidFill>
                          <a:schemeClr val="tx1"/>
                        </a:solidFill>
                        <a:latin typeface="+mn-lt"/>
                        <a:ea typeface="+mn-ea"/>
                        <a:cs typeface="+mn-cs"/>
                      </a:endParaRPr>
                    </a:p>
                  </a:txBody>
                  <a:tcPr marL="51085" marR="51085" marT="35760" marB="35760"/>
                </a:tc>
                <a:tc>
                  <a:txBody>
                    <a:bodyPr/>
                    <a:lstStyle/>
                    <a:p>
                      <a:pPr marL="228600" indent="-228600">
                        <a:buAutoNum type="arabicParenR"/>
                      </a:pPr>
                      <a:r>
                        <a:rPr lang="en-US" sz="1050" b="1" kern="1200" cap="none" spc="0" dirty="0">
                          <a:solidFill>
                            <a:schemeClr val="tx1"/>
                          </a:solidFill>
                        </a:rPr>
                        <a:t>One-way transfer</a:t>
                      </a:r>
                    </a:p>
                    <a:p>
                      <a:pPr marL="228600" indent="-228600">
                        <a:buAutoNum type="arabicParenR"/>
                      </a:pPr>
                      <a:r>
                        <a:rPr lang="en-US" sz="1050" b="1" kern="1200" cap="none" spc="0" dirty="0">
                          <a:solidFill>
                            <a:schemeClr val="tx1"/>
                          </a:solidFill>
                        </a:rPr>
                        <a:t>Two-phase training </a:t>
                      </a:r>
                    </a:p>
                    <a:p>
                      <a:pPr marL="228600" indent="-228600">
                        <a:buAutoNum type="arabicParenR"/>
                      </a:pPr>
                      <a:r>
                        <a:rPr lang="en-US" sz="1050" b="1" kern="1200" cap="none" spc="0" dirty="0">
                          <a:solidFill>
                            <a:schemeClr val="tx1"/>
                          </a:solidFill>
                        </a:rPr>
                        <a:t>Student dependency</a:t>
                      </a:r>
                    </a:p>
                    <a:p>
                      <a:pPr marL="228600" indent="-228600">
                        <a:buAutoNum type="arabicParenR"/>
                      </a:pPr>
                      <a:r>
                        <a:rPr lang="en-US" sz="1050" b="1" kern="1200" cap="none" spc="0" dirty="0">
                          <a:solidFill>
                            <a:schemeClr val="tx1"/>
                          </a:solidFill>
                        </a:rPr>
                        <a:t>Unavailability of a pre-trained teacher </a:t>
                      </a:r>
                      <a:endParaRPr lang="en-US" sz="1050" b="1" kern="1200" cap="none" spc="0" dirty="0">
                        <a:solidFill>
                          <a:schemeClr val="tx1"/>
                        </a:solidFill>
                        <a:latin typeface="+mn-lt"/>
                        <a:ea typeface="+mn-ea"/>
                        <a:cs typeface="+mn-cs"/>
                      </a:endParaRPr>
                    </a:p>
                  </a:txBody>
                  <a:tcPr marL="51085" marR="51085" marT="35760" marB="35760"/>
                </a:tc>
                <a:extLst>
                  <a:ext uri="{0D108BD9-81ED-4DB2-BD59-A6C34878D82A}">
                    <a16:rowId xmlns:a16="http://schemas.microsoft.com/office/drawing/2014/main" val="666040598"/>
                  </a:ext>
                </a:extLst>
              </a:tr>
              <a:tr h="1120287">
                <a:tc>
                  <a:txBody>
                    <a:bodyPr/>
                    <a:lstStyle/>
                    <a:p>
                      <a:endParaRPr lang="en-US" sz="1050" b="1" kern="1200" cap="none" spc="0" dirty="0">
                        <a:solidFill>
                          <a:schemeClr val="tx1"/>
                        </a:solidFill>
                      </a:endParaRPr>
                    </a:p>
                    <a:p>
                      <a:endParaRPr lang="en-US" sz="1050" b="1" kern="1200" cap="none" spc="0" dirty="0">
                        <a:solidFill>
                          <a:schemeClr val="tx1"/>
                        </a:solidFill>
                      </a:endParaRPr>
                    </a:p>
                    <a:p>
                      <a:endParaRPr lang="en-US" sz="1050" b="1" kern="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kern="1200" cap="none" spc="0" dirty="0">
                          <a:solidFill>
                            <a:schemeClr val="tx1"/>
                          </a:solidFill>
                        </a:rPr>
                        <a:t>Online distillation</a:t>
                      </a:r>
                      <a:endParaRPr lang="en-US" sz="1050" b="1" kern="1200" cap="none" spc="0" dirty="0">
                        <a:solidFill>
                          <a:schemeClr val="tx1"/>
                        </a:solidFill>
                        <a:latin typeface="+mn-lt"/>
                        <a:ea typeface="+mn-ea"/>
                        <a:cs typeface="+mn-cs"/>
                      </a:endParaRPr>
                    </a:p>
                  </a:txBody>
                  <a:tcPr marL="51085" marR="51085" marT="35760" marB="357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kern="1200" cap="none" spc="0" dirty="0">
                          <a:solidFill>
                            <a:schemeClr val="tx1"/>
                          </a:solidFill>
                          <a:latin typeface="+mn-lt"/>
                          <a:ea typeface="+mn-ea"/>
                          <a:cs typeface="+mn-cs"/>
                        </a:rPr>
                        <a:t>A good teacher model is not available. Its training is part of distillation. </a:t>
                      </a:r>
                    </a:p>
                  </a:txBody>
                  <a:tcPr marL="51085" marR="51085" marT="35760" marB="35760"/>
                </a:tc>
                <a:tc>
                  <a:txBody>
                    <a:bodyPr/>
                    <a:lstStyle/>
                    <a:p>
                      <a:pPr marL="0" algn="l" defTabSz="914400" rtl="0" eaLnBrk="1" latinLnBrk="0" hangingPunct="1"/>
                      <a:endParaRPr lang="en-US" sz="1050" b="1" kern="1200" cap="none" spc="0" dirty="0">
                        <a:solidFill>
                          <a:schemeClr val="tx1"/>
                        </a:solidFill>
                      </a:endParaRPr>
                    </a:p>
                    <a:p>
                      <a:pPr marL="0" algn="l" defTabSz="914400" rtl="0" eaLnBrk="1" latinLnBrk="0" hangingPunct="1"/>
                      <a:endParaRPr lang="en-US" sz="1050" b="1" kern="1200" cap="none" spc="0" dirty="0">
                        <a:solidFill>
                          <a:schemeClr val="tx1"/>
                        </a:solidFill>
                      </a:endParaRPr>
                    </a:p>
                    <a:p>
                      <a:pPr marL="0" algn="l" defTabSz="914400" rtl="0" eaLnBrk="1" latinLnBrk="0" hangingPunct="1"/>
                      <a:r>
                        <a:rPr lang="en-US" sz="1050" b="1" kern="1200" cap="none" spc="0" dirty="0">
                          <a:solidFill>
                            <a:schemeClr val="tx1"/>
                          </a:solidFill>
                        </a:rPr>
                        <a:t>One-phase, end-to-end training scheme</a:t>
                      </a:r>
                    </a:p>
                  </a:txBody>
                  <a:tcPr marL="51085" marR="51085" marT="35760" marB="35760"/>
                </a:tc>
                <a:tc>
                  <a:txBody>
                    <a:bodyPr/>
                    <a:lstStyle/>
                    <a:p>
                      <a:endParaRPr lang="en-US" sz="1050" b="1" kern="1200" cap="none" spc="0" dirty="0">
                        <a:solidFill>
                          <a:schemeClr val="tx1"/>
                        </a:solidFill>
                      </a:endParaRPr>
                    </a:p>
                    <a:p>
                      <a:pPr marL="0" algn="l" defTabSz="914400" rtl="0" eaLnBrk="1" latinLnBrk="0" hangingPunct="1"/>
                      <a:endParaRPr lang="en-US" sz="1050" b="1" kern="1200" cap="none" spc="0" dirty="0">
                        <a:solidFill>
                          <a:schemeClr val="tx1"/>
                        </a:solidFill>
                      </a:endParaRPr>
                    </a:p>
                    <a:p>
                      <a:pPr marL="0" algn="l" defTabSz="914400" rtl="0" eaLnBrk="1" latinLnBrk="0" hangingPunct="1"/>
                      <a:r>
                        <a:rPr lang="en-US" sz="1050" b="1" kern="1200" cap="none" spc="0" dirty="0">
                          <a:solidFill>
                            <a:schemeClr val="tx1"/>
                          </a:solidFill>
                        </a:rPr>
                        <a:t>1)    Capacity gap </a:t>
                      </a:r>
                    </a:p>
                    <a:p>
                      <a:pPr marL="0" algn="l" defTabSz="914400" rtl="0" eaLnBrk="1" latinLnBrk="0" hangingPunct="1"/>
                      <a:r>
                        <a:rPr lang="en-US" sz="1050" b="1" kern="1200" cap="none" spc="0" dirty="0">
                          <a:solidFill>
                            <a:schemeClr val="tx1"/>
                          </a:solidFill>
                          <a:latin typeface="+mn-lt"/>
                          <a:ea typeface="+mn-ea"/>
                          <a:cs typeface="+mn-cs"/>
                        </a:rPr>
                        <a:t>2)    High Training Complexity </a:t>
                      </a:r>
                    </a:p>
                  </a:txBody>
                  <a:tcPr marL="51085" marR="51085" marT="35760" marB="35760"/>
                </a:tc>
                <a:extLst>
                  <a:ext uri="{0D108BD9-81ED-4DB2-BD59-A6C34878D82A}">
                    <a16:rowId xmlns:a16="http://schemas.microsoft.com/office/drawing/2014/main" val="302548688"/>
                  </a:ext>
                </a:extLst>
              </a:tr>
              <a:tr h="1571595">
                <a:tc>
                  <a:txBody>
                    <a:bodyPr/>
                    <a:lstStyle/>
                    <a:p>
                      <a:endParaRPr lang="en-US" sz="1050" b="1" kern="1200" cap="none" spc="0">
                        <a:solidFill>
                          <a:schemeClr val="tx1"/>
                        </a:solidFill>
                      </a:endParaRPr>
                    </a:p>
                    <a:p>
                      <a:endParaRPr lang="en-US" sz="1050" b="1" kern="1200" cap="none" spc="0">
                        <a:solidFill>
                          <a:schemeClr val="tx1"/>
                        </a:solidFill>
                      </a:endParaRPr>
                    </a:p>
                    <a:p>
                      <a:endParaRPr lang="en-US" sz="1050" b="1" kern="1200" cap="none" spc="0">
                        <a:solidFill>
                          <a:schemeClr val="tx1"/>
                        </a:solidFill>
                      </a:endParaRPr>
                    </a:p>
                    <a:p>
                      <a:r>
                        <a:rPr lang="en-US" sz="1050" b="1" kern="1200" cap="none" spc="0">
                          <a:solidFill>
                            <a:schemeClr val="tx1"/>
                          </a:solidFill>
                        </a:rPr>
                        <a:t>Self-distillation </a:t>
                      </a:r>
                      <a:endParaRPr lang="en-US" sz="1050" b="1" kern="1200" cap="none" spc="0">
                        <a:solidFill>
                          <a:schemeClr val="tx1"/>
                        </a:solidFill>
                        <a:latin typeface="+mn-lt"/>
                        <a:ea typeface="+mn-ea"/>
                        <a:cs typeface="+mn-cs"/>
                      </a:endParaRPr>
                    </a:p>
                  </a:txBody>
                  <a:tcPr marL="51085" marR="51085" marT="35760" marB="35760"/>
                </a:tc>
                <a:tc>
                  <a:txBody>
                    <a:bodyPr/>
                    <a:lstStyle/>
                    <a:p>
                      <a:r>
                        <a:rPr lang="en-US" sz="1050" b="1" kern="1200" cap="none" spc="0" dirty="0">
                          <a:solidFill>
                            <a:schemeClr val="tx1"/>
                          </a:solidFill>
                          <a:latin typeface="+mn-lt"/>
                          <a:ea typeface="+mn-ea"/>
                          <a:cs typeface="+mn-cs"/>
                        </a:rPr>
                        <a:t>Teacher and student are the same with similar architectures. Used in specific frameworks to enhance baseline models performance. </a:t>
                      </a:r>
                    </a:p>
                  </a:txBody>
                  <a:tcPr marL="51085" marR="51085" marT="35760" marB="35760"/>
                </a:tc>
                <a:tc>
                  <a:txBody>
                    <a:bodyPr/>
                    <a:lstStyle/>
                    <a:p>
                      <a:pPr marL="0" algn="l" defTabSz="914400" rtl="0" eaLnBrk="1" latinLnBrk="0" hangingPunct="1"/>
                      <a:endParaRPr lang="en-US" sz="1050" b="1" kern="1200" cap="none" spc="0" dirty="0">
                        <a:solidFill>
                          <a:schemeClr val="tx1"/>
                        </a:solidFill>
                      </a:endParaRPr>
                    </a:p>
                    <a:p>
                      <a:endParaRPr lang="en-US" sz="1050" b="1" kern="1200" cap="none" spc="0" dirty="0">
                        <a:solidFill>
                          <a:schemeClr val="tx1"/>
                        </a:solidFill>
                      </a:endParaRPr>
                    </a:p>
                    <a:p>
                      <a:endParaRPr lang="en-US" sz="1050" b="1" kern="1200" cap="none" spc="0" dirty="0">
                        <a:solidFill>
                          <a:schemeClr val="tx1"/>
                        </a:solidFill>
                      </a:endParaRPr>
                    </a:p>
                    <a:p>
                      <a:endParaRPr lang="en-US" sz="1050" b="1" kern="1200" cap="none" spc="0" dirty="0">
                        <a:solidFill>
                          <a:schemeClr val="tx1"/>
                        </a:solidFill>
                      </a:endParaRPr>
                    </a:p>
                    <a:p>
                      <a:endParaRPr lang="en-US" sz="1050" b="1" kern="1200" cap="none" spc="0" dirty="0">
                        <a:solidFill>
                          <a:schemeClr val="tx1"/>
                        </a:solidFill>
                        <a:latin typeface="+mn-lt"/>
                        <a:ea typeface="+mn-ea"/>
                        <a:cs typeface="+mn-cs"/>
                      </a:endParaRPr>
                    </a:p>
                  </a:txBody>
                  <a:tcPr marL="51085" marR="51085" marT="35760" marB="357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1" kern="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1" kern="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1" kern="12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kern="1200" cap="none" spc="0" dirty="0">
                          <a:solidFill>
                            <a:schemeClr val="tx1"/>
                          </a:solidFill>
                        </a:rPr>
                        <a:t>Capacity gap</a:t>
                      </a:r>
                    </a:p>
                    <a:p>
                      <a:endParaRPr lang="en-US" sz="1050" b="1" kern="1200" cap="none" spc="0" dirty="0">
                        <a:solidFill>
                          <a:schemeClr val="tx1"/>
                        </a:solidFill>
                        <a:latin typeface="+mn-lt"/>
                        <a:ea typeface="+mn-ea"/>
                        <a:cs typeface="+mn-cs"/>
                      </a:endParaRPr>
                    </a:p>
                  </a:txBody>
                  <a:tcPr marL="51085" marR="51085" marT="35760" marB="35760"/>
                </a:tc>
                <a:extLst>
                  <a:ext uri="{0D108BD9-81ED-4DB2-BD59-A6C34878D82A}">
                    <a16:rowId xmlns:a16="http://schemas.microsoft.com/office/drawing/2014/main" val="1425585974"/>
                  </a:ext>
                </a:extLst>
              </a:tr>
            </a:tbl>
          </a:graphicData>
        </a:graphic>
      </p:graphicFrame>
      <p:cxnSp>
        <p:nvCxnSpPr>
          <p:cNvPr id="8" name="Connecteur droit avec flèche 7">
            <a:extLst>
              <a:ext uri="{FF2B5EF4-FFF2-40B4-BE49-F238E27FC236}">
                <a16:creationId xmlns:a16="http://schemas.microsoft.com/office/drawing/2014/main" id="{388D38FD-6A4E-759F-2B22-F335493EE881}"/>
              </a:ext>
            </a:extLst>
          </p:cNvPr>
          <p:cNvCxnSpPr>
            <a:cxnSpLocks/>
          </p:cNvCxnSpPr>
          <p:nvPr/>
        </p:nvCxnSpPr>
        <p:spPr>
          <a:xfrm flipV="1">
            <a:off x="1835844" y="3374449"/>
            <a:ext cx="0" cy="893929"/>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3422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91265" y="489903"/>
            <a:ext cx="9259200" cy="236475"/>
          </a:xfrm>
        </p:spPr>
        <p:txBody>
          <a:bodyPr/>
          <a:lstStyle/>
          <a:p>
            <a:r>
              <a:rPr lang="en-US" dirty="0"/>
              <a:t>C. Some Distillation Frameworks </a:t>
            </a:r>
          </a:p>
        </p:txBody>
      </p:sp>
      <p:pic>
        <p:nvPicPr>
          <p:cNvPr id="8" name="Image 7" descr="Une image contenant diagramme&#10;&#10;Description générée automatiquement">
            <a:extLst>
              <a:ext uri="{FF2B5EF4-FFF2-40B4-BE49-F238E27FC236}">
                <a16:creationId xmlns:a16="http://schemas.microsoft.com/office/drawing/2014/main" id="{C7F3FFAC-5D82-5B53-E047-27846371D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71" y="1489397"/>
            <a:ext cx="4187470" cy="2205104"/>
          </a:xfrm>
          <a:prstGeom prst="rect">
            <a:avLst/>
          </a:prstGeom>
        </p:spPr>
      </p:pic>
      <p:sp>
        <p:nvSpPr>
          <p:cNvPr id="10" name="ZoneTexte 9">
            <a:extLst>
              <a:ext uri="{FF2B5EF4-FFF2-40B4-BE49-F238E27FC236}">
                <a16:creationId xmlns:a16="http://schemas.microsoft.com/office/drawing/2014/main" id="{753969C8-C396-4D9D-0741-092D5DBE298C}"/>
              </a:ext>
            </a:extLst>
          </p:cNvPr>
          <p:cNvSpPr txBox="1"/>
          <p:nvPr/>
        </p:nvSpPr>
        <p:spPr>
          <a:xfrm>
            <a:off x="860849" y="1055043"/>
            <a:ext cx="2982036" cy="318924"/>
          </a:xfrm>
          <a:prstGeom prst="rect">
            <a:avLst/>
          </a:prstGeom>
          <a:noFill/>
        </p:spPr>
        <p:txBody>
          <a:bodyPr wrap="square" lIns="36000" tIns="36000" rIns="36000" bIns="36000" rtlCol="0">
            <a:spAutoFit/>
          </a:bodyPr>
          <a:lstStyle/>
          <a:p>
            <a:pPr algn="ctr"/>
            <a:r>
              <a:rPr lang="en-US" sz="1600" b="1" dirty="0">
                <a:latin typeface="Arial" pitchFamily="34" charset="0"/>
                <a:cs typeface="Arial" pitchFamily="34" charset="0"/>
              </a:rPr>
              <a:t>1. Multi-teacher Distillation </a:t>
            </a:r>
          </a:p>
        </p:txBody>
      </p:sp>
      <p:graphicFrame>
        <p:nvGraphicFramePr>
          <p:cNvPr id="11" name="Tableau 11">
            <a:extLst>
              <a:ext uri="{FF2B5EF4-FFF2-40B4-BE49-F238E27FC236}">
                <a16:creationId xmlns:a16="http://schemas.microsoft.com/office/drawing/2014/main" id="{4B6B48E0-CBA0-F84B-3237-7B398C1E2AA5}"/>
              </a:ext>
            </a:extLst>
          </p:cNvPr>
          <p:cNvGraphicFramePr>
            <a:graphicFrameLocks noGrp="1"/>
          </p:cNvGraphicFramePr>
          <p:nvPr>
            <p:extLst>
              <p:ext uri="{D42A27DB-BD31-4B8C-83A1-F6EECF244321}">
                <p14:modId xmlns:p14="http://schemas.microsoft.com/office/powerpoint/2010/main" val="4110622734"/>
              </p:ext>
            </p:extLst>
          </p:nvPr>
        </p:nvGraphicFramePr>
        <p:xfrm>
          <a:off x="377393" y="3878310"/>
          <a:ext cx="3948948" cy="1782332"/>
        </p:xfrm>
        <a:graphic>
          <a:graphicData uri="http://schemas.openxmlformats.org/drawingml/2006/table">
            <a:tbl>
              <a:tblPr firstRow="1" bandRow="1">
                <a:tableStyleId>{3B4B98B0-60AC-42C2-AFA5-B58CD77FA1E5}</a:tableStyleId>
              </a:tblPr>
              <a:tblGrid>
                <a:gridCol w="1316316">
                  <a:extLst>
                    <a:ext uri="{9D8B030D-6E8A-4147-A177-3AD203B41FA5}">
                      <a16:colId xmlns:a16="http://schemas.microsoft.com/office/drawing/2014/main" val="2319813076"/>
                    </a:ext>
                  </a:extLst>
                </a:gridCol>
                <a:gridCol w="1316316">
                  <a:extLst>
                    <a:ext uri="{9D8B030D-6E8A-4147-A177-3AD203B41FA5}">
                      <a16:colId xmlns:a16="http://schemas.microsoft.com/office/drawing/2014/main" val="3336748509"/>
                    </a:ext>
                  </a:extLst>
                </a:gridCol>
                <a:gridCol w="1316316">
                  <a:extLst>
                    <a:ext uri="{9D8B030D-6E8A-4147-A177-3AD203B41FA5}">
                      <a16:colId xmlns:a16="http://schemas.microsoft.com/office/drawing/2014/main" val="3856291245"/>
                    </a:ext>
                  </a:extLst>
                </a:gridCol>
              </a:tblGrid>
              <a:tr h="296168">
                <a:tc>
                  <a:txBody>
                    <a:bodyPr/>
                    <a:lstStyle/>
                    <a:p>
                      <a:r>
                        <a:rPr lang="en-US" sz="1100" dirty="0"/>
                        <a:t>Problem</a:t>
                      </a:r>
                    </a:p>
                  </a:txBody>
                  <a:tcPr/>
                </a:tc>
                <a:tc>
                  <a:txBody>
                    <a:bodyPr/>
                    <a:lstStyle/>
                    <a:p>
                      <a:r>
                        <a:rPr lang="en-US" sz="1100" dirty="0"/>
                        <a:t>Usage example</a:t>
                      </a:r>
                    </a:p>
                  </a:txBody>
                  <a:tcPr/>
                </a:tc>
                <a:tc>
                  <a:txBody>
                    <a:bodyPr/>
                    <a:lstStyle/>
                    <a:p>
                      <a:r>
                        <a:rPr lang="en-US" sz="1100" dirty="0"/>
                        <a:t>Pros </a:t>
                      </a:r>
                    </a:p>
                  </a:txBody>
                  <a:tcPr/>
                </a:tc>
                <a:extLst>
                  <a:ext uri="{0D108BD9-81ED-4DB2-BD59-A6C34878D82A}">
                    <a16:rowId xmlns:a16="http://schemas.microsoft.com/office/drawing/2014/main" val="2169649657"/>
                  </a:ext>
                </a:extLst>
              </a:tr>
              <a:tr h="1486164">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1) Bias coming from one the teacher</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2) Lack of knowledge using one teacher </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endParaRPr lang="en-US" sz="1000" dirty="0"/>
                    </a:p>
                  </a:txBody>
                  <a:tcPr/>
                </a:tc>
                <a:tc>
                  <a:txBody>
                    <a:bodyPr/>
                    <a:lstStyle/>
                    <a:p>
                      <a:r>
                        <a:rPr lang="en-US" sz="1000" dirty="0">
                          <a:latin typeface="Arial" pitchFamily="34" charset="0"/>
                          <a:cs typeface="Arial" pitchFamily="34" charset="0"/>
                        </a:rPr>
                        <a:t>2 teachers, one transfers response-based knowledge and the other transfers feature-based knowledge (</a:t>
                      </a:r>
                      <a:r>
                        <a:rPr lang="en-US" sz="1000" u="sng" dirty="0">
                          <a:solidFill>
                            <a:srgbClr val="00B0F0"/>
                          </a:solidFill>
                          <a:latin typeface="Arial" pitchFamily="34" charset="0"/>
                          <a:cs typeface="Arial" pitchFamily="34" charset="0"/>
                        </a:rPr>
                        <a:t>Chen et al. 2019b</a:t>
                      </a:r>
                      <a:r>
                        <a:rPr lang="en-US" sz="1000" dirty="0">
                          <a:latin typeface="Arial" pitchFamily="34" charset="0"/>
                          <a:cs typeface="Arial" pitchFamily="34" charset="0"/>
                        </a:rPr>
                        <a:t>). </a:t>
                      </a:r>
                      <a:endParaRPr lang="en-US" sz="1000" dirty="0"/>
                    </a:p>
                  </a:txBody>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Provide richer knowledge to the student </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Straightforward</a:t>
                      </a:r>
                    </a:p>
                    <a:p>
                      <a:endParaRPr lang="en-US" sz="1000" dirty="0"/>
                    </a:p>
                    <a:p>
                      <a:endParaRPr lang="en-US" sz="1000" dirty="0"/>
                    </a:p>
                  </a:txBody>
                  <a:tcPr/>
                </a:tc>
                <a:extLst>
                  <a:ext uri="{0D108BD9-81ED-4DB2-BD59-A6C34878D82A}">
                    <a16:rowId xmlns:a16="http://schemas.microsoft.com/office/drawing/2014/main" val="4251804978"/>
                  </a:ext>
                </a:extLst>
              </a:tr>
            </a:tbl>
          </a:graphicData>
        </a:graphic>
      </p:graphicFrame>
      <p:pic>
        <p:nvPicPr>
          <p:cNvPr id="13" name="Image 12" descr="Une image contenant texte, Police, Rectangle, capture d’écran&#10;&#10;Description générée automatiquement">
            <a:extLst>
              <a:ext uri="{FF2B5EF4-FFF2-40B4-BE49-F238E27FC236}">
                <a16:creationId xmlns:a16="http://schemas.microsoft.com/office/drawing/2014/main" id="{1DD795F3-8C7B-8B33-FEEF-3949FE83D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655" y="1607586"/>
            <a:ext cx="3069837" cy="2172159"/>
          </a:xfrm>
          <a:prstGeom prst="rect">
            <a:avLst/>
          </a:prstGeom>
        </p:spPr>
      </p:pic>
      <p:sp>
        <p:nvSpPr>
          <p:cNvPr id="14" name="ZoneTexte 13">
            <a:extLst>
              <a:ext uri="{FF2B5EF4-FFF2-40B4-BE49-F238E27FC236}">
                <a16:creationId xmlns:a16="http://schemas.microsoft.com/office/drawing/2014/main" id="{71B320CC-05FA-02C9-B79A-9CD4326E5BD5}"/>
              </a:ext>
            </a:extLst>
          </p:cNvPr>
          <p:cNvSpPr txBox="1"/>
          <p:nvPr/>
        </p:nvSpPr>
        <p:spPr>
          <a:xfrm>
            <a:off x="5657450" y="1055043"/>
            <a:ext cx="2470245" cy="318924"/>
          </a:xfrm>
          <a:prstGeom prst="rect">
            <a:avLst/>
          </a:prstGeom>
          <a:noFill/>
        </p:spPr>
        <p:txBody>
          <a:bodyPr wrap="square" lIns="36000" tIns="36000" rIns="36000" bIns="36000" rtlCol="0">
            <a:spAutoFit/>
          </a:bodyPr>
          <a:lstStyle/>
          <a:p>
            <a:pPr algn="ctr"/>
            <a:r>
              <a:rPr lang="en-US" sz="1600" b="1" dirty="0">
                <a:latin typeface="Arial" pitchFamily="34" charset="0"/>
                <a:cs typeface="Arial" pitchFamily="34" charset="0"/>
              </a:rPr>
              <a:t>2. Data-Free Distillation </a:t>
            </a:r>
          </a:p>
        </p:txBody>
      </p:sp>
      <p:graphicFrame>
        <p:nvGraphicFramePr>
          <p:cNvPr id="15" name="Tableau 11">
            <a:extLst>
              <a:ext uri="{FF2B5EF4-FFF2-40B4-BE49-F238E27FC236}">
                <a16:creationId xmlns:a16="http://schemas.microsoft.com/office/drawing/2014/main" id="{D531806F-5209-3281-EE41-20AC0E1FA3A0}"/>
              </a:ext>
            </a:extLst>
          </p:cNvPr>
          <p:cNvGraphicFramePr>
            <a:graphicFrameLocks noGrp="1"/>
          </p:cNvGraphicFramePr>
          <p:nvPr>
            <p:extLst>
              <p:ext uri="{D42A27DB-BD31-4B8C-83A1-F6EECF244321}">
                <p14:modId xmlns:p14="http://schemas.microsoft.com/office/powerpoint/2010/main" val="3886455070"/>
              </p:ext>
            </p:extLst>
          </p:nvPr>
        </p:nvGraphicFramePr>
        <p:xfrm>
          <a:off x="5040927" y="3878309"/>
          <a:ext cx="4178134" cy="1782333"/>
        </p:xfrm>
        <a:graphic>
          <a:graphicData uri="http://schemas.openxmlformats.org/drawingml/2006/table">
            <a:tbl>
              <a:tblPr firstRow="1" bandRow="1">
                <a:tableStyleId>{3B4B98B0-60AC-42C2-AFA5-B58CD77FA1E5}</a:tableStyleId>
              </a:tblPr>
              <a:tblGrid>
                <a:gridCol w="1409916">
                  <a:extLst>
                    <a:ext uri="{9D8B030D-6E8A-4147-A177-3AD203B41FA5}">
                      <a16:colId xmlns:a16="http://schemas.microsoft.com/office/drawing/2014/main" val="2319813076"/>
                    </a:ext>
                  </a:extLst>
                </a:gridCol>
                <a:gridCol w="1494523">
                  <a:extLst>
                    <a:ext uri="{9D8B030D-6E8A-4147-A177-3AD203B41FA5}">
                      <a16:colId xmlns:a16="http://schemas.microsoft.com/office/drawing/2014/main" val="3336748509"/>
                    </a:ext>
                  </a:extLst>
                </a:gridCol>
                <a:gridCol w="1273695">
                  <a:extLst>
                    <a:ext uri="{9D8B030D-6E8A-4147-A177-3AD203B41FA5}">
                      <a16:colId xmlns:a16="http://schemas.microsoft.com/office/drawing/2014/main" val="3856291245"/>
                    </a:ext>
                  </a:extLst>
                </a:gridCol>
              </a:tblGrid>
              <a:tr h="319293">
                <a:tc>
                  <a:txBody>
                    <a:bodyPr/>
                    <a:lstStyle/>
                    <a:p>
                      <a:r>
                        <a:rPr lang="en-US" sz="1100" dirty="0"/>
                        <a:t>Problem</a:t>
                      </a:r>
                    </a:p>
                  </a:txBody>
                  <a:tcPr/>
                </a:tc>
                <a:tc>
                  <a:txBody>
                    <a:bodyPr/>
                    <a:lstStyle/>
                    <a:p>
                      <a:r>
                        <a:rPr lang="en-US" sz="1100" dirty="0"/>
                        <a:t>Usage example</a:t>
                      </a:r>
                    </a:p>
                  </a:txBody>
                  <a:tcPr/>
                </a:tc>
                <a:tc>
                  <a:txBody>
                    <a:bodyPr/>
                    <a:lstStyle/>
                    <a:p>
                      <a:r>
                        <a:rPr lang="en-US" sz="1100" dirty="0"/>
                        <a:t>Pros </a:t>
                      </a:r>
                    </a:p>
                  </a:txBody>
                  <a:tcPr/>
                </a:tc>
                <a:extLst>
                  <a:ext uri="{0D108BD9-81ED-4DB2-BD59-A6C34878D82A}">
                    <a16:rowId xmlns:a16="http://schemas.microsoft.com/office/drawing/2014/main" val="2169649657"/>
                  </a:ext>
                </a:extLst>
              </a:tr>
              <a:tr h="1435306">
                <a:tc>
                  <a:txBody>
                    <a:bodyPr/>
                    <a:lstStyle/>
                    <a:p>
                      <a:r>
                        <a:rPr lang="en-US" sz="1000" dirty="0">
                          <a:latin typeface="Arial" pitchFamily="34" charset="0"/>
                          <a:cs typeface="Arial" pitchFamily="34" charset="0"/>
                        </a:rPr>
                        <a:t>1) </a:t>
                      </a:r>
                      <a:r>
                        <a:rPr lang="en-US" sz="1000" kern="1200" dirty="0">
                          <a:solidFill>
                            <a:schemeClr val="tx1"/>
                          </a:solidFill>
                          <a:latin typeface="Arial" pitchFamily="34" charset="0"/>
                          <a:ea typeface="+mn-ea"/>
                          <a:cs typeface="Arial" pitchFamily="34" charset="0"/>
                        </a:rPr>
                        <a:t>Unavailable data arising from </a:t>
                      </a:r>
                      <a:r>
                        <a:rPr lang="en-US" sz="1000" kern="1200" dirty="0">
                          <a:solidFill>
                            <a:schemeClr val="bg2"/>
                          </a:solidFill>
                          <a:latin typeface="Arial" pitchFamily="34" charset="0"/>
                          <a:ea typeface="+mn-ea"/>
                          <a:cs typeface="Arial" pitchFamily="34" charset="0"/>
                        </a:rPr>
                        <a:t>privacy, legality, security and confidentiality</a:t>
                      </a:r>
                    </a:p>
                    <a:p>
                      <a:endParaRPr lang="en-US" sz="1000" kern="1200" dirty="0">
                        <a:solidFill>
                          <a:schemeClr val="bg2"/>
                        </a:solidFill>
                        <a:latin typeface="Arial" pitchFamily="34" charset="0"/>
                        <a:ea typeface="+mn-ea"/>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endParaRPr lang="en-US" sz="1000" dirty="0"/>
                    </a:p>
                  </a:txBody>
                  <a:tcPr/>
                </a:tc>
                <a:tc>
                  <a:txBody>
                    <a:bodyPr/>
                    <a:lstStyle/>
                    <a:p>
                      <a:r>
                        <a:rPr lang="en-US" sz="1000" kern="1200" dirty="0">
                          <a:solidFill>
                            <a:schemeClr val="tx1"/>
                          </a:solidFill>
                          <a:latin typeface="Arial" pitchFamily="34" charset="0"/>
                          <a:ea typeface="+mn-ea"/>
                          <a:cs typeface="Arial" pitchFamily="34" charset="0"/>
                        </a:rPr>
                        <a:t>Data is generated from the feature representations</a:t>
                      </a:r>
                    </a:p>
                    <a:p>
                      <a:r>
                        <a:rPr lang="en-US" sz="1000" kern="1200" dirty="0">
                          <a:solidFill>
                            <a:schemeClr val="tx1"/>
                          </a:solidFill>
                          <a:latin typeface="Arial" pitchFamily="34" charset="0"/>
                          <a:ea typeface="+mn-ea"/>
                          <a:cs typeface="Arial" pitchFamily="34" charset="0"/>
                        </a:rPr>
                        <a:t>from the pre-trained teacher model and used to train the student model in addition to traditional distillation.  </a:t>
                      </a:r>
                    </a:p>
                  </a:txBody>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Powerful, Uses GAN </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Straightforward</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endParaRPr lang="en-US" sz="1000" dirty="0"/>
                    </a:p>
                    <a:p>
                      <a:endParaRPr lang="en-US" sz="1000" dirty="0"/>
                    </a:p>
                  </a:txBody>
                  <a:tcPr/>
                </a:tc>
                <a:extLst>
                  <a:ext uri="{0D108BD9-81ED-4DB2-BD59-A6C34878D82A}">
                    <a16:rowId xmlns:a16="http://schemas.microsoft.com/office/drawing/2014/main" val="4251804978"/>
                  </a:ext>
                </a:extLst>
              </a:tr>
            </a:tbl>
          </a:graphicData>
        </a:graphic>
      </p:graphicFrame>
      <p:sp>
        <p:nvSpPr>
          <p:cNvPr id="16" name="ZoneTexte 15">
            <a:extLst>
              <a:ext uri="{FF2B5EF4-FFF2-40B4-BE49-F238E27FC236}">
                <a16:creationId xmlns:a16="http://schemas.microsoft.com/office/drawing/2014/main" id="{DDAC0BC2-EFC4-3C5A-71A2-D4C35E39255B}"/>
              </a:ext>
            </a:extLst>
          </p:cNvPr>
          <p:cNvSpPr txBox="1"/>
          <p:nvPr/>
        </p:nvSpPr>
        <p:spPr>
          <a:xfrm>
            <a:off x="90318" y="5730347"/>
            <a:ext cx="4523097" cy="261610"/>
          </a:xfrm>
          <a:prstGeom prst="rect">
            <a:avLst/>
          </a:prstGeom>
          <a:noFill/>
        </p:spPr>
        <p:txBody>
          <a:bodyPr wrap="square">
            <a:spAutoFit/>
          </a:bodyPr>
          <a:lstStyle/>
          <a:p>
            <a:pPr algn="ctr"/>
            <a:r>
              <a:rPr lang="en-US" sz="1100" i="1" dirty="0">
                <a:solidFill>
                  <a:schemeClr val="bg2">
                    <a:lumMod val="50000"/>
                  </a:schemeClr>
                </a:solidFill>
                <a:latin typeface="CMBX8"/>
              </a:rPr>
              <a:t>Table 6. Multi-teacher Distillation Framework’s detailed explanation.</a:t>
            </a:r>
          </a:p>
        </p:txBody>
      </p:sp>
      <p:sp>
        <p:nvSpPr>
          <p:cNvPr id="17" name="ZoneTexte 16">
            <a:extLst>
              <a:ext uri="{FF2B5EF4-FFF2-40B4-BE49-F238E27FC236}">
                <a16:creationId xmlns:a16="http://schemas.microsoft.com/office/drawing/2014/main" id="{AC1E929A-57B6-F736-DDED-99191FE547C1}"/>
              </a:ext>
            </a:extLst>
          </p:cNvPr>
          <p:cNvSpPr txBox="1"/>
          <p:nvPr/>
        </p:nvSpPr>
        <p:spPr>
          <a:xfrm>
            <a:off x="4868445" y="5730346"/>
            <a:ext cx="4523097" cy="261610"/>
          </a:xfrm>
          <a:prstGeom prst="rect">
            <a:avLst/>
          </a:prstGeom>
          <a:noFill/>
        </p:spPr>
        <p:txBody>
          <a:bodyPr wrap="square">
            <a:spAutoFit/>
          </a:bodyPr>
          <a:lstStyle/>
          <a:p>
            <a:pPr algn="ctr"/>
            <a:r>
              <a:rPr lang="en-US" sz="1100" i="1" dirty="0">
                <a:solidFill>
                  <a:schemeClr val="bg2">
                    <a:lumMod val="50000"/>
                  </a:schemeClr>
                </a:solidFill>
                <a:latin typeface="CMBX8"/>
              </a:rPr>
              <a:t>Table 7. Data-Free Distillation Framework’s detailed explanation.</a:t>
            </a:r>
          </a:p>
        </p:txBody>
      </p:sp>
    </p:spTree>
    <p:extLst>
      <p:ext uri="{BB962C8B-B14F-4D97-AF65-F5344CB8AC3E}">
        <p14:creationId xmlns:p14="http://schemas.microsoft.com/office/powerpoint/2010/main" val="143476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77617" y="496727"/>
            <a:ext cx="9259200" cy="236475"/>
          </a:xfrm>
        </p:spPr>
        <p:txBody>
          <a:bodyPr/>
          <a:lstStyle/>
          <a:p>
            <a:r>
              <a:rPr lang="en-US" dirty="0"/>
              <a:t>3. Adversarial Knowledge Distillation </a:t>
            </a:r>
          </a:p>
        </p:txBody>
      </p:sp>
      <p:pic>
        <p:nvPicPr>
          <p:cNvPr id="3" name="Image 2">
            <a:extLst>
              <a:ext uri="{FF2B5EF4-FFF2-40B4-BE49-F238E27FC236}">
                <a16:creationId xmlns:a16="http://schemas.microsoft.com/office/drawing/2014/main" id="{907E309C-757B-4751-129C-04C71B205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82" y="2502347"/>
            <a:ext cx="4995204" cy="2733110"/>
          </a:xfrm>
          <a:prstGeom prst="rect">
            <a:avLst/>
          </a:prstGeom>
        </p:spPr>
      </p:pic>
      <p:graphicFrame>
        <p:nvGraphicFramePr>
          <p:cNvPr id="4" name="Tableau 4">
            <a:extLst>
              <a:ext uri="{FF2B5EF4-FFF2-40B4-BE49-F238E27FC236}">
                <a16:creationId xmlns:a16="http://schemas.microsoft.com/office/drawing/2014/main" id="{02279172-7A13-61AF-095C-8EF628B9877A}"/>
              </a:ext>
            </a:extLst>
          </p:cNvPr>
          <p:cNvGraphicFramePr>
            <a:graphicFrameLocks noGrp="1"/>
          </p:cNvGraphicFramePr>
          <p:nvPr>
            <p:extLst>
              <p:ext uri="{D42A27DB-BD31-4B8C-83A1-F6EECF244321}">
                <p14:modId xmlns:p14="http://schemas.microsoft.com/office/powerpoint/2010/main" val="486426460"/>
              </p:ext>
            </p:extLst>
          </p:nvPr>
        </p:nvGraphicFramePr>
        <p:xfrm>
          <a:off x="5341177" y="2075349"/>
          <a:ext cx="3995316" cy="3199392"/>
        </p:xfrm>
        <a:graphic>
          <a:graphicData uri="http://schemas.openxmlformats.org/drawingml/2006/table">
            <a:tbl>
              <a:tblPr firstRow="1" bandRow="1">
                <a:tableStyleId>{3B4B98B0-60AC-42C2-AFA5-B58CD77FA1E5}</a:tableStyleId>
              </a:tblPr>
              <a:tblGrid>
                <a:gridCol w="767893">
                  <a:extLst>
                    <a:ext uri="{9D8B030D-6E8A-4147-A177-3AD203B41FA5}">
                      <a16:colId xmlns:a16="http://schemas.microsoft.com/office/drawing/2014/main" val="1565383271"/>
                    </a:ext>
                  </a:extLst>
                </a:gridCol>
                <a:gridCol w="3227423">
                  <a:extLst>
                    <a:ext uri="{9D8B030D-6E8A-4147-A177-3AD203B41FA5}">
                      <a16:colId xmlns:a16="http://schemas.microsoft.com/office/drawing/2014/main" val="3882850019"/>
                    </a:ext>
                  </a:extLst>
                </a:gridCol>
              </a:tblGrid>
              <a:tr h="364752">
                <a:tc>
                  <a:txBody>
                    <a:bodyPr/>
                    <a:lstStyle/>
                    <a:p>
                      <a:r>
                        <a:rPr lang="en-US" sz="1200" dirty="0"/>
                        <a:t>Scheme</a:t>
                      </a:r>
                    </a:p>
                  </a:txBody>
                  <a:tcPr/>
                </a:tc>
                <a:tc>
                  <a:txBody>
                    <a:bodyPr/>
                    <a:lstStyle/>
                    <a:p>
                      <a:pPr algn="ctr"/>
                      <a:r>
                        <a:rPr lang="en-US" sz="1200" dirty="0"/>
                        <a:t>Explanation </a:t>
                      </a:r>
                    </a:p>
                  </a:txBody>
                  <a:tcPr/>
                </a:tc>
                <a:extLst>
                  <a:ext uri="{0D108BD9-81ED-4DB2-BD59-A6C34878D82A}">
                    <a16:rowId xmlns:a16="http://schemas.microsoft.com/office/drawing/2014/main" val="1316545061"/>
                  </a:ext>
                </a:extLst>
              </a:tr>
              <a:tr h="370840">
                <a:tc>
                  <a:txBody>
                    <a:bodyPr/>
                    <a:lstStyle/>
                    <a:p>
                      <a:pPr algn="ctr"/>
                      <a:r>
                        <a:rPr lang="en-US" sz="1200" dirty="0"/>
                        <a:t>(a)</a:t>
                      </a:r>
                    </a:p>
                  </a:txBody>
                  <a:tcPr/>
                </a:tc>
                <a:tc>
                  <a:txBody>
                    <a:bodyPr/>
                    <a:lstStyle/>
                    <a:p>
                      <a:r>
                        <a:rPr lang="en-US" sz="1050" dirty="0"/>
                        <a:t>A generator is trained on true data distribution. Generated Data go then through </a:t>
                      </a:r>
                      <a:r>
                        <a:rPr lang="en-US" sz="1050" dirty="0">
                          <a:solidFill>
                            <a:schemeClr val="bg2">
                              <a:lumMod val="60000"/>
                              <a:lumOff val="40000"/>
                            </a:schemeClr>
                          </a:solidFill>
                        </a:rPr>
                        <a:t>teacher discrimination based on its proper data distribution</a:t>
                      </a:r>
                      <a:r>
                        <a:rPr lang="en-US" sz="1050" dirty="0"/>
                        <a:t>. Student learns then teacher knowledge from 2 sources; </a:t>
                      </a:r>
                      <a:r>
                        <a:rPr lang="en-US" sz="1050" dirty="0">
                          <a:solidFill>
                            <a:schemeClr val="bg2"/>
                          </a:solidFill>
                        </a:rPr>
                        <a:t>1) classical distillation process</a:t>
                      </a:r>
                      <a:r>
                        <a:rPr lang="en-US" sz="1050" dirty="0"/>
                        <a:t>, </a:t>
                      </a:r>
                      <a:r>
                        <a:rPr lang="en-US" sz="1050" kern="1200" dirty="0">
                          <a:solidFill>
                            <a:schemeClr val="bg2"/>
                          </a:solidFill>
                          <a:latin typeface="+mn-lt"/>
                          <a:ea typeface="+mn-ea"/>
                          <a:cs typeface="+mn-cs"/>
                        </a:rPr>
                        <a:t>2) through generated data embedding teacher’s internal feature representation</a:t>
                      </a:r>
                      <a:r>
                        <a:rPr lang="en-US" sz="1050" dirty="0"/>
                        <a:t>. </a:t>
                      </a:r>
                    </a:p>
                  </a:txBody>
                  <a:tcPr/>
                </a:tc>
                <a:extLst>
                  <a:ext uri="{0D108BD9-81ED-4DB2-BD59-A6C34878D82A}">
                    <a16:rowId xmlns:a16="http://schemas.microsoft.com/office/drawing/2014/main" val="2289398086"/>
                  </a:ext>
                </a:extLst>
              </a:tr>
              <a:tr h="370840">
                <a:tc>
                  <a:txBody>
                    <a:bodyPr/>
                    <a:lstStyle/>
                    <a:p>
                      <a:pPr algn="ctr"/>
                      <a:r>
                        <a:rPr lang="en-US" sz="1200" dirty="0"/>
                        <a:t> (b)</a:t>
                      </a:r>
                    </a:p>
                  </a:txBody>
                  <a:tcPr/>
                </a:tc>
                <a:tc>
                  <a:txBody>
                    <a:bodyPr/>
                    <a:lstStyle/>
                    <a:p>
                      <a:r>
                        <a:rPr lang="en-US" sz="1050" dirty="0"/>
                        <a:t>A discriminator is trained on teacher’s feature distribution. In addition to traditional distillation process, </a:t>
                      </a:r>
                      <a:r>
                        <a:rPr lang="en-US" sz="1050" dirty="0">
                          <a:solidFill>
                            <a:schemeClr val="bg2"/>
                          </a:solidFill>
                        </a:rPr>
                        <a:t>the student will generate new data based on its internal feature distribution corrected each time by the discriminator</a:t>
                      </a:r>
                      <a:r>
                        <a:rPr lang="en-US" sz="1050" dirty="0"/>
                        <a:t>. The generated data is not used for training. </a:t>
                      </a:r>
                    </a:p>
                  </a:txBody>
                  <a:tcPr/>
                </a:tc>
                <a:extLst>
                  <a:ext uri="{0D108BD9-81ED-4DB2-BD59-A6C34878D82A}">
                    <a16:rowId xmlns:a16="http://schemas.microsoft.com/office/drawing/2014/main" val="3615664415"/>
                  </a:ext>
                </a:extLst>
              </a:tr>
              <a:tr h="370840">
                <a:tc>
                  <a:txBody>
                    <a:bodyPr/>
                    <a:lstStyle/>
                    <a:p>
                      <a:pPr algn="ctr"/>
                      <a:r>
                        <a:rPr lang="en-US" sz="1200" dirty="0"/>
                        <a:t>(c)</a:t>
                      </a:r>
                    </a:p>
                  </a:txBody>
                  <a:tcPr/>
                </a:tc>
                <a:tc>
                  <a:txBody>
                    <a:bodyPr/>
                    <a:lstStyle/>
                    <a:p>
                      <a:r>
                        <a:rPr lang="en-US" sz="1050" dirty="0"/>
                        <a:t>A discriminator is trained on true data distribution and </a:t>
                      </a:r>
                      <a:r>
                        <a:rPr lang="en-US" sz="1050" dirty="0">
                          <a:solidFill>
                            <a:schemeClr val="bg2"/>
                          </a:solidFill>
                        </a:rPr>
                        <a:t>corrects feature distribution of generators which are the student and teacher in an online setting</a:t>
                      </a:r>
                      <a:r>
                        <a:rPr lang="en-US" sz="1050" dirty="0"/>
                        <a:t>.  </a:t>
                      </a:r>
                    </a:p>
                  </a:txBody>
                  <a:tcPr/>
                </a:tc>
                <a:extLst>
                  <a:ext uri="{0D108BD9-81ED-4DB2-BD59-A6C34878D82A}">
                    <a16:rowId xmlns:a16="http://schemas.microsoft.com/office/drawing/2014/main" val="685355410"/>
                  </a:ext>
                </a:extLst>
              </a:tr>
            </a:tbl>
          </a:graphicData>
        </a:graphic>
      </p:graphicFrame>
      <p:sp>
        <p:nvSpPr>
          <p:cNvPr id="5" name="ZoneTexte 4">
            <a:extLst>
              <a:ext uri="{FF2B5EF4-FFF2-40B4-BE49-F238E27FC236}">
                <a16:creationId xmlns:a16="http://schemas.microsoft.com/office/drawing/2014/main" id="{CC110423-3AF0-B0F0-5041-B61E1C38BCBA}"/>
              </a:ext>
            </a:extLst>
          </p:cNvPr>
          <p:cNvSpPr txBox="1"/>
          <p:nvPr/>
        </p:nvSpPr>
        <p:spPr>
          <a:xfrm>
            <a:off x="177617" y="1164296"/>
            <a:ext cx="9194983" cy="1134532"/>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An effective framework to enhance the power of student learning via the teacher knowledge distillation using GAN. This framework tackles two main problems;</a:t>
            </a:r>
            <a:r>
              <a:rPr lang="en-US" sz="1200" i="1" dirty="0">
                <a:solidFill>
                  <a:schemeClr val="bg2"/>
                </a:solidFill>
                <a:latin typeface="Arial" pitchFamily="34" charset="0"/>
                <a:cs typeface="Arial" pitchFamily="34" charset="0"/>
              </a:rPr>
              <a:t>1) </a:t>
            </a:r>
            <a:r>
              <a:rPr lang="en-US" sz="1200" i="1" dirty="0">
                <a:latin typeface="Arial" pitchFamily="34" charset="0"/>
                <a:cs typeface="Arial" pitchFamily="34" charset="0"/>
              </a:rPr>
              <a:t>Difficulty for the teacher to learn the true data distribution (lack of data, unrepresentative data, small model, etc.); </a:t>
            </a:r>
            <a:r>
              <a:rPr lang="en-US" sz="1200" i="1" dirty="0">
                <a:solidFill>
                  <a:schemeClr val="bg2"/>
                </a:solidFill>
                <a:latin typeface="Arial" pitchFamily="34" charset="0"/>
                <a:cs typeface="Arial" pitchFamily="34" charset="0"/>
              </a:rPr>
              <a:t>2) </a:t>
            </a:r>
            <a:r>
              <a:rPr lang="en-US" sz="1200" i="1" dirty="0">
                <a:latin typeface="Arial" pitchFamily="34" charset="0"/>
                <a:cs typeface="Arial" pitchFamily="34" charset="0"/>
              </a:rPr>
              <a:t>Small capacity of the student and difficulties to mimic accurately the teacher ( Capacity gap, Unreliable teachers) </a:t>
            </a:r>
          </a:p>
          <a:p>
            <a:endParaRPr lang="en-US" sz="1200" i="1" dirty="0">
              <a:latin typeface="Arial" pitchFamily="34" charset="0"/>
              <a:cs typeface="Arial" pitchFamily="34" charset="0"/>
            </a:endParaRPr>
          </a:p>
          <a:p>
            <a:endParaRPr lang="en-US" sz="1200" i="1" dirty="0">
              <a:latin typeface="Arial" pitchFamily="34" charset="0"/>
              <a:cs typeface="Arial" pitchFamily="34" charset="0"/>
            </a:endParaRPr>
          </a:p>
          <a:p>
            <a:endParaRPr lang="en-US" sz="900" dirty="0" err="1">
              <a:latin typeface="Arial" pitchFamily="34" charset="0"/>
              <a:cs typeface="Arial" pitchFamily="34" charset="0"/>
            </a:endParaRPr>
          </a:p>
        </p:txBody>
      </p:sp>
      <p:sp>
        <p:nvSpPr>
          <p:cNvPr id="12" name="ZoneTexte 11">
            <a:extLst>
              <a:ext uri="{FF2B5EF4-FFF2-40B4-BE49-F238E27FC236}">
                <a16:creationId xmlns:a16="http://schemas.microsoft.com/office/drawing/2014/main" id="{57F4B1D0-7D53-390B-ED9C-3ED7E541119E}"/>
              </a:ext>
            </a:extLst>
          </p:cNvPr>
          <p:cNvSpPr txBox="1"/>
          <p:nvPr/>
        </p:nvSpPr>
        <p:spPr>
          <a:xfrm>
            <a:off x="5077286" y="5478260"/>
            <a:ext cx="4523097" cy="430887"/>
          </a:xfrm>
          <a:prstGeom prst="rect">
            <a:avLst/>
          </a:prstGeom>
          <a:noFill/>
        </p:spPr>
        <p:txBody>
          <a:bodyPr wrap="square">
            <a:spAutoFit/>
          </a:bodyPr>
          <a:lstStyle/>
          <a:p>
            <a:pPr algn="ctr"/>
            <a:r>
              <a:rPr lang="en-US" sz="1100" i="1" dirty="0">
                <a:solidFill>
                  <a:schemeClr val="bg2">
                    <a:lumMod val="50000"/>
                  </a:schemeClr>
                </a:solidFill>
                <a:latin typeface="CMBX8"/>
              </a:rPr>
              <a:t>Table 8. Adversarial Knowledge Distillation Framework’s detailed explanation.</a:t>
            </a:r>
          </a:p>
        </p:txBody>
      </p:sp>
      <p:sp>
        <p:nvSpPr>
          <p:cNvPr id="13" name="ZoneTexte 12">
            <a:extLst>
              <a:ext uri="{FF2B5EF4-FFF2-40B4-BE49-F238E27FC236}">
                <a16:creationId xmlns:a16="http://schemas.microsoft.com/office/drawing/2014/main" id="{1C0F4BA0-FDC1-BC36-4693-3F019207B6C9}"/>
              </a:ext>
            </a:extLst>
          </p:cNvPr>
          <p:cNvSpPr txBox="1"/>
          <p:nvPr/>
        </p:nvSpPr>
        <p:spPr>
          <a:xfrm>
            <a:off x="252011" y="5478260"/>
            <a:ext cx="4523097" cy="261610"/>
          </a:xfrm>
          <a:prstGeom prst="rect">
            <a:avLst/>
          </a:prstGeom>
          <a:noFill/>
        </p:spPr>
        <p:txBody>
          <a:bodyPr wrap="square">
            <a:spAutoFit/>
          </a:bodyPr>
          <a:lstStyle/>
          <a:p>
            <a:pPr algn="ctr"/>
            <a:r>
              <a:rPr lang="en-US" sz="1100" i="1" dirty="0">
                <a:solidFill>
                  <a:schemeClr val="bg2">
                    <a:lumMod val="50000"/>
                  </a:schemeClr>
                </a:solidFill>
                <a:latin typeface="CMBX8"/>
              </a:rPr>
              <a:t>Fig 10. The different categories of the main adversarial distillation methods.</a:t>
            </a:r>
          </a:p>
        </p:txBody>
      </p:sp>
    </p:spTree>
    <p:extLst>
      <p:ext uri="{BB962C8B-B14F-4D97-AF65-F5344CB8AC3E}">
        <p14:creationId xmlns:p14="http://schemas.microsoft.com/office/powerpoint/2010/main" val="36921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69263" y="509237"/>
            <a:ext cx="9259200" cy="467307"/>
          </a:xfrm>
        </p:spPr>
        <p:txBody>
          <a:bodyPr/>
          <a:lstStyle/>
          <a:p>
            <a:r>
              <a:rPr lang="fr-FR" dirty="0"/>
              <a:t>4. </a:t>
            </a:r>
            <a:r>
              <a:rPr lang="fr-FR" dirty="0" err="1"/>
              <a:t>Explainability</a:t>
            </a:r>
            <a:r>
              <a:rPr lang="fr-FR" b="0" i="0" dirty="0">
                <a:solidFill>
                  <a:srgbClr val="4D5156"/>
                </a:solidFill>
                <a:effectLst/>
                <a:latin typeface="arial" panose="020B0604020202020204" pitchFamily="34" charset="0"/>
              </a:rPr>
              <a:t> </a:t>
            </a:r>
            <a:r>
              <a:rPr lang="en-US" dirty="0"/>
              <a:t>distillation (1/2) </a:t>
            </a:r>
            <a:br>
              <a:rPr lang="en-US" dirty="0"/>
            </a:br>
            <a:r>
              <a:rPr lang="en-US" dirty="0"/>
              <a:t> </a:t>
            </a:r>
          </a:p>
        </p:txBody>
      </p:sp>
      <p:pic>
        <p:nvPicPr>
          <p:cNvPr id="7" name="Image 6" descr="Une image contenant capture d’écran&#10;&#10;Description générée automatiquement">
            <a:extLst>
              <a:ext uri="{FF2B5EF4-FFF2-40B4-BE49-F238E27FC236}">
                <a16:creationId xmlns:a16="http://schemas.microsoft.com/office/drawing/2014/main" id="{021CCBC9-AF21-9F46-391E-46AB73AAF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06" y="3436408"/>
            <a:ext cx="3537218" cy="1344143"/>
          </a:xfrm>
          <a:prstGeom prst="rect">
            <a:avLst/>
          </a:prstGeom>
        </p:spPr>
      </p:pic>
      <p:sp>
        <p:nvSpPr>
          <p:cNvPr id="10" name="ZoneTexte 9">
            <a:extLst>
              <a:ext uri="{FF2B5EF4-FFF2-40B4-BE49-F238E27FC236}">
                <a16:creationId xmlns:a16="http://schemas.microsoft.com/office/drawing/2014/main" id="{99450558-EAC2-0CA7-6259-3EE238944779}"/>
              </a:ext>
            </a:extLst>
          </p:cNvPr>
          <p:cNvSpPr txBox="1"/>
          <p:nvPr/>
        </p:nvSpPr>
        <p:spPr>
          <a:xfrm>
            <a:off x="169263" y="4824025"/>
            <a:ext cx="3630305" cy="241980"/>
          </a:xfrm>
          <a:prstGeom prst="rect">
            <a:avLst/>
          </a:prstGeom>
          <a:noFill/>
        </p:spPr>
        <p:txBody>
          <a:bodyPr wrap="square" lIns="36000" tIns="36000" rIns="36000" bIns="36000" rtlCol="0">
            <a:spAutoFit/>
          </a:bodyPr>
          <a:lstStyle/>
          <a:p>
            <a:r>
              <a:rPr lang="en-US" sz="1100" i="1" dirty="0">
                <a:solidFill>
                  <a:schemeClr val="bg2">
                    <a:lumMod val="50000"/>
                  </a:schemeClr>
                </a:solidFill>
                <a:latin typeface="CMBX8"/>
              </a:rPr>
              <a:t>Fig 11. Inconsistency between teacher and student explanation</a:t>
            </a:r>
          </a:p>
        </p:txBody>
      </p:sp>
      <p:pic>
        <p:nvPicPr>
          <p:cNvPr id="12" name="Image 11" descr="Une image contenant texte, capture d’écran&#10;&#10;Description générée automatiquement">
            <a:extLst>
              <a:ext uri="{FF2B5EF4-FFF2-40B4-BE49-F238E27FC236}">
                <a16:creationId xmlns:a16="http://schemas.microsoft.com/office/drawing/2014/main" id="{A08F3419-72BB-E6DE-D248-C128E8E46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6576" y="3231684"/>
            <a:ext cx="4576902" cy="1548867"/>
          </a:xfrm>
          <a:prstGeom prst="rect">
            <a:avLst/>
          </a:prstGeom>
        </p:spPr>
      </p:pic>
      <p:sp>
        <p:nvSpPr>
          <p:cNvPr id="20" name="ZoneTexte 19">
            <a:extLst>
              <a:ext uri="{FF2B5EF4-FFF2-40B4-BE49-F238E27FC236}">
                <a16:creationId xmlns:a16="http://schemas.microsoft.com/office/drawing/2014/main" id="{CC3D1CC0-62E8-87DC-968A-6C7737D4AD70}"/>
              </a:ext>
            </a:extLst>
          </p:cNvPr>
          <p:cNvSpPr txBox="1"/>
          <p:nvPr/>
        </p:nvSpPr>
        <p:spPr>
          <a:xfrm>
            <a:off x="5166576" y="4824025"/>
            <a:ext cx="4391199" cy="241980"/>
          </a:xfrm>
          <a:prstGeom prst="rect">
            <a:avLst/>
          </a:prstGeom>
          <a:noFill/>
        </p:spPr>
        <p:txBody>
          <a:bodyPr wrap="square" lIns="36000" tIns="36000" rIns="36000" bIns="36000" rtlCol="0">
            <a:spAutoFit/>
          </a:bodyPr>
          <a:lstStyle/>
          <a:p>
            <a:pPr algn="ctr"/>
            <a:r>
              <a:rPr lang="en-US" sz="1100" i="1" dirty="0">
                <a:solidFill>
                  <a:schemeClr val="bg2">
                    <a:lumMod val="50000"/>
                  </a:schemeClr>
                </a:solidFill>
                <a:latin typeface="CMBX8"/>
              </a:rPr>
              <a:t>Fig 12. The overlapping explanation area of teacher, KD and XD. </a:t>
            </a:r>
          </a:p>
        </p:txBody>
      </p:sp>
      <p:sp>
        <p:nvSpPr>
          <p:cNvPr id="4" name="ZoneTexte 3">
            <a:extLst>
              <a:ext uri="{FF2B5EF4-FFF2-40B4-BE49-F238E27FC236}">
                <a16:creationId xmlns:a16="http://schemas.microsoft.com/office/drawing/2014/main" id="{FD05DA34-BEB2-80E6-5941-019CE7FD026C}"/>
              </a:ext>
            </a:extLst>
          </p:cNvPr>
          <p:cNvSpPr txBox="1"/>
          <p:nvPr/>
        </p:nvSpPr>
        <p:spPr>
          <a:xfrm>
            <a:off x="169263" y="1185542"/>
            <a:ext cx="9008066" cy="580534"/>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Teacher explanation are important features driving a specific prediction. However, traditional distillation doesn’t distill explanation and thus, student predictions are not driven by the same features due to explanation inconsistency between the teacher and the student. </a:t>
            </a:r>
          </a:p>
          <a:p>
            <a:endParaRPr lang="en-US" sz="900" dirty="0">
              <a:latin typeface="Arial" pitchFamily="34" charset="0"/>
              <a:cs typeface="Arial" pitchFamily="34" charset="0"/>
            </a:endParaRPr>
          </a:p>
        </p:txBody>
      </p:sp>
      <p:sp>
        <p:nvSpPr>
          <p:cNvPr id="5" name="ZoneTexte 4">
            <a:extLst>
              <a:ext uri="{FF2B5EF4-FFF2-40B4-BE49-F238E27FC236}">
                <a16:creationId xmlns:a16="http://schemas.microsoft.com/office/drawing/2014/main" id="{9E33D6DE-1A62-1EEF-8CEB-812579FDA6D8}"/>
              </a:ext>
            </a:extLst>
          </p:cNvPr>
          <p:cNvSpPr txBox="1"/>
          <p:nvPr/>
        </p:nvSpPr>
        <p:spPr>
          <a:xfrm>
            <a:off x="169263" y="1883844"/>
            <a:ext cx="8897154" cy="442035"/>
          </a:xfrm>
          <a:prstGeom prst="rect">
            <a:avLst/>
          </a:prstGeom>
          <a:noFill/>
        </p:spPr>
        <p:txBody>
          <a:bodyPr wrap="square" lIns="36000" tIns="36000" rIns="36000" bIns="36000" rtlCol="0">
            <a:spAutoFit/>
          </a:bodyPr>
          <a:lstStyle/>
          <a:p>
            <a:r>
              <a:rPr lang="en-US" sz="1200" i="1" dirty="0">
                <a:solidFill>
                  <a:srgbClr val="FF0000"/>
                </a:solidFill>
                <a:latin typeface="Arial" pitchFamily="34" charset="0"/>
                <a:cs typeface="Arial" pitchFamily="34" charset="0"/>
                <a:hlinkClick r:id="rId4">
                  <a:extLst>
                    <a:ext uri="{A12FA001-AC4F-418D-AE19-62706E023703}">
                      <ahyp:hlinkClr xmlns:ahyp="http://schemas.microsoft.com/office/drawing/2018/hyperlinkcolor" val="tx"/>
                    </a:ext>
                  </a:extLst>
                </a:hlinkClick>
              </a:rPr>
              <a:t>Alharbi and al., 2021</a:t>
            </a:r>
            <a:r>
              <a:rPr lang="en-US" sz="1200" i="1" dirty="0">
                <a:solidFill>
                  <a:srgbClr val="FF0000"/>
                </a:solidFill>
                <a:latin typeface="Arial" pitchFamily="34" charset="0"/>
                <a:cs typeface="Arial" pitchFamily="34" charset="0"/>
              </a:rPr>
              <a:t> </a:t>
            </a:r>
            <a:r>
              <a:rPr lang="en-US" sz="1200" i="1" dirty="0">
                <a:latin typeface="Arial" pitchFamily="34" charset="0"/>
                <a:cs typeface="Arial" pitchFamily="34" charset="0"/>
              </a:rPr>
              <a:t>have proposed a novel framework to distill explanation in addition to dark knowledge called XDistillation (XD). The framework has outperformed all traditional distillation methods. </a:t>
            </a:r>
          </a:p>
        </p:txBody>
      </p:sp>
      <p:sp>
        <p:nvSpPr>
          <p:cNvPr id="11" name="ZoneTexte 10">
            <a:extLst>
              <a:ext uri="{FF2B5EF4-FFF2-40B4-BE49-F238E27FC236}">
                <a16:creationId xmlns:a16="http://schemas.microsoft.com/office/drawing/2014/main" id="{1853498F-68D2-15EC-5C07-491F47D75BEA}"/>
              </a:ext>
            </a:extLst>
          </p:cNvPr>
          <p:cNvSpPr txBox="1"/>
          <p:nvPr/>
        </p:nvSpPr>
        <p:spPr>
          <a:xfrm>
            <a:off x="830353" y="2956951"/>
            <a:ext cx="2308123" cy="288147"/>
          </a:xfrm>
          <a:prstGeom prst="rect">
            <a:avLst/>
          </a:prstGeom>
          <a:noFill/>
        </p:spPr>
        <p:txBody>
          <a:bodyPr wrap="square" lIns="36000" tIns="36000" rIns="36000" bIns="36000" rtlCol="0">
            <a:spAutoFit/>
          </a:bodyPr>
          <a:lstStyle/>
          <a:p>
            <a:pPr algn="ctr"/>
            <a:r>
              <a:rPr lang="en-US" sz="1400" b="1" dirty="0">
                <a:latin typeface="Arial" pitchFamily="34" charset="0"/>
                <a:cs typeface="Arial" pitchFamily="34" charset="0"/>
              </a:rPr>
              <a:t>BEFORE</a:t>
            </a:r>
            <a:r>
              <a:rPr lang="en-US" sz="900" dirty="0">
                <a:latin typeface="Arial" pitchFamily="34" charset="0"/>
                <a:cs typeface="Arial" pitchFamily="34" charset="0"/>
              </a:rPr>
              <a:t> </a:t>
            </a:r>
          </a:p>
        </p:txBody>
      </p:sp>
      <p:sp>
        <p:nvSpPr>
          <p:cNvPr id="13" name="ZoneTexte 12">
            <a:extLst>
              <a:ext uri="{FF2B5EF4-FFF2-40B4-BE49-F238E27FC236}">
                <a16:creationId xmlns:a16="http://schemas.microsoft.com/office/drawing/2014/main" id="{67BFDF65-5968-98BE-AF3D-AD2BD0F42E1D}"/>
              </a:ext>
            </a:extLst>
          </p:cNvPr>
          <p:cNvSpPr txBox="1"/>
          <p:nvPr/>
        </p:nvSpPr>
        <p:spPr>
          <a:xfrm>
            <a:off x="6052985" y="2871075"/>
            <a:ext cx="2308123" cy="288147"/>
          </a:xfrm>
          <a:prstGeom prst="rect">
            <a:avLst/>
          </a:prstGeom>
          <a:noFill/>
        </p:spPr>
        <p:txBody>
          <a:bodyPr wrap="square" lIns="36000" tIns="36000" rIns="36000" bIns="36000" rtlCol="0">
            <a:spAutoFit/>
          </a:bodyPr>
          <a:lstStyle/>
          <a:p>
            <a:pPr algn="ctr"/>
            <a:r>
              <a:rPr lang="en-US" sz="1400" b="1" dirty="0">
                <a:latin typeface="Arial" pitchFamily="34" charset="0"/>
                <a:cs typeface="Arial" pitchFamily="34" charset="0"/>
              </a:rPr>
              <a:t>AFTER</a:t>
            </a:r>
            <a:r>
              <a:rPr lang="en-US" sz="900" dirty="0">
                <a:latin typeface="Arial" pitchFamily="34" charset="0"/>
                <a:cs typeface="Arial" pitchFamily="34" charset="0"/>
              </a:rPr>
              <a:t> </a:t>
            </a:r>
          </a:p>
        </p:txBody>
      </p:sp>
      <p:cxnSp>
        <p:nvCxnSpPr>
          <p:cNvPr id="17" name="Connecteur droit avec flèche 16">
            <a:extLst>
              <a:ext uri="{FF2B5EF4-FFF2-40B4-BE49-F238E27FC236}">
                <a16:creationId xmlns:a16="http://schemas.microsoft.com/office/drawing/2014/main" id="{23340DC6-37B5-5602-22C4-D0A9F2F76471}"/>
              </a:ext>
            </a:extLst>
          </p:cNvPr>
          <p:cNvCxnSpPr>
            <a:cxnSpLocks/>
          </p:cNvCxnSpPr>
          <p:nvPr/>
        </p:nvCxnSpPr>
        <p:spPr>
          <a:xfrm>
            <a:off x="3974690" y="4164318"/>
            <a:ext cx="978310" cy="0"/>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ZoneTexte 20">
            <a:extLst>
              <a:ext uri="{FF2B5EF4-FFF2-40B4-BE49-F238E27FC236}">
                <a16:creationId xmlns:a16="http://schemas.microsoft.com/office/drawing/2014/main" id="{E360FE67-2CA8-3978-6846-3FADDBE7A204}"/>
              </a:ext>
            </a:extLst>
          </p:cNvPr>
          <p:cNvSpPr txBox="1"/>
          <p:nvPr/>
        </p:nvSpPr>
        <p:spPr>
          <a:xfrm>
            <a:off x="4234382" y="3937727"/>
            <a:ext cx="766916" cy="226591"/>
          </a:xfrm>
          <a:prstGeom prst="rect">
            <a:avLst/>
          </a:prstGeom>
          <a:noFill/>
        </p:spPr>
        <p:txBody>
          <a:bodyPr wrap="square" lIns="36000" tIns="36000" rIns="36000" bIns="36000" rtlCol="0">
            <a:spAutoFit/>
          </a:bodyPr>
          <a:lstStyle/>
          <a:p>
            <a:r>
              <a:rPr lang="en-US" sz="1000" b="1" i="1" dirty="0">
                <a:latin typeface="Arial" pitchFamily="34" charset="0"/>
                <a:cs typeface="Arial" pitchFamily="34" charset="0"/>
              </a:rPr>
              <a:t>XD</a:t>
            </a:r>
          </a:p>
        </p:txBody>
      </p:sp>
    </p:spTree>
    <p:extLst>
      <p:ext uri="{BB962C8B-B14F-4D97-AF65-F5344CB8AC3E}">
        <p14:creationId xmlns:p14="http://schemas.microsoft.com/office/powerpoint/2010/main" val="358415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69263" y="509237"/>
            <a:ext cx="9259200" cy="467307"/>
          </a:xfrm>
        </p:spPr>
        <p:txBody>
          <a:bodyPr/>
          <a:lstStyle/>
          <a:p>
            <a:r>
              <a:rPr lang="fr-FR" dirty="0"/>
              <a:t>4. </a:t>
            </a:r>
            <a:r>
              <a:rPr lang="fr-FR" dirty="0" err="1"/>
              <a:t>Explainability</a:t>
            </a:r>
            <a:r>
              <a:rPr lang="fr-FR" b="0" i="0" dirty="0">
                <a:solidFill>
                  <a:srgbClr val="4D5156"/>
                </a:solidFill>
                <a:effectLst/>
                <a:latin typeface="arial" panose="020B0604020202020204" pitchFamily="34" charset="0"/>
              </a:rPr>
              <a:t> </a:t>
            </a:r>
            <a:r>
              <a:rPr lang="en-US" dirty="0"/>
              <a:t>distillation (2/2) </a:t>
            </a:r>
            <a:br>
              <a:rPr lang="en-US" dirty="0"/>
            </a:br>
            <a:r>
              <a:rPr lang="en-US" dirty="0"/>
              <a:t> </a:t>
            </a:r>
          </a:p>
        </p:txBody>
      </p:sp>
      <p:pic>
        <p:nvPicPr>
          <p:cNvPr id="9" name="Image 8" descr="Une image contenant diagramme, texte, Plan, ligne&#10;&#10;Description générée automatiquement">
            <a:extLst>
              <a:ext uri="{FF2B5EF4-FFF2-40B4-BE49-F238E27FC236}">
                <a16:creationId xmlns:a16="http://schemas.microsoft.com/office/drawing/2014/main" id="{24465BF1-D052-EF7D-F98B-9BC669D33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192" y="896340"/>
            <a:ext cx="7177410" cy="3068905"/>
          </a:xfrm>
          <a:prstGeom prst="rect">
            <a:avLst/>
          </a:prstGeom>
        </p:spPr>
      </p:pic>
      <p:sp>
        <p:nvSpPr>
          <p:cNvPr id="3" name="ZoneTexte 2">
            <a:extLst>
              <a:ext uri="{FF2B5EF4-FFF2-40B4-BE49-F238E27FC236}">
                <a16:creationId xmlns:a16="http://schemas.microsoft.com/office/drawing/2014/main" id="{5009D82C-9D54-9974-5E39-575662DA6BE7}"/>
              </a:ext>
            </a:extLst>
          </p:cNvPr>
          <p:cNvSpPr txBox="1"/>
          <p:nvPr/>
        </p:nvSpPr>
        <p:spPr>
          <a:xfrm>
            <a:off x="2720873" y="5961660"/>
            <a:ext cx="3630305" cy="241980"/>
          </a:xfrm>
          <a:prstGeom prst="rect">
            <a:avLst/>
          </a:prstGeom>
          <a:noFill/>
        </p:spPr>
        <p:txBody>
          <a:bodyPr wrap="square" lIns="36000" tIns="36000" rIns="36000" bIns="36000" rtlCol="0">
            <a:spAutoFit/>
          </a:bodyPr>
          <a:lstStyle/>
          <a:p>
            <a:pPr algn="ctr"/>
            <a:r>
              <a:rPr lang="en-US" sz="1100" i="1" dirty="0">
                <a:solidFill>
                  <a:schemeClr val="bg2">
                    <a:lumMod val="50000"/>
                  </a:schemeClr>
                </a:solidFill>
                <a:latin typeface="CMBX8"/>
              </a:rPr>
              <a:t>Table 9. Performance comparison </a:t>
            </a:r>
          </a:p>
        </p:txBody>
      </p:sp>
      <p:pic>
        <p:nvPicPr>
          <p:cNvPr id="6" name="Image 5" descr="Une image contenant texte, capture d’écran, Police, nombre&#10;&#10;Description générée automatiquement">
            <a:extLst>
              <a:ext uri="{FF2B5EF4-FFF2-40B4-BE49-F238E27FC236}">
                <a16:creationId xmlns:a16="http://schemas.microsoft.com/office/drawing/2014/main" id="{7BEF2214-BBFD-780F-1B62-67B60B1EF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5290" y="4323750"/>
            <a:ext cx="3180249" cy="1603376"/>
          </a:xfrm>
          <a:prstGeom prst="rect">
            <a:avLst/>
          </a:prstGeom>
        </p:spPr>
      </p:pic>
      <p:sp>
        <p:nvSpPr>
          <p:cNvPr id="19" name="ZoneTexte 18">
            <a:extLst>
              <a:ext uri="{FF2B5EF4-FFF2-40B4-BE49-F238E27FC236}">
                <a16:creationId xmlns:a16="http://schemas.microsoft.com/office/drawing/2014/main" id="{663CD062-8510-2DA3-6D10-0BDB2B30B72A}"/>
              </a:ext>
            </a:extLst>
          </p:cNvPr>
          <p:cNvSpPr txBox="1"/>
          <p:nvPr/>
        </p:nvSpPr>
        <p:spPr>
          <a:xfrm>
            <a:off x="854473" y="3965245"/>
            <a:ext cx="7888779" cy="241980"/>
          </a:xfrm>
          <a:prstGeom prst="rect">
            <a:avLst/>
          </a:prstGeom>
          <a:noFill/>
        </p:spPr>
        <p:txBody>
          <a:bodyPr wrap="square" lIns="36000" tIns="36000" rIns="36000" bIns="36000" rtlCol="0">
            <a:spAutoFit/>
          </a:bodyPr>
          <a:lstStyle/>
          <a:p>
            <a:pPr algn="ctr"/>
            <a:r>
              <a:rPr lang="en-US" sz="1100" i="1" dirty="0">
                <a:solidFill>
                  <a:schemeClr val="bg2">
                    <a:lumMod val="50000"/>
                  </a:schemeClr>
                </a:solidFill>
                <a:latin typeface="CMBX8"/>
              </a:rPr>
              <a:t>Fig 13. The overall architecture of Xdistillation; The novel idea is the feature fusion component which approximate teacher explanation.  </a:t>
            </a:r>
          </a:p>
        </p:txBody>
      </p:sp>
      <p:pic>
        <p:nvPicPr>
          <p:cNvPr id="4" name="Image 3" descr="Une image contenant Police, blanc, texte, conception&#10;&#10;Description générée automatiquement">
            <a:extLst>
              <a:ext uri="{FF2B5EF4-FFF2-40B4-BE49-F238E27FC236}">
                <a16:creationId xmlns:a16="http://schemas.microsoft.com/office/drawing/2014/main" id="{9FBF2B43-90F1-3890-13BC-9A094353F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0670" y="1726070"/>
            <a:ext cx="1300260" cy="330144"/>
          </a:xfrm>
          <a:prstGeom prst="rect">
            <a:avLst/>
          </a:prstGeom>
        </p:spPr>
      </p:pic>
      <p:pic>
        <p:nvPicPr>
          <p:cNvPr id="5" name="Image 4">
            <a:extLst>
              <a:ext uri="{FF2B5EF4-FFF2-40B4-BE49-F238E27FC236}">
                <a16:creationId xmlns:a16="http://schemas.microsoft.com/office/drawing/2014/main" id="{0DE8852D-C747-D668-D241-EDA8654E85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2264" y="2307822"/>
            <a:ext cx="1966113" cy="270989"/>
          </a:xfrm>
          <a:prstGeom prst="rect">
            <a:avLst/>
          </a:prstGeom>
        </p:spPr>
      </p:pic>
      <p:pic>
        <p:nvPicPr>
          <p:cNvPr id="11" name="Image 10" descr="Une image contenant Police, blanc, texte, Graphique&#10;&#10;Description générée automatiquement">
            <a:extLst>
              <a:ext uri="{FF2B5EF4-FFF2-40B4-BE49-F238E27FC236}">
                <a16:creationId xmlns:a16="http://schemas.microsoft.com/office/drawing/2014/main" id="{9224C371-D4F2-B4CF-7858-A42147004E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2264" y="2578811"/>
            <a:ext cx="1117285" cy="364437"/>
          </a:xfrm>
          <a:prstGeom prst="rect">
            <a:avLst/>
          </a:prstGeom>
        </p:spPr>
      </p:pic>
    </p:spTree>
    <p:extLst>
      <p:ext uri="{BB962C8B-B14F-4D97-AF65-F5344CB8AC3E}">
        <p14:creationId xmlns:p14="http://schemas.microsoft.com/office/powerpoint/2010/main" val="319687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05F6BE-A2F8-4D9D-8B2E-41B05FFAB451}"/>
              </a:ext>
            </a:extLst>
          </p:cNvPr>
          <p:cNvSpPr>
            <a:spLocks noGrp="1"/>
          </p:cNvSpPr>
          <p:nvPr>
            <p:ph type="ctrTitle"/>
          </p:nvPr>
        </p:nvSpPr>
        <p:spPr>
          <a:xfrm>
            <a:off x="431949" y="3049069"/>
            <a:ext cx="6691522" cy="248338"/>
          </a:xfrm>
        </p:spPr>
        <p:txBody>
          <a:bodyPr/>
          <a:lstStyle/>
          <a:p>
            <a:r>
              <a:rPr lang="en-US" sz="2100" dirty="0"/>
              <a:t>3. TESTING EXAMPLES</a:t>
            </a:r>
          </a:p>
        </p:txBody>
      </p:sp>
      <p:sp>
        <p:nvSpPr>
          <p:cNvPr id="12" name="Text Placeholder 11">
            <a:extLst>
              <a:ext uri="{FF2B5EF4-FFF2-40B4-BE49-F238E27FC236}">
                <a16:creationId xmlns:a16="http://schemas.microsoft.com/office/drawing/2014/main" id="{0B12A996-3031-4E65-BFBA-E2A5378AEEAF}"/>
              </a:ext>
            </a:extLst>
          </p:cNvPr>
          <p:cNvSpPr>
            <a:spLocks noGrp="1"/>
          </p:cNvSpPr>
          <p:nvPr>
            <p:ph type="subTitle" idx="1"/>
          </p:nvPr>
        </p:nvSpPr>
        <p:spPr>
          <a:xfrm>
            <a:off x="929148" y="3560593"/>
            <a:ext cx="5587323" cy="1555554"/>
          </a:xfrm>
        </p:spPr>
        <p:txBody>
          <a:bodyPr/>
          <a:lstStyle/>
          <a:p>
            <a:pPr lvl="1"/>
            <a:r>
              <a:rPr lang="en-US" dirty="0">
                <a:solidFill>
                  <a:schemeClr val="tx1"/>
                </a:solidFill>
              </a:rPr>
              <a:t>A. Distillation for Neural Network Explanation </a:t>
            </a:r>
          </a:p>
          <a:p>
            <a:pPr lvl="1"/>
            <a:r>
              <a:rPr lang="en-US" dirty="0"/>
              <a:t>B. Logistic Regression’s Performance Enhancing </a:t>
            </a:r>
          </a:p>
          <a:p>
            <a:pPr lvl="1"/>
            <a:endParaRPr lang="en-US" b="0" dirty="0">
              <a:solidFill>
                <a:schemeClr val="tx1"/>
              </a:solidFill>
              <a:latin typeface="+mn-lt"/>
            </a:endParaRPr>
          </a:p>
          <a:p>
            <a:pPr lvl="1"/>
            <a:endParaRPr lang="en-US" dirty="0"/>
          </a:p>
          <a:p>
            <a:pPr lvl="1"/>
            <a:endParaRPr lang="en-US" dirty="0">
              <a:solidFill>
                <a:schemeClr val="tx1"/>
              </a:solidFill>
            </a:endParaRPr>
          </a:p>
        </p:txBody>
      </p:sp>
      <p:pic>
        <p:nvPicPr>
          <p:cNvPr id="2050" name="Picture 2" descr="An Overview and Applications of Artificial Neural Networks">
            <a:extLst>
              <a:ext uri="{FF2B5EF4-FFF2-40B4-BE49-F238E27FC236}">
                <a16:creationId xmlns:a16="http://schemas.microsoft.com/office/drawing/2014/main" id="{2EC0C951-6315-4A7E-A1A7-705C88390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936613" y="1888613"/>
            <a:ext cx="6865374"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39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69142" y="480771"/>
            <a:ext cx="9259200" cy="698140"/>
          </a:xfrm>
        </p:spPr>
        <p:txBody>
          <a:bodyPr/>
          <a:lstStyle/>
          <a:p>
            <a:r>
              <a:rPr lang="en-US" dirty="0">
                <a:solidFill>
                  <a:schemeClr val="tx1"/>
                </a:solidFill>
              </a:rPr>
              <a:t>Distillation for Neural Network Explanation (1/2) </a:t>
            </a:r>
            <a:br>
              <a:rPr lang="en-US" dirty="0">
                <a:solidFill>
                  <a:schemeClr val="tx1"/>
                </a:solidFill>
              </a:rPr>
            </a:br>
            <a:br>
              <a:rPr lang="en-US" dirty="0"/>
            </a:br>
            <a:r>
              <a:rPr lang="en-US" dirty="0"/>
              <a:t> </a:t>
            </a:r>
          </a:p>
        </p:txBody>
      </p:sp>
      <p:sp>
        <p:nvSpPr>
          <p:cNvPr id="9" name="ZoneTexte 8">
            <a:extLst>
              <a:ext uri="{FF2B5EF4-FFF2-40B4-BE49-F238E27FC236}">
                <a16:creationId xmlns:a16="http://schemas.microsoft.com/office/drawing/2014/main" id="{328D9E8D-2388-8AB8-683F-54DD6ECE6675}"/>
              </a:ext>
            </a:extLst>
          </p:cNvPr>
          <p:cNvSpPr txBox="1"/>
          <p:nvPr/>
        </p:nvSpPr>
        <p:spPr>
          <a:xfrm>
            <a:off x="108770" y="829841"/>
            <a:ext cx="4951770" cy="338554"/>
          </a:xfrm>
          <a:prstGeom prst="rect">
            <a:avLst/>
          </a:prstGeom>
          <a:noFill/>
        </p:spPr>
        <p:txBody>
          <a:bodyPr wrap="square">
            <a:spAutoFit/>
          </a:bodyPr>
          <a:lstStyle/>
          <a:p>
            <a:r>
              <a:rPr lang="fr-FR" sz="1600" b="0" i="0" u="sng" dirty="0">
                <a:effectLst/>
                <a:latin typeface="-apple-system"/>
                <a:hlinkClick r:id="rId2"/>
              </a:rPr>
              <a:t>Frosst </a:t>
            </a:r>
            <a:r>
              <a:rPr lang="fr-FR" sz="1600" b="0" i="0" dirty="0">
                <a:effectLst/>
                <a:latin typeface="-apple-system"/>
                <a:hlinkClick r:id="rId2"/>
              </a:rPr>
              <a:t>&amp; Hinton, 2017</a:t>
            </a:r>
            <a:endParaRPr lang="en-US" sz="1600" dirty="0"/>
          </a:p>
        </p:txBody>
      </p:sp>
      <p:graphicFrame>
        <p:nvGraphicFramePr>
          <p:cNvPr id="12" name="Tableau 12">
            <a:extLst>
              <a:ext uri="{FF2B5EF4-FFF2-40B4-BE49-F238E27FC236}">
                <a16:creationId xmlns:a16="http://schemas.microsoft.com/office/drawing/2014/main" id="{33E255F2-2041-7749-2596-9319F222613B}"/>
              </a:ext>
            </a:extLst>
          </p:cNvPr>
          <p:cNvGraphicFramePr>
            <a:graphicFrameLocks noGrp="1"/>
          </p:cNvGraphicFramePr>
          <p:nvPr>
            <p:extLst>
              <p:ext uri="{D42A27DB-BD31-4B8C-83A1-F6EECF244321}">
                <p14:modId xmlns:p14="http://schemas.microsoft.com/office/powerpoint/2010/main" val="1563637999"/>
              </p:ext>
            </p:extLst>
          </p:nvPr>
        </p:nvGraphicFramePr>
        <p:xfrm>
          <a:off x="5206181" y="3702425"/>
          <a:ext cx="4517130" cy="1651000"/>
        </p:xfrm>
        <a:graphic>
          <a:graphicData uri="http://schemas.openxmlformats.org/drawingml/2006/table">
            <a:tbl>
              <a:tblPr firstRow="1" bandRow="1">
                <a:tableStyleId>{3B4B98B0-60AC-42C2-AFA5-B58CD77FA1E5}</a:tableStyleId>
              </a:tblPr>
              <a:tblGrid>
                <a:gridCol w="1054509">
                  <a:extLst>
                    <a:ext uri="{9D8B030D-6E8A-4147-A177-3AD203B41FA5}">
                      <a16:colId xmlns:a16="http://schemas.microsoft.com/office/drawing/2014/main" val="3795660746"/>
                    </a:ext>
                  </a:extLst>
                </a:gridCol>
                <a:gridCol w="589936">
                  <a:extLst>
                    <a:ext uri="{9D8B030D-6E8A-4147-A177-3AD203B41FA5}">
                      <a16:colId xmlns:a16="http://schemas.microsoft.com/office/drawing/2014/main" val="1275319602"/>
                    </a:ext>
                  </a:extLst>
                </a:gridCol>
                <a:gridCol w="614120">
                  <a:extLst>
                    <a:ext uri="{9D8B030D-6E8A-4147-A177-3AD203B41FA5}">
                      <a16:colId xmlns:a16="http://schemas.microsoft.com/office/drawing/2014/main" val="1393346298"/>
                    </a:ext>
                  </a:extLst>
                </a:gridCol>
                <a:gridCol w="752855">
                  <a:extLst>
                    <a:ext uri="{9D8B030D-6E8A-4147-A177-3AD203B41FA5}">
                      <a16:colId xmlns:a16="http://schemas.microsoft.com/office/drawing/2014/main" val="3183662707"/>
                    </a:ext>
                  </a:extLst>
                </a:gridCol>
                <a:gridCol w="752855">
                  <a:extLst>
                    <a:ext uri="{9D8B030D-6E8A-4147-A177-3AD203B41FA5}">
                      <a16:colId xmlns:a16="http://schemas.microsoft.com/office/drawing/2014/main" val="627273483"/>
                    </a:ext>
                  </a:extLst>
                </a:gridCol>
                <a:gridCol w="752855">
                  <a:extLst>
                    <a:ext uri="{9D8B030D-6E8A-4147-A177-3AD203B41FA5}">
                      <a16:colId xmlns:a16="http://schemas.microsoft.com/office/drawing/2014/main" val="3709474484"/>
                    </a:ext>
                  </a:extLst>
                </a:gridCol>
              </a:tblGrid>
              <a:tr h="245718">
                <a:tc>
                  <a:txBody>
                    <a:bodyPr/>
                    <a:lstStyle/>
                    <a:p>
                      <a:pPr algn="l"/>
                      <a:r>
                        <a:rPr lang="en-US" sz="1100" dirty="0"/>
                        <a:t>Model </a:t>
                      </a:r>
                    </a:p>
                  </a:txBody>
                  <a:tcPr/>
                </a:tc>
                <a:tc>
                  <a:txBody>
                    <a:bodyPr/>
                    <a:lstStyle/>
                    <a:p>
                      <a:pPr algn="ctr"/>
                      <a:r>
                        <a:rPr lang="en-US" sz="1100" dirty="0"/>
                        <a:t>Depth </a:t>
                      </a:r>
                    </a:p>
                  </a:txBody>
                  <a:tcPr/>
                </a:tc>
                <a:tc>
                  <a:txBody>
                    <a:bodyPr/>
                    <a:lstStyle/>
                    <a:p>
                      <a:pPr algn="ctr"/>
                      <a:r>
                        <a:rPr lang="en-US" sz="1100" dirty="0"/>
                        <a:t>Labels</a:t>
                      </a:r>
                    </a:p>
                  </a:txBody>
                  <a:tcPr/>
                </a:tc>
                <a:tc>
                  <a:txBody>
                    <a:bodyPr/>
                    <a:lstStyle/>
                    <a:p>
                      <a:pPr algn="ctr"/>
                      <a:r>
                        <a:rPr lang="en-US" sz="1100" dirty="0"/>
                        <a:t>Batch size </a:t>
                      </a:r>
                    </a:p>
                  </a:txBody>
                  <a:tcPr/>
                </a:tc>
                <a:tc>
                  <a:txBody>
                    <a:bodyPr/>
                    <a:lstStyle/>
                    <a:p>
                      <a:pPr algn="ctr"/>
                      <a:r>
                        <a:rPr lang="en-US" sz="1100" dirty="0"/>
                        <a:t>Epochs </a:t>
                      </a:r>
                    </a:p>
                  </a:txBody>
                  <a:tcPr/>
                </a:tc>
                <a:tc>
                  <a:txBody>
                    <a:bodyPr/>
                    <a:lstStyle/>
                    <a:p>
                      <a:pPr algn="ctr"/>
                      <a:r>
                        <a:rPr lang="en-US" sz="1100" dirty="0"/>
                        <a:t>Accuracy </a:t>
                      </a:r>
                    </a:p>
                  </a:txBody>
                  <a:tcPr/>
                </a:tc>
                <a:extLst>
                  <a:ext uri="{0D108BD9-81ED-4DB2-BD59-A6C34878D82A}">
                    <a16:rowId xmlns:a16="http://schemas.microsoft.com/office/drawing/2014/main" val="516596213"/>
                  </a:ext>
                </a:extLst>
              </a:tr>
              <a:tr h="370840">
                <a:tc>
                  <a:txBody>
                    <a:bodyPr/>
                    <a:lstStyle/>
                    <a:p>
                      <a:pPr algn="l"/>
                      <a:r>
                        <a:rPr lang="en-US" sz="1100" dirty="0"/>
                        <a:t>Convnet  (CNN)</a:t>
                      </a:r>
                    </a:p>
                  </a:txBody>
                  <a:tcPr/>
                </a:tc>
                <a:tc>
                  <a:txBody>
                    <a:bodyPr/>
                    <a:lstStyle/>
                    <a:p>
                      <a:pPr algn="ctr"/>
                      <a:r>
                        <a:rPr lang="en-US" sz="1100" dirty="0"/>
                        <a:t>               -</a:t>
                      </a:r>
                    </a:p>
                  </a:txBody>
                  <a:tcPr/>
                </a:tc>
                <a:tc>
                  <a:txBody>
                    <a:bodyPr/>
                    <a:lstStyle/>
                    <a:p>
                      <a:pPr algn="ctr"/>
                      <a:r>
                        <a:rPr lang="en-US" sz="1100" dirty="0"/>
                        <a:t> Hard </a:t>
                      </a:r>
                    </a:p>
                  </a:txBody>
                  <a:tcPr/>
                </a:tc>
                <a:tc>
                  <a:txBody>
                    <a:bodyPr/>
                    <a:lstStyle/>
                    <a:p>
                      <a:pPr algn="ctr"/>
                      <a:r>
                        <a:rPr lang="en-US" sz="1100" dirty="0"/>
                        <a:t>      16</a:t>
                      </a:r>
                    </a:p>
                  </a:txBody>
                  <a:tcPr/>
                </a:tc>
                <a:tc>
                  <a:txBody>
                    <a:bodyPr/>
                    <a:lstStyle/>
                    <a:p>
                      <a:pPr algn="ctr"/>
                      <a:r>
                        <a:rPr lang="en-US" sz="1100" dirty="0"/>
                        <a:t>     12</a:t>
                      </a:r>
                    </a:p>
                  </a:txBody>
                  <a:tcPr/>
                </a:tc>
                <a:tc>
                  <a:txBody>
                    <a:bodyPr/>
                    <a:lstStyle/>
                    <a:p>
                      <a:pPr algn="ctr"/>
                      <a:r>
                        <a:rPr lang="en-US" sz="1100" dirty="0"/>
                        <a:t>    99.29%</a:t>
                      </a:r>
                    </a:p>
                  </a:txBody>
                  <a:tcPr/>
                </a:tc>
                <a:extLst>
                  <a:ext uri="{0D108BD9-81ED-4DB2-BD59-A6C34878D82A}">
                    <a16:rowId xmlns:a16="http://schemas.microsoft.com/office/drawing/2014/main" val="2869449972"/>
                  </a:ext>
                </a:extLst>
              </a:tr>
              <a:tr h="370840">
                <a:tc>
                  <a:txBody>
                    <a:bodyPr/>
                    <a:lstStyle/>
                    <a:p>
                      <a:pPr algn="l"/>
                      <a:r>
                        <a:rPr lang="en-US" sz="1100" dirty="0"/>
                        <a:t>SBDT</a:t>
                      </a:r>
                    </a:p>
                  </a:txBody>
                  <a:tcPr/>
                </a:tc>
                <a:tc>
                  <a:txBody>
                    <a:bodyPr/>
                    <a:lstStyle/>
                    <a:p>
                      <a:pPr algn="ctr"/>
                      <a:r>
                        <a:rPr lang="en-US" sz="1100" dirty="0"/>
                        <a:t>              4</a:t>
                      </a:r>
                    </a:p>
                  </a:txBody>
                  <a:tcPr/>
                </a:tc>
                <a:tc>
                  <a:txBody>
                    <a:bodyPr/>
                    <a:lstStyle/>
                    <a:p>
                      <a:pPr algn="ctr"/>
                      <a:r>
                        <a:rPr lang="en-US" sz="1100" dirty="0"/>
                        <a:t>      Hard</a:t>
                      </a:r>
                    </a:p>
                  </a:txBody>
                  <a:tcPr/>
                </a:tc>
                <a:tc>
                  <a:txBody>
                    <a:bodyPr/>
                    <a:lstStyle/>
                    <a:p>
                      <a:pPr algn="ctr"/>
                      <a:r>
                        <a:rPr lang="en-US" sz="1100" dirty="0"/>
                        <a:t>        4</a:t>
                      </a:r>
                    </a:p>
                  </a:txBody>
                  <a:tcPr/>
                </a:tc>
                <a:tc>
                  <a:txBody>
                    <a:bodyPr/>
                    <a:lstStyle/>
                    <a:p>
                      <a:pPr algn="ctr"/>
                      <a:r>
                        <a:rPr lang="en-US" sz="1100" dirty="0"/>
                        <a:t>      40</a:t>
                      </a:r>
                    </a:p>
                  </a:txBody>
                  <a:tcPr/>
                </a:tc>
                <a:tc>
                  <a:txBody>
                    <a:bodyPr/>
                    <a:lstStyle/>
                    <a:p>
                      <a:pPr algn="ctr"/>
                      <a:r>
                        <a:rPr lang="en-US" sz="1100" dirty="0"/>
                        <a:t>    80.88%</a:t>
                      </a:r>
                    </a:p>
                  </a:txBody>
                  <a:tcPr/>
                </a:tc>
                <a:extLst>
                  <a:ext uri="{0D108BD9-81ED-4DB2-BD59-A6C34878D82A}">
                    <a16:rowId xmlns:a16="http://schemas.microsoft.com/office/drawing/2014/main" val="2571686001"/>
                  </a:ext>
                </a:extLst>
              </a:tr>
              <a:tr h="370840">
                <a:tc>
                  <a:txBody>
                    <a:bodyPr/>
                    <a:lstStyle/>
                    <a:p>
                      <a:pPr algn="l"/>
                      <a:r>
                        <a:rPr lang="en-US" sz="1100" dirty="0"/>
                        <a:t>SBDT Distilled</a:t>
                      </a:r>
                    </a:p>
                  </a:txBody>
                  <a:tcPr/>
                </a:tc>
                <a:tc>
                  <a:txBody>
                    <a:bodyPr/>
                    <a:lstStyle/>
                    <a:p>
                      <a:pPr algn="ctr"/>
                      <a:r>
                        <a:rPr lang="en-US" sz="1100" dirty="0"/>
                        <a:t>4</a:t>
                      </a:r>
                    </a:p>
                  </a:txBody>
                  <a:tcPr/>
                </a:tc>
                <a:tc>
                  <a:txBody>
                    <a:bodyPr/>
                    <a:lstStyle/>
                    <a:p>
                      <a:pPr algn="ctr"/>
                      <a:r>
                        <a:rPr lang="en-US" sz="1100" dirty="0"/>
                        <a:t>Soft </a:t>
                      </a:r>
                    </a:p>
                  </a:txBody>
                  <a:tcPr/>
                </a:tc>
                <a:tc>
                  <a:txBody>
                    <a:bodyPr/>
                    <a:lstStyle/>
                    <a:p>
                      <a:pPr algn="ctr"/>
                      <a:r>
                        <a:rPr lang="en-US" sz="1100" dirty="0"/>
                        <a:t>        4</a:t>
                      </a:r>
                    </a:p>
                  </a:txBody>
                  <a:tcPr/>
                </a:tc>
                <a:tc>
                  <a:txBody>
                    <a:bodyPr/>
                    <a:lstStyle/>
                    <a:p>
                      <a:pPr algn="ctr"/>
                      <a:r>
                        <a:rPr lang="en-US" sz="1100" dirty="0"/>
                        <a:t>      40</a:t>
                      </a:r>
                    </a:p>
                  </a:txBody>
                  <a:tcPr/>
                </a:tc>
                <a:tc>
                  <a:txBody>
                    <a:bodyPr/>
                    <a:lstStyle/>
                    <a:p>
                      <a:pPr algn="ctr"/>
                      <a:r>
                        <a:rPr lang="en-US" sz="1100" dirty="0"/>
                        <a:t>    90.71%</a:t>
                      </a:r>
                    </a:p>
                  </a:txBody>
                  <a:tcPr/>
                </a:tc>
                <a:extLst>
                  <a:ext uri="{0D108BD9-81ED-4DB2-BD59-A6C34878D82A}">
                    <a16:rowId xmlns:a16="http://schemas.microsoft.com/office/drawing/2014/main" val="567212593"/>
                  </a:ext>
                </a:extLst>
              </a:tr>
            </a:tbl>
          </a:graphicData>
        </a:graphic>
      </p:graphicFrame>
      <p:sp>
        <p:nvSpPr>
          <p:cNvPr id="7" name="ZoneTexte 6">
            <a:extLst>
              <a:ext uri="{FF2B5EF4-FFF2-40B4-BE49-F238E27FC236}">
                <a16:creationId xmlns:a16="http://schemas.microsoft.com/office/drawing/2014/main" id="{7D34CC1D-3F03-9219-82B5-066CEF5E25DB}"/>
              </a:ext>
            </a:extLst>
          </p:cNvPr>
          <p:cNvSpPr txBox="1"/>
          <p:nvPr/>
        </p:nvSpPr>
        <p:spPr>
          <a:xfrm>
            <a:off x="5125066" y="5738391"/>
            <a:ext cx="4598246" cy="411257"/>
          </a:xfrm>
          <a:prstGeom prst="rect">
            <a:avLst/>
          </a:prstGeom>
          <a:noFill/>
        </p:spPr>
        <p:txBody>
          <a:bodyPr wrap="square" lIns="36000" tIns="36000" rIns="36000" bIns="36000" rtlCol="0">
            <a:spAutoFit/>
          </a:bodyPr>
          <a:lstStyle/>
          <a:p>
            <a:pPr algn="ctr"/>
            <a:r>
              <a:rPr lang="en-US" sz="1100" i="1" dirty="0">
                <a:solidFill>
                  <a:schemeClr val="bg2">
                    <a:lumMod val="50000"/>
                  </a:schemeClr>
                </a:solidFill>
                <a:latin typeface="CMBX8"/>
              </a:rPr>
              <a:t>Table 10.  Distillation Performance. Distillation training outperforms traditional training but performs worse than the teacher. However, we gain in explicability  </a:t>
            </a:r>
          </a:p>
        </p:txBody>
      </p:sp>
      <p:sp>
        <p:nvSpPr>
          <p:cNvPr id="13" name="ZoneTexte 12">
            <a:extLst>
              <a:ext uri="{FF2B5EF4-FFF2-40B4-BE49-F238E27FC236}">
                <a16:creationId xmlns:a16="http://schemas.microsoft.com/office/drawing/2014/main" id="{733761D8-50B5-6A80-41B2-017251C9FF16}"/>
              </a:ext>
            </a:extLst>
          </p:cNvPr>
          <p:cNvSpPr txBox="1"/>
          <p:nvPr/>
        </p:nvSpPr>
        <p:spPr>
          <a:xfrm>
            <a:off x="-459044" y="1339666"/>
            <a:ext cx="9784147" cy="1384995"/>
          </a:xfrm>
          <a:prstGeom prst="rect">
            <a:avLst/>
          </a:prstGeom>
          <a:noFill/>
        </p:spPr>
        <p:txBody>
          <a:bodyPr wrap="square">
            <a:spAutoFit/>
          </a:bodyPr>
          <a:lstStyle/>
          <a:p>
            <a:pPr marL="707761" lvl="1" indent="-171450">
              <a:buFont typeface="Arial" panose="020B0604020202020204" pitchFamily="34" charset="0"/>
              <a:buChar char="•"/>
            </a:pPr>
            <a:r>
              <a:rPr lang="en-US" sz="1200" i="1" dirty="0">
                <a:latin typeface="Arial" pitchFamily="34" charset="0"/>
                <a:cs typeface="Arial" pitchFamily="34" charset="0"/>
              </a:rPr>
              <a:t>MNIST is a computer vision task where we use a large database of handwritten digits from 0 to 9 to build a model that recognizes those digits on an image. Usually, we use a convolutional neural networks (CNN) as a baseline. Our goal is to build a decision tree to perform the same task using distillation for explicability matters. </a:t>
            </a:r>
          </a:p>
          <a:p>
            <a:pPr marL="707761" lvl="1" indent="-171450">
              <a:buFont typeface="Arial" panose="020B0604020202020204" pitchFamily="34" charset="0"/>
              <a:buChar char="•"/>
            </a:pPr>
            <a:endParaRPr lang="en-US" sz="1200" i="1" dirty="0">
              <a:latin typeface="Arial" pitchFamily="34" charset="0"/>
              <a:cs typeface="Arial" pitchFamily="34" charset="0"/>
            </a:endParaRPr>
          </a:p>
          <a:p>
            <a:pPr marL="707761" lvl="1" indent="-171450">
              <a:buFont typeface="Arial" panose="020B0604020202020204" pitchFamily="34" charset="0"/>
              <a:buChar char="•"/>
            </a:pPr>
            <a:r>
              <a:rPr lang="en-US" sz="1200" i="1" dirty="0">
                <a:latin typeface="Arial" pitchFamily="34" charset="0"/>
                <a:cs typeface="Arial" pitchFamily="34" charset="0"/>
              </a:rPr>
              <a:t>We have 3 models: </a:t>
            </a:r>
            <a:r>
              <a:rPr lang="en-US" sz="1200" i="1" dirty="0">
                <a:solidFill>
                  <a:srgbClr val="FF0000"/>
                </a:solidFill>
                <a:latin typeface="Arial" pitchFamily="34" charset="0"/>
                <a:cs typeface="Arial" pitchFamily="34" charset="0"/>
              </a:rPr>
              <a:t>1) </a:t>
            </a:r>
            <a:r>
              <a:rPr lang="en-US" sz="1200" i="1" dirty="0">
                <a:latin typeface="Arial" pitchFamily="34" charset="0"/>
                <a:cs typeface="Arial" pitchFamily="34" charset="0"/>
              </a:rPr>
              <a:t>Convnet (CNN) which is the teacher. The model is already trained and fine-tuned. It can be imported from Keras Python Library. </a:t>
            </a:r>
            <a:r>
              <a:rPr lang="en-US" sz="1200" i="1" dirty="0">
                <a:solidFill>
                  <a:srgbClr val="FF0000"/>
                </a:solidFill>
                <a:latin typeface="Arial" pitchFamily="34" charset="0"/>
                <a:cs typeface="Arial" pitchFamily="34" charset="0"/>
              </a:rPr>
              <a:t>2) </a:t>
            </a:r>
            <a:r>
              <a:rPr lang="en-US" sz="1200" i="1" dirty="0">
                <a:latin typeface="Arial" pitchFamily="34" charset="0"/>
                <a:cs typeface="Arial" pitchFamily="34" charset="0"/>
              </a:rPr>
              <a:t>Soft Binary Decision Tree (SBDT) which is the student decision tree but trained traditionally without distillation independently from the teacher. </a:t>
            </a:r>
            <a:r>
              <a:rPr lang="en-US" sz="1200" i="1" dirty="0">
                <a:solidFill>
                  <a:srgbClr val="FF0000"/>
                </a:solidFill>
                <a:latin typeface="Arial" pitchFamily="34" charset="0"/>
                <a:cs typeface="Arial" pitchFamily="34" charset="0"/>
              </a:rPr>
              <a:t>3) </a:t>
            </a:r>
            <a:r>
              <a:rPr lang="en-US" sz="1200" i="1" dirty="0">
                <a:latin typeface="Arial" pitchFamily="34" charset="0"/>
                <a:cs typeface="Arial" pitchFamily="34" charset="0"/>
              </a:rPr>
              <a:t>SBDT Distilled is the student trained using teacher’s distillation.</a:t>
            </a:r>
          </a:p>
        </p:txBody>
      </p:sp>
      <p:pic>
        <p:nvPicPr>
          <p:cNvPr id="14" name="Image 13" descr="Une image contenant texte, diagramme, capture d’écran, Police&#10;&#10;Description générée automatiquement">
            <a:extLst>
              <a:ext uri="{FF2B5EF4-FFF2-40B4-BE49-F238E27FC236}">
                <a16:creationId xmlns:a16="http://schemas.microsoft.com/office/drawing/2014/main" id="{94F38BB9-6A97-C248-21AC-F06F42E75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3" y="2809817"/>
            <a:ext cx="2794394" cy="2843418"/>
          </a:xfrm>
          <a:prstGeom prst="rect">
            <a:avLst/>
          </a:prstGeom>
        </p:spPr>
      </p:pic>
      <p:sp>
        <p:nvSpPr>
          <p:cNvPr id="15" name="ZoneTexte 14">
            <a:extLst>
              <a:ext uri="{FF2B5EF4-FFF2-40B4-BE49-F238E27FC236}">
                <a16:creationId xmlns:a16="http://schemas.microsoft.com/office/drawing/2014/main" id="{96529DC6-3828-D3B0-6F69-E8A171DC9FAC}"/>
              </a:ext>
            </a:extLst>
          </p:cNvPr>
          <p:cNvSpPr txBox="1"/>
          <p:nvPr/>
        </p:nvSpPr>
        <p:spPr>
          <a:xfrm>
            <a:off x="644071" y="5738391"/>
            <a:ext cx="4232786" cy="411257"/>
          </a:xfrm>
          <a:prstGeom prst="rect">
            <a:avLst/>
          </a:prstGeom>
          <a:noFill/>
        </p:spPr>
        <p:txBody>
          <a:bodyPr wrap="square" lIns="36000" tIns="36000" rIns="36000" bIns="36000" rtlCol="0">
            <a:spAutoFit/>
          </a:bodyPr>
          <a:lstStyle/>
          <a:p>
            <a:pPr algn="ctr"/>
            <a:r>
              <a:rPr lang="en-US" sz="1100" i="1" dirty="0">
                <a:solidFill>
                  <a:schemeClr val="bg2">
                    <a:lumMod val="50000"/>
                  </a:schemeClr>
                </a:solidFill>
                <a:latin typeface="CMBX8"/>
              </a:rPr>
              <a:t>Fig 14.  Soft Binary Decision Tree (SBDT) distillation architecture. Type of distillation is response-based trained in offline mode.  </a:t>
            </a:r>
          </a:p>
        </p:txBody>
      </p:sp>
      <p:pic>
        <p:nvPicPr>
          <p:cNvPr id="4" name="Image 3" descr="Une image contenant diagramme&#10;&#10;Description générée automatiquement">
            <a:extLst>
              <a:ext uri="{FF2B5EF4-FFF2-40B4-BE49-F238E27FC236}">
                <a16:creationId xmlns:a16="http://schemas.microsoft.com/office/drawing/2014/main" id="{038ADEE9-BAE3-AD42-D820-35AB8A3384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2808" y="3060290"/>
            <a:ext cx="2467732" cy="2592945"/>
          </a:xfrm>
          <a:prstGeom prst="rect">
            <a:avLst/>
          </a:prstGeom>
        </p:spPr>
      </p:pic>
    </p:spTree>
    <p:extLst>
      <p:ext uri="{BB962C8B-B14F-4D97-AF65-F5344CB8AC3E}">
        <p14:creationId xmlns:p14="http://schemas.microsoft.com/office/powerpoint/2010/main" val="156661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0A9766-41B4-46B2-9D29-1D5EEACEB302}"/>
              </a:ext>
            </a:extLst>
          </p:cNvPr>
          <p:cNvSpPr>
            <a:spLocks noGrp="1"/>
          </p:cNvSpPr>
          <p:nvPr>
            <p:ph type="title"/>
          </p:nvPr>
        </p:nvSpPr>
        <p:spPr>
          <a:xfrm>
            <a:off x="182111" y="445658"/>
            <a:ext cx="9204000" cy="236475"/>
          </a:xfrm>
        </p:spPr>
        <p:txBody>
          <a:bodyPr/>
          <a:lstStyle/>
          <a:p>
            <a:r>
              <a:rPr lang="fr-FR" dirty="0"/>
              <a:t>OUTLINES </a:t>
            </a:r>
            <a:endParaRPr lang="en-US" dirty="0"/>
          </a:p>
        </p:txBody>
      </p:sp>
      <p:sp>
        <p:nvSpPr>
          <p:cNvPr id="5" name="Text Placeholder 4">
            <a:extLst>
              <a:ext uri="{FF2B5EF4-FFF2-40B4-BE49-F238E27FC236}">
                <a16:creationId xmlns:a16="http://schemas.microsoft.com/office/drawing/2014/main" id="{09E5CB06-5988-4700-BDFD-41751629CB96}"/>
              </a:ext>
            </a:extLst>
          </p:cNvPr>
          <p:cNvSpPr>
            <a:spLocks noGrp="1"/>
          </p:cNvSpPr>
          <p:nvPr>
            <p:ph idx="1"/>
          </p:nvPr>
        </p:nvSpPr>
        <p:spPr>
          <a:xfrm>
            <a:off x="598618" y="1471551"/>
            <a:ext cx="9234605" cy="4029821"/>
          </a:xfrm>
        </p:spPr>
        <p:txBody>
          <a:bodyPr/>
          <a:lstStyle/>
          <a:p>
            <a:pPr marL="457200" indent="-457200">
              <a:buAutoNum type="arabicPeriod"/>
            </a:pPr>
            <a:r>
              <a:rPr lang="en-US" dirty="0"/>
              <a:t>Summary Overview </a:t>
            </a:r>
          </a:p>
          <a:p>
            <a:pPr lvl="1"/>
            <a:r>
              <a:rPr lang="en-US" dirty="0"/>
              <a:t>What is Knowledge Distillation ?  </a:t>
            </a:r>
          </a:p>
          <a:p>
            <a:pPr lvl="1"/>
            <a:r>
              <a:rPr lang="en-US" dirty="0"/>
              <a:t>Context and Motivation</a:t>
            </a:r>
          </a:p>
          <a:p>
            <a:pPr lvl="1"/>
            <a:r>
              <a:rPr lang="en-US" dirty="0"/>
              <a:t>Main Use of Knowledge Distillation </a:t>
            </a:r>
          </a:p>
          <a:p>
            <a:pPr marL="457200" indent="-457200">
              <a:buFont typeface="+mj-lt"/>
              <a:buAutoNum type="arabicPeriod"/>
            </a:pPr>
            <a:r>
              <a:rPr lang="en-US" dirty="0"/>
              <a:t> Knowledge Distillation techniques </a:t>
            </a:r>
          </a:p>
          <a:p>
            <a:pPr lvl="1"/>
            <a:r>
              <a:rPr lang="en-US" dirty="0"/>
              <a:t>Knowledge </a:t>
            </a:r>
          </a:p>
          <a:p>
            <a:pPr lvl="1"/>
            <a:r>
              <a:rPr lang="en-US" dirty="0"/>
              <a:t>Training Modes </a:t>
            </a:r>
          </a:p>
          <a:p>
            <a:pPr lvl="1"/>
            <a:r>
              <a:rPr lang="en-US" dirty="0"/>
              <a:t>Some Distillation Frameworks</a:t>
            </a:r>
          </a:p>
          <a:p>
            <a:pPr marL="457200" indent="-457200">
              <a:buFont typeface="+mj-lt"/>
              <a:buAutoNum type="arabicPeriod"/>
            </a:pPr>
            <a:r>
              <a:rPr lang="en-US" dirty="0"/>
              <a:t>Testing EXAMPLES </a:t>
            </a:r>
          </a:p>
          <a:p>
            <a:pPr lvl="1"/>
            <a:r>
              <a:rPr lang="en-US" dirty="0">
                <a:solidFill>
                  <a:schemeClr val="tx1"/>
                </a:solidFill>
              </a:rPr>
              <a:t>Distillation for Neural Network Explanation </a:t>
            </a:r>
          </a:p>
          <a:p>
            <a:pPr lvl="1"/>
            <a:r>
              <a:rPr lang="en-US" dirty="0"/>
              <a:t>Logistic Regression Performance Enhancing</a:t>
            </a:r>
          </a:p>
          <a:p>
            <a:pPr marL="457200" indent="-457200">
              <a:buAutoNum type="arabicPeriod" startAt="4"/>
            </a:pPr>
            <a:r>
              <a:rPr lang="en-US" dirty="0"/>
              <a:t>References </a:t>
            </a:r>
          </a:p>
          <a:p>
            <a:pPr marL="457200" indent="-457200">
              <a:buAutoNum type="arabicPeriod" startAt="4"/>
            </a:pPr>
            <a:r>
              <a:rPr lang="en-US" dirty="0"/>
              <a:t>Appendix </a:t>
            </a:r>
          </a:p>
        </p:txBody>
      </p:sp>
    </p:spTree>
    <p:extLst>
      <p:ext uri="{BB962C8B-B14F-4D97-AF65-F5344CB8AC3E}">
        <p14:creationId xmlns:p14="http://schemas.microsoft.com/office/powerpoint/2010/main" val="3816384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Une image contenant capture d’écran, texte&#10;&#10;Description générée automatiquement">
            <a:extLst>
              <a:ext uri="{FF2B5EF4-FFF2-40B4-BE49-F238E27FC236}">
                <a16:creationId xmlns:a16="http://schemas.microsoft.com/office/drawing/2014/main" id="{9BE63D80-6897-BCD2-3F70-09686B8C50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2999" y="2041766"/>
            <a:ext cx="4585592" cy="2418074"/>
          </a:xfrm>
          <a:prstGeom prst="rect">
            <a:avLst/>
          </a:prstGeom>
        </p:spPr>
      </p:pic>
      <p:sp>
        <p:nvSpPr>
          <p:cNvPr id="4" name="ZoneTexte 3">
            <a:extLst>
              <a:ext uri="{FF2B5EF4-FFF2-40B4-BE49-F238E27FC236}">
                <a16:creationId xmlns:a16="http://schemas.microsoft.com/office/drawing/2014/main" id="{946F1CD0-3FD1-BDE2-7979-F2F3842BB0D5}"/>
              </a:ext>
            </a:extLst>
          </p:cNvPr>
          <p:cNvSpPr txBox="1"/>
          <p:nvPr/>
        </p:nvSpPr>
        <p:spPr>
          <a:xfrm>
            <a:off x="339214" y="4995451"/>
            <a:ext cx="9003890" cy="411257"/>
          </a:xfrm>
          <a:prstGeom prst="rect">
            <a:avLst/>
          </a:prstGeom>
          <a:noFill/>
        </p:spPr>
        <p:txBody>
          <a:bodyPr wrap="square" lIns="36000" tIns="36000" rIns="36000" bIns="36000" rtlCol="0">
            <a:spAutoFit/>
          </a:bodyPr>
          <a:lstStyle/>
          <a:p>
            <a:pPr algn="ctr"/>
            <a:r>
              <a:rPr lang="en-US" sz="1100" i="1" dirty="0">
                <a:solidFill>
                  <a:schemeClr val="bg2">
                    <a:lumMod val="50000"/>
                  </a:schemeClr>
                </a:solidFill>
                <a:latin typeface="CMBX8"/>
              </a:rPr>
              <a:t>Fig 15. Tree’s maximum probability path for Classification explanation; </a:t>
            </a:r>
            <a:r>
              <a:rPr lang="en-US" sz="1100" i="1" dirty="0">
                <a:latin typeface="CMBX8"/>
              </a:rPr>
              <a:t>A) </a:t>
            </a:r>
            <a:r>
              <a:rPr lang="en-US" sz="1100" i="1" dirty="0">
                <a:solidFill>
                  <a:schemeClr val="bg2">
                    <a:lumMod val="50000"/>
                  </a:schemeClr>
                </a:solidFill>
                <a:latin typeface="CMBX8"/>
              </a:rPr>
              <a:t>Explanation’s filters provided by SBDT trained traditionally without distillation; </a:t>
            </a:r>
            <a:r>
              <a:rPr lang="en-US" sz="1100" i="1" dirty="0">
                <a:latin typeface="CMBX8"/>
              </a:rPr>
              <a:t>B) </a:t>
            </a:r>
            <a:r>
              <a:rPr lang="en-US" sz="1100" i="1" dirty="0">
                <a:solidFill>
                  <a:schemeClr val="bg2">
                    <a:lumMod val="50000"/>
                  </a:schemeClr>
                </a:solidFill>
                <a:latin typeface="CMBX8"/>
              </a:rPr>
              <a:t>Explanation’s filters provided by SBDT with </a:t>
            </a:r>
            <a:r>
              <a:rPr lang="en-US" sz="1100" i="1" dirty="0" err="1">
                <a:solidFill>
                  <a:schemeClr val="bg2">
                    <a:lumMod val="50000"/>
                  </a:schemeClr>
                </a:solidFill>
                <a:latin typeface="CMBX8"/>
              </a:rPr>
              <a:t>ConvNet</a:t>
            </a:r>
            <a:r>
              <a:rPr lang="en-US" sz="1100" i="1" dirty="0">
                <a:solidFill>
                  <a:schemeClr val="bg2">
                    <a:lumMod val="50000"/>
                  </a:schemeClr>
                </a:solidFill>
                <a:latin typeface="CMBX8"/>
              </a:rPr>
              <a:t> distillation</a:t>
            </a:r>
          </a:p>
        </p:txBody>
      </p:sp>
      <p:sp>
        <p:nvSpPr>
          <p:cNvPr id="15" name="Titre 1">
            <a:extLst>
              <a:ext uri="{FF2B5EF4-FFF2-40B4-BE49-F238E27FC236}">
                <a16:creationId xmlns:a16="http://schemas.microsoft.com/office/drawing/2014/main" id="{D4F560B3-D14E-5F5E-7D8D-0B30269CCAAB}"/>
              </a:ext>
            </a:extLst>
          </p:cNvPr>
          <p:cNvSpPr txBox="1">
            <a:spLocks/>
          </p:cNvSpPr>
          <p:nvPr/>
        </p:nvSpPr>
        <p:spPr>
          <a:xfrm>
            <a:off x="148877" y="490925"/>
            <a:ext cx="9259200" cy="698140"/>
          </a:xfrm>
          <a:prstGeom prst="rect">
            <a:avLst/>
          </a:prstGeom>
        </p:spPr>
        <p:txBody>
          <a:bodyPr vert="horz" wrap="square" lIns="0" tIns="0" rIns="0" bIns="0" rtlCol="0" anchor="b">
            <a:spAutoFit/>
          </a:bodyPr>
          <a:lstStyle>
            <a:lvl1pPr algn="l" defTabSz="990564" rtl="0" eaLnBrk="1" fontAlgn="base" latinLnBrk="0" hangingPunct="1">
              <a:lnSpc>
                <a:spcPct val="75000"/>
              </a:lnSpc>
              <a:spcBef>
                <a:spcPct val="0"/>
              </a:spcBef>
              <a:spcAft>
                <a:spcPct val="0"/>
              </a:spcAft>
              <a:buNone/>
              <a:defRPr lang="fr-FR" sz="2000" b="0" kern="1200" cap="all" baseline="0" noProof="0" dirty="0">
                <a:solidFill>
                  <a:schemeClr val="bg2"/>
                </a:solidFill>
                <a:latin typeface="+mj-lt"/>
                <a:ea typeface="+mj-ea"/>
                <a:cs typeface="Arial" pitchFamily="34" charset="0"/>
              </a:defRPr>
            </a:lvl1pPr>
          </a:lstStyle>
          <a:p>
            <a:r>
              <a:rPr lang="en-US" dirty="0">
                <a:solidFill>
                  <a:schemeClr val="tx1"/>
                </a:solidFill>
              </a:rPr>
              <a:t>Distillation for Neural Network Explanation (2/2) </a:t>
            </a:r>
            <a:br>
              <a:rPr lang="en-US" dirty="0">
                <a:solidFill>
                  <a:schemeClr val="tx1"/>
                </a:solidFill>
              </a:rPr>
            </a:br>
            <a:br>
              <a:rPr lang="en-US" dirty="0"/>
            </a:br>
            <a:r>
              <a:rPr lang="en-US" dirty="0"/>
              <a:t> </a:t>
            </a:r>
          </a:p>
        </p:txBody>
      </p:sp>
      <p:pic>
        <p:nvPicPr>
          <p:cNvPr id="16" name="Image 15" descr="Une image contenant capture d’écran&#10;&#10;Description générée automatiquement">
            <a:extLst>
              <a:ext uri="{FF2B5EF4-FFF2-40B4-BE49-F238E27FC236}">
                <a16:creationId xmlns:a16="http://schemas.microsoft.com/office/drawing/2014/main" id="{97E90730-52F1-2104-3120-B5E1DBCF29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552" y="2041766"/>
            <a:ext cx="4567925" cy="2418074"/>
          </a:xfrm>
          <a:prstGeom prst="rect">
            <a:avLst/>
          </a:prstGeom>
        </p:spPr>
      </p:pic>
      <p:sp>
        <p:nvSpPr>
          <p:cNvPr id="17" name="ZoneTexte 16">
            <a:extLst>
              <a:ext uri="{FF2B5EF4-FFF2-40B4-BE49-F238E27FC236}">
                <a16:creationId xmlns:a16="http://schemas.microsoft.com/office/drawing/2014/main" id="{EFA6F3A4-462F-2826-39E7-014E32CB2C14}"/>
              </a:ext>
            </a:extLst>
          </p:cNvPr>
          <p:cNvSpPr txBox="1"/>
          <p:nvPr/>
        </p:nvSpPr>
        <p:spPr>
          <a:xfrm>
            <a:off x="2372840" y="4538609"/>
            <a:ext cx="243348" cy="211203"/>
          </a:xfrm>
          <a:prstGeom prst="rect">
            <a:avLst/>
          </a:prstGeom>
          <a:noFill/>
        </p:spPr>
        <p:txBody>
          <a:bodyPr wrap="square" lIns="36000" tIns="36000" rIns="36000" bIns="36000" rtlCol="0">
            <a:spAutoFit/>
          </a:bodyPr>
          <a:lstStyle/>
          <a:p>
            <a:pPr algn="ctr"/>
            <a:r>
              <a:rPr lang="en-US" sz="900" i="1" dirty="0">
                <a:latin typeface="Arial" pitchFamily="34" charset="0"/>
                <a:cs typeface="Arial" pitchFamily="34" charset="0"/>
              </a:rPr>
              <a:t>A</a:t>
            </a:r>
          </a:p>
        </p:txBody>
      </p:sp>
      <p:sp>
        <p:nvSpPr>
          <p:cNvPr id="18" name="ZoneTexte 17">
            <a:extLst>
              <a:ext uri="{FF2B5EF4-FFF2-40B4-BE49-F238E27FC236}">
                <a16:creationId xmlns:a16="http://schemas.microsoft.com/office/drawing/2014/main" id="{01824391-0A1C-6D63-F86F-2102CEA95B86}"/>
              </a:ext>
            </a:extLst>
          </p:cNvPr>
          <p:cNvSpPr txBox="1"/>
          <p:nvPr/>
        </p:nvSpPr>
        <p:spPr>
          <a:xfrm>
            <a:off x="7046466" y="4538609"/>
            <a:ext cx="243348" cy="211203"/>
          </a:xfrm>
          <a:prstGeom prst="rect">
            <a:avLst/>
          </a:prstGeom>
          <a:noFill/>
        </p:spPr>
        <p:txBody>
          <a:bodyPr wrap="square" lIns="36000" tIns="36000" rIns="36000" bIns="36000" rtlCol="0">
            <a:spAutoFit/>
          </a:bodyPr>
          <a:lstStyle/>
          <a:p>
            <a:pPr algn="ctr"/>
            <a:r>
              <a:rPr lang="en-US" sz="900" i="1" dirty="0">
                <a:latin typeface="Arial" pitchFamily="34" charset="0"/>
                <a:cs typeface="Arial" pitchFamily="34" charset="0"/>
              </a:rPr>
              <a:t>B</a:t>
            </a:r>
          </a:p>
        </p:txBody>
      </p:sp>
    </p:spTree>
    <p:extLst>
      <p:ext uri="{BB962C8B-B14F-4D97-AF65-F5344CB8AC3E}">
        <p14:creationId xmlns:p14="http://schemas.microsoft.com/office/powerpoint/2010/main" val="3318710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91265" y="469116"/>
            <a:ext cx="9259200" cy="467307"/>
          </a:xfrm>
        </p:spPr>
        <p:txBody>
          <a:bodyPr/>
          <a:lstStyle/>
          <a:p>
            <a:br>
              <a:rPr lang="en-US" dirty="0"/>
            </a:br>
            <a:r>
              <a:rPr lang="en-US" dirty="0"/>
              <a:t> </a:t>
            </a:r>
          </a:p>
        </p:txBody>
      </p:sp>
      <p:sp>
        <p:nvSpPr>
          <p:cNvPr id="4" name="ZoneTexte 3">
            <a:extLst>
              <a:ext uri="{FF2B5EF4-FFF2-40B4-BE49-F238E27FC236}">
                <a16:creationId xmlns:a16="http://schemas.microsoft.com/office/drawing/2014/main" id="{10D57956-5BBC-8126-3CBC-391D4AB68465}"/>
              </a:ext>
            </a:extLst>
          </p:cNvPr>
          <p:cNvSpPr txBox="1"/>
          <p:nvPr/>
        </p:nvSpPr>
        <p:spPr>
          <a:xfrm>
            <a:off x="108770" y="354171"/>
            <a:ext cx="7523520" cy="400110"/>
          </a:xfrm>
          <a:prstGeom prst="rect">
            <a:avLst/>
          </a:prstGeom>
          <a:noFill/>
        </p:spPr>
        <p:txBody>
          <a:bodyPr wrap="square">
            <a:spAutoFit/>
          </a:bodyPr>
          <a:lstStyle/>
          <a:p>
            <a:r>
              <a:rPr lang="en-US" sz="2000" cap="all" dirty="0">
                <a:latin typeface="+mj-lt"/>
                <a:ea typeface="+mj-ea"/>
                <a:cs typeface="Arial" pitchFamily="34" charset="0"/>
              </a:rPr>
              <a:t>Logistic Regression Performance Enhancing </a:t>
            </a:r>
          </a:p>
        </p:txBody>
      </p:sp>
      <p:pic>
        <p:nvPicPr>
          <p:cNvPr id="5" name="Image 4" descr="Une image contenant texte, capture d’écran, Police, nombre&#10;&#10;Description générée automatiquement">
            <a:extLst>
              <a:ext uri="{FF2B5EF4-FFF2-40B4-BE49-F238E27FC236}">
                <a16:creationId xmlns:a16="http://schemas.microsoft.com/office/drawing/2014/main" id="{0CBA08AE-61CD-BD53-FCB6-20007ED06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98" y="869226"/>
            <a:ext cx="1648481" cy="4605281"/>
          </a:xfrm>
          <a:prstGeom prst="rect">
            <a:avLst/>
          </a:prstGeom>
        </p:spPr>
      </p:pic>
      <p:sp>
        <p:nvSpPr>
          <p:cNvPr id="6" name="ZoneTexte 5">
            <a:extLst>
              <a:ext uri="{FF2B5EF4-FFF2-40B4-BE49-F238E27FC236}">
                <a16:creationId xmlns:a16="http://schemas.microsoft.com/office/drawing/2014/main" id="{EEE4DC82-4CA5-A598-EC6C-F74352A58213}"/>
              </a:ext>
            </a:extLst>
          </p:cNvPr>
          <p:cNvSpPr txBox="1"/>
          <p:nvPr/>
        </p:nvSpPr>
        <p:spPr>
          <a:xfrm>
            <a:off x="1275735" y="6098458"/>
            <a:ext cx="45719" cy="211203"/>
          </a:xfrm>
          <a:prstGeom prst="rect">
            <a:avLst/>
          </a:prstGeom>
          <a:noFill/>
        </p:spPr>
        <p:txBody>
          <a:bodyPr wrap="square" lIns="36000" tIns="36000" rIns="36000" bIns="36000" rtlCol="0">
            <a:spAutoFit/>
          </a:bodyPr>
          <a:lstStyle/>
          <a:p>
            <a:endParaRPr lang="en-US" sz="900" dirty="0" err="1">
              <a:latin typeface="Arial" pitchFamily="34" charset="0"/>
              <a:cs typeface="Arial" pitchFamily="34" charset="0"/>
            </a:endParaRPr>
          </a:p>
        </p:txBody>
      </p:sp>
      <p:sp>
        <p:nvSpPr>
          <p:cNvPr id="8" name="ZoneTexte 7">
            <a:extLst>
              <a:ext uri="{FF2B5EF4-FFF2-40B4-BE49-F238E27FC236}">
                <a16:creationId xmlns:a16="http://schemas.microsoft.com/office/drawing/2014/main" id="{0C7CB017-D22F-AA17-3684-CFCDBF22E2D2}"/>
              </a:ext>
            </a:extLst>
          </p:cNvPr>
          <p:cNvSpPr txBox="1"/>
          <p:nvPr/>
        </p:nvSpPr>
        <p:spPr>
          <a:xfrm>
            <a:off x="108770" y="5456655"/>
            <a:ext cx="9829411" cy="769441"/>
          </a:xfrm>
          <a:prstGeom prst="rect">
            <a:avLst/>
          </a:prstGeom>
          <a:noFill/>
        </p:spPr>
        <p:txBody>
          <a:bodyPr wrap="square">
            <a:spAutoFit/>
          </a:bodyPr>
          <a:lstStyle/>
          <a:p>
            <a:pPr algn="just"/>
            <a:r>
              <a:rPr lang="en-US" sz="1100" i="1" dirty="0">
                <a:solidFill>
                  <a:schemeClr val="bg2">
                    <a:lumMod val="50000"/>
                  </a:schemeClr>
                </a:solidFill>
                <a:latin typeface="CMBX8"/>
              </a:rPr>
              <a:t>Fig 16. </a:t>
            </a:r>
            <a:r>
              <a:rPr lang="en-US" sz="1100" i="1" dirty="0">
                <a:solidFill>
                  <a:schemeClr val="tx1">
                    <a:lumMod val="75000"/>
                    <a:lumOff val="25000"/>
                  </a:schemeClr>
                </a:solidFill>
                <a:latin typeface="CMBX8"/>
              </a:rPr>
              <a:t>The teacher tuned based on the validation AUC Performance. The last Dense layer named ’logits’ is given two hidden nodes, to match output and to obtain the logits for Knowledge Distillation. Multiple regularization methods were applied to the model, including L1 and L2 regularization, Dropout layers, and Batch Normalization layers. Additionally, multiple activation functions have been tested such as tanh and sigmoid, but ReLU provided the best overall performance. The optimizer that proved to give the best performance is the Adam optimizer, whilst also improving the speed of learning.</a:t>
            </a:r>
          </a:p>
        </p:txBody>
      </p:sp>
      <p:graphicFrame>
        <p:nvGraphicFramePr>
          <p:cNvPr id="10" name="Tableau 10">
            <a:extLst>
              <a:ext uri="{FF2B5EF4-FFF2-40B4-BE49-F238E27FC236}">
                <a16:creationId xmlns:a16="http://schemas.microsoft.com/office/drawing/2014/main" id="{D9ED4946-97A6-B471-B12C-81CBC3CE26DC}"/>
              </a:ext>
            </a:extLst>
          </p:cNvPr>
          <p:cNvGraphicFramePr>
            <a:graphicFrameLocks noGrp="1"/>
          </p:cNvGraphicFramePr>
          <p:nvPr>
            <p:extLst>
              <p:ext uri="{D42A27DB-BD31-4B8C-83A1-F6EECF244321}">
                <p14:modId xmlns:p14="http://schemas.microsoft.com/office/powerpoint/2010/main" val="1723613254"/>
              </p:ext>
            </p:extLst>
          </p:nvPr>
        </p:nvGraphicFramePr>
        <p:xfrm>
          <a:off x="2142203" y="2943945"/>
          <a:ext cx="6117276" cy="797560"/>
        </p:xfrm>
        <a:graphic>
          <a:graphicData uri="http://schemas.openxmlformats.org/drawingml/2006/table">
            <a:tbl>
              <a:tblPr firstRow="1" bandRow="1">
                <a:tableStyleId>{3B4B98B0-60AC-42C2-AFA5-B58CD77FA1E5}</a:tableStyleId>
              </a:tblPr>
              <a:tblGrid>
                <a:gridCol w="1529319">
                  <a:extLst>
                    <a:ext uri="{9D8B030D-6E8A-4147-A177-3AD203B41FA5}">
                      <a16:colId xmlns:a16="http://schemas.microsoft.com/office/drawing/2014/main" val="3480330961"/>
                    </a:ext>
                  </a:extLst>
                </a:gridCol>
                <a:gridCol w="1529319">
                  <a:extLst>
                    <a:ext uri="{9D8B030D-6E8A-4147-A177-3AD203B41FA5}">
                      <a16:colId xmlns:a16="http://schemas.microsoft.com/office/drawing/2014/main" val="119571688"/>
                    </a:ext>
                  </a:extLst>
                </a:gridCol>
                <a:gridCol w="1529319">
                  <a:extLst>
                    <a:ext uri="{9D8B030D-6E8A-4147-A177-3AD203B41FA5}">
                      <a16:colId xmlns:a16="http://schemas.microsoft.com/office/drawing/2014/main" val="91910361"/>
                    </a:ext>
                  </a:extLst>
                </a:gridCol>
                <a:gridCol w="1529319">
                  <a:extLst>
                    <a:ext uri="{9D8B030D-6E8A-4147-A177-3AD203B41FA5}">
                      <a16:colId xmlns:a16="http://schemas.microsoft.com/office/drawing/2014/main" val="2516697714"/>
                    </a:ext>
                  </a:extLst>
                </a:gridCol>
              </a:tblGrid>
              <a:tr h="370840">
                <a:tc>
                  <a:txBody>
                    <a:bodyPr/>
                    <a:lstStyle/>
                    <a:p>
                      <a:r>
                        <a:rPr lang="en-US" sz="1100" dirty="0"/>
                        <a:t>Dataset </a:t>
                      </a:r>
                    </a:p>
                  </a:txBody>
                  <a:tcPr/>
                </a:tc>
                <a:tc>
                  <a:txBody>
                    <a:bodyPr/>
                    <a:lstStyle/>
                    <a:p>
                      <a:pPr algn="ctr"/>
                      <a:r>
                        <a:rPr lang="en-US" sz="1100" dirty="0"/>
                        <a:t>Baseline Logistic Regression </a:t>
                      </a:r>
                    </a:p>
                  </a:txBody>
                  <a:tcPr/>
                </a:tc>
                <a:tc>
                  <a:txBody>
                    <a:bodyPr/>
                    <a:lstStyle/>
                    <a:p>
                      <a:pPr algn="ctr"/>
                      <a:r>
                        <a:rPr lang="en-US" sz="1100" dirty="0"/>
                        <a:t>Teacher Neural Network </a:t>
                      </a:r>
                    </a:p>
                  </a:txBody>
                  <a:tcPr/>
                </a:tc>
                <a:tc>
                  <a:txBody>
                    <a:bodyPr/>
                    <a:lstStyle/>
                    <a:p>
                      <a:pPr algn="ctr"/>
                      <a:r>
                        <a:rPr lang="en-US" sz="1100" dirty="0"/>
                        <a:t>Student Logistic Regression </a:t>
                      </a:r>
                    </a:p>
                  </a:txBody>
                  <a:tcPr/>
                </a:tc>
                <a:extLst>
                  <a:ext uri="{0D108BD9-81ED-4DB2-BD59-A6C34878D82A}">
                    <a16:rowId xmlns:a16="http://schemas.microsoft.com/office/drawing/2014/main" val="3981461373"/>
                  </a:ext>
                </a:extLst>
              </a:tr>
              <a:tr h="370840">
                <a:tc>
                  <a:txBody>
                    <a:bodyPr/>
                    <a:lstStyle/>
                    <a:p>
                      <a:r>
                        <a:rPr lang="en-US" sz="1100" dirty="0"/>
                        <a:t>Lending Club </a:t>
                      </a:r>
                    </a:p>
                  </a:txBody>
                  <a:tcPr/>
                </a:tc>
                <a:tc>
                  <a:txBody>
                    <a:bodyPr/>
                    <a:lstStyle/>
                    <a:p>
                      <a:pPr algn="ctr"/>
                      <a:r>
                        <a:rPr lang="en-US" sz="1100" dirty="0"/>
                        <a:t>0.5083</a:t>
                      </a:r>
                    </a:p>
                  </a:txBody>
                  <a:tcPr/>
                </a:tc>
                <a:tc>
                  <a:txBody>
                    <a:bodyPr/>
                    <a:lstStyle/>
                    <a:p>
                      <a:pPr algn="ctr"/>
                      <a:r>
                        <a:rPr lang="en-US" sz="1100" dirty="0"/>
                        <a:t>0.88</a:t>
                      </a:r>
                    </a:p>
                  </a:txBody>
                  <a:tcPr/>
                </a:tc>
                <a:tc>
                  <a:txBody>
                    <a:bodyPr/>
                    <a:lstStyle/>
                    <a:p>
                      <a:pPr algn="ctr"/>
                      <a:r>
                        <a:rPr lang="en-US" sz="1100" dirty="0"/>
                        <a:t>0.6507</a:t>
                      </a:r>
                    </a:p>
                  </a:txBody>
                  <a:tcPr/>
                </a:tc>
                <a:extLst>
                  <a:ext uri="{0D108BD9-81ED-4DB2-BD59-A6C34878D82A}">
                    <a16:rowId xmlns:a16="http://schemas.microsoft.com/office/drawing/2014/main" val="494326834"/>
                  </a:ext>
                </a:extLst>
              </a:tr>
            </a:tbl>
          </a:graphicData>
        </a:graphic>
      </p:graphicFrame>
      <p:cxnSp>
        <p:nvCxnSpPr>
          <p:cNvPr id="12" name="Connecteur droit avec flèche 11">
            <a:extLst>
              <a:ext uri="{FF2B5EF4-FFF2-40B4-BE49-F238E27FC236}">
                <a16:creationId xmlns:a16="http://schemas.microsoft.com/office/drawing/2014/main" id="{5979AB9D-772A-81C5-E975-F1CEAA085708}"/>
              </a:ext>
            </a:extLst>
          </p:cNvPr>
          <p:cNvCxnSpPr/>
          <p:nvPr/>
        </p:nvCxnSpPr>
        <p:spPr>
          <a:xfrm>
            <a:off x="1183338" y="4992329"/>
            <a:ext cx="1563329"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ZoneTexte 12">
            <a:extLst>
              <a:ext uri="{FF2B5EF4-FFF2-40B4-BE49-F238E27FC236}">
                <a16:creationId xmlns:a16="http://schemas.microsoft.com/office/drawing/2014/main" id="{9BDB4E59-24CF-E871-DBAE-160694B7B1C6}"/>
              </a:ext>
            </a:extLst>
          </p:cNvPr>
          <p:cNvSpPr txBox="1"/>
          <p:nvPr/>
        </p:nvSpPr>
        <p:spPr>
          <a:xfrm>
            <a:off x="2765671" y="4817478"/>
            <a:ext cx="1334729" cy="349702"/>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tIns="36000" rIns="36000" bIns="36000" rtlCol="0">
            <a:spAutoFit/>
          </a:bodyPr>
          <a:lstStyle/>
          <a:p>
            <a:pPr algn="ctr"/>
            <a:r>
              <a:rPr lang="en-US" sz="900" dirty="0">
                <a:latin typeface="Arial" pitchFamily="34" charset="0"/>
                <a:cs typeface="Arial" pitchFamily="34" charset="0"/>
              </a:rPr>
              <a:t>Default Scikit-Learn Logistic Regression</a:t>
            </a:r>
          </a:p>
        </p:txBody>
      </p:sp>
      <p:sp>
        <p:nvSpPr>
          <p:cNvPr id="14" name="ZoneTexte 13">
            <a:extLst>
              <a:ext uri="{FF2B5EF4-FFF2-40B4-BE49-F238E27FC236}">
                <a16:creationId xmlns:a16="http://schemas.microsoft.com/office/drawing/2014/main" id="{00058968-4BEA-03EB-3AF6-44E13E180BCC}"/>
              </a:ext>
            </a:extLst>
          </p:cNvPr>
          <p:cNvSpPr txBox="1"/>
          <p:nvPr/>
        </p:nvSpPr>
        <p:spPr>
          <a:xfrm>
            <a:off x="1784555" y="4795874"/>
            <a:ext cx="715297" cy="211203"/>
          </a:xfrm>
          <a:prstGeom prst="rect">
            <a:avLst/>
          </a:prstGeom>
          <a:noFill/>
        </p:spPr>
        <p:txBody>
          <a:bodyPr wrap="square" lIns="36000" tIns="36000" rIns="36000" bIns="36000" rtlCol="0">
            <a:spAutoFit/>
          </a:bodyPr>
          <a:lstStyle/>
          <a:p>
            <a:r>
              <a:rPr lang="en-US" sz="900" dirty="0">
                <a:latin typeface="Arial" pitchFamily="34" charset="0"/>
                <a:cs typeface="Arial" pitchFamily="34" charset="0"/>
              </a:rPr>
              <a:t>Soft Targets </a:t>
            </a:r>
          </a:p>
        </p:txBody>
      </p:sp>
      <p:cxnSp>
        <p:nvCxnSpPr>
          <p:cNvPr id="16" name="Connecteur droit avec flèche 15">
            <a:extLst>
              <a:ext uri="{FF2B5EF4-FFF2-40B4-BE49-F238E27FC236}">
                <a16:creationId xmlns:a16="http://schemas.microsoft.com/office/drawing/2014/main" id="{D0700E11-DA95-306E-BE4A-0C0880D2FE3D}"/>
              </a:ext>
            </a:extLst>
          </p:cNvPr>
          <p:cNvCxnSpPr>
            <a:cxnSpLocks/>
          </p:cNvCxnSpPr>
          <p:nvPr/>
        </p:nvCxnSpPr>
        <p:spPr>
          <a:xfrm>
            <a:off x="4100400" y="4990605"/>
            <a:ext cx="1039413"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ZoneTexte 16">
            <a:extLst>
              <a:ext uri="{FF2B5EF4-FFF2-40B4-BE49-F238E27FC236}">
                <a16:creationId xmlns:a16="http://schemas.microsoft.com/office/drawing/2014/main" id="{7036BBFF-AC08-B7A3-840A-76E83BDF49E3}"/>
              </a:ext>
            </a:extLst>
          </p:cNvPr>
          <p:cNvSpPr txBox="1"/>
          <p:nvPr/>
        </p:nvSpPr>
        <p:spPr>
          <a:xfrm>
            <a:off x="5138237" y="4891737"/>
            <a:ext cx="1334729" cy="21120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tIns="36000" rIns="36000" bIns="36000" rtlCol="0">
            <a:spAutoFit/>
          </a:bodyPr>
          <a:lstStyle/>
          <a:p>
            <a:pPr algn="ctr"/>
            <a:r>
              <a:rPr lang="en-US" sz="900" dirty="0">
                <a:solidFill>
                  <a:schemeClr val="dk1"/>
                </a:solidFill>
                <a:latin typeface="Arial" pitchFamily="34" charset="0"/>
                <a:cs typeface="Arial" pitchFamily="34" charset="0"/>
              </a:rPr>
              <a:t>Default</a:t>
            </a:r>
            <a:r>
              <a:rPr lang="en-US" sz="900" dirty="0">
                <a:latin typeface="Arial" pitchFamily="34" charset="0"/>
                <a:cs typeface="Arial" pitchFamily="34" charset="0"/>
              </a:rPr>
              <a:t> Probability </a:t>
            </a:r>
          </a:p>
        </p:txBody>
      </p:sp>
      <p:pic>
        <p:nvPicPr>
          <p:cNvPr id="18" name="Image 17" descr="Une image contenant texte, Police, ligne, blanc&#10;&#10;Description générée automatiquement">
            <a:extLst>
              <a:ext uri="{FF2B5EF4-FFF2-40B4-BE49-F238E27FC236}">
                <a16:creationId xmlns:a16="http://schemas.microsoft.com/office/drawing/2014/main" id="{EB7F0C06-65FF-26B4-0D4B-B085ED74C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858" y="4180520"/>
            <a:ext cx="4122068" cy="467307"/>
          </a:xfrm>
          <a:prstGeom prst="rect">
            <a:avLst/>
          </a:prstGeom>
        </p:spPr>
      </p:pic>
      <p:cxnSp>
        <p:nvCxnSpPr>
          <p:cNvPr id="20" name="Connecteur droit avec flèche 19">
            <a:extLst>
              <a:ext uri="{FF2B5EF4-FFF2-40B4-BE49-F238E27FC236}">
                <a16:creationId xmlns:a16="http://schemas.microsoft.com/office/drawing/2014/main" id="{E4959FCF-5F57-B5F5-0148-074022367668}"/>
              </a:ext>
            </a:extLst>
          </p:cNvPr>
          <p:cNvCxnSpPr>
            <a:cxnSpLocks/>
          </p:cNvCxnSpPr>
          <p:nvPr/>
        </p:nvCxnSpPr>
        <p:spPr>
          <a:xfrm flipV="1">
            <a:off x="4501892" y="4559856"/>
            <a:ext cx="0" cy="430749"/>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9" name="Image 8" descr="Une image contenant texte, Police, capture d’écran, ligne&#10;&#10;Description générée automatiquement">
            <a:extLst>
              <a:ext uri="{FF2B5EF4-FFF2-40B4-BE49-F238E27FC236}">
                <a16:creationId xmlns:a16="http://schemas.microsoft.com/office/drawing/2014/main" id="{5CFEFADC-99E9-23B8-D17A-94AC3237D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3186" y="4053175"/>
            <a:ext cx="2924583" cy="590632"/>
          </a:xfrm>
          <a:prstGeom prst="rect">
            <a:avLst/>
          </a:prstGeom>
        </p:spPr>
      </p:pic>
      <p:sp>
        <p:nvSpPr>
          <p:cNvPr id="11" name="ZoneTexte 10">
            <a:extLst>
              <a:ext uri="{FF2B5EF4-FFF2-40B4-BE49-F238E27FC236}">
                <a16:creationId xmlns:a16="http://schemas.microsoft.com/office/drawing/2014/main" id="{97E9028F-F74F-FDA9-A306-0256335A9603}"/>
              </a:ext>
            </a:extLst>
          </p:cNvPr>
          <p:cNvSpPr txBox="1"/>
          <p:nvPr/>
        </p:nvSpPr>
        <p:spPr>
          <a:xfrm>
            <a:off x="6903186" y="4611849"/>
            <a:ext cx="2924579" cy="411257"/>
          </a:xfrm>
          <a:prstGeom prst="rect">
            <a:avLst/>
          </a:prstGeom>
          <a:noFill/>
        </p:spPr>
        <p:txBody>
          <a:bodyPr wrap="square" lIns="36000" tIns="36000" rIns="36000" bIns="36000" rtlCol="0">
            <a:spAutoFit/>
          </a:bodyPr>
          <a:lstStyle/>
          <a:p>
            <a:pPr algn="ctr"/>
            <a:r>
              <a:rPr lang="en-US" sz="1100" i="1" dirty="0">
                <a:solidFill>
                  <a:schemeClr val="bg2">
                    <a:lumMod val="50000"/>
                  </a:schemeClr>
                </a:solidFill>
                <a:latin typeface="CMBX8"/>
              </a:rPr>
              <a:t>Table 11.  Soft targets contain richer information than hard targets </a:t>
            </a:r>
          </a:p>
        </p:txBody>
      </p:sp>
      <p:sp>
        <p:nvSpPr>
          <p:cNvPr id="15" name="ZoneTexte 14">
            <a:extLst>
              <a:ext uri="{FF2B5EF4-FFF2-40B4-BE49-F238E27FC236}">
                <a16:creationId xmlns:a16="http://schemas.microsoft.com/office/drawing/2014/main" id="{FB0678CE-29CC-084E-B0C1-B6C6A618A31E}"/>
              </a:ext>
            </a:extLst>
          </p:cNvPr>
          <p:cNvSpPr txBox="1"/>
          <p:nvPr/>
        </p:nvSpPr>
        <p:spPr>
          <a:xfrm>
            <a:off x="2553411" y="3776350"/>
            <a:ext cx="5526268" cy="241980"/>
          </a:xfrm>
          <a:prstGeom prst="rect">
            <a:avLst/>
          </a:prstGeom>
          <a:noFill/>
        </p:spPr>
        <p:txBody>
          <a:bodyPr wrap="square" lIns="36000" tIns="36000" rIns="36000" bIns="36000" rtlCol="0">
            <a:spAutoFit/>
          </a:bodyPr>
          <a:lstStyle/>
          <a:p>
            <a:pPr algn="ctr"/>
            <a:r>
              <a:rPr lang="en-US" sz="1100" i="1" dirty="0">
                <a:solidFill>
                  <a:schemeClr val="bg2">
                    <a:lumMod val="50000"/>
                  </a:schemeClr>
                </a:solidFill>
                <a:latin typeface="CMBX8"/>
              </a:rPr>
              <a:t>Table 12.  Distillation learning is an effective method to enhance simple models' performance. </a:t>
            </a:r>
          </a:p>
        </p:txBody>
      </p:sp>
      <p:sp>
        <p:nvSpPr>
          <p:cNvPr id="7" name="ZoneTexte 6">
            <a:extLst>
              <a:ext uri="{FF2B5EF4-FFF2-40B4-BE49-F238E27FC236}">
                <a16:creationId xmlns:a16="http://schemas.microsoft.com/office/drawing/2014/main" id="{DDD7C383-5470-2E16-E8FB-61144349E91A}"/>
              </a:ext>
            </a:extLst>
          </p:cNvPr>
          <p:cNvSpPr txBox="1"/>
          <p:nvPr/>
        </p:nvSpPr>
        <p:spPr>
          <a:xfrm>
            <a:off x="1830091" y="1376663"/>
            <a:ext cx="8108090" cy="1180699"/>
          </a:xfrm>
          <a:prstGeom prst="rect">
            <a:avLst/>
          </a:prstGeom>
          <a:noFill/>
        </p:spPr>
        <p:txBody>
          <a:bodyPr wrap="square" lIns="36000" tIns="36000" rIns="36000" bIns="36000" rtlCol="0">
            <a:spAutoFit/>
          </a:bodyPr>
          <a:lstStyle/>
          <a:p>
            <a:pPr marL="171450" indent="-171450">
              <a:buFont typeface="Arial" panose="020B0604020202020204" pitchFamily="34" charset="0"/>
              <a:buChar char="•"/>
            </a:pPr>
            <a:r>
              <a:rPr lang="en-US" sz="1200" i="1" dirty="0">
                <a:latin typeface="Arial" pitchFamily="34" charset="0"/>
                <a:cs typeface="Arial" pitchFamily="34" charset="0"/>
              </a:rPr>
              <a:t>Lending Club dataset contains over 2 million loans issued between 2007 and 2018. The goal is to predict loan defaults based on the loan features and borrower characteristics such as loan amount, interest rate, loan grade, employment status, home ownership, credit score, and more. </a:t>
            </a:r>
          </a:p>
          <a:p>
            <a:pPr marL="171450" indent="-171450">
              <a:buFont typeface="Arial" panose="020B0604020202020204" pitchFamily="34" charset="0"/>
              <a:buChar char="•"/>
            </a:pPr>
            <a:endParaRPr lang="en-US" sz="1200" i="1" dirty="0">
              <a:latin typeface="Arial" pitchFamily="34" charset="0"/>
              <a:cs typeface="Arial" pitchFamily="34" charset="0"/>
            </a:endParaRPr>
          </a:p>
          <a:p>
            <a:pPr marL="171450" indent="-171450">
              <a:buFont typeface="Arial" panose="020B0604020202020204" pitchFamily="34" charset="0"/>
              <a:buChar char="•"/>
            </a:pPr>
            <a:r>
              <a:rPr lang="en-US" sz="1200" i="1" dirty="0">
                <a:latin typeface="Arial" pitchFamily="34" charset="0"/>
                <a:cs typeface="Arial" pitchFamily="34" charset="0"/>
              </a:rPr>
              <a:t> Here, we compare 3 models: </a:t>
            </a:r>
            <a:r>
              <a:rPr lang="en-US" sz="1200" i="1" dirty="0">
                <a:solidFill>
                  <a:schemeClr val="bg2"/>
                </a:solidFill>
                <a:latin typeface="Arial" pitchFamily="34" charset="0"/>
                <a:cs typeface="Arial" pitchFamily="34" charset="0"/>
              </a:rPr>
              <a:t>1) </a:t>
            </a:r>
            <a:r>
              <a:rPr lang="en-US" sz="1200" i="1" dirty="0">
                <a:latin typeface="Arial" pitchFamily="34" charset="0"/>
                <a:cs typeface="Arial" pitchFamily="34" charset="0"/>
              </a:rPr>
              <a:t>Feedforward neural network; </a:t>
            </a:r>
            <a:r>
              <a:rPr lang="en-US" sz="1200" i="1" dirty="0">
                <a:solidFill>
                  <a:schemeClr val="bg2"/>
                </a:solidFill>
                <a:latin typeface="Arial" pitchFamily="34" charset="0"/>
                <a:cs typeface="Arial" pitchFamily="34" charset="0"/>
              </a:rPr>
              <a:t>2) </a:t>
            </a:r>
            <a:r>
              <a:rPr lang="en-US" sz="1200" i="1" dirty="0">
                <a:latin typeface="Arial" pitchFamily="34" charset="0"/>
                <a:cs typeface="Arial" pitchFamily="34" charset="0"/>
              </a:rPr>
              <a:t>Logistic regression without distillation (baseline); </a:t>
            </a:r>
            <a:r>
              <a:rPr lang="en-US" sz="1200" i="1" dirty="0">
                <a:solidFill>
                  <a:schemeClr val="bg2"/>
                </a:solidFill>
                <a:latin typeface="Arial" pitchFamily="34" charset="0"/>
                <a:cs typeface="Arial" pitchFamily="34" charset="0"/>
              </a:rPr>
              <a:t>3)</a:t>
            </a:r>
            <a:r>
              <a:rPr lang="en-US" sz="1200" i="1" dirty="0">
                <a:latin typeface="Arial" pitchFamily="34" charset="0"/>
                <a:cs typeface="Arial" pitchFamily="34" charset="0"/>
              </a:rPr>
              <a:t> Logistic regression using distillation </a:t>
            </a:r>
          </a:p>
        </p:txBody>
      </p:sp>
    </p:spTree>
    <p:extLst>
      <p:ext uri="{BB962C8B-B14F-4D97-AF65-F5344CB8AC3E}">
        <p14:creationId xmlns:p14="http://schemas.microsoft.com/office/powerpoint/2010/main" val="1695791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61768" y="491238"/>
            <a:ext cx="9259200" cy="467307"/>
          </a:xfrm>
        </p:spPr>
        <p:txBody>
          <a:bodyPr/>
          <a:lstStyle/>
          <a:p>
            <a:r>
              <a:rPr lang="en-US"/>
              <a:t>Future work </a:t>
            </a:r>
            <a:br>
              <a:rPr lang="en-US" dirty="0"/>
            </a:br>
            <a:r>
              <a:rPr lang="en-US" dirty="0"/>
              <a:t> </a:t>
            </a:r>
          </a:p>
        </p:txBody>
      </p:sp>
      <p:sp>
        <p:nvSpPr>
          <p:cNvPr id="5" name="ZoneTexte 4">
            <a:extLst>
              <a:ext uri="{FF2B5EF4-FFF2-40B4-BE49-F238E27FC236}">
                <a16:creationId xmlns:a16="http://schemas.microsoft.com/office/drawing/2014/main" id="{18343DB5-EE0C-68F2-AC41-B493D4DF557F}"/>
              </a:ext>
            </a:extLst>
          </p:cNvPr>
          <p:cNvSpPr txBox="1"/>
          <p:nvPr/>
        </p:nvSpPr>
        <p:spPr>
          <a:xfrm>
            <a:off x="86645" y="866377"/>
            <a:ext cx="3143251" cy="261610"/>
          </a:xfrm>
          <a:prstGeom prst="rect">
            <a:avLst/>
          </a:prstGeom>
          <a:noFill/>
        </p:spPr>
        <p:txBody>
          <a:bodyPr wrap="square">
            <a:spAutoFit/>
          </a:bodyPr>
          <a:lstStyle/>
          <a:p>
            <a:r>
              <a:rPr lang="en-US" sz="1100" b="1" dirty="0">
                <a:latin typeface="Arial" pitchFamily="34" charset="0"/>
                <a:cs typeface="Arial" pitchFamily="34" charset="0"/>
              </a:rPr>
              <a:t>TEST, MRM TOOL, MEMORY REDACTION</a:t>
            </a:r>
          </a:p>
        </p:txBody>
      </p:sp>
      <p:graphicFrame>
        <p:nvGraphicFramePr>
          <p:cNvPr id="3" name="Tableau 2">
            <a:extLst>
              <a:ext uri="{FF2B5EF4-FFF2-40B4-BE49-F238E27FC236}">
                <a16:creationId xmlns:a16="http://schemas.microsoft.com/office/drawing/2014/main" id="{3237D43D-D310-A10E-DA4F-13821990DAF6}"/>
              </a:ext>
            </a:extLst>
          </p:cNvPr>
          <p:cNvGraphicFramePr>
            <a:graphicFrameLocks noGrp="1"/>
          </p:cNvGraphicFramePr>
          <p:nvPr>
            <p:extLst>
              <p:ext uri="{D42A27DB-BD31-4B8C-83A1-F6EECF244321}">
                <p14:modId xmlns:p14="http://schemas.microsoft.com/office/powerpoint/2010/main" val="2108842306"/>
              </p:ext>
            </p:extLst>
          </p:nvPr>
        </p:nvGraphicFramePr>
        <p:xfrm>
          <a:off x="1658270" y="1783051"/>
          <a:ext cx="6420072" cy="2619343"/>
        </p:xfrm>
        <a:graphic>
          <a:graphicData uri="http://schemas.openxmlformats.org/drawingml/2006/table">
            <a:tbl>
              <a:tblPr firstRow="1" firstCol="1" bandRow="1">
                <a:tableStyleId>{3B4B98B0-60AC-42C2-AFA5-B58CD77FA1E5}</a:tableStyleId>
              </a:tblPr>
              <a:tblGrid>
                <a:gridCol w="3541471">
                  <a:extLst>
                    <a:ext uri="{9D8B030D-6E8A-4147-A177-3AD203B41FA5}">
                      <a16:colId xmlns:a16="http://schemas.microsoft.com/office/drawing/2014/main" val="3364065405"/>
                    </a:ext>
                  </a:extLst>
                </a:gridCol>
                <a:gridCol w="1659327">
                  <a:extLst>
                    <a:ext uri="{9D8B030D-6E8A-4147-A177-3AD203B41FA5}">
                      <a16:colId xmlns:a16="http://schemas.microsoft.com/office/drawing/2014/main" val="2065572130"/>
                    </a:ext>
                  </a:extLst>
                </a:gridCol>
                <a:gridCol w="1219274">
                  <a:extLst>
                    <a:ext uri="{9D8B030D-6E8A-4147-A177-3AD203B41FA5}">
                      <a16:colId xmlns:a16="http://schemas.microsoft.com/office/drawing/2014/main" val="2742434907"/>
                    </a:ext>
                  </a:extLst>
                </a:gridCol>
              </a:tblGrid>
              <a:tr h="175507">
                <a:tc>
                  <a:txBody>
                    <a:bodyPr/>
                    <a:lstStyle/>
                    <a:p>
                      <a:pPr algn="l"/>
                      <a:r>
                        <a:rPr lang="en-US" sz="1200" dirty="0">
                          <a:effectLst/>
                        </a:rPr>
                        <a:t>Task</a:t>
                      </a:r>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tc>
                  <a:txBody>
                    <a:bodyPr/>
                    <a:lstStyle/>
                    <a:p>
                      <a:pPr algn="ctr"/>
                      <a:r>
                        <a:rPr lang="en-US" sz="1200" dirty="0">
                          <a:effectLst/>
                        </a:rPr>
                        <a:t>Duration</a:t>
                      </a:r>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tc>
                  <a:txBody>
                    <a:bodyPr/>
                    <a:lstStyle/>
                    <a:p>
                      <a:pPr algn="ctr"/>
                      <a:r>
                        <a:rPr lang="en-US" sz="1200" dirty="0">
                          <a:effectLst/>
                        </a:rPr>
                        <a:t>Due Date </a:t>
                      </a:r>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extLst>
                  <a:ext uri="{0D108BD9-81ED-4DB2-BD59-A6C34878D82A}">
                    <a16:rowId xmlns:a16="http://schemas.microsoft.com/office/drawing/2014/main" val="938888520"/>
                  </a:ext>
                </a:extLst>
              </a:tr>
              <a:tr h="0">
                <a:tc>
                  <a:txBody>
                    <a:bodyPr/>
                    <a:lstStyle/>
                    <a:p>
                      <a:pPr marL="0" lvl="0" indent="0" algn="l">
                        <a:buFont typeface="+mj-lt"/>
                        <a:buNone/>
                      </a:pPr>
                      <a:endParaRPr lang="fr-FR" sz="1200" dirty="0">
                        <a:effectLst/>
                      </a:endParaRPr>
                    </a:p>
                    <a:p>
                      <a:pPr marL="0" lvl="0" indent="0" algn="l">
                        <a:buFont typeface="+mj-lt"/>
                        <a:buNone/>
                      </a:pPr>
                      <a:r>
                        <a:rPr lang="fr-FR" sz="1200" dirty="0">
                          <a:effectLst/>
                        </a:rPr>
                        <a:t>Test on PD Estimation </a:t>
                      </a:r>
                      <a:r>
                        <a:rPr lang="fr-FR" sz="1200" dirty="0" err="1">
                          <a:effectLst/>
                        </a:rPr>
                        <a:t>models</a:t>
                      </a:r>
                      <a:endParaRPr lang="fr-FR" sz="1200" dirty="0">
                        <a:solidFill>
                          <a:schemeClr val="bg2"/>
                        </a:solidFill>
                        <a:effectLst/>
                      </a:endParaRPr>
                    </a:p>
                    <a:p>
                      <a:pPr marL="0" lvl="0" indent="0" algn="l">
                        <a:buFont typeface="+mj-lt"/>
                        <a:buNone/>
                      </a:pPr>
                      <a:endParaRPr lang="fr-FR" sz="1200" dirty="0">
                        <a:effectLst/>
                      </a:endParaRPr>
                    </a:p>
                  </a:txBody>
                  <a:tcPr marL="35606" marR="35606" marT="0" marB="0"/>
                </a:tc>
                <a:tc>
                  <a:txBody>
                    <a:bodyPr/>
                    <a:lstStyle/>
                    <a:p>
                      <a:pPr algn="ctr"/>
                      <a:r>
                        <a:rPr lang="en-US" sz="1200" dirty="0">
                          <a:effectLst/>
                        </a:rPr>
                        <a:t>   </a:t>
                      </a:r>
                    </a:p>
                    <a:p>
                      <a:pPr algn="ctr"/>
                      <a:r>
                        <a:rPr lang="en-US" sz="1200" dirty="0">
                          <a:effectLst/>
                        </a:rPr>
                        <a:t>   1 month</a:t>
                      </a:r>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tc>
                  <a:txBody>
                    <a:bodyPr/>
                    <a:lstStyle/>
                    <a:p>
                      <a:pPr algn="ctr"/>
                      <a:endParaRPr lang="en-US" sz="1200" dirty="0">
                        <a:effectLst/>
                      </a:endParaRPr>
                    </a:p>
                    <a:p>
                      <a:pPr algn="ctr"/>
                      <a:r>
                        <a:rPr lang="en-US" sz="1200" dirty="0">
                          <a:effectLst/>
                        </a:rPr>
                        <a:t>7/ 10/23</a:t>
                      </a:r>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extLst>
                  <a:ext uri="{0D108BD9-81ED-4DB2-BD59-A6C34878D82A}">
                    <a16:rowId xmlns:a16="http://schemas.microsoft.com/office/drawing/2014/main" val="4070466459"/>
                  </a:ext>
                </a:extLst>
              </a:tr>
              <a:tr h="640109">
                <a:tc>
                  <a:txBody>
                    <a:bodyPr/>
                    <a:lstStyle/>
                    <a:p>
                      <a:pPr algn="l"/>
                      <a:endParaRPr lang="en-US" sz="1200" dirty="0">
                        <a:effectLst/>
                      </a:endParaRPr>
                    </a:p>
                    <a:p>
                      <a:pPr algn="l"/>
                      <a:r>
                        <a:rPr lang="en-US" sz="1200" dirty="0">
                          <a:effectLst/>
                        </a:rPr>
                        <a:t>Test on other MRM use cases: speech recognition, distilled GPT </a:t>
                      </a:r>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tc>
                  <a:txBody>
                    <a:bodyPr/>
                    <a:lstStyle/>
                    <a:p>
                      <a:pPr algn="ctr"/>
                      <a:r>
                        <a:rPr lang="en-US" sz="1200" dirty="0">
                          <a:effectLst/>
                        </a:rPr>
                        <a:t>   </a:t>
                      </a:r>
                    </a:p>
                    <a:p>
                      <a:pPr algn="ctr"/>
                      <a:r>
                        <a:rPr lang="en-US" sz="1200" dirty="0">
                          <a:effectLst/>
                        </a:rPr>
                        <a:t>    1 month</a:t>
                      </a:r>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tc>
                  <a:txBody>
                    <a:bodyPr/>
                    <a:lstStyle/>
                    <a:p>
                      <a:pPr algn="ctr"/>
                      <a:r>
                        <a:rPr lang="en-US" sz="1200" dirty="0">
                          <a:effectLst/>
                        </a:rPr>
                        <a:t>       </a:t>
                      </a:r>
                    </a:p>
                    <a:p>
                      <a:pPr algn="ctr"/>
                      <a:r>
                        <a:rPr lang="en-US" sz="1200" dirty="0">
                          <a:effectLst/>
                        </a:rPr>
                        <a:t>7/30/23</a:t>
                      </a:r>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extLst>
                  <a:ext uri="{0D108BD9-81ED-4DB2-BD59-A6C34878D82A}">
                    <a16:rowId xmlns:a16="http://schemas.microsoft.com/office/drawing/2014/main" val="3669747720"/>
                  </a:ext>
                </a:extLst>
              </a:tr>
              <a:tr h="516194">
                <a:tc>
                  <a:txBody>
                    <a:bodyPr/>
                    <a:lstStyle/>
                    <a:p>
                      <a:pPr algn="l"/>
                      <a:endParaRPr lang="en-US" sz="1200" dirty="0">
                        <a:effectLst/>
                      </a:endParaRPr>
                    </a:p>
                    <a:p>
                      <a:pPr algn="l"/>
                      <a:r>
                        <a:rPr lang="en-US" sz="1200" dirty="0">
                          <a:effectLst/>
                        </a:rPr>
                        <a:t>Workshop 2: Tests’ Results</a:t>
                      </a:r>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tc>
                  <a:txBody>
                    <a:bodyPr/>
                    <a:lstStyle/>
                    <a:p>
                      <a:pPr algn="ctr"/>
                      <a:r>
                        <a:rPr lang="en-US" sz="1200" dirty="0">
                          <a:effectLst/>
                        </a:rPr>
                        <a:t>   </a:t>
                      </a:r>
                    </a:p>
                    <a:p>
                      <a:pPr algn="ctr"/>
                      <a:r>
                        <a:rPr lang="en-US" sz="1200" dirty="0">
                          <a:effectLst/>
                        </a:rPr>
                        <a:t>1 day</a:t>
                      </a:r>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tc>
                  <a:txBody>
                    <a:bodyPr/>
                    <a:lstStyle/>
                    <a:p>
                      <a:pPr algn="ctr"/>
                      <a:r>
                        <a:rPr lang="en-US" sz="1200" dirty="0">
                          <a:effectLst/>
                        </a:rPr>
                        <a:t>      </a:t>
                      </a:r>
                    </a:p>
                    <a:p>
                      <a:pPr algn="ctr"/>
                      <a:r>
                        <a:rPr lang="en-US" sz="1200" dirty="0">
                          <a:effectLst/>
                        </a:rPr>
                        <a:t>to define</a:t>
                      </a:r>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extLst>
                  <a:ext uri="{0D108BD9-81ED-4DB2-BD59-A6C34878D82A}">
                    <a16:rowId xmlns:a16="http://schemas.microsoft.com/office/drawing/2014/main" val="2064857833"/>
                  </a:ext>
                </a:extLst>
              </a:tr>
              <a:tr h="175507">
                <a:tc>
                  <a:txBody>
                    <a:bodyPr/>
                    <a:lstStyle/>
                    <a:p>
                      <a:pPr algn="l"/>
                      <a:endParaRPr lang="en-US" sz="1200" dirty="0">
                        <a:effectLst/>
                      </a:endParaRPr>
                    </a:p>
                    <a:p>
                      <a:pPr algn="l"/>
                      <a:r>
                        <a:rPr lang="en-US" sz="1200" dirty="0">
                          <a:effectLst/>
                        </a:rPr>
                        <a:t>MRM Distillation Learning Tool: Packages development.  </a:t>
                      </a:r>
                    </a:p>
                    <a:p>
                      <a:pPr algn="l"/>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tc>
                  <a:txBody>
                    <a:bodyPr/>
                    <a:lstStyle/>
                    <a:p>
                      <a:pPr algn="ctr"/>
                      <a:r>
                        <a:rPr lang="en-US" sz="1200" dirty="0">
                          <a:effectLst/>
                        </a:rPr>
                        <a:t>  </a:t>
                      </a:r>
                    </a:p>
                    <a:p>
                      <a:pPr algn="ctr"/>
                      <a:r>
                        <a:rPr lang="en-US" sz="1200" dirty="0">
                          <a:effectLst/>
                        </a:rPr>
                        <a:t>1 Month</a:t>
                      </a:r>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tc>
                  <a:txBody>
                    <a:bodyPr/>
                    <a:lstStyle/>
                    <a:p>
                      <a:pPr algn="ctr"/>
                      <a:r>
                        <a:rPr lang="en-US" sz="1200" dirty="0">
                          <a:effectLst/>
                        </a:rPr>
                        <a:t>  </a:t>
                      </a:r>
                    </a:p>
                    <a:p>
                      <a:pPr algn="ctr"/>
                      <a:r>
                        <a:rPr lang="en-US" sz="1200" dirty="0">
                          <a:effectLst/>
                        </a:rPr>
                        <a:t>9/25/23</a:t>
                      </a:r>
                      <a:endParaRPr lang="fr-FR"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5606" marR="35606" marT="0" marB="0"/>
                </a:tc>
                <a:extLst>
                  <a:ext uri="{0D108BD9-81ED-4DB2-BD59-A6C34878D82A}">
                    <a16:rowId xmlns:a16="http://schemas.microsoft.com/office/drawing/2014/main" val="3891062617"/>
                  </a:ext>
                </a:extLst>
              </a:tr>
            </a:tbl>
          </a:graphicData>
        </a:graphic>
      </p:graphicFrame>
      <p:sp>
        <p:nvSpPr>
          <p:cNvPr id="4" name="ZoneTexte 3">
            <a:extLst>
              <a:ext uri="{FF2B5EF4-FFF2-40B4-BE49-F238E27FC236}">
                <a16:creationId xmlns:a16="http://schemas.microsoft.com/office/drawing/2014/main" id="{64553A6F-7DFD-8551-CF11-6B44FD3231B9}"/>
              </a:ext>
            </a:extLst>
          </p:cNvPr>
          <p:cNvSpPr txBox="1"/>
          <p:nvPr/>
        </p:nvSpPr>
        <p:spPr>
          <a:xfrm>
            <a:off x="3411902" y="4586749"/>
            <a:ext cx="2912807" cy="257369"/>
          </a:xfrm>
          <a:prstGeom prst="rect">
            <a:avLst/>
          </a:prstGeom>
          <a:noFill/>
        </p:spPr>
        <p:txBody>
          <a:bodyPr wrap="square" lIns="36000" tIns="36000" rIns="36000" bIns="36000" rtlCol="0">
            <a:spAutoFit/>
          </a:bodyPr>
          <a:lstStyle/>
          <a:p>
            <a:pPr algn="ctr"/>
            <a:r>
              <a:rPr lang="en-US" sz="1200" i="1" dirty="0">
                <a:solidFill>
                  <a:schemeClr val="bg2">
                    <a:lumMod val="50000"/>
                  </a:schemeClr>
                </a:solidFill>
                <a:latin typeface="CMBX8"/>
              </a:rPr>
              <a:t>Table. 13 Internship GANT Chart </a:t>
            </a:r>
          </a:p>
        </p:txBody>
      </p:sp>
    </p:spTree>
    <p:extLst>
      <p:ext uri="{BB962C8B-B14F-4D97-AF65-F5344CB8AC3E}">
        <p14:creationId xmlns:p14="http://schemas.microsoft.com/office/powerpoint/2010/main" val="1651819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61768" y="491238"/>
            <a:ext cx="9259200" cy="467307"/>
          </a:xfrm>
        </p:spPr>
        <p:txBody>
          <a:bodyPr/>
          <a:lstStyle/>
          <a:p>
            <a:r>
              <a:rPr lang="en-US" dirty="0"/>
              <a:t>REFERENCES</a:t>
            </a:r>
            <a:br>
              <a:rPr lang="en-US" dirty="0"/>
            </a:br>
            <a:r>
              <a:rPr lang="en-US" dirty="0"/>
              <a:t> </a:t>
            </a:r>
          </a:p>
        </p:txBody>
      </p:sp>
      <p:sp>
        <p:nvSpPr>
          <p:cNvPr id="4" name="ZoneTexte 3">
            <a:extLst>
              <a:ext uri="{FF2B5EF4-FFF2-40B4-BE49-F238E27FC236}">
                <a16:creationId xmlns:a16="http://schemas.microsoft.com/office/drawing/2014/main" id="{73534A26-7EB9-511D-B84B-C2A1201B4216}"/>
              </a:ext>
            </a:extLst>
          </p:cNvPr>
          <p:cNvSpPr txBox="1"/>
          <p:nvPr/>
        </p:nvSpPr>
        <p:spPr>
          <a:xfrm>
            <a:off x="573341" y="1382286"/>
            <a:ext cx="8644399" cy="4093428"/>
          </a:xfrm>
          <a:prstGeom prst="rect">
            <a:avLst/>
          </a:prstGeom>
          <a:noFill/>
        </p:spPr>
        <p:txBody>
          <a:bodyPr wrap="square">
            <a:spAutoFit/>
          </a:bodyPr>
          <a:lstStyle/>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2"/>
              </a:rPr>
              <a:t>Craven and al., 1995</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Extracting Tree-Structured Representations of Trained Networks</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3"/>
              </a:rPr>
              <a:t>Caruana and al.,2006</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model compression</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4"/>
              </a:rPr>
              <a:t>Hinton and al.,2015</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Distilling the Knowledge in a Neural Network </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5"/>
              </a:rPr>
              <a:t>Han and al., 2015</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Learning both Weights and Connections for Efficient</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6"/>
              </a:rPr>
              <a:t>Hoffman and al., 2015</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Cross Modal Distillation for Supervision Transfer</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7"/>
              </a:rPr>
              <a:t>Zagoruyko and al., 2017</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Attention Transfer </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8"/>
              </a:rPr>
              <a:t>Huang and al., 2017</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Knowledge Distill via Neuron Selectivity Transfer</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9"/>
              </a:rPr>
              <a:t>Caruana and al., 2017</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Interpretable &amp; Explorable Approximations of Black Box Models</a:t>
            </a:r>
          </a:p>
          <a:p>
            <a:pPr marL="342900" lvl="0" indent="-342900" algn="just">
              <a:buFont typeface="+mj-lt"/>
              <a:buAutoNum type="arabicPeriod"/>
            </a:pPr>
            <a:r>
              <a:rPr lang="en-US" sz="1400" u="sng" dirty="0">
                <a:solidFill>
                  <a:schemeClr val="bg2"/>
                </a:solidFill>
                <a:latin typeface="Sitka Banner" panose="02000505000000020004" pitchFamily="2" charset="0"/>
                <a:cs typeface="Times New Roman" panose="02020603050405020304" pitchFamily="18" charset="0"/>
                <a:hlinkClick r:id="rId10">
                  <a:extLst>
                    <a:ext uri="{A12FA001-AC4F-418D-AE19-62706E023703}">
                      <ahyp:hlinkClr xmlns:ahyp="http://schemas.microsoft.com/office/drawing/2018/hyperlinkcolor" val="tx"/>
                    </a:ext>
                  </a:extLst>
                </a:hlinkClick>
              </a:rPr>
              <a:t>Yim and al, 2017</a:t>
            </a:r>
            <a:r>
              <a:rPr lang="en-US" sz="1400" u="sng" dirty="0">
                <a:latin typeface="Sitka Banner" panose="02000505000000020004" pitchFamily="2" charset="0"/>
                <a:cs typeface="Times New Roman" panose="02020603050405020304" pitchFamily="18" charset="0"/>
              </a:rPr>
              <a:t>: </a:t>
            </a:r>
            <a:r>
              <a:rPr lang="en-US" sz="1400" dirty="0">
                <a:latin typeface="Sitka Banner" panose="02000505000000020004" pitchFamily="2" charset="0"/>
                <a:cs typeface="Times New Roman" panose="02020603050405020304" pitchFamily="18" charset="0"/>
              </a:rPr>
              <a:t>A Gift from Knowledge Distillation: Fast Optimization, Network Minimization and Transfer Learning</a:t>
            </a:r>
            <a:endParaRPr lang="fr-FR" sz="1400" dirty="0">
              <a:latin typeface="Sitka Banner" panose="02000505000000020004" pitchFamily="2"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1"/>
              </a:rPr>
              <a:t>Burda, Edwards and al., 2018</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Exploration by Random Network Distillation  </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2"/>
              </a:rPr>
              <a:t>Caruana and al., 2018</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Distill-and-Compare: Auditing Black-Box Models Using Transparent Model Distillation</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3"/>
              </a:rPr>
              <a:t>Liu and al., 2018</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Improving the Interpretability of Deep Neural Networks with Knowledge Distillation</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4"/>
              </a:rPr>
              <a:t>Asadulaev and al., 2019</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Interpretable Few-Shot Learning via Linear Distillation</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5"/>
              </a:rPr>
              <a:t>Bastani and al., 2019</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Interpreting Blackbox Models via Model Extraction</a:t>
            </a:r>
          </a:p>
          <a:p>
            <a:pPr marL="342900" indent="-342900" algn="just">
              <a:buFont typeface="+mj-lt"/>
              <a:buAutoNum type="arabicPeriod"/>
            </a:pPr>
            <a:r>
              <a:rPr lang="en-US" sz="1400" u="sng" dirty="0">
                <a:solidFill>
                  <a:schemeClr val="bg2"/>
                </a:solidFill>
                <a:latin typeface="Sitka Banner" panose="02000505000000020004" pitchFamily="2" charset="0"/>
                <a:cs typeface="Times New Roman" panose="02020603050405020304" pitchFamily="18" charset="0"/>
                <a:hlinkClick r:id="rId16">
                  <a:extLst>
                    <a:ext uri="{A12FA001-AC4F-418D-AE19-62706E023703}">
                      <ahyp:hlinkClr xmlns:ahyp="http://schemas.microsoft.com/office/drawing/2018/hyperlinkcolor" val="tx"/>
                    </a:ext>
                  </a:extLst>
                </a:hlinkClick>
              </a:rPr>
              <a:t>Zhang and al, 2021</a:t>
            </a:r>
            <a:r>
              <a:rPr lang="en-US" sz="1400" u="sng" dirty="0">
                <a:solidFill>
                  <a:schemeClr val="bg2"/>
                </a:solidFill>
                <a:latin typeface="Sitka Banner" panose="02000505000000020004" pitchFamily="2" charset="0"/>
                <a:cs typeface="Times New Roman" panose="02020603050405020304" pitchFamily="18" charset="0"/>
              </a:rPr>
              <a:t>: </a:t>
            </a:r>
            <a:r>
              <a:rPr lang="en-US" sz="1400" dirty="0">
                <a:solidFill>
                  <a:srgbClr val="010101"/>
                </a:solidFill>
                <a:latin typeface="Sitka Banner" panose="02000505000000020004" pitchFamily="2" charset="0"/>
                <a:cs typeface="Times New Roman" panose="02020603050405020304" pitchFamily="18" charset="0"/>
              </a:rPr>
              <a:t>Adversarial co-distillation learning for image recognition</a:t>
            </a:r>
          </a:p>
          <a:p>
            <a:pPr marL="342900" indent="-342900" algn="just">
              <a:buFont typeface="+mj-lt"/>
              <a:buAutoNum type="arabicPeriod"/>
            </a:pPr>
            <a:endParaRPr lang="en-US" sz="1400" dirty="0">
              <a:solidFill>
                <a:srgbClr val="010101"/>
              </a:solidFill>
              <a:latin typeface="Sitka Banner" panose="02000505000000020004" pitchFamily="2" charset="0"/>
              <a:cs typeface="Times New Roman" panose="02020603050405020304" pitchFamily="18" charset="0"/>
            </a:endParaRPr>
          </a:p>
          <a:p>
            <a:pPr marL="342900" lvl="0" indent="-342900" algn="just">
              <a:buFont typeface="+mj-lt"/>
              <a:buAutoNum type="arabicPeriod"/>
            </a:pPr>
            <a:endParaRPr lang="fr-FR" sz="12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457200" algn="just"/>
            <a:r>
              <a:rPr lang="en-US" sz="24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 </a:t>
            </a:r>
            <a:endParaRPr lang="fr-FR" sz="16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134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descr="Une image contenant texte, diagramme, Plan, ligne&#10;&#10;Description générée automatiquement">
            <a:extLst>
              <a:ext uri="{FF2B5EF4-FFF2-40B4-BE49-F238E27FC236}">
                <a16:creationId xmlns:a16="http://schemas.microsoft.com/office/drawing/2014/main" id="{BE1FE03F-BEC5-2458-1A33-38AA08991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16" y="1702078"/>
            <a:ext cx="6356604" cy="2932949"/>
          </a:xfrm>
          <a:prstGeom prst="rect">
            <a:avLst/>
          </a:prstGeom>
        </p:spPr>
      </p:pic>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76516" y="505987"/>
            <a:ext cx="9259200" cy="467307"/>
          </a:xfrm>
        </p:spPr>
        <p:txBody>
          <a:bodyPr/>
          <a:lstStyle/>
          <a:p>
            <a:r>
              <a:rPr lang="en-US" dirty="0"/>
              <a:t>Appendix (1/3)</a:t>
            </a:r>
            <a:br>
              <a:rPr lang="en-US" dirty="0"/>
            </a:br>
            <a:r>
              <a:rPr lang="en-US" dirty="0"/>
              <a:t> </a:t>
            </a:r>
          </a:p>
        </p:txBody>
      </p:sp>
      <p:sp>
        <p:nvSpPr>
          <p:cNvPr id="3" name="ZoneTexte 2">
            <a:extLst>
              <a:ext uri="{FF2B5EF4-FFF2-40B4-BE49-F238E27FC236}">
                <a16:creationId xmlns:a16="http://schemas.microsoft.com/office/drawing/2014/main" id="{C5BE3001-1594-5898-60E9-6188B006C311}"/>
              </a:ext>
            </a:extLst>
          </p:cNvPr>
          <p:cNvSpPr txBox="1"/>
          <p:nvPr/>
        </p:nvSpPr>
        <p:spPr>
          <a:xfrm>
            <a:off x="160103" y="852304"/>
            <a:ext cx="4286536" cy="241980"/>
          </a:xfrm>
          <a:prstGeom prst="rect">
            <a:avLst/>
          </a:prstGeom>
          <a:noFill/>
        </p:spPr>
        <p:txBody>
          <a:bodyPr wrap="square" lIns="36000" tIns="36000" rIns="36000" bIns="36000" rtlCol="0">
            <a:spAutoFit/>
          </a:bodyPr>
          <a:lstStyle/>
          <a:p>
            <a:r>
              <a:rPr lang="en-US" sz="1100" b="1" dirty="0">
                <a:latin typeface="Arial" pitchFamily="34" charset="0"/>
                <a:cs typeface="Arial" pitchFamily="34" charset="0"/>
              </a:rPr>
              <a:t>EXAMPLE OF RELATION-BASED DISTILLATION FRAMEWORK</a:t>
            </a:r>
          </a:p>
        </p:txBody>
      </p:sp>
      <p:sp>
        <p:nvSpPr>
          <p:cNvPr id="4" name="Triangle isocèle 3">
            <a:extLst>
              <a:ext uri="{FF2B5EF4-FFF2-40B4-BE49-F238E27FC236}">
                <a16:creationId xmlns:a16="http://schemas.microsoft.com/office/drawing/2014/main" id="{3C1D2574-A658-5503-52EE-6C518CA2111B}"/>
              </a:ext>
            </a:extLst>
          </p:cNvPr>
          <p:cNvSpPr/>
          <p:nvPr/>
        </p:nvSpPr>
        <p:spPr>
          <a:xfrm>
            <a:off x="2625213" y="973294"/>
            <a:ext cx="45719" cy="45719"/>
          </a:xfrm>
          <a:prstGeom prst="triangle">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pic>
        <p:nvPicPr>
          <p:cNvPr id="6" name="Image 5" descr="Une image contenant texte, Police, ligne, capture d’écran&#10;&#10;Description générée automatiquement">
            <a:extLst>
              <a:ext uri="{FF2B5EF4-FFF2-40B4-BE49-F238E27FC236}">
                <a16:creationId xmlns:a16="http://schemas.microsoft.com/office/drawing/2014/main" id="{E028EA53-208B-7A96-AF99-2815E3CB8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115" y="3144664"/>
            <a:ext cx="2961357" cy="427350"/>
          </a:xfrm>
          <a:prstGeom prst="rect">
            <a:avLst/>
          </a:prstGeom>
        </p:spPr>
      </p:pic>
      <p:pic>
        <p:nvPicPr>
          <p:cNvPr id="12" name="Image 11" descr="Une image contenant texte, Police, capture d’écran, ligne&#10;&#10;Description générée automatiquement">
            <a:extLst>
              <a:ext uri="{FF2B5EF4-FFF2-40B4-BE49-F238E27FC236}">
                <a16:creationId xmlns:a16="http://schemas.microsoft.com/office/drawing/2014/main" id="{42860B32-5B24-D526-4A9C-8E08EF48C4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7694" y="1826515"/>
            <a:ext cx="3178201" cy="1267958"/>
          </a:xfrm>
          <a:prstGeom prst="rect">
            <a:avLst/>
          </a:prstGeom>
        </p:spPr>
      </p:pic>
      <p:sp>
        <p:nvSpPr>
          <p:cNvPr id="15" name="ZoneTexte 14">
            <a:extLst>
              <a:ext uri="{FF2B5EF4-FFF2-40B4-BE49-F238E27FC236}">
                <a16:creationId xmlns:a16="http://schemas.microsoft.com/office/drawing/2014/main" id="{5D2277C9-10A8-CA29-667F-37387020C793}"/>
              </a:ext>
            </a:extLst>
          </p:cNvPr>
          <p:cNvSpPr txBox="1"/>
          <p:nvPr/>
        </p:nvSpPr>
        <p:spPr>
          <a:xfrm>
            <a:off x="160103" y="1047195"/>
            <a:ext cx="9585794" cy="626701"/>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A novel example is distilling the flow of solution process (FSP) matrix </a:t>
            </a:r>
            <a:r>
              <a:rPr lang="en-US" sz="1200" i="1" dirty="0">
                <a:solidFill>
                  <a:srgbClr val="FF0000"/>
                </a:solidFill>
                <a:latin typeface="Arial" pitchFamily="34" charset="0"/>
                <a:cs typeface="Arial" pitchFamily="34" charset="0"/>
                <a:hlinkClick r:id="rId5">
                  <a:extLst>
                    <a:ext uri="{A12FA001-AC4F-418D-AE19-62706E023703}">
                      <ahyp:hlinkClr xmlns:ahyp="http://schemas.microsoft.com/office/drawing/2018/hyperlinkcolor" val="tx"/>
                    </a:ext>
                  </a:extLst>
                </a:hlinkClick>
              </a:rPr>
              <a:t>Yim and al, 2017</a:t>
            </a:r>
            <a:r>
              <a:rPr lang="en-US" sz="1200" i="1" dirty="0">
                <a:solidFill>
                  <a:srgbClr val="FF0000"/>
                </a:solidFill>
                <a:latin typeface="Arial" pitchFamily="34" charset="0"/>
                <a:cs typeface="Arial" pitchFamily="34" charset="0"/>
              </a:rPr>
              <a:t>. </a:t>
            </a:r>
            <a:r>
              <a:rPr lang="en-US" sz="1200" i="1" dirty="0">
                <a:latin typeface="Arial" pitchFamily="34" charset="0"/>
                <a:cs typeface="Arial" pitchFamily="34" charset="0"/>
              </a:rPr>
              <a:t>The FSP matrix is generated by crossing feature representation of two selected layers across data using inner product, gram representation, or other capturing-information product depending on the problem. </a:t>
            </a:r>
            <a:endParaRPr lang="en-US" sz="1200" i="1" dirty="0">
              <a:solidFill>
                <a:srgbClr val="FF0000"/>
              </a:solidFill>
              <a:latin typeface="Arial" pitchFamily="34" charset="0"/>
              <a:cs typeface="Arial" pitchFamily="34" charset="0"/>
            </a:endParaRPr>
          </a:p>
        </p:txBody>
      </p:sp>
      <p:sp>
        <p:nvSpPr>
          <p:cNvPr id="16" name="ZoneTexte 15">
            <a:extLst>
              <a:ext uri="{FF2B5EF4-FFF2-40B4-BE49-F238E27FC236}">
                <a16:creationId xmlns:a16="http://schemas.microsoft.com/office/drawing/2014/main" id="{606B39EA-37C5-A0BC-7622-51B6C05DE310}"/>
              </a:ext>
            </a:extLst>
          </p:cNvPr>
          <p:cNvSpPr txBox="1"/>
          <p:nvPr/>
        </p:nvSpPr>
        <p:spPr>
          <a:xfrm>
            <a:off x="480103" y="5265560"/>
            <a:ext cx="8945794" cy="580534"/>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tIns="36000" rIns="36000" bIns="36000" rtlCol="0">
            <a:spAutoFit/>
          </a:bodyPr>
          <a:lstStyle/>
          <a:p>
            <a:r>
              <a:rPr lang="en-US" sz="1100" i="1" dirty="0">
                <a:latin typeface="Arial" pitchFamily="34" charset="0"/>
                <a:cs typeface="Arial" pitchFamily="34" charset="0"/>
              </a:rPr>
              <a:t>Example of FSP construction as in </a:t>
            </a:r>
            <a:r>
              <a:rPr lang="en-US" sz="1100" i="1" dirty="0">
                <a:solidFill>
                  <a:schemeClr val="bg2"/>
                </a:solidFill>
                <a:latin typeface="Arial" pitchFamily="34" charset="0"/>
                <a:cs typeface="Arial" pitchFamily="34" charset="0"/>
                <a:hlinkClick r:id="rId5">
                  <a:extLst>
                    <a:ext uri="{A12FA001-AC4F-418D-AE19-62706E023703}">
                      <ahyp:hlinkClr xmlns:ahyp="http://schemas.microsoft.com/office/drawing/2018/hyperlinkcolor" val="tx"/>
                    </a:ext>
                  </a:extLst>
                </a:hlinkClick>
              </a:rPr>
              <a:t>Yim and al, 2017</a:t>
            </a:r>
            <a:r>
              <a:rPr lang="en-US" sz="1100" i="1" dirty="0">
                <a:latin typeface="Arial" pitchFamily="34" charset="0"/>
                <a:cs typeface="Arial" pitchFamily="34" charset="0"/>
              </a:rPr>
              <a:t>: 1) Take the feature map matrix of layer </a:t>
            </a:r>
            <a:r>
              <a:rPr lang="en-US" sz="1100" i="1" dirty="0" err="1">
                <a:latin typeface="Arial" pitchFamily="34" charset="0"/>
                <a:cs typeface="Arial" pitchFamily="34" charset="0"/>
              </a:rPr>
              <a:t>i</a:t>
            </a:r>
            <a:r>
              <a:rPr lang="en-US" sz="1100" i="1" dirty="0">
                <a:latin typeface="Arial" pitchFamily="34" charset="0"/>
                <a:cs typeface="Arial" pitchFamily="34" charset="0"/>
              </a:rPr>
              <a:t> and layer j. 2) Construct the Gramian matrix; 3) sum up over all terms; 4) repeat the process across selected layers. </a:t>
            </a:r>
            <a:r>
              <a:rPr lang="en-US" sz="1100" i="1" dirty="0">
                <a:solidFill>
                  <a:schemeClr val="bg2"/>
                </a:solidFill>
                <a:latin typeface="Arial" pitchFamily="34" charset="0"/>
                <a:cs typeface="Arial" pitchFamily="34" charset="0"/>
              </a:rPr>
              <a:t>NB:</a:t>
            </a:r>
            <a:r>
              <a:rPr lang="en-US" sz="1100" i="1" dirty="0">
                <a:latin typeface="Arial" pitchFamily="34" charset="0"/>
                <a:cs typeface="Arial" pitchFamily="34" charset="0"/>
              </a:rPr>
              <a:t> </a:t>
            </a:r>
            <a:r>
              <a:rPr lang="en-US" sz="1100" i="1" dirty="0">
                <a:solidFill>
                  <a:schemeClr val="bg2"/>
                </a:solidFill>
                <a:latin typeface="Arial" pitchFamily="34" charset="0"/>
                <a:cs typeface="Arial" pitchFamily="34" charset="0"/>
              </a:rPr>
              <a:t>1)</a:t>
            </a:r>
            <a:r>
              <a:rPr lang="en-US" sz="1100" i="1" dirty="0">
                <a:latin typeface="Arial" pitchFamily="34" charset="0"/>
                <a:cs typeface="Arial" pitchFamily="34" charset="0"/>
              </a:rPr>
              <a:t> the number of selected layers must be the same in the teacher and the student; </a:t>
            </a:r>
            <a:r>
              <a:rPr lang="en-US" sz="1100" i="1" dirty="0">
                <a:solidFill>
                  <a:schemeClr val="bg2"/>
                </a:solidFill>
                <a:latin typeface="Arial" pitchFamily="34" charset="0"/>
                <a:cs typeface="Arial" pitchFamily="34" charset="0"/>
              </a:rPr>
              <a:t>2)</a:t>
            </a:r>
            <a:r>
              <a:rPr lang="en-US" sz="1100" i="1" dirty="0">
                <a:latin typeface="Arial" pitchFamily="34" charset="0"/>
                <a:cs typeface="Arial" pitchFamily="34" charset="0"/>
              </a:rPr>
              <a:t> this is only a construction example. </a:t>
            </a:r>
          </a:p>
        </p:txBody>
      </p:sp>
      <p:sp>
        <p:nvSpPr>
          <p:cNvPr id="17" name="ZoneTexte 16">
            <a:extLst>
              <a:ext uri="{FF2B5EF4-FFF2-40B4-BE49-F238E27FC236}">
                <a16:creationId xmlns:a16="http://schemas.microsoft.com/office/drawing/2014/main" id="{CF34CEDA-B221-D798-4042-9E312B9CEB8C}"/>
              </a:ext>
            </a:extLst>
          </p:cNvPr>
          <p:cNvSpPr txBox="1"/>
          <p:nvPr/>
        </p:nvSpPr>
        <p:spPr>
          <a:xfrm>
            <a:off x="176516" y="4744665"/>
            <a:ext cx="9745897" cy="411257"/>
          </a:xfrm>
          <a:prstGeom prst="rect">
            <a:avLst/>
          </a:prstGeom>
          <a:noFill/>
        </p:spPr>
        <p:txBody>
          <a:bodyPr wrap="square" lIns="36000" tIns="36000" rIns="36000" bIns="36000" rtlCol="0">
            <a:spAutoFit/>
          </a:bodyPr>
          <a:lstStyle/>
          <a:p>
            <a:r>
              <a:rPr lang="en-US" sz="1100" i="1" dirty="0">
                <a:solidFill>
                  <a:schemeClr val="bg2">
                    <a:lumMod val="50000"/>
                  </a:schemeClr>
                </a:solidFill>
                <a:latin typeface="CMBX8"/>
              </a:rPr>
              <a:t>Fig 17.  Complete architecture of FSP KD. There are two stages. In stage 1, the student network is trained to minimize the distance between the FSP matrices of the student and teacher networks. Then, the pretrained weights of the student DNN are used for the initial weight in stage 2. Stage 2 represents the normal training procedure</a:t>
            </a:r>
          </a:p>
        </p:txBody>
      </p:sp>
      <p:pic>
        <p:nvPicPr>
          <p:cNvPr id="19" name="Image 18" descr="Une image contenant texte, Police, capture d’écran, blanc&#10;&#10;Description générée automatiquement">
            <a:extLst>
              <a:ext uri="{FF2B5EF4-FFF2-40B4-BE49-F238E27FC236}">
                <a16:creationId xmlns:a16="http://schemas.microsoft.com/office/drawing/2014/main" id="{A04DF7A2-7F87-0A6E-3851-E7D128389B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6887" y="3651384"/>
            <a:ext cx="2840571" cy="613816"/>
          </a:xfrm>
          <a:prstGeom prst="rect">
            <a:avLst/>
          </a:prstGeom>
        </p:spPr>
      </p:pic>
      <p:sp>
        <p:nvSpPr>
          <p:cNvPr id="20" name="ZoneTexte 19">
            <a:extLst>
              <a:ext uri="{FF2B5EF4-FFF2-40B4-BE49-F238E27FC236}">
                <a16:creationId xmlns:a16="http://schemas.microsoft.com/office/drawing/2014/main" id="{2E5867C6-F03B-CC7C-3F0F-C54C7A3C7C29}"/>
              </a:ext>
            </a:extLst>
          </p:cNvPr>
          <p:cNvSpPr txBox="1"/>
          <p:nvPr/>
        </p:nvSpPr>
        <p:spPr>
          <a:xfrm>
            <a:off x="160103" y="2711873"/>
            <a:ext cx="1513489" cy="765200"/>
          </a:xfrm>
          <a:prstGeom prst="rect">
            <a:avLst/>
          </a:prstGeom>
          <a:noFill/>
        </p:spPr>
        <p:txBody>
          <a:bodyPr wrap="square" lIns="36000" tIns="36000" rIns="36000" bIns="36000" rtlCol="0">
            <a:spAutoFit/>
          </a:bodyPr>
          <a:lstStyle/>
          <a:p>
            <a:r>
              <a:rPr lang="en-US" sz="900" dirty="0">
                <a:latin typeface="Arial" pitchFamily="34" charset="0"/>
                <a:cs typeface="Arial" pitchFamily="34" charset="0"/>
              </a:rPr>
              <a:t>Advantage: </a:t>
            </a:r>
          </a:p>
          <a:p>
            <a:r>
              <a:rPr lang="en-US" sz="900" dirty="0">
                <a:latin typeface="Arial" pitchFamily="34" charset="0"/>
                <a:cs typeface="Arial" pitchFamily="34" charset="0"/>
              </a:rPr>
              <a:t> Fast Optimization and outperforms Hinton knowledge distillation  </a:t>
            </a:r>
          </a:p>
          <a:p>
            <a:endParaRPr lang="en-US" sz="900" dirty="0" err="1">
              <a:latin typeface="Arial" pitchFamily="34" charset="0"/>
              <a:cs typeface="Arial" pitchFamily="34" charset="0"/>
            </a:endParaRPr>
          </a:p>
        </p:txBody>
      </p:sp>
      <p:sp>
        <p:nvSpPr>
          <p:cNvPr id="5" name="ZoneTexte 4">
            <a:extLst>
              <a:ext uri="{FF2B5EF4-FFF2-40B4-BE49-F238E27FC236}">
                <a16:creationId xmlns:a16="http://schemas.microsoft.com/office/drawing/2014/main" id="{DAAFEB36-C959-BD20-0ACB-80CAA78E0E88}"/>
              </a:ext>
            </a:extLst>
          </p:cNvPr>
          <p:cNvSpPr txBox="1"/>
          <p:nvPr/>
        </p:nvSpPr>
        <p:spPr>
          <a:xfrm>
            <a:off x="9465213" y="6328573"/>
            <a:ext cx="253212" cy="211203"/>
          </a:xfrm>
          <a:prstGeom prst="rect">
            <a:avLst/>
          </a:prstGeom>
          <a:noFill/>
        </p:spPr>
        <p:txBody>
          <a:bodyPr wrap="square" lIns="36000" tIns="36000" rIns="36000" bIns="36000" rtlCol="0">
            <a:spAutoFit/>
          </a:bodyPr>
          <a:lstStyle/>
          <a:p>
            <a:r>
              <a:rPr lang="en-US" sz="900" dirty="0">
                <a:latin typeface="Arial" pitchFamily="34" charset="0"/>
                <a:cs typeface="Arial" pitchFamily="34" charset="0"/>
              </a:rPr>
              <a:t>24</a:t>
            </a:r>
          </a:p>
        </p:txBody>
      </p:sp>
      <p:sp>
        <p:nvSpPr>
          <p:cNvPr id="7" name="Rectangle 6">
            <a:extLst>
              <a:ext uri="{FF2B5EF4-FFF2-40B4-BE49-F238E27FC236}">
                <a16:creationId xmlns:a16="http://schemas.microsoft.com/office/drawing/2014/main" id="{A7E24940-CC75-CEBA-04D2-C3673D150BF8}"/>
              </a:ext>
            </a:extLst>
          </p:cNvPr>
          <p:cNvSpPr/>
          <p:nvPr/>
        </p:nvSpPr>
        <p:spPr>
          <a:xfrm>
            <a:off x="3222523" y="6539776"/>
            <a:ext cx="45719" cy="45719"/>
          </a:xfrm>
          <a:prstGeom prst="rect">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Tree>
    <p:extLst>
      <p:ext uri="{BB962C8B-B14F-4D97-AF65-F5344CB8AC3E}">
        <p14:creationId xmlns:p14="http://schemas.microsoft.com/office/powerpoint/2010/main" val="4085937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69142" y="528109"/>
            <a:ext cx="9259200" cy="467307"/>
          </a:xfrm>
        </p:spPr>
        <p:txBody>
          <a:bodyPr/>
          <a:lstStyle/>
          <a:p>
            <a:r>
              <a:rPr lang="en-US" dirty="0"/>
              <a:t>appendix (2/3)</a:t>
            </a:r>
            <a:br>
              <a:rPr lang="en-US" dirty="0"/>
            </a:br>
            <a:r>
              <a:rPr lang="en-US" dirty="0"/>
              <a:t> </a:t>
            </a:r>
          </a:p>
        </p:txBody>
      </p:sp>
      <p:sp>
        <p:nvSpPr>
          <p:cNvPr id="5" name="ZoneTexte 4">
            <a:extLst>
              <a:ext uri="{FF2B5EF4-FFF2-40B4-BE49-F238E27FC236}">
                <a16:creationId xmlns:a16="http://schemas.microsoft.com/office/drawing/2014/main" id="{5EC962D6-C50A-2296-A3AC-8929D9A229C3}"/>
              </a:ext>
            </a:extLst>
          </p:cNvPr>
          <p:cNvSpPr txBox="1"/>
          <p:nvPr/>
        </p:nvSpPr>
        <p:spPr>
          <a:xfrm>
            <a:off x="86647" y="864611"/>
            <a:ext cx="4951770" cy="261610"/>
          </a:xfrm>
          <a:prstGeom prst="rect">
            <a:avLst/>
          </a:prstGeom>
          <a:noFill/>
        </p:spPr>
        <p:txBody>
          <a:bodyPr wrap="square">
            <a:spAutoFit/>
          </a:bodyPr>
          <a:lstStyle/>
          <a:p>
            <a:r>
              <a:rPr lang="en-US" sz="1100" b="1" dirty="0">
                <a:latin typeface="Arial" pitchFamily="34" charset="0"/>
                <a:cs typeface="Arial" pitchFamily="34" charset="0"/>
              </a:rPr>
              <a:t>EXAMPLE OF SELF-DISTILLATION FRAMEWORK  </a:t>
            </a:r>
          </a:p>
        </p:txBody>
      </p:sp>
      <p:pic>
        <p:nvPicPr>
          <p:cNvPr id="6" name="Image 5" descr="Une image contenant texte, diagramme, capture d’écran, ligne&#10;&#10;Description générée automatiquement">
            <a:extLst>
              <a:ext uri="{FF2B5EF4-FFF2-40B4-BE49-F238E27FC236}">
                <a16:creationId xmlns:a16="http://schemas.microsoft.com/office/drawing/2014/main" id="{97C2A512-9942-AA8D-E98A-05335A6C3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42" y="2013257"/>
            <a:ext cx="6815598" cy="3346325"/>
          </a:xfrm>
          <a:prstGeom prst="rect">
            <a:avLst/>
          </a:prstGeom>
        </p:spPr>
      </p:pic>
      <p:sp>
        <p:nvSpPr>
          <p:cNvPr id="8" name="ZoneTexte 7">
            <a:extLst>
              <a:ext uri="{FF2B5EF4-FFF2-40B4-BE49-F238E27FC236}">
                <a16:creationId xmlns:a16="http://schemas.microsoft.com/office/drawing/2014/main" id="{DA75D45B-CC6D-9CA9-B0EB-0EE775AD9F49}"/>
              </a:ext>
            </a:extLst>
          </p:cNvPr>
          <p:cNvSpPr txBox="1"/>
          <p:nvPr/>
        </p:nvSpPr>
        <p:spPr>
          <a:xfrm>
            <a:off x="472023" y="5470748"/>
            <a:ext cx="5943526" cy="600164"/>
          </a:xfrm>
          <a:prstGeom prst="rect">
            <a:avLst/>
          </a:prstGeom>
          <a:noFill/>
        </p:spPr>
        <p:txBody>
          <a:bodyPr wrap="square">
            <a:spAutoFit/>
          </a:bodyPr>
          <a:lstStyle/>
          <a:p>
            <a:pPr algn="just"/>
            <a:r>
              <a:rPr lang="en-US" sz="1100" i="1" dirty="0">
                <a:solidFill>
                  <a:schemeClr val="bg2">
                    <a:lumMod val="50000"/>
                  </a:schemeClr>
                </a:solidFill>
                <a:latin typeface="CMBX8"/>
              </a:rPr>
              <a:t>Fig. 18. The framework illustration of ACNs. ACNs consist of an Adversarial Phase and a Co-distillation Phase. The Adversarial Phase generates the divergent examples, and the Co-distillation Phase learn the divergent examples. The Adversarial Phase is designed according to the GANs framework. </a:t>
            </a:r>
          </a:p>
        </p:txBody>
      </p:sp>
      <p:sp>
        <p:nvSpPr>
          <p:cNvPr id="10" name="ZoneTexte 9">
            <a:extLst>
              <a:ext uri="{FF2B5EF4-FFF2-40B4-BE49-F238E27FC236}">
                <a16:creationId xmlns:a16="http://schemas.microsoft.com/office/drawing/2014/main" id="{50E7E4C2-DD7A-38AE-A4F6-35C11E11DC3F}"/>
              </a:ext>
            </a:extLst>
          </p:cNvPr>
          <p:cNvSpPr txBox="1"/>
          <p:nvPr/>
        </p:nvSpPr>
        <p:spPr>
          <a:xfrm>
            <a:off x="86647" y="1139557"/>
            <a:ext cx="9732706" cy="830997"/>
          </a:xfrm>
          <a:prstGeom prst="rect">
            <a:avLst/>
          </a:prstGeom>
          <a:noFill/>
        </p:spPr>
        <p:txBody>
          <a:bodyPr wrap="square">
            <a:spAutoFit/>
          </a:bodyPr>
          <a:lstStyle/>
          <a:p>
            <a:r>
              <a:rPr lang="en-US" sz="1200" i="1" dirty="0">
                <a:latin typeface="Arial" pitchFamily="34" charset="0"/>
                <a:cs typeface="Arial" pitchFamily="34" charset="0"/>
              </a:rPr>
              <a:t>Self-distillation is a variant of online distillation where the teacher and student share the same architecture. It is often used to enhance neural networks performance comparing to the traditional training mode.  As a framework’s example, adversarial co-distillation (ACN) by </a:t>
            </a:r>
            <a:r>
              <a:rPr lang="en-US" sz="1200" i="1" dirty="0">
                <a:latin typeface="Arial" pitchFamily="34" charset="0"/>
                <a:cs typeface="Arial" pitchFamily="34" charset="0"/>
                <a:hlinkClick r:id="rId3"/>
              </a:rPr>
              <a:t>Zhang and al, 2021</a:t>
            </a:r>
            <a:r>
              <a:rPr lang="en-US" sz="1200" i="1" dirty="0">
                <a:latin typeface="Arial" pitchFamily="34" charset="0"/>
                <a:cs typeface="Arial" pitchFamily="34" charset="0"/>
              </a:rPr>
              <a:t> is a novel technique to enhance the performance of a CNN in the image recognition task by generating divergent examples where  models do not totally agree. The goal is to have them make the same prediction accurately based on a majority vote mindset. </a:t>
            </a:r>
          </a:p>
        </p:txBody>
      </p:sp>
      <p:graphicFrame>
        <p:nvGraphicFramePr>
          <p:cNvPr id="11" name="Tableau 11">
            <a:extLst>
              <a:ext uri="{FF2B5EF4-FFF2-40B4-BE49-F238E27FC236}">
                <a16:creationId xmlns:a16="http://schemas.microsoft.com/office/drawing/2014/main" id="{6097A06B-FD7A-FF61-43F4-27DAF47E4D9F}"/>
              </a:ext>
            </a:extLst>
          </p:cNvPr>
          <p:cNvGraphicFramePr>
            <a:graphicFrameLocks noGrp="1"/>
          </p:cNvGraphicFramePr>
          <p:nvPr>
            <p:extLst>
              <p:ext uri="{D42A27DB-BD31-4B8C-83A1-F6EECF244321}">
                <p14:modId xmlns:p14="http://schemas.microsoft.com/office/powerpoint/2010/main" val="2281807602"/>
              </p:ext>
            </p:extLst>
          </p:nvPr>
        </p:nvGraphicFramePr>
        <p:xfrm>
          <a:off x="7015030" y="3205289"/>
          <a:ext cx="2413312" cy="1113744"/>
        </p:xfrm>
        <a:graphic>
          <a:graphicData uri="http://schemas.openxmlformats.org/drawingml/2006/table">
            <a:tbl>
              <a:tblPr firstRow="1" bandRow="1">
                <a:tableStyleId>{3B4B98B0-60AC-42C2-AFA5-B58CD77FA1E5}</a:tableStyleId>
              </a:tblPr>
              <a:tblGrid>
                <a:gridCol w="687750">
                  <a:extLst>
                    <a:ext uri="{9D8B030D-6E8A-4147-A177-3AD203B41FA5}">
                      <a16:colId xmlns:a16="http://schemas.microsoft.com/office/drawing/2014/main" val="2855262289"/>
                    </a:ext>
                  </a:extLst>
                </a:gridCol>
                <a:gridCol w="1025013">
                  <a:extLst>
                    <a:ext uri="{9D8B030D-6E8A-4147-A177-3AD203B41FA5}">
                      <a16:colId xmlns:a16="http://schemas.microsoft.com/office/drawing/2014/main" val="137128985"/>
                    </a:ext>
                  </a:extLst>
                </a:gridCol>
                <a:gridCol w="700549">
                  <a:extLst>
                    <a:ext uri="{9D8B030D-6E8A-4147-A177-3AD203B41FA5}">
                      <a16:colId xmlns:a16="http://schemas.microsoft.com/office/drawing/2014/main" val="3077175983"/>
                    </a:ext>
                  </a:extLst>
                </a:gridCol>
              </a:tblGrid>
              <a:tr h="278436">
                <a:tc>
                  <a:txBody>
                    <a:bodyPr/>
                    <a:lstStyle/>
                    <a:p>
                      <a:r>
                        <a:rPr lang="en-US" sz="900" dirty="0"/>
                        <a:t>Model </a:t>
                      </a:r>
                    </a:p>
                  </a:txBody>
                  <a:tcPr/>
                </a:tc>
                <a:tc>
                  <a:txBody>
                    <a:bodyPr/>
                    <a:lstStyle/>
                    <a:p>
                      <a:r>
                        <a:rPr lang="en-US" sz="900" dirty="0"/>
                        <a:t>Original trained </a:t>
                      </a:r>
                    </a:p>
                  </a:txBody>
                  <a:tcPr/>
                </a:tc>
                <a:tc>
                  <a:txBody>
                    <a:bodyPr/>
                    <a:lstStyle/>
                    <a:p>
                      <a:pPr algn="ctr"/>
                      <a:r>
                        <a:rPr lang="en-US" sz="900" dirty="0"/>
                        <a:t>ACN</a:t>
                      </a:r>
                    </a:p>
                  </a:txBody>
                  <a:tcPr/>
                </a:tc>
                <a:extLst>
                  <a:ext uri="{0D108BD9-81ED-4DB2-BD59-A6C34878D82A}">
                    <a16:rowId xmlns:a16="http://schemas.microsoft.com/office/drawing/2014/main" val="672876262"/>
                  </a:ext>
                </a:extLst>
              </a:tr>
              <a:tr h="278436">
                <a:tc>
                  <a:txBody>
                    <a:bodyPr/>
                    <a:lstStyle/>
                    <a:p>
                      <a:pPr algn="l"/>
                      <a:r>
                        <a:rPr lang="en-US" sz="900" dirty="0"/>
                        <a:t>Resnet-20</a:t>
                      </a:r>
                    </a:p>
                  </a:txBody>
                  <a:tcPr/>
                </a:tc>
                <a:tc>
                  <a:txBody>
                    <a:bodyPr/>
                    <a:lstStyle/>
                    <a:p>
                      <a:pPr algn="ctr"/>
                      <a:r>
                        <a:rPr lang="en-US" sz="900" dirty="0"/>
                        <a:t>68.22%</a:t>
                      </a:r>
                    </a:p>
                  </a:txBody>
                  <a:tcPr/>
                </a:tc>
                <a:tc>
                  <a:txBody>
                    <a:bodyPr/>
                    <a:lstStyle/>
                    <a:p>
                      <a:pPr algn="ctr"/>
                      <a:r>
                        <a:rPr lang="en-US" sz="900" dirty="0"/>
                        <a:t>70.67%</a:t>
                      </a:r>
                    </a:p>
                  </a:txBody>
                  <a:tcPr/>
                </a:tc>
                <a:extLst>
                  <a:ext uri="{0D108BD9-81ED-4DB2-BD59-A6C34878D82A}">
                    <a16:rowId xmlns:a16="http://schemas.microsoft.com/office/drawing/2014/main" val="2557592518"/>
                  </a:ext>
                </a:extLst>
              </a:tr>
              <a:tr h="278436">
                <a:tc>
                  <a:txBody>
                    <a:bodyPr/>
                    <a:lstStyle/>
                    <a:p>
                      <a:pPr algn="l"/>
                      <a:r>
                        <a:rPr lang="en-US" sz="900" dirty="0"/>
                        <a:t>VGG11</a:t>
                      </a:r>
                    </a:p>
                  </a:txBody>
                  <a:tcPr/>
                </a:tc>
                <a:tc>
                  <a:txBody>
                    <a:bodyPr/>
                    <a:lstStyle/>
                    <a:p>
                      <a:pPr algn="ctr"/>
                      <a:r>
                        <a:rPr lang="en-US" sz="900" dirty="0"/>
                        <a:t>67.38%</a:t>
                      </a:r>
                    </a:p>
                  </a:txBody>
                  <a:tcPr/>
                </a:tc>
                <a:tc>
                  <a:txBody>
                    <a:bodyPr/>
                    <a:lstStyle/>
                    <a:p>
                      <a:pPr algn="ctr"/>
                      <a:r>
                        <a:rPr lang="en-US" sz="900" dirty="0"/>
                        <a:t>70.11%</a:t>
                      </a:r>
                    </a:p>
                  </a:txBody>
                  <a:tcPr/>
                </a:tc>
                <a:extLst>
                  <a:ext uri="{0D108BD9-81ED-4DB2-BD59-A6C34878D82A}">
                    <a16:rowId xmlns:a16="http://schemas.microsoft.com/office/drawing/2014/main" val="1016007443"/>
                  </a:ext>
                </a:extLst>
              </a:tr>
              <a:tr h="278436">
                <a:tc>
                  <a:txBody>
                    <a:bodyPr/>
                    <a:lstStyle/>
                    <a:p>
                      <a:pPr algn="l"/>
                      <a:r>
                        <a:rPr lang="en-US" sz="900" dirty="0"/>
                        <a:t>AlexNet</a:t>
                      </a:r>
                    </a:p>
                  </a:txBody>
                  <a:tcPr/>
                </a:tc>
                <a:tc>
                  <a:txBody>
                    <a:bodyPr/>
                    <a:lstStyle/>
                    <a:p>
                      <a:pPr algn="ctr"/>
                      <a:r>
                        <a:rPr lang="en-US" sz="900" dirty="0"/>
                        <a:t>39.45%</a:t>
                      </a:r>
                    </a:p>
                  </a:txBody>
                  <a:tcPr/>
                </a:tc>
                <a:tc>
                  <a:txBody>
                    <a:bodyPr/>
                    <a:lstStyle/>
                    <a:p>
                      <a:pPr algn="ctr"/>
                      <a:r>
                        <a:rPr lang="en-US" sz="900" dirty="0"/>
                        <a:t>46.27%</a:t>
                      </a:r>
                    </a:p>
                  </a:txBody>
                  <a:tcPr/>
                </a:tc>
                <a:extLst>
                  <a:ext uri="{0D108BD9-81ED-4DB2-BD59-A6C34878D82A}">
                    <a16:rowId xmlns:a16="http://schemas.microsoft.com/office/drawing/2014/main" val="4030631647"/>
                  </a:ext>
                </a:extLst>
              </a:tr>
            </a:tbl>
          </a:graphicData>
        </a:graphic>
      </p:graphicFrame>
      <p:sp>
        <p:nvSpPr>
          <p:cNvPr id="3" name="ZoneTexte 2">
            <a:extLst>
              <a:ext uri="{FF2B5EF4-FFF2-40B4-BE49-F238E27FC236}">
                <a16:creationId xmlns:a16="http://schemas.microsoft.com/office/drawing/2014/main" id="{7A3729BF-0AD1-F6F6-6EAC-5D0BF29F95D2}"/>
              </a:ext>
            </a:extLst>
          </p:cNvPr>
          <p:cNvSpPr txBox="1"/>
          <p:nvPr/>
        </p:nvSpPr>
        <p:spPr>
          <a:xfrm>
            <a:off x="9430349" y="6396576"/>
            <a:ext cx="253212" cy="211203"/>
          </a:xfrm>
          <a:prstGeom prst="rect">
            <a:avLst/>
          </a:prstGeom>
          <a:noFill/>
        </p:spPr>
        <p:txBody>
          <a:bodyPr wrap="square" lIns="36000" tIns="36000" rIns="36000" bIns="36000" rtlCol="0">
            <a:spAutoFit/>
          </a:bodyPr>
          <a:lstStyle/>
          <a:p>
            <a:r>
              <a:rPr lang="en-US" sz="900" dirty="0">
                <a:latin typeface="Arial" pitchFamily="34" charset="0"/>
                <a:cs typeface="Arial" pitchFamily="34" charset="0"/>
              </a:rPr>
              <a:t>25</a:t>
            </a:r>
          </a:p>
        </p:txBody>
      </p:sp>
      <p:sp>
        <p:nvSpPr>
          <p:cNvPr id="4" name="ZoneTexte 3">
            <a:extLst>
              <a:ext uri="{FF2B5EF4-FFF2-40B4-BE49-F238E27FC236}">
                <a16:creationId xmlns:a16="http://schemas.microsoft.com/office/drawing/2014/main" id="{8F6A443A-957B-1569-480A-488667DFE5D8}"/>
              </a:ext>
            </a:extLst>
          </p:cNvPr>
          <p:cNvSpPr txBox="1"/>
          <p:nvPr/>
        </p:nvSpPr>
        <p:spPr>
          <a:xfrm>
            <a:off x="6774159" y="4388689"/>
            <a:ext cx="3045194" cy="580534"/>
          </a:xfrm>
          <a:prstGeom prst="rect">
            <a:avLst/>
          </a:prstGeom>
          <a:noFill/>
        </p:spPr>
        <p:txBody>
          <a:bodyPr wrap="square" lIns="36000" tIns="36000" rIns="36000" bIns="36000" rtlCol="0">
            <a:spAutoFit/>
          </a:bodyPr>
          <a:lstStyle/>
          <a:p>
            <a:pPr algn="just"/>
            <a:r>
              <a:rPr lang="en-US" sz="1100" i="1" dirty="0">
                <a:solidFill>
                  <a:schemeClr val="bg2">
                    <a:lumMod val="50000"/>
                  </a:schemeClr>
                </a:solidFill>
                <a:latin typeface="CMBX8"/>
              </a:rPr>
              <a:t>Table 14.  Distillation learning can be used to enhance complex models’ performance without compression </a:t>
            </a:r>
          </a:p>
        </p:txBody>
      </p:sp>
    </p:spTree>
    <p:extLst>
      <p:ext uri="{BB962C8B-B14F-4D97-AF65-F5344CB8AC3E}">
        <p14:creationId xmlns:p14="http://schemas.microsoft.com/office/powerpoint/2010/main" val="2286894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61768" y="491238"/>
            <a:ext cx="9259200" cy="467307"/>
          </a:xfrm>
        </p:spPr>
        <p:txBody>
          <a:bodyPr/>
          <a:lstStyle/>
          <a:p>
            <a:r>
              <a:rPr lang="en-US" dirty="0"/>
              <a:t>Appendix (3/3) </a:t>
            </a:r>
            <a:br>
              <a:rPr lang="en-US" dirty="0"/>
            </a:br>
            <a:r>
              <a:rPr lang="en-US" dirty="0"/>
              <a:t> </a:t>
            </a:r>
          </a:p>
        </p:txBody>
      </p:sp>
      <p:graphicFrame>
        <p:nvGraphicFramePr>
          <p:cNvPr id="4" name="Tableau 3">
            <a:extLst>
              <a:ext uri="{FF2B5EF4-FFF2-40B4-BE49-F238E27FC236}">
                <a16:creationId xmlns:a16="http://schemas.microsoft.com/office/drawing/2014/main" id="{3871D09B-7415-D5DC-024F-AEFBC57079D1}"/>
              </a:ext>
            </a:extLst>
          </p:cNvPr>
          <p:cNvGraphicFramePr>
            <a:graphicFrameLocks noGrp="1"/>
          </p:cNvGraphicFramePr>
          <p:nvPr>
            <p:extLst>
              <p:ext uri="{D42A27DB-BD31-4B8C-83A1-F6EECF244321}">
                <p14:modId xmlns:p14="http://schemas.microsoft.com/office/powerpoint/2010/main" val="1015571105"/>
              </p:ext>
            </p:extLst>
          </p:nvPr>
        </p:nvGraphicFramePr>
        <p:xfrm>
          <a:off x="393805" y="1363181"/>
          <a:ext cx="9118390" cy="4237548"/>
        </p:xfrm>
        <a:graphic>
          <a:graphicData uri="http://schemas.openxmlformats.org/drawingml/2006/table">
            <a:tbl>
              <a:tblPr firstRow="1" firstCol="1" bandRow="1">
                <a:tableStyleId>{3B4B98B0-60AC-42C2-AFA5-B58CD77FA1E5}</a:tableStyleId>
              </a:tblPr>
              <a:tblGrid>
                <a:gridCol w="837685">
                  <a:extLst>
                    <a:ext uri="{9D8B030D-6E8A-4147-A177-3AD203B41FA5}">
                      <a16:colId xmlns:a16="http://schemas.microsoft.com/office/drawing/2014/main" val="958646830"/>
                    </a:ext>
                  </a:extLst>
                </a:gridCol>
                <a:gridCol w="324465">
                  <a:extLst>
                    <a:ext uri="{9D8B030D-6E8A-4147-A177-3AD203B41FA5}">
                      <a16:colId xmlns:a16="http://schemas.microsoft.com/office/drawing/2014/main" val="2978735776"/>
                    </a:ext>
                  </a:extLst>
                </a:gridCol>
                <a:gridCol w="1520704">
                  <a:extLst>
                    <a:ext uri="{9D8B030D-6E8A-4147-A177-3AD203B41FA5}">
                      <a16:colId xmlns:a16="http://schemas.microsoft.com/office/drawing/2014/main" val="3656436853"/>
                    </a:ext>
                  </a:extLst>
                </a:gridCol>
                <a:gridCol w="997146">
                  <a:extLst>
                    <a:ext uri="{9D8B030D-6E8A-4147-A177-3AD203B41FA5}">
                      <a16:colId xmlns:a16="http://schemas.microsoft.com/office/drawing/2014/main" val="3995518371"/>
                    </a:ext>
                  </a:extLst>
                </a:gridCol>
                <a:gridCol w="1170278">
                  <a:extLst>
                    <a:ext uri="{9D8B030D-6E8A-4147-A177-3AD203B41FA5}">
                      <a16:colId xmlns:a16="http://schemas.microsoft.com/office/drawing/2014/main" val="3102318416"/>
                    </a:ext>
                  </a:extLst>
                </a:gridCol>
                <a:gridCol w="1422704">
                  <a:extLst>
                    <a:ext uri="{9D8B030D-6E8A-4147-A177-3AD203B41FA5}">
                      <a16:colId xmlns:a16="http://schemas.microsoft.com/office/drawing/2014/main" val="1382020531"/>
                    </a:ext>
                  </a:extLst>
                </a:gridCol>
                <a:gridCol w="1422704">
                  <a:extLst>
                    <a:ext uri="{9D8B030D-6E8A-4147-A177-3AD203B41FA5}">
                      <a16:colId xmlns:a16="http://schemas.microsoft.com/office/drawing/2014/main" val="1030192429"/>
                    </a:ext>
                  </a:extLst>
                </a:gridCol>
                <a:gridCol w="1422704">
                  <a:extLst>
                    <a:ext uri="{9D8B030D-6E8A-4147-A177-3AD203B41FA5}">
                      <a16:colId xmlns:a16="http://schemas.microsoft.com/office/drawing/2014/main" val="3929013470"/>
                    </a:ext>
                  </a:extLst>
                </a:gridCol>
              </a:tblGrid>
              <a:tr h="308803">
                <a:tc>
                  <a:txBody>
                    <a:bodyPr/>
                    <a:lstStyle/>
                    <a:p>
                      <a:pPr algn="l">
                        <a:lnSpc>
                          <a:spcPct val="107000"/>
                        </a:lnSpc>
                        <a:spcAft>
                          <a:spcPts val="800"/>
                        </a:spcAft>
                      </a:pPr>
                      <a:r>
                        <a:rPr lang="en-US" sz="1000" dirty="0">
                          <a:effectLst/>
                        </a:rPr>
                        <a:t>Article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l">
                        <a:lnSpc>
                          <a:spcPct val="107000"/>
                        </a:lnSpc>
                        <a:spcAft>
                          <a:spcPts val="800"/>
                        </a:spcAft>
                      </a:pPr>
                      <a:r>
                        <a:rPr lang="en-US" sz="1000">
                          <a:effectLst/>
                        </a:rPr>
                        <a:t>Use </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1000" dirty="0">
                          <a:effectLst/>
                        </a:rPr>
                        <a:t>Task Description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1000" dirty="0">
                          <a:effectLst/>
                        </a:rPr>
                        <a:t>Baseline</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1000" dirty="0">
                          <a:effectLst/>
                        </a:rPr>
                        <a:t>Teacher Model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1000" dirty="0">
                          <a:effectLst/>
                        </a:rPr>
                        <a:t>Student Model Performance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1000" dirty="0">
                          <a:effectLst/>
                        </a:rPr>
                        <a:t>Limitations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600" dirty="0">
                          <a:effectLst/>
                        </a:rPr>
                        <a:t> </a:t>
                      </a:r>
                      <a:r>
                        <a:rPr lang="en-US" sz="1000" b="1" kern="1200" dirty="0">
                          <a:solidFill>
                            <a:schemeClr val="tx1"/>
                          </a:solidFill>
                          <a:effectLst/>
                          <a:latin typeface="+mn-lt"/>
                          <a:ea typeface="+mn-ea"/>
                          <a:cs typeface="+mn-cs"/>
                        </a:rPr>
                        <a:t>Distillation Mode</a:t>
                      </a:r>
                      <a:endParaRPr lang="fr-FR" sz="1000" b="1" kern="1200" dirty="0">
                        <a:solidFill>
                          <a:schemeClr val="tx1"/>
                        </a:solidFill>
                        <a:effectLst/>
                        <a:latin typeface="+mn-lt"/>
                        <a:ea typeface="+mn-ea"/>
                        <a:cs typeface="+mn-cs"/>
                      </a:endParaRPr>
                    </a:p>
                  </a:txBody>
                  <a:tcPr marL="21086" marR="21086" marT="0" marB="0"/>
                </a:tc>
                <a:extLst>
                  <a:ext uri="{0D108BD9-81ED-4DB2-BD59-A6C34878D82A}">
                    <a16:rowId xmlns:a16="http://schemas.microsoft.com/office/drawing/2014/main" val="1155668399"/>
                  </a:ext>
                </a:extLst>
              </a:tr>
              <a:tr h="308803">
                <a:tc>
                  <a:txBody>
                    <a:bodyPr/>
                    <a:lstStyle/>
                    <a:p>
                      <a:pPr algn="l">
                        <a:lnSpc>
                          <a:spcPct val="107000"/>
                        </a:lnSpc>
                        <a:spcAft>
                          <a:spcPts val="800"/>
                        </a:spcAft>
                      </a:pPr>
                      <a:r>
                        <a:rPr lang="en-US" sz="1000" u="sng" dirty="0">
                          <a:effectLst/>
                          <a:hlinkClick r:id="rId2"/>
                        </a:rPr>
                        <a:t>Liu and al., 2018</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l">
                        <a:lnSpc>
                          <a:spcPct val="107000"/>
                        </a:lnSpc>
                        <a:spcAft>
                          <a:spcPts val="800"/>
                        </a:spcAft>
                      </a:pPr>
                      <a:r>
                        <a:rPr lang="en-US" sz="1000" dirty="0">
                          <a:solidFill>
                            <a:srgbClr val="FF0000"/>
                          </a:solidFill>
                          <a:effectLst/>
                        </a:rPr>
                        <a:t>XAI</a:t>
                      </a:r>
                      <a:r>
                        <a:rPr lang="en-US" sz="1000" dirty="0">
                          <a:effectLst/>
                        </a:rPr>
                        <a:t>, </a:t>
                      </a:r>
                      <a:r>
                        <a:rPr lang="en-US" sz="1000" dirty="0">
                          <a:solidFill>
                            <a:srgbClr val="7030A0"/>
                          </a:solidFill>
                          <a:effectLst/>
                        </a:rPr>
                        <a:t>ESM</a:t>
                      </a:r>
                      <a:endParaRPr lang="fr-FR" sz="1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1000" dirty="0">
                          <a:effectLst/>
                          <a:hlinkClick r:id="rId3"/>
                        </a:rPr>
                        <a:t>MNIST</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1000" dirty="0">
                          <a:effectLst/>
                        </a:rPr>
                        <a:t>DT (</a:t>
                      </a:r>
                      <a:r>
                        <a:rPr lang="en-US" sz="1000" kern="1200" dirty="0">
                          <a:solidFill>
                            <a:srgbClr val="FF0000"/>
                          </a:solidFill>
                          <a:effectLst/>
                          <a:latin typeface="+mn-lt"/>
                          <a:ea typeface="+mn-ea"/>
                          <a:cs typeface="+mn-cs"/>
                        </a:rPr>
                        <a:t>acc: </a:t>
                      </a:r>
                      <a:r>
                        <a:rPr lang="en-US" sz="1000" dirty="0">
                          <a:solidFill>
                            <a:srgbClr val="FF0000"/>
                          </a:solidFill>
                          <a:effectLst/>
                        </a:rPr>
                        <a:t>84%)</a:t>
                      </a:r>
                      <a:endParaRPr lang="fr-FR"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1000" dirty="0">
                          <a:effectLst/>
                        </a:rPr>
                        <a:t>CNN (</a:t>
                      </a:r>
                      <a:r>
                        <a:rPr lang="en-US" sz="1000" kern="1200" dirty="0">
                          <a:solidFill>
                            <a:srgbClr val="FF0000"/>
                          </a:solidFill>
                          <a:effectLst/>
                          <a:latin typeface="+mn-lt"/>
                          <a:ea typeface="+mn-ea"/>
                          <a:cs typeface="+mn-cs"/>
                        </a:rPr>
                        <a:t>acc: 99.25%</a:t>
                      </a:r>
                      <a:r>
                        <a:rPr lang="en-US" sz="1000" kern="1200" dirty="0">
                          <a:solidFill>
                            <a:schemeClr val="tx1"/>
                          </a:solidFill>
                          <a:effectLst/>
                          <a:latin typeface="+mn-lt"/>
                          <a:ea typeface="+mn-ea"/>
                          <a:cs typeface="+mn-cs"/>
                        </a:rPr>
                        <a:t>)</a:t>
                      </a:r>
                      <a:endParaRPr lang="fr-FR" sz="1000" kern="1200" dirty="0">
                        <a:solidFill>
                          <a:schemeClr val="tx1"/>
                        </a:solidFill>
                        <a:effectLst/>
                        <a:latin typeface="+mn-lt"/>
                        <a:ea typeface="+mn-ea"/>
                        <a:cs typeface="+mn-cs"/>
                      </a:endParaRPr>
                    </a:p>
                  </a:txBody>
                  <a:tcPr marL="21086" marR="21086" marT="0" marB="0"/>
                </a:tc>
                <a:tc>
                  <a:txBody>
                    <a:bodyPr/>
                    <a:lstStyle/>
                    <a:p>
                      <a:pPr algn="ctr">
                        <a:lnSpc>
                          <a:spcPct val="107000"/>
                        </a:lnSpc>
                        <a:spcAft>
                          <a:spcPts val="800"/>
                        </a:spcAft>
                      </a:pPr>
                      <a:r>
                        <a:rPr lang="en-US" sz="1000" dirty="0">
                          <a:effectLst/>
                        </a:rPr>
                        <a:t>DT (</a:t>
                      </a:r>
                      <a:r>
                        <a:rPr lang="en-US" sz="1000" kern="1200" dirty="0">
                          <a:solidFill>
                            <a:srgbClr val="FF0000"/>
                          </a:solidFill>
                          <a:effectLst/>
                          <a:latin typeface="+mn-lt"/>
                          <a:ea typeface="+mn-ea"/>
                          <a:cs typeface="+mn-cs"/>
                        </a:rPr>
                        <a:t>acc: 86.6 %)</a:t>
                      </a:r>
                      <a:endParaRPr lang="fr-FR" sz="1000" kern="1200" dirty="0">
                        <a:solidFill>
                          <a:srgbClr val="FF0000"/>
                        </a:solidFill>
                        <a:effectLst/>
                        <a:latin typeface="+mn-lt"/>
                        <a:ea typeface="+mn-ea"/>
                        <a:cs typeface="+mn-cs"/>
                      </a:endParaRPr>
                    </a:p>
                  </a:txBody>
                  <a:tcPr marL="21086" marR="21086" marT="0" marB="0"/>
                </a:tc>
                <a:tc>
                  <a:txBody>
                    <a:bodyPr/>
                    <a:lstStyle/>
                    <a:p>
                      <a:pPr algn="ctr">
                        <a:lnSpc>
                          <a:spcPct val="107000"/>
                        </a:lnSpc>
                        <a:spcAft>
                          <a:spcPts val="800"/>
                        </a:spcAft>
                      </a:pPr>
                      <a:r>
                        <a:rPr lang="en-US" sz="1000" dirty="0">
                          <a:effectLst/>
                        </a:rPr>
                        <a:t>Unfaithfulness Risk</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marL="0" algn="ctr" defTabSz="914400" rtl="0" eaLnBrk="1" latinLnBrk="0" hangingPunct="1">
                        <a:lnSpc>
                          <a:spcPct val="107000"/>
                        </a:lnSpc>
                        <a:spcAft>
                          <a:spcPts val="800"/>
                        </a:spcAft>
                      </a:pPr>
                      <a:r>
                        <a:rPr lang="en-US" sz="600" dirty="0">
                          <a:effectLst/>
                        </a:rPr>
                        <a:t> </a:t>
                      </a:r>
                      <a:r>
                        <a:rPr lang="en-US" sz="1000" kern="1200" dirty="0">
                          <a:solidFill>
                            <a:schemeClr val="tx1"/>
                          </a:solidFill>
                          <a:effectLst/>
                          <a:latin typeface="+mn-lt"/>
                          <a:ea typeface="+mn-ea"/>
                          <a:cs typeface="+mn-cs"/>
                        </a:rPr>
                        <a:t>Offline, ResK</a:t>
                      </a:r>
                      <a:endParaRPr lang="fr-FR" sz="1000" kern="1200" dirty="0">
                        <a:solidFill>
                          <a:schemeClr val="tx1"/>
                        </a:solidFill>
                        <a:effectLst/>
                        <a:latin typeface="+mn-lt"/>
                        <a:ea typeface="+mn-ea"/>
                        <a:cs typeface="+mn-cs"/>
                      </a:endParaRPr>
                    </a:p>
                  </a:txBody>
                  <a:tcPr marL="21086" marR="21086" marT="0" marB="0"/>
                </a:tc>
                <a:extLst>
                  <a:ext uri="{0D108BD9-81ED-4DB2-BD59-A6C34878D82A}">
                    <a16:rowId xmlns:a16="http://schemas.microsoft.com/office/drawing/2014/main" val="3564025735"/>
                  </a:ext>
                </a:extLst>
              </a:tr>
              <a:tr h="1137528">
                <a:tc>
                  <a:txBody>
                    <a:bodyPr/>
                    <a:lstStyle/>
                    <a:p>
                      <a:pPr algn="l">
                        <a:lnSpc>
                          <a:spcPct val="107000"/>
                        </a:lnSpc>
                        <a:spcAft>
                          <a:spcPts val="800"/>
                        </a:spcAft>
                      </a:pPr>
                      <a:endParaRPr lang="en-US" sz="1000" u="sng" dirty="0">
                        <a:effectLst/>
                        <a:hlinkClick r:id="rId4"/>
                      </a:endParaRPr>
                    </a:p>
                    <a:p>
                      <a:pPr algn="l">
                        <a:lnSpc>
                          <a:spcPct val="107000"/>
                        </a:lnSpc>
                        <a:spcAft>
                          <a:spcPts val="800"/>
                        </a:spcAft>
                      </a:pPr>
                      <a:r>
                        <a:rPr lang="en-US" sz="1000" u="sng" dirty="0">
                          <a:effectLst/>
                          <a:hlinkClick r:id="rId4"/>
                        </a:rPr>
                        <a:t>Che and al., 2015</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l">
                        <a:lnSpc>
                          <a:spcPct val="107000"/>
                        </a:lnSpc>
                        <a:spcAft>
                          <a:spcPts val="800"/>
                        </a:spcAft>
                      </a:pPr>
                      <a:endParaRPr lang="en-US" sz="1000" kern="1200" dirty="0">
                        <a:solidFill>
                          <a:srgbClr val="FF0000"/>
                        </a:solidFill>
                        <a:effectLst/>
                        <a:latin typeface="+mn-lt"/>
                        <a:ea typeface="+mn-ea"/>
                        <a:cs typeface="+mn-cs"/>
                      </a:endParaRPr>
                    </a:p>
                    <a:p>
                      <a:pPr algn="l">
                        <a:lnSpc>
                          <a:spcPct val="107000"/>
                        </a:lnSpc>
                        <a:spcAft>
                          <a:spcPts val="800"/>
                        </a:spcAft>
                      </a:pPr>
                      <a:r>
                        <a:rPr lang="en-US" sz="1000" kern="1200" dirty="0">
                          <a:solidFill>
                            <a:srgbClr val="FF0000"/>
                          </a:solidFill>
                          <a:effectLst/>
                          <a:latin typeface="+mn-lt"/>
                          <a:ea typeface="+mn-ea"/>
                          <a:cs typeface="+mn-cs"/>
                        </a:rPr>
                        <a:t>XAI</a:t>
                      </a:r>
                      <a:r>
                        <a:rPr lang="en-US" sz="1000" dirty="0">
                          <a:effectLst/>
                        </a:rPr>
                        <a:t>, </a:t>
                      </a:r>
                      <a:r>
                        <a:rPr lang="en-US" sz="1000" kern="1200" dirty="0">
                          <a:solidFill>
                            <a:srgbClr val="7030A0"/>
                          </a:solidFill>
                          <a:effectLst/>
                          <a:latin typeface="+mn-lt"/>
                          <a:ea typeface="+mn-ea"/>
                          <a:cs typeface="+mn-cs"/>
                        </a:rPr>
                        <a:t>ESM</a:t>
                      </a:r>
                      <a:r>
                        <a:rPr lang="en-US" sz="1000" dirty="0">
                          <a:effectLst/>
                        </a:rPr>
                        <a:t>, </a:t>
                      </a:r>
                      <a:r>
                        <a:rPr lang="en-US" sz="1000" dirty="0">
                          <a:solidFill>
                            <a:srgbClr val="00B0F0"/>
                          </a:solidFill>
                          <a:effectLst/>
                        </a:rPr>
                        <a:t>ETM</a:t>
                      </a:r>
                      <a:endParaRPr lang="fr-FR" sz="10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endParaRPr lang="en-US" sz="1000" dirty="0">
                        <a:effectLst/>
                      </a:endParaRPr>
                    </a:p>
                    <a:p>
                      <a:pPr algn="ctr">
                        <a:lnSpc>
                          <a:spcPct val="107000"/>
                        </a:lnSpc>
                        <a:spcAft>
                          <a:spcPts val="800"/>
                        </a:spcAft>
                      </a:pPr>
                      <a:r>
                        <a:rPr lang="en-US" sz="1000" dirty="0">
                          <a:effectLst/>
                        </a:rPr>
                        <a:t>Medical setting, </a:t>
                      </a:r>
                      <a:r>
                        <a:rPr lang="en-US" sz="1000" u="sng" dirty="0">
                          <a:effectLst/>
                          <a:hlinkClick r:id="rId5"/>
                        </a:rPr>
                        <a:t>VENT dataset</a:t>
                      </a:r>
                      <a:r>
                        <a:rPr lang="en-US" sz="1000" dirty="0">
                          <a:effectLst/>
                        </a:rPr>
                        <a:t>, Mortality Task, Binary Classification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endParaRPr lang="en-US" sz="1000" dirty="0">
                        <a:effectLst/>
                      </a:endParaRPr>
                    </a:p>
                    <a:p>
                      <a:pPr algn="ctr">
                        <a:lnSpc>
                          <a:spcPct val="107000"/>
                        </a:lnSpc>
                        <a:spcAft>
                          <a:spcPts val="800"/>
                        </a:spcAft>
                      </a:pPr>
                      <a:r>
                        <a:rPr lang="en-US" sz="1000" dirty="0">
                          <a:effectLst/>
                        </a:rPr>
                        <a:t>GBT (</a:t>
                      </a:r>
                      <a:r>
                        <a:rPr lang="en-US" sz="1000" kern="1200" dirty="0">
                          <a:solidFill>
                            <a:srgbClr val="FF0000"/>
                          </a:solidFill>
                          <a:effectLst/>
                          <a:latin typeface="+mn-lt"/>
                          <a:ea typeface="+mn-ea"/>
                          <a:cs typeface="+mn-cs"/>
                        </a:rPr>
                        <a:t>AUC: 72%</a:t>
                      </a:r>
                      <a:r>
                        <a:rPr lang="en-US" sz="1000" dirty="0">
                          <a:effectLst/>
                        </a:rPr>
                        <a:t>)</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endParaRPr lang="fr-FR" sz="1000" dirty="0">
                        <a:effectLst/>
                      </a:endParaRPr>
                    </a:p>
                    <a:p>
                      <a:pPr algn="ctr">
                        <a:lnSpc>
                          <a:spcPct val="107000"/>
                        </a:lnSpc>
                        <a:spcAft>
                          <a:spcPts val="800"/>
                        </a:spcAft>
                      </a:pPr>
                      <a:r>
                        <a:rPr lang="fr-FR" sz="1000" dirty="0">
                          <a:effectLst/>
                        </a:rPr>
                        <a:t>DNN (</a:t>
                      </a:r>
                      <a:r>
                        <a:rPr lang="fr-FR" sz="1000" kern="1200" dirty="0">
                          <a:solidFill>
                            <a:srgbClr val="FF0000"/>
                          </a:solidFill>
                          <a:effectLst/>
                          <a:latin typeface="+mn-lt"/>
                          <a:ea typeface="+mn-ea"/>
                          <a:cs typeface="+mn-cs"/>
                        </a:rPr>
                        <a:t>AUC : 73%</a:t>
                      </a:r>
                      <a:r>
                        <a:rPr lang="fr-FR" sz="1000" dirty="0">
                          <a:effectLst/>
                        </a:rPr>
                        <a:t>)</a:t>
                      </a:r>
                    </a:p>
                    <a:p>
                      <a:pPr algn="ctr">
                        <a:lnSpc>
                          <a:spcPct val="107000"/>
                        </a:lnSpc>
                        <a:spcAft>
                          <a:spcPts val="800"/>
                        </a:spcAft>
                      </a:pPr>
                      <a:r>
                        <a:rPr lang="fr-FR" sz="1000" dirty="0">
                          <a:effectLst/>
                        </a:rPr>
                        <a:t>SDA (</a:t>
                      </a:r>
                      <a:r>
                        <a:rPr lang="fr-FR" sz="1000" kern="1200" dirty="0">
                          <a:solidFill>
                            <a:srgbClr val="FF0000"/>
                          </a:solidFill>
                          <a:effectLst/>
                          <a:latin typeface="+mn-lt"/>
                          <a:ea typeface="+mn-ea"/>
                          <a:cs typeface="+mn-cs"/>
                        </a:rPr>
                        <a:t>AUC : 74%</a:t>
                      </a:r>
                      <a:r>
                        <a:rPr lang="fr-FR" sz="1000" dirty="0">
                          <a:effectLst/>
                        </a:rPr>
                        <a:t>)</a:t>
                      </a:r>
                    </a:p>
                    <a:p>
                      <a:pPr algn="ctr">
                        <a:lnSpc>
                          <a:spcPct val="107000"/>
                        </a:lnSpc>
                        <a:spcAft>
                          <a:spcPts val="800"/>
                        </a:spcAft>
                      </a:pPr>
                      <a:r>
                        <a:rPr lang="fr-FR" sz="1000" dirty="0">
                          <a:effectLst/>
                        </a:rPr>
                        <a:t>LSTM (</a:t>
                      </a:r>
                      <a:r>
                        <a:rPr lang="fr-FR" sz="1000" dirty="0">
                          <a:solidFill>
                            <a:srgbClr val="FF0000"/>
                          </a:solidFill>
                          <a:effectLst/>
                        </a:rPr>
                        <a:t>A</a:t>
                      </a:r>
                      <a:r>
                        <a:rPr lang="fr-FR" sz="1000" kern="1200" dirty="0">
                          <a:solidFill>
                            <a:srgbClr val="FF0000"/>
                          </a:solidFill>
                          <a:effectLst/>
                          <a:latin typeface="+mn-lt"/>
                          <a:ea typeface="+mn-ea"/>
                          <a:cs typeface="+mn-cs"/>
                        </a:rPr>
                        <a:t>UC : 76.55%</a:t>
                      </a:r>
                      <a:r>
                        <a:rPr lang="fr-FR" sz="1000" kern="1200" dirty="0">
                          <a:solidFill>
                            <a:schemeClr val="tx1"/>
                          </a:solidFill>
                          <a:effectLst/>
                          <a:latin typeface="+mn-lt"/>
                          <a:ea typeface="+mn-ea"/>
                          <a:cs typeface="+mn-cs"/>
                        </a:rPr>
                        <a:t>)</a:t>
                      </a:r>
                    </a:p>
                  </a:txBody>
                  <a:tcPr marL="21086" marR="21086" marT="0" marB="0"/>
                </a:tc>
                <a:tc>
                  <a:txBody>
                    <a:bodyPr/>
                    <a:lstStyle/>
                    <a:p>
                      <a:pPr algn="ctr">
                        <a:lnSpc>
                          <a:spcPct val="107000"/>
                        </a:lnSpc>
                        <a:spcAft>
                          <a:spcPts val="800"/>
                        </a:spcAft>
                      </a:pPr>
                      <a:r>
                        <a:rPr lang="en-US" sz="1000" dirty="0">
                          <a:effectLst/>
                        </a:rPr>
                        <a:t>GBTmimic-DNN (</a:t>
                      </a:r>
                      <a:r>
                        <a:rPr lang="en-US" sz="1000" kern="1200" dirty="0">
                          <a:solidFill>
                            <a:srgbClr val="FF0000"/>
                          </a:solidFill>
                          <a:effectLst/>
                          <a:latin typeface="+mn-lt"/>
                          <a:ea typeface="+mn-ea"/>
                          <a:cs typeface="+mn-cs"/>
                        </a:rPr>
                        <a:t>AUC: 77%</a:t>
                      </a:r>
                      <a:r>
                        <a:rPr lang="en-US" sz="1000" dirty="0">
                          <a:effectLst/>
                        </a:rPr>
                        <a:t>)</a:t>
                      </a:r>
                      <a:endParaRPr lang="fr-FR" sz="1000" dirty="0">
                        <a:effectLst/>
                      </a:endParaRPr>
                    </a:p>
                    <a:p>
                      <a:pPr algn="ctr">
                        <a:lnSpc>
                          <a:spcPct val="107000"/>
                        </a:lnSpc>
                        <a:spcAft>
                          <a:spcPts val="800"/>
                        </a:spcAft>
                      </a:pPr>
                      <a:r>
                        <a:rPr lang="en-US" sz="1000" dirty="0">
                          <a:effectLst/>
                        </a:rPr>
                        <a:t>GBTmimic-SDA (</a:t>
                      </a:r>
                      <a:r>
                        <a:rPr lang="en-US" sz="1000" kern="1200" dirty="0">
                          <a:solidFill>
                            <a:srgbClr val="FF0000"/>
                          </a:solidFill>
                          <a:effectLst/>
                          <a:latin typeface="+mn-lt"/>
                          <a:ea typeface="+mn-ea"/>
                          <a:cs typeface="+mn-cs"/>
                        </a:rPr>
                        <a:t>AUC :78%</a:t>
                      </a:r>
                      <a:r>
                        <a:rPr lang="en-US" sz="1000" dirty="0">
                          <a:effectLst/>
                        </a:rPr>
                        <a:t>)</a:t>
                      </a:r>
                      <a:endParaRPr lang="fr-FR" sz="1000" dirty="0">
                        <a:effectLst/>
                      </a:endParaRPr>
                    </a:p>
                    <a:p>
                      <a:pPr algn="ctr">
                        <a:lnSpc>
                          <a:spcPct val="107000"/>
                        </a:lnSpc>
                        <a:spcAft>
                          <a:spcPts val="800"/>
                        </a:spcAft>
                      </a:pPr>
                      <a:r>
                        <a:rPr lang="en-US" sz="1000" dirty="0">
                          <a:effectLst/>
                        </a:rPr>
                        <a:t>GBTmimic-LSTM (</a:t>
                      </a:r>
                      <a:r>
                        <a:rPr lang="en-US" sz="1000" kern="1200" dirty="0">
                          <a:solidFill>
                            <a:srgbClr val="FF0000"/>
                          </a:solidFill>
                          <a:effectLst/>
                          <a:latin typeface="+mn-lt"/>
                          <a:ea typeface="+mn-ea"/>
                          <a:cs typeface="+mn-cs"/>
                        </a:rPr>
                        <a:t>AUC: 75.5%</a:t>
                      </a:r>
                      <a:r>
                        <a:rPr lang="en-US" sz="100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endParaRPr lang="en-US" sz="1000" dirty="0">
                        <a:effectLst/>
                      </a:endParaRPr>
                    </a:p>
                    <a:p>
                      <a:pPr algn="ctr">
                        <a:lnSpc>
                          <a:spcPct val="107000"/>
                        </a:lnSpc>
                        <a:spcAft>
                          <a:spcPts val="800"/>
                        </a:spcAft>
                      </a:pPr>
                      <a:r>
                        <a:rPr lang="en-US" sz="1000" dirty="0">
                          <a:effectLst/>
                        </a:rPr>
                        <a:t>GBT lack of interpretably </a:t>
                      </a:r>
                      <a:endParaRPr lang="fr-FR" sz="1000" dirty="0">
                        <a:effectLst/>
                      </a:endParaRPr>
                    </a:p>
                    <a:p>
                      <a:pPr algn="ctr">
                        <a:lnSpc>
                          <a:spcPct val="107000"/>
                        </a:lnSpc>
                        <a:spcAft>
                          <a:spcPts val="800"/>
                        </a:spcAft>
                      </a:pPr>
                      <a:r>
                        <a:rPr lang="en-US" sz="1000" dirty="0">
                          <a:effectLst/>
                        </a:rPr>
                        <a:t> Complex Student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600" dirty="0">
                          <a:effectLst/>
                        </a:rPr>
                        <a:t> </a:t>
                      </a:r>
                    </a:p>
                    <a:p>
                      <a:pPr algn="ctr">
                        <a:lnSpc>
                          <a:spcPct val="107000"/>
                        </a:lnSpc>
                        <a:spcAft>
                          <a:spcPts val="800"/>
                        </a:spcAft>
                      </a:pPr>
                      <a:endParaRPr lang="en-US" sz="600" kern="1200" dirty="0">
                        <a:solidFill>
                          <a:schemeClr val="tx1"/>
                        </a:solidFill>
                        <a:effectLst/>
                        <a:latin typeface="+mn-lt"/>
                        <a:ea typeface="+mn-ea"/>
                        <a:cs typeface="+mn-cs"/>
                      </a:endParaRPr>
                    </a:p>
                    <a:p>
                      <a:pPr algn="ctr">
                        <a:lnSpc>
                          <a:spcPct val="107000"/>
                        </a:lnSpc>
                        <a:spcAft>
                          <a:spcPts val="800"/>
                        </a:spcAft>
                      </a:pPr>
                      <a:r>
                        <a:rPr lang="en-US" sz="1000" kern="1200" dirty="0">
                          <a:solidFill>
                            <a:schemeClr val="tx1"/>
                          </a:solidFill>
                          <a:effectLst/>
                          <a:latin typeface="+mn-lt"/>
                          <a:ea typeface="+mn-ea"/>
                          <a:cs typeface="+mn-cs"/>
                        </a:rPr>
                        <a:t>Offline, ResK</a:t>
                      </a:r>
                      <a:endParaRPr lang="fr-FR" sz="1000" kern="1200" dirty="0">
                        <a:solidFill>
                          <a:schemeClr val="tx1"/>
                        </a:solidFill>
                        <a:effectLst/>
                        <a:latin typeface="+mn-lt"/>
                        <a:ea typeface="+mn-ea"/>
                        <a:cs typeface="+mn-cs"/>
                      </a:endParaRPr>
                    </a:p>
                  </a:txBody>
                  <a:tcPr marL="21086" marR="21086" marT="0" marB="0"/>
                </a:tc>
                <a:extLst>
                  <a:ext uri="{0D108BD9-81ED-4DB2-BD59-A6C34878D82A}">
                    <a16:rowId xmlns:a16="http://schemas.microsoft.com/office/drawing/2014/main" val="2775383710"/>
                  </a:ext>
                </a:extLst>
              </a:tr>
              <a:tr h="1347619">
                <a:tc>
                  <a:txBody>
                    <a:bodyPr/>
                    <a:lstStyle/>
                    <a:p>
                      <a:pPr algn="l">
                        <a:lnSpc>
                          <a:spcPct val="107000"/>
                        </a:lnSpc>
                        <a:spcAft>
                          <a:spcPts val="800"/>
                        </a:spcAft>
                      </a:pPr>
                      <a:endParaRPr lang="en-US" sz="1000" u="sng" dirty="0">
                        <a:effectLst/>
                        <a:hlinkClick r:id="rId6"/>
                      </a:endParaRPr>
                    </a:p>
                    <a:p>
                      <a:pPr algn="l">
                        <a:lnSpc>
                          <a:spcPct val="107000"/>
                        </a:lnSpc>
                        <a:spcAft>
                          <a:spcPts val="800"/>
                        </a:spcAft>
                      </a:pPr>
                      <a:r>
                        <a:rPr lang="en-US" sz="1000" u="sng" dirty="0" err="1">
                          <a:effectLst/>
                          <a:hlinkClick r:id="rId6"/>
                        </a:rPr>
                        <a:t>Cachola</a:t>
                      </a:r>
                      <a:r>
                        <a:rPr lang="en-US" sz="1000" u="sng" dirty="0">
                          <a:effectLst/>
                          <a:hlinkClick r:id="rId6"/>
                        </a:rPr>
                        <a:t> and al., 2022</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l">
                        <a:lnSpc>
                          <a:spcPct val="107000"/>
                        </a:lnSpc>
                        <a:spcAft>
                          <a:spcPts val="800"/>
                        </a:spcAft>
                      </a:pPr>
                      <a:endParaRPr lang="en-US" sz="1000" kern="1200" dirty="0">
                        <a:solidFill>
                          <a:srgbClr val="FF0000"/>
                        </a:solidFill>
                        <a:effectLst/>
                        <a:latin typeface="+mn-lt"/>
                        <a:ea typeface="+mn-ea"/>
                        <a:cs typeface="+mn-cs"/>
                      </a:endParaRPr>
                    </a:p>
                    <a:p>
                      <a:pPr algn="l">
                        <a:lnSpc>
                          <a:spcPct val="107000"/>
                        </a:lnSpc>
                        <a:spcAft>
                          <a:spcPts val="800"/>
                        </a:spcAft>
                      </a:pPr>
                      <a:r>
                        <a:rPr lang="en-US" sz="1000" kern="1200" dirty="0">
                          <a:solidFill>
                            <a:srgbClr val="FF0000"/>
                          </a:solidFill>
                          <a:effectLst/>
                          <a:latin typeface="+mn-lt"/>
                          <a:ea typeface="+mn-ea"/>
                          <a:cs typeface="+mn-cs"/>
                        </a:rPr>
                        <a:t>XAI</a:t>
                      </a:r>
                      <a:r>
                        <a:rPr lang="en-US" sz="1000" dirty="0">
                          <a:effectLst/>
                        </a:rPr>
                        <a:t>, </a:t>
                      </a:r>
                      <a:r>
                        <a:rPr lang="en-US" sz="1000" kern="1200" dirty="0">
                          <a:solidFill>
                            <a:srgbClr val="7030A0"/>
                          </a:solidFill>
                          <a:effectLst/>
                          <a:latin typeface="+mn-lt"/>
                          <a:ea typeface="+mn-ea"/>
                          <a:cs typeface="+mn-cs"/>
                        </a:rPr>
                        <a:t>ESM</a:t>
                      </a:r>
                      <a:r>
                        <a:rPr lang="en-US" sz="1000" dirty="0">
                          <a:effectLst/>
                        </a:rPr>
                        <a:t>, NLP</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endParaRPr lang="en-US" sz="1000" dirty="0">
                        <a:effectLst/>
                      </a:endParaRPr>
                    </a:p>
                    <a:p>
                      <a:pPr algn="ctr">
                        <a:lnSpc>
                          <a:spcPct val="107000"/>
                        </a:lnSpc>
                        <a:spcAft>
                          <a:spcPts val="800"/>
                        </a:spcAft>
                      </a:pPr>
                      <a:r>
                        <a:rPr lang="en-US" sz="1000" dirty="0">
                          <a:effectLst/>
                        </a:rPr>
                        <a:t>Medical setting, </a:t>
                      </a:r>
                      <a:r>
                        <a:rPr lang="en-US" sz="1000" u="sng" dirty="0">
                          <a:effectLst/>
                          <a:hlinkClick r:id="rId7"/>
                        </a:rPr>
                        <a:t>MIMIC-III</a:t>
                      </a:r>
                      <a:r>
                        <a:rPr lang="en-US" sz="1000" dirty="0">
                          <a:effectLst/>
                        </a:rPr>
                        <a:t>, Assigning clinical notes to ICD codes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endParaRPr lang="en-US" sz="1000" dirty="0">
                        <a:effectLst/>
                      </a:endParaRPr>
                    </a:p>
                    <a:p>
                      <a:pPr algn="ctr">
                        <a:lnSpc>
                          <a:spcPct val="107000"/>
                        </a:lnSpc>
                        <a:spcAft>
                          <a:spcPts val="800"/>
                        </a:spcAft>
                      </a:pPr>
                      <a:r>
                        <a:rPr lang="en-US" sz="1000" dirty="0">
                          <a:effectLst/>
                        </a:rPr>
                        <a:t>Logistic Regression (</a:t>
                      </a:r>
                      <a:r>
                        <a:rPr lang="en-US" sz="1000" kern="1200" dirty="0">
                          <a:solidFill>
                            <a:srgbClr val="FF0000"/>
                          </a:solidFill>
                          <a:effectLst/>
                          <a:latin typeface="+mn-lt"/>
                          <a:ea typeface="+mn-ea"/>
                          <a:cs typeface="+mn-cs"/>
                        </a:rPr>
                        <a:t>Micro-AUC: 93%</a:t>
                      </a:r>
                      <a:r>
                        <a:rPr lang="en-US" sz="100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1000" dirty="0">
                          <a:effectLst/>
                        </a:rPr>
                        <a:t>DR CAML (</a:t>
                      </a:r>
                      <a:r>
                        <a:rPr lang="en-US" sz="1000" kern="1200" dirty="0">
                          <a:solidFill>
                            <a:srgbClr val="FF0000"/>
                          </a:solidFill>
                          <a:effectLst/>
                          <a:latin typeface="+mn-lt"/>
                          <a:ea typeface="+mn-ea"/>
                          <a:cs typeface="+mn-cs"/>
                        </a:rPr>
                        <a:t>Micro-AUC: 97.2 %</a:t>
                      </a:r>
                      <a:r>
                        <a:rPr lang="en-US" sz="1000" dirty="0">
                          <a:effectLst/>
                        </a:rPr>
                        <a:t>)</a:t>
                      </a:r>
                      <a:endParaRPr lang="fr-FR" sz="1000" dirty="0">
                        <a:effectLst/>
                      </a:endParaRPr>
                    </a:p>
                    <a:p>
                      <a:pPr algn="ctr">
                        <a:lnSpc>
                          <a:spcPct val="107000"/>
                        </a:lnSpc>
                        <a:spcAft>
                          <a:spcPts val="800"/>
                        </a:spcAft>
                      </a:pPr>
                      <a:r>
                        <a:rPr lang="en-US" sz="1000" dirty="0">
                          <a:effectLst/>
                        </a:rPr>
                        <a:t>HAN (</a:t>
                      </a:r>
                      <a:r>
                        <a:rPr lang="en-US" sz="1000" kern="1200" dirty="0">
                          <a:solidFill>
                            <a:srgbClr val="FF0000"/>
                          </a:solidFill>
                          <a:effectLst/>
                          <a:latin typeface="+mn-lt"/>
                          <a:ea typeface="+mn-ea"/>
                          <a:cs typeface="+mn-cs"/>
                        </a:rPr>
                        <a:t>Micro-AUC: 96.7%</a:t>
                      </a:r>
                      <a:r>
                        <a:rPr lang="en-US" sz="1000" dirty="0">
                          <a:effectLst/>
                        </a:rPr>
                        <a:t>)</a:t>
                      </a:r>
                      <a:endParaRPr lang="fr-FR" sz="1000" dirty="0">
                        <a:effectLst/>
                      </a:endParaRPr>
                    </a:p>
                    <a:p>
                      <a:pPr algn="ctr">
                        <a:lnSpc>
                          <a:spcPct val="107000"/>
                        </a:lnSpc>
                        <a:spcAft>
                          <a:spcPts val="800"/>
                        </a:spcAft>
                      </a:pPr>
                      <a:r>
                        <a:rPr lang="en-US" sz="1000" dirty="0">
                          <a:effectLst/>
                        </a:rPr>
                        <a:t>Trans ICD (</a:t>
                      </a:r>
                      <a:r>
                        <a:rPr lang="en-US" sz="1000" kern="1200" dirty="0">
                          <a:solidFill>
                            <a:srgbClr val="FF0000"/>
                          </a:solidFill>
                          <a:effectLst/>
                          <a:latin typeface="+mn-lt"/>
                          <a:ea typeface="+mn-ea"/>
                          <a:cs typeface="+mn-cs"/>
                        </a:rPr>
                        <a:t>Micro-AUC: 92%</a:t>
                      </a:r>
                      <a:r>
                        <a:rPr lang="en-US" sz="100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1000" dirty="0">
                          <a:effectLst/>
                        </a:rPr>
                        <a:t>Linear Regression: </a:t>
                      </a:r>
                      <a:endParaRPr lang="fr-FR" sz="1000" dirty="0">
                        <a:effectLst/>
                      </a:endParaRPr>
                    </a:p>
                    <a:p>
                      <a:pPr algn="ctr">
                        <a:lnSpc>
                          <a:spcPct val="107000"/>
                        </a:lnSpc>
                        <a:spcAft>
                          <a:spcPts val="800"/>
                        </a:spcAft>
                      </a:pPr>
                      <a:r>
                        <a:rPr lang="en-US" sz="1000" dirty="0">
                          <a:effectLst/>
                        </a:rPr>
                        <a:t>DR CAML (</a:t>
                      </a:r>
                      <a:r>
                        <a:rPr lang="en-US" sz="1000" kern="1200" dirty="0">
                          <a:solidFill>
                            <a:srgbClr val="FF0000"/>
                          </a:solidFill>
                          <a:effectLst/>
                          <a:latin typeface="+mn-lt"/>
                          <a:ea typeface="+mn-ea"/>
                          <a:cs typeface="+mn-cs"/>
                        </a:rPr>
                        <a:t>Micro-AUC: 96.7 %</a:t>
                      </a:r>
                      <a:r>
                        <a:rPr lang="en-US" sz="1000" dirty="0">
                          <a:effectLst/>
                        </a:rPr>
                        <a:t>)</a:t>
                      </a:r>
                      <a:endParaRPr lang="fr-FR" sz="1000" dirty="0">
                        <a:effectLst/>
                      </a:endParaRPr>
                    </a:p>
                    <a:p>
                      <a:pPr algn="ctr">
                        <a:lnSpc>
                          <a:spcPct val="107000"/>
                        </a:lnSpc>
                        <a:spcAft>
                          <a:spcPts val="800"/>
                        </a:spcAft>
                      </a:pPr>
                      <a:r>
                        <a:rPr lang="en-US" sz="1000" dirty="0">
                          <a:effectLst/>
                        </a:rPr>
                        <a:t>HAN (</a:t>
                      </a:r>
                      <a:r>
                        <a:rPr lang="en-US" sz="1000" kern="1200" dirty="0">
                          <a:solidFill>
                            <a:srgbClr val="FF0000"/>
                          </a:solidFill>
                          <a:effectLst/>
                          <a:latin typeface="+mn-lt"/>
                          <a:ea typeface="+mn-ea"/>
                          <a:cs typeface="+mn-cs"/>
                        </a:rPr>
                        <a:t>Micro-AUC: 96.2%</a:t>
                      </a:r>
                      <a:r>
                        <a:rPr lang="en-US" sz="1000" dirty="0">
                          <a:effectLst/>
                        </a:rPr>
                        <a:t>)</a:t>
                      </a:r>
                      <a:endParaRPr lang="fr-FR" sz="1000" dirty="0">
                        <a:effectLst/>
                      </a:endParaRPr>
                    </a:p>
                    <a:p>
                      <a:pPr algn="ctr">
                        <a:lnSpc>
                          <a:spcPct val="107000"/>
                        </a:lnSpc>
                        <a:spcAft>
                          <a:spcPts val="800"/>
                        </a:spcAft>
                      </a:pPr>
                      <a:r>
                        <a:rPr lang="en-US" sz="1000" dirty="0">
                          <a:effectLst/>
                        </a:rPr>
                        <a:t>Trans ICD (</a:t>
                      </a:r>
                      <a:r>
                        <a:rPr lang="en-US" sz="1000" kern="1200" dirty="0">
                          <a:solidFill>
                            <a:srgbClr val="FF0000"/>
                          </a:solidFill>
                          <a:effectLst/>
                          <a:latin typeface="+mn-lt"/>
                          <a:ea typeface="+mn-ea"/>
                          <a:cs typeface="+mn-cs"/>
                        </a:rPr>
                        <a:t>Micro-AUC: 90%</a:t>
                      </a:r>
                      <a:r>
                        <a:rPr lang="en-US" sz="100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endParaRPr lang="en-US" sz="1000" dirty="0">
                        <a:effectLst/>
                      </a:endParaRPr>
                    </a:p>
                    <a:p>
                      <a:pPr algn="ctr">
                        <a:lnSpc>
                          <a:spcPct val="107000"/>
                        </a:lnSpc>
                        <a:spcAft>
                          <a:spcPts val="800"/>
                        </a:spcAft>
                      </a:pPr>
                      <a:endParaRPr lang="en-US" sz="1000" dirty="0">
                        <a:effectLst/>
                      </a:endParaRPr>
                    </a:p>
                    <a:p>
                      <a:pPr algn="ctr">
                        <a:lnSpc>
                          <a:spcPct val="107000"/>
                        </a:lnSpc>
                        <a:spcAft>
                          <a:spcPts val="800"/>
                        </a:spcAft>
                      </a:pPr>
                      <a:r>
                        <a:rPr lang="en-US" sz="1000" dirty="0">
                          <a:effectLst/>
                        </a:rPr>
                        <a:t>Unfaithfulness Risk</a:t>
                      </a:r>
                      <a:endParaRPr lang="fr-FR" sz="1000" dirty="0">
                        <a:effectLst/>
                      </a:endParaRPr>
                    </a:p>
                    <a:p>
                      <a:pPr algn="ctr">
                        <a:lnSpc>
                          <a:spcPct val="107000"/>
                        </a:lnSpc>
                        <a:spcAft>
                          <a:spcPts val="800"/>
                        </a:spcAft>
                      </a:pPr>
                      <a:r>
                        <a:rPr lang="en-US" sz="1000" dirty="0">
                          <a:effectLst/>
                        </a:rPr>
                        <a:t> </a:t>
                      </a:r>
                      <a:endParaRPr lang="fr-FR" sz="1000" dirty="0">
                        <a:effectLst/>
                      </a:endParaRPr>
                    </a:p>
                    <a:p>
                      <a:pPr algn="ctr">
                        <a:lnSpc>
                          <a:spcPct val="107000"/>
                        </a:lnSpc>
                        <a:spcAft>
                          <a:spcPts val="800"/>
                        </a:spcAft>
                      </a:pPr>
                      <a:r>
                        <a:rPr lang="en-US" sz="1000" dirty="0">
                          <a:effectLst/>
                        </a:rPr>
                        <a:t> </a:t>
                      </a:r>
                      <a:endParaRPr lang="fr-FR" sz="1000" dirty="0">
                        <a:effectLst/>
                      </a:endParaRPr>
                    </a:p>
                    <a:p>
                      <a:pPr algn="ctr">
                        <a:lnSpc>
                          <a:spcPct val="107000"/>
                        </a:lnSpc>
                        <a:spcAft>
                          <a:spcPts val="800"/>
                        </a:spcAft>
                      </a:pPr>
                      <a:r>
                        <a:rPr lang="en-US" sz="100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600" dirty="0">
                          <a:effectLst/>
                        </a:rPr>
                        <a:t> </a:t>
                      </a:r>
                    </a:p>
                    <a:p>
                      <a:pPr algn="ctr">
                        <a:lnSpc>
                          <a:spcPct val="107000"/>
                        </a:lnSpc>
                        <a:spcAft>
                          <a:spcPts val="800"/>
                        </a:spcAft>
                      </a:pPr>
                      <a:endParaRPr lang="en-US" sz="600" kern="1200" dirty="0">
                        <a:solidFill>
                          <a:schemeClr val="tx1"/>
                        </a:solidFill>
                        <a:effectLst/>
                        <a:latin typeface="+mn-lt"/>
                        <a:ea typeface="+mn-ea"/>
                        <a:cs typeface="+mn-cs"/>
                      </a:endParaRPr>
                    </a:p>
                    <a:p>
                      <a:pPr algn="ctr">
                        <a:lnSpc>
                          <a:spcPct val="107000"/>
                        </a:lnSpc>
                        <a:spcAft>
                          <a:spcPts val="800"/>
                        </a:spcAft>
                      </a:pPr>
                      <a:r>
                        <a:rPr lang="en-US" sz="1000" kern="1200" dirty="0">
                          <a:solidFill>
                            <a:schemeClr val="tx1"/>
                          </a:solidFill>
                          <a:effectLst/>
                          <a:latin typeface="+mn-lt"/>
                          <a:ea typeface="+mn-ea"/>
                          <a:cs typeface="+mn-cs"/>
                        </a:rPr>
                        <a:t>Offline, ResK</a:t>
                      </a:r>
                      <a:endParaRPr lang="fr-FR" sz="1000" kern="1200" dirty="0">
                        <a:solidFill>
                          <a:schemeClr val="tx1"/>
                        </a:solidFill>
                        <a:effectLst/>
                        <a:latin typeface="+mn-lt"/>
                        <a:ea typeface="+mn-ea"/>
                        <a:cs typeface="+mn-cs"/>
                      </a:endParaRPr>
                    </a:p>
                  </a:txBody>
                  <a:tcPr marL="21086" marR="21086" marT="0" marB="0"/>
                </a:tc>
                <a:extLst>
                  <a:ext uri="{0D108BD9-81ED-4DB2-BD59-A6C34878D82A}">
                    <a16:rowId xmlns:a16="http://schemas.microsoft.com/office/drawing/2014/main" val="3153067003"/>
                  </a:ext>
                </a:extLst>
              </a:tr>
              <a:tr h="946724">
                <a:tc>
                  <a:txBody>
                    <a:bodyPr/>
                    <a:lstStyle/>
                    <a:p>
                      <a:pPr algn="l">
                        <a:lnSpc>
                          <a:spcPct val="107000"/>
                        </a:lnSpc>
                        <a:spcAft>
                          <a:spcPts val="800"/>
                        </a:spcAft>
                      </a:pPr>
                      <a:endParaRPr lang="en-US" sz="1000" u="sng" dirty="0">
                        <a:effectLst/>
                        <a:hlinkClick r:id="rId8"/>
                      </a:endParaRPr>
                    </a:p>
                    <a:p>
                      <a:pPr algn="l">
                        <a:lnSpc>
                          <a:spcPct val="107000"/>
                        </a:lnSpc>
                        <a:spcAft>
                          <a:spcPts val="800"/>
                        </a:spcAft>
                      </a:pPr>
                      <a:r>
                        <a:rPr lang="en-US" sz="1000" u="sng" dirty="0">
                          <a:effectLst/>
                          <a:hlinkClick r:id="rId8"/>
                        </a:rPr>
                        <a:t>Caruana and al., 2018</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l">
                        <a:lnSpc>
                          <a:spcPct val="107000"/>
                        </a:lnSpc>
                        <a:spcAft>
                          <a:spcPts val="800"/>
                        </a:spcAft>
                      </a:pPr>
                      <a:endParaRPr lang="en-US" sz="1000" kern="1200" dirty="0">
                        <a:solidFill>
                          <a:srgbClr val="FF0000"/>
                        </a:solidFill>
                        <a:effectLst/>
                        <a:latin typeface="+mn-lt"/>
                        <a:ea typeface="+mn-ea"/>
                        <a:cs typeface="+mn-cs"/>
                      </a:endParaRPr>
                    </a:p>
                    <a:p>
                      <a:pPr algn="l">
                        <a:lnSpc>
                          <a:spcPct val="107000"/>
                        </a:lnSpc>
                        <a:spcAft>
                          <a:spcPts val="800"/>
                        </a:spcAft>
                      </a:pPr>
                      <a:r>
                        <a:rPr lang="en-US" sz="1000" kern="1200" dirty="0">
                          <a:solidFill>
                            <a:srgbClr val="FF0000"/>
                          </a:solidFill>
                          <a:effectLst/>
                          <a:latin typeface="+mn-lt"/>
                          <a:ea typeface="+mn-ea"/>
                          <a:cs typeface="+mn-cs"/>
                        </a:rPr>
                        <a:t>XAI</a:t>
                      </a:r>
                      <a:r>
                        <a:rPr lang="en-US" sz="1000" dirty="0">
                          <a:effectLst/>
                        </a:rPr>
                        <a:t>, </a:t>
                      </a:r>
                      <a:r>
                        <a:rPr lang="en-US" sz="1000" kern="1200" dirty="0">
                          <a:solidFill>
                            <a:srgbClr val="7030A0"/>
                          </a:solidFill>
                          <a:effectLst/>
                          <a:latin typeface="+mn-lt"/>
                          <a:ea typeface="+mn-ea"/>
                          <a:cs typeface="+mn-cs"/>
                        </a:rPr>
                        <a:t>ESM</a:t>
                      </a:r>
                      <a:r>
                        <a:rPr lang="en-US" sz="1000" dirty="0">
                          <a:effectLst/>
                        </a:rPr>
                        <a:t>, </a:t>
                      </a:r>
                      <a:r>
                        <a:rPr lang="en-US" sz="1000" kern="1200" dirty="0">
                          <a:solidFill>
                            <a:srgbClr val="00B0F0"/>
                          </a:solidFill>
                          <a:effectLst/>
                          <a:latin typeface="+mn-lt"/>
                          <a:ea typeface="+mn-ea"/>
                          <a:cs typeface="+mn-cs"/>
                        </a:rPr>
                        <a:t>ETM</a:t>
                      </a:r>
                      <a:endParaRPr lang="fr-FR" sz="1000" kern="1200" dirty="0">
                        <a:solidFill>
                          <a:srgbClr val="00B0F0"/>
                        </a:solidFill>
                        <a:effectLst/>
                        <a:latin typeface="+mn-lt"/>
                        <a:ea typeface="+mn-ea"/>
                        <a:cs typeface="+mn-cs"/>
                      </a:endParaRPr>
                    </a:p>
                  </a:txBody>
                  <a:tcPr marL="21086" marR="21086" marT="0" marB="0"/>
                </a:tc>
                <a:tc>
                  <a:txBody>
                    <a:bodyPr/>
                    <a:lstStyle/>
                    <a:p>
                      <a:pPr algn="ctr">
                        <a:lnSpc>
                          <a:spcPct val="107000"/>
                        </a:lnSpc>
                        <a:spcAft>
                          <a:spcPts val="800"/>
                        </a:spcAft>
                      </a:pPr>
                      <a:endParaRPr lang="en-US" sz="1000" dirty="0">
                        <a:effectLst/>
                      </a:endParaRPr>
                    </a:p>
                    <a:p>
                      <a:pPr algn="ctr">
                        <a:lnSpc>
                          <a:spcPct val="107000"/>
                        </a:lnSpc>
                        <a:spcAft>
                          <a:spcPts val="800"/>
                        </a:spcAft>
                      </a:pPr>
                      <a:r>
                        <a:rPr lang="en-US" sz="1000" dirty="0">
                          <a:effectLst/>
                        </a:rPr>
                        <a:t>COMPAS, Predicting recidivism risk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1000" dirty="0">
                          <a:effectLst/>
                        </a:rPr>
                        <a:t>Linear Model (</a:t>
                      </a:r>
                      <a:r>
                        <a:rPr lang="en-US" sz="1000" kern="1200" dirty="0">
                          <a:solidFill>
                            <a:srgbClr val="FF0000"/>
                          </a:solidFill>
                          <a:effectLst/>
                          <a:latin typeface="+mn-lt"/>
                          <a:ea typeface="+mn-ea"/>
                          <a:cs typeface="+mn-cs"/>
                        </a:rPr>
                        <a:t>AUC: 73%</a:t>
                      </a:r>
                      <a:r>
                        <a:rPr lang="en-US" sz="1000" dirty="0">
                          <a:effectLst/>
                        </a:rPr>
                        <a:t>)</a:t>
                      </a:r>
                      <a:endParaRPr lang="fr-FR" sz="1000" dirty="0">
                        <a:effectLst/>
                      </a:endParaRPr>
                    </a:p>
                    <a:p>
                      <a:pPr algn="ctr">
                        <a:lnSpc>
                          <a:spcPct val="107000"/>
                        </a:lnSpc>
                        <a:spcAft>
                          <a:spcPts val="800"/>
                        </a:spcAft>
                      </a:pPr>
                      <a:r>
                        <a:rPr lang="en-US" sz="1000" dirty="0">
                          <a:effectLst/>
                        </a:rPr>
                        <a:t>RF (</a:t>
                      </a:r>
                      <a:r>
                        <a:rPr lang="en-US" sz="1000" kern="1200" dirty="0">
                          <a:solidFill>
                            <a:srgbClr val="FF0000"/>
                          </a:solidFill>
                          <a:effectLst/>
                          <a:latin typeface="+mn-lt"/>
                          <a:ea typeface="+mn-ea"/>
                          <a:cs typeface="+mn-cs"/>
                        </a:rPr>
                        <a:t>AUC: 73%</a:t>
                      </a:r>
                      <a:r>
                        <a:rPr lang="en-US" sz="1000" dirty="0">
                          <a:effectLst/>
                        </a:rPr>
                        <a:t>) </a:t>
                      </a:r>
                      <a:endParaRPr lang="fr-FR" sz="1000" dirty="0">
                        <a:effectLst/>
                      </a:endParaRPr>
                    </a:p>
                    <a:p>
                      <a:pPr algn="ctr">
                        <a:lnSpc>
                          <a:spcPct val="107000"/>
                        </a:lnSpc>
                        <a:spcAft>
                          <a:spcPts val="800"/>
                        </a:spcAft>
                      </a:pPr>
                      <a:r>
                        <a:rPr lang="en-US" sz="1000" dirty="0">
                          <a:effectLst/>
                        </a:rPr>
                        <a:t>iGAM (</a:t>
                      </a:r>
                      <a:r>
                        <a:rPr lang="en-US" sz="1000" kern="1200" dirty="0">
                          <a:solidFill>
                            <a:srgbClr val="FF0000"/>
                          </a:solidFill>
                          <a:effectLst/>
                          <a:latin typeface="+mn-lt"/>
                          <a:ea typeface="+mn-ea"/>
                          <a:cs typeface="+mn-cs"/>
                        </a:rPr>
                        <a:t>AUC: 74%</a:t>
                      </a:r>
                      <a:r>
                        <a:rPr lang="en-US" sz="1000" kern="1200" dirty="0">
                          <a:solidFill>
                            <a:schemeClr val="tx1"/>
                          </a:solidFill>
                          <a:effectLst/>
                          <a:latin typeface="+mn-lt"/>
                          <a:ea typeface="+mn-ea"/>
                          <a:cs typeface="+mn-cs"/>
                        </a:rPr>
                        <a:t>)</a:t>
                      </a:r>
                      <a:endParaRPr lang="fr-FR" sz="1000" kern="1200" dirty="0">
                        <a:solidFill>
                          <a:schemeClr val="tx1"/>
                        </a:solidFill>
                        <a:effectLst/>
                        <a:latin typeface="+mn-lt"/>
                        <a:ea typeface="+mn-ea"/>
                        <a:cs typeface="+mn-cs"/>
                      </a:endParaRPr>
                    </a:p>
                  </a:txBody>
                  <a:tcPr marL="21086" marR="21086" marT="0" marB="0"/>
                </a:tc>
                <a:tc>
                  <a:txBody>
                    <a:bodyPr/>
                    <a:lstStyle/>
                    <a:p>
                      <a:pPr algn="ctr">
                        <a:lnSpc>
                          <a:spcPct val="107000"/>
                        </a:lnSpc>
                        <a:spcAft>
                          <a:spcPts val="800"/>
                        </a:spcAft>
                      </a:pPr>
                      <a:r>
                        <a:rPr lang="en-US" sz="1000" dirty="0">
                          <a:effectLst/>
                        </a:rPr>
                        <a:t>COMPAS, Unknown Model (</a:t>
                      </a:r>
                      <a:r>
                        <a:rPr lang="en-US" sz="1000" dirty="0">
                          <a:solidFill>
                            <a:schemeClr val="bg2"/>
                          </a:solidFill>
                          <a:effectLst/>
                        </a:rPr>
                        <a:t>Acc:</a:t>
                      </a:r>
                      <a:r>
                        <a:rPr lang="en-US" sz="1000" dirty="0">
                          <a:effectLst/>
                        </a:rPr>
                        <a:t> Unknown, </a:t>
                      </a:r>
                      <a:r>
                        <a:rPr lang="en-US" sz="1000" u="sng" dirty="0">
                          <a:effectLst/>
                          <a:hlinkClick r:id="rId9"/>
                        </a:rPr>
                        <a:t>average 65%)</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endParaRPr lang="en-US" sz="1000" dirty="0">
                        <a:effectLst/>
                      </a:endParaRPr>
                    </a:p>
                    <a:p>
                      <a:pPr algn="ctr">
                        <a:lnSpc>
                          <a:spcPct val="107000"/>
                        </a:lnSpc>
                        <a:spcAft>
                          <a:spcPts val="800"/>
                        </a:spcAft>
                      </a:pPr>
                      <a:r>
                        <a:rPr lang="en-US" sz="1000" dirty="0" err="1">
                          <a:effectLst/>
                        </a:rPr>
                        <a:t>iGAM</a:t>
                      </a:r>
                      <a:r>
                        <a:rPr lang="en-US" sz="1000" dirty="0">
                          <a:effectLst/>
                        </a:rPr>
                        <a:t> (</a:t>
                      </a:r>
                      <a:r>
                        <a:rPr lang="en-US" sz="1000" dirty="0">
                          <a:solidFill>
                            <a:schemeClr val="bg2"/>
                          </a:solidFill>
                          <a:effectLst/>
                        </a:rPr>
                        <a:t>acc: 75%)</a:t>
                      </a:r>
                      <a:endParaRPr lang="fr-FR" sz="1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endParaRPr lang="en-US" sz="1000" dirty="0">
                        <a:effectLst/>
                      </a:endParaRPr>
                    </a:p>
                    <a:p>
                      <a:pPr algn="ctr">
                        <a:lnSpc>
                          <a:spcPct val="107000"/>
                        </a:lnSpc>
                        <a:spcAft>
                          <a:spcPts val="800"/>
                        </a:spcAft>
                      </a:pPr>
                      <a:r>
                        <a:rPr lang="en-US" sz="1000" dirty="0">
                          <a:effectLst/>
                        </a:rPr>
                        <a:t>Unfaithfulness Risk</a:t>
                      </a:r>
                      <a:endParaRPr lang="fr-FR" sz="1000" dirty="0">
                        <a:effectLst/>
                      </a:endParaRPr>
                    </a:p>
                    <a:p>
                      <a:pPr algn="ctr">
                        <a:lnSpc>
                          <a:spcPct val="107000"/>
                        </a:lnSpc>
                        <a:spcAft>
                          <a:spcPts val="800"/>
                        </a:spcAft>
                      </a:pPr>
                      <a:r>
                        <a:rPr lang="en-US" sz="100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086" marR="21086" marT="0" marB="0"/>
                </a:tc>
                <a:tc>
                  <a:txBody>
                    <a:bodyPr/>
                    <a:lstStyle/>
                    <a:p>
                      <a:pPr algn="ctr">
                        <a:lnSpc>
                          <a:spcPct val="107000"/>
                        </a:lnSpc>
                        <a:spcAft>
                          <a:spcPts val="800"/>
                        </a:spcAft>
                      </a:pPr>
                      <a:r>
                        <a:rPr lang="en-US" sz="600" dirty="0">
                          <a:effectLst/>
                        </a:rPr>
                        <a:t> </a:t>
                      </a:r>
                    </a:p>
                    <a:p>
                      <a:pPr algn="ctr">
                        <a:lnSpc>
                          <a:spcPct val="107000"/>
                        </a:lnSpc>
                        <a:spcAft>
                          <a:spcPts val="800"/>
                        </a:spcAft>
                      </a:pPr>
                      <a:r>
                        <a:rPr lang="en-US" sz="1000" kern="1200" dirty="0">
                          <a:solidFill>
                            <a:schemeClr val="tx1"/>
                          </a:solidFill>
                          <a:effectLst/>
                          <a:latin typeface="+mn-lt"/>
                          <a:ea typeface="+mn-ea"/>
                          <a:cs typeface="+mn-cs"/>
                        </a:rPr>
                        <a:t>Offline, ResK</a:t>
                      </a:r>
                      <a:endParaRPr lang="fr-FR" sz="1000" kern="1200" dirty="0">
                        <a:solidFill>
                          <a:schemeClr val="tx1"/>
                        </a:solidFill>
                        <a:effectLst/>
                        <a:latin typeface="+mn-lt"/>
                        <a:ea typeface="+mn-ea"/>
                        <a:cs typeface="+mn-cs"/>
                      </a:endParaRPr>
                    </a:p>
                  </a:txBody>
                  <a:tcPr marL="21086" marR="21086" marT="0" marB="0"/>
                </a:tc>
                <a:extLst>
                  <a:ext uri="{0D108BD9-81ED-4DB2-BD59-A6C34878D82A}">
                    <a16:rowId xmlns:a16="http://schemas.microsoft.com/office/drawing/2014/main" val="4207092216"/>
                  </a:ext>
                </a:extLst>
              </a:tr>
            </a:tbl>
          </a:graphicData>
        </a:graphic>
      </p:graphicFrame>
      <p:sp>
        <p:nvSpPr>
          <p:cNvPr id="5" name="ZoneTexte 4">
            <a:extLst>
              <a:ext uri="{FF2B5EF4-FFF2-40B4-BE49-F238E27FC236}">
                <a16:creationId xmlns:a16="http://schemas.microsoft.com/office/drawing/2014/main" id="{18343DB5-EE0C-68F2-AC41-B493D4DF557F}"/>
              </a:ext>
            </a:extLst>
          </p:cNvPr>
          <p:cNvSpPr txBox="1"/>
          <p:nvPr/>
        </p:nvSpPr>
        <p:spPr>
          <a:xfrm>
            <a:off x="79272" y="895874"/>
            <a:ext cx="2663928" cy="261610"/>
          </a:xfrm>
          <a:prstGeom prst="rect">
            <a:avLst/>
          </a:prstGeom>
          <a:noFill/>
        </p:spPr>
        <p:txBody>
          <a:bodyPr wrap="square">
            <a:spAutoFit/>
          </a:bodyPr>
          <a:lstStyle/>
          <a:p>
            <a:r>
              <a:rPr lang="en-US" sz="1100" b="1" dirty="0">
                <a:latin typeface="Arial" pitchFamily="34" charset="0"/>
                <a:cs typeface="Arial" pitchFamily="34" charset="0"/>
              </a:rPr>
              <a:t>OTHER APPLICATION EXAMPLES</a:t>
            </a:r>
          </a:p>
        </p:txBody>
      </p:sp>
      <p:sp>
        <p:nvSpPr>
          <p:cNvPr id="3" name="ZoneTexte 2">
            <a:extLst>
              <a:ext uri="{FF2B5EF4-FFF2-40B4-BE49-F238E27FC236}">
                <a16:creationId xmlns:a16="http://schemas.microsoft.com/office/drawing/2014/main" id="{7E136E68-0110-AAE3-76F0-15A0BC86608B}"/>
              </a:ext>
            </a:extLst>
          </p:cNvPr>
          <p:cNvSpPr txBox="1"/>
          <p:nvPr/>
        </p:nvSpPr>
        <p:spPr>
          <a:xfrm>
            <a:off x="2352368" y="5700824"/>
            <a:ext cx="5397909" cy="241980"/>
          </a:xfrm>
          <a:prstGeom prst="rect">
            <a:avLst/>
          </a:prstGeom>
          <a:noFill/>
        </p:spPr>
        <p:txBody>
          <a:bodyPr wrap="square" lIns="36000" tIns="36000" rIns="36000" bIns="36000" rtlCol="0">
            <a:spAutoFit/>
          </a:bodyPr>
          <a:lstStyle/>
          <a:p>
            <a:r>
              <a:rPr lang="en-US" sz="1100" i="1" dirty="0">
                <a:solidFill>
                  <a:schemeClr val="bg2">
                    <a:lumMod val="50000"/>
                  </a:schemeClr>
                </a:solidFill>
                <a:latin typeface="CMBX8"/>
              </a:rPr>
              <a:t>Table 15. Relevant work in knowledge distillation especially in XAI, ESM, ETM applications</a:t>
            </a:r>
            <a:r>
              <a:rPr lang="en-US" sz="900" dirty="0">
                <a:latin typeface="Arial" pitchFamily="34" charset="0"/>
                <a:cs typeface="Arial" pitchFamily="34" charset="0"/>
              </a:rPr>
              <a:t>.   </a:t>
            </a:r>
          </a:p>
        </p:txBody>
      </p:sp>
      <p:sp>
        <p:nvSpPr>
          <p:cNvPr id="6" name="ZoneTexte 5">
            <a:extLst>
              <a:ext uri="{FF2B5EF4-FFF2-40B4-BE49-F238E27FC236}">
                <a16:creationId xmlns:a16="http://schemas.microsoft.com/office/drawing/2014/main" id="{63DD2D91-EF65-8849-2749-03E025C8530D}"/>
              </a:ext>
            </a:extLst>
          </p:cNvPr>
          <p:cNvSpPr txBox="1"/>
          <p:nvPr/>
        </p:nvSpPr>
        <p:spPr>
          <a:xfrm>
            <a:off x="9449193" y="6440822"/>
            <a:ext cx="253212" cy="211203"/>
          </a:xfrm>
          <a:prstGeom prst="rect">
            <a:avLst/>
          </a:prstGeom>
          <a:noFill/>
        </p:spPr>
        <p:txBody>
          <a:bodyPr wrap="square" lIns="36000" tIns="36000" rIns="36000" bIns="36000" rtlCol="0">
            <a:spAutoFit/>
          </a:bodyPr>
          <a:lstStyle/>
          <a:p>
            <a:r>
              <a:rPr lang="en-US" sz="900" dirty="0">
                <a:latin typeface="Arial" pitchFamily="34" charset="0"/>
                <a:cs typeface="Arial" pitchFamily="34" charset="0"/>
              </a:rPr>
              <a:t>26</a:t>
            </a:r>
          </a:p>
        </p:txBody>
      </p:sp>
    </p:spTree>
    <p:extLst>
      <p:ext uri="{BB962C8B-B14F-4D97-AF65-F5344CB8AC3E}">
        <p14:creationId xmlns:p14="http://schemas.microsoft.com/office/powerpoint/2010/main" val="1043704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37069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05F6BE-A2F8-4D9D-8B2E-41B05FFAB451}"/>
              </a:ext>
            </a:extLst>
          </p:cNvPr>
          <p:cNvSpPr>
            <a:spLocks noGrp="1"/>
          </p:cNvSpPr>
          <p:nvPr>
            <p:ph type="ctrTitle"/>
          </p:nvPr>
        </p:nvSpPr>
        <p:spPr>
          <a:xfrm>
            <a:off x="417201" y="3025285"/>
            <a:ext cx="4588986" cy="331116"/>
          </a:xfrm>
        </p:spPr>
        <p:txBody>
          <a:bodyPr/>
          <a:lstStyle/>
          <a:p>
            <a:r>
              <a:rPr lang="en-US" sz="2800" dirty="0"/>
              <a:t>1. Summary Overview</a:t>
            </a:r>
          </a:p>
        </p:txBody>
      </p:sp>
      <p:sp>
        <p:nvSpPr>
          <p:cNvPr id="12" name="Text Placeholder 11">
            <a:extLst>
              <a:ext uri="{FF2B5EF4-FFF2-40B4-BE49-F238E27FC236}">
                <a16:creationId xmlns:a16="http://schemas.microsoft.com/office/drawing/2014/main" id="{0B12A996-3031-4E65-BFBA-E2A5378AEEAF}"/>
              </a:ext>
            </a:extLst>
          </p:cNvPr>
          <p:cNvSpPr>
            <a:spLocks noGrp="1"/>
          </p:cNvSpPr>
          <p:nvPr>
            <p:ph type="subTitle" idx="1"/>
          </p:nvPr>
        </p:nvSpPr>
        <p:spPr>
          <a:xfrm>
            <a:off x="759055" y="3597464"/>
            <a:ext cx="4754525" cy="1876924"/>
          </a:xfrm>
        </p:spPr>
        <p:txBody>
          <a:bodyPr/>
          <a:lstStyle/>
          <a:p>
            <a:pPr lvl="1"/>
            <a:r>
              <a:rPr lang="en-US" dirty="0">
                <a:solidFill>
                  <a:schemeClr val="tx1"/>
                </a:solidFill>
              </a:rPr>
              <a:t>A. What is Knowledge Distillation ?  </a:t>
            </a:r>
          </a:p>
          <a:p>
            <a:pPr lvl="1"/>
            <a:r>
              <a:rPr lang="en-US" dirty="0"/>
              <a:t>B. Context and Motivation</a:t>
            </a:r>
          </a:p>
          <a:p>
            <a:pPr lvl="1"/>
            <a:r>
              <a:rPr lang="en-US" dirty="0">
                <a:solidFill>
                  <a:schemeClr val="tx1"/>
                </a:solidFill>
              </a:rPr>
              <a:t>C. Main Use of Knowledge Distillation </a:t>
            </a:r>
          </a:p>
          <a:p>
            <a:pPr lvl="1">
              <a:buClr>
                <a:schemeClr val="tx2"/>
              </a:buClr>
              <a:buSzPct val="90000"/>
            </a:pPr>
            <a:endParaRPr lang="en-US" b="0" dirty="0">
              <a:solidFill>
                <a:schemeClr val="tx1"/>
              </a:solidFill>
              <a:latin typeface="+mn-lt"/>
            </a:endParaRPr>
          </a:p>
          <a:p>
            <a:pPr lvl="1"/>
            <a:endParaRPr lang="en-US" dirty="0"/>
          </a:p>
          <a:p>
            <a:pPr lvl="1"/>
            <a:endParaRPr lang="en-US" dirty="0">
              <a:solidFill>
                <a:schemeClr val="tx1"/>
              </a:solidFill>
            </a:endParaRPr>
          </a:p>
        </p:txBody>
      </p:sp>
      <p:pic>
        <p:nvPicPr>
          <p:cNvPr id="2050" name="Picture 2" descr="An Overview and Applications of Artificial Neural Networks">
            <a:extLst>
              <a:ext uri="{FF2B5EF4-FFF2-40B4-BE49-F238E27FC236}">
                <a16:creationId xmlns:a16="http://schemas.microsoft.com/office/drawing/2014/main" id="{2EC0C951-6315-4A7E-A1A7-705C88390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936613" y="1888613"/>
            <a:ext cx="6865373"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1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a:xfrm>
            <a:off x="162530" y="461424"/>
            <a:ext cx="9259200" cy="236475"/>
          </a:xfrm>
        </p:spPr>
        <p:txBody>
          <a:bodyPr/>
          <a:lstStyle/>
          <a:p>
            <a:pPr lvl="1" algn="l" defTabSz="990564" rtl="0" fontAlgn="base">
              <a:lnSpc>
                <a:spcPct val="75000"/>
              </a:lnSpc>
              <a:spcBef>
                <a:spcPct val="0"/>
              </a:spcBef>
              <a:spcAft>
                <a:spcPct val="0"/>
              </a:spcAft>
            </a:pPr>
            <a:r>
              <a:rPr lang="en-US" sz="2000" kern="1200" cap="all" dirty="0">
                <a:solidFill>
                  <a:schemeClr val="tx1"/>
                </a:solidFill>
                <a:latin typeface="+mj-lt"/>
                <a:ea typeface="+mj-ea"/>
                <a:cs typeface="Arial" pitchFamily="34" charset="0"/>
              </a:rPr>
              <a:t>A. WHAT IS KNOWLEDGE Distillation ? </a:t>
            </a:r>
          </a:p>
        </p:txBody>
      </p:sp>
      <p:sp>
        <p:nvSpPr>
          <p:cNvPr id="4" name="ZoneTexte 3">
            <a:hlinkClick r:id="rId2"/>
            <a:extLst>
              <a:ext uri="{FF2B5EF4-FFF2-40B4-BE49-F238E27FC236}">
                <a16:creationId xmlns:a16="http://schemas.microsoft.com/office/drawing/2014/main" id="{5870BFD7-89B2-4ECD-B8BD-86C8392B3C9A}"/>
              </a:ext>
            </a:extLst>
          </p:cNvPr>
          <p:cNvSpPr txBox="1"/>
          <p:nvPr/>
        </p:nvSpPr>
        <p:spPr>
          <a:xfrm>
            <a:off x="898919" y="1116030"/>
            <a:ext cx="7916434" cy="2442583"/>
          </a:xfrm>
          <a:prstGeom prst="rect">
            <a:avLst/>
          </a:prstGeom>
        </p:spPr>
        <p:style>
          <a:lnRef idx="2">
            <a:schemeClr val="dk1"/>
          </a:lnRef>
          <a:fillRef idx="1">
            <a:schemeClr val="lt1"/>
          </a:fillRef>
          <a:effectRef idx="0">
            <a:schemeClr val="dk1"/>
          </a:effectRef>
          <a:fontRef idx="minor">
            <a:schemeClr val="dk1"/>
          </a:fontRef>
        </p:style>
        <p:txBody>
          <a:bodyPr wrap="square" lIns="36000" tIns="36000" rIns="36000" bIns="36000" rtlCol="0">
            <a:spAutoFit/>
          </a:bodyPr>
          <a:lstStyle/>
          <a:p>
            <a:pPr algn="just"/>
            <a:r>
              <a:rPr lang="en-US" sz="1100" b="1" dirty="0">
                <a:solidFill>
                  <a:schemeClr val="bg2">
                    <a:lumMod val="75000"/>
                  </a:schemeClr>
                </a:solidFill>
                <a:latin typeface="Arial" pitchFamily="34" charset="0"/>
                <a:cs typeface="Arial" pitchFamily="34" charset="0"/>
              </a:rPr>
              <a:t>Definition of </a:t>
            </a:r>
            <a:r>
              <a:rPr lang="en-US" sz="1100" b="1" dirty="0">
                <a:solidFill>
                  <a:schemeClr val="bg2">
                    <a:lumMod val="75000"/>
                  </a:schemeClr>
                </a:solidFill>
                <a:latin typeface="Arial" pitchFamily="34" charset="0"/>
                <a:cs typeface="Arial" pitchFamily="34" charset="0"/>
                <a:hlinkClick r:id="rId2">
                  <a:extLst>
                    <a:ext uri="{A12FA001-AC4F-418D-AE19-62706E023703}">
                      <ahyp:hlinkClr xmlns:ahyp="http://schemas.microsoft.com/office/drawing/2018/hyperlinkcolor" val="tx"/>
                    </a:ext>
                  </a:extLst>
                </a:hlinkClick>
              </a:rPr>
              <a:t>Caruana and al.,2006 </a:t>
            </a:r>
            <a:r>
              <a:rPr lang="en-US" sz="1100" dirty="0">
                <a:latin typeface="Arial" pitchFamily="34" charset="0"/>
                <a:cs typeface="Arial" pitchFamily="34" charset="0"/>
              </a:rPr>
              <a:t>: it is a model compression technique that uses a fast and compact model to approximate the function learned by a slower, larger, but better performing model. The name of knowledge distillation is introduced in 2015 by </a:t>
            </a:r>
            <a:r>
              <a:rPr lang="en-US" sz="1100" dirty="0">
                <a:solidFill>
                  <a:srgbClr val="0070C0"/>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Hinton and al, 2015</a:t>
            </a:r>
            <a:r>
              <a:rPr lang="en-US" sz="1100" dirty="0">
                <a:solidFill>
                  <a:srgbClr val="0070C0"/>
                </a:solidFill>
                <a:latin typeface="Arial" pitchFamily="34" charset="0"/>
                <a:cs typeface="Arial" pitchFamily="34" charset="0"/>
              </a:rPr>
              <a:t>. </a:t>
            </a:r>
            <a:r>
              <a:rPr lang="en-US" sz="1100" dirty="0">
                <a:latin typeface="Arial" pitchFamily="34" charset="0"/>
                <a:cs typeface="Arial" pitchFamily="34" charset="0"/>
              </a:rPr>
              <a:t>However, distillation learning has also been largely used to </a:t>
            </a:r>
            <a:r>
              <a:rPr lang="en-US" sz="1100" dirty="0">
                <a:solidFill>
                  <a:schemeClr val="bg2">
                    <a:lumMod val="75000"/>
                  </a:schemeClr>
                </a:solidFill>
                <a:latin typeface="Arial" pitchFamily="34" charset="0"/>
                <a:cs typeface="Arial" pitchFamily="34" charset="0"/>
              </a:rPr>
              <a:t>ameliorate models' performance without compression and in transfer learning tasks. </a:t>
            </a:r>
            <a:endParaRPr lang="en-US" sz="1100" dirty="0">
              <a:latin typeface="Arial" pitchFamily="34" charset="0"/>
              <a:cs typeface="Arial" pitchFamily="34" charset="0"/>
            </a:endParaRPr>
          </a:p>
          <a:p>
            <a:pPr algn="just"/>
            <a:endParaRPr lang="en-US" sz="1100" dirty="0">
              <a:latin typeface="Arial" pitchFamily="34" charset="0"/>
              <a:cs typeface="Arial" pitchFamily="34" charset="0"/>
            </a:endParaRPr>
          </a:p>
          <a:p>
            <a:pPr algn="just"/>
            <a:r>
              <a:rPr lang="en-US" sz="1100" b="1" dirty="0">
                <a:solidFill>
                  <a:srgbClr val="C00000"/>
                </a:solidFill>
                <a:latin typeface="Arial" pitchFamily="34" charset="0"/>
                <a:cs typeface="Arial" pitchFamily="34" charset="0"/>
              </a:rPr>
              <a:t>Teacher model</a:t>
            </a:r>
            <a:r>
              <a:rPr lang="en-US" sz="1100" dirty="0">
                <a:latin typeface="Arial" pitchFamily="34" charset="0"/>
                <a:cs typeface="Arial" pitchFamily="34" charset="0"/>
              </a:rPr>
              <a:t>: A complex model that we would like to distill in a simplified model.   </a:t>
            </a:r>
          </a:p>
          <a:p>
            <a:pPr algn="just"/>
            <a:endParaRPr lang="en-US" sz="1100" dirty="0">
              <a:latin typeface="Arial" pitchFamily="34" charset="0"/>
              <a:cs typeface="Arial" pitchFamily="34" charset="0"/>
            </a:endParaRPr>
          </a:p>
          <a:p>
            <a:pPr algn="just"/>
            <a:r>
              <a:rPr lang="en-US" sz="1100" b="1" dirty="0">
                <a:solidFill>
                  <a:srgbClr val="C00000"/>
                </a:solidFill>
                <a:latin typeface="Arial" pitchFamily="34" charset="0"/>
                <a:cs typeface="Arial" pitchFamily="34" charset="0"/>
              </a:rPr>
              <a:t>Student model</a:t>
            </a:r>
            <a:r>
              <a:rPr lang="en-US" sz="1100" dirty="0">
                <a:latin typeface="Arial" pitchFamily="34" charset="0"/>
                <a:cs typeface="Arial" pitchFamily="34" charset="0"/>
              </a:rPr>
              <a:t>: A compact model, often a simplified version of the teacher model, in which we would like to distill the knowledge of the teacher model.</a:t>
            </a:r>
          </a:p>
          <a:p>
            <a:pPr algn="just"/>
            <a:endParaRPr lang="en-US" sz="1100" dirty="0">
              <a:latin typeface="Arial" pitchFamily="34" charset="0"/>
              <a:cs typeface="Arial" pitchFamily="34" charset="0"/>
            </a:endParaRPr>
          </a:p>
          <a:p>
            <a:pPr algn="just"/>
            <a:r>
              <a:rPr lang="en-US" sz="1100" b="1" dirty="0">
                <a:solidFill>
                  <a:srgbClr val="C00000"/>
                </a:solidFill>
                <a:latin typeface="Arial" pitchFamily="34" charset="0"/>
                <a:cs typeface="Arial" pitchFamily="34" charset="0"/>
              </a:rPr>
              <a:t>Knowledge</a:t>
            </a:r>
            <a:r>
              <a:rPr lang="en-US" sz="1100" dirty="0">
                <a:latin typeface="Arial" pitchFamily="34" charset="0"/>
                <a:cs typeface="Arial" pitchFamily="34" charset="0"/>
              </a:rPr>
              <a:t>: weights, feature maps, activation function, relationships and distributions, etc. learned by the teacher model and that we would like to distill in the student model. </a:t>
            </a:r>
          </a:p>
          <a:p>
            <a:endParaRPr lang="en-US" sz="1100" dirty="0">
              <a:latin typeface="Arial" pitchFamily="34" charset="0"/>
              <a:cs typeface="Arial" pitchFamily="34" charset="0"/>
            </a:endParaRPr>
          </a:p>
          <a:p>
            <a:endParaRPr lang="en-US" sz="1100" dirty="0">
              <a:latin typeface="Arial" pitchFamily="34" charset="0"/>
              <a:cs typeface="Arial" pitchFamily="34" charset="0"/>
            </a:endParaRPr>
          </a:p>
        </p:txBody>
      </p:sp>
      <p:pic>
        <p:nvPicPr>
          <p:cNvPr id="7" name="Image 6" descr="Une image contenant diagramme, capture d’écran&#10;&#10;Description générée automatiquement">
            <a:extLst>
              <a:ext uri="{FF2B5EF4-FFF2-40B4-BE49-F238E27FC236}">
                <a16:creationId xmlns:a16="http://schemas.microsoft.com/office/drawing/2014/main" id="{C72CA00B-EFDD-EA2E-C59A-F18E83C919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6139" y="3654113"/>
            <a:ext cx="5891981" cy="2439390"/>
          </a:xfrm>
          <a:prstGeom prst="rect">
            <a:avLst/>
          </a:prstGeom>
        </p:spPr>
      </p:pic>
      <p:sp>
        <p:nvSpPr>
          <p:cNvPr id="8" name="Rectangle 7">
            <a:extLst>
              <a:ext uri="{FF2B5EF4-FFF2-40B4-BE49-F238E27FC236}">
                <a16:creationId xmlns:a16="http://schemas.microsoft.com/office/drawing/2014/main" id="{41D809B0-538C-E652-3B66-7AC43F78FB64}"/>
              </a:ext>
            </a:extLst>
          </p:cNvPr>
          <p:cNvSpPr/>
          <p:nvPr/>
        </p:nvSpPr>
        <p:spPr>
          <a:xfrm>
            <a:off x="6157452" y="1020530"/>
            <a:ext cx="914400" cy="914400"/>
          </a:xfrm>
          <a:prstGeom prst="rect">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10" name="ZoneTexte 9">
            <a:extLst>
              <a:ext uri="{FF2B5EF4-FFF2-40B4-BE49-F238E27FC236}">
                <a16:creationId xmlns:a16="http://schemas.microsoft.com/office/drawing/2014/main" id="{963D5DDC-1817-AB62-61FF-E790B6FAEDB2}"/>
              </a:ext>
            </a:extLst>
          </p:cNvPr>
          <p:cNvSpPr txBox="1"/>
          <p:nvPr/>
        </p:nvSpPr>
        <p:spPr>
          <a:xfrm>
            <a:off x="1490749" y="6058198"/>
            <a:ext cx="7543933" cy="261610"/>
          </a:xfrm>
          <a:prstGeom prst="rect">
            <a:avLst/>
          </a:prstGeom>
          <a:noFill/>
        </p:spPr>
        <p:txBody>
          <a:bodyPr wrap="square">
            <a:spAutoFit/>
          </a:bodyPr>
          <a:lstStyle/>
          <a:p>
            <a:pPr algn="ctr"/>
            <a:r>
              <a:rPr lang="en-US" sz="1100" i="1" u="none" strike="noStrike" baseline="0" dirty="0">
                <a:solidFill>
                  <a:schemeClr val="bg2">
                    <a:lumMod val="50000"/>
                  </a:schemeClr>
                </a:solidFill>
                <a:latin typeface="CMBX8"/>
              </a:rPr>
              <a:t>Fig. 1 </a:t>
            </a:r>
            <a:r>
              <a:rPr lang="en-US" sz="1100" i="1" u="none" strike="noStrike" baseline="0" dirty="0">
                <a:solidFill>
                  <a:schemeClr val="bg2">
                    <a:lumMod val="50000"/>
                  </a:schemeClr>
                </a:solidFill>
                <a:latin typeface="CMR8"/>
              </a:rPr>
              <a:t>The generic teacher-student framework for knowledge distillation, source </a:t>
            </a:r>
            <a:r>
              <a:rPr lang="en-US" sz="1100" i="1" u="none" strike="noStrike" baseline="0" dirty="0">
                <a:solidFill>
                  <a:schemeClr val="bg2">
                    <a:lumMod val="50000"/>
                  </a:schemeClr>
                </a:solidFill>
                <a:latin typeface="CMR8"/>
                <a:hlinkClick r:id="rId5"/>
              </a:rPr>
              <a:t>arxiv</a:t>
            </a:r>
            <a:endParaRPr lang="en-US" sz="1100" i="1" dirty="0">
              <a:solidFill>
                <a:schemeClr val="bg2">
                  <a:lumMod val="50000"/>
                </a:schemeClr>
              </a:solidFill>
            </a:endParaRPr>
          </a:p>
        </p:txBody>
      </p:sp>
    </p:spTree>
    <p:extLst>
      <p:ext uri="{BB962C8B-B14F-4D97-AF65-F5344CB8AC3E}">
        <p14:creationId xmlns:p14="http://schemas.microsoft.com/office/powerpoint/2010/main" val="283974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a:xfrm>
            <a:off x="189993" y="461424"/>
            <a:ext cx="9259200" cy="236475"/>
          </a:xfrm>
        </p:spPr>
        <p:txBody>
          <a:bodyPr/>
          <a:lstStyle/>
          <a:p>
            <a:r>
              <a:rPr lang="en-US" dirty="0">
                <a:solidFill>
                  <a:schemeClr val="tx1"/>
                </a:solidFill>
              </a:rPr>
              <a:t>B. Context AND Motivation </a:t>
            </a:r>
          </a:p>
        </p:txBody>
      </p:sp>
      <p:graphicFrame>
        <p:nvGraphicFramePr>
          <p:cNvPr id="13" name="Tableau 13">
            <a:extLst>
              <a:ext uri="{FF2B5EF4-FFF2-40B4-BE49-F238E27FC236}">
                <a16:creationId xmlns:a16="http://schemas.microsoft.com/office/drawing/2014/main" id="{095F0FB5-E2FD-43A4-9132-C56CDE65C28B}"/>
              </a:ext>
            </a:extLst>
          </p:cNvPr>
          <p:cNvGraphicFramePr>
            <a:graphicFrameLocks noGrp="1"/>
          </p:cNvGraphicFramePr>
          <p:nvPr>
            <p:extLst>
              <p:ext uri="{D42A27DB-BD31-4B8C-83A1-F6EECF244321}">
                <p14:modId xmlns:p14="http://schemas.microsoft.com/office/powerpoint/2010/main" val="1319843108"/>
              </p:ext>
            </p:extLst>
          </p:nvPr>
        </p:nvGraphicFramePr>
        <p:xfrm>
          <a:off x="1681873" y="1129804"/>
          <a:ext cx="6275440" cy="1743816"/>
        </p:xfrm>
        <a:graphic>
          <a:graphicData uri="http://schemas.openxmlformats.org/drawingml/2006/table">
            <a:tbl>
              <a:tblPr firstRow="1" bandRow="1">
                <a:tableStyleId>{BC89EF96-8CEA-46FF-86C4-4CE0E7609802}</a:tableStyleId>
              </a:tblPr>
              <a:tblGrid>
                <a:gridCol w="3137720">
                  <a:extLst>
                    <a:ext uri="{9D8B030D-6E8A-4147-A177-3AD203B41FA5}">
                      <a16:colId xmlns:a16="http://schemas.microsoft.com/office/drawing/2014/main" val="2788364385"/>
                    </a:ext>
                  </a:extLst>
                </a:gridCol>
                <a:gridCol w="3137720">
                  <a:extLst>
                    <a:ext uri="{9D8B030D-6E8A-4147-A177-3AD203B41FA5}">
                      <a16:colId xmlns:a16="http://schemas.microsoft.com/office/drawing/2014/main" val="3381249206"/>
                    </a:ext>
                  </a:extLst>
                </a:gridCol>
              </a:tblGrid>
              <a:tr h="251357">
                <a:tc>
                  <a:txBody>
                    <a:bodyPr/>
                    <a:lstStyle/>
                    <a:p>
                      <a:pPr algn="ctr"/>
                      <a:r>
                        <a:rPr lang="en-US" sz="1400" dirty="0"/>
                        <a:t>Context </a:t>
                      </a:r>
                    </a:p>
                  </a:txBody>
                  <a:tcPr/>
                </a:tc>
                <a:tc>
                  <a:txBody>
                    <a:bodyPr/>
                    <a:lstStyle/>
                    <a:p>
                      <a:pPr algn="ctr"/>
                      <a:r>
                        <a:rPr lang="en-US" sz="1400" dirty="0"/>
                        <a:t>Motivation </a:t>
                      </a:r>
                    </a:p>
                  </a:txBody>
                  <a:tcPr/>
                </a:tc>
                <a:extLst>
                  <a:ext uri="{0D108BD9-81ED-4DB2-BD59-A6C34878D82A}">
                    <a16:rowId xmlns:a16="http://schemas.microsoft.com/office/drawing/2014/main" val="1100639938"/>
                  </a:ext>
                </a:extLst>
              </a:tr>
              <a:tr h="1439016">
                <a:tc>
                  <a:txBody>
                    <a:bodyPr/>
                    <a:lstStyle/>
                    <a:p>
                      <a:pPr marL="342900" indent="-342900">
                        <a:buFont typeface="Arial" panose="020B0604020202020204" pitchFamily="34" charset="0"/>
                        <a:buChar char="•"/>
                      </a:pPr>
                      <a:r>
                        <a:rPr lang="en-US" sz="1050" dirty="0"/>
                        <a:t>Increasing use of </a:t>
                      </a:r>
                      <a:r>
                        <a:rPr lang="en-US" sz="1050" b="1" dirty="0">
                          <a:solidFill>
                            <a:schemeClr val="bg2"/>
                          </a:solidFill>
                        </a:rPr>
                        <a:t>complex models </a:t>
                      </a:r>
                      <a:r>
                        <a:rPr lang="en-US" sz="1050" dirty="0"/>
                        <a:t>such as deep learning models and ensemble models. </a:t>
                      </a:r>
                    </a:p>
                    <a:p>
                      <a:pPr marL="0" indent="0">
                        <a:buFont typeface="Arial" panose="020B0604020202020204" pitchFamily="34" charset="0"/>
                        <a:buNone/>
                      </a:pPr>
                      <a:endParaRPr lang="en-US" sz="1050" dirty="0"/>
                    </a:p>
                    <a:p>
                      <a:pPr marL="342900" indent="-342900">
                        <a:buFont typeface="Arial" panose="020B0604020202020204" pitchFamily="34" charset="0"/>
                        <a:buChar char="•"/>
                      </a:pPr>
                      <a:r>
                        <a:rPr lang="en-US" sz="1050" dirty="0"/>
                        <a:t>Model </a:t>
                      </a:r>
                      <a:r>
                        <a:rPr lang="en-US" sz="1050" b="1" dirty="0"/>
                        <a:t>Transparency Requirement </a:t>
                      </a:r>
                    </a:p>
                    <a:p>
                      <a:pPr marL="0" indent="0">
                        <a:buFont typeface="Arial" panose="020B0604020202020204" pitchFamily="34" charset="0"/>
                        <a:buNone/>
                      </a:pPr>
                      <a:endParaRPr lang="en-US" sz="1050" dirty="0"/>
                    </a:p>
                    <a:p>
                      <a:pPr marL="342900" indent="-342900">
                        <a:buFont typeface="Arial" panose="020B0604020202020204" pitchFamily="34" charset="0"/>
                        <a:buChar char="•"/>
                      </a:pPr>
                      <a:r>
                        <a:rPr lang="en-US" sz="1050" dirty="0"/>
                        <a:t>Costs of cumbersome models </a:t>
                      </a:r>
                      <a:r>
                        <a:rPr lang="en-US" sz="1050" dirty="0">
                          <a:solidFill>
                            <a:schemeClr val="tx1"/>
                          </a:solidFill>
                        </a:rPr>
                        <a:t>during inference: Latency, pollution, etc., </a:t>
                      </a:r>
                    </a:p>
                  </a:txBody>
                  <a:tcPr/>
                </a:tc>
                <a:tc>
                  <a:txBody>
                    <a:bodyPr/>
                    <a:lstStyle/>
                    <a:p>
                      <a:pPr marL="285750" marR="0" lvl="0" indent="-2857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Necessity to deploy </a:t>
                      </a:r>
                      <a:r>
                        <a:rPr lang="en-US" sz="1050" dirty="0">
                          <a:solidFill>
                            <a:schemeClr val="bg2"/>
                          </a:solidFill>
                        </a:rPr>
                        <a:t>at scale </a:t>
                      </a:r>
                      <a:r>
                        <a:rPr lang="en-US" sz="1050" dirty="0"/>
                        <a:t>machine learning models in production with </a:t>
                      </a:r>
                      <a:r>
                        <a:rPr lang="en-US" sz="1050" dirty="0">
                          <a:solidFill>
                            <a:schemeClr val="bg2"/>
                          </a:solidFill>
                        </a:rPr>
                        <a:t>minimum latency.</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mn-lt"/>
                        <a:ea typeface="+mn-ea"/>
                        <a:cs typeface="+mn-cs"/>
                      </a:endParaRP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mn-lt"/>
                        <a:ea typeface="+mn-ea"/>
                        <a:cs typeface="+mn-cs"/>
                      </a:endParaRPr>
                    </a:p>
                    <a:p>
                      <a:pPr marL="285750" marR="0" lvl="0" indent="-2857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a:solidFill>
                            <a:schemeClr val="tx1"/>
                          </a:solidFill>
                          <a:latin typeface="+mn-lt"/>
                          <a:ea typeface="+mn-ea"/>
                          <a:cs typeface="+mn-cs"/>
                        </a:rPr>
                        <a:t>The willingness of </a:t>
                      </a:r>
                      <a:r>
                        <a:rPr lang="en-US" sz="1050" kern="1200" dirty="0">
                          <a:solidFill>
                            <a:schemeClr val="bg2"/>
                          </a:solidFill>
                          <a:latin typeface="+mn-lt"/>
                          <a:ea typeface="+mn-ea"/>
                          <a:cs typeface="+mn-cs"/>
                        </a:rPr>
                        <a:t>reducing/simplifying /explaining or enhancing </a:t>
                      </a:r>
                      <a:r>
                        <a:rPr lang="en-US" sz="1050" kern="1200" dirty="0">
                          <a:solidFill>
                            <a:schemeClr val="tx1"/>
                          </a:solidFill>
                          <a:latin typeface="+mn-lt"/>
                          <a:ea typeface="+mn-ea"/>
                          <a:cs typeface="+mn-cs"/>
                        </a:rPr>
                        <a:t>models.</a:t>
                      </a:r>
                    </a:p>
                  </a:txBody>
                  <a:tcPr/>
                </a:tc>
                <a:extLst>
                  <a:ext uri="{0D108BD9-81ED-4DB2-BD59-A6C34878D82A}">
                    <a16:rowId xmlns:a16="http://schemas.microsoft.com/office/drawing/2014/main" val="4209994704"/>
                  </a:ext>
                </a:extLst>
              </a:tr>
            </a:tbl>
          </a:graphicData>
        </a:graphic>
      </p:graphicFrame>
      <p:sp>
        <p:nvSpPr>
          <p:cNvPr id="14" name="ZoneTexte 13">
            <a:extLst>
              <a:ext uri="{FF2B5EF4-FFF2-40B4-BE49-F238E27FC236}">
                <a16:creationId xmlns:a16="http://schemas.microsoft.com/office/drawing/2014/main" id="{8E9B5BFF-27E2-4ABF-A07F-1F6D8C0D7337}"/>
              </a:ext>
            </a:extLst>
          </p:cNvPr>
          <p:cNvSpPr txBox="1"/>
          <p:nvPr/>
        </p:nvSpPr>
        <p:spPr>
          <a:xfrm>
            <a:off x="2745480" y="2976629"/>
            <a:ext cx="4849940" cy="241980"/>
          </a:xfrm>
          <a:prstGeom prst="rect">
            <a:avLst/>
          </a:prstGeom>
          <a:noFill/>
        </p:spPr>
        <p:txBody>
          <a:bodyPr wrap="square" lIns="36000" tIns="36000" rIns="36000" bIns="36000" rtlCol="0">
            <a:spAutoFit/>
          </a:bodyPr>
          <a:lstStyle/>
          <a:p>
            <a:r>
              <a:rPr lang="en-US" sz="1100" i="1" dirty="0">
                <a:solidFill>
                  <a:schemeClr val="bg2">
                    <a:lumMod val="50000"/>
                  </a:schemeClr>
                </a:solidFill>
                <a:latin typeface="CMBX8"/>
              </a:rPr>
              <a:t>Table 1. Context and Motivation Behind the Use of Knowledge Distillation </a:t>
            </a:r>
          </a:p>
        </p:txBody>
      </p:sp>
      <p:pic>
        <p:nvPicPr>
          <p:cNvPr id="3" name="Image 2" descr="Une image contenant texte, capture d’écran, diagramme, Police&#10;&#10;Description générée automatiquement">
            <a:extLst>
              <a:ext uri="{FF2B5EF4-FFF2-40B4-BE49-F238E27FC236}">
                <a16:creationId xmlns:a16="http://schemas.microsoft.com/office/drawing/2014/main" id="{9A87F6DF-66C2-6C81-0758-BADE9EB14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293" y="3245039"/>
            <a:ext cx="5232600" cy="2520370"/>
          </a:xfrm>
          <a:prstGeom prst="rect">
            <a:avLst/>
          </a:prstGeom>
        </p:spPr>
      </p:pic>
      <p:sp>
        <p:nvSpPr>
          <p:cNvPr id="4" name="ZoneTexte 3">
            <a:extLst>
              <a:ext uri="{FF2B5EF4-FFF2-40B4-BE49-F238E27FC236}">
                <a16:creationId xmlns:a16="http://schemas.microsoft.com/office/drawing/2014/main" id="{4D382B2A-06B9-57C7-FAAC-3B29E49D6433}"/>
              </a:ext>
            </a:extLst>
          </p:cNvPr>
          <p:cNvSpPr txBox="1"/>
          <p:nvPr/>
        </p:nvSpPr>
        <p:spPr>
          <a:xfrm>
            <a:off x="2528030" y="5885921"/>
            <a:ext cx="4849940" cy="241980"/>
          </a:xfrm>
          <a:prstGeom prst="rect">
            <a:avLst/>
          </a:prstGeom>
          <a:noFill/>
        </p:spPr>
        <p:txBody>
          <a:bodyPr wrap="square" lIns="36000" tIns="36000" rIns="36000" bIns="36000" rtlCol="0">
            <a:spAutoFit/>
          </a:bodyPr>
          <a:lstStyle/>
          <a:p>
            <a:pPr algn="ctr"/>
            <a:r>
              <a:rPr lang="en-US" sz="1100" i="1" dirty="0">
                <a:solidFill>
                  <a:schemeClr val="bg2">
                    <a:lumMod val="50000"/>
                  </a:schemeClr>
                </a:solidFill>
                <a:latin typeface="CMBX8"/>
              </a:rPr>
              <a:t>Fig 2. Knowledge Distillation for Device Model Embedding </a:t>
            </a:r>
          </a:p>
        </p:txBody>
      </p:sp>
    </p:spTree>
    <p:extLst>
      <p:ext uri="{BB962C8B-B14F-4D97-AF65-F5344CB8AC3E}">
        <p14:creationId xmlns:p14="http://schemas.microsoft.com/office/powerpoint/2010/main" val="223456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a:xfrm>
            <a:off x="189993" y="454049"/>
            <a:ext cx="9259200" cy="236475"/>
          </a:xfrm>
        </p:spPr>
        <p:txBody>
          <a:bodyPr/>
          <a:lstStyle/>
          <a:p>
            <a:r>
              <a:rPr lang="en-US" dirty="0">
                <a:solidFill>
                  <a:schemeClr val="tx1"/>
                </a:solidFill>
              </a:rPr>
              <a:t>C. Main Use of Knowledge Distillation</a:t>
            </a:r>
          </a:p>
        </p:txBody>
      </p:sp>
      <p:sp>
        <p:nvSpPr>
          <p:cNvPr id="5" name="ZoneTexte 4">
            <a:extLst>
              <a:ext uri="{FF2B5EF4-FFF2-40B4-BE49-F238E27FC236}">
                <a16:creationId xmlns:a16="http://schemas.microsoft.com/office/drawing/2014/main" id="{5CC725C0-E829-A860-4039-1F8CDF18F1B5}"/>
              </a:ext>
            </a:extLst>
          </p:cNvPr>
          <p:cNvSpPr txBox="1"/>
          <p:nvPr/>
        </p:nvSpPr>
        <p:spPr>
          <a:xfrm>
            <a:off x="108936" y="903876"/>
            <a:ext cx="7077334" cy="646331"/>
          </a:xfrm>
          <a:prstGeom prst="rect">
            <a:avLst/>
          </a:prstGeom>
          <a:noFill/>
        </p:spPr>
        <p:txBody>
          <a:bodyPr wrap="square">
            <a:spAutoFit/>
          </a:bodyPr>
          <a:lstStyle/>
          <a:p>
            <a:r>
              <a:rPr lang="en-US" sz="1800" b="1" dirty="0">
                <a:solidFill>
                  <a:srgbClr val="C00000"/>
                </a:solidFill>
              </a:rPr>
              <a:t>3 Main Potential Uses of Knowledge Distillation in Model Risk Management</a:t>
            </a:r>
          </a:p>
        </p:txBody>
      </p:sp>
      <p:graphicFrame>
        <p:nvGraphicFramePr>
          <p:cNvPr id="8" name="Diagramme 7">
            <a:extLst>
              <a:ext uri="{FF2B5EF4-FFF2-40B4-BE49-F238E27FC236}">
                <a16:creationId xmlns:a16="http://schemas.microsoft.com/office/drawing/2014/main" id="{8B2E5EA4-018B-0170-2250-F713F3755AD6}"/>
              </a:ext>
            </a:extLst>
          </p:cNvPr>
          <p:cNvGraphicFramePr/>
          <p:nvPr>
            <p:extLst>
              <p:ext uri="{D42A27DB-BD31-4B8C-83A1-F6EECF244321}">
                <p14:modId xmlns:p14="http://schemas.microsoft.com/office/powerpoint/2010/main" val="4242319528"/>
              </p:ext>
            </p:extLst>
          </p:nvPr>
        </p:nvGraphicFramePr>
        <p:xfrm>
          <a:off x="1600198" y="1833551"/>
          <a:ext cx="6550889" cy="4313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ZoneTexte 8">
            <a:extLst>
              <a:ext uri="{FF2B5EF4-FFF2-40B4-BE49-F238E27FC236}">
                <a16:creationId xmlns:a16="http://schemas.microsoft.com/office/drawing/2014/main" id="{CD9AB489-07A1-DAD9-F816-3D4CBA1924EC}"/>
              </a:ext>
            </a:extLst>
          </p:cNvPr>
          <p:cNvSpPr txBox="1"/>
          <p:nvPr/>
        </p:nvSpPr>
        <p:spPr>
          <a:xfrm>
            <a:off x="2370261" y="1435866"/>
            <a:ext cx="355073" cy="412251"/>
          </a:xfrm>
          <a:prstGeom prst="rect">
            <a:avLst/>
          </a:prstGeom>
          <a:noFill/>
        </p:spPr>
        <p:txBody>
          <a:bodyPr wrap="square" lIns="39000" tIns="39000" rIns="39000" bIns="39000" rtlCol="0">
            <a:spAutoFit/>
          </a:bodyPr>
          <a:lstStyle/>
          <a:p>
            <a:pPr algn="ctr"/>
            <a:r>
              <a:rPr lang="en-US" sz="2167" b="1" dirty="0">
                <a:latin typeface="Arial" pitchFamily="34" charset="0"/>
                <a:cs typeface="Arial" pitchFamily="34" charset="0"/>
              </a:rPr>
              <a:t>1</a:t>
            </a:r>
          </a:p>
        </p:txBody>
      </p:sp>
      <p:sp>
        <p:nvSpPr>
          <p:cNvPr id="10" name="ZoneTexte 9">
            <a:extLst>
              <a:ext uri="{FF2B5EF4-FFF2-40B4-BE49-F238E27FC236}">
                <a16:creationId xmlns:a16="http://schemas.microsoft.com/office/drawing/2014/main" id="{36D42590-F3DC-F944-8126-37DDE9DFD227}"/>
              </a:ext>
            </a:extLst>
          </p:cNvPr>
          <p:cNvSpPr txBox="1"/>
          <p:nvPr/>
        </p:nvSpPr>
        <p:spPr>
          <a:xfrm>
            <a:off x="4631586" y="1421300"/>
            <a:ext cx="355073" cy="412251"/>
          </a:xfrm>
          <a:prstGeom prst="rect">
            <a:avLst/>
          </a:prstGeom>
          <a:noFill/>
        </p:spPr>
        <p:txBody>
          <a:bodyPr wrap="square" lIns="39000" tIns="39000" rIns="39000" bIns="39000" rtlCol="0">
            <a:spAutoFit/>
          </a:bodyPr>
          <a:lstStyle/>
          <a:p>
            <a:pPr algn="ctr"/>
            <a:r>
              <a:rPr lang="en-US" sz="2167" b="1" dirty="0">
                <a:latin typeface="Arial" pitchFamily="34" charset="0"/>
                <a:cs typeface="Arial" pitchFamily="34" charset="0"/>
              </a:rPr>
              <a:t>2</a:t>
            </a:r>
          </a:p>
        </p:txBody>
      </p:sp>
      <p:sp>
        <p:nvSpPr>
          <p:cNvPr id="11" name="ZoneTexte 10">
            <a:extLst>
              <a:ext uri="{FF2B5EF4-FFF2-40B4-BE49-F238E27FC236}">
                <a16:creationId xmlns:a16="http://schemas.microsoft.com/office/drawing/2014/main" id="{A9720202-2CC0-9892-FD03-3D5A6146270C}"/>
              </a:ext>
            </a:extLst>
          </p:cNvPr>
          <p:cNvSpPr txBox="1"/>
          <p:nvPr/>
        </p:nvSpPr>
        <p:spPr>
          <a:xfrm>
            <a:off x="6892911" y="1431942"/>
            <a:ext cx="355073" cy="412251"/>
          </a:xfrm>
          <a:prstGeom prst="rect">
            <a:avLst/>
          </a:prstGeom>
          <a:noFill/>
        </p:spPr>
        <p:txBody>
          <a:bodyPr wrap="square" lIns="39000" tIns="39000" rIns="39000" bIns="39000" rtlCol="0">
            <a:spAutoFit/>
          </a:bodyPr>
          <a:lstStyle/>
          <a:p>
            <a:pPr algn="ctr"/>
            <a:r>
              <a:rPr lang="en-US" sz="2167" b="1" dirty="0">
                <a:latin typeface="Arial" pitchFamily="34" charset="0"/>
                <a:cs typeface="Arial" pitchFamily="34" charset="0"/>
              </a:rPr>
              <a:t>3</a:t>
            </a:r>
          </a:p>
        </p:txBody>
      </p:sp>
    </p:spTree>
    <p:extLst>
      <p:ext uri="{BB962C8B-B14F-4D97-AF65-F5344CB8AC3E}">
        <p14:creationId xmlns:p14="http://schemas.microsoft.com/office/powerpoint/2010/main" val="418228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05F6BE-A2F8-4D9D-8B2E-41B05FFAB451}"/>
              </a:ext>
            </a:extLst>
          </p:cNvPr>
          <p:cNvSpPr>
            <a:spLocks noGrp="1"/>
          </p:cNvSpPr>
          <p:nvPr>
            <p:ph type="ctrTitle"/>
          </p:nvPr>
        </p:nvSpPr>
        <p:spPr>
          <a:xfrm>
            <a:off x="431949" y="3100689"/>
            <a:ext cx="6691522" cy="248338"/>
          </a:xfrm>
        </p:spPr>
        <p:txBody>
          <a:bodyPr/>
          <a:lstStyle/>
          <a:p>
            <a:r>
              <a:rPr lang="en-US" sz="2100" dirty="0"/>
              <a:t>2. Knowledge Distillation Techniques </a:t>
            </a:r>
          </a:p>
        </p:txBody>
      </p:sp>
      <p:sp>
        <p:nvSpPr>
          <p:cNvPr id="12" name="Text Placeholder 11">
            <a:extLst>
              <a:ext uri="{FF2B5EF4-FFF2-40B4-BE49-F238E27FC236}">
                <a16:creationId xmlns:a16="http://schemas.microsoft.com/office/drawing/2014/main" id="{0B12A996-3031-4E65-BFBA-E2A5378AEEAF}"/>
              </a:ext>
            </a:extLst>
          </p:cNvPr>
          <p:cNvSpPr>
            <a:spLocks noGrp="1"/>
          </p:cNvSpPr>
          <p:nvPr>
            <p:ph type="subTitle" idx="1"/>
          </p:nvPr>
        </p:nvSpPr>
        <p:spPr>
          <a:xfrm>
            <a:off x="1496475" y="3575342"/>
            <a:ext cx="4754525" cy="1876924"/>
          </a:xfrm>
        </p:spPr>
        <p:txBody>
          <a:bodyPr/>
          <a:lstStyle/>
          <a:p>
            <a:pPr lvl="1"/>
            <a:r>
              <a:rPr lang="en-US" dirty="0">
                <a:solidFill>
                  <a:schemeClr val="tx1"/>
                </a:solidFill>
              </a:rPr>
              <a:t>A. Knowledge </a:t>
            </a:r>
          </a:p>
          <a:p>
            <a:pPr lvl="1"/>
            <a:r>
              <a:rPr lang="en-US" dirty="0"/>
              <a:t>B. Training Modes</a:t>
            </a:r>
            <a:r>
              <a:rPr lang="en-US" dirty="0">
                <a:solidFill>
                  <a:schemeClr val="tx1"/>
                </a:solidFill>
              </a:rPr>
              <a:t> </a:t>
            </a:r>
          </a:p>
          <a:p>
            <a:pPr lvl="1"/>
            <a:r>
              <a:rPr lang="en-US" dirty="0">
                <a:solidFill>
                  <a:schemeClr val="tx1"/>
                </a:solidFill>
              </a:rPr>
              <a:t>C. Some Distillation Frameworks  </a:t>
            </a:r>
          </a:p>
          <a:p>
            <a:pPr lvl="1">
              <a:buClr>
                <a:schemeClr val="tx2"/>
              </a:buClr>
              <a:buSzPct val="90000"/>
            </a:pPr>
            <a:endParaRPr lang="en-US" b="0" dirty="0">
              <a:solidFill>
                <a:schemeClr val="tx1"/>
              </a:solidFill>
              <a:latin typeface="+mn-lt"/>
            </a:endParaRPr>
          </a:p>
          <a:p>
            <a:pPr lvl="1"/>
            <a:endParaRPr lang="en-US" dirty="0"/>
          </a:p>
          <a:p>
            <a:pPr lvl="1"/>
            <a:endParaRPr lang="en-US" dirty="0">
              <a:solidFill>
                <a:schemeClr val="tx1"/>
              </a:solidFill>
            </a:endParaRPr>
          </a:p>
        </p:txBody>
      </p:sp>
      <p:pic>
        <p:nvPicPr>
          <p:cNvPr id="2050" name="Picture 2" descr="An Overview and Applications of Artificial Neural Networks">
            <a:extLst>
              <a:ext uri="{FF2B5EF4-FFF2-40B4-BE49-F238E27FC236}">
                <a16:creationId xmlns:a16="http://schemas.microsoft.com/office/drawing/2014/main" id="{2EC0C951-6315-4A7E-A1A7-705C88390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936613" y="1888613"/>
            <a:ext cx="6865373"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49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91265" y="489903"/>
            <a:ext cx="9259200" cy="236475"/>
          </a:xfrm>
        </p:spPr>
        <p:txBody>
          <a:bodyPr/>
          <a:lstStyle/>
          <a:p>
            <a:r>
              <a:rPr lang="en-US" dirty="0"/>
              <a:t>A. Knowledge </a:t>
            </a:r>
          </a:p>
        </p:txBody>
      </p:sp>
      <p:sp>
        <p:nvSpPr>
          <p:cNvPr id="3" name="Espace réservé du texte 2">
            <a:extLst>
              <a:ext uri="{FF2B5EF4-FFF2-40B4-BE49-F238E27FC236}">
                <a16:creationId xmlns:a16="http://schemas.microsoft.com/office/drawing/2014/main" id="{9758A012-80DA-9816-D2CF-A1066B90C2E3}"/>
              </a:ext>
            </a:extLst>
          </p:cNvPr>
          <p:cNvSpPr>
            <a:spLocks noGrp="1"/>
          </p:cNvSpPr>
          <p:nvPr>
            <p:ph type="body" sz="quarter" idx="13"/>
          </p:nvPr>
        </p:nvSpPr>
        <p:spPr>
          <a:xfrm>
            <a:off x="132272" y="5719702"/>
            <a:ext cx="9259200" cy="341050"/>
          </a:xfrm>
        </p:spPr>
        <p:txBody>
          <a:bodyPr/>
          <a:lstStyle/>
          <a:p>
            <a:pPr marL="0" algn="ctr" defTabSz="1072621"/>
            <a:r>
              <a:rPr lang="en-US" sz="1100" i="1" dirty="0">
                <a:solidFill>
                  <a:schemeClr val="bg2">
                    <a:lumMod val="50000"/>
                  </a:schemeClr>
                </a:solidFill>
                <a:latin typeface="CMBX8"/>
              </a:rPr>
              <a:t>Fig 3. </a:t>
            </a:r>
            <a:r>
              <a:rPr lang="en-US" sz="1100" dirty="0">
                <a:solidFill>
                  <a:schemeClr val="bg2">
                    <a:lumMod val="50000"/>
                  </a:schemeClr>
                </a:solidFill>
                <a:latin typeface="CMBX8"/>
                <a:cs typeface="+mn-cs"/>
              </a:rPr>
              <a:t>The schematic illustrations of sources of </a:t>
            </a:r>
            <a:r>
              <a:rPr lang="en-US" sz="1100" dirty="0">
                <a:solidFill>
                  <a:srgbClr val="FF0000"/>
                </a:solidFill>
                <a:latin typeface="CMBX8"/>
                <a:cs typeface="+mn-cs"/>
              </a:rPr>
              <a:t>response-based knowledge</a:t>
            </a:r>
            <a:r>
              <a:rPr lang="en-US" sz="1100" dirty="0">
                <a:solidFill>
                  <a:schemeClr val="bg2">
                    <a:lumMod val="50000"/>
                  </a:schemeClr>
                </a:solidFill>
                <a:latin typeface="CMBX8"/>
                <a:cs typeface="+mn-cs"/>
              </a:rPr>
              <a:t>, </a:t>
            </a:r>
            <a:r>
              <a:rPr lang="en-US" sz="1100" dirty="0">
                <a:solidFill>
                  <a:schemeClr val="bg2">
                    <a:lumMod val="40000"/>
                    <a:lumOff val="60000"/>
                  </a:schemeClr>
                </a:solidFill>
                <a:latin typeface="CMBX8"/>
                <a:cs typeface="+mn-cs"/>
              </a:rPr>
              <a:t>feature-based knowledge </a:t>
            </a:r>
            <a:r>
              <a:rPr lang="en-US" sz="1100" dirty="0">
                <a:solidFill>
                  <a:schemeClr val="bg2">
                    <a:lumMod val="50000"/>
                  </a:schemeClr>
                </a:solidFill>
                <a:latin typeface="CMBX8"/>
                <a:cs typeface="+mn-cs"/>
              </a:rPr>
              <a:t>and </a:t>
            </a:r>
            <a:r>
              <a:rPr lang="en-US" sz="1100" dirty="0">
                <a:solidFill>
                  <a:schemeClr val="tx2"/>
                </a:solidFill>
                <a:latin typeface="CMBX8"/>
                <a:cs typeface="+mn-cs"/>
              </a:rPr>
              <a:t>relation-based</a:t>
            </a:r>
          </a:p>
          <a:p>
            <a:pPr marL="0" algn="ctr" defTabSz="1072621"/>
            <a:r>
              <a:rPr lang="en-US" sz="1100" dirty="0">
                <a:solidFill>
                  <a:schemeClr val="tx2"/>
                </a:solidFill>
                <a:latin typeface="CMBX8"/>
                <a:cs typeface="+mn-cs"/>
              </a:rPr>
              <a:t>knowledge</a:t>
            </a:r>
            <a:r>
              <a:rPr lang="en-US" sz="1100" dirty="0">
                <a:solidFill>
                  <a:schemeClr val="bg2">
                    <a:lumMod val="50000"/>
                  </a:schemeClr>
                </a:solidFill>
                <a:latin typeface="CMBX8"/>
                <a:cs typeface="+mn-cs"/>
              </a:rPr>
              <a:t> in a deep teacher network.</a:t>
            </a:r>
          </a:p>
        </p:txBody>
      </p:sp>
      <p:pic>
        <p:nvPicPr>
          <p:cNvPr id="5" name="Image 4" descr="Une image contenant diagramme, ligne, cercle, capture d’écran&#10;&#10;Description générée automatiquement">
            <a:extLst>
              <a:ext uri="{FF2B5EF4-FFF2-40B4-BE49-F238E27FC236}">
                <a16:creationId xmlns:a16="http://schemas.microsoft.com/office/drawing/2014/main" id="{003D136C-8F86-8ABF-C8E0-AC15B7D67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852" y="1747006"/>
            <a:ext cx="6062051" cy="3713690"/>
          </a:xfrm>
          <a:prstGeom prst="rect">
            <a:avLst/>
          </a:prstGeom>
        </p:spPr>
      </p:pic>
      <p:sp>
        <p:nvSpPr>
          <p:cNvPr id="6" name="ZoneTexte 5">
            <a:extLst>
              <a:ext uri="{FF2B5EF4-FFF2-40B4-BE49-F238E27FC236}">
                <a16:creationId xmlns:a16="http://schemas.microsoft.com/office/drawing/2014/main" id="{CE8A0CCF-68E9-3B36-4C4D-E1FDD1F8D9EC}"/>
              </a:ext>
            </a:extLst>
          </p:cNvPr>
          <p:cNvSpPr txBox="1"/>
          <p:nvPr/>
        </p:nvSpPr>
        <p:spPr>
          <a:xfrm>
            <a:off x="1789839" y="1138298"/>
            <a:ext cx="6062051" cy="349702"/>
          </a:xfrm>
          <a:prstGeom prst="rect">
            <a:avLst/>
          </a:prstGeom>
        </p:spPr>
        <p:style>
          <a:lnRef idx="2">
            <a:schemeClr val="dk1"/>
          </a:lnRef>
          <a:fillRef idx="1">
            <a:schemeClr val="lt1"/>
          </a:fillRef>
          <a:effectRef idx="0">
            <a:schemeClr val="dk1"/>
          </a:effectRef>
          <a:fontRef idx="minor">
            <a:schemeClr val="dk1"/>
          </a:fontRef>
        </p:style>
        <p:txBody>
          <a:bodyPr wrap="square" lIns="36000" tIns="36000" rIns="36000" bIns="36000" rtlCol="0">
            <a:spAutoFit/>
          </a:bodyPr>
          <a:lstStyle/>
          <a:p>
            <a:pPr algn="ctr"/>
            <a:r>
              <a:rPr lang="en-US" sz="1800" b="1" dirty="0">
                <a:solidFill>
                  <a:srgbClr val="C00000"/>
                </a:solidFill>
              </a:rPr>
              <a:t>Knowledge is the information that we would like to distill </a:t>
            </a:r>
          </a:p>
        </p:txBody>
      </p:sp>
    </p:spTree>
    <p:extLst>
      <p:ext uri="{BB962C8B-B14F-4D97-AF65-F5344CB8AC3E}">
        <p14:creationId xmlns:p14="http://schemas.microsoft.com/office/powerpoint/2010/main" val="254918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70469-EE47-90C3-258C-3CE74EF61B79}"/>
              </a:ext>
            </a:extLst>
          </p:cNvPr>
          <p:cNvSpPr>
            <a:spLocks noGrp="1"/>
          </p:cNvSpPr>
          <p:nvPr>
            <p:ph type="title"/>
          </p:nvPr>
        </p:nvSpPr>
        <p:spPr>
          <a:xfrm>
            <a:off x="161768" y="488418"/>
            <a:ext cx="9259200" cy="236475"/>
          </a:xfrm>
        </p:spPr>
        <p:txBody>
          <a:bodyPr/>
          <a:lstStyle/>
          <a:p>
            <a:r>
              <a:rPr lang="en-US" dirty="0"/>
              <a:t>1. Response-Based Knowledge </a:t>
            </a:r>
          </a:p>
        </p:txBody>
      </p:sp>
      <p:sp>
        <p:nvSpPr>
          <p:cNvPr id="3" name="Espace réservé du texte 2">
            <a:extLst>
              <a:ext uri="{FF2B5EF4-FFF2-40B4-BE49-F238E27FC236}">
                <a16:creationId xmlns:a16="http://schemas.microsoft.com/office/drawing/2014/main" id="{0BDAFD7C-66A4-AB60-281C-B270CFEEA2BC}"/>
              </a:ext>
            </a:extLst>
          </p:cNvPr>
          <p:cNvSpPr>
            <a:spLocks noGrp="1"/>
          </p:cNvSpPr>
          <p:nvPr>
            <p:ph type="body" sz="quarter" idx="13"/>
          </p:nvPr>
        </p:nvSpPr>
        <p:spPr>
          <a:xfrm>
            <a:off x="469819" y="3392295"/>
            <a:ext cx="9259200" cy="188701"/>
          </a:xfrm>
        </p:spPr>
        <p:txBody>
          <a:bodyPr/>
          <a:lstStyle/>
          <a:p>
            <a:r>
              <a:rPr lang="en-US" sz="1100" i="1" dirty="0">
                <a:solidFill>
                  <a:schemeClr val="bg2">
                    <a:lumMod val="50000"/>
                  </a:schemeClr>
                </a:solidFill>
                <a:latin typeface="CMBX8"/>
              </a:rPr>
              <a:t>Fig 4. </a:t>
            </a:r>
            <a:r>
              <a:rPr lang="en-US" sz="1100" dirty="0">
                <a:solidFill>
                  <a:schemeClr val="bg2">
                    <a:lumMod val="50000"/>
                  </a:schemeClr>
                </a:solidFill>
                <a:latin typeface="CMBX8"/>
                <a:cs typeface="+mn-cs"/>
              </a:rPr>
              <a:t>The specific architecture of the benchmark knowledge distillation. The student model can learn to mimic teacher’s predictions and also ground truth labels.</a:t>
            </a:r>
          </a:p>
        </p:txBody>
      </p:sp>
      <p:pic>
        <p:nvPicPr>
          <p:cNvPr id="4" name="Image 3" descr="Une image contenant diagramme&#10;&#10;Description générée automatiquement">
            <a:extLst>
              <a:ext uri="{FF2B5EF4-FFF2-40B4-BE49-F238E27FC236}">
                <a16:creationId xmlns:a16="http://schemas.microsoft.com/office/drawing/2014/main" id="{7E198CAC-2D66-6445-EF9B-9D5A2A0D0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68" y="1663450"/>
            <a:ext cx="3840405" cy="1639784"/>
          </a:xfrm>
          <a:prstGeom prst="rect">
            <a:avLst/>
          </a:prstGeom>
        </p:spPr>
      </p:pic>
      <p:pic>
        <p:nvPicPr>
          <p:cNvPr id="5" name="Image 4" descr="Une image contenant diagramme&#10;&#10;Description générée automatiquement">
            <a:extLst>
              <a:ext uri="{FF2B5EF4-FFF2-40B4-BE49-F238E27FC236}">
                <a16:creationId xmlns:a16="http://schemas.microsoft.com/office/drawing/2014/main" id="{4C184CCF-0D32-F38A-7CB8-5D2F4E3BA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666" y="1801852"/>
            <a:ext cx="5503534" cy="1583069"/>
          </a:xfrm>
          <a:prstGeom prst="rect">
            <a:avLst/>
          </a:prstGeom>
        </p:spPr>
      </p:pic>
      <p:graphicFrame>
        <p:nvGraphicFramePr>
          <p:cNvPr id="6" name="Tableau 5">
            <a:extLst>
              <a:ext uri="{FF2B5EF4-FFF2-40B4-BE49-F238E27FC236}">
                <a16:creationId xmlns:a16="http://schemas.microsoft.com/office/drawing/2014/main" id="{F09C3746-3230-FDAF-48EA-ECA89913D65D}"/>
              </a:ext>
            </a:extLst>
          </p:cNvPr>
          <p:cNvGraphicFramePr>
            <a:graphicFrameLocks noGrp="1"/>
          </p:cNvGraphicFramePr>
          <p:nvPr>
            <p:extLst>
              <p:ext uri="{D42A27DB-BD31-4B8C-83A1-F6EECF244321}">
                <p14:modId xmlns:p14="http://schemas.microsoft.com/office/powerpoint/2010/main" val="2250252377"/>
              </p:ext>
            </p:extLst>
          </p:nvPr>
        </p:nvGraphicFramePr>
        <p:xfrm>
          <a:off x="344573" y="3797711"/>
          <a:ext cx="3657600" cy="2062480"/>
        </p:xfrm>
        <a:graphic>
          <a:graphicData uri="http://schemas.openxmlformats.org/drawingml/2006/table">
            <a:tbl>
              <a:tblPr firstRow="1" bandRow="1">
                <a:tableStyleId>{3B4B98B0-60AC-42C2-AFA5-B58CD77FA1E5}</a:tableStyleId>
              </a:tblPr>
              <a:tblGrid>
                <a:gridCol w="1219200">
                  <a:extLst>
                    <a:ext uri="{9D8B030D-6E8A-4147-A177-3AD203B41FA5}">
                      <a16:colId xmlns:a16="http://schemas.microsoft.com/office/drawing/2014/main" val="687653608"/>
                    </a:ext>
                  </a:extLst>
                </a:gridCol>
                <a:gridCol w="1219200">
                  <a:extLst>
                    <a:ext uri="{9D8B030D-6E8A-4147-A177-3AD203B41FA5}">
                      <a16:colId xmlns:a16="http://schemas.microsoft.com/office/drawing/2014/main" val="2835408202"/>
                    </a:ext>
                  </a:extLst>
                </a:gridCol>
                <a:gridCol w="1219200">
                  <a:extLst>
                    <a:ext uri="{9D8B030D-6E8A-4147-A177-3AD203B41FA5}">
                      <a16:colId xmlns:a16="http://schemas.microsoft.com/office/drawing/2014/main" val="1248640191"/>
                    </a:ext>
                  </a:extLst>
                </a:gridCol>
              </a:tblGrid>
              <a:tr h="370840">
                <a:tc>
                  <a:txBody>
                    <a:bodyPr/>
                    <a:lstStyle/>
                    <a:p>
                      <a:r>
                        <a:rPr lang="en-US" sz="1050" noProof="0" dirty="0"/>
                        <a:t>Pros </a:t>
                      </a:r>
                    </a:p>
                  </a:txBody>
                  <a:tcPr/>
                </a:tc>
                <a:tc>
                  <a:txBody>
                    <a:bodyPr/>
                    <a:lstStyle/>
                    <a:p>
                      <a:r>
                        <a:rPr lang="en-US" sz="1050" noProof="0" dirty="0"/>
                        <a:t>Knowledge </a:t>
                      </a:r>
                    </a:p>
                  </a:txBody>
                  <a:tcPr/>
                </a:tc>
                <a:tc>
                  <a:txBody>
                    <a:bodyPr/>
                    <a:lstStyle/>
                    <a:p>
                      <a:r>
                        <a:rPr lang="en-US" sz="1050" noProof="0" dirty="0"/>
                        <a:t>Limits </a:t>
                      </a:r>
                    </a:p>
                  </a:txBody>
                  <a:tcPr/>
                </a:tc>
                <a:extLst>
                  <a:ext uri="{0D108BD9-81ED-4DB2-BD59-A6C34878D82A}">
                    <a16:rowId xmlns:a16="http://schemas.microsoft.com/office/drawing/2014/main" val="2634501291"/>
                  </a:ext>
                </a:extLst>
              </a:tr>
              <a:tr h="370840">
                <a:tc>
                  <a:txBody>
                    <a:bodyPr/>
                    <a:lstStyle/>
                    <a:p>
                      <a:endParaRPr lang="en-US" sz="1050" noProof="0" dirty="0"/>
                    </a:p>
                    <a:p>
                      <a:r>
                        <a:rPr lang="en-US" sz="1050" noProof="0" dirty="0"/>
                        <a:t>Easy-to-use, straight-forward </a:t>
                      </a:r>
                    </a:p>
                    <a:p>
                      <a:endParaRPr lang="en-US" sz="1050" noProof="0" dirty="0"/>
                    </a:p>
                    <a:p>
                      <a:r>
                        <a:rPr lang="en-US" sz="1050" noProof="0" dirty="0"/>
                        <a:t>Fast, efficient </a:t>
                      </a:r>
                    </a:p>
                    <a:p>
                      <a:endParaRPr lang="en-US" sz="1050" noProof="0" dirty="0"/>
                    </a:p>
                    <a:p>
                      <a:endParaRPr lang="en-US" sz="105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Predictions of the teacher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Dark knowledge embedded in soft targets or in logits (</a:t>
                      </a:r>
                      <a:r>
                        <a:rPr lang="en-US" sz="1050" noProof="0" dirty="0">
                          <a:hlinkClick r:id="rId4"/>
                        </a:rPr>
                        <a:t>Hinton and al, 2015</a:t>
                      </a:r>
                      <a:r>
                        <a:rPr lang="en-US" sz="1050" noProof="0" dirty="0"/>
                        <a:t>, </a:t>
                      </a:r>
                      <a:r>
                        <a:rPr lang="en-US" sz="1050" noProof="0" dirty="0">
                          <a:hlinkClick r:id="rId5"/>
                        </a:rPr>
                        <a:t>Caruana and al, 2014</a:t>
                      </a:r>
                      <a:r>
                        <a:rPr lang="en-US" sz="1050" noProof="0" dirty="0"/>
                        <a:t>).</a:t>
                      </a:r>
                    </a:p>
                    <a:p>
                      <a:endParaRPr lang="en-US" sz="1050" noProof="0" dirty="0"/>
                    </a:p>
                  </a:txBody>
                  <a:tcPr/>
                </a:tc>
                <a:tc>
                  <a:txBody>
                    <a:bodyPr/>
                    <a:lstStyle/>
                    <a:p>
                      <a:r>
                        <a:rPr lang="en-US" sz="1050" noProof="0" dirty="0"/>
                        <a:t>Limited to supervised learning </a:t>
                      </a:r>
                    </a:p>
                    <a:p>
                      <a:endParaRPr lang="en-US" sz="1050" noProof="0" dirty="0"/>
                    </a:p>
                    <a:p>
                      <a:r>
                        <a:rPr lang="en-US" sz="1050" noProof="0" dirty="0"/>
                        <a:t>Relies on the final output</a:t>
                      </a:r>
                    </a:p>
                    <a:p>
                      <a:endParaRPr lang="en-US" sz="1050" noProof="0" dirty="0"/>
                    </a:p>
                    <a:p>
                      <a:r>
                        <a:rPr lang="en-US" sz="1050" noProof="0" dirty="0"/>
                        <a:t>fails to address intermediate-level supervision  </a:t>
                      </a:r>
                    </a:p>
                  </a:txBody>
                  <a:tcPr/>
                </a:tc>
                <a:extLst>
                  <a:ext uri="{0D108BD9-81ED-4DB2-BD59-A6C34878D82A}">
                    <a16:rowId xmlns:a16="http://schemas.microsoft.com/office/drawing/2014/main" val="1929685880"/>
                  </a:ext>
                </a:extLst>
              </a:tr>
            </a:tbl>
          </a:graphicData>
        </a:graphic>
      </p:graphicFrame>
      <p:sp>
        <p:nvSpPr>
          <p:cNvPr id="7" name="ZoneTexte 6">
            <a:extLst>
              <a:ext uri="{FF2B5EF4-FFF2-40B4-BE49-F238E27FC236}">
                <a16:creationId xmlns:a16="http://schemas.microsoft.com/office/drawing/2014/main" id="{6F47E688-4C42-A701-4617-579BFB5CB604}"/>
              </a:ext>
            </a:extLst>
          </p:cNvPr>
          <p:cNvSpPr txBox="1"/>
          <p:nvPr/>
        </p:nvSpPr>
        <p:spPr>
          <a:xfrm>
            <a:off x="676296" y="975670"/>
            <a:ext cx="8386587" cy="626701"/>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The classical framework for knowledge distillation. The student tries to </a:t>
            </a:r>
            <a:r>
              <a:rPr lang="en-US" sz="1200" i="1" dirty="0">
                <a:solidFill>
                  <a:schemeClr val="bg2"/>
                </a:solidFill>
                <a:latin typeface="Arial" pitchFamily="34" charset="0"/>
                <a:cs typeface="Arial" pitchFamily="34" charset="0"/>
              </a:rPr>
              <a:t>mimic</a:t>
            </a:r>
            <a:r>
              <a:rPr lang="en-US" sz="900" i="1" dirty="0">
                <a:latin typeface="Arial" pitchFamily="34" charset="0"/>
                <a:cs typeface="Arial" pitchFamily="34" charset="0"/>
              </a:rPr>
              <a:t> </a:t>
            </a:r>
            <a:r>
              <a:rPr lang="en-US" sz="1200" i="1" dirty="0">
                <a:latin typeface="Arial" pitchFamily="34" charset="0"/>
                <a:cs typeface="Arial" pitchFamily="34" charset="0"/>
              </a:rPr>
              <a:t>as good as possible the </a:t>
            </a:r>
            <a:r>
              <a:rPr lang="en-US" sz="1200" i="1" dirty="0">
                <a:solidFill>
                  <a:schemeClr val="bg2"/>
                </a:solidFill>
                <a:latin typeface="Arial" pitchFamily="34" charset="0"/>
                <a:cs typeface="Arial" pitchFamily="34" charset="0"/>
              </a:rPr>
              <a:t>output predictions of the teacher </a:t>
            </a:r>
            <a:r>
              <a:rPr lang="en-US" sz="1200" i="1" dirty="0">
                <a:latin typeface="Arial" pitchFamily="34" charset="0"/>
                <a:cs typeface="Arial" pitchFamily="34" charset="0"/>
              </a:rPr>
              <a:t>model in a response-based manner. Practically, we use </a:t>
            </a:r>
            <a:r>
              <a:rPr lang="en-US" sz="1200" i="1" dirty="0">
                <a:solidFill>
                  <a:schemeClr val="bg2"/>
                </a:solidFill>
                <a:latin typeface="Arial" pitchFamily="34" charset="0"/>
                <a:cs typeface="Arial" pitchFamily="34" charset="0"/>
              </a:rPr>
              <a:t>logits</a:t>
            </a:r>
            <a:r>
              <a:rPr lang="en-US" sz="900" i="1" dirty="0">
                <a:latin typeface="Arial" pitchFamily="34" charset="0"/>
                <a:cs typeface="Arial" pitchFamily="34" charset="0"/>
              </a:rPr>
              <a:t> </a:t>
            </a:r>
            <a:r>
              <a:rPr lang="en-US" sz="1200" i="1" dirty="0">
                <a:latin typeface="Arial" pitchFamily="34" charset="0"/>
                <a:cs typeface="Arial" pitchFamily="34" charset="0"/>
              </a:rPr>
              <a:t>(Neurons outputs before SoftMax) because they contain </a:t>
            </a:r>
            <a:r>
              <a:rPr lang="en-US" sz="1200" i="1" dirty="0">
                <a:solidFill>
                  <a:schemeClr val="bg2"/>
                </a:solidFill>
                <a:latin typeface="Arial" pitchFamily="34" charset="0"/>
                <a:cs typeface="Arial" pitchFamily="34" charset="0"/>
              </a:rPr>
              <a:t>dark knowledge </a:t>
            </a:r>
            <a:r>
              <a:rPr lang="en-US" sz="1200" i="1" dirty="0">
                <a:latin typeface="Arial" pitchFamily="34" charset="0"/>
                <a:cs typeface="Arial" pitchFamily="34" charset="0"/>
              </a:rPr>
              <a:t>which is the deep knowledge learnt by the teacher. </a:t>
            </a:r>
          </a:p>
        </p:txBody>
      </p:sp>
      <p:sp>
        <p:nvSpPr>
          <p:cNvPr id="8" name="ZoneTexte 7">
            <a:extLst>
              <a:ext uri="{FF2B5EF4-FFF2-40B4-BE49-F238E27FC236}">
                <a16:creationId xmlns:a16="http://schemas.microsoft.com/office/drawing/2014/main" id="{1058DE18-CD5D-E8E8-6093-184E5A049C41}"/>
              </a:ext>
            </a:extLst>
          </p:cNvPr>
          <p:cNvSpPr txBox="1"/>
          <p:nvPr/>
        </p:nvSpPr>
        <p:spPr>
          <a:xfrm>
            <a:off x="831270" y="5955916"/>
            <a:ext cx="3170903" cy="241980"/>
          </a:xfrm>
          <a:prstGeom prst="rect">
            <a:avLst/>
          </a:prstGeom>
          <a:noFill/>
        </p:spPr>
        <p:txBody>
          <a:bodyPr wrap="square" lIns="36000" tIns="36000" rIns="36000" bIns="36000" rtlCol="0">
            <a:spAutoFit/>
          </a:bodyPr>
          <a:lstStyle/>
          <a:p>
            <a:r>
              <a:rPr lang="en-US" sz="1100" i="1" dirty="0">
                <a:solidFill>
                  <a:schemeClr val="bg2">
                    <a:lumMod val="50000"/>
                  </a:schemeClr>
                </a:solidFill>
                <a:latin typeface="CMBX8"/>
              </a:rPr>
              <a:t>Table 2. Response-based distillation investigation </a:t>
            </a:r>
          </a:p>
        </p:txBody>
      </p:sp>
      <p:pic>
        <p:nvPicPr>
          <p:cNvPr id="10" name="Image 9" descr="Une image contenant texte, Police, ligne, blanc&#10;&#10;Description générée automatiquement">
            <a:extLst>
              <a:ext uri="{FF2B5EF4-FFF2-40B4-BE49-F238E27FC236}">
                <a16:creationId xmlns:a16="http://schemas.microsoft.com/office/drawing/2014/main" id="{0DF29290-F5BF-F2DC-5433-C437A8602C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5938" y="4003473"/>
            <a:ext cx="5630061" cy="638264"/>
          </a:xfrm>
          <a:prstGeom prst="rect">
            <a:avLst/>
          </a:prstGeom>
        </p:spPr>
      </p:pic>
      <p:pic>
        <p:nvPicPr>
          <p:cNvPr id="11" name="Image 10" descr="Une image contenant texte&#10;&#10;Description générée automatiquement">
            <a:extLst>
              <a:ext uri="{FF2B5EF4-FFF2-40B4-BE49-F238E27FC236}">
                <a16:creationId xmlns:a16="http://schemas.microsoft.com/office/drawing/2014/main" id="{F4FBBFE4-6E80-3FAE-22C6-E13E6ACF2B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1186" y="5107628"/>
            <a:ext cx="2086266" cy="619211"/>
          </a:xfrm>
          <a:prstGeom prst="rect">
            <a:avLst/>
          </a:prstGeom>
        </p:spPr>
      </p:pic>
      <p:sp>
        <p:nvSpPr>
          <p:cNvPr id="12" name="ZoneTexte 11">
            <a:extLst>
              <a:ext uri="{FF2B5EF4-FFF2-40B4-BE49-F238E27FC236}">
                <a16:creationId xmlns:a16="http://schemas.microsoft.com/office/drawing/2014/main" id="{3649D7E3-9D29-9F1E-A94B-5DD3B9ABA064}"/>
              </a:ext>
            </a:extLst>
          </p:cNvPr>
          <p:cNvSpPr txBox="1"/>
          <p:nvPr/>
        </p:nvSpPr>
        <p:spPr>
          <a:xfrm>
            <a:off x="4720193" y="4764446"/>
            <a:ext cx="4466851" cy="241980"/>
          </a:xfrm>
          <a:prstGeom prst="rect">
            <a:avLst/>
          </a:prstGeom>
          <a:noFill/>
        </p:spPr>
        <p:txBody>
          <a:bodyPr wrap="square" lIns="36000" tIns="36000" rIns="36000" bIns="36000" rtlCol="0">
            <a:spAutoFit/>
          </a:bodyPr>
          <a:lstStyle/>
          <a:p>
            <a:r>
              <a:rPr lang="en-US" sz="1100" i="1" dirty="0">
                <a:solidFill>
                  <a:schemeClr val="bg2">
                    <a:lumMod val="50000"/>
                  </a:schemeClr>
                </a:solidFill>
                <a:latin typeface="CMBX8"/>
              </a:rPr>
              <a:t>Formula 1. Hinton Loss for Response-Based KD, Source, </a:t>
            </a:r>
            <a:r>
              <a:rPr lang="en-US" sz="1100" noProof="0" dirty="0">
                <a:hlinkClick r:id="rId4"/>
              </a:rPr>
              <a:t>Hinton and al, 2015</a:t>
            </a:r>
            <a:r>
              <a:rPr lang="en-US" sz="1100" i="1" dirty="0">
                <a:solidFill>
                  <a:schemeClr val="bg2">
                    <a:lumMod val="50000"/>
                  </a:schemeClr>
                </a:solidFill>
                <a:latin typeface="CMBX8"/>
              </a:rPr>
              <a:t>  </a:t>
            </a:r>
          </a:p>
        </p:txBody>
      </p:sp>
      <p:sp>
        <p:nvSpPr>
          <p:cNvPr id="13" name="ZoneTexte 12">
            <a:extLst>
              <a:ext uri="{FF2B5EF4-FFF2-40B4-BE49-F238E27FC236}">
                <a16:creationId xmlns:a16="http://schemas.microsoft.com/office/drawing/2014/main" id="{7694955A-1E86-B968-100D-E94E93549AEF}"/>
              </a:ext>
            </a:extLst>
          </p:cNvPr>
          <p:cNvSpPr txBox="1"/>
          <p:nvPr/>
        </p:nvSpPr>
        <p:spPr>
          <a:xfrm>
            <a:off x="4720193" y="5828042"/>
            <a:ext cx="4863007" cy="411257"/>
          </a:xfrm>
          <a:prstGeom prst="rect">
            <a:avLst/>
          </a:prstGeom>
          <a:noFill/>
        </p:spPr>
        <p:txBody>
          <a:bodyPr wrap="square" lIns="36000" tIns="36000" rIns="36000" bIns="36000" rtlCol="0">
            <a:spAutoFit/>
          </a:bodyPr>
          <a:lstStyle/>
          <a:p>
            <a:r>
              <a:rPr lang="en-US" sz="1100" i="1" dirty="0">
                <a:solidFill>
                  <a:schemeClr val="bg2">
                    <a:lumMod val="50000"/>
                  </a:schemeClr>
                </a:solidFill>
                <a:latin typeface="CMBX8"/>
              </a:rPr>
              <a:t>Formula 2. Hinton Soft-Targets for Response-Based KD, Source, </a:t>
            </a:r>
            <a:r>
              <a:rPr lang="en-US" sz="1100" noProof="0" dirty="0">
                <a:hlinkClick r:id="rId4"/>
              </a:rPr>
              <a:t>Hinton and al, 2015</a:t>
            </a:r>
            <a:r>
              <a:rPr lang="en-US" sz="1100" dirty="0"/>
              <a:t>; very high T values correspond approximately to matching logits. </a:t>
            </a:r>
            <a:endParaRPr lang="en-US" sz="1100" i="1" dirty="0">
              <a:solidFill>
                <a:schemeClr val="bg2">
                  <a:lumMod val="50000"/>
                </a:schemeClr>
              </a:solidFill>
              <a:latin typeface="CMBX8"/>
            </a:endParaRPr>
          </a:p>
        </p:txBody>
      </p:sp>
    </p:spTree>
    <p:extLst>
      <p:ext uri="{BB962C8B-B14F-4D97-AF65-F5344CB8AC3E}">
        <p14:creationId xmlns:p14="http://schemas.microsoft.com/office/powerpoint/2010/main" val="38046621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SLIDE_LAYOUT_CONST" val="32"/>
</p:tagLst>
</file>

<file path=ppt/theme/theme1.xml><?xml version="1.0" encoding="utf-8"?>
<a:theme xmlns:a="http://schemas.openxmlformats.org/drawingml/2006/main" name="SG Group Identity">
  <a:themeElements>
    <a:clrScheme name="SG Theme Color 2018">
      <a:dk1>
        <a:srgbClr val="010101"/>
      </a:dk1>
      <a:lt1>
        <a:sysClr val="window" lastClr="FFFFFF"/>
      </a:lt1>
      <a:dk2>
        <a:srgbClr val="E55F50"/>
      </a:dk2>
      <a:lt2>
        <a:srgbClr val="E9041E"/>
      </a:lt2>
      <a:accent1>
        <a:srgbClr val="610F15"/>
      </a:accent1>
      <a:accent2>
        <a:srgbClr val="581D39"/>
      </a:accent2>
      <a:accent3>
        <a:srgbClr val="303A3C"/>
      </a:accent3>
      <a:accent4>
        <a:srgbClr val="292D3F"/>
      </a:accent4>
      <a:accent5>
        <a:srgbClr val="4D385E"/>
      </a:accent5>
      <a:accent6>
        <a:srgbClr val="EB2D90"/>
      </a:accent6>
      <a:hlink>
        <a:srgbClr val="E9041E"/>
      </a:hlink>
      <a:folHlink>
        <a:srgbClr val="E9041E"/>
      </a:folHlink>
    </a:clrScheme>
    <a:fontScheme name="SG Group 2018 Theme">
      <a:majorFont>
        <a:latin typeface="Montserrat ExtraBold"/>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spAutoFit/>
      </a:bodyPr>
      <a:lstStyle>
        <a:defPPr>
          <a:spcBef>
            <a:spcPts val="1200"/>
          </a:spcBef>
          <a:defRPr sz="1200" dirty="0">
            <a:ea typeface="Source Sans Pro" pitchFamily="34"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G 2018 - Template A4 - FR.potx" id="{81B896E4-D84A-4D5B-A160-C99E6A023D33}" vid="{377CD91A-F003-4629-9BCD-C8DD92943347}"/>
    </a:ext>
  </a:extLst>
</a:theme>
</file>

<file path=ppt/theme/theme2.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F1A22969D4DE4E847CEFC35EF13E31" ma:contentTypeVersion="11" ma:contentTypeDescription="Create a new document." ma:contentTypeScope="" ma:versionID="458bd0a7b01a53a92e47f4badce4008f">
  <xsd:schema xmlns:xsd="http://www.w3.org/2001/XMLSchema" xmlns:xs="http://www.w3.org/2001/XMLSchema" xmlns:p="http://schemas.microsoft.com/office/2006/metadata/properties" xmlns:ns3="2eb6a9aa-df8a-440b-8966-8a27862ba996" xmlns:ns4="3f109afd-265f-4d45-b491-52b48b0da301" targetNamespace="http://schemas.microsoft.com/office/2006/metadata/properties" ma:root="true" ma:fieldsID="89a4e68558f39ffbe439373988678e20" ns3:_="" ns4:_="">
    <xsd:import namespace="2eb6a9aa-df8a-440b-8966-8a27862ba996"/>
    <xsd:import namespace="3f109afd-265f-4d45-b491-52b48b0da30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b6a9aa-df8a-440b-8966-8a27862ba9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09afd-265f-4d45-b491-52b48b0da30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DU2ZWUzOS0yZGRkLTQyZGMtYWQ2ZS0zY2MyN2M5MjVhOWIiIG9yaWdpbj0idXNlclNlbGVjdGVkIj48ZWxlbWVudCB1aWQ9ImlkX2NsYXNzaWZpY2F0aW9uX2V1cmVzdHJpY3RlZCIgdmFsdWU9IiIgeG1sbnM9Imh0dHA6Ly93d3cuYm9sZG9uamFtZXMuY29tLzIwMDgvMDEvc2llL2ludGVybmFsL2xhYmVsIiAvPjwvc2lzbD48VXNlck5hbWU+RVVSXHNiaWdub24wNDAxMTA8L1VzZXJOYW1lPjxEYXRlVGltZT4wOS8xMS8yMDE4IDE0OjIyOjAzPC9EYXRlVGltZT48TGFiZWxTdHJpbmc+QzAgLSBQdWJsaWMgPC9MYWJlbFN0cmluZz48L2l0ZW0+PC9sYWJlbEhpc3Rvcnk+</Value>
</WrappedLabelHistory>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sisl xmlns:xsi="http://www.w3.org/2001/XMLSchema-instance" xmlns:xsd="http://www.w3.org/2001/XMLSchema" xmlns="http://www.boldonjames.com/2008/01/sie/internal/label" sislVersion="0" policy="cd56ee39-2ddd-42dc-ad6e-3cc27c925a9b" origin="userSelected">
  <element uid="id_classification_eurestricted" value=""/>
</sisl>
</file>

<file path=customXml/itemProps1.xml><?xml version="1.0" encoding="utf-8"?>
<ds:datastoreItem xmlns:ds="http://schemas.openxmlformats.org/officeDocument/2006/customXml" ds:itemID="{3B311538-3AFF-4D13-BAA9-F8B62C015A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b6a9aa-df8a-440b-8966-8a27862ba996"/>
    <ds:schemaRef ds:uri="3f109afd-265f-4d45-b491-52b48b0da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262EC9-87F2-43D4-9E8F-894A14C8298D}">
  <ds:schemaRefs>
    <ds:schemaRef ds:uri="http://schemas.openxmlformats.org/package/2006/metadata/core-properties"/>
    <ds:schemaRef ds:uri="http://purl.org/dc/terms/"/>
    <ds:schemaRef ds:uri="2eb6a9aa-df8a-440b-8966-8a27862ba996"/>
    <ds:schemaRef ds:uri="3f109afd-265f-4d45-b491-52b48b0da301"/>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E37D52D-D983-48DC-9BF1-167A440E7378}">
  <ds:schemaRefs>
    <ds:schemaRef ds:uri="http://www.w3.org/2001/XMLSchema"/>
    <ds:schemaRef ds:uri="http://www.boldonjames.com/2016/02/Classifier/internal/wrappedLabelHistory"/>
  </ds:schemaRefs>
</ds:datastoreItem>
</file>

<file path=customXml/itemProps4.xml><?xml version="1.0" encoding="utf-8"?>
<ds:datastoreItem xmlns:ds="http://schemas.openxmlformats.org/officeDocument/2006/customXml" ds:itemID="{52094505-7CFE-4331-AE47-C53AB6446B9E}">
  <ds:schemaRefs>
    <ds:schemaRef ds:uri="http://schemas.microsoft.com/sharepoint/v3/contenttype/forms"/>
  </ds:schemaRefs>
</ds:datastoreItem>
</file>

<file path=customXml/itemProps5.xml><?xml version="1.0" encoding="utf-8"?>
<ds:datastoreItem xmlns:ds="http://schemas.openxmlformats.org/officeDocument/2006/customXml" ds:itemID="{41C963E0-C0A4-49A5-BC05-5D79FD3975A2}">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SG 2018 - Template A4 - FR</Template>
  <TotalTime>8884</TotalTime>
  <Words>3252</Words>
  <Application>Microsoft Office PowerPoint</Application>
  <PresentationFormat>Format A4 (210 x 297 mm)</PresentationFormat>
  <Paragraphs>456</Paragraphs>
  <Slides>27</Slides>
  <Notes>4</Notes>
  <HiddenSlides>0</HiddenSlides>
  <MMClips>0</MMClips>
  <ScaleCrop>false</ScaleCrop>
  <HeadingPairs>
    <vt:vector size="6" baseType="variant">
      <vt:variant>
        <vt:lpstr>Polices utilisées</vt:lpstr>
      </vt:variant>
      <vt:variant>
        <vt:i4>14</vt:i4>
      </vt:variant>
      <vt:variant>
        <vt:lpstr>Thème</vt:lpstr>
      </vt:variant>
      <vt:variant>
        <vt:i4>3</vt:i4>
      </vt:variant>
      <vt:variant>
        <vt:lpstr>Titres des diapositives</vt:lpstr>
      </vt:variant>
      <vt:variant>
        <vt:i4>27</vt:i4>
      </vt:variant>
    </vt:vector>
  </HeadingPairs>
  <TitlesOfParts>
    <vt:vector size="44" baseType="lpstr">
      <vt:lpstr>Aharoni</vt:lpstr>
      <vt:lpstr>-apple-system</vt:lpstr>
      <vt:lpstr>arial</vt:lpstr>
      <vt:lpstr>arial</vt:lpstr>
      <vt:lpstr>Calibri</vt:lpstr>
      <vt:lpstr>Calibri Light</vt:lpstr>
      <vt:lpstr>CMBX8</vt:lpstr>
      <vt:lpstr>CMR8</vt:lpstr>
      <vt:lpstr>Montserrat ExtraBold</vt:lpstr>
      <vt:lpstr>Quicksand Light</vt:lpstr>
      <vt:lpstr>Sitka Banner</vt:lpstr>
      <vt:lpstr>Source Sans Pro</vt:lpstr>
      <vt:lpstr>Wingdings</vt:lpstr>
      <vt:lpstr>Wingdings 3</vt:lpstr>
      <vt:lpstr>SG Group Identity</vt:lpstr>
      <vt:lpstr>1_Conception personnalisée</vt:lpstr>
      <vt:lpstr>Conception personnalisée</vt:lpstr>
      <vt:lpstr>Distillation Learning Applications  </vt:lpstr>
      <vt:lpstr>OUTLINES </vt:lpstr>
      <vt:lpstr>1. Summary Overview</vt:lpstr>
      <vt:lpstr>A. WHAT IS KNOWLEDGE Distillation ? </vt:lpstr>
      <vt:lpstr>B. Context AND Motivation </vt:lpstr>
      <vt:lpstr>C. Main Use of Knowledge Distillation</vt:lpstr>
      <vt:lpstr>2. Knowledge Distillation Techniques </vt:lpstr>
      <vt:lpstr>A. Knowledge </vt:lpstr>
      <vt:lpstr>1. Response-Based Knowledge </vt:lpstr>
      <vt:lpstr>2. Feature-Based Knowledge Distillation  </vt:lpstr>
      <vt:lpstr>3. Relation-Based Knowledge Distillation  </vt:lpstr>
      <vt:lpstr>A. Training Modes (1/2) </vt:lpstr>
      <vt:lpstr>A. Training Modes (2/2) </vt:lpstr>
      <vt:lpstr>C. Some Distillation Frameworks </vt:lpstr>
      <vt:lpstr>3. Adversarial Knowledge Distillation </vt:lpstr>
      <vt:lpstr>4. Explainability distillation (1/2)   </vt:lpstr>
      <vt:lpstr>4. Explainability distillation (2/2)   </vt:lpstr>
      <vt:lpstr>3. TESTING EXAMPLES</vt:lpstr>
      <vt:lpstr>Distillation for Neural Network Explanation (1/2)    </vt:lpstr>
      <vt:lpstr>Présentation PowerPoint</vt:lpstr>
      <vt:lpstr>  </vt:lpstr>
      <vt:lpstr>Future work   </vt:lpstr>
      <vt:lpstr>REFERENCES  </vt:lpstr>
      <vt:lpstr>Appendix (1/3)  </vt:lpstr>
      <vt:lpstr>appendix (2/3)  </vt:lpstr>
      <vt:lpstr>Appendix (3/3)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dc:title>
  <dc:subject>SG Group Template</dc:subject>
  <dc:creator>ELGHAFFOULI Omar RisqMrm</dc:creator>
  <cp:keywords/>
  <cp:lastModifiedBy>Omar Elghaffouli</cp:lastModifiedBy>
  <cp:revision>12</cp:revision>
  <cp:lastPrinted>2018-11-07T13:41:34Z</cp:lastPrinted>
  <dcterms:created xsi:type="dcterms:W3CDTF">2023-04-27T07:46:41Z</dcterms:created>
  <dcterms:modified xsi:type="dcterms:W3CDTF">2023-09-29T14:14:14Z</dcterms:modified>
  <cp:category>SG Group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0x010100C2F1A22969D4DE4E847CEFC35EF13E31</vt:lpwstr>
  </property>
  <property fmtid="{D5CDD505-2E9C-101B-9397-08002B2CF9AE}" pid="3" name="MSIP_Label_a401b303-ecb1-4a9d-936a-70858c2d9a3e_Enabled">
    <vt:lpwstr>true</vt:lpwstr>
  </property>
  <property fmtid="{D5CDD505-2E9C-101B-9397-08002B2CF9AE}" pid="4" name="MSIP_Label_a401b303-ecb1-4a9d-936a-70858c2d9a3e_SetDate">
    <vt:lpwstr>2023-04-27T14:27:19Z</vt:lpwstr>
  </property>
  <property fmtid="{D5CDD505-2E9C-101B-9397-08002B2CF9AE}" pid="5" name="MSIP_Label_a401b303-ecb1-4a9d-936a-70858c2d9a3e_Method">
    <vt:lpwstr>Privileged</vt:lpwstr>
  </property>
  <property fmtid="{D5CDD505-2E9C-101B-9397-08002B2CF9AE}" pid="6" name="MSIP_Label_a401b303-ecb1-4a9d-936a-70858c2d9a3e_Name">
    <vt:lpwstr>a401b303-ecb1-4a9d-936a-70858c2d9a3e</vt:lpwstr>
  </property>
  <property fmtid="{D5CDD505-2E9C-101B-9397-08002B2CF9AE}" pid="7" name="MSIP_Label_a401b303-ecb1-4a9d-936a-70858c2d9a3e_SiteId">
    <vt:lpwstr>c9a7d621-4bc4-4407-b730-f428e656aa9e</vt:lpwstr>
  </property>
  <property fmtid="{D5CDD505-2E9C-101B-9397-08002B2CF9AE}" pid="8" name="MSIP_Label_a401b303-ecb1-4a9d-936a-70858c2d9a3e_ActionId">
    <vt:lpwstr>21b22e14-1130-4cd5-aa18-e72dae562194</vt:lpwstr>
  </property>
  <property fmtid="{D5CDD505-2E9C-101B-9397-08002B2CF9AE}" pid="9" name="MSIP_Label_a401b303-ecb1-4a9d-936a-70858c2d9a3e_ContentBits">
    <vt:lpwstr>0</vt:lpwstr>
  </property>
</Properties>
</file>