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67" r:id="rId2"/>
    <p:sldId id="268" r:id="rId3"/>
    <p:sldId id="270" r:id="rId4"/>
    <p:sldId id="269" r:id="rId5"/>
    <p:sldId id="271" r:id="rId6"/>
    <p:sldId id="272" r:id="rId7"/>
    <p:sldId id="273" r:id="rId8"/>
    <p:sldId id="274" r:id="rId9"/>
    <p:sldId id="275" r:id="rId10"/>
    <p:sldId id="276"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63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2F6CD1-D3A0-4CA1-994D-75FA69B171C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7D5C8E9-1D84-4FF1-A216-700FB937B28B}">
      <dgm:prSet/>
      <dgm:spPr/>
      <dgm:t>
        <a:bodyPr/>
        <a:lstStyle/>
        <a:p>
          <a:pPr>
            <a:lnSpc>
              <a:spcPct val="100000"/>
            </a:lnSpc>
          </a:pPr>
          <a:r>
            <a:rPr lang="en-US" dirty="0">
              <a:solidFill>
                <a:schemeClr val="bg1"/>
              </a:solidFill>
            </a:rPr>
            <a:t>A reader consists of a radio frequency module and an antenna that generates a high frequency electromagnetic field. </a:t>
          </a:r>
        </a:p>
      </dgm:t>
    </dgm:pt>
    <dgm:pt modelId="{AE214F16-79D1-4A59-B303-27D31FD26AD6}" type="parTrans" cxnId="{B9EFB44D-ED9E-41DB-BE40-4ECBC58C142D}">
      <dgm:prSet/>
      <dgm:spPr/>
      <dgm:t>
        <a:bodyPr/>
        <a:lstStyle/>
        <a:p>
          <a:endParaRPr lang="en-US"/>
        </a:p>
      </dgm:t>
    </dgm:pt>
    <dgm:pt modelId="{D1AAA9DE-C61C-4607-ADC4-1AFE314F8585}" type="sibTrans" cxnId="{B9EFB44D-ED9E-41DB-BE40-4ECBC58C142D}">
      <dgm:prSet/>
      <dgm:spPr/>
      <dgm:t>
        <a:bodyPr/>
        <a:lstStyle/>
        <a:p>
          <a:endParaRPr lang="en-US"/>
        </a:p>
      </dgm:t>
    </dgm:pt>
    <dgm:pt modelId="{6BD9A5E1-194C-464A-8B07-6B51603C1DD3}">
      <dgm:prSet/>
      <dgm:spPr/>
      <dgm:t>
        <a:bodyPr/>
        <a:lstStyle/>
        <a:p>
          <a:pPr>
            <a:lnSpc>
              <a:spcPct val="100000"/>
            </a:lnSpc>
          </a:pPr>
          <a:r>
            <a:rPr lang="en-US" dirty="0">
              <a:solidFill>
                <a:schemeClr val="bg1"/>
              </a:solidFill>
            </a:rPr>
            <a:t>Whereas the tag is usually a passive device (it does not have a battery). </a:t>
          </a:r>
        </a:p>
      </dgm:t>
    </dgm:pt>
    <dgm:pt modelId="{C4EBC4D8-BEBE-4734-8F6F-F4EA732A844B}" type="parTrans" cxnId="{40115ABB-16C2-4259-B78C-4EC6CEC31248}">
      <dgm:prSet/>
      <dgm:spPr/>
      <dgm:t>
        <a:bodyPr/>
        <a:lstStyle/>
        <a:p>
          <a:endParaRPr lang="en-US"/>
        </a:p>
      </dgm:t>
    </dgm:pt>
    <dgm:pt modelId="{39A6A090-0F0C-4D06-BB9A-29F59685D92F}" type="sibTrans" cxnId="{40115ABB-16C2-4259-B78C-4EC6CEC31248}">
      <dgm:prSet/>
      <dgm:spPr/>
      <dgm:t>
        <a:bodyPr/>
        <a:lstStyle/>
        <a:p>
          <a:endParaRPr lang="en-US"/>
        </a:p>
      </dgm:t>
    </dgm:pt>
    <dgm:pt modelId="{46457D3B-0BD9-4F39-85A9-6F2388F1A701}">
      <dgm:prSet/>
      <dgm:spPr/>
      <dgm:t>
        <a:bodyPr/>
        <a:lstStyle/>
        <a:p>
          <a:pPr>
            <a:lnSpc>
              <a:spcPct val="100000"/>
            </a:lnSpc>
          </a:pPr>
          <a:r>
            <a:rPr lang="en-US" dirty="0">
              <a:solidFill>
                <a:schemeClr val="bg1"/>
              </a:solidFill>
            </a:rPr>
            <a:t>It consists of a microchip that stores and processes information, and an antenna for receiving and transmitting a signal.</a:t>
          </a:r>
        </a:p>
      </dgm:t>
    </dgm:pt>
    <dgm:pt modelId="{7B76D32F-A3FB-4846-8C67-D5E51E8211E3}" type="parTrans" cxnId="{CFB68240-1B89-42BB-9AE7-48AC300912AF}">
      <dgm:prSet/>
      <dgm:spPr/>
      <dgm:t>
        <a:bodyPr/>
        <a:lstStyle/>
        <a:p>
          <a:endParaRPr lang="en-US"/>
        </a:p>
      </dgm:t>
    </dgm:pt>
    <dgm:pt modelId="{FCFFB7E9-04A0-4B0A-94FA-F87242DC273A}" type="sibTrans" cxnId="{CFB68240-1B89-42BB-9AE7-48AC300912AF}">
      <dgm:prSet/>
      <dgm:spPr/>
      <dgm:t>
        <a:bodyPr/>
        <a:lstStyle/>
        <a:p>
          <a:endParaRPr lang="en-US"/>
        </a:p>
      </dgm:t>
    </dgm:pt>
    <dgm:pt modelId="{3DC23F36-B0C5-4FA1-8369-77D56546CA72}" type="pres">
      <dgm:prSet presAssocID="{F92F6CD1-D3A0-4CA1-994D-75FA69B171C9}" presName="root" presStyleCnt="0">
        <dgm:presLayoutVars>
          <dgm:dir/>
          <dgm:resizeHandles val="exact"/>
        </dgm:presLayoutVars>
      </dgm:prSet>
      <dgm:spPr/>
    </dgm:pt>
    <dgm:pt modelId="{55EF0A16-60DB-4F0C-86EE-EE79F15053AA}" type="pres">
      <dgm:prSet presAssocID="{17D5C8E9-1D84-4FF1-A216-700FB937B28B}" presName="compNode" presStyleCnt="0"/>
      <dgm:spPr/>
    </dgm:pt>
    <dgm:pt modelId="{AF093B1C-9B40-4257-9714-6F8D835FC815}" type="pres">
      <dgm:prSet presAssocID="{17D5C8E9-1D84-4FF1-A216-700FB937B28B}" presName="bgRect" presStyleLbl="bgShp" presStyleIdx="0" presStyleCnt="3"/>
      <dgm:spPr/>
    </dgm:pt>
    <dgm:pt modelId="{5DA5C8C6-ED4C-45B9-90A6-69FC04CC0D8A}" type="pres">
      <dgm:prSet presAssocID="{17D5C8E9-1D84-4FF1-A216-700FB937B2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adio"/>
        </a:ext>
      </dgm:extLst>
    </dgm:pt>
    <dgm:pt modelId="{B6159E05-1A36-4CBF-855F-7D57AB7F1CEE}" type="pres">
      <dgm:prSet presAssocID="{17D5C8E9-1D84-4FF1-A216-700FB937B28B}" presName="spaceRect" presStyleCnt="0"/>
      <dgm:spPr/>
    </dgm:pt>
    <dgm:pt modelId="{DBDCF866-9052-4CBF-B127-5712B0291E1E}" type="pres">
      <dgm:prSet presAssocID="{17D5C8E9-1D84-4FF1-A216-700FB937B28B}" presName="parTx" presStyleLbl="revTx" presStyleIdx="0" presStyleCnt="3">
        <dgm:presLayoutVars>
          <dgm:chMax val="0"/>
          <dgm:chPref val="0"/>
        </dgm:presLayoutVars>
      </dgm:prSet>
      <dgm:spPr/>
    </dgm:pt>
    <dgm:pt modelId="{DC52F9C1-8B62-43A1-9A41-C18CEBE133B5}" type="pres">
      <dgm:prSet presAssocID="{D1AAA9DE-C61C-4607-ADC4-1AFE314F8585}" presName="sibTrans" presStyleCnt="0"/>
      <dgm:spPr/>
    </dgm:pt>
    <dgm:pt modelId="{8FC78402-9FDB-4A4D-9ED6-5DA78CE64695}" type="pres">
      <dgm:prSet presAssocID="{6BD9A5E1-194C-464A-8B07-6B51603C1DD3}" presName="compNode" presStyleCnt="0"/>
      <dgm:spPr/>
    </dgm:pt>
    <dgm:pt modelId="{0DD0B3EE-CC3E-4A45-8CEB-C8BEC72F10BD}" type="pres">
      <dgm:prSet presAssocID="{6BD9A5E1-194C-464A-8B07-6B51603C1DD3}" presName="bgRect" presStyleLbl="bgShp" presStyleIdx="1" presStyleCnt="3"/>
      <dgm:spPr/>
    </dgm:pt>
    <dgm:pt modelId="{6672967F-925D-4A69-BDF1-F9A8D61640E2}" type="pres">
      <dgm:prSet presAssocID="{6BD9A5E1-194C-464A-8B07-6B51603C1DD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bel"/>
        </a:ext>
      </dgm:extLst>
    </dgm:pt>
    <dgm:pt modelId="{3DB611FE-DEE9-4C53-9FB1-F59F93F2AE1B}" type="pres">
      <dgm:prSet presAssocID="{6BD9A5E1-194C-464A-8B07-6B51603C1DD3}" presName="spaceRect" presStyleCnt="0"/>
      <dgm:spPr/>
    </dgm:pt>
    <dgm:pt modelId="{664D09E0-DD54-4BAF-9C91-310B31B4AA90}" type="pres">
      <dgm:prSet presAssocID="{6BD9A5E1-194C-464A-8B07-6B51603C1DD3}" presName="parTx" presStyleLbl="revTx" presStyleIdx="1" presStyleCnt="3">
        <dgm:presLayoutVars>
          <dgm:chMax val="0"/>
          <dgm:chPref val="0"/>
        </dgm:presLayoutVars>
      </dgm:prSet>
      <dgm:spPr/>
    </dgm:pt>
    <dgm:pt modelId="{5A5F1956-84B1-4EEA-954D-DB714DC1EB78}" type="pres">
      <dgm:prSet presAssocID="{39A6A090-0F0C-4D06-BB9A-29F59685D92F}" presName="sibTrans" presStyleCnt="0"/>
      <dgm:spPr/>
    </dgm:pt>
    <dgm:pt modelId="{6EFF130D-15B5-4117-AE1D-6283D156A713}" type="pres">
      <dgm:prSet presAssocID="{46457D3B-0BD9-4F39-85A9-6F2388F1A701}" presName="compNode" presStyleCnt="0"/>
      <dgm:spPr/>
    </dgm:pt>
    <dgm:pt modelId="{8B66414A-6026-44A4-B966-D453E1236F12}" type="pres">
      <dgm:prSet presAssocID="{46457D3B-0BD9-4F39-85A9-6F2388F1A701}" presName="bgRect" presStyleLbl="bgShp" presStyleIdx="2" presStyleCnt="3"/>
      <dgm:spPr/>
    </dgm:pt>
    <dgm:pt modelId="{0A3FFD0D-47C4-445E-8641-A7D5F27497F2}" type="pres">
      <dgm:prSet presAssocID="{46457D3B-0BD9-4F39-85A9-6F2388F1A7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reless router"/>
        </a:ext>
      </dgm:extLst>
    </dgm:pt>
    <dgm:pt modelId="{CE2F5089-89FA-4CE9-B621-29F30DD4B7D9}" type="pres">
      <dgm:prSet presAssocID="{46457D3B-0BD9-4F39-85A9-6F2388F1A701}" presName="spaceRect" presStyleCnt="0"/>
      <dgm:spPr/>
    </dgm:pt>
    <dgm:pt modelId="{47A15264-E88B-4399-B493-6DEABE3E96FC}" type="pres">
      <dgm:prSet presAssocID="{46457D3B-0BD9-4F39-85A9-6F2388F1A701}" presName="parTx" presStyleLbl="revTx" presStyleIdx="2" presStyleCnt="3">
        <dgm:presLayoutVars>
          <dgm:chMax val="0"/>
          <dgm:chPref val="0"/>
        </dgm:presLayoutVars>
      </dgm:prSet>
      <dgm:spPr/>
    </dgm:pt>
  </dgm:ptLst>
  <dgm:cxnLst>
    <dgm:cxn modelId="{CFB68240-1B89-42BB-9AE7-48AC300912AF}" srcId="{F92F6CD1-D3A0-4CA1-994D-75FA69B171C9}" destId="{46457D3B-0BD9-4F39-85A9-6F2388F1A701}" srcOrd="2" destOrd="0" parTransId="{7B76D32F-A3FB-4846-8C67-D5E51E8211E3}" sibTransId="{FCFFB7E9-04A0-4B0A-94FA-F87242DC273A}"/>
    <dgm:cxn modelId="{B9EFB44D-ED9E-41DB-BE40-4ECBC58C142D}" srcId="{F92F6CD1-D3A0-4CA1-994D-75FA69B171C9}" destId="{17D5C8E9-1D84-4FF1-A216-700FB937B28B}" srcOrd="0" destOrd="0" parTransId="{AE214F16-79D1-4A59-B303-27D31FD26AD6}" sibTransId="{D1AAA9DE-C61C-4607-ADC4-1AFE314F8585}"/>
    <dgm:cxn modelId="{63C455AB-6EF0-4AE7-9E02-41C6D0261439}" type="presOf" srcId="{6BD9A5E1-194C-464A-8B07-6B51603C1DD3}" destId="{664D09E0-DD54-4BAF-9C91-310B31B4AA90}" srcOrd="0" destOrd="0" presId="urn:microsoft.com/office/officeart/2018/2/layout/IconVerticalSolidList"/>
    <dgm:cxn modelId="{211E8CB0-2C52-45BE-BBE1-E1AB36835162}" type="presOf" srcId="{46457D3B-0BD9-4F39-85A9-6F2388F1A701}" destId="{47A15264-E88B-4399-B493-6DEABE3E96FC}" srcOrd="0" destOrd="0" presId="urn:microsoft.com/office/officeart/2018/2/layout/IconVerticalSolidList"/>
    <dgm:cxn modelId="{40115ABB-16C2-4259-B78C-4EC6CEC31248}" srcId="{F92F6CD1-D3A0-4CA1-994D-75FA69B171C9}" destId="{6BD9A5E1-194C-464A-8B07-6B51603C1DD3}" srcOrd="1" destOrd="0" parTransId="{C4EBC4D8-BEBE-4734-8F6F-F4EA732A844B}" sibTransId="{39A6A090-0F0C-4D06-BB9A-29F59685D92F}"/>
    <dgm:cxn modelId="{4D1609F4-5400-4026-8AC2-09BF0906D112}" type="presOf" srcId="{17D5C8E9-1D84-4FF1-A216-700FB937B28B}" destId="{DBDCF866-9052-4CBF-B127-5712B0291E1E}" srcOrd="0" destOrd="0" presId="urn:microsoft.com/office/officeart/2018/2/layout/IconVerticalSolidList"/>
    <dgm:cxn modelId="{231473FD-8D5B-4A9E-989C-854D05C539FF}" type="presOf" srcId="{F92F6CD1-D3A0-4CA1-994D-75FA69B171C9}" destId="{3DC23F36-B0C5-4FA1-8369-77D56546CA72}" srcOrd="0" destOrd="0" presId="urn:microsoft.com/office/officeart/2018/2/layout/IconVerticalSolidList"/>
    <dgm:cxn modelId="{107CE41A-2D74-4C2C-9CBF-1749A4FADF92}" type="presParOf" srcId="{3DC23F36-B0C5-4FA1-8369-77D56546CA72}" destId="{55EF0A16-60DB-4F0C-86EE-EE79F15053AA}" srcOrd="0" destOrd="0" presId="urn:microsoft.com/office/officeart/2018/2/layout/IconVerticalSolidList"/>
    <dgm:cxn modelId="{2535F19B-3A8F-4C52-A9C5-1F1F9C21F1FC}" type="presParOf" srcId="{55EF0A16-60DB-4F0C-86EE-EE79F15053AA}" destId="{AF093B1C-9B40-4257-9714-6F8D835FC815}" srcOrd="0" destOrd="0" presId="urn:microsoft.com/office/officeart/2018/2/layout/IconVerticalSolidList"/>
    <dgm:cxn modelId="{E0EEAC0C-3F60-4055-A301-802251A51256}" type="presParOf" srcId="{55EF0A16-60DB-4F0C-86EE-EE79F15053AA}" destId="{5DA5C8C6-ED4C-45B9-90A6-69FC04CC0D8A}" srcOrd="1" destOrd="0" presId="urn:microsoft.com/office/officeart/2018/2/layout/IconVerticalSolidList"/>
    <dgm:cxn modelId="{3CE77BE5-5A3A-4E9D-B025-CDCF1B5CC783}" type="presParOf" srcId="{55EF0A16-60DB-4F0C-86EE-EE79F15053AA}" destId="{B6159E05-1A36-4CBF-855F-7D57AB7F1CEE}" srcOrd="2" destOrd="0" presId="urn:microsoft.com/office/officeart/2018/2/layout/IconVerticalSolidList"/>
    <dgm:cxn modelId="{180D5A18-1F79-4C37-ACEE-0784A75E5B6C}" type="presParOf" srcId="{55EF0A16-60DB-4F0C-86EE-EE79F15053AA}" destId="{DBDCF866-9052-4CBF-B127-5712B0291E1E}" srcOrd="3" destOrd="0" presId="urn:microsoft.com/office/officeart/2018/2/layout/IconVerticalSolidList"/>
    <dgm:cxn modelId="{6624CEC4-AB77-4D5F-A078-CF7FC1EFE163}" type="presParOf" srcId="{3DC23F36-B0C5-4FA1-8369-77D56546CA72}" destId="{DC52F9C1-8B62-43A1-9A41-C18CEBE133B5}" srcOrd="1" destOrd="0" presId="urn:microsoft.com/office/officeart/2018/2/layout/IconVerticalSolidList"/>
    <dgm:cxn modelId="{214EE578-C740-4ED0-8CEE-AA0C8C88EAB2}" type="presParOf" srcId="{3DC23F36-B0C5-4FA1-8369-77D56546CA72}" destId="{8FC78402-9FDB-4A4D-9ED6-5DA78CE64695}" srcOrd="2" destOrd="0" presId="urn:microsoft.com/office/officeart/2018/2/layout/IconVerticalSolidList"/>
    <dgm:cxn modelId="{FB3DF782-6E82-4AC6-B91C-7037687CDBF1}" type="presParOf" srcId="{8FC78402-9FDB-4A4D-9ED6-5DA78CE64695}" destId="{0DD0B3EE-CC3E-4A45-8CEB-C8BEC72F10BD}" srcOrd="0" destOrd="0" presId="urn:microsoft.com/office/officeart/2018/2/layout/IconVerticalSolidList"/>
    <dgm:cxn modelId="{7BE2D910-BC50-4894-999A-14A88F3A062C}" type="presParOf" srcId="{8FC78402-9FDB-4A4D-9ED6-5DA78CE64695}" destId="{6672967F-925D-4A69-BDF1-F9A8D61640E2}" srcOrd="1" destOrd="0" presId="urn:microsoft.com/office/officeart/2018/2/layout/IconVerticalSolidList"/>
    <dgm:cxn modelId="{93F897CD-FD60-4E56-9583-8DEA24C9A4F8}" type="presParOf" srcId="{8FC78402-9FDB-4A4D-9ED6-5DA78CE64695}" destId="{3DB611FE-DEE9-4C53-9FB1-F59F93F2AE1B}" srcOrd="2" destOrd="0" presId="urn:microsoft.com/office/officeart/2018/2/layout/IconVerticalSolidList"/>
    <dgm:cxn modelId="{12A3C4C4-A705-4CFB-9810-D1DEA335BD46}" type="presParOf" srcId="{8FC78402-9FDB-4A4D-9ED6-5DA78CE64695}" destId="{664D09E0-DD54-4BAF-9C91-310B31B4AA90}" srcOrd="3" destOrd="0" presId="urn:microsoft.com/office/officeart/2018/2/layout/IconVerticalSolidList"/>
    <dgm:cxn modelId="{76D0206C-DACF-4814-B34F-C07CCC730444}" type="presParOf" srcId="{3DC23F36-B0C5-4FA1-8369-77D56546CA72}" destId="{5A5F1956-84B1-4EEA-954D-DB714DC1EB78}" srcOrd="3" destOrd="0" presId="urn:microsoft.com/office/officeart/2018/2/layout/IconVerticalSolidList"/>
    <dgm:cxn modelId="{20196950-B443-4E84-961C-842470FE1158}" type="presParOf" srcId="{3DC23F36-B0C5-4FA1-8369-77D56546CA72}" destId="{6EFF130D-15B5-4117-AE1D-6283D156A713}" srcOrd="4" destOrd="0" presId="urn:microsoft.com/office/officeart/2018/2/layout/IconVerticalSolidList"/>
    <dgm:cxn modelId="{BF3DB334-2C19-41CB-A92B-66E2E08F89E0}" type="presParOf" srcId="{6EFF130D-15B5-4117-AE1D-6283D156A713}" destId="{8B66414A-6026-44A4-B966-D453E1236F12}" srcOrd="0" destOrd="0" presId="urn:microsoft.com/office/officeart/2018/2/layout/IconVerticalSolidList"/>
    <dgm:cxn modelId="{AE09E57D-D42C-468F-9F64-129B7246CAFF}" type="presParOf" srcId="{6EFF130D-15B5-4117-AE1D-6283D156A713}" destId="{0A3FFD0D-47C4-445E-8641-A7D5F27497F2}" srcOrd="1" destOrd="0" presId="urn:microsoft.com/office/officeart/2018/2/layout/IconVerticalSolidList"/>
    <dgm:cxn modelId="{315BFB0F-60EA-4291-B415-C9556763D0B4}" type="presParOf" srcId="{6EFF130D-15B5-4117-AE1D-6283D156A713}" destId="{CE2F5089-89FA-4CE9-B621-29F30DD4B7D9}" srcOrd="2" destOrd="0" presId="urn:microsoft.com/office/officeart/2018/2/layout/IconVerticalSolidList"/>
    <dgm:cxn modelId="{A6DD102C-41E9-458D-9CE6-2FF26D3E7E45}" type="presParOf" srcId="{6EFF130D-15B5-4117-AE1D-6283D156A713}" destId="{47A15264-E88B-4399-B493-6DEABE3E96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93B1C-9B40-4257-9714-6F8D835FC815}">
      <dsp:nvSpPr>
        <dsp:cNvPr id="0" name=""/>
        <dsp:cNvSpPr/>
      </dsp:nvSpPr>
      <dsp:spPr>
        <a:xfrm>
          <a:off x="0" y="602"/>
          <a:ext cx="5420627" cy="14094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5C8C6-ED4C-45B9-90A6-69FC04CC0D8A}">
      <dsp:nvSpPr>
        <dsp:cNvPr id="0" name=""/>
        <dsp:cNvSpPr/>
      </dsp:nvSpPr>
      <dsp:spPr>
        <a:xfrm>
          <a:off x="426369" y="317736"/>
          <a:ext cx="775216" cy="7752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DCF866-9052-4CBF-B127-5712B0291E1E}">
      <dsp:nvSpPr>
        <dsp:cNvPr id="0" name=""/>
        <dsp:cNvSpPr/>
      </dsp:nvSpPr>
      <dsp:spPr>
        <a:xfrm>
          <a:off x="1627955" y="602"/>
          <a:ext cx="3792671" cy="140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171" tIns="149171" rIns="149171" bIns="149171" numCol="1" spcCol="1270" anchor="ctr" anchorCtr="0">
          <a:noAutofit/>
        </a:bodyPr>
        <a:lstStyle/>
        <a:p>
          <a:pPr marL="0" lvl="0" indent="0" algn="l" defTabSz="755650">
            <a:lnSpc>
              <a:spcPct val="100000"/>
            </a:lnSpc>
            <a:spcBef>
              <a:spcPct val="0"/>
            </a:spcBef>
            <a:spcAft>
              <a:spcPct val="35000"/>
            </a:spcAft>
            <a:buNone/>
          </a:pPr>
          <a:r>
            <a:rPr lang="en-US" sz="1700" kern="1200" dirty="0">
              <a:solidFill>
                <a:schemeClr val="bg1"/>
              </a:solidFill>
            </a:rPr>
            <a:t>A reader consists of a radio frequency module and an antenna that generates a high frequency electromagnetic field. </a:t>
          </a:r>
        </a:p>
      </dsp:txBody>
      <dsp:txXfrm>
        <a:off x="1627955" y="602"/>
        <a:ext cx="3792671" cy="1409485"/>
      </dsp:txXfrm>
    </dsp:sp>
    <dsp:sp modelId="{0DD0B3EE-CC3E-4A45-8CEB-C8BEC72F10BD}">
      <dsp:nvSpPr>
        <dsp:cNvPr id="0" name=""/>
        <dsp:cNvSpPr/>
      </dsp:nvSpPr>
      <dsp:spPr>
        <a:xfrm>
          <a:off x="0" y="1762458"/>
          <a:ext cx="5420627" cy="14094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72967F-925D-4A69-BDF1-F9A8D61640E2}">
      <dsp:nvSpPr>
        <dsp:cNvPr id="0" name=""/>
        <dsp:cNvSpPr/>
      </dsp:nvSpPr>
      <dsp:spPr>
        <a:xfrm>
          <a:off x="426369" y="2079593"/>
          <a:ext cx="775216" cy="7752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4D09E0-DD54-4BAF-9C91-310B31B4AA90}">
      <dsp:nvSpPr>
        <dsp:cNvPr id="0" name=""/>
        <dsp:cNvSpPr/>
      </dsp:nvSpPr>
      <dsp:spPr>
        <a:xfrm>
          <a:off x="1627955" y="1762458"/>
          <a:ext cx="3792671" cy="140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171" tIns="149171" rIns="149171" bIns="149171" numCol="1" spcCol="1270" anchor="ctr" anchorCtr="0">
          <a:noAutofit/>
        </a:bodyPr>
        <a:lstStyle/>
        <a:p>
          <a:pPr marL="0" lvl="0" indent="0" algn="l" defTabSz="755650">
            <a:lnSpc>
              <a:spcPct val="100000"/>
            </a:lnSpc>
            <a:spcBef>
              <a:spcPct val="0"/>
            </a:spcBef>
            <a:spcAft>
              <a:spcPct val="35000"/>
            </a:spcAft>
            <a:buNone/>
          </a:pPr>
          <a:r>
            <a:rPr lang="en-US" sz="1700" kern="1200" dirty="0">
              <a:solidFill>
                <a:schemeClr val="bg1"/>
              </a:solidFill>
            </a:rPr>
            <a:t>Whereas the tag is usually a passive device (it does not have a battery). </a:t>
          </a:r>
        </a:p>
      </dsp:txBody>
      <dsp:txXfrm>
        <a:off x="1627955" y="1762458"/>
        <a:ext cx="3792671" cy="1409485"/>
      </dsp:txXfrm>
    </dsp:sp>
    <dsp:sp modelId="{8B66414A-6026-44A4-B966-D453E1236F12}">
      <dsp:nvSpPr>
        <dsp:cNvPr id="0" name=""/>
        <dsp:cNvSpPr/>
      </dsp:nvSpPr>
      <dsp:spPr>
        <a:xfrm>
          <a:off x="0" y="3524315"/>
          <a:ext cx="5420627" cy="14094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3FFD0D-47C4-445E-8641-A7D5F27497F2}">
      <dsp:nvSpPr>
        <dsp:cNvPr id="0" name=""/>
        <dsp:cNvSpPr/>
      </dsp:nvSpPr>
      <dsp:spPr>
        <a:xfrm>
          <a:off x="426369" y="3841449"/>
          <a:ext cx="775216" cy="7752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A15264-E88B-4399-B493-6DEABE3E96FC}">
      <dsp:nvSpPr>
        <dsp:cNvPr id="0" name=""/>
        <dsp:cNvSpPr/>
      </dsp:nvSpPr>
      <dsp:spPr>
        <a:xfrm>
          <a:off x="1627955" y="3524315"/>
          <a:ext cx="3792671" cy="140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171" tIns="149171" rIns="149171" bIns="149171" numCol="1" spcCol="1270" anchor="ctr" anchorCtr="0">
          <a:noAutofit/>
        </a:bodyPr>
        <a:lstStyle/>
        <a:p>
          <a:pPr marL="0" lvl="0" indent="0" algn="l" defTabSz="755650">
            <a:lnSpc>
              <a:spcPct val="100000"/>
            </a:lnSpc>
            <a:spcBef>
              <a:spcPct val="0"/>
            </a:spcBef>
            <a:spcAft>
              <a:spcPct val="35000"/>
            </a:spcAft>
            <a:buNone/>
          </a:pPr>
          <a:r>
            <a:rPr lang="en-US" sz="1700" kern="1200" dirty="0">
              <a:solidFill>
                <a:schemeClr val="bg1"/>
              </a:solidFill>
            </a:rPr>
            <a:t>It consists of a microchip that stores and processes information, and an antenna for receiving and transmitting a signal.</a:t>
          </a:r>
        </a:p>
      </dsp:txBody>
      <dsp:txXfrm>
        <a:off x="1627955" y="3524315"/>
        <a:ext cx="3792671" cy="140948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E7E2DB-6D14-459B-885A-25147909483F}"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E1309-DC52-4229-8BEA-814FBD3BE0AF}" type="slidenum">
              <a:rPr lang="en-US" smtClean="0"/>
              <a:t>‹#›</a:t>
            </a:fld>
            <a:endParaRPr lang="en-US"/>
          </a:p>
        </p:txBody>
      </p:sp>
    </p:spTree>
    <p:extLst>
      <p:ext uri="{BB962C8B-B14F-4D97-AF65-F5344CB8AC3E}">
        <p14:creationId xmlns:p14="http://schemas.microsoft.com/office/powerpoint/2010/main" val="147380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7E2DB-6D14-459B-885A-25147909483F}"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E1309-DC52-4229-8BEA-814FBD3BE0AF}" type="slidenum">
              <a:rPr lang="en-US" smtClean="0"/>
              <a:t>‹#›</a:t>
            </a:fld>
            <a:endParaRPr lang="en-US"/>
          </a:p>
        </p:txBody>
      </p:sp>
    </p:spTree>
    <p:extLst>
      <p:ext uri="{BB962C8B-B14F-4D97-AF65-F5344CB8AC3E}">
        <p14:creationId xmlns:p14="http://schemas.microsoft.com/office/powerpoint/2010/main" val="284689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7E2DB-6D14-459B-885A-25147909483F}"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E1309-DC52-4229-8BEA-814FBD3BE0AF}" type="slidenum">
              <a:rPr lang="en-US" smtClean="0"/>
              <a:t>‹#›</a:t>
            </a:fld>
            <a:endParaRPr lang="en-US"/>
          </a:p>
        </p:txBody>
      </p:sp>
    </p:spTree>
    <p:extLst>
      <p:ext uri="{BB962C8B-B14F-4D97-AF65-F5344CB8AC3E}">
        <p14:creationId xmlns:p14="http://schemas.microsoft.com/office/powerpoint/2010/main" val="4188818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12/30/2022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32816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7E2DB-6D14-459B-885A-25147909483F}"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E1309-DC52-4229-8BEA-814FBD3BE0AF}" type="slidenum">
              <a:rPr lang="en-US" smtClean="0"/>
              <a:t>‹#›</a:t>
            </a:fld>
            <a:endParaRPr lang="en-US"/>
          </a:p>
        </p:txBody>
      </p:sp>
    </p:spTree>
    <p:extLst>
      <p:ext uri="{BB962C8B-B14F-4D97-AF65-F5344CB8AC3E}">
        <p14:creationId xmlns:p14="http://schemas.microsoft.com/office/powerpoint/2010/main" val="286565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E7E2DB-6D14-459B-885A-25147909483F}"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E1309-DC52-4229-8BEA-814FBD3BE0AF}" type="slidenum">
              <a:rPr lang="en-US" smtClean="0"/>
              <a:t>‹#›</a:t>
            </a:fld>
            <a:endParaRPr lang="en-US"/>
          </a:p>
        </p:txBody>
      </p:sp>
    </p:spTree>
    <p:extLst>
      <p:ext uri="{BB962C8B-B14F-4D97-AF65-F5344CB8AC3E}">
        <p14:creationId xmlns:p14="http://schemas.microsoft.com/office/powerpoint/2010/main" val="390838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E7E2DB-6D14-459B-885A-25147909483F}"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E1309-DC52-4229-8BEA-814FBD3BE0AF}" type="slidenum">
              <a:rPr lang="en-US" smtClean="0"/>
              <a:t>‹#›</a:t>
            </a:fld>
            <a:endParaRPr lang="en-US"/>
          </a:p>
        </p:txBody>
      </p:sp>
    </p:spTree>
    <p:extLst>
      <p:ext uri="{BB962C8B-B14F-4D97-AF65-F5344CB8AC3E}">
        <p14:creationId xmlns:p14="http://schemas.microsoft.com/office/powerpoint/2010/main" val="99329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E7E2DB-6D14-459B-885A-25147909483F}" type="datetimeFigureOut">
              <a:rPr lang="en-US" smtClean="0"/>
              <a:t>12/30/2022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E1309-DC52-4229-8BEA-814FBD3BE0AF}" type="slidenum">
              <a:rPr lang="en-US" smtClean="0"/>
              <a:t>‹#›</a:t>
            </a:fld>
            <a:endParaRPr lang="en-US"/>
          </a:p>
        </p:txBody>
      </p:sp>
    </p:spTree>
    <p:extLst>
      <p:ext uri="{BB962C8B-B14F-4D97-AF65-F5344CB8AC3E}">
        <p14:creationId xmlns:p14="http://schemas.microsoft.com/office/powerpoint/2010/main" val="140694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E7E2DB-6D14-459B-885A-25147909483F}" type="datetimeFigureOut">
              <a:rPr lang="en-US" smtClean="0"/>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E1309-DC52-4229-8BEA-814FBD3BE0AF}" type="slidenum">
              <a:rPr lang="en-US" smtClean="0"/>
              <a:t>‹#›</a:t>
            </a:fld>
            <a:endParaRPr lang="en-US"/>
          </a:p>
        </p:txBody>
      </p:sp>
    </p:spTree>
    <p:extLst>
      <p:ext uri="{BB962C8B-B14F-4D97-AF65-F5344CB8AC3E}">
        <p14:creationId xmlns:p14="http://schemas.microsoft.com/office/powerpoint/2010/main" val="10114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7E2DB-6D14-459B-885A-25147909483F}" type="datetimeFigureOut">
              <a:rPr lang="en-US" smtClean="0"/>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E1309-DC52-4229-8BEA-814FBD3BE0AF}" type="slidenum">
              <a:rPr lang="en-US" smtClean="0"/>
              <a:t>‹#›</a:t>
            </a:fld>
            <a:endParaRPr lang="en-US"/>
          </a:p>
        </p:txBody>
      </p:sp>
    </p:spTree>
    <p:extLst>
      <p:ext uri="{BB962C8B-B14F-4D97-AF65-F5344CB8AC3E}">
        <p14:creationId xmlns:p14="http://schemas.microsoft.com/office/powerpoint/2010/main" val="423527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E7E2DB-6D14-459B-885A-25147909483F}"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E1309-DC52-4229-8BEA-814FBD3BE0AF}" type="slidenum">
              <a:rPr lang="en-US" smtClean="0"/>
              <a:t>‹#›</a:t>
            </a:fld>
            <a:endParaRPr lang="en-US"/>
          </a:p>
        </p:txBody>
      </p:sp>
    </p:spTree>
    <p:extLst>
      <p:ext uri="{BB962C8B-B14F-4D97-AF65-F5344CB8AC3E}">
        <p14:creationId xmlns:p14="http://schemas.microsoft.com/office/powerpoint/2010/main" val="395027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E7E2DB-6D14-459B-885A-25147909483F}"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E1309-DC52-4229-8BEA-814FBD3BE0AF}" type="slidenum">
              <a:rPr lang="en-US" smtClean="0"/>
              <a:t>‹#›</a:t>
            </a:fld>
            <a:endParaRPr lang="en-US"/>
          </a:p>
        </p:txBody>
      </p:sp>
    </p:spTree>
    <p:extLst>
      <p:ext uri="{BB962C8B-B14F-4D97-AF65-F5344CB8AC3E}">
        <p14:creationId xmlns:p14="http://schemas.microsoft.com/office/powerpoint/2010/main" val="386588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7E2DB-6D14-459B-885A-25147909483F}" type="datetimeFigureOut">
              <a:rPr lang="en-US" smtClean="0"/>
              <a:t>12/30/2022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E1309-DC52-4229-8BEA-814FBD3BE0AF}" type="slidenum">
              <a:rPr lang="en-US" smtClean="0"/>
              <a:t>‹#›</a:t>
            </a:fld>
            <a:endParaRPr lang="en-US"/>
          </a:p>
        </p:txBody>
      </p:sp>
    </p:spTree>
    <p:extLst>
      <p:ext uri="{BB962C8B-B14F-4D97-AF65-F5344CB8AC3E}">
        <p14:creationId xmlns:p14="http://schemas.microsoft.com/office/powerpoint/2010/main" val="63379716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2">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vert="horz" lIns="91440" tIns="45720" rIns="91440" bIns="45720" rtlCol="0" anchor="ctr">
            <a:normAutofit/>
          </a:bodyPr>
          <a:lstStyle/>
          <a:p>
            <a:r>
              <a:rPr lang="en-US" sz="1800" b="1" kern="1200">
                <a:solidFill>
                  <a:schemeClr val="tx1"/>
                </a:solidFill>
                <a:latin typeface="+mj-lt"/>
                <a:ea typeface="+mj-ea"/>
                <a:cs typeface="+mj-cs"/>
              </a:rPr>
              <a:t>Group 5</a:t>
            </a:r>
            <a:br>
              <a:rPr lang="en-US" sz="1800" b="1" kern="1200">
                <a:solidFill>
                  <a:schemeClr val="tx1"/>
                </a:solidFill>
                <a:latin typeface="+mj-lt"/>
                <a:ea typeface="+mj-ea"/>
                <a:cs typeface="+mj-cs"/>
              </a:rPr>
            </a:br>
            <a:br>
              <a:rPr lang="en-US" sz="1800" b="1" kern="1200">
                <a:solidFill>
                  <a:schemeClr val="tx1"/>
                </a:solidFill>
                <a:latin typeface="+mj-lt"/>
                <a:ea typeface="+mj-ea"/>
                <a:cs typeface="+mj-cs"/>
              </a:rPr>
            </a:br>
            <a:r>
              <a:rPr lang="en-US" sz="1800" b="1" kern="1200">
                <a:solidFill>
                  <a:schemeClr val="tx1"/>
                </a:solidFill>
                <a:latin typeface="+mj-lt"/>
                <a:ea typeface="+mj-ea"/>
                <a:cs typeface="+mj-cs"/>
              </a:rPr>
              <a:t>project4 </a:t>
            </a:r>
            <a:br>
              <a:rPr lang="en-US" sz="1800" b="1" kern="1200">
                <a:solidFill>
                  <a:schemeClr val="tx1"/>
                </a:solidFill>
                <a:latin typeface="+mj-lt"/>
                <a:ea typeface="+mj-ea"/>
                <a:cs typeface="+mj-cs"/>
              </a:rPr>
            </a:br>
            <a:br>
              <a:rPr lang="en-US" sz="1800" b="1" kern="1200">
                <a:solidFill>
                  <a:schemeClr val="tx1"/>
                </a:solidFill>
                <a:latin typeface="+mj-lt"/>
                <a:ea typeface="+mj-ea"/>
                <a:cs typeface="+mj-cs"/>
              </a:rPr>
            </a:br>
            <a:r>
              <a:rPr lang="en-US" sz="1800" b="1" kern="1200">
                <a:solidFill>
                  <a:schemeClr val="tx1"/>
                </a:solidFill>
                <a:latin typeface="+mj-lt"/>
                <a:ea typeface="+mj-ea"/>
                <a:cs typeface="+mj-cs"/>
              </a:rPr>
              <a:t>Metro ticket machine </a:t>
            </a:r>
            <a:br>
              <a:rPr lang="en-US" sz="1800" b="1" kern="1200">
                <a:solidFill>
                  <a:schemeClr val="tx1"/>
                </a:solidFill>
                <a:latin typeface="+mj-lt"/>
                <a:ea typeface="+mj-ea"/>
                <a:cs typeface="+mj-cs"/>
              </a:rPr>
            </a:br>
            <a:endParaRPr lang="en-US" sz="1800" b="1" kern="1200">
              <a:solidFill>
                <a:schemeClr val="tx1"/>
              </a:solidFill>
              <a:latin typeface="+mj-lt"/>
              <a:ea typeface="+mj-ea"/>
              <a:cs typeface="+mj-cs"/>
            </a:endParaRPr>
          </a:p>
        </p:txBody>
      </p:sp>
      <p:sp>
        <p:nvSpPr>
          <p:cNvPr id="6" name="Content Placeholder 5">
            <a:extLst>
              <a:ext uri="{FF2B5EF4-FFF2-40B4-BE49-F238E27FC236}">
                <a16:creationId xmlns:a16="http://schemas.microsoft.com/office/drawing/2014/main" id="{C8AD6A08-4596-6ABA-40CE-5BC3D0E3DE80}"/>
              </a:ext>
            </a:extLst>
          </p:cNvPr>
          <p:cNvSpPr>
            <a:spLocks noGrp="1"/>
          </p:cNvSpPr>
          <p:nvPr>
            <p:ph type="body" idx="1"/>
          </p:nvPr>
        </p:nvSpPr>
        <p:spPr>
          <a:xfrm>
            <a:off x="4256690" y="1528466"/>
            <a:ext cx="6180082" cy="3801067"/>
          </a:xfrm>
        </p:spPr>
        <p:txBody>
          <a:bodyPr vert="horz" lIns="91440" tIns="45720" rIns="91440" bIns="45720" rtlCol="0" anchor="ctr">
            <a:normAutofit/>
          </a:bodyPr>
          <a:lstStyle/>
          <a:p>
            <a:pPr marL="0" marR="0" lvl="0" indent="-228600" algn="l" fontAlgn="auto">
              <a:spcBef>
                <a:spcPct val="30000"/>
              </a:spcBef>
              <a:spcAft>
                <a:spcPts val="0"/>
              </a:spcAft>
              <a:buClr>
                <a:prstClr val="white"/>
              </a:buClr>
              <a:buSzPct val="70000"/>
              <a:buFont typeface="Arial" panose="020B0604020202020204" pitchFamily="34" charset="0"/>
              <a:buChar char="•"/>
              <a:tabLst/>
              <a:defRPr/>
            </a:pPr>
            <a:r>
              <a:rPr kumimoji="0" lang="en-US" sz="2400" b="1" i="0" u="none" strike="noStrike" cap="none" spc="0" normalizeH="0" baseline="0" noProof="0" dirty="0">
                <a:ln>
                  <a:noFill/>
                </a:ln>
                <a:solidFill>
                  <a:schemeClr val="bg1"/>
                </a:solidFill>
                <a:effectLst/>
                <a:uLnTx/>
                <a:uFillTx/>
              </a:rPr>
              <a:t>Students:</a:t>
            </a:r>
          </a:p>
          <a:p>
            <a:pPr marL="0" marR="0" lvl="0" indent="-228600" algn="l" fontAlgn="auto">
              <a:spcBef>
                <a:spcPct val="30000"/>
              </a:spcBef>
              <a:spcAft>
                <a:spcPts val="0"/>
              </a:spcAft>
              <a:buClr>
                <a:prstClr val="white"/>
              </a:buClr>
              <a:buSzPct val="70000"/>
              <a:buFont typeface="Arial" panose="020B0604020202020204" pitchFamily="34" charset="0"/>
              <a:buChar char="•"/>
              <a:tabLst/>
              <a:defRPr/>
            </a:pPr>
            <a:r>
              <a:rPr kumimoji="0" lang="en-US" sz="2400" b="1" i="0" u="none" strike="noStrike" cap="none" spc="0" normalizeH="0" baseline="0" noProof="0" dirty="0">
                <a:ln>
                  <a:noFill/>
                </a:ln>
                <a:solidFill>
                  <a:schemeClr val="bg1"/>
                </a:solidFill>
                <a:effectLst/>
                <a:uLnTx/>
                <a:uFillTx/>
              </a:rPr>
              <a:t>Mohamed Ahmed         79573</a:t>
            </a:r>
          </a:p>
          <a:p>
            <a:pPr marL="0" marR="0" lvl="0" indent="-228600" algn="l" fontAlgn="auto">
              <a:spcBef>
                <a:spcPct val="30000"/>
              </a:spcBef>
              <a:spcAft>
                <a:spcPts val="0"/>
              </a:spcAft>
              <a:buClr>
                <a:prstClr val="white"/>
              </a:buClr>
              <a:buSzPct val="70000"/>
              <a:buFont typeface="Arial" panose="020B0604020202020204" pitchFamily="34" charset="0"/>
              <a:buChar char="•"/>
              <a:tabLst/>
              <a:defRPr/>
            </a:pPr>
            <a:r>
              <a:rPr kumimoji="0" lang="en-US" sz="2400" b="1" i="0" u="none" strike="noStrike" cap="none" spc="0" normalizeH="0" baseline="0" noProof="0" dirty="0">
                <a:ln>
                  <a:noFill/>
                </a:ln>
                <a:solidFill>
                  <a:schemeClr val="bg1"/>
                </a:solidFill>
                <a:effectLst/>
                <a:uLnTx/>
                <a:uFillTx/>
              </a:rPr>
              <a:t>Omar Ashraf                   80601</a:t>
            </a:r>
          </a:p>
          <a:p>
            <a:pPr marL="0" marR="0" lvl="0" indent="-228600" algn="l" fontAlgn="auto">
              <a:spcBef>
                <a:spcPct val="30000"/>
              </a:spcBef>
              <a:spcAft>
                <a:spcPts val="0"/>
              </a:spcAft>
              <a:buClr>
                <a:prstClr val="white"/>
              </a:buClr>
              <a:buSzPct val="70000"/>
              <a:buFont typeface="Arial" panose="020B0604020202020204" pitchFamily="34" charset="0"/>
              <a:buChar char="•"/>
              <a:tabLst/>
              <a:defRPr/>
            </a:pPr>
            <a:r>
              <a:rPr kumimoji="0" lang="en-US" sz="2400" b="1" i="0" u="none" strike="noStrike" cap="none" spc="0" normalizeH="0" baseline="0" noProof="0" dirty="0">
                <a:ln>
                  <a:noFill/>
                </a:ln>
                <a:solidFill>
                  <a:schemeClr val="bg1"/>
                </a:solidFill>
                <a:effectLst/>
                <a:uLnTx/>
                <a:uFillTx/>
              </a:rPr>
              <a:t>Assem Yasser                  80681</a:t>
            </a:r>
          </a:p>
          <a:p>
            <a:pPr marL="0" marR="0" lvl="0" indent="-228600" algn="l" fontAlgn="auto">
              <a:spcBef>
                <a:spcPct val="30000"/>
              </a:spcBef>
              <a:spcAft>
                <a:spcPts val="0"/>
              </a:spcAft>
              <a:buClr>
                <a:prstClr val="white"/>
              </a:buClr>
              <a:buSzPct val="70000"/>
              <a:buFont typeface="Arial" panose="020B0604020202020204" pitchFamily="34" charset="0"/>
              <a:buChar char="•"/>
              <a:tabLst/>
              <a:defRPr/>
            </a:pPr>
            <a:r>
              <a:rPr kumimoji="0" lang="en-US" sz="2400" b="1" i="0" u="none" strike="noStrike" cap="none" spc="0" normalizeH="0" baseline="0" noProof="0" dirty="0">
                <a:ln>
                  <a:noFill/>
                </a:ln>
                <a:solidFill>
                  <a:schemeClr val="bg1"/>
                </a:solidFill>
                <a:effectLst/>
                <a:uLnTx/>
                <a:uFillTx/>
              </a:rPr>
              <a:t>Khaled Abdel Nasser     80768</a:t>
            </a:r>
          </a:p>
          <a:p>
            <a:pPr marL="0" marR="0" lvl="0" indent="-228600" algn="l" fontAlgn="auto">
              <a:spcBef>
                <a:spcPct val="30000"/>
              </a:spcBef>
              <a:spcAft>
                <a:spcPts val="0"/>
              </a:spcAft>
              <a:buClr>
                <a:prstClr val="white"/>
              </a:buClr>
              <a:buSzPct val="70000"/>
              <a:buFont typeface="Arial" panose="020B0604020202020204" pitchFamily="34" charset="0"/>
              <a:buChar char="•"/>
              <a:tabLst/>
              <a:defRPr/>
            </a:pPr>
            <a:r>
              <a:rPr kumimoji="0" lang="en-US" sz="2400" b="1" i="0" u="none" strike="noStrike" cap="none" spc="0" normalizeH="0" baseline="0" noProof="0" dirty="0">
                <a:ln>
                  <a:noFill/>
                </a:ln>
                <a:solidFill>
                  <a:schemeClr val="bg1"/>
                </a:solidFill>
                <a:effectLst/>
                <a:uLnTx/>
                <a:uFillTx/>
              </a:rPr>
              <a:t>Ahmed Ayman                80836</a:t>
            </a:r>
          </a:p>
          <a:p>
            <a:pPr indent="-228600" algn="l">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86265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7493F1-D69A-422C-A2FF-0FFF7AE0E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112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F8A300C-85C4-BB4D-A17C-CD7407531B7A}"/>
              </a:ext>
            </a:extLst>
          </p:cNvPr>
          <p:cNvSpPr>
            <a:spLocks noGrp="1"/>
          </p:cNvSpPr>
          <p:nvPr>
            <p:ph type="title"/>
          </p:nvPr>
        </p:nvSpPr>
        <p:spPr>
          <a:xfrm>
            <a:off x="630936" y="418245"/>
            <a:ext cx="3767328" cy="1325880"/>
          </a:xfrm>
        </p:spPr>
        <p:txBody>
          <a:bodyPr anchor="ctr">
            <a:normAutofit/>
          </a:bodyPr>
          <a:lstStyle/>
          <a:p>
            <a:r>
              <a:rPr lang="en-US" sz="2800" b="1">
                <a:solidFill>
                  <a:schemeClr val="bg1"/>
                </a:solidFill>
              </a:rPr>
              <a:t>SPI Communication:</a:t>
            </a:r>
          </a:p>
        </p:txBody>
      </p:sp>
      <p:cxnSp>
        <p:nvCxnSpPr>
          <p:cNvPr id="14" name="Straight Connector 13">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24144"/>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1E2681-1620-6261-BEC0-DC8C37E0BAC5}"/>
              </a:ext>
            </a:extLst>
          </p:cNvPr>
          <p:cNvSpPr>
            <a:spLocks noGrp="1"/>
          </p:cNvSpPr>
          <p:nvPr>
            <p:ph idx="1"/>
          </p:nvPr>
        </p:nvSpPr>
        <p:spPr>
          <a:xfrm>
            <a:off x="4882896" y="96253"/>
            <a:ext cx="6675120" cy="2115042"/>
          </a:xfrm>
        </p:spPr>
        <p:txBody>
          <a:bodyPr anchor="ctr">
            <a:normAutofit lnSpcReduction="10000"/>
          </a:bodyPr>
          <a:lstStyle/>
          <a:p>
            <a:endParaRPr lang="en-US" sz="1200" dirty="0">
              <a:solidFill>
                <a:schemeClr val="bg1"/>
              </a:solidFill>
              <a:effectLst/>
              <a:ea typeface="Calibri" panose="020F0502020204030204" pitchFamily="34" charset="0"/>
              <a:cs typeface="Arial" panose="020B0604020202020204" pitchFamily="34" charset="0"/>
            </a:endParaRPr>
          </a:p>
          <a:p>
            <a:endParaRPr lang="en-US" sz="1200" dirty="0">
              <a:solidFill>
                <a:schemeClr val="bg1"/>
              </a:solidFill>
              <a:effectLst/>
              <a:ea typeface="Calibri" panose="020F0502020204030204" pitchFamily="34" charset="0"/>
              <a:cs typeface="Arial" panose="020B0604020202020204" pitchFamily="34" charset="0"/>
            </a:endParaRPr>
          </a:p>
          <a:p>
            <a:r>
              <a:rPr lang="en-US" sz="1600" dirty="0">
                <a:solidFill>
                  <a:schemeClr val="bg1"/>
                </a:solidFill>
                <a:effectLst/>
                <a:ea typeface="Calibri" panose="020F0502020204030204" pitchFamily="34" charset="0"/>
                <a:cs typeface="Arial" panose="020B0604020202020204" pitchFamily="34" charset="0"/>
              </a:rPr>
              <a:t>SPI is a common communication protocol used by many different devices. For example, SD card reader modules, RFID card reader modules, and 2.4 GHz wireless transmitter/receivers all use SPI to communicate with microcontrollers.</a:t>
            </a:r>
          </a:p>
          <a:p>
            <a:r>
              <a:rPr lang="en-US" sz="1600" dirty="0">
                <a:solidFill>
                  <a:schemeClr val="bg1"/>
                </a:solidFill>
                <a:effectLst/>
                <a:ea typeface="Calibri" panose="020F0502020204030204" pitchFamily="34" charset="0"/>
                <a:cs typeface="Arial" panose="020B0604020202020204" pitchFamily="34" charset="0"/>
              </a:rPr>
              <a:t>One unique benefit of SPI is the fact that data can be transferred without interruption. </a:t>
            </a:r>
          </a:p>
          <a:p>
            <a:endParaRPr lang="en-US" sz="1200" dirty="0">
              <a:solidFill>
                <a:schemeClr val="bg1"/>
              </a:solidFill>
              <a:effectLst/>
              <a:ea typeface="Calibri" panose="020F0502020204030204" pitchFamily="34" charset="0"/>
              <a:cs typeface="Arial" panose="020B0604020202020204" pitchFamily="34" charset="0"/>
            </a:endParaRPr>
          </a:p>
          <a:p>
            <a:endParaRPr lang="en-US" sz="1200" dirty="0">
              <a:solidFill>
                <a:schemeClr val="bg1"/>
              </a:solidFill>
              <a:effectLst/>
              <a:ea typeface="Calibri" panose="020F0502020204030204" pitchFamily="34" charset="0"/>
              <a:cs typeface="Arial" panose="020B0604020202020204" pitchFamily="34" charset="0"/>
            </a:endParaRPr>
          </a:p>
          <a:p>
            <a:endParaRPr lang="en-US" sz="1200" dirty="0">
              <a:solidFill>
                <a:schemeClr val="bg1"/>
              </a:solidFill>
            </a:endParaRPr>
          </a:p>
        </p:txBody>
      </p:sp>
      <p:pic>
        <p:nvPicPr>
          <p:cNvPr id="4" name="Picture 3">
            <a:extLst>
              <a:ext uri="{FF2B5EF4-FFF2-40B4-BE49-F238E27FC236}">
                <a16:creationId xmlns:a16="http://schemas.microsoft.com/office/drawing/2014/main" id="{ABFF9E30-2EDC-E05D-465E-51D07727532B}"/>
              </a:ext>
            </a:extLst>
          </p:cNvPr>
          <p:cNvPicPr>
            <a:picLocks noChangeAspect="1"/>
          </p:cNvPicPr>
          <p:nvPr/>
        </p:nvPicPr>
        <p:blipFill>
          <a:blip r:embed="rId2"/>
          <a:stretch>
            <a:fillRect/>
          </a:stretch>
        </p:blipFill>
        <p:spPr>
          <a:xfrm>
            <a:off x="633986" y="2629540"/>
            <a:ext cx="5212080" cy="3684634"/>
          </a:xfrm>
          <a:prstGeom prst="rect">
            <a:avLst/>
          </a:prstGeom>
        </p:spPr>
      </p:pic>
      <p:pic>
        <p:nvPicPr>
          <p:cNvPr id="5" name="Picture 4">
            <a:extLst>
              <a:ext uri="{FF2B5EF4-FFF2-40B4-BE49-F238E27FC236}">
                <a16:creationId xmlns:a16="http://schemas.microsoft.com/office/drawing/2014/main" id="{40CA90E5-810E-49E1-F918-B89741F66D72}"/>
              </a:ext>
            </a:extLst>
          </p:cNvPr>
          <p:cNvPicPr>
            <a:picLocks noChangeAspect="1"/>
          </p:cNvPicPr>
          <p:nvPr/>
        </p:nvPicPr>
        <p:blipFill>
          <a:blip r:embed="rId3"/>
          <a:stretch>
            <a:fillRect/>
          </a:stretch>
        </p:blipFill>
        <p:spPr>
          <a:xfrm>
            <a:off x="6345936" y="2675263"/>
            <a:ext cx="5212080" cy="3638910"/>
          </a:xfrm>
          <a:prstGeom prst="rect">
            <a:avLst/>
          </a:prstGeom>
        </p:spPr>
      </p:pic>
    </p:spTree>
    <p:extLst>
      <p:ext uri="{BB962C8B-B14F-4D97-AF65-F5344CB8AC3E}">
        <p14:creationId xmlns:p14="http://schemas.microsoft.com/office/powerpoint/2010/main" val="205013433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FA8285-D34B-8553-38F9-B6BAA6A5C493}"/>
              </a:ext>
            </a:extLst>
          </p:cNvPr>
          <p:cNvSpPr>
            <a:spLocks noGrp="1"/>
          </p:cNvSpPr>
          <p:nvPr>
            <p:ph type="title"/>
          </p:nvPr>
        </p:nvSpPr>
        <p:spPr>
          <a:xfrm>
            <a:off x="804672" y="640263"/>
            <a:ext cx="5157216" cy="1344975"/>
          </a:xfrm>
        </p:spPr>
        <p:txBody>
          <a:bodyPr>
            <a:normAutofit/>
          </a:bodyPr>
          <a:lstStyle/>
          <a:p>
            <a:r>
              <a:rPr lang="en-US" sz="4000" b="1"/>
              <a:t>Circuit of the system :</a:t>
            </a:r>
          </a:p>
        </p:txBody>
      </p:sp>
      <p:sp>
        <p:nvSpPr>
          <p:cNvPr id="8" name="Content Placeholder 7">
            <a:extLst>
              <a:ext uri="{FF2B5EF4-FFF2-40B4-BE49-F238E27FC236}">
                <a16:creationId xmlns:a16="http://schemas.microsoft.com/office/drawing/2014/main" id="{457E59DF-7F3D-77F4-5E9E-A3748AB51F02}"/>
              </a:ext>
            </a:extLst>
          </p:cNvPr>
          <p:cNvSpPr>
            <a:spLocks noGrp="1"/>
          </p:cNvSpPr>
          <p:nvPr>
            <p:ph idx="1"/>
          </p:nvPr>
        </p:nvSpPr>
        <p:spPr>
          <a:xfrm>
            <a:off x="237471" y="1874521"/>
            <a:ext cx="5961888" cy="4872762"/>
          </a:xfrm>
        </p:spPr>
        <p:txBody>
          <a:bodyPr>
            <a:normAutofit lnSpcReduction="10000"/>
          </a:bodyPr>
          <a:lstStyle/>
          <a:p>
            <a:pPr marL="0" marR="0">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Buzzer_1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pin 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green_Led_1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pin 31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red_Led_1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pin 30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buzzer2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pin 42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green_Led_2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pin 44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red_Led_2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pin 39</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lcd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pins (22,23,24,25,26,27)</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lcd2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pins (32,33,34,35,36,37)</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rf1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pins (5,28,51,50,53)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rf2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pins (6,38,51,50,53)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servo_1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pin (8)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servo_2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pin(11)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seven segments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pins(16,17,18,19,20,21</a:t>
            </a:r>
            <a:r>
              <a:rPr lang="en-US" sz="11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endParaRPr lang="en-US" sz="1100" dirty="0"/>
          </a:p>
        </p:txBody>
      </p:sp>
      <p:pic>
        <p:nvPicPr>
          <p:cNvPr id="4" name="Content Placeholder 3" descr="Chart, box and whisker chart&#10;&#10;Description automatically generated">
            <a:extLst>
              <a:ext uri="{FF2B5EF4-FFF2-40B4-BE49-F238E27FC236}">
                <a16:creationId xmlns:a16="http://schemas.microsoft.com/office/drawing/2014/main" id="{71EC9D3B-A2A3-AA53-E88C-4AC5B7EF957C}"/>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4587" b="-1"/>
          <a:stretch/>
        </p:blipFill>
        <p:spPr>
          <a:xfrm>
            <a:off x="6765036" y="221382"/>
            <a:ext cx="5189493" cy="6371924"/>
          </a:xfrm>
          <a:prstGeom prst="rect">
            <a:avLst/>
          </a:prstGeom>
        </p:spPr>
      </p:pic>
    </p:spTree>
    <p:extLst>
      <p:ext uri="{BB962C8B-B14F-4D97-AF65-F5344CB8AC3E}">
        <p14:creationId xmlns:p14="http://schemas.microsoft.com/office/powerpoint/2010/main" val="320573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6CE55A-FD6F-7CE7-31B7-496B0A15B44E}"/>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b="1">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A7216E2A-3A8D-F81A-0E65-34BFFF565A06}"/>
              </a:ext>
            </a:extLst>
          </p:cNvPr>
          <p:cNvSpPr>
            <a:spLocks noGrp="1"/>
          </p:cNvSpPr>
          <p:nvPr>
            <p:ph idx="1"/>
          </p:nvPr>
        </p:nvSpPr>
        <p:spPr>
          <a:xfrm>
            <a:off x="3917481" y="96252"/>
            <a:ext cx="8171849" cy="6477803"/>
          </a:xfrm>
        </p:spPr>
        <p:txBody>
          <a:bodyPr anchor="ctr">
            <a:normAutofit/>
          </a:bodyPr>
          <a:lstStyle/>
          <a:p>
            <a:pPr marL="0" marR="0">
              <a:spcBef>
                <a:spcPts val="0"/>
              </a:spcBef>
              <a:spcAft>
                <a:spcPts val="1000"/>
              </a:spcAft>
            </a:pPr>
            <a:r>
              <a:rPr lang="en-US" sz="2000" dirty="0">
                <a:solidFill>
                  <a:schemeClr val="bg1"/>
                </a:solidFill>
                <a:effectLst/>
                <a:ea typeface="Calibri" panose="020F0502020204030204" pitchFamily="34" charset="0"/>
                <a:cs typeface="Arial" panose="020B0604020202020204" pitchFamily="34" charset="0"/>
              </a:rPr>
              <a:t>In this presentation we will explain the automation of metro ticketing system by using the RFID reader and cards so we can identify the card is valid or invalid </a:t>
            </a:r>
          </a:p>
          <a:p>
            <a:pPr marL="0" marR="0">
              <a:spcBef>
                <a:spcPts val="0"/>
              </a:spcBef>
              <a:spcAft>
                <a:spcPts val="1000"/>
              </a:spcAft>
            </a:pPr>
            <a:r>
              <a:rPr lang="en-US" sz="2000" dirty="0">
                <a:solidFill>
                  <a:schemeClr val="bg1"/>
                </a:solidFill>
                <a:effectLst/>
                <a:ea typeface="Calibri" panose="020F0502020204030204" pitchFamily="34" charset="0"/>
                <a:cs typeface="Arial" panose="020B0604020202020204" pitchFamily="34" charset="0"/>
              </a:rPr>
              <a:t>indicating it using green led and buzzer  for valid cards and red led for invalid cards </a:t>
            </a:r>
          </a:p>
          <a:p>
            <a:pPr marL="0" marR="0">
              <a:spcBef>
                <a:spcPts val="0"/>
              </a:spcBef>
              <a:spcAft>
                <a:spcPts val="1000"/>
              </a:spcAft>
            </a:pPr>
            <a:r>
              <a:rPr lang="en-US" sz="2000" dirty="0">
                <a:solidFill>
                  <a:schemeClr val="bg1"/>
                </a:solidFill>
                <a:effectLst/>
                <a:ea typeface="Calibri" panose="020F0502020204030204" pitchFamily="34" charset="0"/>
                <a:cs typeface="Arial" panose="020B0604020202020204" pitchFamily="34" charset="0"/>
              </a:rPr>
              <a:t>servo motor to simulate the entrance of the person through the gate </a:t>
            </a:r>
          </a:p>
          <a:p>
            <a:pPr marL="0" marR="0">
              <a:spcBef>
                <a:spcPts val="0"/>
              </a:spcBef>
              <a:spcAft>
                <a:spcPts val="1000"/>
              </a:spcAft>
            </a:pPr>
            <a:r>
              <a:rPr lang="en-US" sz="2000" dirty="0">
                <a:solidFill>
                  <a:schemeClr val="bg1"/>
                </a:solidFill>
                <a:effectLst/>
                <a:ea typeface="Calibri" panose="020F0502020204030204" pitchFamily="34" charset="0"/>
                <a:cs typeface="Arial" panose="020B0604020202020204" pitchFamily="34" charset="0"/>
              </a:rPr>
              <a:t>lcd to indicate the purpose of the gate whether entrance or exit  </a:t>
            </a:r>
          </a:p>
          <a:p>
            <a:pPr marL="0" marR="0">
              <a:spcBef>
                <a:spcPts val="0"/>
              </a:spcBef>
              <a:spcAft>
                <a:spcPts val="1000"/>
              </a:spcAft>
            </a:pPr>
            <a:r>
              <a:rPr lang="en-US" sz="2000" dirty="0">
                <a:solidFill>
                  <a:schemeClr val="bg1"/>
                </a:solidFill>
                <a:effectLst/>
                <a:ea typeface="Calibri" panose="020F0502020204030204" pitchFamily="34" charset="0"/>
                <a:cs typeface="Arial" panose="020B0604020202020204" pitchFamily="34" charset="0"/>
              </a:rPr>
              <a:t> we use seven segment module to indicate the number of the people in the station that is going to increase when someone go in and decrease when someone go out of the station </a:t>
            </a:r>
          </a:p>
          <a:p>
            <a:pPr marL="0" marR="0">
              <a:spcBef>
                <a:spcPts val="0"/>
              </a:spcBef>
              <a:spcAft>
                <a:spcPts val="1000"/>
              </a:spcAft>
            </a:pPr>
            <a:r>
              <a:rPr lang="en-US" sz="2000" dirty="0">
                <a:solidFill>
                  <a:schemeClr val="bg1"/>
                </a:solidFill>
                <a:effectLst/>
                <a:ea typeface="Calibri" panose="020F0502020204030204" pitchFamily="34" charset="0"/>
                <a:cs typeface="Arial" panose="020B0604020202020204" pitchFamily="34" charset="0"/>
              </a:rPr>
              <a:t> we used the  SPI communication protocol in the communication between the Arduino mega2560 which is the controller of the system and the RFID reader </a:t>
            </a:r>
          </a:p>
          <a:p>
            <a:pPr marL="0" marR="0">
              <a:spcBef>
                <a:spcPts val="0"/>
              </a:spcBef>
              <a:spcAft>
                <a:spcPts val="1000"/>
              </a:spcAft>
            </a:pPr>
            <a:r>
              <a:rPr lang="en-US" sz="2000" dirty="0">
                <a:solidFill>
                  <a:schemeClr val="bg1"/>
                </a:solidFill>
                <a:effectLst/>
                <a:ea typeface="Calibri" panose="020F0502020204030204" pitchFamily="34" charset="0"/>
                <a:cs typeface="Arial" panose="020B0604020202020204" pitchFamily="34" charset="0"/>
              </a:rPr>
              <a:t>Arduino IDE to write the code for the system and upload it to the Arduino  from the computer .and we protues to draw the circuit of the system .</a:t>
            </a:r>
          </a:p>
          <a:p>
            <a:endParaRPr lang="en-US" sz="1400" dirty="0">
              <a:solidFill>
                <a:schemeClr val="bg1"/>
              </a:solidFill>
            </a:endParaRPr>
          </a:p>
        </p:txBody>
      </p:sp>
    </p:spTree>
    <p:extLst>
      <p:ext uri="{BB962C8B-B14F-4D97-AF65-F5344CB8AC3E}">
        <p14:creationId xmlns:p14="http://schemas.microsoft.com/office/powerpoint/2010/main" val="327824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4A26D9-C62C-4B31-E940-A8435DA279B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br>
              <a:rPr lang="en-US" b="1" kern="1200">
                <a:solidFill>
                  <a:srgbClr val="FFFFFF"/>
                </a:solidFill>
                <a:effectLst/>
                <a:latin typeface="+mj-lt"/>
                <a:ea typeface="+mj-ea"/>
                <a:cs typeface="+mj-cs"/>
              </a:rPr>
            </a:br>
            <a:r>
              <a:rPr lang="en-US" b="1" kern="1200">
                <a:solidFill>
                  <a:srgbClr val="FFFFFF"/>
                </a:solidFill>
                <a:effectLst/>
                <a:latin typeface="+mj-lt"/>
                <a:ea typeface="+mj-ea"/>
                <a:cs typeface="+mj-cs"/>
              </a:rPr>
              <a:t>Block diagram for the project:</a:t>
            </a:r>
            <a:br>
              <a:rPr lang="en-US" kern="1200">
                <a:solidFill>
                  <a:srgbClr val="FFFFFF"/>
                </a:solidFill>
                <a:effectLst/>
                <a:latin typeface="+mj-lt"/>
                <a:ea typeface="+mj-ea"/>
                <a:cs typeface="+mj-cs"/>
              </a:rPr>
            </a:br>
            <a:endParaRPr lang="en-US" kern="1200">
              <a:solidFill>
                <a:srgbClr val="FFFFFF"/>
              </a:solidFill>
              <a:latin typeface="+mj-lt"/>
              <a:ea typeface="+mj-ea"/>
              <a:cs typeface="+mj-cs"/>
            </a:endParaRPr>
          </a:p>
        </p:txBody>
      </p:sp>
      <p:cxnSp>
        <p:nvCxnSpPr>
          <p:cNvPr id="42" name="Straight Connector 4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5" name="Content Placeholder 34" descr="Diagram&#10;&#10;Description automatically generated">
            <a:extLst>
              <a:ext uri="{FF2B5EF4-FFF2-40B4-BE49-F238E27FC236}">
                <a16:creationId xmlns:a16="http://schemas.microsoft.com/office/drawing/2014/main" id="{3E1E649D-7008-C822-59F6-282A348214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7548" y="492573"/>
            <a:ext cx="5866092" cy="5880796"/>
          </a:xfrm>
          <a:prstGeom prst="rect">
            <a:avLst/>
          </a:prstGeom>
        </p:spPr>
      </p:pic>
    </p:spTree>
    <p:extLst>
      <p:ext uri="{BB962C8B-B14F-4D97-AF65-F5344CB8AC3E}">
        <p14:creationId xmlns:p14="http://schemas.microsoft.com/office/powerpoint/2010/main" val="301636036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F7493F1-D69A-422C-A2FF-0FFF7AE0E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112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7F95C1D1-B8AF-45D6-216C-89600783F756}"/>
              </a:ext>
            </a:extLst>
          </p:cNvPr>
          <p:cNvSpPr>
            <a:spLocks noGrp="1"/>
          </p:cNvSpPr>
          <p:nvPr>
            <p:ph type="title"/>
          </p:nvPr>
        </p:nvSpPr>
        <p:spPr>
          <a:xfrm>
            <a:off x="630936" y="418245"/>
            <a:ext cx="3767328" cy="1325880"/>
          </a:xfrm>
        </p:spPr>
        <p:txBody>
          <a:bodyPr anchor="ctr">
            <a:normAutofit/>
          </a:bodyPr>
          <a:lstStyle/>
          <a:p>
            <a:pPr marL="0" marR="0">
              <a:spcBef>
                <a:spcPts val="0"/>
              </a:spcBef>
              <a:spcAft>
                <a:spcPts val="1000"/>
              </a:spcAft>
            </a:pPr>
            <a:r>
              <a:rPr lang="en-US" sz="180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br>
              <a:rPr lang="en-US" sz="1800">
                <a:solidFill>
                  <a:schemeClr val="bg1"/>
                </a:solidFill>
                <a:effectLst/>
                <a:latin typeface="Calibri" panose="020F0502020204030204" pitchFamily="34" charset="0"/>
                <a:ea typeface="Calibri" panose="020F0502020204030204" pitchFamily="34" charset="0"/>
                <a:cs typeface="Arial" panose="020B0604020202020204" pitchFamily="34" charset="0"/>
              </a:rPr>
            </a:br>
            <a:br>
              <a:rPr lang="en-US" sz="180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US" sz="1800" b="1">
                <a:solidFill>
                  <a:schemeClr val="bg1"/>
                </a:solidFill>
                <a:effectLst/>
                <a:ea typeface="Calibri" panose="020F0502020204030204" pitchFamily="34" charset="0"/>
                <a:cs typeface="Arial" panose="020B0604020202020204" pitchFamily="34" charset="0"/>
              </a:rPr>
              <a:t>The components of the system:</a:t>
            </a:r>
            <a:br>
              <a:rPr lang="en-US" sz="1800">
                <a:solidFill>
                  <a:schemeClr val="bg1"/>
                </a:solidFill>
                <a:effectLst/>
                <a:latin typeface="Calibri" panose="020F0502020204030204" pitchFamily="34" charset="0"/>
                <a:ea typeface="Calibri" panose="020F0502020204030204" pitchFamily="34" charset="0"/>
                <a:cs typeface="Arial" panose="020B0604020202020204" pitchFamily="34" charset="0"/>
              </a:rPr>
            </a:br>
            <a:br>
              <a:rPr lang="en-US" sz="180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1800">
              <a:solidFill>
                <a:schemeClr val="bg1"/>
              </a:solidFill>
            </a:endParaRPr>
          </a:p>
        </p:txBody>
      </p:sp>
      <p:cxnSp>
        <p:nvCxnSpPr>
          <p:cNvPr id="32" name="Straight Connector 31">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24144"/>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EB902E-E4F9-E755-15B3-E3A0ED9E7019}"/>
              </a:ext>
            </a:extLst>
          </p:cNvPr>
          <p:cNvSpPr>
            <a:spLocks noGrp="1"/>
          </p:cNvSpPr>
          <p:nvPr>
            <p:ph idx="1"/>
          </p:nvPr>
        </p:nvSpPr>
        <p:spPr>
          <a:xfrm>
            <a:off x="4882896" y="354237"/>
            <a:ext cx="6675120" cy="1463040"/>
          </a:xfrm>
        </p:spPr>
        <p:txBody>
          <a:bodyPr anchor="ctr">
            <a:normAutofit/>
          </a:bodyPr>
          <a:lstStyle/>
          <a:p>
            <a:pPr marL="0" marR="0">
              <a:spcBef>
                <a:spcPts val="0"/>
              </a:spcBef>
              <a:spcAft>
                <a:spcPts val="1000"/>
              </a:spcAft>
            </a:pPr>
            <a:r>
              <a:rPr lang="en-US" sz="1700" b="1">
                <a:solidFill>
                  <a:schemeClr val="bg1"/>
                </a:solidFill>
                <a:effectLst/>
                <a:latin typeface="Times New Roman" panose="02020603050405020304" pitchFamily="18" charset="0"/>
                <a:ea typeface="Calibri" panose="020F0502020204030204" pitchFamily="34" charset="0"/>
                <a:cs typeface="Arial" panose="020B0604020202020204" pitchFamily="34" charset="0"/>
              </a:rPr>
              <a:t>1-Arduino mega 2560:</a:t>
            </a:r>
            <a:endParaRPr lang="en-US" sz="1700" b="1">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sz="170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controller of the system. Arduino Mega is based on ATmega2560 Microcontroller, an 8-bit AVR Architecture based MCU from ATMEL. </a:t>
            </a:r>
            <a:endParaRPr lang="en-US" sz="17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US" sz="1700">
              <a:solidFill>
                <a:schemeClr val="bg1"/>
              </a:solidFill>
            </a:endParaRPr>
          </a:p>
        </p:txBody>
      </p:sp>
      <p:pic>
        <p:nvPicPr>
          <p:cNvPr id="4" name="Picture 3" descr="A blue circuit board&#10;&#10;Description automatically generated with low confidence">
            <a:extLst>
              <a:ext uri="{FF2B5EF4-FFF2-40B4-BE49-F238E27FC236}">
                <a16:creationId xmlns:a16="http://schemas.microsoft.com/office/drawing/2014/main" id="{576F8FC3-AC6E-4901-2240-1B9489B1C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33986" y="2912481"/>
            <a:ext cx="5212080" cy="2957855"/>
          </a:xfrm>
          <a:prstGeom prst="rect">
            <a:avLst/>
          </a:prstGeom>
          <a:noFill/>
        </p:spPr>
      </p:pic>
      <p:graphicFrame>
        <p:nvGraphicFramePr>
          <p:cNvPr id="5" name="Table 4">
            <a:extLst>
              <a:ext uri="{FF2B5EF4-FFF2-40B4-BE49-F238E27FC236}">
                <a16:creationId xmlns:a16="http://schemas.microsoft.com/office/drawing/2014/main" id="{4AF47A29-DE51-6187-F84F-225B010E18AC}"/>
              </a:ext>
            </a:extLst>
          </p:cNvPr>
          <p:cNvGraphicFramePr>
            <a:graphicFrameLocks noGrp="1"/>
          </p:cNvGraphicFramePr>
          <p:nvPr>
            <p:extLst>
              <p:ext uri="{D42A27DB-BD31-4B8C-83A1-F6EECF244321}">
                <p14:modId xmlns:p14="http://schemas.microsoft.com/office/powerpoint/2010/main" val="3169946338"/>
              </p:ext>
            </p:extLst>
          </p:nvPr>
        </p:nvGraphicFramePr>
        <p:xfrm>
          <a:off x="6846266" y="2565531"/>
          <a:ext cx="4211421" cy="3651757"/>
        </p:xfrm>
        <a:graphic>
          <a:graphicData uri="http://schemas.openxmlformats.org/drawingml/2006/table">
            <a:tbl>
              <a:tblPr firstRow="1" firstCol="1" bandRow="1">
                <a:tableStyleId>{5940675A-B579-460E-94D1-54222C63F5DA}</a:tableStyleId>
              </a:tblPr>
              <a:tblGrid>
                <a:gridCol w="1541296">
                  <a:extLst>
                    <a:ext uri="{9D8B030D-6E8A-4147-A177-3AD203B41FA5}">
                      <a16:colId xmlns:a16="http://schemas.microsoft.com/office/drawing/2014/main" val="4010776675"/>
                    </a:ext>
                  </a:extLst>
                </a:gridCol>
                <a:gridCol w="2670125">
                  <a:extLst>
                    <a:ext uri="{9D8B030D-6E8A-4147-A177-3AD203B41FA5}">
                      <a16:colId xmlns:a16="http://schemas.microsoft.com/office/drawing/2014/main" val="2893803368"/>
                    </a:ext>
                  </a:extLst>
                </a:gridCol>
              </a:tblGrid>
              <a:tr h="328618">
                <a:tc>
                  <a:txBody>
                    <a:bodyPr/>
                    <a:lstStyle/>
                    <a:p>
                      <a:pPr marL="0" marR="0">
                        <a:lnSpc>
                          <a:spcPct val="150000"/>
                        </a:lnSpc>
                        <a:spcBef>
                          <a:spcPts val="0"/>
                        </a:spcBef>
                        <a:spcAft>
                          <a:spcPts val="1000"/>
                        </a:spcAft>
                      </a:pPr>
                      <a:r>
                        <a:rPr lang="en-US" sz="1000">
                          <a:solidFill>
                            <a:schemeClr val="tx1"/>
                          </a:solidFill>
                          <a:effectLst/>
                        </a:rPr>
                        <a:t>MCU</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tc>
                  <a:txBody>
                    <a:bodyPr/>
                    <a:lstStyle/>
                    <a:p>
                      <a:pPr marL="0" marR="0">
                        <a:lnSpc>
                          <a:spcPct val="150000"/>
                        </a:lnSpc>
                        <a:spcBef>
                          <a:spcPts val="0"/>
                        </a:spcBef>
                        <a:spcAft>
                          <a:spcPts val="1000"/>
                        </a:spcAft>
                      </a:pPr>
                      <a:r>
                        <a:rPr lang="en-US" sz="1000">
                          <a:solidFill>
                            <a:schemeClr val="tx1"/>
                          </a:solidFill>
                          <a:effectLst/>
                        </a:rPr>
                        <a:t>ATmega2560</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extLst>
                  <a:ext uri="{0D108BD9-81ED-4DB2-BD59-A6C34878D82A}">
                    <a16:rowId xmlns:a16="http://schemas.microsoft.com/office/drawing/2014/main" val="1942766435"/>
                  </a:ext>
                </a:extLst>
              </a:tr>
              <a:tr h="328618">
                <a:tc>
                  <a:txBody>
                    <a:bodyPr/>
                    <a:lstStyle/>
                    <a:p>
                      <a:pPr marL="0" marR="0">
                        <a:lnSpc>
                          <a:spcPct val="150000"/>
                        </a:lnSpc>
                        <a:spcBef>
                          <a:spcPts val="0"/>
                        </a:spcBef>
                        <a:spcAft>
                          <a:spcPts val="1000"/>
                        </a:spcAft>
                      </a:pPr>
                      <a:r>
                        <a:rPr lang="en-US" sz="1000">
                          <a:solidFill>
                            <a:schemeClr val="tx1"/>
                          </a:solidFill>
                          <a:effectLst/>
                        </a:rPr>
                        <a:t>Architecture</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tc>
                  <a:txBody>
                    <a:bodyPr/>
                    <a:lstStyle/>
                    <a:p>
                      <a:pPr marL="0" marR="0">
                        <a:lnSpc>
                          <a:spcPct val="150000"/>
                        </a:lnSpc>
                        <a:spcBef>
                          <a:spcPts val="0"/>
                        </a:spcBef>
                        <a:spcAft>
                          <a:spcPts val="1000"/>
                        </a:spcAft>
                      </a:pPr>
                      <a:r>
                        <a:rPr lang="en-US" sz="1000">
                          <a:solidFill>
                            <a:schemeClr val="tx1"/>
                          </a:solidFill>
                          <a:effectLst/>
                        </a:rPr>
                        <a:t>AVR</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extLst>
                  <a:ext uri="{0D108BD9-81ED-4DB2-BD59-A6C34878D82A}">
                    <a16:rowId xmlns:a16="http://schemas.microsoft.com/office/drawing/2014/main" val="1138628793"/>
                  </a:ext>
                </a:extLst>
              </a:tr>
              <a:tr h="328618">
                <a:tc>
                  <a:txBody>
                    <a:bodyPr/>
                    <a:lstStyle/>
                    <a:p>
                      <a:pPr marL="0" marR="0">
                        <a:lnSpc>
                          <a:spcPct val="150000"/>
                        </a:lnSpc>
                        <a:spcBef>
                          <a:spcPts val="0"/>
                        </a:spcBef>
                        <a:spcAft>
                          <a:spcPts val="1000"/>
                        </a:spcAft>
                      </a:pPr>
                      <a:r>
                        <a:rPr lang="en-US" sz="1000">
                          <a:solidFill>
                            <a:schemeClr val="tx1"/>
                          </a:solidFill>
                          <a:effectLst/>
                        </a:rPr>
                        <a:t>Operating Voltage</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tc>
                  <a:txBody>
                    <a:bodyPr/>
                    <a:lstStyle/>
                    <a:p>
                      <a:pPr marL="0" marR="0">
                        <a:lnSpc>
                          <a:spcPct val="150000"/>
                        </a:lnSpc>
                        <a:spcBef>
                          <a:spcPts val="0"/>
                        </a:spcBef>
                        <a:spcAft>
                          <a:spcPts val="1000"/>
                        </a:spcAft>
                      </a:pPr>
                      <a:r>
                        <a:rPr lang="en-US" sz="1000">
                          <a:solidFill>
                            <a:schemeClr val="tx1"/>
                          </a:solidFill>
                          <a:effectLst/>
                        </a:rPr>
                        <a:t>5V</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extLst>
                  <a:ext uri="{0D108BD9-81ED-4DB2-BD59-A6C34878D82A}">
                    <a16:rowId xmlns:a16="http://schemas.microsoft.com/office/drawing/2014/main" val="2690588139"/>
                  </a:ext>
                </a:extLst>
              </a:tr>
              <a:tr h="694195">
                <a:tc>
                  <a:txBody>
                    <a:bodyPr/>
                    <a:lstStyle/>
                    <a:p>
                      <a:pPr marL="0" marR="0">
                        <a:lnSpc>
                          <a:spcPct val="150000"/>
                        </a:lnSpc>
                        <a:spcBef>
                          <a:spcPts val="0"/>
                        </a:spcBef>
                        <a:spcAft>
                          <a:spcPts val="1000"/>
                        </a:spcAft>
                      </a:pPr>
                      <a:r>
                        <a:rPr lang="en-US" sz="1000">
                          <a:solidFill>
                            <a:schemeClr val="tx1"/>
                          </a:solidFill>
                          <a:effectLst/>
                        </a:rPr>
                        <a:t>Input Voltage</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tc>
                  <a:txBody>
                    <a:bodyPr/>
                    <a:lstStyle/>
                    <a:p>
                      <a:pPr marL="0" marR="0">
                        <a:lnSpc>
                          <a:spcPct val="150000"/>
                        </a:lnSpc>
                        <a:spcBef>
                          <a:spcPts val="0"/>
                        </a:spcBef>
                        <a:spcAft>
                          <a:spcPts val="1000"/>
                        </a:spcAft>
                      </a:pPr>
                      <a:r>
                        <a:rPr lang="en-US" sz="1000">
                          <a:solidFill>
                            <a:schemeClr val="tx1"/>
                          </a:solidFill>
                          <a:effectLst/>
                        </a:rPr>
                        <a:t>6V – 20V (limit)</a:t>
                      </a:r>
                      <a:endParaRPr lang="en-US" sz="800">
                        <a:solidFill>
                          <a:schemeClr val="tx1"/>
                        </a:solidFill>
                        <a:effectLst/>
                      </a:endParaRPr>
                    </a:p>
                    <a:p>
                      <a:pPr marL="0" marR="0">
                        <a:lnSpc>
                          <a:spcPct val="150000"/>
                        </a:lnSpc>
                        <a:spcBef>
                          <a:spcPts val="0"/>
                        </a:spcBef>
                        <a:spcAft>
                          <a:spcPts val="1000"/>
                        </a:spcAft>
                      </a:pPr>
                      <a:r>
                        <a:rPr lang="en-US" sz="1000">
                          <a:solidFill>
                            <a:schemeClr val="tx1"/>
                          </a:solidFill>
                          <a:effectLst/>
                        </a:rPr>
                        <a:t>7V – 12V (recommended)</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extLst>
                  <a:ext uri="{0D108BD9-81ED-4DB2-BD59-A6C34878D82A}">
                    <a16:rowId xmlns:a16="http://schemas.microsoft.com/office/drawing/2014/main" val="535258300"/>
                  </a:ext>
                </a:extLst>
              </a:tr>
              <a:tr h="328618">
                <a:tc>
                  <a:txBody>
                    <a:bodyPr/>
                    <a:lstStyle/>
                    <a:p>
                      <a:pPr marL="0" marR="0">
                        <a:lnSpc>
                          <a:spcPct val="150000"/>
                        </a:lnSpc>
                        <a:spcBef>
                          <a:spcPts val="0"/>
                        </a:spcBef>
                        <a:spcAft>
                          <a:spcPts val="1000"/>
                        </a:spcAft>
                      </a:pPr>
                      <a:r>
                        <a:rPr lang="en-US" sz="1000">
                          <a:solidFill>
                            <a:schemeClr val="tx1"/>
                          </a:solidFill>
                          <a:effectLst/>
                        </a:rPr>
                        <a:t>Clock Speed</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noFill/>
                  </a:tcPr>
                </a:tc>
                <a:tc>
                  <a:txBody>
                    <a:bodyPr/>
                    <a:lstStyle/>
                    <a:p>
                      <a:pPr marL="0" marR="0">
                        <a:lnSpc>
                          <a:spcPct val="150000"/>
                        </a:lnSpc>
                        <a:spcBef>
                          <a:spcPts val="0"/>
                        </a:spcBef>
                        <a:spcAft>
                          <a:spcPts val="1000"/>
                        </a:spcAft>
                      </a:pPr>
                      <a:r>
                        <a:rPr lang="en-US" sz="1000">
                          <a:solidFill>
                            <a:schemeClr val="tx1"/>
                          </a:solidFill>
                          <a:effectLst/>
                        </a:rPr>
                        <a:t>16 MHz</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extLst>
                  <a:ext uri="{0D108BD9-81ED-4DB2-BD59-A6C34878D82A}">
                    <a16:rowId xmlns:a16="http://schemas.microsoft.com/office/drawing/2014/main" val="1242471350"/>
                  </a:ext>
                </a:extLst>
              </a:tr>
              <a:tr h="328618">
                <a:tc>
                  <a:txBody>
                    <a:bodyPr/>
                    <a:lstStyle/>
                    <a:p>
                      <a:pPr marL="0" marR="0">
                        <a:lnSpc>
                          <a:spcPct val="150000"/>
                        </a:lnSpc>
                        <a:spcBef>
                          <a:spcPts val="0"/>
                        </a:spcBef>
                        <a:spcAft>
                          <a:spcPts val="1000"/>
                        </a:spcAft>
                      </a:pPr>
                      <a:r>
                        <a:rPr lang="en-US" sz="1000">
                          <a:solidFill>
                            <a:schemeClr val="tx1"/>
                          </a:solidFill>
                          <a:effectLst/>
                        </a:rPr>
                        <a:t>Flash Memory</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tc>
                  <a:txBody>
                    <a:bodyPr/>
                    <a:lstStyle/>
                    <a:p>
                      <a:pPr marL="0" marR="0">
                        <a:lnSpc>
                          <a:spcPct val="150000"/>
                        </a:lnSpc>
                        <a:spcBef>
                          <a:spcPts val="0"/>
                        </a:spcBef>
                        <a:spcAft>
                          <a:spcPts val="1000"/>
                        </a:spcAft>
                      </a:pPr>
                      <a:r>
                        <a:rPr lang="en-US" sz="1000" dirty="0">
                          <a:solidFill>
                            <a:schemeClr val="tx1"/>
                          </a:solidFill>
                          <a:effectLst/>
                        </a:rPr>
                        <a:t>256 KB (8 KB of this used by bootloader)</a:t>
                      </a:r>
                      <a:endParaRPr lang="en-US" sz="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extLst>
                  <a:ext uri="{0D108BD9-81ED-4DB2-BD59-A6C34878D82A}">
                    <a16:rowId xmlns:a16="http://schemas.microsoft.com/office/drawing/2014/main" val="1962237424"/>
                  </a:ext>
                </a:extLst>
              </a:tr>
              <a:tr h="328618">
                <a:tc>
                  <a:txBody>
                    <a:bodyPr/>
                    <a:lstStyle/>
                    <a:p>
                      <a:pPr marL="0" marR="0">
                        <a:lnSpc>
                          <a:spcPct val="150000"/>
                        </a:lnSpc>
                        <a:spcBef>
                          <a:spcPts val="0"/>
                        </a:spcBef>
                        <a:spcAft>
                          <a:spcPts val="1000"/>
                        </a:spcAft>
                      </a:pPr>
                      <a:r>
                        <a:rPr lang="en-US" sz="1000">
                          <a:solidFill>
                            <a:schemeClr val="tx1"/>
                          </a:solidFill>
                          <a:effectLst/>
                        </a:rPr>
                        <a:t>SRAM</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tc>
                  <a:txBody>
                    <a:bodyPr/>
                    <a:lstStyle/>
                    <a:p>
                      <a:pPr marL="0" marR="0">
                        <a:lnSpc>
                          <a:spcPct val="150000"/>
                        </a:lnSpc>
                        <a:spcBef>
                          <a:spcPts val="0"/>
                        </a:spcBef>
                        <a:spcAft>
                          <a:spcPts val="1000"/>
                        </a:spcAft>
                      </a:pPr>
                      <a:r>
                        <a:rPr lang="en-US" sz="1000">
                          <a:solidFill>
                            <a:schemeClr val="tx1"/>
                          </a:solidFill>
                          <a:effectLst/>
                        </a:rPr>
                        <a:t>8 KB</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extLst>
                  <a:ext uri="{0D108BD9-81ED-4DB2-BD59-A6C34878D82A}">
                    <a16:rowId xmlns:a16="http://schemas.microsoft.com/office/drawing/2014/main" val="2696500135"/>
                  </a:ext>
                </a:extLst>
              </a:tr>
              <a:tr h="328618">
                <a:tc>
                  <a:txBody>
                    <a:bodyPr/>
                    <a:lstStyle/>
                    <a:p>
                      <a:pPr marL="0" marR="0">
                        <a:lnSpc>
                          <a:spcPct val="150000"/>
                        </a:lnSpc>
                        <a:spcBef>
                          <a:spcPts val="0"/>
                        </a:spcBef>
                        <a:spcAft>
                          <a:spcPts val="1000"/>
                        </a:spcAft>
                      </a:pPr>
                      <a:r>
                        <a:rPr lang="en-US" sz="1000">
                          <a:solidFill>
                            <a:schemeClr val="tx1"/>
                          </a:solidFill>
                          <a:effectLst/>
                        </a:rPr>
                        <a:t>EEPROM</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tc>
                  <a:txBody>
                    <a:bodyPr/>
                    <a:lstStyle/>
                    <a:p>
                      <a:pPr marL="0" marR="0">
                        <a:lnSpc>
                          <a:spcPct val="150000"/>
                        </a:lnSpc>
                        <a:spcBef>
                          <a:spcPts val="0"/>
                        </a:spcBef>
                        <a:spcAft>
                          <a:spcPts val="1000"/>
                        </a:spcAft>
                      </a:pPr>
                      <a:r>
                        <a:rPr lang="en-US" sz="1000">
                          <a:solidFill>
                            <a:schemeClr val="tx1"/>
                          </a:solidFill>
                          <a:effectLst/>
                        </a:rPr>
                        <a:t>4 KB</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extLst>
                  <a:ext uri="{0D108BD9-81ED-4DB2-BD59-A6C34878D82A}">
                    <a16:rowId xmlns:a16="http://schemas.microsoft.com/office/drawing/2014/main" val="2950454502"/>
                  </a:ext>
                </a:extLst>
              </a:tr>
              <a:tr h="328618">
                <a:tc>
                  <a:txBody>
                    <a:bodyPr/>
                    <a:lstStyle/>
                    <a:p>
                      <a:pPr marL="0" marR="0">
                        <a:lnSpc>
                          <a:spcPct val="150000"/>
                        </a:lnSpc>
                        <a:spcBef>
                          <a:spcPts val="0"/>
                        </a:spcBef>
                        <a:spcAft>
                          <a:spcPts val="1000"/>
                        </a:spcAft>
                      </a:pPr>
                      <a:r>
                        <a:rPr lang="en-US" sz="1000">
                          <a:solidFill>
                            <a:schemeClr val="tx1"/>
                          </a:solidFill>
                          <a:effectLst/>
                        </a:rPr>
                        <a:t>Digital IO Pins</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tc>
                  <a:txBody>
                    <a:bodyPr/>
                    <a:lstStyle/>
                    <a:p>
                      <a:pPr marL="0" marR="0">
                        <a:lnSpc>
                          <a:spcPct val="150000"/>
                        </a:lnSpc>
                        <a:spcBef>
                          <a:spcPts val="0"/>
                        </a:spcBef>
                        <a:spcAft>
                          <a:spcPts val="1000"/>
                        </a:spcAft>
                      </a:pPr>
                      <a:r>
                        <a:rPr lang="en-US" sz="1000">
                          <a:solidFill>
                            <a:schemeClr val="tx1"/>
                          </a:solidFill>
                          <a:effectLst/>
                        </a:rPr>
                        <a:t>54 (of which 15 can produce PWM)</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extLst>
                  <a:ext uri="{0D108BD9-81ED-4DB2-BD59-A6C34878D82A}">
                    <a16:rowId xmlns:a16="http://schemas.microsoft.com/office/drawing/2014/main" val="3454681724"/>
                  </a:ext>
                </a:extLst>
              </a:tr>
              <a:tr h="328618">
                <a:tc>
                  <a:txBody>
                    <a:bodyPr/>
                    <a:lstStyle/>
                    <a:p>
                      <a:pPr marL="0" marR="0">
                        <a:lnSpc>
                          <a:spcPct val="150000"/>
                        </a:lnSpc>
                        <a:spcBef>
                          <a:spcPts val="0"/>
                        </a:spcBef>
                        <a:spcAft>
                          <a:spcPts val="1000"/>
                        </a:spcAft>
                      </a:pPr>
                      <a:r>
                        <a:rPr lang="en-US" sz="1000">
                          <a:solidFill>
                            <a:schemeClr val="tx1"/>
                          </a:solidFill>
                          <a:effectLst/>
                        </a:rPr>
                        <a:t>Analog Input Pins</a:t>
                      </a:r>
                      <a:endParaRPr lang="en-US" sz="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tc>
                  <a:txBody>
                    <a:bodyPr/>
                    <a:lstStyle/>
                    <a:p>
                      <a:pPr marL="0" marR="0">
                        <a:lnSpc>
                          <a:spcPct val="150000"/>
                        </a:lnSpc>
                        <a:spcBef>
                          <a:spcPts val="0"/>
                        </a:spcBef>
                        <a:spcAft>
                          <a:spcPts val="1000"/>
                        </a:spcAft>
                      </a:pPr>
                      <a:r>
                        <a:rPr lang="en-US" sz="1000" dirty="0">
                          <a:solidFill>
                            <a:schemeClr val="tx1"/>
                          </a:solidFill>
                          <a:effectLst/>
                        </a:rPr>
                        <a:t>16</a:t>
                      </a:r>
                      <a:endParaRPr lang="en-US" sz="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1330" marR="81330" marT="40666" marB="40666"/>
                </a:tc>
                <a:extLst>
                  <a:ext uri="{0D108BD9-81ED-4DB2-BD59-A6C34878D82A}">
                    <a16:rowId xmlns:a16="http://schemas.microsoft.com/office/drawing/2014/main" val="3760968689"/>
                  </a:ext>
                </a:extLst>
              </a:tr>
            </a:tbl>
          </a:graphicData>
        </a:graphic>
      </p:graphicFrame>
    </p:spTree>
    <p:extLst>
      <p:ext uri="{BB962C8B-B14F-4D97-AF65-F5344CB8AC3E}">
        <p14:creationId xmlns:p14="http://schemas.microsoft.com/office/powerpoint/2010/main" val="351465927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8947-595E-E7EF-542A-182FFC57833D}"/>
              </a:ext>
            </a:extLst>
          </p:cNvPr>
          <p:cNvSpPr>
            <a:spLocks noGrp="1"/>
          </p:cNvSpPr>
          <p:nvPr>
            <p:ph type="title"/>
          </p:nvPr>
        </p:nvSpPr>
        <p:spPr>
          <a:xfrm>
            <a:off x="762001" y="803325"/>
            <a:ext cx="5314536" cy="1325563"/>
          </a:xfrm>
        </p:spPr>
        <p:txBody>
          <a:bodyPr>
            <a:normAutofit/>
          </a:bodyPr>
          <a:lstStyle/>
          <a:p>
            <a:br>
              <a:rPr lang="en-US" sz="2800" b="1">
                <a:effectLst/>
                <a:latin typeface="Times New Roman" panose="02020603050405020304" pitchFamily="18" charset="0"/>
                <a:ea typeface="Calibri" panose="020F0502020204030204" pitchFamily="34" charset="0"/>
                <a:cs typeface="Arial" panose="020B0604020202020204" pitchFamily="34" charset="0"/>
              </a:rPr>
            </a:br>
            <a:r>
              <a:rPr lang="en-US" sz="2800" b="1">
                <a:effectLst/>
                <a:ea typeface="Calibri" panose="020F0502020204030204" pitchFamily="34" charset="0"/>
                <a:cs typeface="Arial" panose="020B0604020202020204" pitchFamily="34" charset="0"/>
              </a:rPr>
              <a:t>2-LCD:</a:t>
            </a:r>
            <a:br>
              <a:rPr lang="en-US" sz="2800">
                <a:effectLst/>
                <a:latin typeface="Calibri" panose="020F0502020204030204" pitchFamily="34" charset="0"/>
                <a:ea typeface="Calibri" panose="020F0502020204030204" pitchFamily="34" charset="0"/>
                <a:cs typeface="Arial" panose="020B0604020202020204" pitchFamily="34" charset="0"/>
              </a:rPr>
            </a:br>
            <a:endParaRPr lang="en-US" sz="2800"/>
          </a:p>
        </p:txBody>
      </p:sp>
      <p:sp>
        <p:nvSpPr>
          <p:cNvPr id="3" name="Content Placeholder 2">
            <a:extLst>
              <a:ext uri="{FF2B5EF4-FFF2-40B4-BE49-F238E27FC236}">
                <a16:creationId xmlns:a16="http://schemas.microsoft.com/office/drawing/2014/main" id="{96D8D2F7-4867-F689-753E-CAF0A72BDB22}"/>
              </a:ext>
            </a:extLst>
          </p:cNvPr>
          <p:cNvSpPr>
            <a:spLocks noGrp="1"/>
          </p:cNvSpPr>
          <p:nvPr>
            <p:ph idx="1"/>
          </p:nvPr>
        </p:nvSpPr>
        <p:spPr>
          <a:xfrm>
            <a:off x="762000" y="2279018"/>
            <a:ext cx="5314543" cy="3375920"/>
          </a:xfrm>
        </p:spPr>
        <p:txBody>
          <a:bodyPr anchor="t">
            <a:normAutofit/>
          </a:bodyPr>
          <a:lstStyle/>
          <a:p>
            <a:r>
              <a:rPr lang="en-US" sz="1800"/>
              <a:t>The term LCD stands for liquid crystal display.</a:t>
            </a:r>
          </a:p>
          <a:p>
            <a:pPr marL="0" marR="0">
              <a:spcBef>
                <a:spcPts val="0"/>
              </a:spcBef>
              <a:spcAft>
                <a:spcPts val="1000"/>
              </a:spcAft>
            </a:pPr>
            <a:r>
              <a:rPr lang="en-US" sz="1800">
                <a:effectLst/>
                <a:ea typeface="Calibri" panose="020F0502020204030204" pitchFamily="34" charset="0"/>
                <a:cs typeface="Arial" panose="020B0604020202020204" pitchFamily="34" charset="0"/>
              </a:rPr>
              <a:t>The features of this LCD mainly include the following.:</a:t>
            </a:r>
          </a:p>
          <a:p>
            <a:pPr marL="342900" marR="0" lvl="0" indent="-342900">
              <a:spcBef>
                <a:spcPts val="0"/>
              </a:spcBef>
              <a:spcAft>
                <a:spcPts val="0"/>
              </a:spcAft>
              <a:buFont typeface="+mj-lt"/>
              <a:buAutoNum type="arabicPeriod"/>
            </a:pPr>
            <a:r>
              <a:rPr lang="en-US" sz="1800">
                <a:effectLst/>
                <a:ea typeface="Calibri" panose="020F0502020204030204" pitchFamily="34" charset="0"/>
                <a:cs typeface="Arial" panose="020B0604020202020204" pitchFamily="34" charset="0"/>
              </a:rPr>
              <a:t>The operating voltage of this LCD is 4.7V-5.3V</a:t>
            </a:r>
          </a:p>
          <a:p>
            <a:pPr marL="342900" marR="0" lvl="0" indent="-342900">
              <a:spcBef>
                <a:spcPts val="0"/>
              </a:spcBef>
              <a:spcAft>
                <a:spcPts val="0"/>
              </a:spcAft>
              <a:buFont typeface="+mj-lt"/>
              <a:buAutoNum type="arabicPeriod"/>
            </a:pPr>
            <a:r>
              <a:rPr lang="en-US" sz="1800">
                <a:effectLst/>
                <a:ea typeface="Calibri" panose="020F0502020204030204" pitchFamily="34" charset="0"/>
                <a:cs typeface="Arial" panose="020B0604020202020204" pitchFamily="34" charset="0"/>
              </a:rPr>
              <a:t>It includes two rows where each row can produce 16 characters.</a:t>
            </a:r>
          </a:p>
          <a:p>
            <a:pPr marL="342900" marR="0" lvl="0" indent="-342900">
              <a:spcBef>
                <a:spcPts val="0"/>
              </a:spcBef>
              <a:spcAft>
                <a:spcPts val="0"/>
              </a:spcAft>
              <a:buFont typeface="+mj-lt"/>
              <a:buAutoNum type="arabicPeriod"/>
            </a:pPr>
            <a:r>
              <a:rPr lang="en-US" sz="1800">
                <a:effectLst/>
                <a:ea typeface="Calibri" panose="020F0502020204030204" pitchFamily="34" charset="0"/>
                <a:cs typeface="Arial" panose="020B0604020202020204" pitchFamily="34" charset="0"/>
              </a:rPr>
              <a:t>The utilization of current is 1mA with no backlight</a:t>
            </a:r>
          </a:p>
          <a:p>
            <a:pPr marL="342900" marR="0" lvl="0" indent="-342900">
              <a:spcBef>
                <a:spcPts val="0"/>
              </a:spcBef>
              <a:spcAft>
                <a:spcPts val="0"/>
              </a:spcAft>
              <a:buFont typeface="+mj-lt"/>
              <a:buAutoNum type="arabicPeriod"/>
            </a:pPr>
            <a:r>
              <a:rPr lang="en-US" sz="1800">
                <a:effectLst/>
                <a:ea typeface="Calibri" panose="020F0502020204030204" pitchFamily="34" charset="0"/>
                <a:cs typeface="Arial" panose="020B0604020202020204" pitchFamily="34" charset="0"/>
              </a:rPr>
              <a:t>Every character can be built with a 5×8-pixel box</a:t>
            </a:r>
          </a:p>
          <a:p>
            <a:pPr marL="342900" marR="0" lvl="0" indent="-342900">
              <a:spcBef>
                <a:spcPts val="0"/>
              </a:spcBef>
              <a:spcAft>
                <a:spcPts val="0"/>
              </a:spcAft>
              <a:buFont typeface="+mj-lt"/>
              <a:buAutoNum type="arabicPeriod"/>
            </a:pPr>
            <a:r>
              <a:rPr lang="en-US" sz="1800">
                <a:effectLst/>
                <a:ea typeface="Calibri" panose="020F0502020204030204" pitchFamily="34" charset="0"/>
                <a:cs typeface="Arial" panose="020B0604020202020204" pitchFamily="34" charset="0"/>
              </a:rPr>
              <a:t>The alphanumeric LCDs alphabets &amp; numbers</a:t>
            </a:r>
          </a:p>
          <a:p>
            <a:pPr marL="342900" marR="0" lvl="0" indent="-342900">
              <a:spcBef>
                <a:spcPts val="0"/>
              </a:spcBef>
              <a:spcAft>
                <a:spcPts val="1000"/>
              </a:spcAft>
              <a:buFont typeface="+mj-lt"/>
              <a:buAutoNum type="arabicPeriod"/>
            </a:pPr>
            <a:r>
              <a:rPr lang="en-US" sz="1800">
                <a:effectLst/>
                <a:ea typeface="Calibri" panose="020F0502020204030204" pitchFamily="34" charset="0"/>
                <a:cs typeface="Arial" panose="020B0604020202020204" pitchFamily="34" charset="0"/>
              </a:rPr>
              <a:t>Is display can work on two modes like 4-bit &amp; 8-bit</a:t>
            </a:r>
          </a:p>
          <a:p>
            <a:endParaRPr lang="en-US" sz="1800"/>
          </a:p>
        </p:txBody>
      </p:sp>
      <p:sp>
        <p:nvSpPr>
          <p:cNvPr id="25" name="Freeform: Shape 2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cd-16x2-pin-diagram">
            <a:extLst>
              <a:ext uri="{FF2B5EF4-FFF2-40B4-BE49-F238E27FC236}">
                <a16:creationId xmlns:a16="http://schemas.microsoft.com/office/drawing/2014/main" id="{83B8A51E-DF06-8086-7094-027A02B5B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584026" y="623916"/>
            <a:ext cx="2396851" cy="3834963"/>
          </a:xfrm>
          <a:prstGeom prst="rect">
            <a:avLst/>
          </a:prstGeom>
          <a:noFill/>
        </p:spPr>
      </p:pic>
    </p:spTree>
    <p:extLst>
      <p:ext uri="{BB962C8B-B14F-4D97-AF65-F5344CB8AC3E}">
        <p14:creationId xmlns:p14="http://schemas.microsoft.com/office/powerpoint/2010/main" val="173309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F7493F1-D69A-422C-A2FF-0FFF7AE0E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112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4AB418ED-1C10-28B9-7743-AC3731668E71}"/>
              </a:ext>
            </a:extLst>
          </p:cNvPr>
          <p:cNvSpPr>
            <a:spLocks noGrp="1"/>
          </p:cNvSpPr>
          <p:nvPr>
            <p:ph type="title"/>
          </p:nvPr>
        </p:nvSpPr>
        <p:spPr>
          <a:xfrm>
            <a:off x="630936" y="418245"/>
            <a:ext cx="3767328" cy="1325880"/>
          </a:xfrm>
        </p:spPr>
        <p:txBody>
          <a:bodyPr anchor="ctr">
            <a:normAutofit/>
          </a:bodyPr>
          <a:lstStyle/>
          <a:p>
            <a:br>
              <a:rPr lang="en-US" sz="2800" b="1">
                <a:solidFill>
                  <a:schemeClr val="bg1"/>
                </a:solidFill>
                <a:effectLst/>
                <a:ea typeface="Calibri" panose="020F0502020204030204" pitchFamily="34" charset="0"/>
                <a:cs typeface="Arial" panose="020B0604020202020204" pitchFamily="34" charset="0"/>
              </a:rPr>
            </a:br>
            <a:r>
              <a:rPr lang="en-US" sz="2800" b="1">
                <a:solidFill>
                  <a:schemeClr val="bg1"/>
                </a:solidFill>
                <a:effectLst/>
                <a:ea typeface="Calibri" panose="020F0502020204030204" pitchFamily="34" charset="0"/>
                <a:cs typeface="Arial" panose="020B0604020202020204" pitchFamily="34" charset="0"/>
              </a:rPr>
              <a:t>3-RFID(RC522):</a:t>
            </a:r>
            <a:br>
              <a:rPr lang="en-US" sz="280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2800">
              <a:solidFill>
                <a:schemeClr val="bg1"/>
              </a:solidFill>
            </a:endParaRPr>
          </a:p>
        </p:txBody>
      </p:sp>
      <p:cxnSp>
        <p:nvCxnSpPr>
          <p:cNvPr id="16" name="Straight Connector 15">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24144"/>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74C1B8-7E69-7DB2-6C55-DD4558D9A62B}"/>
              </a:ext>
            </a:extLst>
          </p:cNvPr>
          <p:cNvSpPr>
            <a:spLocks noGrp="1"/>
          </p:cNvSpPr>
          <p:nvPr>
            <p:ph idx="1"/>
          </p:nvPr>
        </p:nvSpPr>
        <p:spPr>
          <a:xfrm>
            <a:off x="4882896" y="354236"/>
            <a:ext cx="6675120" cy="1734445"/>
          </a:xfrm>
        </p:spPr>
        <p:txBody>
          <a:bodyPr anchor="ctr">
            <a:normAutofit/>
          </a:bodyPr>
          <a:lstStyle/>
          <a:p>
            <a:r>
              <a:rPr lang="en-US" sz="2000" dirty="0">
                <a:solidFill>
                  <a:schemeClr val="bg1"/>
                </a:solidFill>
              </a:rPr>
              <a:t>An RFID or radio frequency identification system consists of two main components, a tag attached to the object to be identified, and a reader that reads the tag.</a:t>
            </a:r>
          </a:p>
          <a:p>
            <a:endParaRPr lang="en-US" sz="1700" dirty="0">
              <a:solidFill>
                <a:schemeClr val="bg1"/>
              </a:solidFill>
            </a:endParaRPr>
          </a:p>
        </p:txBody>
      </p:sp>
      <p:pic>
        <p:nvPicPr>
          <p:cNvPr id="7" name="Picture 6" descr="RC522 RFID Reader Writer Module Pinout">
            <a:extLst>
              <a:ext uri="{FF2B5EF4-FFF2-40B4-BE49-F238E27FC236}">
                <a16:creationId xmlns:a16="http://schemas.microsoft.com/office/drawing/2014/main" id="{7A836457-FA00-FA5A-8D8C-DB9E63BCD749}"/>
              </a:ext>
            </a:extLst>
          </p:cNvPr>
          <p:cNvPicPr>
            <a:picLocks noChangeAspect="1"/>
          </p:cNvPicPr>
          <p:nvPr/>
        </p:nvPicPr>
        <p:blipFill rotWithShape="1">
          <a:blip r:embed="rId2">
            <a:extLst>
              <a:ext uri="{28A0092B-C50C-407E-A947-70E740481C1C}">
                <a14:useLocalDpi xmlns:a14="http://schemas.microsoft.com/office/drawing/2010/main" val="0"/>
              </a:ext>
            </a:extLst>
          </a:blip>
          <a:srcRect b="15302"/>
          <a:stretch/>
        </p:blipFill>
        <p:spPr bwMode="auto">
          <a:xfrm>
            <a:off x="633986" y="3219512"/>
            <a:ext cx="5212080" cy="2343793"/>
          </a:xfrm>
          <a:prstGeom prst="rect">
            <a:avLst/>
          </a:prstGeom>
          <a:noFill/>
          <a:extLst>
            <a:ext uri="{53640926-AAD7-44D8-BBD7-CCE9431645EC}">
              <a14:shadowObscured xmlns:a14="http://schemas.microsoft.com/office/drawing/2010/main"/>
            </a:ext>
          </a:extLst>
        </p:spPr>
      </p:pic>
      <p:graphicFrame>
        <p:nvGraphicFramePr>
          <p:cNvPr id="6" name="Table 5">
            <a:extLst>
              <a:ext uri="{FF2B5EF4-FFF2-40B4-BE49-F238E27FC236}">
                <a16:creationId xmlns:a16="http://schemas.microsoft.com/office/drawing/2014/main" id="{3C8A1356-AED9-B2F8-4A1D-797FC27001CA}"/>
              </a:ext>
            </a:extLst>
          </p:cNvPr>
          <p:cNvGraphicFramePr>
            <a:graphicFrameLocks noGrp="1"/>
          </p:cNvGraphicFramePr>
          <p:nvPr>
            <p:extLst>
              <p:ext uri="{D42A27DB-BD31-4B8C-83A1-F6EECF244321}">
                <p14:modId xmlns:p14="http://schemas.microsoft.com/office/powerpoint/2010/main" val="1915744639"/>
              </p:ext>
            </p:extLst>
          </p:nvPr>
        </p:nvGraphicFramePr>
        <p:xfrm>
          <a:off x="6345936" y="2613642"/>
          <a:ext cx="5212081" cy="3890123"/>
        </p:xfrm>
        <a:graphic>
          <a:graphicData uri="http://schemas.openxmlformats.org/drawingml/2006/table">
            <a:tbl>
              <a:tblPr firstRow="1" firstCol="1" bandRow="1"/>
              <a:tblGrid>
                <a:gridCol w="2596975">
                  <a:extLst>
                    <a:ext uri="{9D8B030D-6E8A-4147-A177-3AD203B41FA5}">
                      <a16:colId xmlns:a16="http://schemas.microsoft.com/office/drawing/2014/main" val="1510576819"/>
                    </a:ext>
                  </a:extLst>
                </a:gridCol>
                <a:gridCol w="2615106">
                  <a:extLst>
                    <a:ext uri="{9D8B030D-6E8A-4147-A177-3AD203B41FA5}">
                      <a16:colId xmlns:a16="http://schemas.microsoft.com/office/drawing/2014/main" val="3262616926"/>
                    </a:ext>
                  </a:extLst>
                </a:gridCol>
              </a:tblGrid>
              <a:tr h="393699">
                <a:tc>
                  <a:txBody>
                    <a:bodyPr/>
                    <a:lstStyle/>
                    <a:p>
                      <a:pPr marL="0" marR="0">
                        <a:lnSpc>
                          <a:spcPct val="115000"/>
                        </a:lnSpc>
                        <a:spcBef>
                          <a:spcPts val="0"/>
                        </a:spcBef>
                        <a:spcAft>
                          <a:spcPts val="0"/>
                        </a:spcAft>
                      </a:pPr>
                      <a:r>
                        <a:rPr lang="en-US" sz="2000" b="1">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Frequency Range</a:t>
                      </a:r>
                      <a:endParaRPr lang="en-US" sz="1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13.56 MHz ISM Band</a:t>
                      </a:r>
                      <a:endParaRPr lang="en-US" sz="1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chemeClr val="bg1"/>
                    </a:solidFill>
                  </a:tcPr>
                </a:tc>
                <a:extLst>
                  <a:ext uri="{0D108BD9-81ED-4DB2-BD59-A6C34878D82A}">
                    <a16:rowId xmlns:a16="http://schemas.microsoft.com/office/drawing/2014/main" val="3376934652"/>
                  </a:ext>
                </a:extLst>
              </a:tr>
              <a:tr h="393699">
                <a:tc>
                  <a:txBody>
                    <a:bodyPr/>
                    <a:lstStyle/>
                    <a:p>
                      <a:pPr marL="0" marR="0">
                        <a:lnSpc>
                          <a:spcPct val="115000"/>
                        </a:lnSpc>
                        <a:spcBef>
                          <a:spcPts val="0"/>
                        </a:spcBef>
                        <a:spcAft>
                          <a:spcPts val="0"/>
                        </a:spcAft>
                      </a:pPr>
                      <a:r>
                        <a:rPr lang="en-US" sz="2000" b="1">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Host Interface</a:t>
                      </a:r>
                      <a:endParaRPr lang="en-US" sz="1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SPI / I2C / UART</a:t>
                      </a:r>
                      <a:endParaRPr lang="en-US" sz="1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bg1"/>
                    </a:solidFill>
                  </a:tcPr>
                </a:tc>
                <a:extLst>
                  <a:ext uri="{0D108BD9-81ED-4DB2-BD59-A6C34878D82A}">
                    <a16:rowId xmlns:a16="http://schemas.microsoft.com/office/drawing/2014/main" val="2957643713"/>
                  </a:ext>
                </a:extLst>
              </a:tr>
              <a:tr h="771913">
                <a:tc>
                  <a:txBody>
                    <a:bodyPr/>
                    <a:lstStyle/>
                    <a:p>
                      <a:pPr marL="0" marR="0">
                        <a:lnSpc>
                          <a:spcPct val="115000"/>
                        </a:lnSpc>
                        <a:spcBef>
                          <a:spcPts val="0"/>
                        </a:spcBef>
                        <a:spcAft>
                          <a:spcPts val="0"/>
                        </a:spcAft>
                      </a:pPr>
                      <a:r>
                        <a:rPr lang="en-US" sz="2000" b="1">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Operating Supply Voltage</a:t>
                      </a:r>
                      <a:endParaRPr lang="en-US" sz="1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2.5 V to 3.3 V</a:t>
                      </a:r>
                      <a:endParaRPr lang="en-US" sz="1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bg1"/>
                    </a:solidFill>
                  </a:tcPr>
                </a:tc>
                <a:extLst>
                  <a:ext uri="{0D108BD9-81ED-4DB2-BD59-A6C34878D82A}">
                    <a16:rowId xmlns:a16="http://schemas.microsoft.com/office/drawing/2014/main" val="1464280384"/>
                  </a:ext>
                </a:extLst>
              </a:tr>
              <a:tr h="771913">
                <a:tc>
                  <a:txBody>
                    <a:bodyPr/>
                    <a:lstStyle/>
                    <a:p>
                      <a:pPr marL="0" marR="0">
                        <a:lnSpc>
                          <a:spcPct val="115000"/>
                        </a:lnSpc>
                        <a:spcBef>
                          <a:spcPts val="0"/>
                        </a:spcBef>
                        <a:spcAft>
                          <a:spcPts val="0"/>
                        </a:spcAft>
                      </a:pPr>
                      <a:r>
                        <a:rPr lang="en-US" sz="20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Max. Operating Current</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13-26mA</a:t>
                      </a:r>
                      <a:endParaRPr lang="en-US" sz="1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bg1"/>
                    </a:solidFill>
                  </a:tcPr>
                </a:tc>
                <a:extLst>
                  <a:ext uri="{0D108BD9-81ED-4DB2-BD59-A6C34878D82A}">
                    <a16:rowId xmlns:a16="http://schemas.microsoft.com/office/drawing/2014/main" val="1841006771"/>
                  </a:ext>
                </a:extLst>
              </a:tr>
              <a:tr h="771913">
                <a:tc>
                  <a:txBody>
                    <a:bodyPr/>
                    <a:lstStyle/>
                    <a:p>
                      <a:pPr marL="0" marR="0">
                        <a:lnSpc>
                          <a:spcPct val="115000"/>
                        </a:lnSpc>
                        <a:spcBef>
                          <a:spcPts val="0"/>
                        </a:spcBef>
                        <a:spcAft>
                          <a:spcPts val="0"/>
                        </a:spcAft>
                      </a:pPr>
                      <a:r>
                        <a:rPr lang="en-US" sz="2000" b="1">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Min. Current(Power down)</a:t>
                      </a:r>
                      <a:endParaRPr lang="en-US" sz="1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10µA</a:t>
                      </a:r>
                      <a:endParaRPr lang="en-US" sz="1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bg1"/>
                    </a:solidFill>
                  </a:tcPr>
                </a:tc>
                <a:extLst>
                  <a:ext uri="{0D108BD9-81ED-4DB2-BD59-A6C34878D82A}">
                    <a16:rowId xmlns:a16="http://schemas.microsoft.com/office/drawing/2014/main" val="2865953183"/>
                  </a:ext>
                </a:extLst>
              </a:tr>
              <a:tr h="393699">
                <a:tc>
                  <a:txBody>
                    <a:bodyPr/>
                    <a:lstStyle/>
                    <a:p>
                      <a:pPr marL="0" marR="0">
                        <a:lnSpc>
                          <a:spcPct val="115000"/>
                        </a:lnSpc>
                        <a:spcBef>
                          <a:spcPts val="0"/>
                        </a:spcBef>
                        <a:spcAft>
                          <a:spcPts val="0"/>
                        </a:spcAft>
                      </a:pPr>
                      <a:r>
                        <a:rPr lang="en-US" sz="2000" b="1">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Logic Inputs</a:t>
                      </a:r>
                      <a:endParaRPr lang="en-US" sz="1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5V Tolerant</a:t>
                      </a:r>
                      <a:endParaRPr lang="en-US" sz="1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bg1"/>
                    </a:solidFill>
                  </a:tcPr>
                </a:tc>
                <a:extLst>
                  <a:ext uri="{0D108BD9-81ED-4DB2-BD59-A6C34878D82A}">
                    <a16:rowId xmlns:a16="http://schemas.microsoft.com/office/drawing/2014/main" val="2821104573"/>
                  </a:ext>
                </a:extLst>
              </a:tr>
              <a:tr h="393287">
                <a:tc>
                  <a:txBody>
                    <a:bodyPr/>
                    <a:lstStyle/>
                    <a:p>
                      <a:pPr marL="0" marR="0">
                        <a:lnSpc>
                          <a:spcPct val="115000"/>
                        </a:lnSpc>
                        <a:spcBef>
                          <a:spcPts val="0"/>
                        </a:spcBef>
                        <a:spcAft>
                          <a:spcPts val="0"/>
                        </a:spcAft>
                      </a:pPr>
                      <a:r>
                        <a:rPr lang="en-US" sz="2000" b="1">
                          <a:solidFill>
                            <a:schemeClr val="tx1"/>
                          </a:solidFill>
                          <a:effectLst/>
                          <a:latin typeface="Segoe UI" panose="020B0502040204020203" pitchFamily="34" charset="0"/>
                          <a:ea typeface="Times New Roman" panose="02020603050405020304" pitchFamily="18" charset="0"/>
                          <a:cs typeface="Arial" panose="020B0604020202020204" pitchFamily="34" charset="0"/>
                        </a:rPr>
                        <a:t>Read Range</a:t>
                      </a:r>
                      <a:endParaRPr lang="en-US" sz="18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000" b="1" dirty="0">
                          <a:solidFill>
                            <a:schemeClr val="tx1"/>
                          </a:solidFill>
                          <a:effectLst/>
                          <a:latin typeface="Segoe UI" panose="020B0502040204020203" pitchFamily="34" charset="0"/>
                          <a:ea typeface="Times New Roman" panose="02020603050405020304" pitchFamily="18" charset="0"/>
                          <a:cs typeface="Arial" panose="020B0604020202020204" pitchFamily="34" charset="0"/>
                        </a:rPr>
                        <a:t>5 cm</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11898" marR="111898"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bg1"/>
                    </a:solidFill>
                  </a:tcPr>
                </a:tc>
                <a:extLst>
                  <a:ext uri="{0D108BD9-81ED-4DB2-BD59-A6C34878D82A}">
                    <a16:rowId xmlns:a16="http://schemas.microsoft.com/office/drawing/2014/main" val="266528995"/>
                  </a:ext>
                </a:extLst>
              </a:tr>
            </a:tbl>
          </a:graphicData>
        </a:graphic>
      </p:graphicFrame>
    </p:spTree>
    <p:extLst>
      <p:ext uri="{BB962C8B-B14F-4D97-AF65-F5344CB8AC3E}">
        <p14:creationId xmlns:p14="http://schemas.microsoft.com/office/powerpoint/2010/main" val="264761780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B33C-E7F5-A290-E0FB-79C32B74DF03}"/>
              </a:ext>
            </a:extLst>
          </p:cNvPr>
          <p:cNvSpPr>
            <a:spLocks noGrp="1"/>
          </p:cNvSpPr>
          <p:nvPr>
            <p:ph type="title"/>
          </p:nvPr>
        </p:nvSpPr>
        <p:spPr>
          <a:xfrm>
            <a:off x="0" y="144689"/>
            <a:ext cx="10515600" cy="1325563"/>
          </a:xfrm>
        </p:spPr>
        <p:txBody>
          <a:bodyPr>
            <a:normAutofit/>
          </a:bodyPr>
          <a:lstStyle/>
          <a:p>
            <a:r>
              <a:rPr lang="en-US" b="1" dirty="0">
                <a:solidFill>
                  <a:schemeClr val="bg1"/>
                </a:solidFill>
              </a:rPr>
              <a:t>Working principle of the RFID:</a:t>
            </a:r>
          </a:p>
        </p:txBody>
      </p:sp>
      <p:graphicFrame>
        <p:nvGraphicFramePr>
          <p:cNvPr id="4100" name="Content Placeholder 2">
            <a:extLst>
              <a:ext uri="{FF2B5EF4-FFF2-40B4-BE49-F238E27FC236}">
                <a16:creationId xmlns:a16="http://schemas.microsoft.com/office/drawing/2014/main" id="{6B1DE3E7-342A-1C51-2E89-DCDF0DCECB42}"/>
              </a:ext>
            </a:extLst>
          </p:cNvPr>
          <p:cNvGraphicFramePr>
            <a:graphicFrameLocks noGrp="1"/>
          </p:cNvGraphicFramePr>
          <p:nvPr>
            <p:ph idx="1"/>
            <p:extLst>
              <p:ext uri="{D42A27DB-BD31-4B8C-83A1-F6EECF244321}">
                <p14:modId xmlns:p14="http://schemas.microsoft.com/office/powerpoint/2010/main" val="1061334519"/>
              </p:ext>
            </p:extLst>
          </p:nvPr>
        </p:nvGraphicFramePr>
        <p:xfrm>
          <a:off x="0" y="1565227"/>
          <a:ext cx="5420627" cy="4934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11" descr="How RFID Technology Works Reader Writer System Tag Communication">
            <a:extLst>
              <a:ext uri="{FF2B5EF4-FFF2-40B4-BE49-F238E27FC236}">
                <a16:creationId xmlns:a16="http://schemas.microsoft.com/office/drawing/2014/main" id="{E459770A-628E-45D0-CFA8-BE94AC0146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0484" y="1696058"/>
            <a:ext cx="5050326" cy="44929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73868A11-2EBA-AC59-5DA8-A9DF40EA362C}"/>
              </a:ext>
            </a:extLst>
          </p:cNvPr>
          <p:cNvSpPr>
            <a:spLocks noChangeArrowheads="1"/>
          </p:cNvSpPr>
          <p:nvPr/>
        </p:nvSpPr>
        <p:spPr bwMode="auto">
          <a:xfrm>
            <a:off x="152400" y="25463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F9776E55-F30B-5709-22BB-8B7FADF2D311}"/>
              </a:ext>
            </a:extLst>
          </p:cNvPr>
          <p:cNvSpPr>
            <a:spLocks noChangeArrowheads="1"/>
          </p:cNvSpPr>
          <p:nvPr/>
        </p:nvSpPr>
        <p:spPr bwMode="auto">
          <a:xfrm>
            <a:off x="152400" y="25463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2878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126" name="Rectangle 5125">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8" name="Rectangle 5127">
            <a:extLst>
              <a:ext uri="{FF2B5EF4-FFF2-40B4-BE49-F238E27FC236}">
                <a16:creationId xmlns:a16="http://schemas.microsoft.com/office/drawing/2014/main" id="{1F7493F1-D69A-422C-A2FF-0FFF7AE0E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112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79F1C99-E9CC-8635-34F5-CFAE6551069E}"/>
              </a:ext>
            </a:extLst>
          </p:cNvPr>
          <p:cNvSpPr>
            <a:spLocks noGrp="1"/>
          </p:cNvSpPr>
          <p:nvPr>
            <p:ph type="title"/>
          </p:nvPr>
        </p:nvSpPr>
        <p:spPr>
          <a:xfrm>
            <a:off x="630936" y="418245"/>
            <a:ext cx="3767328" cy="1325880"/>
          </a:xfrm>
        </p:spPr>
        <p:txBody>
          <a:bodyPr anchor="ctr">
            <a:normAutofit/>
          </a:bodyPr>
          <a:lstStyle/>
          <a:p>
            <a:br>
              <a:rPr lang="en-US" sz="2200">
                <a:solidFill>
                  <a:schemeClr val="bg1"/>
                </a:solidFill>
              </a:rPr>
            </a:br>
            <a:r>
              <a:rPr lang="en-US" sz="2200" b="1">
                <a:solidFill>
                  <a:schemeClr val="bg1"/>
                </a:solidFill>
              </a:rPr>
              <a:t>4-BCD to Seven Segment Decoder:</a:t>
            </a:r>
            <a:br>
              <a:rPr lang="en-US" sz="2200">
                <a:solidFill>
                  <a:schemeClr val="bg1"/>
                </a:solidFill>
              </a:rPr>
            </a:br>
            <a:endParaRPr lang="en-US" sz="2200">
              <a:solidFill>
                <a:schemeClr val="bg1"/>
              </a:solidFill>
            </a:endParaRPr>
          </a:p>
        </p:txBody>
      </p:sp>
      <p:cxnSp>
        <p:nvCxnSpPr>
          <p:cNvPr id="5130" name="Straight Connector 5129">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24144"/>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9E71DE-95D3-E15B-5973-074C2B7396A6}"/>
              </a:ext>
            </a:extLst>
          </p:cNvPr>
          <p:cNvSpPr>
            <a:spLocks noGrp="1"/>
          </p:cNvSpPr>
          <p:nvPr>
            <p:ph idx="1"/>
          </p:nvPr>
        </p:nvSpPr>
        <p:spPr>
          <a:xfrm>
            <a:off x="4882896" y="354237"/>
            <a:ext cx="6675120" cy="1463040"/>
          </a:xfrm>
        </p:spPr>
        <p:txBody>
          <a:bodyPr anchor="ctr">
            <a:normAutofit/>
          </a:bodyPr>
          <a:lstStyle/>
          <a:p>
            <a:r>
              <a:rPr lang="en-US" sz="1700">
                <a:solidFill>
                  <a:schemeClr val="bg1"/>
                </a:solidFill>
              </a:rPr>
              <a:t>BCD to seven segment decoder is a circuit used to convert the input BCD into a form suitable for the display. It has four input lines (A, B, C and D) and 7 output lines (a, b, c, d, e, f and g) as shown in Figure 3. Considering common cathode type of arrangement, be given as in Table</a:t>
            </a:r>
          </a:p>
        </p:txBody>
      </p:sp>
      <p:pic>
        <p:nvPicPr>
          <p:cNvPr id="6" name="Picture 5" descr="BCD to seven segment decoder">
            <a:extLst>
              <a:ext uri="{FF2B5EF4-FFF2-40B4-BE49-F238E27FC236}">
                <a16:creationId xmlns:a16="http://schemas.microsoft.com/office/drawing/2014/main" id="{87264CBA-8C9A-3045-23C8-5334EE857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66046" y="2565531"/>
            <a:ext cx="4147959" cy="3651755"/>
          </a:xfrm>
          <a:prstGeom prst="rect">
            <a:avLst/>
          </a:prstGeom>
          <a:noFill/>
        </p:spPr>
      </p:pic>
      <p:pic>
        <p:nvPicPr>
          <p:cNvPr id="5121" name="Picture 31">
            <a:extLst>
              <a:ext uri="{FF2B5EF4-FFF2-40B4-BE49-F238E27FC236}">
                <a16:creationId xmlns:a16="http://schemas.microsoft.com/office/drawing/2014/main" id="{C39953A8-A8B9-1C4D-F417-B154EA13C87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5936" y="2909543"/>
            <a:ext cx="5212080" cy="29637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7964EB88-2E6D-82B4-8295-D8BF5532DB17}"/>
              </a:ext>
            </a:extLst>
          </p:cNvPr>
          <p:cNvSpPr>
            <a:spLocks noChangeArrowheads="1"/>
          </p:cNvSpPr>
          <p:nvPr/>
        </p:nvSpPr>
        <p:spPr bwMode="auto">
          <a:xfrm>
            <a:off x="-73479"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716181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1F7493F1-D69A-422C-A2FF-0FFF7AE0E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112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1D3739DC-56EF-E1E2-D1A9-29CFDA5D37C3}"/>
              </a:ext>
            </a:extLst>
          </p:cNvPr>
          <p:cNvSpPr>
            <a:spLocks noGrp="1"/>
          </p:cNvSpPr>
          <p:nvPr>
            <p:ph type="title"/>
          </p:nvPr>
        </p:nvSpPr>
        <p:spPr>
          <a:xfrm>
            <a:off x="630936" y="418245"/>
            <a:ext cx="3767328" cy="1325880"/>
          </a:xfrm>
        </p:spPr>
        <p:txBody>
          <a:bodyPr anchor="ctr">
            <a:normAutofit/>
          </a:bodyPr>
          <a:lstStyle/>
          <a:p>
            <a:r>
              <a:rPr lang="en-US" sz="2800" b="1">
                <a:solidFill>
                  <a:schemeClr val="bg1"/>
                </a:solidFill>
              </a:rPr>
              <a:t>5-servo motor:</a:t>
            </a:r>
          </a:p>
        </p:txBody>
      </p:sp>
      <p:cxnSp>
        <p:nvCxnSpPr>
          <p:cNvPr id="19" name="Straight Connector 14">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24144"/>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815ED6-4CFD-6CC6-9C3A-7E09899B2289}"/>
              </a:ext>
            </a:extLst>
          </p:cNvPr>
          <p:cNvSpPr>
            <a:spLocks noGrp="1"/>
          </p:cNvSpPr>
          <p:nvPr>
            <p:ph idx="1"/>
          </p:nvPr>
        </p:nvSpPr>
        <p:spPr>
          <a:xfrm>
            <a:off x="4882896" y="354237"/>
            <a:ext cx="6675120" cy="1463040"/>
          </a:xfrm>
        </p:spPr>
        <p:txBody>
          <a:bodyPr anchor="ctr">
            <a:normAutofit/>
          </a:bodyPr>
          <a:lstStyle/>
          <a:p>
            <a:r>
              <a:rPr lang="en-US" sz="1700">
                <a:solidFill>
                  <a:schemeClr val="bg1"/>
                </a:solidFill>
              </a:rPr>
              <a:t>A servo motor is a closed-loop system that uses position feedback to control its motion and final position. hobby servos the position sensor is usually a simple potentiometer. The actual position captured by these devices is fed back to the error detector where it is compared to the target position.</a:t>
            </a:r>
          </a:p>
        </p:txBody>
      </p:sp>
      <p:pic>
        <p:nvPicPr>
          <p:cNvPr id="4" name="Picture 3" descr="Diagram&#10;&#10;Description automatically generated">
            <a:extLst>
              <a:ext uri="{FF2B5EF4-FFF2-40B4-BE49-F238E27FC236}">
                <a16:creationId xmlns:a16="http://schemas.microsoft.com/office/drawing/2014/main" id="{D0B4F853-3265-4ED0-2B14-25D575284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33986" y="2690967"/>
            <a:ext cx="5212080" cy="3400882"/>
          </a:xfrm>
          <a:prstGeom prst="rect">
            <a:avLst/>
          </a:prstGeom>
          <a:noFill/>
        </p:spPr>
      </p:pic>
      <p:graphicFrame>
        <p:nvGraphicFramePr>
          <p:cNvPr id="6" name="Table 5">
            <a:extLst>
              <a:ext uri="{FF2B5EF4-FFF2-40B4-BE49-F238E27FC236}">
                <a16:creationId xmlns:a16="http://schemas.microsoft.com/office/drawing/2014/main" id="{1ACF6AF8-48C8-1A52-27B3-2389819B25F6}"/>
              </a:ext>
            </a:extLst>
          </p:cNvPr>
          <p:cNvGraphicFramePr>
            <a:graphicFrameLocks noGrp="1"/>
          </p:cNvGraphicFramePr>
          <p:nvPr>
            <p:extLst>
              <p:ext uri="{D42A27DB-BD31-4B8C-83A1-F6EECF244321}">
                <p14:modId xmlns:p14="http://schemas.microsoft.com/office/powerpoint/2010/main" val="2115093749"/>
              </p:ext>
            </p:extLst>
          </p:nvPr>
        </p:nvGraphicFramePr>
        <p:xfrm>
          <a:off x="6527782" y="2565531"/>
          <a:ext cx="4848390" cy="3651757"/>
        </p:xfrm>
        <a:graphic>
          <a:graphicData uri="http://schemas.openxmlformats.org/drawingml/2006/table">
            <a:tbl>
              <a:tblPr firstRow="1" firstCol="1" bandRow="1"/>
              <a:tblGrid>
                <a:gridCol w="2424195">
                  <a:extLst>
                    <a:ext uri="{9D8B030D-6E8A-4147-A177-3AD203B41FA5}">
                      <a16:colId xmlns:a16="http://schemas.microsoft.com/office/drawing/2014/main" val="2881931588"/>
                    </a:ext>
                  </a:extLst>
                </a:gridCol>
                <a:gridCol w="2424195">
                  <a:extLst>
                    <a:ext uri="{9D8B030D-6E8A-4147-A177-3AD203B41FA5}">
                      <a16:colId xmlns:a16="http://schemas.microsoft.com/office/drawing/2014/main" val="1607364774"/>
                    </a:ext>
                  </a:extLst>
                </a:gridCol>
              </a:tblGrid>
              <a:tr h="885617">
                <a:tc>
                  <a:txBody>
                    <a:bodyPr/>
                    <a:lstStyle/>
                    <a:p>
                      <a:pPr marL="0" marR="0" algn="ctr">
                        <a:lnSpc>
                          <a:spcPct val="115000"/>
                        </a:lnSpc>
                        <a:spcBef>
                          <a:spcPts val="0"/>
                        </a:spcBef>
                        <a:spcAft>
                          <a:spcPts val="1800"/>
                        </a:spcAft>
                      </a:pPr>
                      <a:r>
                        <a:rPr lang="en-US" sz="1900">
                          <a:effectLst/>
                          <a:latin typeface="Times New Roman" panose="02020603050405020304" pitchFamily="18" charset="0"/>
                          <a:ea typeface="Times New Roman" panose="02020603050405020304" pitchFamily="18" charset="0"/>
                          <a:cs typeface="Arial" panose="020B0604020202020204" pitchFamily="34" charset="0"/>
                        </a:rPr>
                        <a:t>Stall Torque</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102654" marR="102654" marT="102654" marB="1026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800"/>
                        </a:spcAft>
                      </a:pPr>
                      <a:r>
                        <a:rPr lang="en-US" sz="1900">
                          <a:effectLst/>
                          <a:latin typeface="Times New Roman" panose="02020603050405020304" pitchFamily="18" charset="0"/>
                          <a:ea typeface="Times New Roman" panose="02020603050405020304" pitchFamily="18" charset="0"/>
                          <a:cs typeface="Arial" panose="020B0604020202020204" pitchFamily="34" charset="0"/>
                        </a:rPr>
                        <a:t>1.2kg·cm @4.8V, 1.6kg·cm @6V,</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102654" marR="102654" marT="102654" marB="1026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4203156"/>
                  </a:ext>
                </a:extLst>
              </a:tr>
              <a:tr h="553228">
                <a:tc>
                  <a:txBody>
                    <a:bodyPr/>
                    <a:lstStyle/>
                    <a:p>
                      <a:pPr marL="0" marR="0" algn="ctr">
                        <a:lnSpc>
                          <a:spcPct val="115000"/>
                        </a:lnSpc>
                        <a:spcBef>
                          <a:spcPts val="0"/>
                        </a:spcBef>
                        <a:spcAft>
                          <a:spcPts val="1800"/>
                        </a:spcAft>
                      </a:pPr>
                      <a:r>
                        <a:rPr lang="en-US" sz="1900">
                          <a:effectLst/>
                          <a:latin typeface="Times New Roman" panose="02020603050405020304" pitchFamily="18" charset="0"/>
                          <a:ea typeface="Times New Roman" panose="02020603050405020304" pitchFamily="18" charset="0"/>
                          <a:cs typeface="Arial" panose="020B0604020202020204" pitchFamily="34" charset="0"/>
                        </a:rPr>
                        <a:t>Operating Voltage</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102654" marR="102654" marT="102654" marB="1026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800"/>
                        </a:spcAft>
                      </a:pPr>
                      <a:r>
                        <a:rPr lang="en-US" sz="1900">
                          <a:effectLst/>
                          <a:latin typeface="Times New Roman" panose="02020603050405020304" pitchFamily="18" charset="0"/>
                          <a:ea typeface="Times New Roman" panose="02020603050405020304" pitchFamily="18" charset="0"/>
                          <a:cs typeface="Arial" panose="020B0604020202020204" pitchFamily="34" charset="0"/>
                        </a:rPr>
                        <a:t>3.5 – 6V</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102654" marR="102654" marT="102654" marB="1026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9633771"/>
                  </a:ext>
                </a:extLst>
              </a:tr>
              <a:tr h="553228">
                <a:tc>
                  <a:txBody>
                    <a:bodyPr/>
                    <a:lstStyle/>
                    <a:p>
                      <a:pPr marL="0" marR="0" algn="ctr">
                        <a:lnSpc>
                          <a:spcPct val="115000"/>
                        </a:lnSpc>
                        <a:spcBef>
                          <a:spcPts val="0"/>
                        </a:spcBef>
                        <a:spcAft>
                          <a:spcPts val="1800"/>
                        </a:spcAft>
                      </a:pPr>
                      <a:r>
                        <a:rPr lang="en-US" sz="1900">
                          <a:effectLst/>
                          <a:latin typeface="Times New Roman" panose="02020603050405020304" pitchFamily="18" charset="0"/>
                          <a:ea typeface="Times New Roman" panose="02020603050405020304" pitchFamily="18" charset="0"/>
                          <a:cs typeface="Arial" panose="020B0604020202020204" pitchFamily="34" charset="0"/>
                        </a:rPr>
                        <a:t>No Load Current</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102654" marR="102654" marT="102654" marB="1026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800"/>
                        </a:spcAft>
                      </a:pPr>
                      <a:r>
                        <a:rPr lang="en-US" sz="1900">
                          <a:effectLst/>
                          <a:latin typeface="Times New Roman" panose="02020603050405020304" pitchFamily="18" charset="0"/>
                          <a:ea typeface="Times New Roman" panose="02020603050405020304" pitchFamily="18" charset="0"/>
                          <a:cs typeface="Arial" panose="020B0604020202020204" pitchFamily="34" charset="0"/>
                        </a:rPr>
                        <a:t>100mA</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102654" marR="102654" marT="102654" marB="1026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4186615"/>
                  </a:ext>
                </a:extLst>
              </a:tr>
              <a:tr h="553228">
                <a:tc>
                  <a:txBody>
                    <a:bodyPr/>
                    <a:lstStyle/>
                    <a:p>
                      <a:pPr marL="0" marR="0" algn="ctr">
                        <a:lnSpc>
                          <a:spcPct val="115000"/>
                        </a:lnSpc>
                        <a:spcBef>
                          <a:spcPts val="0"/>
                        </a:spcBef>
                        <a:spcAft>
                          <a:spcPts val="1800"/>
                        </a:spcAft>
                      </a:pPr>
                      <a:r>
                        <a:rPr lang="en-US" sz="1900">
                          <a:effectLst/>
                          <a:latin typeface="Times New Roman" panose="02020603050405020304" pitchFamily="18" charset="0"/>
                          <a:ea typeface="Times New Roman" panose="02020603050405020304" pitchFamily="18" charset="0"/>
                          <a:cs typeface="Arial" panose="020B0604020202020204" pitchFamily="34" charset="0"/>
                        </a:rPr>
                        <a:t>Stall Current</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102654" marR="102654" marT="102654" marB="1026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800"/>
                        </a:spcAft>
                      </a:pPr>
                      <a:r>
                        <a:rPr lang="en-US" sz="1900">
                          <a:effectLst/>
                          <a:latin typeface="Times New Roman" panose="02020603050405020304" pitchFamily="18" charset="0"/>
                          <a:ea typeface="Times New Roman" panose="02020603050405020304" pitchFamily="18" charset="0"/>
                          <a:cs typeface="Arial" panose="020B0604020202020204" pitchFamily="34" charset="0"/>
                        </a:rPr>
                        <a:t>650mA</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102654" marR="102654" marT="102654" marB="1026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8969091"/>
                  </a:ext>
                </a:extLst>
              </a:tr>
              <a:tr h="553228">
                <a:tc>
                  <a:txBody>
                    <a:bodyPr/>
                    <a:lstStyle/>
                    <a:p>
                      <a:pPr marL="0" marR="0" algn="ctr">
                        <a:lnSpc>
                          <a:spcPct val="115000"/>
                        </a:lnSpc>
                        <a:spcBef>
                          <a:spcPts val="0"/>
                        </a:spcBef>
                        <a:spcAft>
                          <a:spcPts val="1800"/>
                        </a:spcAft>
                      </a:pPr>
                      <a:r>
                        <a:rPr lang="en-US" sz="1900">
                          <a:effectLst/>
                          <a:latin typeface="Times New Roman" panose="02020603050405020304" pitchFamily="18" charset="0"/>
                          <a:ea typeface="Times New Roman" panose="02020603050405020304" pitchFamily="18" charset="0"/>
                          <a:cs typeface="Arial" panose="020B0604020202020204" pitchFamily="34" charset="0"/>
                        </a:rPr>
                        <a:t>Max Speed</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102654" marR="102654" marT="102654" marB="1026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800"/>
                        </a:spcAft>
                      </a:pPr>
                      <a:r>
                        <a:rPr lang="en-US" sz="1900">
                          <a:effectLst/>
                          <a:latin typeface="Times New Roman" panose="02020603050405020304" pitchFamily="18" charset="0"/>
                          <a:ea typeface="Times New Roman" panose="02020603050405020304" pitchFamily="18" charset="0"/>
                          <a:cs typeface="Arial" panose="020B0604020202020204" pitchFamily="34" charset="0"/>
                        </a:rPr>
                        <a:t>60 degrees in 0.12s</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102654" marR="102654" marT="102654" marB="1026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0364792"/>
                  </a:ext>
                </a:extLst>
              </a:tr>
              <a:tr h="553228">
                <a:tc>
                  <a:txBody>
                    <a:bodyPr/>
                    <a:lstStyle/>
                    <a:p>
                      <a:pPr marL="0" marR="0" algn="ctr">
                        <a:lnSpc>
                          <a:spcPct val="115000"/>
                        </a:lnSpc>
                        <a:spcBef>
                          <a:spcPts val="0"/>
                        </a:spcBef>
                        <a:spcAft>
                          <a:spcPts val="1800"/>
                        </a:spcAft>
                      </a:pPr>
                      <a:r>
                        <a:rPr lang="en-US" sz="1900">
                          <a:effectLst/>
                          <a:latin typeface="Times New Roman" panose="02020603050405020304" pitchFamily="18" charset="0"/>
                          <a:ea typeface="Times New Roman" panose="02020603050405020304" pitchFamily="18" charset="0"/>
                          <a:cs typeface="Arial" panose="020B0604020202020204" pitchFamily="34" charset="0"/>
                        </a:rPr>
                        <a:t>Weight</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102654" marR="102654" marT="102654" marB="1026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800"/>
                        </a:spcAft>
                      </a:pPr>
                      <a:r>
                        <a:rPr lang="en-US" sz="1900">
                          <a:effectLst/>
                          <a:latin typeface="Times New Roman" panose="02020603050405020304" pitchFamily="18" charset="0"/>
                          <a:ea typeface="Times New Roman" panose="02020603050405020304" pitchFamily="18" charset="0"/>
                          <a:cs typeface="Arial" panose="020B0604020202020204" pitchFamily="34" charset="0"/>
                        </a:rPr>
                        <a:t>9g</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102654" marR="102654" marT="102654" marB="10265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96550"/>
                  </a:ext>
                </a:extLst>
              </a:tr>
            </a:tbl>
          </a:graphicData>
        </a:graphic>
      </p:graphicFrame>
    </p:spTree>
    <p:extLst>
      <p:ext uri="{BB962C8B-B14F-4D97-AF65-F5344CB8AC3E}">
        <p14:creationId xmlns:p14="http://schemas.microsoft.com/office/powerpoint/2010/main" val="9898253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1373</TotalTime>
  <Words>838</Words>
  <Application>Microsoft Office PowerPoint</Application>
  <PresentationFormat>Widescreen</PresentationFormat>
  <Paragraphs>105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Segoe UI</vt:lpstr>
      <vt:lpstr>Times New Roman</vt:lpstr>
      <vt:lpstr>Tw Cen MT</vt:lpstr>
      <vt:lpstr>Office Theme</vt:lpstr>
      <vt:lpstr>Group 5  project4   Metro ticket machine  </vt:lpstr>
      <vt:lpstr>Abstract: </vt:lpstr>
      <vt:lpstr> Block diagram for the project: </vt:lpstr>
      <vt:lpstr>   The components of the system:  </vt:lpstr>
      <vt:lpstr> 2-LCD: </vt:lpstr>
      <vt:lpstr> 3-RFID(RC522): </vt:lpstr>
      <vt:lpstr>Working principle of the RFID:</vt:lpstr>
      <vt:lpstr> 4-BCD to Seven Segment Decoder: </vt:lpstr>
      <vt:lpstr>5-servo motor:</vt:lpstr>
      <vt:lpstr>SPI Communication:</vt:lpstr>
      <vt:lpstr>Circuit of the system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5  project4   Metro ticket machine  </dc:title>
  <dc:creator>khaled Shamndy</dc:creator>
  <cp:lastModifiedBy>khaled Shamndy</cp:lastModifiedBy>
  <cp:revision>1</cp:revision>
  <dcterms:created xsi:type="dcterms:W3CDTF">2022-12-30T01:24:49Z</dcterms:created>
  <dcterms:modified xsi:type="dcterms:W3CDTF">2022-12-31T00:18:23Z</dcterms:modified>
</cp:coreProperties>
</file>