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74" r:id="rId7"/>
    <p:sldId id="258" r:id="rId8"/>
    <p:sldId id="263" r:id="rId9"/>
    <p:sldId id="275" r:id="rId10"/>
    <p:sldId id="277" r:id="rId11"/>
    <p:sldId id="278" r:id="rId12"/>
    <p:sldId id="279" r:id="rId13"/>
    <p:sldId id="280" r:id="rId14"/>
    <p:sldId id="282" r:id="rId15"/>
    <p:sldId id="266" r:id="rId16"/>
    <p:sldId id="271" r:id="rId17"/>
    <p:sldId id="285" r:id="rId18"/>
    <p:sldId id="286" r:id="rId19"/>
    <p:sldId id="287" r:id="rId20"/>
    <p:sldId id="284" r:id="rId21"/>
    <p:sldId id="283" r:id="rId22"/>
  </p:sldIdLst>
  <p:sldSz cx="18288000" cy="10287000"/>
  <p:notesSz cx="6858000" cy="9144000"/>
  <p:embeddedFontLst>
    <p:embeddedFont>
      <p:font typeface="Hind Guntur Medium" panose="02000000000000000000" pitchFamily="2" charset="0"/>
      <p:regular r:id="rId24"/>
    </p:embeddedFont>
    <p:embeddedFont>
      <p:font typeface="Josefin Sans" pitchFamily="2" charset="0"/>
      <p:regular r:id="rId25"/>
      <p:bold r:id="rId26"/>
    </p:embeddedFont>
    <p:embeddedFont>
      <p:font typeface="League Spartan" panose="020B0604020202020204" charset="0"/>
      <p:regular r:id="rId27"/>
      <p:bold r:id="rId28"/>
    </p:embeddedFont>
    <p:embeddedFont>
      <p:font typeface="Marcellus" panose="020B0604020202020204" charset="0"/>
      <p:regular r:id="rId29"/>
    </p:embeddedFont>
    <p:embeddedFont>
      <p:font typeface="Montserrat Semi-Bold" panose="020B0604020202020204" charset="0"/>
      <p:regular r:id="rId30"/>
      <p:bold r:id="rId31"/>
    </p:embeddedFont>
    <p:embeddedFont>
      <p:font typeface="Montserrat Semi-Bold Italics" panose="020B0604020202020204" charset="0"/>
      <p:regular r:id="rId32"/>
      <p:bold r:id="rId33"/>
      <p:italic r:id="rId34"/>
      <p:boldItalic r:id="rId35"/>
    </p:embeddedFont>
    <p:embeddedFont>
      <p:font typeface="Open Sauce Light" panose="020B0604020202020204" charset="0"/>
      <p:regular r:id="rId36"/>
    </p:embeddedFont>
    <p:embeddedFont>
      <p:font typeface="Open Sauce Light Bold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6966" autoAdjust="0"/>
  </p:normalViewPr>
  <p:slideViewPr>
    <p:cSldViewPr>
      <p:cViewPr>
        <p:scale>
          <a:sx n="50" d="100"/>
          <a:sy n="50" d="100"/>
        </p:scale>
        <p:origin x="7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6D028-A9D4-4971-BACE-9A1B8DB7D45C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6031C-4EBC-40AF-81C7-D350C5C3E3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28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031C-4EBC-40AF-81C7-D350C5C3E37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971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031C-4EBC-40AF-81C7-D350C5C3E37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40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031C-4EBC-40AF-81C7-D350C5C3E37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663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031C-4EBC-40AF-81C7-D350C5C3E37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443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031C-4EBC-40AF-81C7-D350C5C3E37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262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031C-4EBC-40AF-81C7-D350C5C3E37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70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031C-4EBC-40AF-81C7-D350C5C3E37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37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67a234de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67a234de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</a:t>
            </a:r>
            <a:r>
              <a:rPr lang="es-ES" dirty="0" err="1"/>
              <a:t>concentrent</a:t>
            </a:r>
            <a:r>
              <a:rPr lang="es-ES" dirty="0"/>
              <a:t> sur les </a:t>
            </a:r>
            <a:r>
              <a:rPr lang="es-ES" dirty="0" err="1"/>
              <a:t>actions</a:t>
            </a:r>
            <a:r>
              <a:rPr lang="es-ES" dirty="0"/>
              <a:t> et </a:t>
            </a:r>
            <a:r>
              <a:rPr lang="es-ES" dirty="0" err="1"/>
              <a:t>fonctionnalites</a:t>
            </a:r>
            <a:r>
              <a:rPr lang="es-ES" dirty="0"/>
              <a:t> </a:t>
            </a:r>
            <a:r>
              <a:rPr lang="es-ES" dirty="0" err="1"/>
              <a:t>necessaires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repondré </a:t>
            </a:r>
            <a:r>
              <a:rPr lang="es-ES" dirty="0" err="1"/>
              <a:t>aux</a:t>
            </a:r>
            <a:r>
              <a:rPr lang="es-ES" dirty="0"/>
              <a:t> </a:t>
            </a:r>
            <a:r>
              <a:rPr lang="es-ES" dirty="0" err="1"/>
              <a:t>exogences</a:t>
            </a:r>
            <a:r>
              <a:rPr lang="es-ES" dirty="0"/>
              <a:t> de </a:t>
            </a:r>
            <a:r>
              <a:rPr lang="es-ES" dirty="0" err="1"/>
              <a:t>client</a:t>
            </a:r>
            <a:r>
              <a:rPr lang="es-ES" dirty="0"/>
              <a:t> , 2 </a:t>
            </a:r>
            <a:r>
              <a:rPr lang="es-ES" dirty="0" err="1"/>
              <a:t>acteurs</a:t>
            </a:r>
            <a:r>
              <a:rPr lang="es-ES" dirty="0"/>
              <a:t> </a:t>
            </a:r>
            <a:r>
              <a:rPr lang="es-ES" dirty="0" err="1"/>
              <a:t>principaux</a:t>
            </a:r>
            <a:r>
              <a:rPr lang="es-E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let's take a look at the conception design of the </a:t>
            </a:r>
            <a:r>
              <a:rPr lang="en-US" dirty="0" err="1"/>
              <a:t>tutorfinder</a:t>
            </a:r>
            <a:r>
              <a:rPr lang="en-US" dirty="0"/>
              <a:t> system.</a:t>
            </a:r>
          </a:p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031C-4EBC-40AF-81C7-D350C5C3E37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306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B1106-D417-1949-BF2B-56AC6ED255A2}" type="slidenum">
              <a:rPr lang="en-MA" smtClean="0"/>
              <a:t>8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756777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created a UML use case diagram to illustrate the interactions between the users of the platform.</a:t>
            </a:r>
          </a:p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B1106-D417-1949-BF2B-56AC6ED255A2}" type="slidenum">
              <a:rPr lang="en-MA" smtClean="0"/>
              <a:t>9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99983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B1106-D417-1949-BF2B-56AC6ED255A2}" type="slidenum">
              <a:rPr lang="en-MA" smtClean="0"/>
              <a:t>10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215601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031C-4EBC-40AF-81C7-D350C5C3E37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886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031C-4EBC-40AF-81C7-D350C5C3E37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2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3194142" y="3297192"/>
            <a:ext cx="51912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4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11404902" y="3297192"/>
            <a:ext cx="51912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4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3194142" y="6868650"/>
            <a:ext cx="51912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4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11404902" y="6868650"/>
            <a:ext cx="51912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40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1426450" y="1111750"/>
            <a:ext cx="154350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3194142" y="3957342"/>
            <a:ext cx="5191200" cy="10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11404902" y="3957342"/>
            <a:ext cx="5191200" cy="10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11404902" y="7521692"/>
            <a:ext cx="5191200" cy="10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3194142" y="7521692"/>
            <a:ext cx="5191200" cy="10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700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016648" y="114300"/>
            <a:ext cx="4393461" cy="839228"/>
          </a:xfrm>
          <a:custGeom>
            <a:avLst/>
            <a:gdLst/>
            <a:ahLst/>
            <a:cxnLst/>
            <a:rect l="l" t="t" r="r" b="b"/>
            <a:pathLst>
              <a:path w="1157125" h="221031">
                <a:moveTo>
                  <a:pt x="203200" y="0"/>
                </a:moveTo>
                <a:lnTo>
                  <a:pt x="1157125" y="0"/>
                </a:lnTo>
                <a:lnTo>
                  <a:pt x="953925" y="221031"/>
                </a:lnTo>
                <a:lnTo>
                  <a:pt x="0" y="221031"/>
                </a:lnTo>
                <a:lnTo>
                  <a:pt x="20320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633517" y="114300"/>
            <a:ext cx="2664422" cy="1218172"/>
            <a:chOff x="0" y="0"/>
            <a:chExt cx="483446" cy="22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86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951762" y="3645144"/>
            <a:ext cx="10384470" cy="55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eague Spartan"/>
              </a:rPr>
              <a:t>PROJET DE FIN D'ÉTUDES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841369" y="4154829"/>
            <a:ext cx="2605255" cy="602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95"/>
              </a:lnSpc>
            </a:pPr>
            <a:r>
              <a:rPr lang="en-US" sz="2941" spc="117" dirty="0">
                <a:solidFill>
                  <a:schemeClr val="accent1"/>
                </a:solidFill>
                <a:latin typeface="Montserrat Semi-Bold"/>
              </a:rPr>
              <a:t>2023 - 2024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154243" y="9348349"/>
            <a:ext cx="3979506" cy="430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100" spc="84" dirty="0">
                <a:solidFill>
                  <a:schemeClr val="accent1"/>
                </a:solidFill>
                <a:latin typeface="Montserrat Semi-Bold Italics"/>
              </a:rPr>
              <a:t>PRESENTE LE 18/06/2024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997729" y="5613498"/>
            <a:ext cx="7788688" cy="484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4"/>
              </a:lnSpc>
            </a:pPr>
            <a:r>
              <a:rPr lang="en-US" sz="3600" i="1" dirty="0">
                <a:solidFill>
                  <a:schemeClr val="accent1"/>
                </a:solidFill>
                <a:latin typeface="League Spartan"/>
              </a:rPr>
              <a:t>  </a:t>
            </a:r>
            <a:r>
              <a:rPr lang="en-US" sz="3600" i="1" dirty="0" err="1">
                <a:solidFill>
                  <a:schemeClr val="accent1">
                    <a:lumMod val="50000"/>
                  </a:schemeClr>
                </a:solidFill>
                <a:latin typeface="League Spartan"/>
              </a:rPr>
              <a:t>Plateforme</a:t>
            </a:r>
            <a:r>
              <a:rPr lang="en-US" sz="3600" i="1" dirty="0">
                <a:solidFill>
                  <a:schemeClr val="accent1">
                    <a:lumMod val="50000"/>
                  </a:schemeClr>
                </a:solidFill>
                <a:latin typeface="League Spartan"/>
              </a:rPr>
              <a:t> </a:t>
            </a:r>
            <a:r>
              <a:rPr lang="en-US" sz="3600" i="1" dirty="0" err="1">
                <a:solidFill>
                  <a:schemeClr val="accent1">
                    <a:lumMod val="50000"/>
                  </a:schemeClr>
                </a:solidFill>
                <a:latin typeface="League Spartan"/>
              </a:rPr>
              <a:t>d'emploi</a:t>
            </a:r>
            <a:r>
              <a:rPr lang="en-US" sz="3600" i="1" dirty="0">
                <a:solidFill>
                  <a:schemeClr val="accent1">
                    <a:lumMod val="50000"/>
                  </a:schemeClr>
                </a:solidFill>
                <a:latin typeface="League Spartan"/>
              </a:rPr>
              <a:t> 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League Spartan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452126" y="6972300"/>
            <a:ext cx="738374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endParaRPr lang="en-US" sz="3200" dirty="0">
              <a:solidFill>
                <a:srgbClr val="1E2E66"/>
              </a:solidFill>
              <a:latin typeface="Hind Guntur Medium"/>
            </a:endParaRPr>
          </a:p>
          <a:p>
            <a:pPr marL="280932" lvl="1" algn="ctr"/>
            <a:r>
              <a:rPr lang="en-US" sz="3200" dirty="0">
                <a:solidFill>
                  <a:srgbClr val="1E2E66"/>
                </a:solidFill>
                <a:latin typeface="Hind Guntur Medium"/>
              </a:rPr>
              <a:t>Oumaima </a:t>
            </a:r>
            <a:r>
              <a:rPr lang="en-US" sz="3200" dirty="0" err="1">
                <a:solidFill>
                  <a:srgbClr val="1E2E66"/>
                </a:solidFill>
                <a:latin typeface="Hind Guntur Medium"/>
              </a:rPr>
              <a:t>Elmain</a:t>
            </a:r>
            <a:endParaRPr lang="en-US" sz="3200" dirty="0">
              <a:solidFill>
                <a:srgbClr val="1E2E66"/>
              </a:solidFill>
              <a:latin typeface="Hind Guntur Medium"/>
            </a:endParaRPr>
          </a:p>
          <a:p>
            <a:pPr marL="280932" lvl="1" algn="ctr"/>
            <a:r>
              <a:rPr lang="en-US" sz="3200" dirty="0">
                <a:solidFill>
                  <a:srgbClr val="1E2E66"/>
                </a:solidFill>
                <a:latin typeface="Hind Guntur Medium"/>
              </a:rPr>
              <a:t>Hajar </a:t>
            </a:r>
            <a:r>
              <a:rPr lang="en-US" sz="3200" dirty="0" err="1">
                <a:solidFill>
                  <a:srgbClr val="1E2E66"/>
                </a:solidFill>
                <a:latin typeface="Hind Guntur Medium"/>
              </a:rPr>
              <a:t>Oulad</a:t>
            </a:r>
            <a:r>
              <a:rPr lang="en-US" sz="3200" dirty="0">
                <a:solidFill>
                  <a:srgbClr val="1E2E66"/>
                </a:solidFill>
                <a:latin typeface="Hind Guntur Medium"/>
              </a:rPr>
              <a:t> ben </a:t>
            </a:r>
            <a:r>
              <a:rPr lang="en-US" sz="3200" dirty="0" err="1">
                <a:solidFill>
                  <a:srgbClr val="1E2E66"/>
                </a:solidFill>
                <a:latin typeface="Hind Guntur Medium"/>
              </a:rPr>
              <a:t>messoud</a:t>
            </a:r>
            <a:r>
              <a:rPr lang="en-US" sz="3200" dirty="0">
                <a:solidFill>
                  <a:srgbClr val="1E2E66"/>
                </a:solidFill>
                <a:latin typeface="Hind Guntur Medium"/>
              </a:rPr>
              <a:t> </a:t>
            </a:r>
          </a:p>
        </p:txBody>
      </p:sp>
      <p:sp>
        <p:nvSpPr>
          <p:cNvPr id="22" name="TextBox 27">
            <a:extLst>
              <a:ext uri="{FF2B5EF4-FFF2-40B4-BE49-F238E27FC236}">
                <a16:creationId xmlns:a16="http://schemas.microsoft.com/office/drawing/2014/main" id="{DE64AEF2-75C3-8FC8-B147-5B6695CA0B65}"/>
              </a:ext>
            </a:extLst>
          </p:cNvPr>
          <p:cNvSpPr txBox="1"/>
          <p:nvPr/>
        </p:nvSpPr>
        <p:spPr>
          <a:xfrm>
            <a:off x="8248312" y="2327789"/>
            <a:ext cx="1287521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95"/>
              </a:lnSpc>
            </a:pPr>
            <a:r>
              <a:rPr lang="en-US" sz="4800" b="1" spc="117" dirty="0">
                <a:solidFill>
                  <a:schemeClr val="accent1"/>
                </a:solidFill>
                <a:latin typeface="Montserrat Semi-Bold"/>
              </a:rPr>
              <a:t>PFE</a:t>
            </a:r>
            <a:endParaRPr lang="en-US" sz="2941" b="1" spc="117" dirty="0">
              <a:solidFill>
                <a:schemeClr val="accent1"/>
              </a:solidFill>
              <a:latin typeface="Montserrat Semi-Bold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351F7E5E-C353-B052-9F92-2B4CA5AA1EAB}"/>
              </a:ext>
            </a:extLst>
          </p:cNvPr>
          <p:cNvSpPr txBox="1"/>
          <p:nvPr/>
        </p:nvSpPr>
        <p:spPr>
          <a:xfrm>
            <a:off x="7071255" y="6819900"/>
            <a:ext cx="4145487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2800" dirty="0">
                <a:solidFill>
                  <a:schemeClr val="accent1"/>
                </a:solidFill>
                <a:latin typeface="League Spartan"/>
              </a:rPr>
              <a:t>ÉQUIPE</a:t>
            </a:r>
            <a:endParaRPr lang="en-US" sz="4800" dirty="0">
              <a:solidFill>
                <a:schemeClr val="accent1"/>
              </a:solidFill>
              <a:latin typeface="League Spartan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87A3B3-68A0-26B9-85CC-66F4FDFA7629}"/>
              </a:ext>
            </a:extLst>
          </p:cNvPr>
          <p:cNvCxnSpPr/>
          <p:nvPr/>
        </p:nvCxnSpPr>
        <p:spPr>
          <a:xfrm>
            <a:off x="5638800" y="6354823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3B17AF-DE5B-35AF-3AA5-115226C8CA9D}"/>
              </a:ext>
            </a:extLst>
          </p:cNvPr>
          <p:cNvCxnSpPr/>
          <p:nvPr/>
        </p:nvCxnSpPr>
        <p:spPr>
          <a:xfrm>
            <a:off x="5638800" y="52197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E2B7B0-9C4E-920C-B424-1F8FF37F3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83" y="723386"/>
            <a:ext cx="2170342" cy="217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3">
            <a:extLst>
              <a:ext uri="{FF2B5EF4-FFF2-40B4-BE49-F238E27FC236}">
                <a16:creationId xmlns:a16="http://schemas.microsoft.com/office/drawing/2014/main" id="{35720D01-1F91-041B-1391-B84EBC857C14}"/>
              </a:ext>
            </a:extLst>
          </p:cNvPr>
          <p:cNvSpPr/>
          <p:nvPr/>
        </p:nvSpPr>
        <p:spPr>
          <a:xfrm flipH="1">
            <a:off x="2086516" y="9327669"/>
            <a:ext cx="4085684" cy="839228"/>
          </a:xfrm>
          <a:custGeom>
            <a:avLst/>
            <a:gdLst/>
            <a:ahLst/>
            <a:cxnLst/>
            <a:rect l="l" t="t" r="r" b="b"/>
            <a:pathLst>
              <a:path w="1157125" h="221031">
                <a:moveTo>
                  <a:pt x="203200" y="0"/>
                </a:moveTo>
                <a:lnTo>
                  <a:pt x="1157125" y="0"/>
                </a:lnTo>
                <a:lnTo>
                  <a:pt x="953925" y="221031"/>
                </a:lnTo>
                <a:lnTo>
                  <a:pt x="0" y="221031"/>
                </a:lnTo>
                <a:lnTo>
                  <a:pt x="20320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  <p:grpSp>
        <p:nvGrpSpPr>
          <p:cNvPr id="40" name="Group 5">
            <a:extLst>
              <a:ext uri="{FF2B5EF4-FFF2-40B4-BE49-F238E27FC236}">
                <a16:creationId xmlns:a16="http://schemas.microsoft.com/office/drawing/2014/main" id="{405EB2B5-1723-1FBE-C12D-C1BB4530981C}"/>
              </a:ext>
            </a:extLst>
          </p:cNvPr>
          <p:cNvGrpSpPr/>
          <p:nvPr/>
        </p:nvGrpSpPr>
        <p:grpSpPr>
          <a:xfrm flipH="1">
            <a:off x="0" y="8917251"/>
            <a:ext cx="2477770" cy="1218172"/>
            <a:chOff x="0" y="0"/>
            <a:chExt cx="483446" cy="22103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196763D-9EEB-58E7-4074-76E2DAC58F95}"/>
                </a:ext>
              </a:extLst>
            </p:cNvPr>
            <p:cNvSpPr/>
            <p:nvPr/>
          </p:nvSpPr>
          <p:spPr>
            <a:xfrm>
              <a:off x="0" y="0"/>
              <a:ext cx="483446" cy="221031"/>
            </a:xfrm>
            <a:custGeom>
              <a:avLst/>
              <a:gdLst/>
              <a:ahLst/>
              <a:cxnLst/>
              <a:rect l="l" t="t" r="r" b="b"/>
              <a:pathLst>
                <a:path w="483446" h="221031">
                  <a:moveTo>
                    <a:pt x="203200" y="0"/>
                  </a:moveTo>
                  <a:lnTo>
                    <a:pt x="483446" y="0"/>
                  </a:lnTo>
                  <a:lnTo>
                    <a:pt x="280246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86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6E30F5D3-FE8A-D354-9BB3-1302DC44F71A}"/>
                </a:ext>
              </a:extLst>
            </p:cNvPr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1" name="TextBox 28">
            <a:extLst>
              <a:ext uri="{FF2B5EF4-FFF2-40B4-BE49-F238E27FC236}">
                <a16:creationId xmlns:a16="http://schemas.microsoft.com/office/drawing/2014/main" id="{8CF60B44-EB87-2CBD-D419-455ADBD685F0}"/>
              </a:ext>
            </a:extLst>
          </p:cNvPr>
          <p:cNvSpPr txBox="1"/>
          <p:nvPr/>
        </p:nvSpPr>
        <p:spPr>
          <a:xfrm>
            <a:off x="13996735" y="9687648"/>
            <a:ext cx="4393461" cy="416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fr-FR" sz="1400" spc="84" dirty="0">
                <a:solidFill>
                  <a:schemeClr val="accent1"/>
                </a:solidFill>
                <a:latin typeface="Montserrat Semi-Bold Italics"/>
              </a:rPr>
              <a:t>E</a:t>
            </a:r>
            <a:r>
              <a:rPr lang="en-US" sz="1400" spc="84" dirty="0" err="1">
                <a:solidFill>
                  <a:schemeClr val="accent1"/>
                </a:solidFill>
                <a:latin typeface="Montserrat Semi-Bold Italics"/>
              </a:rPr>
              <a:t>ncadré</a:t>
            </a:r>
            <a:r>
              <a:rPr lang="en-US" sz="1400" spc="84" dirty="0">
                <a:solidFill>
                  <a:schemeClr val="accent1"/>
                </a:solidFill>
                <a:latin typeface="Montserrat Semi-Bold Italics"/>
              </a:rPr>
              <a:t> par Mouhammed </a:t>
            </a:r>
            <a:r>
              <a:rPr lang="en-US" sz="1400" spc="84" dirty="0" err="1">
                <a:solidFill>
                  <a:schemeClr val="accent1"/>
                </a:solidFill>
                <a:latin typeface="Montserrat Semi-Bold Italics"/>
              </a:rPr>
              <a:t>lamnouar</a:t>
            </a:r>
            <a:endParaRPr lang="en-US" sz="1400" spc="84" dirty="0">
              <a:solidFill>
                <a:schemeClr val="accent1"/>
              </a:solidFill>
              <a:latin typeface="Montserrat Semi-Bold Itali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57300" y="256743"/>
            <a:ext cx="4260273" cy="3556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Authentication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5" name="Image 4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FE49D663-E78A-F9D6-8677-E9CB65E58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723900"/>
            <a:ext cx="13116077" cy="1059476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D3B37F3B-AE8B-C525-FAB4-DF7389C1A9C5}"/>
              </a:ext>
            </a:extLst>
          </p:cNvPr>
          <p:cNvSpPr txBox="1"/>
          <p:nvPr/>
        </p:nvSpPr>
        <p:spPr>
          <a:xfrm>
            <a:off x="609600" y="5143500"/>
            <a:ext cx="4572000" cy="526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fr-FR" sz="3199" dirty="0">
                <a:solidFill>
                  <a:srgbClr val="000000"/>
                </a:solidFill>
                <a:latin typeface="Open Sauce Light Bold"/>
              </a:rPr>
              <a:t>D</a:t>
            </a:r>
            <a:r>
              <a:rPr lang="en-US" sz="3199" dirty="0" err="1">
                <a:solidFill>
                  <a:srgbClr val="000000"/>
                </a:solidFill>
                <a:latin typeface="Open Sauce Light Bold"/>
              </a:rPr>
              <a:t>iagramme</a:t>
            </a:r>
            <a:r>
              <a:rPr lang="en-US" sz="3199" dirty="0">
                <a:solidFill>
                  <a:srgbClr val="000000"/>
                </a:solidFill>
                <a:latin typeface="Open Sauce Light Bold"/>
              </a:rPr>
              <a:t> de </a:t>
            </a:r>
            <a:r>
              <a:rPr lang="en-US" sz="3199" dirty="0" err="1">
                <a:solidFill>
                  <a:srgbClr val="000000"/>
                </a:solidFill>
                <a:latin typeface="Open Sauce Light Bold"/>
              </a:rPr>
              <a:t>séquence</a:t>
            </a:r>
            <a:endParaRPr lang="en-US" sz="3199" dirty="0">
              <a:solidFill>
                <a:srgbClr val="000000"/>
              </a:solidFill>
              <a:latin typeface="Open Sauce Light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2"/>
          <p:cNvSpPr/>
          <p:nvPr/>
        </p:nvSpPr>
        <p:spPr>
          <a:xfrm>
            <a:off x="0" y="3602230"/>
            <a:ext cx="18288000" cy="2684270"/>
          </a:xfrm>
          <a:custGeom>
            <a:avLst/>
            <a:gdLst/>
            <a:ahLst/>
            <a:cxnLst/>
            <a:rect l="l" t="t" r="r" b="b"/>
            <a:pathLst>
              <a:path w="4978236" h="1210355">
                <a:moveTo>
                  <a:pt x="0" y="0"/>
                </a:moveTo>
                <a:lnTo>
                  <a:pt x="4978236" y="0"/>
                </a:lnTo>
                <a:lnTo>
                  <a:pt x="4978236" y="1210355"/>
                </a:lnTo>
                <a:lnTo>
                  <a:pt x="0" y="121035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4" name="TextBox 44"/>
          <p:cNvSpPr txBox="1"/>
          <p:nvPr/>
        </p:nvSpPr>
        <p:spPr>
          <a:xfrm>
            <a:off x="176981" y="4559350"/>
            <a:ext cx="17934038" cy="11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FAFCFC"/>
                </a:solidFill>
                <a:latin typeface="League Spartan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18938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10800000">
            <a:off x="-4806239" y="-315699"/>
            <a:ext cx="10625691" cy="10918398"/>
          </a:xfrm>
          <a:custGeom>
            <a:avLst/>
            <a:gdLst/>
            <a:ahLst/>
            <a:cxnLst/>
            <a:rect l="l" t="t" r="r" b="b"/>
            <a:pathLst>
              <a:path w="873569" h="897633">
                <a:moveTo>
                  <a:pt x="873569" y="448817"/>
                </a:moveTo>
                <a:lnTo>
                  <a:pt x="670369" y="897633"/>
                </a:lnTo>
                <a:lnTo>
                  <a:pt x="203200" y="897633"/>
                </a:lnTo>
                <a:lnTo>
                  <a:pt x="0" y="448817"/>
                </a:lnTo>
                <a:lnTo>
                  <a:pt x="203200" y="0"/>
                </a:lnTo>
                <a:lnTo>
                  <a:pt x="670369" y="0"/>
                </a:lnTo>
                <a:lnTo>
                  <a:pt x="873569" y="448817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5020" y="4367197"/>
            <a:ext cx="5553887" cy="1513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41"/>
              </a:lnSpc>
            </a:pPr>
            <a:r>
              <a:rPr lang="en-US" sz="4800" dirty="0" err="1">
                <a:solidFill>
                  <a:schemeClr val="bg1"/>
                </a:solidFill>
                <a:latin typeface="League Spartan"/>
              </a:rPr>
              <a:t>Outils</a:t>
            </a:r>
            <a:r>
              <a:rPr lang="en-US" sz="4800" dirty="0">
                <a:solidFill>
                  <a:schemeClr val="bg1"/>
                </a:solidFill>
                <a:latin typeface="League Spartan"/>
              </a:rPr>
              <a:t> &amp; Technologies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773881" y="10299873"/>
            <a:ext cx="1007512" cy="796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31"/>
              </a:lnSpc>
            </a:pPr>
            <a:r>
              <a:rPr lang="en-US" sz="3851" spc="154">
                <a:solidFill>
                  <a:srgbClr val="1E2E66"/>
                </a:solidFill>
                <a:latin typeface="Montserrat Semi-Bold"/>
              </a:rPr>
              <a:t>13</a:t>
            </a:r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5C2E9AB6-3B66-C8AE-EDF3-0BCD09ED2436}"/>
              </a:ext>
            </a:extLst>
          </p:cNvPr>
          <p:cNvSpPr/>
          <p:nvPr/>
        </p:nvSpPr>
        <p:spPr>
          <a:xfrm>
            <a:off x="13030200" y="7846934"/>
            <a:ext cx="4522593" cy="1258966"/>
          </a:xfrm>
          <a:custGeom>
            <a:avLst/>
            <a:gdLst/>
            <a:ahLst/>
            <a:cxnLst/>
            <a:rect l="l" t="t" r="r" b="b"/>
            <a:pathLst>
              <a:path w="4522593" h="1258966">
                <a:moveTo>
                  <a:pt x="0" y="0"/>
                </a:moveTo>
                <a:lnTo>
                  <a:pt x="4522592" y="0"/>
                </a:lnTo>
                <a:lnTo>
                  <a:pt x="4522592" y="1258966"/>
                </a:lnTo>
                <a:lnTo>
                  <a:pt x="0" y="12589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C7905ACC-7922-8F2D-C1E1-B49E23FF785D}"/>
              </a:ext>
            </a:extLst>
          </p:cNvPr>
          <p:cNvSpPr/>
          <p:nvPr/>
        </p:nvSpPr>
        <p:spPr>
          <a:xfrm>
            <a:off x="14758096" y="6652961"/>
            <a:ext cx="1066800" cy="1014813"/>
          </a:xfrm>
          <a:custGeom>
            <a:avLst/>
            <a:gdLst/>
            <a:ahLst/>
            <a:cxnLst/>
            <a:rect l="l" t="t" r="r" b="b"/>
            <a:pathLst>
              <a:path w="1118035" h="1118035">
                <a:moveTo>
                  <a:pt x="0" y="0"/>
                </a:moveTo>
                <a:lnTo>
                  <a:pt x="1118035" y="0"/>
                </a:lnTo>
                <a:lnTo>
                  <a:pt x="1118035" y="1118035"/>
                </a:lnTo>
                <a:lnTo>
                  <a:pt x="0" y="11180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03210B2F-EE0C-E8B0-7A7B-FB4FC565EE2E}"/>
              </a:ext>
            </a:extLst>
          </p:cNvPr>
          <p:cNvSpPr txBox="1"/>
          <p:nvPr/>
        </p:nvSpPr>
        <p:spPr>
          <a:xfrm>
            <a:off x="6586976" y="514149"/>
            <a:ext cx="2832701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000000"/>
                </a:solidFill>
                <a:latin typeface="League Spartan"/>
              </a:rPr>
              <a:t>Front-end</a:t>
            </a: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6BA7DB2F-997D-F6E6-8B42-2E27EB1AEFE7}"/>
              </a:ext>
            </a:extLst>
          </p:cNvPr>
          <p:cNvSpPr txBox="1"/>
          <p:nvPr/>
        </p:nvSpPr>
        <p:spPr>
          <a:xfrm>
            <a:off x="10114677" y="4086910"/>
            <a:ext cx="2832701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000000"/>
                </a:solidFill>
                <a:latin typeface="League Spartan"/>
              </a:rPr>
              <a:t>Back-end</a:t>
            </a: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0A0C9791-C1AB-AE8F-D93E-790A1892C810}"/>
              </a:ext>
            </a:extLst>
          </p:cNvPr>
          <p:cNvSpPr txBox="1"/>
          <p:nvPr/>
        </p:nvSpPr>
        <p:spPr>
          <a:xfrm>
            <a:off x="15011400" y="5905500"/>
            <a:ext cx="2832701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 err="1">
                <a:solidFill>
                  <a:srgbClr val="000000"/>
                </a:solidFill>
                <a:latin typeface="League Spartan"/>
              </a:rPr>
              <a:t>Outils</a:t>
            </a:r>
            <a:endParaRPr lang="en-US" sz="2999" dirty="0">
              <a:solidFill>
                <a:srgbClr val="000000"/>
              </a:solidFill>
              <a:latin typeface="League Spartan"/>
            </a:endParaRPr>
          </a:p>
        </p:txBody>
      </p:sp>
      <p:pic>
        <p:nvPicPr>
          <p:cNvPr id="29" name="Image 28" descr="Une image contenant cercle, Graphique, conception&#10;&#10;Description générée automatiquement">
            <a:extLst>
              <a:ext uri="{FF2B5EF4-FFF2-40B4-BE49-F238E27FC236}">
                <a16:creationId xmlns:a16="http://schemas.microsoft.com/office/drawing/2014/main" id="{51105FE3-E856-9ADD-F83B-E3D2CED85B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28" y="1221006"/>
            <a:ext cx="1744092" cy="17440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C817D0-76E0-2B35-01DC-407AA4073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66" y="1076622"/>
            <a:ext cx="2174111" cy="217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logo, symbole, Emblème, Marque&#10;&#10;Description générée automatiquement">
            <a:extLst>
              <a:ext uri="{FF2B5EF4-FFF2-40B4-BE49-F238E27FC236}">
                <a16:creationId xmlns:a16="http://schemas.microsoft.com/office/drawing/2014/main" id="{AF292E88-C430-C8A6-25AF-DFBE9A135B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2" y="4086910"/>
            <a:ext cx="2460721" cy="246072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24763C-D98A-B42C-FDEE-C87910B89276}"/>
              </a:ext>
            </a:extLst>
          </p:cNvPr>
          <p:cNvSpPr txBox="1"/>
          <p:nvPr/>
        </p:nvSpPr>
        <p:spPr>
          <a:xfrm rot="10800000" flipV="1">
            <a:off x="11811000" y="5613686"/>
            <a:ext cx="1412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M</a:t>
            </a:r>
            <a:r>
              <a:rPr lang="en-US" sz="2000" b="1" dirty="0" err="1"/>
              <a:t>ongo</a:t>
            </a:r>
            <a:r>
              <a:rPr lang="en-US" sz="2000" b="1" dirty="0"/>
              <a:t> DB</a:t>
            </a:r>
          </a:p>
        </p:txBody>
      </p:sp>
      <p:pic>
        <p:nvPicPr>
          <p:cNvPr id="13" name="Image 12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155740B7-EAEB-1B0C-BFCF-3C69B12BBBD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6304" y1="32625" x2="36304" y2="32625"/>
                        <a14:foregroundMark x1="37174" y1="33398" x2="37174" y2="33398"/>
                        <a14:foregroundMark x1="38043" y1="36293" x2="37391" y2="36293"/>
                        <a14:foregroundMark x1="38370" y1="29730" x2="36739" y2="29344"/>
                        <a14:foregroundMark x1="30435" y1="26255" x2="30870" y2="37259"/>
                        <a14:foregroundMark x1="30870" y1="37259" x2="34239" y2="37452"/>
                        <a14:foregroundMark x1="40109" y1="29344" x2="40326" y2="41506"/>
                        <a14:foregroundMark x1="40326" y1="41506" x2="40326" y2="41506"/>
                        <a14:foregroundMark x1="43043" y1="36293" x2="40870" y2="29730"/>
                        <a14:foregroundMark x1="45326" y1="35521" x2="47391" y2="30116"/>
                        <a14:foregroundMark x1="50109" y1="32625" x2="50109" y2="32625"/>
                        <a14:foregroundMark x1="49674" y1="32625" x2="49674" y2="32625"/>
                        <a14:foregroundMark x1="49674" y1="32625" x2="49674" y2="32625"/>
                        <a14:foregroundMark x1="49239" y1="32625" x2="51522" y2="37452"/>
                        <a14:foregroundMark x1="51739" y1="36680" x2="49022" y2="31853"/>
                        <a14:foregroundMark x1="52174" y1="31853" x2="48043" y2="32625"/>
                        <a14:foregroundMark x1="55761" y1="28185" x2="53043" y2="31467"/>
                        <a14:foregroundMark x1="53043" y1="36293" x2="56739" y2="38610"/>
                        <a14:foregroundMark x1="58261" y1="36293" x2="60543" y2="27027"/>
                        <a14:foregroundMark x1="64891" y1="40347" x2="66196" y2="29344"/>
                        <a14:foregroundMark x1="66196" y1="29344" x2="64674" y2="27799"/>
                        <a14:foregroundMark x1="70543" y1="27413" x2="68478" y2="26641"/>
                        <a14:foregroundMark x1="70543" y1="34556" x2="70543" y2="34556"/>
                        <a14:foregroundMark x1="70543" y1="34556" x2="70543" y2="34556"/>
                        <a14:foregroundMark x1="70543" y1="34556" x2="70543" y2="34556"/>
                        <a14:foregroundMark x1="69674" y1="32239" x2="67826" y2="29730"/>
                        <a14:foregroundMark x1="41739" y1="69305" x2="41739" y2="68147"/>
                        <a14:foregroundMark x1="41522" y1="68147" x2="39891" y2="73745"/>
                        <a14:foregroundMark x1="40326" y1="72973" x2="41304" y2="71622"/>
                        <a14:foregroundMark x1="41522" y1="69305" x2="38370" y2="708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55" y="4591735"/>
            <a:ext cx="2687599" cy="151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96800" y="-568895"/>
            <a:ext cx="10686704" cy="11381829"/>
            <a:chOff x="0" y="-38100"/>
            <a:chExt cx="878585" cy="9357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8585" cy="897633"/>
            </a:xfrm>
            <a:custGeom>
              <a:avLst/>
              <a:gdLst/>
              <a:ahLst/>
              <a:cxnLst/>
              <a:rect l="l" t="t" r="r" b="b"/>
              <a:pathLst>
                <a:path w="878585" h="897633">
                  <a:moveTo>
                    <a:pt x="878585" y="448817"/>
                  </a:moveTo>
                  <a:lnTo>
                    <a:pt x="675385" y="897633"/>
                  </a:lnTo>
                  <a:lnTo>
                    <a:pt x="203200" y="897633"/>
                  </a:lnTo>
                  <a:lnTo>
                    <a:pt x="0" y="448817"/>
                  </a:lnTo>
                  <a:lnTo>
                    <a:pt x="203200" y="0"/>
                  </a:lnTo>
                  <a:lnTo>
                    <a:pt x="675385" y="0"/>
                  </a:lnTo>
                  <a:lnTo>
                    <a:pt x="878585" y="44881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039600" y="4686644"/>
            <a:ext cx="7041536" cy="913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7"/>
              </a:lnSpc>
            </a:pPr>
            <a:r>
              <a:rPr lang="en-US" sz="6000" dirty="0">
                <a:solidFill>
                  <a:schemeClr val="bg1"/>
                </a:solidFill>
                <a:latin typeface="League Spartan"/>
              </a:rPr>
              <a:t>Application</a:t>
            </a:r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CF28D56E-8AB3-EE76-61F3-450A0B4A82C0}"/>
              </a:ext>
            </a:extLst>
          </p:cNvPr>
          <p:cNvSpPr/>
          <p:nvPr/>
        </p:nvSpPr>
        <p:spPr>
          <a:xfrm>
            <a:off x="0" y="1619250"/>
            <a:ext cx="12801600" cy="6800850"/>
          </a:xfrm>
          <a:custGeom>
            <a:avLst/>
            <a:gdLst/>
            <a:ahLst/>
            <a:cxnLst/>
            <a:rect l="l" t="t" r="r" b="b"/>
            <a:pathLst>
              <a:path w="10838535" h="6629571">
                <a:moveTo>
                  <a:pt x="0" y="0"/>
                </a:moveTo>
                <a:lnTo>
                  <a:pt x="10838536" y="0"/>
                </a:lnTo>
                <a:lnTo>
                  <a:pt x="10838536" y="6629571"/>
                </a:lnTo>
                <a:lnTo>
                  <a:pt x="0" y="6629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Image 5" descr="Une image contenant texte, capture d’écran, chaussures, personne&#10;&#10;Description générée automatiquement">
            <a:extLst>
              <a:ext uri="{FF2B5EF4-FFF2-40B4-BE49-F238E27FC236}">
                <a16:creationId xmlns:a16="http://schemas.microsoft.com/office/drawing/2014/main" id="{23F987C0-B7B7-6838-92F5-31238FD6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52" y="1866900"/>
            <a:ext cx="1020360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E33AD91E-9CE1-ED4E-6D6F-8B077E4BF3D0}"/>
              </a:ext>
            </a:extLst>
          </p:cNvPr>
          <p:cNvSpPr/>
          <p:nvPr/>
        </p:nvSpPr>
        <p:spPr>
          <a:xfrm>
            <a:off x="1219200" y="1028700"/>
            <a:ext cx="15163800" cy="8077200"/>
          </a:xfrm>
          <a:custGeom>
            <a:avLst/>
            <a:gdLst/>
            <a:ahLst/>
            <a:cxnLst/>
            <a:rect l="l" t="t" r="r" b="b"/>
            <a:pathLst>
              <a:path w="10838535" h="6629571">
                <a:moveTo>
                  <a:pt x="0" y="0"/>
                </a:moveTo>
                <a:lnTo>
                  <a:pt x="10838536" y="0"/>
                </a:lnTo>
                <a:lnTo>
                  <a:pt x="10838536" y="6629571"/>
                </a:lnTo>
                <a:lnTo>
                  <a:pt x="0" y="6629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5" name="Image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B98F6A94-4E06-6B41-26BC-DB7AEBD8E0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" t="4393" b="11865"/>
          <a:stretch/>
        </p:blipFill>
        <p:spPr>
          <a:xfrm>
            <a:off x="2895600" y="1485899"/>
            <a:ext cx="11801764" cy="61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6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E33AD91E-9CE1-ED4E-6D6F-8B077E4BF3D0}"/>
              </a:ext>
            </a:extLst>
          </p:cNvPr>
          <p:cNvSpPr/>
          <p:nvPr/>
        </p:nvSpPr>
        <p:spPr>
          <a:xfrm>
            <a:off x="1219200" y="1028700"/>
            <a:ext cx="15163800" cy="8077200"/>
          </a:xfrm>
          <a:custGeom>
            <a:avLst/>
            <a:gdLst/>
            <a:ahLst/>
            <a:cxnLst/>
            <a:rect l="l" t="t" r="r" b="b"/>
            <a:pathLst>
              <a:path w="10838535" h="6629571">
                <a:moveTo>
                  <a:pt x="0" y="0"/>
                </a:moveTo>
                <a:lnTo>
                  <a:pt x="10838536" y="0"/>
                </a:lnTo>
                <a:lnTo>
                  <a:pt x="10838536" y="6629571"/>
                </a:lnTo>
                <a:lnTo>
                  <a:pt x="0" y="6629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5" name="Image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AF00001D-E635-F848-36F7-DFFABC5DD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85900"/>
            <a:ext cx="9088118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8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E33AD91E-9CE1-ED4E-6D6F-8B077E4BF3D0}"/>
              </a:ext>
            </a:extLst>
          </p:cNvPr>
          <p:cNvSpPr/>
          <p:nvPr/>
        </p:nvSpPr>
        <p:spPr>
          <a:xfrm>
            <a:off x="1219200" y="1028700"/>
            <a:ext cx="15163800" cy="8077200"/>
          </a:xfrm>
          <a:custGeom>
            <a:avLst/>
            <a:gdLst/>
            <a:ahLst/>
            <a:cxnLst/>
            <a:rect l="l" t="t" r="r" b="b"/>
            <a:pathLst>
              <a:path w="10838535" h="6629571">
                <a:moveTo>
                  <a:pt x="0" y="0"/>
                </a:moveTo>
                <a:lnTo>
                  <a:pt x="10838536" y="0"/>
                </a:lnTo>
                <a:lnTo>
                  <a:pt x="10838536" y="6629571"/>
                </a:lnTo>
                <a:lnTo>
                  <a:pt x="0" y="6629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3F468FE8-8C2C-C646-6BAD-D04A383D5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62100"/>
            <a:ext cx="11811000" cy="61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7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E33AD91E-9CE1-ED4E-6D6F-8B077E4BF3D0}"/>
              </a:ext>
            </a:extLst>
          </p:cNvPr>
          <p:cNvSpPr/>
          <p:nvPr/>
        </p:nvSpPr>
        <p:spPr>
          <a:xfrm>
            <a:off x="1219200" y="1028700"/>
            <a:ext cx="15163800" cy="8077200"/>
          </a:xfrm>
          <a:custGeom>
            <a:avLst/>
            <a:gdLst/>
            <a:ahLst/>
            <a:cxnLst/>
            <a:rect l="l" t="t" r="r" b="b"/>
            <a:pathLst>
              <a:path w="10838535" h="6629571">
                <a:moveTo>
                  <a:pt x="0" y="0"/>
                </a:moveTo>
                <a:lnTo>
                  <a:pt x="10838536" y="0"/>
                </a:lnTo>
                <a:lnTo>
                  <a:pt x="10838536" y="6629571"/>
                </a:lnTo>
                <a:lnTo>
                  <a:pt x="0" y="6629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" name="Image 3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A2FCE617-8D3C-5565-6EC5-30267F7EB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0970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2"/>
          <p:cNvSpPr/>
          <p:nvPr/>
        </p:nvSpPr>
        <p:spPr>
          <a:xfrm>
            <a:off x="-87086" y="1262777"/>
            <a:ext cx="18288000" cy="2684270"/>
          </a:xfrm>
          <a:custGeom>
            <a:avLst/>
            <a:gdLst/>
            <a:ahLst/>
            <a:cxnLst/>
            <a:rect l="l" t="t" r="r" b="b"/>
            <a:pathLst>
              <a:path w="4978236" h="1210355">
                <a:moveTo>
                  <a:pt x="0" y="0"/>
                </a:moveTo>
                <a:lnTo>
                  <a:pt x="4978236" y="0"/>
                </a:lnTo>
                <a:lnTo>
                  <a:pt x="4978236" y="1210355"/>
                </a:lnTo>
                <a:lnTo>
                  <a:pt x="0" y="121035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4" name="TextBox 44"/>
          <p:cNvSpPr txBox="1"/>
          <p:nvPr/>
        </p:nvSpPr>
        <p:spPr>
          <a:xfrm>
            <a:off x="-3861619" y="2171700"/>
            <a:ext cx="17934038" cy="11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FAFCFC"/>
                </a:solidFill>
                <a:latin typeface="League Spartan"/>
              </a:rPr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61F955-32A8-0E56-AC11-E2C1A9D6E2A6}"/>
              </a:ext>
            </a:extLst>
          </p:cNvPr>
          <p:cNvSpPr txBox="1"/>
          <p:nvPr/>
        </p:nvSpPr>
        <p:spPr>
          <a:xfrm>
            <a:off x="5638800" y="4445525"/>
            <a:ext cx="914400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Le </a:t>
            </a:r>
            <a:r>
              <a:rPr lang="en-US" b="1" dirty="0" err="1"/>
              <a:t>projet</a:t>
            </a:r>
            <a:r>
              <a:rPr lang="en-US" b="1" dirty="0"/>
              <a:t> de </a:t>
            </a:r>
            <a:r>
              <a:rPr lang="en-US" b="1" dirty="0" err="1"/>
              <a:t>portail</a:t>
            </a:r>
            <a:r>
              <a:rPr lang="en-US" b="1" dirty="0"/>
              <a:t> </a:t>
            </a:r>
            <a:r>
              <a:rPr lang="en-US" b="1" dirty="0" err="1"/>
              <a:t>d'emploi</a:t>
            </a:r>
            <a:r>
              <a:rPr lang="en-US" b="1" dirty="0"/>
              <a:t> a </a:t>
            </a:r>
            <a:r>
              <a:rPr lang="en-US" b="1" dirty="0" err="1"/>
              <a:t>abouti</a:t>
            </a:r>
            <a:r>
              <a:rPr lang="en-US" b="1" dirty="0"/>
              <a:t> à la </a:t>
            </a:r>
            <a:r>
              <a:rPr lang="en-US" b="1" dirty="0" err="1"/>
              <a:t>création</a:t>
            </a:r>
            <a:r>
              <a:rPr lang="en-US" b="1" dirty="0"/>
              <a:t> </a:t>
            </a:r>
            <a:r>
              <a:rPr lang="en-US" b="1" dirty="0" err="1"/>
              <a:t>d'une</a:t>
            </a:r>
            <a:r>
              <a:rPr lang="en-US" b="1" dirty="0"/>
              <a:t> </a:t>
            </a:r>
            <a:r>
              <a:rPr lang="en-US" b="1" dirty="0" err="1"/>
              <a:t>plateforme</a:t>
            </a:r>
            <a:r>
              <a:rPr lang="en-US" b="1" dirty="0"/>
              <a:t> </a:t>
            </a:r>
            <a:r>
              <a:rPr lang="en-US" b="1" dirty="0" err="1"/>
              <a:t>dynamique</a:t>
            </a:r>
            <a:r>
              <a:rPr lang="en-US" b="1" dirty="0"/>
              <a:t> et interactive, </a:t>
            </a:r>
            <a:r>
              <a:rPr lang="en-US" b="1" dirty="0" err="1"/>
              <a:t>facilitant</a:t>
            </a:r>
            <a:r>
              <a:rPr lang="en-US" b="1" dirty="0"/>
              <a:t> </a:t>
            </a:r>
            <a:r>
              <a:rPr lang="en-US" b="1" dirty="0" err="1"/>
              <a:t>grandement</a:t>
            </a:r>
            <a:r>
              <a:rPr lang="en-US" b="1" dirty="0"/>
              <a:t> la mise </a:t>
            </a:r>
            <a:r>
              <a:rPr lang="en-US" b="1" dirty="0" err="1"/>
              <a:t>en</a:t>
            </a:r>
            <a:r>
              <a:rPr lang="en-US" b="1" dirty="0"/>
              <a:t> relation entre </a:t>
            </a:r>
            <a:r>
              <a:rPr lang="en-US" b="1" dirty="0" err="1"/>
              <a:t>employeurs</a:t>
            </a:r>
            <a:r>
              <a:rPr lang="en-US" b="1" dirty="0"/>
              <a:t> et </a:t>
            </a:r>
            <a:r>
              <a:rPr lang="en-US" b="1" dirty="0" err="1"/>
              <a:t>candidats</a:t>
            </a:r>
            <a:r>
              <a:rPr lang="en-US" b="1" dirty="0"/>
              <a:t>. Grâce à </a:t>
            </a:r>
            <a:r>
              <a:rPr lang="en-US" b="1" dirty="0" err="1"/>
              <a:t>une</a:t>
            </a:r>
            <a:r>
              <a:rPr lang="en-US" b="1" dirty="0"/>
              <a:t> interface </a:t>
            </a:r>
            <a:r>
              <a:rPr lang="en-US" b="1" dirty="0" err="1"/>
              <a:t>utilisateur</a:t>
            </a:r>
            <a:r>
              <a:rPr lang="en-US" b="1" dirty="0"/>
              <a:t> intuitive et des </a:t>
            </a:r>
            <a:r>
              <a:rPr lang="en-US" b="1" dirty="0" err="1"/>
              <a:t>fonctionnalités</a:t>
            </a:r>
            <a:r>
              <a:rPr lang="en-US" b="1" dirty="0"/>
              <a:t> </a:t>
            </a:r>
            <a:r>
              <a:rPr lang="en-US" b="1" dirty="0" err="1"/>
              <a:t>avancées</a:t>
            </a:r>
            <a:r>
              <a:rPr lang="en-US" b="1" dirty="0"/>
              <a:t> </a:t>
            </a:r>
            <a:r>
              <a:rPr lang="en-US" b="1" dirty="0" err="1"/>
              <a:t>telles</a:t>
            </a:r>
            <a:r>
              <a:rPr lang="en-US" b="1" dirty="0"/>
              <a:t> que la recherche </a:t>
            </a:r>
            <a:r>
              <a:rPr lang="en-US" b="1" dirty="0" err="1"/>
              <a:t>filtrée</a:t>
            </a:r>
            <a:r>
              <a:rPr lang="en-US" b="1" dirty="0"/>
              <a:t>, les notifications </a:t>
            </a:r>
            <a:r>
              <a:rPr lang="en-US" b="1" dirty="0" err="1"/>
              <a:t>personnalisées</a:t>
            </a:r>
            <a:r>
              <a:rPr lang="en-US" b="1" dirty="0"/>
              <a:t> et les </a:t>
            </a:r>
            <a:r>
              <a:rPr lang="en-US" b="1" dirty="0" err="1"/>
              <a:t>outils</a:t>
            </a:r>
            <a:r>
              <a:rPr lang="en-US" b="1" dirty="0"/>
              <a:t> </a:t>
            </a:r>
            <a:r>
              <a:rPr lang="en-US" b="1" dirty="0" err="1"/>
              <a:t>d'analyse</a:t>
            </a:r>
            <a:r>
              <a:rPr lang="en-US" b="1" dirty="0"/>
              <a:t> des candidatures, le </a:t>
            </a:r>
            <a:r>
              <a:rPr lang="en-US" b="1" dirty="0" err="1"/>
              <a:t>portail</a:t>
            </a:r>
            <a:r>
              <a:rPr lang="en-US" b="1" dirty="0"/>
              <a:t> </a:t>
            </a:r>
            <a:r>
              <a:rPr lang="en-US" b="1" dirty="0" err="1"/>
              <a:t>optimise</a:t>
            </a:r>
            <a:r>
              <a:rPr lang="en-US" b="1" dirty="0"/>
              <a:t> le processus de </a:t>
            </a:r>
            <a:r>
              <a:rPr lang="en-US" b="1" dirty="0" err="1"/>
              <a:t>recrutement</a:t>
            </a:r>
            <a:r>
              <a:rPr lang="en-US" b="1" dirty="0"/>
              <a:t>. Les </a:t>
            </a:r>
            <a:r>
              <a:rPr lang="en-US" b="1" dirty="0" err="1"/>
              <a:t>employeurs</a:t>
            </a:r>
            <a:r>
              <a:rPr lang="en-US" b="1" dirty="0"/>
              <a:t> </a:t>
            </a:r>
            <a:r>
              <a:rPr lang="en-US" b="1" dirty="0" err="1"/>
              <a:t>bénéficient</a:t>
            </a:r>
            <a:r>
              <a:rPr lang="en-US" b="1" dirty="0"/>
              <a:t> d'un gain de temps </a:t>
            </a:r>
            <a:r>
              <a:rPr lang="en-US" b="1" dirty="0" err="1"/>
              <a:t>significatif</a:t>
            </a:r>
            <a:r>
              <a:rPr lang="en-US" b="1" dirty="0"/>
              <a:t> et </a:t>
            </a:r>
            <a:r>
              <a:rPr lang="en-US" b="1" dirty="0" err="1"/>
              <a:t>d'une</a:t>
            </a:r>
            <a:r>
              <a:rPr lang="en-US" b="1" dirty="0"/>
              <a:t> </a:t>
            </a:r>
            <a:r>
              <a:rPr lang="en-US" b="1" dirty="0" err="1"/>
              <a:t>meilleure</a:t>
            </a:r>
            <a:r>
              <a:rPr lang="en-US" b="1" dirty="0"/>
              <a:t> </a:t>
            </a:r>
            <a:r>
              <a:rPr lang="en-US" b="1" dirty="0" err="1"/>
              <a:t>visibilité</a:t>
            </a:r>
            <a:r>
              <a:rPr lang="en-US" b="1" dirty="0"/>
              <a:t> de </a:t>
            </a:r>
            <a:r>
              <a:rPr lang="en-US" b="1" dirty="0" err="1"/>
              <a:t>leurs</a:t>
            </a:r>
            <a:r>
              <a:rPr lang="en-US" b="1" dirty="0"/>
              <a:t> </a:t>
            </a:r>
            <a:r>
              <a:rPr lang="en-US" b="1" dirty="0" err="1"/>
              <a:t>offres</a:t>
            </a:r>
            <a:r>
              <a:rPr lang="en-US" b="1" dirty="0"/>
              <a:t>, </a:t>
            </a:r>
            <a:r>
              <a:rPr lang="en-US" b="1" dirty="0" err="1"/>
              <a:t>tandis</a:t>
            </a:r>
            <a:r>
              <a:rPr lang="en-US" b="1" dirty="0"/>
              <a:t> que les </a:t>
            </a:r>
            <a:r>
              <a:rPr lang="en-US" b="1" dirty="0" err="1"/>
              <a:t>chercheurs</a:t>
            </a:r>
            <a:r>
              <a:rPr lang="en-US" b="1" dirty="0"/>
              <a:t> </a:t>
            </a:r>
            <a:r>
              <a:rPr lang="en-US" b="1" dirty="0" err="1"/>
              <a:t>d'emploi</a:t>
            </a:r>
            <a:r>
              <a:rPr lang="en-US" b="1" dirty="0"/>
              <a:t> </a:t>
            </a:r>
            <a:r>
              <a:rPr lang="en-US" b="1" dirty="0" err="1"/>
              <a:t>profitent</a:t>
            </a:r>
            <a:r>
              <a:rPr lang="en-US" b="1" dirty="0"/>
              <a:t> d'un </a:t>
            </a:r>
            <a:r>
              <a:rPr lang="en-US" b="1" dirty="0" err="1"/>
              <a:t>accès</a:t>
            </a:r>
            <a:r>
              <a:rPr lang="en-US" b="1" dirty="0"/>
              <a:t> </a:t>
            </a:r>
            <a:r>
              <a:rPr lang="en-US" b="1" dirty="0" err="1"/>
              <a:t>facilité</a:t>
            </a:r>
            <a:r>
              <a:rPr lang="en-US" b="1" dirty="0"/>
              <a:t> à des </a:t>
            </a:r>
            <a:r>
              <a:rPr lang="en-US" b="1" dirty="0" err="1"/>
              <a:t>opportunités</a:t>
            </a:r>
            <a:r>
              <a:rPr lang="en-US" b="1" dirty="0"/>
              <a:t> </a:t>
            </a:r>
            <a:r>
              <a:rPr lang="en-US" b="1" dirty="0" err="1"/>
              <a:t>variées</a:t>
            </a:r>
            <a:r>
              <a:rPr lang="en-US" b="1" dirty="0"/>
              <a:t> et </a:t>
            </a:r>
            <a:r>
              <a:rPr lang="en-US" b="1" dirty="0" err="1"/>
              <a:t>pertinentes</a:t>
            </a:r>
            <a:r>
              <a:rPr lang="en-US" b="1" dirty="0"/>
              <a:t>. En résumé,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projet</a:t>
            </a:r>
            <a:r>
              <a:rPr lang="en-US" b="1" dirty="0"/>
              <a:t> </a:t>
            </a:r>
            <a:r>
              <a:rPr lang="en-US" b="1" dirty="0" err="1"/>
              <a:t>répond</a:t>
            </a:r>
            <a:r>
              <a:rPr lang="en-US" b="1" dirty="0"/>
              <a:t> aux exigences du </a:t>
            </a:r>
            <a:r>
              <a:rPr lang="en-US" b="1" dirty="0" err="1"/>
              <a:t>marché</a:t>
            </a:r>
            <a:r>
              <a:rPr lang="en-US" b="1" dirty="0"/>
              <a:t> </a:t>
            </a:r>
            <a:r>
              <a:rPr lang="en-US" b="1" dirty="0" err="1"/>
              <a:t>actuel</a:t>
            </a:r>
            <a:r>
              <a:rPr lang="en-US" b="1" dirty="0"/>
              <a:t> du travail, </a:t>
            </a:r>
            <a:r>
              <a:rPr lang="en-US" b="1" dirty="0" err="1"/>
              <a:t>apportant</a:t>
            </a:r>
            <a:r>
              <a:rPr lang="en-US" b="1" dirty="0"/>
              <a:t> </a:t>
            </a:r>
            <a:r>
              <a:rPr lang="en-US" b="1" dirty="0" err="1"/>
              <a:t>une</a:t>
            </a:r>
            <a:r>
              <a:rPr lang="en-US" b="1" dirty="0"/>
              <a:t> </a:t>
            </a:r>
            <a:r>
              <a:rPr lang="en-US" b="1" dirty="0" err="1"/>
              <a:t>valeur</a:t>
            </a:r>
            <a:r>
              <a:rPr lang="en-US" b="1" dirty="0"/>
              <a:t> </a:t>
            </a:r>
            <a:r>
              <a:rPr lang="en-US" b="1" dirty="0" err="1"/>
              <a:t>ajoutée</a:t>
            </a:r>
            <a:r>
              <a:rPr lang="en-US" b="1" dirty="0"/>
              <a:t> </a:t>
            </a:r>
            <a:r>
              <a:rPr lang="en-US" b="1" dirty="0" err="1"/>
              <a:t>considérable</a:t>
            </a:r>
            <a:r>
              <a:rPr lang="en-US" b="1" dirty="0"/>
              <a:t> à </a:t>
            </a:r>
            <a:r>
              <a:rPr lang="en-US" b="1" dirty="0" err="1"/>
              <a:t>l'ensemble</a:t>
            </a:r>
            <a:r>
              <a:rPr lang="en-US" b="1" dirty="0"/>
              <a:t> de </a:t>
            </a:r>
            <a:r>
              <a:rPr lang="en-US" b="1" dirty="0" err="1"/>
              <a:t>ses</a:t>
            </a:r>
            <a:r>
              <a:rPr lang="en-US" b="1" dirty="0"/>
              <a:t> </a:t>
            </a:r>
            <a:r>
              <a:rPr lang="en-US" b="1" dirty="0" err="1"/>
              <a:t>utilisateurs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713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7490" y="1832029"/>
            <a:ext cx="7706695" cy="6622941"/>
            <a:chOff x="0" y="0"/>
            <a:chExt cx="812800" cy="6985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066211" y="2220949"/>
            <a:ext cx="6709253" cy="5845101"/>
            <a:chOff x="0" y="0"/>
            <a:chExt cx="6350000" cy="553212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5532120"/>
            </a:xfrm>
            <a:custGeom>
              <a:avLst/>
              <a:gdLst/>
              <a:ahLst/>
              <a:cxnLst/>
              <a:rect l="l" t="t" r="r" b="b"/>
              <a:pathLst>
                <a:path w="6350000" h="553212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FAFCF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346555" y="4635753"/>
            <a:ext cx="6148566" cy="1069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FAFCFC"/>
                </a:solidFill>
                <a:latin typeface="League Spartan"/>
              </a:rPr>
              <a:t>Plan</a:t>
            </a:r>
          </a:p>
        </p:txBody>
      </p:sp>
      <p:grpSp>
        <p:nvGrpSpPr>
          <p:cNvPr id="55" name="Group 3">
            <a:extLst>
              <a:ext uri="{FF2B5EF4-FFF2-40B4-BE49-F238E27FC236}">
                <a16:creationId xmlns:a16="http://schemas.microsoft.com/office/drawing/2014/main" id="{F77A79D8-1B3A-CFBE-0D6B-F41A744C0F08}"/>
              </a:ext>
            </a:extLst>
          </p:cNvPr>
          <p:cNvGrpSpPr/>
          <p:nvPr/>
        </p:nvGrpSpPr>
        <p:grpSpPr>
          <a:xfrm>
            <a:off x="10013817" y="1034267"/>
            <a:ext cx="4959543" cy="1331507"/>
            <a:chOff x="0" y="-47625"/>
            <a:chExt cx="6612725" cy="1775343"/>
          </a:xfrm>
        </p:grpSpPr>
        <p:sp>
          <p:nvSpPr>
            <p:cNvPr id="56" name="TextBox 4">
              <a:extLst>
                <a:ext uri="{FF2B5EF4-FFF2-40B4-BE49-F238E27FC236}">
                  <a16:creationId xmlns:a16="http://schemas.microsoft.com/office/drawing/2014/main" id="{F1B2631F-FA01-79B2-0862-66A01088FF26}"/>
                </a:ext>
              </a:extLst>
            </p:cNvPr>
            <p:cNvSpPr txBox="1"/>
            <p:nvPr/>
          </p:nvSpPr>
          <p:spPr>
            <a:xfrm>
              <a:off x="0" y="688459"/>
              <a:ext cx="6612725" cy="10392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10590" lvl="2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pen Sauce Light"/>
                </a:rPr>
                <a:t>Probleme</a:t>
              </a:r>
              <a:endParaRPr lang="en-US" sz="2100" dirty="0">
                <a:solidFill>
                  <a:srgbClr val="000000"/>
                </a:solidFill>
                <a:latin typeface="Open Sauce Light"/>
              </a:endParaRPr>
            </a:p>
            <a:p>
              <a:pPr marL="910590" lvl="2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pen Sauce Light"/>
                </a:rPr>
                <a:t>JobPortal</a:t>
              </a:r>
              <a:endParaRPr lang="en-US" sz="2100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57" name="TextBox 5">
              <a:extLst>
                <a:ext uri="{FF2B5EF4-FFF2-40B4-BE49-F238E27FC236}">
                  <a16:creationId xmlns:a16="http://schemas.microsoft.com/office/drawing/2014/main" id="{D8BB9696-9072-1F4F-D6D9-3D8C7BB04D73}"/>
                </a:ext>
              </a:extLst>
            </p:cNvPr>
            <p:cNvSpPr txBox="1"/>
            <p:nvPr/>
          </p:nvSpPr>
          <p:spPr>
            <a:xfrm>
              <a:off x="0" y="-47625"/>
              <a:ext cx="6612725" cy="623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League Spartan"/>
                </a:rPr>
                <a:t> </a:t>
              </a:r>
              <a:r>
                <a:rPr lang="en-US" sz="3399" dirty="0" err="1">
                  <a:solidFill>
                    <a:srgbClr val="1E2E66"/>
                  </a:solidFill>
                  <a:latin typeface="League Spartan"/>
                </a:rPr>
                <a:t>Contexte</a:t>
              </a:r>
              <a:r>
                <a:rPr lang="en-US" sz="3399" dirty="0">
                  <a:solidFill>
                    <a:srgbClr val="1E2E66"/>
                  </a:solidFill>
                  <a:latin typeface="League Spartan"/>
                </a:rPr>
                <a:t> </a:t>
              </a:r>
              <a:r>
                <a:rPr lang="en-US" sz="3399" dirty="0" err="1">
                  <a:solidFill>
                    <a:srgbClr val="1E2E66"/>
                  </a:solidFill>
                  <a:latin typeface="League Spartan"/>
                </a:rPr>
                <a:t>général</a:t>
              </a:r>
              <a:endParaRPr lang="en-US" sz="3399" dirty="0">
                <a:solidFill>
                  <a:srgbClr val="1E2E66"/>
                </a:solidFill>
                <a:latin typeface="League Spartan"/>
              </a:endParaRPr>
            </a:p>
          </p:txBody>
        </p:sp>
      </p:grpSp>
      <p:grpSp>
        <p:nvGrpSpPr>
          <p:cNvPr id="58" name="Group 6">
            <a:extLst>
              <a:ext uri="{FF2B5EF4-FFF2-40B4-BE49-F238E27FC236}">
                <a16:creationId xmlns:a16="http://schemas.microsoft.com/office/drawing/2014/main" id="{9DF0D2E2-AB3E-1B20-F907-27C609D578CB}"/>
              </a:ext>
            </a:extLst>
          </p:cNvPr>
          <p:cNvGrpSpPr/>
          <p:nvPr/>
        </p:nvGrpSpPr>
        <p:grpSpPr>
          <a:xfrm>
            <a:off x="9919145" y="6116754"/>
            <a:ext cx="5003454" cy="1414560"/>
            <a:chOff x="34900" y="-400302"/>
            <a:chExt cx="6671273" cy="1886079"/>
          </a:xfrm>
        </p:grpSpPr>
        <p:sp>
          <p:nvSpPr>
            <p:cNvPr id="59" name="TextBox 7">
              <a:extLst>
                <a:ext uri="{FF2B5EF4-FFF2-40B4-BE49-F238E27FC236}">
                  <a16:creationId xmlns:a16="http://schemas.microsoft.com/office/drawing/2014/main" id="{E373D6F5-7C20-14D9-2D25-4A2A762E0347}"/>
                </a:ext>
              </a:extLst>
            </p:cNvPr>
            <p:cNvSpPr txBox="1"/>
            <p:nvPr/>
          </p:nvSpPr>
          <p:spPr>
            <a:xfrm>
              <a:off x="34900" y="446519"/>
              <a:ext cx="6612725" cy="1039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10590" lvl="2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pen Sauce Light"/>
                </a:rPr>
                <a:t>outils</a:t>
              </a:r>
              <a:endParaRPr lang="en-US" sz="2100" dirty="0">
                <a:solidFill>
                  <a:srgbClr val="000000"/>
                </a:solidFill>
                <a:latin typeface="Open Sauce Light"/>
              </a:endParaRPr>
            </a:p>
            <a:p>
              <a:pPr marL="910590" lvl="2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Open Sauce Light"/>
                </a:rPr>
                <a:t>Technologies</a:t>
              </a:r>
            </a:p>
          </p:txBody>
        </p:sp>
        <p:sp>
          <p:nvSpPr>
            <p:cNvPr id="60" name="TextBox 8">
              <a:extLst>
                <a:ext uri="{FF2B5EF4-FFF2-40B4-BE49-F238E27FC236}">
                  <a16:creationId xmlns:a16="http://schemas.microsoft.com/office/drawing/2014/main" id="{C56E6595-FDE4-643C-11C9-5B0DACB04D5A}"/>
                </a:ext>
              </a:extLst>
            </p:cNvPr>
            <p:cNvSpPr txBox="1"/>
            <p:nvPr/>
          </p:nvSpPr>
          <p:spPr>
            <a:xfrm>
              <a:off x="93448" y="-400302"/>
              <a:ext cx="6612725" cy="623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3399" dirty="0" err="1">
                  <a:solidFill>
                    <a:srgbClr val="1E2E66"/>
                  </a:solidFill>
                  <a:latin typeface="League Spartan"/>
                </a:rPr>
                <a:t>Développement</a:t>
              </a:r>
              <a:endParaRPr lang="en-US" sz="3399" dirty="0">
                <a:solidFill>
                  <a:srgbClr val="1E2E66"/>
                </a:solidFill>
                <a:latin typeface="League Spartan"/>
              </a:endParaRPr>
            </a:p>
          </p:txBody>
        </p:sp>
      </p:grpSp>
      <p:grpSp>
        <p:nvGrpSpPr>
          <p:cNvPr id="61" name="Group 13">
            <a:extLst>
              <a:ext uri="{FF2B5EF4-FFF2-40B4-BE49-F238E27FC236}">
                <a16:creationId xmlns:a16="http://schemas.microsoft.com/office/drawing/2014/main" id="{0895AE99-55F8-D5AA-16A5-5940FB2983A5}"/>
              </a:ext>
            </a:extLst>
          </p:cNvPr>
          <p:cNvGrpSpPr/>
          <p:nvPr/>
        </p:nvGrpSpPr>
        <p:grpSpPr>
          <a:xfrm>
            <a:off x="9953670" y="2724859"/>
            <a:ext cx="6886530" cy="1349075"/>
            <a:chOff x="0" y="-47625"/>
            <a:chExt cx="9182041" cy="1798765"/>
          </a:xfrm>
        </p:grpSpPr>
        <p:sp>
          <p:nvSpPr>
            <p:cNvPr id="62" name="TextBox 14">
              <a:extLst>
                <a:ext uri="{FF2B5EF4-FFF2-40B4-BE49-F238E27FC236}">
                  <a16:creationId xmlns:a16="http://schemas.microsoft.com/office/drawing/2014/main" id="{E8114EE9-BD42-AAC4-C202-326DCEF245D0}"/>
                </a:ext>
              </a:extLst>
            </p:cNvPr>
            <p:cNvSpPr txBox="1"/>
            <p:nvPr/>
          </p:nvSpPr>
          <p:spPr>
            <a:xfrm>
              <a:off x="0" y="688457"/>
              <a:ext cx="7514038" cy="1062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10590" lvl="2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Open Sauce Light"/>
                </a:rPr>
                <a:t>Functional requirements</a:t>
              </a:r>
            </a:p>
            <a:p>
              <a:pPr marL="910590" lvl="2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400" dirty="0" err="1"/>
                <a:t>Acteurs</a:t>
              </a:r>
              <a:endParaRPr lang="en-US" sz="2100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63" name="TextBox 15">
              <a:extLst>
                <a:ext uri="{FF2B5EF4-FFF2-40B4-BE49-F238E27FC236}">
                  <a16:creationId xmlns:a16="http://schemas.microsoft.com/office/drawing/2014/main" id="{841081D5-93DF-4EEE-339A-9F219572163C}"/>
                </a:ext>
              </a:extLst>
            </p:cNvPr>
            <p:cNvSpPr txBox="1"/>
            <p:nvPr/>
          </p:nvSpPr>
          <p:spPr>
            <a:xfrm>
              <a:off x="0" y="-47625"/>
              <a:ext cx="9182041" cy="6231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3399" dirty="0" err="1">
                  <a:solidFill>
                    <a:srgbClr val="1E2E66"/>
                  </a:solidFill>
                  <a:latin typeface="League Spartan"/>
                </a:rPr>
                <a:t>Spécifications</a:t>
              </a:r>
              <a:r>
                <a:rPr lang="en-US" sz="3399" dirty="0">
                  <a:solidFill>
                    <a:srgbClr val="1E2E66"/>
                  </a:solidFill>
                  <a:latin typeface="League Spartan"/>
                </a:rPr>
                <a:t> des exigences</a:t>
              </a:r>
            </a:p>
          </p:txBody>
        </p:sp>
      </p:grpSp>
      <p:grpSp>
        <p:nvGrpSpPr>
          <p:cNvPr id="64" name="Group 16">
            <a:extLst>
              <a:ext uri="{FF2B5EF4-FFF2-40B4-BE49-F238E27FC236}">
                <a16:creationId xmlns:a16="http://schemas.microsoft.com/office/drawing/2014/main" id="{ECE29AE7-27F0-51FF-EFD9-B855A4908DDB}"/>
              </a:ext>
            </a:extLst>
          </p:cNvPr>
          <p:cNvGrpSpPr/>
          <p:nvPr/>
        </p:nvGrpSpPr>
        <p:grpSpPr>
          <a:xfrm>
            <a:off x="9945649" y="7993915"/>
            <a:ext cx="4959543" cy="922110"/>
            <a:chOff x="0" y="-47625"/>
            <a:chExt cx="6612725" cy="1229479"/>
          </a:xfrm>
        </p:grpSpPr>
        <p:sp>
          <p:nvSpPr>
            <p:cNvPr id="65" name="TextBox 17">
              <a:extLst>
                <a:ext uri="{FF2B5EF4-FFF2-40B4-BE49-F238E27FC236}">
                  <a16:creationId xmlns:a16="http://schemas.microsoft.com/office/drawing/2014/main" id="{9C725307-B386-470D-E292-C0C0886DFAB2}"/>
                </a:ext>
              </a:extLst>
            </p:cNvPr>
            <p:cNvSpPr txBox="1"/>
            <p:nvPr/>
          </p:nvSpPr>
          <p:spPr>
            <a:xfrm>
              <a:off x="0" y="688459"/>
              <a:ext cx="6612725" cy="493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10590" lvl="2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pen Sauce Light"/>
                </a:rPr>
                <a:t>L’application</a:t>
              </a:r>
              <a:endParaRPr lang="en-US" sz="2100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66" name="TextBox 18">
              <a:extLst>
                <a:ext uri="{FF2B5EF4-FFF2-40B4-BE49-F238E27FC236}">
                  <a16:creationId xmlns:a16="http://schemas.microsoft.com/office/drawing/2014/main" id="{31FAB918-7168-76CE-C570-E5B8DEA75052}"/>
                </a:ext>
              </a:extLst>
            </p:cNvPr>
            <p:cNvSpPr txBox="1"/>
            <p:nvPr/>
          </p:nvSpPr>
          <p:spPr>
            <a:xfrm>
              <a:off x="0" y="-47625"/>
              <a:ext cx="6612725" cy="623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3399" dirty="0">
                  <a:solidFill>
                    <a:srgbClr val="1E2E66"/>
                  </a:solidFill>
                  <a:latin typeface="League Spartan"/>
                </a:rPr>
                <a:t>Application</a:t>
              </a:r>
            </a:p>
          </p:txBody>
        </p:sp>
      </p:grpSp>
      <p:sp>
        <p:nvSpPr>
          <p:cNvPr id="67" name="TextBox 22">
            <a:extLst>
              <a:ext uri="{FF2B5EF4-FFF2-40B4-BE49-F238E27FC236}">
                <a16:creationId xmlns:a16="http://schemas.microsoft.com/office/drawing/2014/main" id="{946453BE-7BE3-9B11-8470-C6374ED9EC25}"/>
              </a:ext>
            </a:extLst>
          </p:cNvPr>
          <p:cNvSpPr txBox="1"/>
          <p:nvPr/>
        </p:nvSpPr>
        <p:spPr>
          <a:xfrm>
            <a:off x="9963056" y="9324328"/>
            <a:ext cx="4959543" cy="467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399" dirty="0">
                <a:solidFill>
                  <a:srgbClr val="1E2E66"/>
                </a:solidFill>
                <a:latin typeface="League Spartan"/>
              </a:rPr>
              <a:t>Conclusion</a:t>
            </a:r>
          </a:p>
        </p:txBody>
      </p:sp>
      <p:grpSp>
        <p:nvGrpSpPr>
          <p:cNvPr id="68" name="Group 19">
            <a:extLst>
              <a:ext uri="{FF2B5EF4-FFF2-40B4-BE49-F238E27FC236}">
                <a16:creationId xmlns:a16="http://schemas.microsoft.com/office/drawing/2014/main" id="{34748BA5-B369-98F0-D062-C3C83FF237F7}"/>
              </a:ext>
            </a:extLst>
          </p:cNvPr>
          <p:cNvGrpSpPr/>
          <p:nvPr/>
        </p:nvGrpSpPr>
        <p:grpSpPr>
          <a:xfrm>
            <a:off x="9982900" y="4680659"/>
            <a:ext cx="4959543" cy="921138"/>
            <a:chOff x="0" y="-47625"/>
            <a:chExt cx="6612725" cy="1228184"/>
          </a:xfrm>
        </p:grpSpPr>
        <p:sp>
          <p:nvSpPr>
            <p:cNvPr id="69" name="TextBox 20">
              <a:extLst>
                <a:ext uri="{FF2B5EF4-FFF2-40B4-BE49-F238E27FC236}">
                  <a16:creationId xmlns:a16="http://schemas.microsoft.com/office/drawing/2014/main" id="{141F92EB-AA29-CDFA-38DE-B74C434B415A}"/>
                </a:ext>
              </a:extLst>
            </p:cNvPr>
            <p:cNvSpPr txBox="1"/>
            <p:nvPr/>
          </p:nvSpPr>
          <p:spPr>
            <a:xfrm>
              <a:off x="0" y="688459"/>
              <a:ext cx="6612725" cy="492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10590" lvl="2" indent="-226695">
                <a:lnSpc>
                  <a:spcPts val="315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Open Sauce Light"/>
                </a:rPr>
                <a:t>UML </a:t>
              </a:r>
              <a:r>
                <a:rPr lang="en-US" sz="2100" dirty="0" err="1">
                  <a:solidFill>
                    <a:srgbClr val="000000"/>
                  </a:solidFill>
                  <a:latin typeface="Open Sauce Light"/>
                </a:rPr>
                <a:t>Diagrammes</a:t>
              </a:r>
              <a:endParaRPr lang="en-US" sz="2100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70" name="TextBox 21">
              <a:extLst>
                <a:ext uri="{FF2B5EF4-FFF2-40B4-BE49-F238E27FC236}">
                  <a16:creationId xmlns:a16="http://schemas.microsoft.com/office/drawing/2014/main" id="{069C5986-4ACA-ADC2-A0DB-28C05B0AF640}"/>
                </a:ext>
              </a:extLst>
            </p:cNvPr>
            <p:cNvSpPr txBox="1"/>
            <p:nvPr/>
          </p:nvSpPr>
          <p:spPr>
            <a:xfrm>
              <a:off x="0" y="-47625"/>
              <a:ext cx="6612725" cy="623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3399" dirty="0">
                  <a:solidFill>
                    <a:srgbClr val="1E2E66"/>
                  </a:solidFill>
                  <a:latin typeface="League Spartan"/>
                </a:rPr>
                <a:t>Conception</a:t>
              </a:r>
              <a:r>
                <a:rPr lang="en-US" sz="2499" dirty="0">
                  <a:solidFill>
                    <a:srgbClr val="000000"/>
                  </a:solidFill>
                  <a:latin typeface="League Spartan"/>
                </a:rPr>
                <a:t> </a:t>
              </a:r>
              <a:endParaRPr lang="en-US" sz="3399" dirty="0">
                <a:solidFill>
                  <a:srgbClr val="1E2E66"/>
                </a:solidFill>
                <a:latin typeface="League Spart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16200000">
            <a:off x="-160877" y="1646777"/>
            <a:ext cx="7706695" cy="6622941"/>
          </a:xfrm>
          <a:custGeom>
            <a:avLst/>
            <a:gdLst/>
            <a:ahLst/>
            <a:cxnLst/>
            <a:rect l="l" t="t" r="r" b="b"/>
            <a:pathLst>
              <a:path w="812800" h="698500">
                <a:moveTo>
                  <a:pt x="812800" y="349250"/>
                </a:moveTo>
                <a:lnTo>
                  <a:pt x="609600" y="698500"/>
                </a:lnTo>
                <a:lnTo>
                  <a:pt x="203200" y="698500"/>
                </a:lnTo>
                <a:lnTo>
                  <a:pt x="0" y="349250"/>
                </a:lnTo>
                <a:lnTo>
                  <a:pt x="203200" y="0"/>
                </a:lnTo>
                <a:lnTo>
                  <a:pt x="609600" y="0"/>
                </a:lnTo>
                <a:lnTo>
                  <a:pt x="812800" y="3492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 rot="-5400000">
            <a:off x="337844" y="2035697"/>
            <a:ext cx="6709253" cy="5845101"/>
            <a:chOff x="0" y="0"/>
            <a:chExt cx="6350000" cy="553212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5532120"/>
            </a:xfrm>
            <a:custGeom>
              <a:avLst/>
              <a:gdLst/>
              <a:ahLst/>
              <a:cxnLst/>
              <a:rect l="l" t="t" r="r" b="b"/>
              <a:pathLst>
                <a:path w="6350000" h="553212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FAFCF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AutoShape 19"/>
          <p:cNvSpPr/>
          <p:nvPr/>
        </p:nvSpPr>
        <p:spPr>
          <a:xfrm rot="1788959">
            <a:off x="3448006" y="1363111"/>
            <a:ext cx="3317663" cy="0"/>
          </a:xfrm>
          <a:prstGeom prst="line">
            <a:avLst/>
          </a:prstGeom>
          <a:ln w="85725" cap="flat">
            <a:solidFill>
              <a:srgbClr val="FAFCF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 rot="9045464">
            <a:off x="622515" y="1348870"/>
            <a:ext cx="3317663" cy="0"/>
          </a:xfrm>
          <a:prstGeom prst="line">
            <a:avLst/>
          </a:prstGeom>
          <a:ln w="85725" cap="flat">
            <a:solidFill>
              <a:srgbClr val="FAFCF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1885278" y="4553713"/>
            <a:ext cx="4924203" cy="80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30"/>
              </a:lnSpc>
            </a:pPr>
            <a:r>
              <a:rPr lang="en-US" sz="6030" dirty="0" err="1">
                <a:solidFill>
                  <a:srgbClr val="FFFFFF"/>
                </a:solidFill>
                <a:latin typeface="League Spartan"/>
              </a:rPr>
              <a:t>Probleme</a:t>
            </a:r>
            <a:endParaRPr lang="en-US" sz="6030" dirty="0">
              <a:solidFill>
                <a:srgbClr val="FFFFFF"/>
              </a:solidFill>
              <a:latin typeface="League Spartan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456855" y="952500"/>
            <a:ext cx="9925814" cy="7036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algn="just">
              <a:lnSpc>
                <a:spcPct val="150000"/>
              </a:lnSpc>
            </a:pPr>
            <a:endParaRPr lang="fr-FR" sz="2800" spc="87" dirty="0">
              <a:solidFill>
                <a:srgbClr val="1E2E66"/>
              </a:solidFill>
              <a:latin typeface="Montserrat Semi-Bold"/>
            </a:endParaRPr>
          </a:p>
          <a:p>
            <a:pPr marL="0" marR="0" algn="just">
              <a:lnSpc>
                <a:spcPct val="150000"/>
              </a:lnSpc>
            </a:pPr>
            <a:r>
              <a:rPr lang="fr-FR" sz="2800" spc="87" dirty="0">
                <a:solidFill>
                  <a:srgbClr val="1E2E66"/>
                </a:solidFill>
                <a:latin typeface="Montserrat Semi-Bold"/>
              </a:rPr>
              <a:t>Avec l'augmentation de la demande pour des opportunités de carrière de qualité et l'évolution rapide du marché du travail, les chercheurs d'emploi font face à une difficulté majeure : trouver des postes qui correspondent à leurs compétences et aspirations professionnelles. </a:t>
            </a:r>
          </a:p>
          <a:p>
            <a:pPr marL="0" marR="0" algn="just">
              <a:lnSpc>
                <a:spcPct val="150000"/>
              </a:lnSpc>
            </a:pPr>
            <a:endParaRPr lang="fr-FR" sz="2800" spc="87" dirty="0">
              <a:solidFill>
                <a:srgbClr val="1E2E66"/>
              </a:solidFill>
              <a:latin typeface="Montserrat Semi-Bold"/>
            </a:endParaRPr>
          </a:p>
          <a:p>
            <a:pPr marL="0" marR="0" algn="just">
              <a:lnSpc>
                <a:spcPct val="150000"/>
              </a:lnSpc>
            </a:pPr>
            <a:r>
              <a:rPr lang="fr-FR" sz="2800" spc="87" dirty="0">
                <a:solidFill>
                  <a:srgbClr val="1E2E66"/>
                </a:solidFill>
                <a:latin typeface="Montserrat Semi-Bold"/>
              </a:rPr>
              <a:t>De plus, de nombreuses entreprises rencontrent des défis pour atteindre et attirer des candidats qualifiés pour leurs offres d'emploi.</a:t>
            </a:r>
            <a:endParaRPr lang="en-US" sz="2800" spc="87" dirty="0">
              <a:solidFill>
                <a:srgbClr val="1E2E66"/>
              </a:solidFill>
              <a:latin typeface="Montserrat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18188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5020723" y="1832029"/>
            <a:ext cx="7706695" cy="6622941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5519444" y="2220949"/>
            <a:ext cx="6709253" cy="5845101"/>
            <a:chOff x="0" y="0"/>
            <a:chExt cx="6350000" cy="553212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5532120"/>
            </a:xfrm>
            <a:custGeom>
              <a:avLst/>
              <a:gdLst/>
              <a:ahLst/>
              <a:cxnLst/>
              <a:rect l="l" t="t" r="r" b="b"/>
              <a:pathLst>
                <a:path w="6350000" h="5532120">
                  <a:moveTo>
                    <a:pt x="4762500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4762500" y="5532120"/>
                  </a:lnTo>
                  <a:lnTo>
                    <a:pt x="6350000" y="2766060"/>
                  </a:lnTo>
                  <a:lnTo>
                    <a:pt x="4762500" y="0"/>
                  </a:lnTo>
                  <a:lnTo>
                    <a:pt x="4762500" y="0"/>
                  </a:lnTo>
                  <a:close/>
                  <a:moveTo>
                    <a:pt x="4676140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4676140" y="149860"/>
                  </a:lnTo>
                  <a:lnTo>
                    <a:pt x="6177280" y="2766060"/>
                  </a:lnTo>
                  <a:lnTo>
                    <a:pt x="4676140" y="5382260"/>
                  </a:lnTo>
                  <a:close/>
                </a:path>
              </a:pathLst>
            </a:custGeom>
            <a:solidFill>
              <a:srgbClr val="FAFCF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AutoShape 19"/>
          <p:cNvSpPr/>
          <p:nvPr/>
        </p:nvSpPr>
        <p:spPr>
          <a:xfrm rot="1788959">
            <a:off x="8629606" y="1548363"/>
            <a:ext cx="3317663" cy="0"/>
          </a:xfrm>
          <a:prstGeom prst="line">
            <a:avLst/>
          </a:prstGeom>
          <a:ln w="85725" cap="flat">
            <a:solidFill>
              <a:srgbClr val="FAFCF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 rot="9045464">
            <a:off x="5804115" y="1534122"/>
            <a:ext cx="3317663" cy="0"/>
          </a:xfrm>
          <a:prstGeom prst="line">
            <a:avLst/>
          </a:prstGeom>
          <a:ln w="85725" cap="flat">
            <a:solidFill>
              <a:srgbClr val="FAFCF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6469217" y="4800664"/>
            <a:ext cx="4924203" cy="80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30"/>
              </a:lnSpc>
            </a:pPr>
            <a:r>
              <a:rPr lang="en-US" sz="6030" dirty="0">
                <a:solidFill>
                  <a:srgbClr val="FFFFFF"/>
                </a:solidFill>
                <a:latin typeface="League Spartan"/>
              </a:rPr>
              <a:t>JOBPORTAL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2"/>
          <p:cNvSpPr/>
          <p:nvPr/>
        </p:nvSpPr>
        <p:spPr>
          <a:xfrm>
            <a:off x="0" y="3678430"/>
            <a:ext cx="18307878" cy="2684270"/>
          </a:xfrm>
          <a:custGeom>
            <a:avLst/>
            <a:gdLst/>
            <a:ahLst/>
            <a:cxnLst/>
            <a:rect l="l" t="t" r="r" b="b"/>
            <a:pathLst>
              <a:path w="4978236" h="1210355">
                <a:moveTo>
                  <a:pt x="0" y="0"/>
                </a:moveTo>
                <a:lnTo>
                  <a:pt x="4978236" y="0"/>
                </a:lnTo>
                <a:lnTo>
                  <a:pt x="4978236" y="1210355"/>
                </a:lnTo>
                <a:lnTo>
                  <a:pt x="0" y="121035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TextBox 44"/>
          <p:cNvSpPr txBox="1"/>
          <p:nvPr/>
        </p:nvSpPr>
        <p:spPr>
          <a:xfrm>
            <a:off x="201562" y="4635550"/>
            <a:ext cx="17934038" cy="11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 err="1">
                <a:solidFill>
                  <a:srgbClr val="FAFCFC"/>
                </a:solidFill>
                <a:latin typeface="League Spartan"/>
              </a:rPr>
              <a:t>Spécifications</a:t>
            </a:r>
            <a:r>
              <a:rPr lang="en-US" sz="8299" dirty="0">
                <a:solidFill>
                  <a:srgbClr val="FAFCFC"/>
                </a:solidFill>
                <a:latin typeface="League Spartan"/>
              </a:rPr>
              <a:t> des exigences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47"/>
          <p:cNvCxnSpPr>
            <a:cxnSpLocks/>
          </p:cNvCxnSpPr>
          <p:nvPr/>
        </p:nvCxnSpPr>
        <p:spPr>
          <a:xfrm>
            <a:off x="17526000" y="0"/>
            <a:ext cx="0" cy="921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Google Shape;316;p47"/>
          <p:cNvSpPr txBox="1">
            <a:spLocks noGrp="1"/>
          </p:cNvSpPr>
          <p:nvPr>
            <p:ph type="subTitle" idx="1"/>
          </p:nvPr>
        </p:nvSpPr>
        <p:spPr>
          <a:xfrm>
            <a:off x="1333545" y="2274493"/>
            <a:ext cx="5191200" cy="6846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eague Spartan"/>
              </a:rPr>
              <a:t>Admin</a:t>
            </a:r>
            <a:endParaRPr dirty="0"/>
          </a:p>
        </p:txBody>
      </p:sp>
      <p:sp>
        <p:nvSpPr>
          <p:cNvPr id="317" name="Google Shape;317;p47"/>
          <p:cNvSpPr txBox="1">
            <a:spLocks noGrp="1"/>
          </p:cNvSpPr>
          <p:nvPr>
            <p:ph type="subTitle" idx="2"/>
          </p:nvPr>
        </p:nvSpPr>
        <p:spPr>
          <a:xfrm>
            <a:off x="6677149" y="2319556"/>
            <a:ext cx="5191200" cy="6846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pPr marL="0" indent="0"/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eague Spartan"/>
              </a:rPr>
              <a:t>Job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League Spartan"/>
              </a:rPr>
              <a:t>Seekers</a:t>
            </a:r>
            <a:endParaRPr dirty="0"/>
          </a:p>
        </p:txBody>
      </p:sp>
      <p:cxnSp>
        <p:nvCxnSpPr>
          <p:cNvPr id="325" name="Google Shape;325;p47"/>
          <p:cNvCxnSpPr/>
          <p:nvPr/>
        </p:nvCxnSpPr>
        <p:spPr>
          <a:xfrm>
            <a:off x="1828800" y="1809074"/>
            <a:ext cx="0" cy="171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47"/>
          <p:cNvCxnSpPr/>
          <p:nvPr/>
        </p:nvCxnSpPr>
        <p:spPr>
          <a:xfrm>
            <a:off x="7311333" y="1766469"/>
            <a:ext cx="0" cy="171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10098;p87">
            <a:extLst>
              <a:ext uri="{FF2B5EF4-FFF2-40B4-BE49-F238E27FC236}">
                <a16:creationId xmlns:a16="http://schemas.microsoft.com/office/drawing/2014/main" id="{EFD93D83-78B0-856A-3934-B057F060EDD8}"/>
              </a:ext>
            </a:extLst>
          </p:cNvPr>
          <p:cNvGrpSpPr/>
          <p:nvPr/>
        </p:nvGrpSpPr>
        <p:grpSpPr>
          <a:xfrm>
            <a:off x="828246" y="2324916"/>
            <a:ext cx="510494" cy="654916"/>
            <a:chOff x="6974158" y="2789537"/>
            <a:chExt cx="255247" cy="327458"/>
          </a:xfrm>
        </p:grpSpPr>
        <p:sp>
          <p:nvSpPr>
            <p:cNvPr id="60" name="Google Shape;10099;p87">
              <a:extLst>
                <a:ext uri="{FF2B5EF4-FFF2-40B4-BE49-F238E27FC236}">
                  <a16:creationId xmlns:a16="http://schemas.microsoft.com/office/drawing/2014/main" id="{D9D103C3-31D5-5AA8-1FCD-C583BBE98272}"/>
                </a:ext>
              </a:extLst>
            </p:cNvPr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61" name="Google Shape;10100;p87">
              <a:extLst>
                <a:ext uri="{FF2B5EF4-FFF2-40B4-BE49-F238E27FC236}">
                  <a16:creationId xmlns:a16="http://schemas.microsoft.com/office/drawing/2014/main" id="{73C4E57C-07A4-9DA8-F5B4-BDD870252E17}"/>
                </a:ext>
              </a:extLst>
            </p:cNvPr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62" name="Google Shape;10101;p87">
              <a:extLst>
                <a:ext uri="{FF2B5EF4-FFF2-40B4-BE49-F238E27FC236}">
                  <a16:creationId xmlns:a16="http://schemas.microsoft.com/office/drawing/2014/main" id="{64157CFE-9B62-1802-BDA3-1C3652BF8F6F}"/>
                </a:ext>
              </a:extLst>
            </p:cNvPr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63" name="Google Shape;10102;p87">
              <a:extLst>
                <a:ext uri="{FF2B5EF4-FFF2-40B4-BE49-F238E27FC236}">
                  <a16:creationId xmlns:a16="http://schemas.microsoft.com/office/drawing/2014/main" id="{72BF846F-3CD4-16E2-583A-F7268CF8E334}"/>
                </a:ext>
              </a:extLst>
            </p:cNvPr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64" name="Google Shape;10103;p87">
              <a:extLst>
                <a:ext uri="{FF2B5EF4-FFF2-40B4-BE49-F238E27FC236}">
                  <a16:creationId xmlns:a16="http://schemas.microsoft.com/office/drawing/2014/main" id="{83B333AF-6362-9F88-2C9E-D0C951752CE8}"/>
                </a:ext>
              </a:extLst>
            </p:cNvPr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65" name="Google Shape;10104;p87">
              <a:extLst>
                <a:ext uri="{FF2B5EF4-FFF2-40B4-BE49-F238E27FC236}">
                  <a16:creationId xmlns:a16="http://schemas.microsoft.com/office/drawing/2014/main" id="{74F9D7E8-7502-1F08-22FA-3F1F5A231C91}"/>
                </a:ext>
              </a:extLst>
            </p:cNvPr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6352759" y="2319556"/>
            <a:ext cx="510494" cy="654916"/>
            <a:chOff x="4832078" y="2259199"/>
            <a:chExt cx="255247" cy="327458"/>
          </a:xfrm>
        </p:grpSpPr>
        <p:sp>
          <p:nvSpPr>
            <p:cNvPr id="67" name="Google Shape;10099;p87">
              <a:extLst>
                <a:ext uri="{FF2B5EF4-FFF2-40B4-BE49-F238E27FC236}">
                  <a16:creationId xmlns:a16="http://schemas.microsoft.com/office/drawing/2014/main" id="{9EC86826-1A9E-D546-B6CF-08676D060B2B}"/>
                </a:ext>
              </a:extLst>
            </p:cNvPr>
            <p:cNvSpPr/>
            <p:nvPr/>
          </p:nvSpPr>
          <p:spPr>
            <a:xfrm>
              <a:off x="4924327" y="2366944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68" name="Google Shape;10100;p87">
              <a:extLst>
                <a:ext uri="{FF2B5EF4-FFF2-40B4-BE49-F238E27FC236}">
                  <a16:creationId xmlns:a16="http://schemas.microsoft.com/office/drawing/2014/main" id="{8D839F32-E1DD-4F86-5193-7CD7D24852B7}"/>
                </a:ext>
              </a:extLst>
            </p:cNvPr>
            <p:cNvSpPr/>
            <p:nvPr/>
          </p:nvSpPr>
          <p:spPr>
            <a:xfrm>
              <a:off x="4985582" y="2366944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69" name="Google Shape;10101;p87">
              <a:extLst>
                <a:ext uri="{FF2B5EF4-FFF2-40B4-BE49-F238E27FC236}">
                  <a16:creationId xmlns:a16="http://schemas.microsoft.com/office/drawing/2014/main" id="{06CA3A4A-BFE3-84E1-26CD-8711CFC6AD13}"/>
                </a:ext>
              </a:extLst>
            </p:cNvPr>
            <p:cNvSpPr/>
            <p:nvPr/>
          </p:nvSpPr>
          <p:spPr>
            <a:xfrm>
              <a:off x="4939855" y="2402954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70" name="Google Shape;10102;p87">
              <a:extLst>
                <a:ext uri="{FF2B5EF4-FFF2-40B4-BE49-F238E27FC236}">
                  <a16:creationId xmlns:a16="http://schemas.microsoft.com/office/drawing/2014/main" id="{D511A862-D553-40A5-D825-F30F4C15D95E}"/>
                </a:ext>
              </a:extLst>
            </p:cNvPr>
            <p:cNvSpPr/>
            <p:nvPr/>
          </p:nvSpPr>
          <p:spPr>
            <a:xfrm>
              <a:off x="4832078" y="2259199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71" name="Google Shape;10103;p87">
              <a:extLst>
                <a:ext uri="{FF2B5EF4-FFF2-40B4-BE49-F238E27FC236}">
                  <a16:creationId xmlns:a16="http://schemas.microsoft.com/office/drawing/2014/main" id="{5CA52AA4-51D6-97F9-A55D-37D4706CDAD4}"/>
                </a:ext>
              </a:extLst>
            </p:cNvPr>
            <p:cNvSpPr/>
            <p:nvPr/>
          </p:nvSpPr>
          <p:spPr>
            <a:xfrm>
              <a:off x="4919055" y="2351447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72" name="Google Shape;10104;p87">
              <a:extLst>
                <a:ext uri="{FF2B5EF4-FFF2-40B4-BE49-F238E27FC236}">
                  <a16:creationId xmlns:a16="http://schemas.microsoft.com/office/drawing/2014/main" id="{EE95CB52-F460-EE46-50B5-A7A22512E008}"/>
                </a:ext>
              </a:extLst>
            </p:cNvPr>
            <p:cNvSpPr/>
            <p:nvPr/>
          </p:nvSpPr>
          <p:spPr>
            <a:xfrm>
              <a:off x="4980660" y="2351447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</p:grpSp>
      <p:sp>
        <p:nvSpPr>
          <p:cNvPr id="28" name="Rounded Rectangle 197">
            <a:extLst>
              <a:ext uri="{FF2B5EF4-FFF2-40B4-BE49-F238E27FC236}">
                <a16:creationId xmlns:a16="http://schemas.microsoft.com/office/drawing/2014/main" id="{3C529AB7-3BEE-236A-01E7-75FC3BC6671D}"/>
              </a:ext>
            </a:extLst>
          </p:cNvPr>
          <p:cNvSpPr/>
          <p:nvPr/>
        </p:nvSpPr>
        <p:spPr>
          <a:xfrm>
            <a:off x="1744497" y="5663463"/>
            <a:ext cx="2976118" cy="1272096"/>
          </a:xfrm>
          <a:prstGeom prst="roundRect">
            <a:avLst/>
          </a:prstGeom>
          <a:noFill/>
          <a:ln w="12700">
            <a:solidFill>
              <a:srgbClr val="2A42A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buSzPts val="1800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League Spartan"/>
                <a:ea typeface="Marcellus"/>
                <a:cs typeface="Marcellus"/>
                <a:sym typeface="Marcellus"/>
              </a:rPr>
              <a:t>Admin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League Spartan"/>
              <a:ea typeface="Marcellus"/>
              <a:cs typeface="Marcellus"/>
              <a:sym typeface="Marcellus"/>
            </a:endParaRP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6C00F4E3-AC7C-5FF2-2F49-E7789F2C229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211128" y="4811470"/>
            <a:ext cx="21428" cy="851994"/>
          </a:xfrm>
          <a:prstGeom prst="line">
            <a:avLst/>
          </a:prstGeom>
          <a:ln>
            <a:solidFill>
              <a:srgbClr val="2A42A4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DD068443-4152-58F9-A01D-0C192D96A1B3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3958150" y="4819042"/>
            <a:ext cx="0" cy="874888"/>
          </a:xfrm>
          <a:prstGeom prst="line">
            <a:avLst/>
          </a:prstGeom>
          <a:ln>
            <a:solidFill>
              <a:srgbClr val="2A42A4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21">
            <a:extLst>
              <a:ext uri="{FF2B5EF4-FFF2-40B4-BE49-F238E27FC236}">
                <a16:creationId xmlns:a16="http://schemas.microsoft.com/office/drawing/2014/main" id="{A95BA2DD-3CB7-A6BF-8EB3-D15057622097}"/>
              </a:ext>
            </a:extLst>
          </p:cNvPr>
          <p:cNvCxnSpPr>
            <a:cxnSpLocks/>
          </p:cNvCxnSpPr>
          <p:nvPr/>
        </p:nvCxnSpPr>
        <p:spPr>
          <a:xfrm flipV="1">
            <a:off x="3211129" y="4788576"/>
            <a:ext cx="10747022" cy="22894"/>
          </a:xfrm>
          <a:prstGeom prst="line">
            <a:avLst/>
          </a:prstGeom>
          <a:ln>
            <a:solidFill>
              <a:srgbClr val="2A42A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ounded Rectangle 211">
            <a:extLst>
              <a:ext uri="{FF2B5EF4-FFF2-40B4-BE49-F238E27FC236}">
                <a16:creationId xmlns:a16="http://schemas.microsoft.com/office/drawing/2014/main" id="{EF49E404-45CC-9490-209F-F103BBB67D53}"/>
              </a:ext>
            </a:extLst>
          </p:cNvPr>
          <p:cNvSpPr/>
          <p:nvPr/>
        </p:nvSpPr>
        <p:spPr>
          <a:xfrm>
            <a:off x="12684403" y="5693930"/>
            <a:ext cx="2547494" cy="1272096"/>
          </a:xfrm>
          <a:prstGeom prst="roundRect">
            <a:avLst/>
          </a:prstGeom>
          <a:noFill/>
          <a:ln w="12700">
            <a:solidFill>
              <a:srgbClr val="2A42A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defTabSz="1828800">
              <a:defRPr/>
            </a:pP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League Spartan"/>
                <a:ea typeface="Marcellus"/>
                <a:cs typeface="Marcellus"/>
              </a:rPr>
              <a:t>Employé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League Spartan"/>
              <a:ea typeface="Marcellus"/>
              <a:cs typeface="Marcellus"/>
            </a:endParaRPr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id="{833C22B5-A7CE-04FF-ACDA-205F9BAC25C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702509" y="4811470"/>
            <a:ext cx="0" cy="976213"/>
          </a:xfrm>
          <a:prstGeom prst="line">
            <a:avLst/>
          </a:prstGeom>
          <a:ln>
            <a:solidFill>
              <a:srgbClr val="2A42A4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ounded Rectangle 197">
            <a:extLst>
              <a:ext uri="{FF2B5EF4-FFF2-40B4-BE49-F238E27FC236}">
                <a16:creationId xmlns:a16="http://schemas.microsoft.com/office/drawing/2014/main" id="{C8429AE3-ABEB-BAFF-E594-A41F133807E3}"/>
              </a:ext>
            </a:extLst>
          </p:cNvPr>
          <p:cNvSpPr/>
          <p:nvPr/>
        </p:nvSpPr>
        <p:spPr>
          <a:xfrm>
            <a:off x="720288" y="7204865"/>
            <a:ext cx="3832927" cy="139854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defTabSz="182880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sz="2400" kern="0" dirty="0">
                <a:solidFill>
                  <a:srgbClr val="263248"/>
                </a:solidFill>
                <a:latin typeface="Marcellus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/>
              </a:rPr>
              <a:t>Gestion des utilisateurs	</a:t>
            </a:r>
          </a:p>
        </p:txBody>
      </p:sp>
      <p:sp>
        <p:nvSpPr>
          <p:cNvPr id="35" name="Rounded Rectangle 197">
            <a:extLst>
              <a:ext uri="{FF2B5EF4-FFF2-40B4-BE49-F238E27FC236}">
                <a16:creationId xmlns:a16="http://schemas.microsoft.com/office/drawing/2014/main" id="{AB5FC2DC-C9EA-AAEB-A0E1-776838D284F5}"/>
              </a:ext>
            </a:extLst>
          </p:cNvPr>
          <p:cNvSpPr/>
          <p:nvPr/>
        </p:nvSpPr>
        <p:spPr>
          <a:xfrm>
            <a:off x="10795235" y="6510419"/>
            <a:ext cx="6772477" cy="3110619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8664" lvl="2">
              <a:lnSpc>
                <a:spcPts val="4049"/>
              </a:lnSpc>
            </a:pPr>
            <a:endParaRPr lang="fr-FR" sz="2699" dirty="0">
              <a:solidFill>
                <a:srgbClr val="000000"/>
              </a:solidFill>
              <a:latin typeface="Open Sauce Light"/>
            </a:endParaRPr>
          </a:p>
          <a:p>
            <a:pPr marL="1205864" lvl="2" indent="-457200">
              <a:lnSpc>
                <a:spcPts val="4049"/>
              </a:lnSpc>
              <a:buFont typeface="Arial" panose="020B0604020202020204" pitchFamily="34" charset="0"/>
              <a:buChar char="•"/>
            </a:pPr>
            <a:r>
              <a:rPr lang="fr-FR" sz="2699" dirty="0">
                <a:solidFill>
                  <a:srgbClr val="000000"/>
                </a:solidFill>
                <a:latin typeface="Open Sauce Light"/>
              </a:rPr>
              <a:t>Consulter les opportunités d'emploi </a:t>
            </a:r>
            <a:r>
              <a:rPr lang="fr-FR" sz="2699" dirty="0" err="1">
                <a:solidFill>
                  <a:srgbClr val="000000"/>
                </a:solidFill>
                <a:latin typeface="Open Sauce Light"/>
              </a:rPr>
              <a:t>internesPostuler</a:t>
            </a:r>
            <a:r>
              <a:rPr lang="fr-FR" sz="2699" dirty="0">
                <a:solidFill>
                  <a:srgbClr val="000000"/>
                </a:solidFill>
                <a:latin typeface="Open Sauce Light"/>
              </a:rPr>
              <a:t> </a:t>
            </a:r>
          </a:p>
          <a:p>
            <a:pPr marL="1205864" lvl="2" indent="-457200">
              <a:lnSpc>
                <a:spcPts val="4049"/>
              </a:lnSpc>
              <a:buFont typeface="Arial" panose="020B0604020202020204" pitchFamily="34" charset="0"/>
              <a:buChar char="•"/>
            </a:pPr>
            <a:r>
              <a:rPr lang="fr-FR" sz="2699" dirty="0">
                <a:solidFill>
                  <a:srgbClr val="000000"/>
                </a:solidFill>
                <a:latin typeface="Open Sauce Light"/>
              </a:rPr>
              <a:t>Mettre à jour le profil </a:t>
            </a:r>
            <a:r>
              <a:rPr lang="fr-FR" sz="2699" dirty="0" err="1">
                <a:solidFill>
                  <a:srgbClr val="000000"/>
                </a:solidFill>
                <a:latin typeface="Open Sauce Light"/>
              </a:rPr>
              <a:t>professionnelAccéder</a:t>
            </a:r>
            <a:r>
              <a:rPr lang="fr-FR" sz="2699" dirty="0">
                <a:solidFill>
                  <a:srgbClr val="000000"/>
                </a:solidFill>
                <a:latin typeface="Open Sauce Light"/>
              </a:rPr>
              <a:t> </a:t>
            </a:r>
            <a:endParaRPr lang="en-US" sz="2699" dirty="0">
              <a:solidFill>
                <a:srgbClr val="000000"/>
              </a:solidFill>
              <a:latin typeface="Open Sauce Light"/>
            </a:endParaRPr>
          </a:p>
        </p:txBody>
      </p:sp>
      <p:sp>
        <p:nvSpPr>
          <p:cNvPr id="5" name="Rounded Rectangle 211">
            <a:extLst>
              <a:ext uri="{FF2B5EF4-FFF2-40B4-BE49-F238E27FC236}">
                <a16:creationId xmlns:a16="http://schemas.microsoft.com/office/drawing/2014/main" id="{918B1B76-8079-E923-F4FB-1FCFCB6C62C1}"/>
              </a:ext>
            </a:extLst>
          </p:cNvPr>
          <p:cNvSpPr/>
          <p:nvPr/>
        </p:nvSpPr>
        <p:spPr>
          <a:xfrm>
            <a:off x="7428762" y="5787683"/>
            <a:ext cx="2547494" cy="1272096"/>
          </a:xfrm>
          <a:prstGeom prst="roundRect">
            <a:avLst>
              <a:gd name="adj" fmla="val 10278"/>
            </a:avLst>
          </a:prstGeom>
          <a:noFill/>
          <a:ln w="12700">
            <a:solidFill>
              <a:srgbClr val="2A42A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defTabSz="1828800">
              <a:defRPr/>
            </a:pP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League Spartan"/>
                <a:ea typeface="Marcellus"/>
                <a:cs typeface="Marcellus"/>
                <a:sym typeface="Marcellus"/>
              </a:rPr>
              <a:t>User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League Spartan"/>
              <a:ea typeface="Marcellus"/>
              <a:cs typeface="Marcellus"/>
              <a:sym typeface="Marcellu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79CEC9-8833-E6AB-4939-0D34FF103940}"/>
              </a:ext>
            </a:extLst>
          </p:cNvPr>
          <p:cNvSpPr txBox="1"/>
          <p:nvPr/>
        </p:nvSpPr>
        <p:spPr>
          <a:xfrm>
            <a:off x="6190968" y="7353300"/>
            <a:ext cx="4858031" cy="108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5864" lvl="2" indent="-457200">
              <a:lnSpc>
                <a:spcPts val="4049"/>
              </a:lnSpc>
              <a:buFont typeface="Arial" panose="020B0604020202020204" pitchFamily="34" charset="0"/>
              <a:buChar char="•"/>
            </a:pPr>
            <a:r>
              <a:rPr lang="en-US" sz="2699" dirty="0">
                <a:solidFill>
                  <a:srgbClr val="000000"/>
                </a:solidFill>
                <a:latin typeface="Open Sauce Light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Open Sauce Light"/>
              </a:rPr>
              <a:t>Gérer</a:t>
            </a:r>
            <a:r>
              <a:rPr lang="en-US" sz="2699" dirty="0">
                <a:solidFill>
                  <a:srgbClr val="000000"/>
                </a:solidFill>
                <a:latin typeface="Open Sauce Light"/>
              </a:rPr>
              <a:t> les sessions.</a:t>
            </a:r>
          </a:p>
          <a:p>
            <a:pPr marL="1040127" lvl="2" indent="-291463">
              <a:lnSpc>
                <a:spcPts val="4049"/>
              </a:lnSpc>
              <a:buFont typeface="Arial"/>
              <a:buChar char="•"/>
            </a:pPr>
            <a:r>
              <a:rPr lang="fr-FR" sz="2800" dirty="0"/>
              <a:t>Mettre à jour le profil</a:t>
            </a:r>
            <a:endParaRPr lang="en-US" sz="2699" dirty="0">
              <a:solidFill>
                <a:srgbClr val="000000"/>
              </a:solidFill>
              <a:latin typeface="Open Sauce Light"/>
            </a:endParaRPr>
          </a:p>
        </p:txBody>
      </p:sp>
      <p:sp>
        <p:nvSpPr>
          <p:cNvPr id="15" name="Google Shape;316;p47">
            <a:extLst>
              <a:ext uri="{FF2B5EF4-FFF2-40B4-BE49-F238E27FC236}">
                <a16:creationId xmlns:a16="http://schemas.microsoft.com/office/drawing/2014/main" id="{1374983C-748E-9C88-637C-3F95680A7274}"/>
              </a:ext>
            </a:extLst>
          </p:cNvPr>
          <p:cNvSpPr txBox="1">
            <a:spLocks/>
          </p:cNvSpPr>
          <p:nvPr/>
        </p:nvSpPr>
        <p:spPr>
          <a:xfrm>
            <a:off x="12084056" y="2259584"/>
            <a:ext cx="5191200" cy="6846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>
            <a:lvl1pPr marL="342900" lvl="0" indent="-34290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4000" kern="1200">
                <a:solidFill>
                  <a:schemeClr val="tx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L="742950" lvl="1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 kern="120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143000" lvl="2" indent="-2286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 kern="120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600200" lvl="3" indent="-2286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 kern="120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057400" lvl="4" indent="-2286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 kern="120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514600" lvl="5" indent="-2286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 kern="120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2971800" lvl="6" indent="-2286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 kern="120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429000" lvl="7" indent="-2286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 kern="120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3886200" lvl="8" indent="-2286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3600" kern="120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League Spartan"/>
              </a:rPr>
              <a:t>Employé</a:t>
            </a:r>
            <a:endParaRPr lang="fr-FR" dirty="0"/>
          </a:p>
        </p:txBody>
      </p:sp>
      <p:cxnSp>
        <p:nvCxnSpPr>
          <p:cNvPr id="16" name="Google Shape;325;p47">
            <a:extLst>
              <a:ext uri="{FF2B5EF4-FFF2-40B4-BE49-F238E27FC236}">
                <a16:creationId xmlns:a16="http://schemas.microsoft.com/office/drawing/2014/main" id="{922C512F-8B15-03FE-4816-148981F9243C}"/>
              </a:ext>
            </a:extLst>
          </p:cNvPr>
          <p:cNvCxnSpPr/>
          <p:nvPr/>
        </p:nvCxnSpPr>
        <p:spPr>
          <a:xfrm>
            <a:off x="13051578" y="1685106"/>
            <a:ext cx="0" cy="171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0098;p87">
            <a:extLst>
              <a:ext uri="{FF2B5EF4-FFF2-40B4-BE49-F238E27FC236}">
                <a16:creationId xmlns:a16="http://schemas.microsoft.com/office/drawing/2014/main" id="{F65E822B-D06F-608A-1AF2-771E27B1656E}"/>
              </a:ext>
            </a:extLst>
          </p:cNvPr>
          <p:cNvGrpSpPr/>
          <p:nvPr/>
        </p:nvGrpSpPr>
        <p:grpSpPr>
          <a:xfrm>
            <a:off x="12062506" y="2299671"/>
            <a:ext cx="510494" cy="654916"/>
            <a:chOff x="6974158" y="2789537"/>
            <a:chExt cx="255247" cy="327458"/>
          </a:xfrm>
        </p:grpSpPr>
        <p:sp>
          <p:nvSpPr>
            <p:cNvPr id="18" name="Google Shape;10099;p87">
              <a:extLst>
                <a:ext uri="{FF2B5EF4-FFF2-40B4-BE49-F238E27FC236}">
                  <a16:creationId xmlns:a16="http://schemas.microsoft.com/office/drawing/2014/main" id="{6A511FC8-2C3D-20F4-6AE8-4CBD7C152785}"/>
                </a:ext>
              </a:extLst>
            </p:cNvPr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19" name="Google Shape;10100;p87">
              <a:extLst>
                <a:ext uri="{FF2B5EF4-FFF2-40B4-BE49-F238E27FC236}">
                  <a16:creationId xmlns:a16="http://schemas.microsoft.com/office/drawing/2014/main" id="{77A08F6B-B99E-CDC8-05E2-159B0011ED34}"/>
                </a:ext>
              </a:extLst>
            </p:cNvPr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20" name="Google Shape;10101;p87">
              <a:extLst>
                <a:ext uri="{FF2B5EF4-FFF2-40B4-BE49-F238E27FC236}">
                  <a16:creationId xmlns:a16="http://schemas.microsoft.com/office/drawing/2014/main" id="{F5D6F820-A0F8-D2B2-8074-D315AAF4728D}"/>
                </a:ext>
              </a:extLst>
            </p:cNvPr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21" name="Google Shape;10102;p87">
              <a:extLst>
                <a:ext uri="{FF2B5EF4-FFF2-40B4-BE49-F238E27FC236}">
                  <a16:creationId xmlns:a16="http://schemas.microsoft.com/office/drawing/2014/main" id="{4FF78DB1-FC90-58FC-468C-4E31F2F3C5FB}"/>
                </a:ext>
              </a:extLst>
            </p:cNvPr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2" name="Google Shape;10103;p87">
              <a:extLst>
                <a:ext uri="{FF2B5EF4-FFF2-40B4-BE49-F238E27FC236}">
                  <a16:creationId xmlns:a16="http://schemas.microsoft.com/office/drawing/2014/main" id="{189C0841-B3FB-8A53-492E-641F2D002A45}"/>
                </a:ext>
              </a:extLst>
            </p:cNvPr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23" name="Google Shape;10104;p87">
              <a:extLst>
                <a:ext uri="{FF2B5EF4-FFF2-40B4-BE49-F238E27FC236}">
                  <a16:creationId xmlns:a16="http://schemas.microsoft.com/office/drawing/2014/main" id="{CC2F30E6-23A8-9BFC-0937-059205A7155C}"/>
                </a:ext>
              </a:extLst>
            </p:cNvPr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</p:grpSp>
      <p:sp>
        <p:nvSpPr>
          <p:cNvPr id="4" name="TextBox 26">
            <a:extLst>
              <a:ext uri="{FF2B5EF4-FFF2-40B4-BE49-F238E27FC236}">
                <a16:creationId xmlns:a16="http://schemas.microsoft.com/office/drawing/2014/main" id="{B8A8ED10-6F74-C00F-6215-1361C8C9F69B}"/>
              </a:ext>
            </a:extLst>
          </p:cNvPr>
          <p:cNvSpPr txBox="1"/>
          <p:nvPr/>
        </p:nvSpPr>
        <p:spPr>
          <a:xfrm>
            <a:off x="3609775" y="763835"/>
            <a:ext cx="10384470" cy="55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4800" dirty="0">
                <a:solidFill>
                  <a:schemeClr val="accent1"/>
                </a:solidFill>
                <a:latin typeface="League Spartan"/>
              </a:rPr>
              <a:t>ACTEURS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E880332D-A4C4-87BB-09DC-8AE7C3E29B25}"/>
              </a:ext>
            </a:extLst>
          </p:cNvPr>
          <p:cNvSpPr txBox="1"/>
          <p:nvPr/>
        </p:nvSpPr>
        <p:spPr>
          <a:xfrm>
            <a:off x="3699047" y="3940726"/>
            <a:ext cx="10384470" cy="55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4800" dirty="0">
                <a:solidFill>
                  <a:schemeClr val="accent1"/>
                </a:solidFill>
                <a:latin typeface="League Spartan"/>
              </a:rPr>
              <a:t>Exigences </a:t>
            </a:r>
            <a:r>
              <a:rPr lang="en-US" sz="4800" dirty="0" err="1">
                <a:solidFill>
                  <a:schemeClr val="accent1"/>
                </a:solidFill>
                <a:latin typeface="League Spartan"/>
              </a:rPr>
              <a:t>fonctionnelles</a:t>
            </a:r>
            <a:endParaRPr lang="en-US" sz="4800" dirty="0">
              <a:solidFill>
                <a:schemeClr val="accent1"/>
              </a:solidFill>
              <a:latin typeface="League Spart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build="p"/>
      <p:bldP spid="317" grpId="0" build="p"/>
      <p:bldP spid="28" grpId="0" animBg="1"/>
      <p:bldP spid="32" grpId="0" animBg="1"/>
      <p:bldP spid="34" grpId="0"/>
      <p:bldP spid="35" grpId="0"/>
      <p:bldP spid="5" grpId="0" animBg="1"/>
      <p:bldP spid="12" grpId="0"/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2"/>
          <p:cNvSpPr/>
          <p:nvPr/>
        </p:nvSpPr>
        <p:spPr>
          <a:xfrm>
            <a:off x="0" y="3754630"/>
            <a:ext cx="18288000" cy="2684270"/>
          </a:xfrm>
          <a:custGeom>
            <a:avLst/>
            <a:gdLst/>
            <a:ahLst/>
            <a:cxnLst/>
            <a:rect l="l" t="t" r="r" b="b"/>
            <a:pathLst>
              <a:path w="4978236" h="1210355">
                <a:moveTo>
                  <a:pt x="0" y="0"/>
                </a:moveTo>
                <a:lnTo>
                  <a:pt x="4978236" y="0"/>
                </a:lnTo>
                <a:lnTo>
                  <a:pt x="4978236" y="1210355"/>
                </a:lnTo>
                <a:lnTo>
                  <a:pt x="0" y="121035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4" name="TextBox 44"/>
          <p:cNvSpPr txBox="1"/>
          <p:nvPr/>
        </p:nvSpPr>
        <p:spPr>
          <a:xfrm>
            <a:off x="176981" y="4686300"/>
            <a:ext cx="17934038" cy="11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99"/>
              </a:lnSpc>
            </a:pPr>
            <a:r>
              <a:rPr lang="en-US" sz="8299" dirty="0">
                <a:solidFill>
                  <a:srgbClr val="FAFCFC"/>
                </a:solidFill>
                <a:latin typeface="League Spartan"/>
              </a:rPr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403591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66274" y="4869814"/>
            <a:ext cx="2984618" cy="110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fr-FR" sz="3199" dirty="0">
                <a:solidFill>
                  <a:srgbClr val="000000"/>
                </a:solidFill>
                <a:latin typeface="Open Sauce Light Bold"/>
              </a:rPr>
              <a:t>D</a:t>
            </a:r>
            <a:r>
              <a:rPr lang="en-US" sz="3199" dirty="0" err="1">
                <a:solidFill>
                  <a:srgbClr val="000000"/>
                </a:solidFill>
                <a:latin typeface="Open Sauce Light Bold"/>
              </a:rPr>
              <a:t>iagramme</a:t>
            </a:r>
            <a:r>
              <a:rPr lang="en-US" sz="3199" dirty="0">
                <a:solidFill>
                  <a:srgbClr val="000000"/>
                </a:solidFill>
                <a:latin typeface="Open Sauce Light Bold"/>
              </a:rPr>
              <a:t> de class</a:t>
            </a:r>
          </a:p>
        </p:txBody>
      </p:sp>
      <p:pic>
        <p:nvPicPr>
          <p:cNvPr id="4" name="Image 3" descr="Une image contenant texte, diagramme, ligne, reçu&#10;&#10;Description générée automatiquement">
            <a:extLst>
              <a:ext uri="{FF2B5EF4-FFF2-40B4-BE49-F238E27FC236}">
                <a16:creationId xmlns:a16="http://schemas.microsoft.com/office/drawing/2014/main" id="{50D38F62-F528-FFAF-B867-14834F98D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06390"/>
            <a:ext cx="11272838" cy="92742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0D63C-DD7B-D9A2-260E-9C47F488C059}"/>
              </a:ext>
            </a:extLst>
          </p:cNvPr>
          <p:cNvSpPr txBox="1"/>
          <p:nvPr/>
        </p:nvSpPr>
        <p:spPr>
          <a:xfrm>
            <a:off x="990600" y="4617265"/>
            <a:ext cx="4432418" cy="1103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fr-FR" sz="3199" dirty="0">
                <a:solidFill>
                  <a:srgbClr val="000000"/>
                </a:solidFill>
                <a:latin typeface="Open Sauce Light Bold"/>
              </a:rPr>
              <a:t>D</a:t>
            </a:r>
            <a:r>
              <a:rPr lang="en-US" sz="3199" dirty="0" err="1">
                <a:solidFill>
                  <a:srgbClr val="000000"/>
                </a:solidFill>
                <a:latin typeface="Open Sauce Light Bold"/>
              </a:rPr>
              <a:t>iagramme</a:t>
            </a:r>
            <a:r>
              <a:rPr lang="en-US" sz="3199" dirty="0">
                <a:solidFill>
                  <a:srgbClr val="000000"/>
                </a:solidFill>
                <a:latin typeface="Open Sauce Light Bold"/>
              </a:rPr>
              <a:t> de </a:t>
            </a:r>
            <a:r>
              <a:rPr lang="en-US" sz="3199" dirty="0" err="1">
                <a:solidFill>
                  <a:srgbClr val="000000"/>
                </a:solidFill>
                <a:latin typeface="Open Sauce Light Bold"/>
              </a:rPr>
              <a:t>cas</a:t>
            </a:r>
            <a:r>
              <a:rPr lang="en-US" sz="3199" dirty="0">
                <a:solidFill>
                  <a:srgbClr val="000000"/>
                </a:solidFill>
                <a:latin typeface="Open Sauce Light Bold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Open Sauce Light Bold"/>
              </a:rPr>
              <a:t>d’utilisation</a:t>
            </a:r>
            <a:r>
              <a:rPr lang="en-US" sz="3199" dirty="0">
                <a:solidFill>
                  <a:srgbClr val="000000"/>
                </a:solidFill>
                <a:latin typeface="Open Sauce Light Bold"/>
              </a:rPr>
              <a:t> </a:t>
            </a:r>
          </a:p>
        </p:txBody>
      </p:sp>
      <p:pic>
        <p:nvPicPr>
          <p:cNvPr id="3" name="Image 2" descr="Une image contenant diagramme, ligne, cercle, Tracé&#10;&#10;Description générée automatiquement">
            <a:extLst>
              <a:ext uri="{FF2B5EF4-FFF2-40B4-BE49-F238E27FC236}">
                <a16:creationId xmlns:a16="http://schemas.microsoft.com/office/drawing/2014/main" id="{7A9F35A3-2CC5-F4AF-EF4E-6F451D880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77" y="318432"/>
            <a:ext cx="10096214" cy="96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1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00E7E4C407F4AB2A2C88C25E51741" ma:contentTypeVersion="6" ma:contentTypeDescription="Crée un document." ma:contentTypeScope="" ma:versionID="7f3ec1f955f139a845407c5e2d103882">
  <xsd:schema xmlns:xsd="http://www.w3.org/2001/XMLSchema" xmlns:xs="http://www.w3.org/2001/XMLSchema" xmlns:p="http://schemas.microsoft.com/office/2006/metadata/properties" xmlns:ns3="1625307a-61dd-4d4f-be21-e0d0f1cb6e00" xmlns:ns4="3e1c1aea-9848-4b42-b499-ca13c12d004e" targetNamespace="http://schemas.microsoft.com/office/2006/metadata/properties" ma:root="true" ma:fieldsID="e1310260d026fe74efcd92fa0938e694" ns3:_="" ns4:_="">
    <xsd:import namespace="1625307a-61dd-4d4f-be21-e0d0f1cb6e00"/>
    <xsd:import namespace="3e1c1aea-9848-4b42-b499-ca13c12d00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5307a-61dd-4d4f-be21-e0d0f1cb6e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1aea-9848-4b42-b499-ca13c12d004e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1c1aea-9848-4b42-b499-ca13c12d004e" xsi:nil="true"/>
  </documentManagement>
</p:properties>
</file>

<file path=customXml/itemProps1.xml><?xml version="1.0" encoding="utf-8"?>
<ds:datastoreItem xmlns:ds="http://schemas.openxmlformats.org/officeDocument/2006/customXml" ds:itemID="{017DE742-A50F-4378-9036-EB2C4764FA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25307a-61dd-4d4f-be21-e0d0f1cb6e00"/>
    <ds:schemaRef ds:uri="3e1c1aea-9848-4b42-b499-ca13c12d00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DE0DBF-95D0-4D14-98A3-633DA9EF0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D9252-C420-4DC7-8839-1ED2FE7D8927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25307a-61dd-4d4f-be21-e0d0f1cb6e00"/>
    <ds:schemaRef ds:uri="http://schemas.microsoft.com/office/infopath/2007/PartnerControls"/>
    <ds:schemaRef ds:uri="3e1c1aea-9848-4b42-b499-ca13c12d004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362</Words>
  <Application>Microsoft Office PowerPoint</Application>
  <PresentationFormat>Personnalisé</PresentationFormat>
  <Paragraphs>78</Paragraphs>
  <Slides>18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Open Sauce Light</vt:lpstr>
      <vt:lpstr>Montserrat Semi-Bold</vt:lpstr>
      <vt:lpstr>Josefin Sans</vt:lpstr>
      <vt:lpstr>Montserrat Semi-Bold Italics</vt:lpstr>
      <vt:lpstr>Arial</vt:lpstr>
      <vt:lpstr>Calibri</vt:lpstr>
      <vt:lpstr>League Spartan</vt:lpstr>
      <vt:lpstr>Hind Guntur Medium</vt:lpstr>
      <vt:lpstr>Open Sauce Light Bold</vt:lpstr>
      <vt:lpstr>Marcellus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White Minimalist Modern Real Estate Presentation</dc:title>
  <dc:creator>hp</dc:creator>
  <cp:lastModifiedBy>Oumaima El Main</cp:lastModifiedBy>
  <cp:revision>18</cp:revision>
  <dcterms:created xsi:type="dcterms:W3CDTF">2006-08-16T00:00:00Z</dcterms:created>
  <dcterms:modified xsi:type="dcterms:W3CDTF">2024-06-19T13:52:07Z</dcterms:modified>
  <dc:identifier>DAFl5obd7PQ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0x010100D3200E7E4C407F4AB2A2C88C25E51741</vt:lpwstr>
  </property>
</Properties>
</file>