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2" r:id="rId8"/>
    <p:sldId id="261" r:id="rId9"/>
    <p:sldId id="260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EDA94-905E-439F-86B2-721DC040D85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8DCE45-470E-4500-B6CB-676B752677F1}">
      <dgm:prSet/>
      <dgm:spPr/>
      <dgm:t>
        <a:bodyPr/>
        <a:lstStyle/>
        <a:p>
          <a:r>
            <a:rPr lang="it-IT" dirty="0"/>
            <a:t>- Hardware </a:t>
          </a:r>
          <a:r>
            <a:rPr lang="it-IT" dirty="0" err="1"/>
            <a:t>components</a:t>
          </a:r>
          <a:r>
            <a:rPr lang="it-IT" dirty="0"/>
            <a:t> </a:t>
          </a:r>
          <a:endParaRPr lang="en-US" dirty="0"/>
        </a:p>
      </dgm:t>
    </dgm:pt>
    <dgm:pt modelId="{401F52B4-4CCD-4500-B3C7-3DBF65A57F00}" type="parTrans" cxnId="{D71EF198-71CF-430E-9A38-B9A416F6DD3B}">
      <dgm:prSet/>
      <dgm:spPr/>
      <dgm:t>
        <a:bodyPr/>
        <a:lstStyle/>
        <a:p>
          <a:endParaRPr lang="en-US"/>
        </a:p>
      </dgm:t>
    </dgm:pt>
    <dgm:pt modelId="{B4334A8E-62F4-4693-A705-20E11735844B}" type="sibTrans" cxnId="{D71EF198-71CF-430E-9A38-B9A416F6DD3B}">
      <dgm:prSet/>
      <dgm:spPr/>
      <dgm:t>
        <a:bodyPr/>
        <a:lstStyle/>
        <a:p>
          <a:endParaRPr lang="en-US"/>
        </a:p>
      </dgm:t>
    </dgm:pt>
    <dgm:pt modelId="{700BAE2D-DC21-41E9-B167-E0334D37AD3A}">
      <dgm:prSet/>
      <dgm:spPr/>
      <dgm:t>
        <a:bodyPr/>
        <a:lstStyle/>
        <a:p>
          <a:r>
            <a:rPr lang="it-IT" dirty="0"/>
            <a:t>- Data Proxy Server</a:t>
          </a:r>
          <a:endParaRPr lang="en-US" dirty="0"/>
        </a:p>
      </dgm:t>
    </dgm:pt>
    <dgm:pt modelId="{0813C936-570E-4C3C-B0A2-A02002B6B24B}" type="parTrans" cxnId="{15B42B93-2C3B-4278-89DC-7234D2B8844C}">
      <dgm:prSet/>
      <dgm:spPr/>
      <dgm:t>
        <a:bodyPr/>
        <a:lstStyle/>
        <a:p>
          <a:endParaRPr lang="en-US"/>
        </a:p>
      </dgm:t>
    </dgm:pt>
    <dgm:pt modelId="{AC1DFBAB-F87E-4711-BAD5-5473E1A303D2}" type="sibTrans" cxnId="{15B42B93-2C3B-4278-89DC-7234D2B8844C}">
      <dgm:prSet/>
      <dgm:spPr/>
      <dgm:t>
        <a:bodyPr/>
        <a:lstStyle/>
        <a:p>
          <a:endParaRPr lang="en-US"/>
        </a:p>
      </dgm:t>
    </dgm:pt>
    <dgm:pt modelId="{B91C029E-42B2-43BF-9662-2A48C78AB2B5}">
      <dgm:prSet/>
      <dgm:spPr/>
      <dgm:t>
        <a:bodyPr/>
        <a:lstStyle/>
        <a:p>
          <a:r>
            <a:rPr lang="it-IT"/>
            <a:t>- Time-series database</a:t>
          </a:r>
          <a:endParaRPr lang="en-US"/>
        </a:p>
      </dgm:t>
    </dgm:pt>
    <dgm:pt modelId="{7F24B201-E2D0-49F0-8386-AECF831878C2}" type="parTrans" cxnId="{784F2F0A-A9C1-4E09-947E-7FECD069AF1C}">
      <dgm:prSet/>
      <dgm:spPr/>
      <dgm:t>
        <a:bodyPr/>
        <a:lstStyle/>
        <a:p>
          <a:endParaRPr lang="en-US"/>
        </a:p>
      </dgm:t>
    </dgm:pt>
    <dgm:pt modelId="{BBC9D581-C3E3-4FB8-9E13-81737A139E4E}" type="sibTrans" cxnId="{784F2F0A-A9C1-4E09-947E-7FECD069AF1C}">
      <dgm:prSet/>
      <dgm:spPr/>
      <dgm:t>
        <a:bodyPr/>
        <a:lstStyle/>
        <a:p>
          <a:endParaRPr lang="en-US"/>
        </a:p>
      </dgm:t>
    </dgm:pt>
    <dgm:pt modelId="{73E5D1DF-E287-4E3B-B513-3A5AEC0CEDCE}">
      <dgm:prSet/>
      <dgm:spPr/>
      <dgm:t>
        <a:bodyPr/>
        <a:lstStyle/>
        <a:p>
          <a:r>
            <a:rPr lang="it-IT" dirty="0"/>
            <a:t>- Data-Analysis </a:t>
          </a:r>
          <a:r>
            <a:rPr lang="it-IT" dirty="0" err="1"/>
            <a:t>module</a:t>
          </a:r>
          <a:endParaRPr lang="en-US" dirty="0"/>
        </a:p>
      </dgm:t>
    </dgm:pt>
    <dgm:pt modelId="{E14BB74F-701A-4D1A-8F7B-24214AF38D86}" type="parTrans" cxnId="{942B8489-3039-4095-9D9F-E5A480E01194}">
      <dgm:prSet/>
      <dgm:spPr/>
      <dgm:t>
        <a:bodyPr/>
        <a:lstStyle/>
        <a:p>
          <a:endParaRPr lang="en-US"/>
        </a:p>
      </dgm:t>
    </dgm:pt>
    <dgm:pt modelId="{5795933D-E9FE-44DB-9373-967C69AB81E6}" type="sibTrans" cxnId="{942B8489-3039-4095-9D9F-E5A480E01194}">
      <dgm:prSet/>
      <dgm:spPr/>
      <dgm:t>
        <a:bodyPr/>
        <a:lstStyle/>
        <a:p>
          <a:endParaRPr lang="en-US"/>
        </a:p>
      </dgm:t>
    </dgm:pt>
    <dgm:pt modelId="{2C339688-7EC0-432A-89A6-D4EF4CBFBF51}">
      <dgm:prSet/>
      <dgm:spPr/>
      <dgm:t>
        <a:bodyPr/>
        <a:lstStyle/>
        <a:p>
          <a:r>
            <a:rPr lang="it-IT"/>
            <a:t>- Grafana Dashboard</a:t>
          </a:r>
          <a:endParaRPr lang="en-US"/>
        </a:p>
      </dgm:t>
    </dgm:pt>
    <dgm:pt modelId="{ABE5D94A-E3EC-4B75-BD8E-35618E946490}" type="parTrans" cxnId="{2AAC135A-763A-4DCD-B503-2CDA12C0A91C}">
      <dgm:prSet/>
      <dgm:spPr/>
      <dgm:t>
        <a:bodyPr/>
        <a:lstStyle/>
        <a:p>
          <a:endParaRPr lang="en-US"/>
        </a:p>
      </dgm:t>
    </dgm:pt>
    <dgm:pt modelId="{504D1399-3DD3-4B0A-BCA5-168DB2A733D1}" type="sibTrans" cxnId="{2AAC135A-763A-4DCD-B503-2CDA12C0A91C}">
      <dgm:prSet/>
      <dgm:spPr/>
      <dgm:t>
        <a:bodyPr/>
        <a:lstStyle/>
        <a:p>
          <a:endParaRPr lang="en-US"/>
        </a:p>
      </dgm:t>
    </dgm:pt>
    <dgm:pt modelId="{F7D4BEA0-7AF5-4839-BFEF-A8756EF1E6D8}">
      <dgm:prSet/>
      <dgm:spPr/>
      <dgm:t>
        <a:bodyPr/>
        <a:lstStyle/>
        <a:p>
          <a:r>
            <a:rPr lang="it-IT"/>
            <a:t>- Data-evaluation module</a:t>
          </a:r>
          <a:endParaRPr lang="en-US"/>
        </a:p>
      </dgm:t>
    </dgm:pt>
    <dgm:pt modelId="{BE656B1C-B703-448C-9FE2-43509519951B}" type="parTrans" cxnId="{E23E5710-22F8-4866-8903-B9C25BCEE462}">
      <dgm:prSet/>
      <dgm:spPr/>
      <dgm:t>
        <a:bodyPr/>
        <a:lstStyle/>
        <a:p>
          <a:endParaRPr lang="en-US"/>
        </a:p>
      </dgm:t>
    </dgm:pt>
    <dgm:pt modelId="{BDB3CAB2-A924-4446-B2B2-486FC1421696}" type="sibTrans" cxnId="{E23E5710-22F8-4866-8903-B9C25BCEE462}">
      <dgm:prSet/>
      <dgm:spPr/>
      <dgm:t>
        <a:bodyPr/>
        <a:lstStyle/>
        <a:p>
          <a:endParaRPr lang="en-US"/>
        </a:p>
      </dgm:t>
    </dgm:pt>
    <dgm:pt modelId="{147333DF-2306-42E1-8432-82A42BEE9DFD}" type="pres">
      <dgm:prSet presAssocID="{F87EDA94-905E-439F-86B2-721DC040D853}" presName="diagram" presStyleCnt="0">
        <dgm:presLayoutVars>
          <dgm:dir/>
          <dgm:resizeHandles val="exact"/>
        </dgm:presLayoutVars>
      </dgm:prSet>
      <dgm:spPr/>
    </dgm:pt>
    <dgm:pt modelId="{6A1792B8-0EEB-4BD8-BF7B-EE7292275E2F}" type="pres">
      <dgm:prSet presAssocID="{428DCE45-470E-4500-B6CB-676B752677F1}" presName="node" presStyleLbl="node1" presStyleIdx="0" presStyleCnt="6">
        <dgm:presLayoutVars>
          <dgm:bulletEnabled val="1"/>
        </dgm:presLayoutVars>
      </dgm:prSet>
      <dgm:spPr/>
    </dgm:pt>
    <dgm:pt modelId="{27809328-0B1C-440F-BF26-DB7771E19B53}" type="pres">
      <dgm:prSet presAssocID="{B4334A8E-62F4-4693-A705-20E11735844B}" presName="sibTrans" presStyleCnt="0"/>
      <dgm:spPr/>
    </dgm:pt>
    <dgm:pt modelId="{C04ED16E-457D-4BF7-A490-A16563B86A21}" type="pres">
      <dgm:prSet presAssocID="{700BAE2D-DC21-41E9-B167-E0334D37AD3A}" presName="node" presStyleLbl="node1" presStyleIdx="1" presStyleCnt="6">
        <dgm:presLayoutVars>
          <dgm:bulletEnabled val="1"/>
        </dgm:presLayoutVars>
      </dgm:prSet>
      <dgm:spPr/>
    </dgm:pt>
    <dgm:pt modelId="{E5E06CBA-19DD-47C2-B503-CF95E22DBDDD}" type="pres">
      <dgm:prSet presAssocID="{AC1DFBAB-F87E-4711-BAD5-5473E1A303D2}" presName="sibTrans" presStyleCnt="0"/>
      <dgm:spPr/>
    </dgm:pt>
    <dgm:pt modelId="{0D6A05D6-0E3C-4B96-BE5F-8EEB61B1DFE8}" type="pres">
      <dgm:prSet presAssocID="{B91C029E-42B2-43BF-9662-2A48C78AB2B5}" presName="node" presStyleLbl="node1" presStyleIdx="2" presStyleCnt="6">
        <dgm:presLayoutVars>
          <dgm:bulletEnabled val="1"/>
        </dgm:presLayoutVars>
      </dgm:prSet>
      <dgm:spPr/>
    </dgm:pt>
    <dgm:pt modelId="{9229BF2E-3D7E-4525-AF6B-8394538F4768}" type="pres">
      <dgm:prSet presAssocID="{BBC9D581-C3E3-4FB8-9E13-81737A139E4E}" presName="sibTrans" presStyleCnt="0"/>
      <dgm:spPr/>
    </dgm:pt>
    <dgm:pt modelId="{D96540DB-B81B-40DF-A8C3-160D6E04FAE4}" type="pres">
      <dgm:prSet presAssocID="{73E5D1DF-E287-4E3B-B513-3A5AEC0CEDCE}" presName="node" presStyleLbl="node1" presStyleIdx="3" presStyleCnt="6">
        <dgm:presLayoutVars>
          <dgm:bulletEnabled val="1"/>
        </dgm:presLayoutVars>
      </dgm:prSet>
      <dgm:spPr/>
    </dgm:pt>
    <dgm:pt modelId="{FB26BBA3-84E8-4087-8CE4-634FBBB0F95E}" type="pres">
      <dgm:prSet presAssocID="{5795933D-E9FE-44DB-9373-967C69AB81E6}" presName="sibTrans" presStyleCnt="0"/>
      <dgm:spPr/>
    </dgm:pt>
    <dgm:pt modelId="{7D9183D6-5F84-4217-B046-5B9AC3664D09}" type="pres">
      <dgm:prSet presAssocID="{2C339688-7EC0-432A-89A6-D4EF4CBFBF51}" presName="node" presStyleLbl="node1" presStyleIdx="4" presStyleCnt="6">
        <dgm:presLayoutVars>
          <dgm:bulletEnabled val="1"/>
        </dgm:presLayoutVars>
      </dgm:prSet>
      <dgm:spPr/>
    </dgm:pt>
    <dgm:pt modelId="{27F9E401-1D63-42F5-8F76-8C74646081E1}" type="pres">
      <dgm:prSet presAssocID="{504D1399-3DD3-4B0A-BCA5-168DB2A733D1}" presName="sibTrans" presStyleCnt="0"/>
      <dgm:spPr/>
    </dgm:pt>
    <dgm:pt modelId="{6F257B90-78B3-4F93-A458-ED46BBBD9E2D}" type="pres">
      <dgm:prSet presAssocID="{F7D4BEA0-7AF5-4839-BFEF-A8756EF1E6D8}" presName="node" presStyleLbl="node1" presStyleIdx="5" presStyleCnt="6">
        <dgm:presLayoutVars>
          <dgm:bulletEnabled val="1"/>
        </dgm:presLayoutVars>
      </dgm:prSet>
      <dgm:spPr/>
    </dgm:pt>
  </dgm:ptLst>
  <dgm:cxnLst>
    <dgm:cxn modelId="{784F2F0A-A9C1-4E09-947E-7FECD069AF1C}" srcId="{F87EDA94-905E-439F-86B2-721DC040D853}" destId="{B91C029E-42B2-43BF-9662-2A48C78AB2B5}" srcOrd="2" destOrd="0" parTransId="{7F24B201-E2D0-49F0-8386-AECF831878C2}" sibTransId="{BBC9D581-C3E3-4FB8-9E13-81737A139E4E}"/>
    <dgm:cxn modelId="{E23E5710-22F8-4866-8903-B9C25BCEE462}" srcId="{F87EDA94-905E-439F-86B2-721DC040D853}" destId="{F7D4BEA0-7AF5-4839-BFEF-A8756EF1E6D8}" srcOrd="5" destOrd="0" parTransId="{BE656B1C-B703-448C-9FE2-43509519951B}" sibTransId="{BDB3CAB2-A924-4446-B2B2-486FC1421696}"/>
    <dgm:cxn modelId="{32A38823-7C26-4702-AD71-D2208F9D4B7D}" type="presOf" srcId="{700BAE2D-DC21-41E9-B167-E0334D37AD3A}" destId="{C04ED16E-457D-4BF7-A490-A16563B86A21}" srcOrd="0" destOrd="0" presId="urn:microsoft.com/office/officeart/2005/8/layout/default"/>
    <dgm:cxn modelId="{4B092865-2FA1-48D6-8C27-DF2418267816}" type="presOf" srcId="{B91C029E-42B2-43BF-9662-2A48C78AB2B5}" destId="{0D6A05D6-0E3C-4B96-BE5F-8EEB61B1DFE8}" srcOrd="0" destOrd="0" presId="urn:microsoft.com/office/officeart/2005/8/layout/default"/>
    <dgm:cxn modelId="{83CF9E4A-7BE3-4EFF-8E92-D361AD46B9A3}" type="presOf" srcId="{2C339688-7EC0-432A-89A6-D4EF4CBFBF51}" destId="{7D9183D6-5F84-4217-B046-5B9AC3664D09}" srcOrd="0" destOrd="0" presId="urn:microsoft.com/office/officeart/2005/8/layout/default"/>
    <dgm:cxn modelId="{E8FD4070-592F-4425-87A9-6F9B6F8629FB}" type="presOf" srcId="{F87EDA94-905E-439F-86B2-721DC040D853}" destId="{147333DF-2306-42E1-8432-82A42BEE9DFD}" srcOrd="0" destOrd="0" presId="urn:microsoft.com/office/officeart/2005/8/layout/default"/>
    <dgm:cxn modelId="{2AAC135A-763A-4DCD-B503-2CDA12C0A91C}" srcId="{F87EDA94-905E-439F-86B2-721DC040D853}" destId="{2C339688-7EC0-432A-89A6-D4EF4CBFBF51}" srcOrd="4" destOrd="0" parTransId="{ABE5D94A-E3EC-4B75-BD8E-35618E946490}" sibTransId="{504D1399-3DD3-4B0A-BCA5-168DB2A733D1}"/>
    <dgm:cxn modelId="{552DBC81-6F9E-4742-8FCC-AFCDFB4C9A9E}" type="presOf" srcId="{F7D4BEA0-7AF5-4839-BFEF-A8756EF1E6D8}" destId="{6F257B90-78B3-4F93-A458-ED46BBBD9E2D}" srcOrd="0" destOrd="0" presId="urn:microsoft.com/office/officeart/2005/8/layout/default"/>
    <dgm:cxn modelId="{942B8489-3039-4095-9D9F-E5A480E01194}" srcId="{F87EDA94-905E-439F-86B2-721DC040D853}" destId="{73E5D1DF-E287-4E3B-B513-3A5AEC0CEDCE}" srcOrd="3" destOrd="0" parTransId="{E14BB74F-701A-4D1A-8F7B-24214AF38D86}" sibTransId="{5795933D-E9FE-44DB-9373-967C69AB81E6}"/>
    <dgm:cxn modelId="{15B42B93-2C3B-4278-89DC-7234D2B8844C}" srcId="{F87EDA94-905E-439F-86B2-721DC040D853}" destId="{700BAE2D-DC21-41E9-B167-E0334D37AD3A}" srcOrd="1" destOrd="0" parTransId="{0813C936-570E-4C3C-B0A2-A02002B6B24B}" sibTransId="{AC1DFBAB-F87E-4711-BAD5-5473E1A303D2}"/>
    <dgm:cxn modelId="{D71EF198-71CF-430E-9A38-B9A416F6DD3B}" srcId="{F87EDA94-905E-439F-86B2-721DC040D853}" destId="{428DCE45-470E-4500-B6CB-676B752677F1}" srcOrd="0" destOrd="0" parTransId="{401F52B4-4CCD-4500-B3C7-3DBF65A57F00}" sibTransId="{B4334A8E-62F4-4693-A705-20E11735844B}"/>
    <dgm:cxn modelId="{E14C7DEB-86D8-49EB-B492-131CD06388E1}" type="presOf" srcId="{428DCE45-470E-4500-B6CB-676B752677F1}" destId="{6A1792B8-0EEB-4BD8-BF7B-EE7292275E2F}" srcOrd="0" destOrd="0" presId="urn:microsoft.com/office/officeart/2005/8/layout/default"/>
    <dgm:cxn modelId="{B6869DFF-F195-4B68-A64F-C56D0B1BB818}" type="presOf" srcId="{73E5D1DF-E287-4E3B-B513-3A5AEC0CEDCE}" destId="{D96540DB-B81B-40DF-A8C3-160D6E04FAE4}" srcOrd="0" destOrd="0" presId="urn:microsoft.com/office/officeart/2005/8/layout/default"/>
    <dgm:cxn modelId="{6A8553F8-0113-4DEE-88F8-85AE9BB4FE42}" type="presParOf" srcId="{147333DF-2306-42E1-8432-82A42BEE9DFD}" destId="{6A1792B8-0EEB-4BD8-BF7B-EE7292275E2F}" srcOrd="0" destOrd="0" presId="urn:microsoft.com/office/officeart/2005/8/layout/default"/>
    <dgm:cxn modelId="{CCAD47E8-09E3-4B05-A6CE-197679156AEC}" type="presParOf" srcId="{147333DF-2306-42E1-8432-82A42BEE9DFD}" destId="{27809328-0B1C-440F-BF26-DB7771E19B53}" srcOrd="1" destOrd="0" presId="urn:microsoft.com/office/officeart/2005/8/layout/default"/>
    <dgm:cxn modelId="{E9D6B0CC-5011-467C-93A2-B7EBEBAEB925}" type="presParOf" srcId="{147333DF-2306-42E1-8432-82A42BEE9DFD}" destId="{C04ED16E-457D-4BF7-A490-A16563B86A21}" srcOrd="2" destOrd="0" presId="urn:microsoft.com/office/officeart/2005/8/layout/default"/>
    <dgm:cxn modelId="{F8D71E29-AAA6-4300-AD59-3DF679D749D8}" type="presParOf" srcId="{147333DF-2306-42E1-8432-82A42BEE9DFD}" destId="{E5E06CBA-19DD-47C2-B503-CF95E22DBDDD}" srcOrd="3" destOrd="0" presId="urn:microsoft.com/office/officeart/2005/8/layout/default"/>
    <dgm:cxn modelId="{B760E711-F35E-4102-B41D-8B317104219E}" type="presParOf" srcId="{147333DF-2306-42E1-8432-82A42BEE9DFD}" destId="{0D6A05D6-0E3C-4B96-BE5F-8EEB61B1DFE8}" srcOrd="4" destOrd="0" presId="urn:microsoft.com/office/officeart/2005/8/layout/default"/>
    <dgm:cxn modelId="{94006843-F714-4AAB-A170-473A1415B55B}" type="presParOf" srcId="{147333DF-2306-42E1-8432-82A42BEE9DFD}" destId="{9229BF2E-3D7E-4525-AF6B-8394538F4768}" srcOrd="5" destOrd="0" presId="urn:microsoft.com/office/officeart/2005/8/layout/default"/>
    <dgm:cxn modelId="{F26EC628-0F09-4118-B2BD-A1673F43542F}" type="presParOf" srcId="{147333DF-2306-42E1-8432-82A42BEE9DFD}" destId="{D96540DB-B81B-40DF-A8C3-160D6E04FAE4}" srcOrd="6" destOrd="0" presId="urn:microsoft.com/office/officeart/2005/8/layout/default"/>
    <dgm:cxn modelId="{353648EB-C0CF-47EE-9844-E42A9609932E}" type="presParOf" srcId="{147333DF-2306-42E1-8432-82A42BEE9DFD}" destId="{FB26BBA3-84E8-4087-8CE4-634FBBB0F95E}" srcOrd="7" destOrd="0" presId="urn:microsoft.com/office/officeart/2005/8/layout/default"/>
    <dgm:cxn modelId="{B17D821D-FE9D-4D61-891D-05C5F19183A1}" type="presParOf" srcId="{147333DF-2306-42E1-8432-82A42BEE9DFD}" destId="{7D9183D6-5F84-4217-B046-5B9AC3664D09}" srcOrd="8" destOrd="0" presId="urn:microsoft.com/office/officeart/2005/8/layout/default"/>
    <dgm:cxn modelId="{5DF01102-FAE1-49EF-8E1A-15BD5BC0AC20}" type="presParOf" srcId="{147333DF-2306-42E1-8432-82A42BEE9DFD}" destId="{27F9E401-1D63-42F5-8F76-8C74646081E1}" srcOrd="9" destOrd="0" presId="urn:microsoft.com/office/officeart/2005/8/layout/default"/>
    <dgm:cxn modelId="{8DF6CE74-95DA-4C76-9A59-8AF772573C2C}" type="presParOf" srcId="{147333DF-2306-42E1-8432-82A42BEE9DFD}" destId="{6F257B90-78B3-4F93-A458-ED46BBBD9E2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792B8-0EEB-4BD8-BF7B-EE7292275E2F}">
      <dsp:nvSpPr>
        <dsp:cNvPr id="0" name=""/>
        <dsp:cNvSpPr/>
      </dsp:nvSpPr>
      <dsp:spPr>
        <a:xfrm>
          <a:off x="1213008" y="1287"/>
          <a:ext cx="2670869" cy="1602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- Hardware </a:t>
          </a:r>
          <a:r>
            <a:rPr lang="it-IT" sz="3200" kern="1200" dirty="0" err="1"/>
            <a:t>components</a:t>
          </a:r>
          <a:r>
            <a:rPr lang="it-IT" sz="3200" kern="1200" dirty="0"/>
            <a:t> </a:t>
          </a:r>
          <a:endParaRPr lang="en-US" sz="3200" kern="1200" dirty="0"/>
        </a:p>
      </dsp:txBody>
      <dsp:txXfrm>
        <a:off x="1213008" y="1287"/>
        <a:ext cx="2670869" cy="1602521"/>
      </dsp:txXfrm>
    </dsp:sp>
    <dsp:sp modelId="{C04ED16E-457D-4BF7-A490-A16563B86A21}">
      <dsp:nvSpPr>
        <dsp:cNvPr id="0" name=""/>
        <dsp:cNvSpPr/>
      </dsp:nvSpPr>
      <dsp:spPr>
        <a:xfrm>
          <a:off x="4150965" y="1287"/>
          <a:ext cx="2670869" cy="1602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- Data Proxy Server</a:t>
          </a:r>
          <a:endParaRPr lang="en-US" sz="3200" kern="1200" dirty="0"/>
        </a:p>
      </dsp:txBody>
      <dsp:txXfrm>
        <a:off x="4150965" y="1287"/>
        <a:ext cx="2670869" cy="1602521"/>
      </dsp:txXfrm>
    </dsp:sp>
    <dsp:sp modelId="{0D6A05D6-0E3C-4B96-BE5F-8EEB61B1DFE8}">
      <dsp:nvSpPr>
        <dsp:cNvPr id="0" name=""/>
        <dsp:cNvSpPr/>
      </dsp:nvSpPr>
      <dsp:spPr>
        <a:xfrm>
          <a:off x="7088921" y="1287"/>
          <a:ext cx="2670869" cy="16025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- Time-series database</a:t>
          </a:r>
          <a:endParaRPr lang="en-US" sz="3200" kern="1200"/>
        </a:p>
      </dsp:txBody>
      <dsp:txXfrm>
        <a:off x="7088921" y="1287"/>
        <a:ext cx="2670869" cy="1602521"/>
      </dsp:txXfrm>
    </dsp:sp>
    <dsp:sp modelId="{D96540DB-B81B-40DF-A8C3-160D6E04FAE4}">
      <dsp:nvSpPr>
        <dsp:cNvPr id="0" name=""/>
        <dsp:cNvSpPr/>
      </dsp:nvSpPr>
      <dsp:spPr>
        <a:xfrm>
          <a:off x="1213008" y="1870895"/>
          <a:ext cx="2670869" cy="16025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- Data-Analysis </a:t>
          </a:r>
          <a:r>
            <a:rPr lang="it-IT" sz="3200" kern="1200" dirty="0" err="1"/>
            <a:t>module</a:t>
          </a:r>
          <a:endParaRPr lang="en-US" sz="3200" kern="1200" dirty="0"/>
        </a:p>
      </dsp:txBody>
      <dsp:txXfrm>
        <a:off x="1213008" y="1870895"/>
        <a:ext cx="2670869" cy="1602521"/>
      </dsp:txXfrm>
    </dsp:sp>
    <dsp:sp modelId="{7D9183D6-5F84-4217-B046-5B9AC3664D09}">
      <dsp:nvSpPr>
        <dsp:cNvPr id="0" name=""/>
        <dsp:cNvSpPr/>
      </dsp:nvSpPr>
      <dsp:spPr>
        <a:xfrm>
          <a:off x="4150965" y="1870895"/>
          <a:ext cx="2670869" cy="16025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- Grafana Dashboard</a:t>
          </a:r>
          <a:endParaRPr lang="en-US" sz="3200" kern="1200"/>
        </a:p>
      </dsp:txBody>
      <dsp:txXfrm>
        <a:off x="4150965" y="1870895"/>
        <a:ext cx="2670869" cy="1602521"/>
      </dsp:txXfrm>
    </dsp:sp>
    <dsp:sp modelId="{6F257B90-78B3-4F93-A458-ED46BBBD9E2D}">
      <dsp:nvSpPr>
        <dsp:cNvPr id="0" name=""/>
        <dsp:cNvSpPr/>
      </dsp:nvSpPr>
      <dsp:spPr>
        <a:xfrm>
          <a:off x="7088921" y="1870895"/>
          <a:ext cx="2670869" cy="1602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- Data-evaluation module</a:t>
          </a:r>
          <a:endParaRPr lang="en-US" sz="3200" kern="1200"/>
        </a:p>
      </dsp:txBody>
      <dsp:txXfrm>
        <a:off x="7088921" y="1870895"/>
        <a:ext cx="2670869" cy="160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11/9/2024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laterale di un letto con tavolino con sopra una sveglia e una lampada bianca">
            <a:extLst>
              <a:ext uri="{FF2B5EF4-FFF2-40B4-BE49-F238E27FC236}">
                <a16:creationId xmlns:a16="http://schemas.microsoft.com/office/drawing/2014/main" id="{B94CF5F9-D6C8-4AEE-DFD7-65E0607B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35" r="-1" b="-1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7962B5-7FA3-7447-8F04-72A3089D9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100">
                <a:solidFill>
                  <a:srgbClr val="FFFFFF"/>
                </a:solidFill>
              </a:rPr>
              <a:t>IoT Alarm system with bed presence detection</a:t>
            </a:r>
          </a:p>
        </p:txBody>
      </p:sp>
    </p:spTree>
    <p:extLst>
      <p:ext uri="{BB962C8B-B14F-4D97-AF65-F5344CB8AC3E}">
        <p14:creationId xmlns:p14="http://schemas.microsoft.com/office/powerpoint/2010/main" val="31430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7FECC-A11A-F0A1-2822-0BA196A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Grafana</a:t>
            </a:r>
            <a:r>
              <a:rPr lang="it-IT" dirty="0"/>
              <a:t> Dashboard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D1AD2-E977-1597-77C3-D33A9FD4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77722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Used</a:t>
            </a:r>
            <a:r>
              <a:rPr lang="it-IT" dirty="0"/>
              <a:t> to display </a:t>
            </a:r>
            <a:r>
              <a:rPr lang="it-IT" dirty="0" err="1"/>
              <a:t>metrics</a:t>
            </a:r>
            <a:r>
              <a:rPr lang="it-IT" dirty="0"/>
              <a:t> and the </a:t>
            </a:r>
            <a:r>
              <a:rPr lang="it-IT" dirty="0" err="1"/>
              <a:t>average</a:t>
            </a:r>
            <a:r>
              <a:rPr lang="it-IT" dirty="0"/>
              <a:t> sleeping time</a:t>
            </a:r>
          </a:p>
        </p:txBody>
      </p:sp>
      <p:pic>
        <p:nvPicPr>
          <p:cNvPr id="2050" name="Picture 2" descr="Grafana - Wikipedia">
            <a:extLst>
              <a:ext uri="{FF2B5EF4-FFF2-40B4-BE49-F238E27FC236}">
                <a16:creationId xmlns:a16="http://schemas.microsoft.com/office/drawing/2014/main" id="{E57D53E3-6BA2-4935-3094-A02484AF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45" y="598551"/>
            <a:ext cx="1101182" cy="112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cerchio, schermata, Policromia, astronomia&#10;&#10;Descrizione generata automaticamente">
            <a:extLst>
              <a:ext uri="{FF2B5EF4-FFF2-40B4-BE49-F238E27FC236}">
                <a16:creationId xmlns:a16="http://schemas.microsoft.com/office/drawing/2014/main" id="{A2B18DCD-BD73-A9F2-6C36-FCE5F717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8" y="3087262"/>
            <a:ext cx="4369293" cy="2187615"/>
          </a:xfrm>
          <a:prstGeom prst="rect">
            <a:avLst/>
          </a:prstGeom>
        </p:spPr>
      </p:pic>
      <p:pic>
        <p:nvPicPr>
          <p:cNvPr id="9" name="Immagine 8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630DF9EF-28D1-DCCF-D8F2-FE51391D0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" y="3087262"/>
            <a:ext cx="6456243" cy="31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21DE3B2C-1385-6D47-E8FF-2162F9CD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" y="2334030"/>
            <a:ext cx="5852172" cy="43891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512EFB3-A3B5-924E-3388-574F8B97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635A9-4CB0-98EF-1223-246677AE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117076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Used</a:t>
            </a:r>
            <a:r>
              <a:rPr lang="it-IT" dirty="0"/>
              <a:t> to compute </a:t>
            </a:r>
            <a:r>
              <a:rPr lang="it-IT" dirty="0" err="1"/>
              <a:t>accuracy</a:t>
            </a:r>
            <a:r>
              <a:rPr lang="it-IT" dirty="0"/>
              <a:t>, </a:t>
            </a:r>
            <a:r>
              <a:rPr lang="it-IT" dirty="0" err="1"/>
              <a:t>precision</a:t>
            </a:r>
            <a:r>
              <a:rPr lang="it-IT" dirty="0"/>
              <a:t>, recall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precision</a:t>
            </a:r>
            <a:r>
              <a:rPr lang="it-IT" dirty="0"/>
              <a:t>-recall </a:t>
            </a:r>
            <a:r>
              <a:rPr lang="it-IT" dirty="0" err="1"/>
              <a:t>curves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04063570-835E-1FEA-248A-D3DDC9477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85" y="3429000"/>
            <a:ext cx="6277215" cy="14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FBA0A-AF9C-2530-D0B1-E847A080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Thanks for the attention!</a:t>
            </a: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65470C44-8E90-E11C-C42C-69930047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4526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5EA08C-9954-065B-2569-73357200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Project’s Architecture	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E375C32-DCAA-5C30-84E9-D44449C40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495452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0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0E807-7432-9849-C7C1-5BE7DA9A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</a:t>
            </a:r>
            <a:r>
              <a:rPr lang="it-IT" dirty="0" err="1"/>
              <a:t>components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BE958-3BB6-D1EE-0A5B-7BC1B418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ESP32</a:t>
            </a:r>
          </a:p>
          <a:p>
            <a:r>
              <a:rPr lang="it-IT" dirty="0"/>
              <a:t>Pressure Sensor</a:t>
            </a:r>
          </a:p>
          <a:p>
            <a:r>
              <a:rPr lang="it-IT" dirty="0"/>
              <a:t>MP3 TF-ID</a:t>
            </a:r>
          </a:p>
          <a:p>
            <a:r>
              <a:rPr lang="it-IT" dirty="0"/>
              <a:t>Speaker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9A984651-CB3D-9538-4226-6417E23A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54" y="1722216"/>
            <a:ext cx="6245095" cy="45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1019-8C4D-F490-9855-D7495B0D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A4EB4-F635-8A4D-C410-60B7DCD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A0F7A-90EB-C9D4-E64F-B1E9824A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software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Arduino IDE.</a:t>
            </a:r>
          </a:p>
          <a:p>
            <a:pPr marL="0" indent="0">
              <a:buNone/>
            </a:pPr>
            <a:r>
              <a:rPr lang="it-IT" dirty="0" err="1"/>
              <a:t>Several</a:t>
            </a:r>
            <a:r>
              <a:rPr lang="it-IT" dirty="0"/>
              <a:t> libraries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:</a:t>
            </a:r>
          </a:p>
          <a:p>
            <a:r>
              <a:rPr lang="it-IT" dirty="0" err="1"/>
              <a:t>SoftwareSerial.h</a:t>
            </a:r>
            <a:endParaRPr lang="it-IT" dirty="0"/>
          </a:p>
          <a:p>
            <a:r>
              <a:rPr lang="it-IT" dirty="0" err="1"/>
              <a:t>DFRobotDFPlayerMini.h</a:t>
            </a:r>
            <a:endParaRPr lang="it-IT" dirty="0"/>
          </a:p>
          <a:p>
            <a:r>
              <a:rPr lang="it-IT" dirty="0" err="1"/>
              <a:t>Wifi.h</a:t>
            </a:r>
            <a:endParaRPr lang="it-IT" dirty="0"/>
          </a:p>
          <a:p>
            <a:r>
              <a:rPr lang="it-IT" dirty="0" err="1"/>
              <a:t>PubSubClient.h</a:t>
            </a:r>
            <a:endParaRPr lang="it-IT" dirty="0"/>
          </a:p>
          <a:p>
            <a:r>
              <a:rPr lang="it-IT" dirty="0" err="1"/>
              <a:t>HTTPClient.h</a:t>
            </a:r>
            <a:endParaRPr lang="it-IT" dirty="0"/>
          </a:p>
        </p:txBody>
      </p:sp>
      <p:pic>
        <p:nvPicPr>
          <p:cNvPr id="6" name="Immagine 5" descr="Immagine che contiene Carattere, simbolo, logo, Elementi grafici&#10;&#10;Descrizione generata automaticamente">
            <a:extLst>
              <a:ext uri="{FF2B5EF4-FFF2-40B4-BE49-F238E27FC236}">
                <a16:creationId xmlns:a16="http://schemas.microsoft.com/office/drawing/2014/main" id="{984F9298-2D3F-AED5-F917-8CC15821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63" y="745751"/>
            <a:ext cx="1539274" cy="11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2BBB1-87BD-B433-F5A1-249DA69C0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01F00-3FAD-0B3F-56A3-3C3C8D7A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8042B6-CD76-06E8-69F1-B966EBA9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Threshold</a:t>
            </a:r>
            <a:r>
              <a:rPr lang="it-IT" dirty="0"/>
              <a:t> can </a:t>
            </a:r>
            <a:r>
              <a:rPr lang="it-IT" dirty="0" err="1"/>
              <a:t>give</a:t>
            </a:r>
            <a:r>
              <a:rPr lang="it-IT" dirty="0"/>
              <a:t> rise to </a:t>
            </a:r>
            <a:r>
              <a:rPr lang="it-IT" dirty="0" err="1"/>
              <a:t>many</a:t>
            </a:r>
            <a:r>
              <a:rPr lang="it-IT" dirty="0"/>
              <a:t> false </a:t>
            </a:r>
            <a:r>
              <a:rPr lang="it-IT" dirty="0" err="1"/>
              <a:t>positives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pipeline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Put the pressure </a:t>
            </a:r>
            <a:r>
              <a:rPr lang="it-IT" dirty="0" err="1"/>
              <a:t>sensor</a:t>
            </a:r>
            <a:r>
              <a:rPr lang="it-IT" dirty="0"/>
              <a:t> under the bed.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Check the </a:t>
            </a:r>
            <a:r>
              <a:rPr lang="it-IT" dirty="0" err="1"/>
              <a:t>value</a:t>
            </a:r>
            <a:r>
              <a:rPr lang="it-IT" dirty="0"/>
              <a:t> in an </a:t>
            </a:r>
            <a:r>
              <a:rPr lang="it-IT" dirty="0" err="1"/>
              <a:t>idle</a:t>
            </a:r>
            <a:r>
              <a:rPr lang="it-IT" dirty="0"/>
              <a:t> state.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Check the </a:t>
            </a:r>
            <a:r>
              <a:rPr lang="it-IT" dirty="0" err="1"/>
              <a:t>value</a:t>
            </a:r>
            <a:r>
              <a:rPr lang="it-IT" dirty="0"/>
              <a:t> with a </a:t>
            </a:r>
            <a:r>
              <a:rPr lang="it-IT" dirty="0" err="1"/>
              <a:t>person</a:t>
            </a:r>
            <a:r>
              <a:rPr lang="it-IT" dirty="0"/>
              <a:t> on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Decide a </a:t>
            </a:r>
            <a:r>
              <a:rPr lang="it-IT" dirty="0" err="1"/>
              <a:t>reasonable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boundaries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DA3DD-403F-86A8-E9AC-808C285C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proxy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3C9E4-90A3-BD77-27AA-3AFD0E5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9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Core component of the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the user and device interactions </a:t>
            </a:r>
            <a:r>
              <a:rPr lang="it-IT" dirty="0" err="1"/>
              <a:t>all</a:t>
            </a:r>
            <a:r>
              <a:rPr lang="it-IT" dirty="0"/>
              <a:t> via HTTP </a:t>
            </a:r>
            <a:r>
              <a:rPr lang="it-IT" dirty="0" err="1"/>
              <a:t>requests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733EB0-434A-6977-B37D-6379AA3559D8}"/>
              </a:ext>
            </a:extLst>
          </p:cNvPr>
          <p:cNvSpPr txBox="1"/>
          <p:nvPr/>
        </p:nvSpPr>
        <p:spPr>
          <a:xfrm>
            <a:off x="905256" y="3205316"/>
            <a:ext cx="4277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b="1" dirty="0"/>
              <a:t>User list of </a:t>
            </a:r>
            <a:r>
              <a:rPr lang="it-IT" b="1" dirty="0" err="1"/>
              <a:t>commands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set_time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set_sleeping_hours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set_threshold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set_days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sampling_rate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stop_alarm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show_variables</a:t>
            </a:r>
            <a:endParaRPr lang="it-IT" i="1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7F03E4-28B0-0859-C59E-0D766D9D5551}"/>
              </a:ext>
            </a:extLst>
          </p:cNvPr>
          <p:cNvSpPr txBox="1"/>
          <p:nvPr/>
        </p:nvSpPr>
        <p:spPr>
          <a:xfrm>
            <a:off x="6691540" y="3205316"/>
            <a:ext cx="427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b="1" dirty="0"/>
              <a:t>ESP32 list of </a:t>
            </a:r>
            <a:r>
              <a:rPr lang="it-IT" b="1" dirty="0" err="1"/>
              <a:t>commands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err="1"/>
              <a:t>alarm_stopped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/>
              <a:t>time</a:t>
            </a:r>
          </a:p>
          <a:p>
            <a:endParaRPr lang="it-IT" dirty="0"/>
          </a:p>
        </p:txBody>
      </p:sp>
      <p:pic>
        <p:nvPicPr>
          <p:cNvPr id="8" name="Immagine 7" descr="Immagine che contiene testo, clipart, grafica, Elementi grafici&#10;&#10;Descrizione generata automaticamente">
            <a:extLst>
              <a:ext uri="{FF2B5EF4-FFF2-40B4-BE49-F238E27FC236}">
                <a16:creationId xmlns:a16="http://schemas.microsoft.com/office/drawing/2014/main" id="{1F67A103-C647-BD81-B868-CDF4E1F2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64" y="617723"/>
            <a:ext cx="2222785" cy="13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172C-30B7-08A7-A542-8136286C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0AD20-097F-7571-E472-F4579526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proxy server - MQTT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2CA5F-245D-6BCC-CD18-0E5A85EA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9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Interactions with ESP32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bidirectional</a:t>
            </a:r>
            <a:r>
              <a:rPr lang="it-IT" dirty="0"/>
              <a:t>, the server </a:t>
            </a:r>
            <a:r>
              <a:rPr lang="it-IT" dirty="0" err="1"/>
              <a:t>uses</a:t>
            </a:r>
            <a:r>
              <a:rPr lang="it-IT" dirty="0"/>
              <a:t> an MQTT broker to </a:t>
            </a:r>
            <a:r>
              <a:rPr lang="it-IT" dirty="0" err="1"/>
              <a:t>send</a:t>
            </a:r>
            <a:r>
              <a:rPr lang="it-IT" dirty="0"/>
              <a:t> data to the device.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292C87-F57F-2925-11EC-67F3AEBF6860}"/>
              </a:ext>
            </a:extLst>
          </p:cNvPr>
          <p:cNvSpPr txBox="1"/>
          <p:nvPr/>
        </p:nvSpPr>
        <p:spPr>
          <a:xfrm>
            <a:off x="905256" y="3205316"/>
            <a:ext cx="427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dirty="0"/>
              <a:t>ESP32 </a:t>
            </a:r>
            <a:r>
              <a:rPr lang="it-IT" dirty="0" err="1"/>
              <a:t>subscribed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/>
              <a:t>esp32/</a:t>
            </a:r>
            <a:r>
              <a:rPr lang="it-IT" i="1" dirty="0" err="1"/>
              <a:t>commands</a:t>
            </a:r>
            <a:r>
              <a:rPr lang="it-IT" i="1" dirty="0"/>
              <a:t>/</a:t>
            </a:r>
            <a:r>
              <a:rPr lang="it-IT" i="1" dirty="0" err="1"/>
              <a:t>stop_alarm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/>
              <a:t>esp32/</a:t>
            </a:r>
            <a:r>
              <a:rPr lang="it-IT" i="1" dirty="0" err="1"/>
              <a:t>commands</a:t>
            </a:r>
            <a:r>
              <a:rPr lang="it-IT" i="1" dirty="0"/>
              <a:t>/</a:t>
            </a:r>
            <a:r>
              <a:rPr lang="it-IT" i="1" dirty="0" err="1"/>
              <a:t>trigger_alarm</a:t>
            </a: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/>
              <a:t>esp32/</a:t>
            </a:r>
            <a:r>
              <a:rPr lang="it-IT" i="1" dirty="0" err="1"/>
              <a:t>commands</a:t>
            </a:r>
            <a:r>
              <a:rPr lang="it-IT" i="1" dirty="0"/>
              <a:t>/</a:t>
            </a:r>
            <a:r>
              <a:rPr lang="it-IT" i="1" dirty="0" err="1"/>
              <a:t>sampling_rate</a:t>
            </a:r>
            <a:endParaRPr lang="it-IT" i="1" dirty="0"/>
          </a:p>
          <a:p>
            <a:endParaRPr lang="it-IT" dirty="0"/>
          </a:p>
        </p:txBody>
      </p:sp>
      <p:pic>
        <p:nvPicPr>
          <p:cNvPr id="7" name="Immagine 6" descr="Immagine che contiene testo, clipart, grafica, Elementi grafici&#10;&#10;Descrizione generata automaticamente">
            <a:extLst>
              <a:ext uri="{FF2B5EF4-FFF2-40B4-BE49-F238E27FC236}">
                <a16:creationId xmlns:a16="http://schemas.microsoft.com/office/drawing/2014/main" id="{4A4EAE24-3B74-313B-E577-F54AB582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64" y="617723"/>
            <a:ext cx="2222785" cy="1389241"/>
          </a:xfrm>
          <a:prstGeom prst="rect">
            <a:avLst/>
          </a:prstGeom>
        </p:spPr>
      </p:pic>
      <p:pic>
        <p:nvPicPr>
          <p:cNvPr id="8" name="Immagine 7" descr="Immagine che contiene logo, Carattere, Elementi grafici, cerchio&#10;&#10;Descrizione generata automaticamente">
            <a:extLst>
              <a:ext uri="{FF2B5EF4-FFF2-40B4-BE49-F238E27FC236}">
                <a16:creationId xmlns:a16="http://schemas.microsoft.com/office/drawing/2014/main" id="{CE501059-0CB7-A6A8-5C09-57FA7212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260" y="216668"/>
            <a:ext cx="1168435" cy="115090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0C3E946-5746-89CA-9679-0AF32664D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4938073"/>
            <a:ext cx="10238550" cy="931892"/>
          </a:xfrm>
          <a:prstGeom prst="rect">
            <a:avLst/>
          </a:prstGeom>
        </p:spPr>
      </p:pic>
      <p:pic>
        <p:nvPicPr>
          <p:cNvPr id="4104" name="Picture 8" descr="Docker: Build 39X Faster (@Docker) / X">
            <a:extLst>
              <a:ext uri="{FF2B5EF4-FFF2-40B4-BE49-F238E27FC236}">
                <a16:creationId xmlns:a16="http://schemas.microsoft.com/office/drawing/2014/main" id="{B8FB58E2-864C-B6F5-E561-DFF339EA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97" y="1430378"/>
            <a:ext cx="1344451" cy="13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15EE-4D4E-8B03-0B23-E7AD5CE04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fluxDB: Introduction">
            <a:extLst>
              <a:ext uri="{FF2B5EF4-FFF2-40B4-BE49-F238E27FC236}">
                <a16:creationId xmlns:a16="http://schemas.microsoft.com/office/drawing/2014/main" id="{7B460DE6-4B01-2C35-49AC-0220AF34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050" y="590667"/>
            <a:ext cx="1849924" cy="10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80F99BD-DB0B-CF29-41FB-2E74478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proxy server - </a:t>
            </a:r>
            <a:r>
              <a:rPr lang="it-IT" dirty="0" err="1"/>
              <a:t>InfluxDB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D9A67-E5A1-F764-5EE8-ECB62ABB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109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Also</a:t>
            </a:r>
            <a:r>
              <a:rPr lang="it-IT" dirty="0"/>
              <a:t> handles </a:t>
            </a:r>
            <a:r>
              <a:rPr lang="it-IT" dirty="0" err="1"/>
              <a:t>tranmission</a:t>
            </a:r>
            <a:r>
              <a:rPr lang="it-IT" dirty="0"/>
              <a:t> of device data to the time-</a:t>
            </a:r>
            <a:r>
              <a:rPr lang="it-IT" dirty="0" err="1"/>
              <a:t>series</a:t>
            </a:r>
            <a:r>
              <a:rPr lang="it-IT" dirty="0"/>
              <a:t> database.</a:t>
            </a:r>
          </a:p>
          <a:p>
            <a:pPr marL="0" indent="0">
              <a:buNone/>
            </a:pPr>
            <a:r>
              <a:rPr lang="it-IT" dirty="0"/>
              <a:t>After the </a:t>
            </a:r>
            <a:r>
              <a:rPr lang="it-IT" i="1" dirty="0"/>
              <a:t>time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.</a:t>
            </a:r>
            <a:r>
              <a:rPr lang="it-IT" i="1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testo, clipart, grafica, Elementi grafici&#10;&#10;Descrizione generata automaticamente">
            <a:extLst>
              <a:ext uri="{FF2B5EF4-FFF2-40B4-BE49-F238E27FC236}">
                <a16:creationId xmlns:a16="http://schemas.microsoft.com/office/drawing/2014/main" id="{7CCF2A55-3AB2-F692-DEC3-E7C42E1A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64" y="617723"/>
            <a:ext cx="2222785" cy="13892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0902AA-BA45-429C-8BDA-903EBA04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56" y="4321236"/>
            <a:ext cx="9524087" cy="10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E40B9-F0AF-74A9-B837-9EAAC4DF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E53E85-A7C4-C799-09A9-0D801998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301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Takes </a:t>
            </a:r>
            <a:r>
              <a:rPr lang="it-IT" dirty="0" err="1"/>
              <a:t>as</a:t>
            </a:r>
            <a:r>
              <a:rPr lang="it-IT" dirty="0"/>
              <a:t> input </a:t>
            </a:r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start_date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start_time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end_date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end_time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sleep</a:t>
            </a:r>
            <a:r>
              <a:rPr lang="it-IT" dirty="0"/>
              <a:t> time and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dates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F3561EA-7EAA-2DEA-BF99-3A7D7F894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4938329"/>
            <a:ext cx="9430597" cy="1532590"/>
          </a:xfrm>
          <a:prstGeom prst="rect">
            <a:avLst/>
          </a:prstGeom>
        </p:spPr>
      </p:pic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C3C7A954-E0EC-48EC-209D-2151A52FA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73" y="2589292"/>
            <a:ext cx="4536707" cy="13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Sovrapposizione modulo</Template>
  <TotalTime>1952</TotalTime>
  <Words>315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Arial Nova Light</vt:lpstr>
      <vt:lpstr>Elephant</vt:lpstr>
      <vt:lpstr>ModOverlayVTI</vt:lpstr>
      <vt:lpstr>IoT Alarm system with bed presence detection</vt:lpstr>
      <vt:lpstr>Project’s Architecture </vt:lpstr>
      <vt:lpstr>Hardware components</vt:lpstr>
      <vt:lpstr>Software implementation</vt:lpstr>
      <vt:lpstr>Threshold configuration</vt:lpstr>
      <vt:lpstr>Data proxy server</vt:lpstr>
      <vt:lpstr>Data proxy server - MQTT</vt:lpstr>
      <vt:lpstr>Data proxy server - InfluxDB</vt:lpstr>
      <vt:lpstr>Data analysis module</vt:lpstr>
      <vt:lpstr>Grafana Dashboard</vt:lpstr>
      <vt:lpstr>Data evaluation module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Galfano</dc:creator>
  <cp:lastModifiedBy>Lorenzo Galfano</cp:lastModifiedBy>
  <cp:revision>3</cp:revision>
  <dcterms:created xsi:type="dcterms:W3CDTF">2024-11-09T16:00:01Z</dcterms:created>
  <dcterms:modified xsi:type="dcterms:W3CDTF">2024-11-11T00:32:38Z</dcterms:modified>
</cp:coreProperties>
</file>