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8" r:id="rId3"/>
    <p:sldId id="273" r:id="rId4"/>
    <p:sldId id="266" r:id="rId5"/>
    <p:sldId id="274" r:id="rId6"/>
    <p:sldId id="276" r:id="rId7"/>
    <p:sldId id="263" r:id="rId8"/>
    <p:sldId id="272" r:id="rId9"/>
    <p:sldId id="260" r:id="rId10"/>
    <p:sldId id="261" r:id="rId11"/>
    <p:sldId id="277" r:id="rId12"/>
    <p:sldId id="267" r:id="rId13"/>
    <p:sldId id="268" r:id="rId14"/>
    <p:sldId id="269" r:id="rId15"/>
    <p:sldId id="271" r:id="rId16"/>
    <p:sldId id="270" r:id="rId17"/>
  </p:sldIdLst>
  <p:sldSz cx="12192000" cy="6858000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65FA0318-691E-4DE3-8752-493821A98772}">
          <p14:sldIdLst>
            <p14:sldId id="256"/>
            <p14:sldId id="278"/>
          </p14:sldIdLst>
        </p14:section>
        <p14:section name="Customer" id="{9C7CD03C-3DF0-4F8F-A320-2BD38E055EC2}">
          <p14:sldIdLst>
            <p14:sldId id="273"/>
          </p14:sldIdLst>
        </p14:section>
        <p14:section name="DevConnListr" id="{99C6B153-6052-4C7B-9895-7249EED57C16}">
          <p14:sldIdLst>
            <p14:sldId id="266"/>
          </p14:sldIdLst>
        </p14:section>
        <p14:section name="Device" id="{D101F06D-3967-4C5A-AF78-AB4FEBD389D3}">
          <p14:sldIdLst>
            <p14:sldId id="274"/>
            <p14:sldId id="276"/>
          </p14:sldIdLst>
        </p14:section>
        <p14:section name="PacketAnalysis" id="{5189F836-8D31-4CC0-A95E-37C2928C4300}">
          <p14:sldIdLst>
            <p14:sldId id="263"/>
            <p14:sldId id="272"/>
            <p14:sldId id="260"/>
            <p14:sldId id="261"/>
          </p14:sldIdLst>
        </p14:section>
        <p14:section name="PacketLogger" id="{59FE2836-B844-4A8E-8332-D4F775E310E2}">
          <p14:sldIdLst>
            <p14:sldId id="277"/>
          </p14:sldIdLst>
        </p14:section>
        <p14:section name="NetCard" id="{5395182D-624E-40E7-AAB4-7540A8AEEDE0}">
          <p14:sldIdLst>
            <p14:sldId id="267"/>
            <p14:sldId id="268"/>
          </p14:sldIdLst>
        </p14:section>
        <p14:section name="GUI" id="{AE0C0CFD-E568-4BBF-BA2A-1A579FAEC903}">
          <p14:sldIdLst>
            <p14:sldId id="269"/>
            <p14:sldId id="271"/>
          </p14:sldIdLst>
        </p14:section>
        <p14:section name="END" id="{0A0765BE-1BC5-4656-B59C-D65139F996DF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69143" autoAdjust="0"/>
  </p:normalViewPr>
  <p:slideViewPr>
    <p:cSldViewPr snapToGrid="0" showGuides="1">
      <p:cViewPr varScale="1">
        <p:scale>
          <a:sx n="65" d="100"/>
          <a:sy n="65" d="100"/>
        </p:scale>
        <p:origin x="816" y="60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3222" y="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2">
                    <a:lumMod val="75000"/>
                  </a:schemeClr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314672"/>
        <c:axId val="232977928"/>
      </c:scatterChart>
      <c:valAx>
        <c:axId val="232314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Кількість даних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232977928"/>
        <c:crosses val="autoZero"/>
        <c:crossBetween val="midCat"/>
      </c:valAx>
      <c:valAx>
        <c:axId val="2329779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Час розрахунку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232314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056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AF540B8D-410A-4478-BECA-94BC9C67F289}" type="datetimeFigureOut">
              <a:rPr lang="uk-UA" smtClean="0"/>
              <a:t>15.06.2015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8D8DC409-910A-4A07-92D4-DA352FA8291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34288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056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69190D90-451E-4BE2-A181-68566B6D9411}" type="datetimeFigureOut">
              <a:rPr lang="uk-UA" smtClean="0"/>
              <a:t>15.06.2015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4" rIns="91430" bIns="45714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30" tIns="45714" rIns="91430" bIns="457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8055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B730E3BF-72D6-4816-BF16-513E75DD0D9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8572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8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Кто я?</a:t>
            </a:r>
          </a:p>
          <a:p>
            <a:r>
              <a:rPr lang="uk-UA" dirty="0" smtClean="0"/>
              <a:t>Здрастуйте. Мене звати Олександр.</a:t>
            </a:r>
            <a:r>
              <a:rPr lang="uk-UA" baseline="0" dirty="0" smtClean="0"/>
              <a:t> Дозвольте доповідати російською мовою.</a:t>
            </a:r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Что</a:t>
            </a:r>
            <a:r>
              <a:rPr lang="ru-RU" b="1" baseline="0" dirty="0" smtClean="0"/>
              <a:t> будем делать?</a:t>
            </a:r>
          </a:p>
          <a:p>
            <a:r>
              <a:rPr lang="ru-RU" baseline="0" dirty="0" smtClean="0"/>
              <a:t>Сегодня я расскажу про то, как разрабатывался комплекс</a:t>
            </a:r>
            <a:r>
              <a:rPr lang="en-US" baseline="0" dirty="0" smtClean="0"/>
              <a:t> </a:t>
            </a:r>
            <a:r>
              <a:rPr lang="ru-RU" baseline="0" dirty="0" smtClean="0"/>
              <a:t>для сравнительного анализа целостности передачи данных в беспроводных каналах связи.</a:t>
            </a:r>
            <a:endParaRPr lang="uk-UA" baseline="0" dirty="0" smtClean="0"/>
          </a:p>
          <a:p>
            <a:r>
              <a:rPr lang="ru-RU" baseline="0" dirty="0" smtClean="0"/>
              <a:t>Также я продемонстрирую работу программы в реальных условиях.</a:t>
            </a:r>
          </a:p>
          <a:p>
            <a:endParaRPr lang="ru-RU" baseline="0" dirty="0" smtClean="0"/>
          </a:p>
          <a:p>
            <a:r>
              <a:rPr lang="ru-RU" b="1" baseline="0" dirty="0" smtClean="0"/>
              <a:t>Почему важно?</a:t>
            </a:r>
          </a:p>
          <a:p>
            <a:r>
              <a:rPr lang="ru-RU" baseline="0" dirty="0" smtClean="0"/>
              <a:t>	Быстрое развитие беспроводных технологий привело к заполнению рабочих частот и увеличению взаимного влияния беспроводных сетей друг на друга - коллизий. Такое негативное влияние приводит к ухудшению условий передачи данных, то есть ухудшение целостности обмена информацией в таких сетях. </a:t>
            </a:r>
            <a:r>
              <a:rPr lang="ru-RU" b="1" baseline="0" dirty="0" smtClean="0"/>
              <a:t>Выявление свободных частот </a:t>
            </a:r>
            <a:r>
              <a:rPr lang="ru-RU" baseline="0" dirty="0" smtClean="0"/>
              <a:t>в диапазоне позволяет динамически перестраивать сеть, повышая целостность данных (как одного из элементов обеспечения безопасности).</a:t>
            </a:r>
          </a:p>
          <a:p>
            <a:r>
              <a:rPr lang="ru-RU" baseline="0" dirty="0" smtClean="0"/>
              <a:t>	Как раз эти свободный частоты и можно увидеть в результате работы программы. Также программа служит для выявления загруженности канала и обнаружения регулярных и спонтанных помех.</a:t>
            </a:r>
          </a:p>
          <a:p>
            <a:pPr defTabSz="914295">
              <a:defRPr/>
            </a:pPr>
            <a:r>
              <a:rPr lang="ru-RU" baseline="0" dirty="0" smtClean="0"/>
              <a:t>	И п</a:t>
            </a:r>
            <a:r>
              <a:rPr lang="ru-RU" dirty="0" smtClean="0"/>
              <a:t>еред тем, как я начну рассказывать</a:t>
            </a:r>
            <a:r>
              <a:rPr lang="ru-RU" baseline="0" dirty="0" smtClean="0"/>
              <a:t> про </a:t>
            </a:r>
            <a:r>
              <a:rPr lang="ru-RU" i="0" baseline="0" dirty="0" smtClean="0"/>
              <a:t>принципы работы </a:t>
            </a:r>
            <a:r>
              <a:rPr lang="ru-RU" dirty="0">
                <a:solidFill>
                  <a:srgbClr val="FF0000"/>
                </a:solidFill>
              </a:rPr>
              <a:t>программы</a:t>
            </a:r>
            <a:r>
              <a:rPr lang="ru-RU" dirty="0"/>
              <a:t> </a:t>
            </a:r>
            <a:r>
              <a:rPr lang="ru-RU" baseline="0" dirty="0" smtClean="0"/>
              <a:t>я покажу то, </a:t>
            </a:r>
            <a:r>
              <a:rPr lang="ru-RU" b="1" i="0" baseline="0" dirty="0" smtClean="0"/>
              <a:t>с чем </a:t>
            </a:r>
            <a:r>
              <a:rPr lang="ru-RU" baseline="0" dirty="0" smtClean="0"/>
              <a:t>она работает.</a:t>
            </a:r>
          </a:p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1293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8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95"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defTabSz="914295">
              <a:defRPr/>
            </a:pPr>
            <a:r>
              <a:rPr lang="ru-RU" dirty="0" smtClean="0"/>
              <a:t>	Мода нужна для обнаружения регулярных помех.</a:t>
            </a:r>
          </a:p>
          <a:p>
            <a:pPr defTabSz="914295">
              <a:defRPr/>
            </a:pPr>
            <a:r>
              <a:rPr lang="ru-RU" dirty="0" smtClean="0"/>
              <a:t>	</a:t>
            </a:r>
            <a:r>
              <a:rPr lang="ru-RU" b="1" dirty="0" smtClean="0"/>
              <a:t>Медиана</a:t>
            </a:r>
            <a:r>
              <a:rPr lang="ru-RU" dirty="0" smtClean="0"/>
              <a:t> используется для обнаружения </a:t>
            </a:r>
            <a:r>
              <a:rPr lang="ru-RU" b="1" dirty="0" smtClean="0"/>
              <a:t>спонтанных помех? ЧТО,</a:t>
            </a:r>
            <a:r>
              <a:rPr lang="ru-RU" b="1" baseline="0" dirty="0" smtClean="0"/>
              <a:t> СЕРЬЕЗНО? -90 -89 -88 -87 -86 = -88 и тут БАХ -50 = -87.5</a:t>
            </a:r>
            <a:endParaRPr lang="ru-RU" b="1" dirty="0" smtClean="0"/>
          </a:p>
          <a:p>
            <a:pPr defTabSz="914295">
              <a:defRPr/>
            </a:pPr>
            <a:endParaRPr lang="ru-RU" dirty="0" smtClean="0"/>
          </a:p>
          <a:p>
            <a:pPr defTabSz="914295">
              <a:defRPr/>
            </a:pPr>
            <a:r>
              <a:rPr lang="ru-RU" b="1" dirty="0" smtClean="0"/>
              <a:t>Алгоритм:</a:t>
            </a:r>
          </a:p>
          <a:p>
            <a:r>
              <a:rPr lang="uk-UA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Каждому конкретному устройству соответствует массив карт (</a:t>
            </a:r>
            <a:r>
              <a:rPr lang="ru-RU" b="1" dirty="0" smtClean="0"/>
              <a:t>АНИМАЦИЯ</a:t>
            </a:r>
            <a:r>
              <a:rPr lang="ru-RU" dirty="0" smtClean="0"/>
              <a:t>) с RSSI в качестве ключа и количеством RSSI в качестве значения.</a:t>
            </a:r>
          </a:p>
          <a:p>
            <a:r>
              <a:rPr lang="ru-RU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При этом каждая</a:t>
            </a:r>
            <a:r>
              <a:rPr lang="ru-RU" baseline="0" dirty="0" smtClean="0"/>
              <a:t> </a:t>
            </a:r>
            <a:r>
              <a:rPr lang="en-US" baseline="0" dirty="0" smtClean="0"/>
              <a:t>HashMap</a:t>
            </a:r>
            <a:r>
              <a:rPr lang="ru-RU" baseline="0" dirty="0" smtClean="0"/>
              <a:t> отвечает за точки на одной конкретной частоте. То есть количество </a:t>
            </a:r>
            <a:r>
              <a:rPr lang="en-US" baseline="0" dirty="0" smtClean="0"/>
              <a:t>HashMap</a:t>
            </a:r>
            <a:r>
              <a:rPr lang="ru-RU" baseline="0" dirty="0" smtClean="0"/>
              <a:t> равно количеству </a:t>
            </a:r>
            <a:r>
              <a:rPr lang="ru-RU" baseline="0" smtClean="0"/>
              <a:t>дискрет.</a:t>
            </a:r>
          </a:p>
          <a:p>
            <a:endParaRPr lang="ru-RU" baseline="0" dirty="0" smtClean="0"/>
          </a:p>
          <a:p>
            <a:r>
              <a:rPr lang="ru-RU" baseline="0" dirty="0" smtClean="0"/>
              <a:t>	Может показаться, что в структуре слишком много значений, но расчеты таковы: 256 дискрет, от -100 до -50, при максимально возможном заполнении: 256 </a:t>
            </a:r>
            <a:r>
              <a:rPr lang="en-US" baseline="0" dirty="0" smtClean="0"/>
              <a:t>HashMap</a:t>
            </a:r>
            <a:r>
              <a:rPr lang="ru-RU" baseline="0" dirty="0" smtClean="0"/>
              <a:t> = ; 256 * 50*(байт) * 50*(</a:t>
            </a:r>
            <a:r>
              <a:rPr lang="ru-RU" baseline="0" dirty="0" err="1" smtClean="0"/>
              <a:t>инт</a:t>
            </a:r>
            <a:r>
              <a:rPr lang="ru-RU" baseline="0" dirty="0" smtClean="0"/>
              <a:t>) = 256 * 50 байт * 200 байт = 2 560 000 байт = 2,56 </a:t>
            </a:r>
            <a:r>
              <a:rPr lang="ru-RU" baseline="0" dirty="0" err="1" smtClean="0"/>
              <a:t>мб</a:t>
            </a:r>
            <a:r>
              <a:rPr lang="ru-RU" baseline="0" dirty="0" smtClean="0"/>
              <a:t> + </a:t>
            </a:r>
            <a:r>
              <a:rPr lang="ru-RU" baseline="0" dirty="0" err="1" smtClean="0"/>
              <a:t>служебка</a:t>
            </a:r>
            <a:r>
              <a:rPr lang="ru-RU" baseline="0" dirty="0" smtClean="0"/>
              <a:t> // на одно устройство</a:t>
            </a:r>
          </a:p>
          <a:p>
            <a:endParaRPr lang="ru-RU" baseline="0" dirty="0" smtClean="0"/>
          </a:p>
          <a:p>
            <a:pPr defTabSz="914295">
              <a:defRPr/>
            </a:pPr>
            <a:r>
              <a:rPr lang="ru-RU" baseline="0" dirty="0" smtClean="0"/>
              <a:t>	Благодаря таким структурам данных сложность расчета становится константной, а память при накоплении данных не расходуется.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9625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8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Также</a:t>
            </a:r>
            <a:r>
              <a:rPr lang="ru-RU" baseline="0" dirty="0" smtClean="0"/>
              <a:t> на рассылку </a:t>
            </a:r>
            <a:r>
              <a:rPr lang="en-US" baseline="0" dirty="0" smtClean="0"/>
              <a:t>RSSI </a:t>
            </a:r>
            <a:r>
              <a:rPr lang="ru-RU" baseline="0" dirty="0" smtClean="0"/>
              <a:t>подписан модуль </a:t>
            </a:r>
            <a:r>
              <a:rPr lang="ru-RU" baseline="0" dirty="0" err="1" smtClean="0"/>
              <a:t>логирования</a:t>
            </a:r>
            <a:r>
              <a:rPr lang="ru-RU" baseline="0" dirty="0" smtClean="0"/>
              <a:t>. </a:t>
            </a:r>
          </a:p>
          <a:p>
            <a:r>
              <a:rPr lang="ru-RU" baseline="0" dirty="0" smtClean="0"/>
              <a:t>	Задача модуля – записывать в файл массивы </a:t>
            </a:r>
            <a:r>
              <a:rPr lang="en-US" baseline="0" dirty="0" smtClean="0"/>
              <a:t>RSSI </a:t>
            </a:r>
            <a:r>
              <a:rPr lang="ru-RU" baseline="0" dirty="0" smtClean="0"/>
              <a:t>в такой форме, что бы их можно было загрузить в программу (используется </a:t>
            </a:r>
            <a:r>
              <a:rPr lang="uk-UA" dirty="0" err="1"/>
              <a:t>JSON</a:t>
            </a:r>
            <a:r>
              <a:rPr lang="ru-RU" baseline="0" dirty="0" smtClean="0"/>
              <a:t>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	Основной проблемой функции </a:t>
            </a:r>
            <a:r>
              <a:rPr lang="ru-RU" baseline="0" dirty="0" err="1" smtClean="0"/>
              <a:t>Replay</a:t>
            </a:r>
            <a:r>
              <a:rPr lang="ru-RU" baseline="0" dirty="0" smtClean="0"/>
              <a:t> является пропорциональный рост времени на открытие файла в соответствии с его размером. Эта проблема не решена в текущей версии программы. Возможный путь решения - открытие не целого файла, а его части с помощью потокового (</a:t>
            </a:r>
            <a:r>
              <a:rPr lang="ru-RU" baseline="0" dirty="0" err="1" smtClean="0"/>
              <a:t>Streaming</a:t>
            </a:r>
            <a:r>
              <a:rPr lang="ru-RU" baseline="0" dirty="0" smtClean="0"/>
              <a:t>) считывания.</a:t>
            </a:r>
            <a:r>
              <a:rPr lang="en-US" baseline="0" dirty="0" smtClean="0"/>
              <a:t> </a:t>
            </a:r>
            <a:r>
              <a:rPr lang="ru-RU" b="1" baseline="0" dirty="0" smtClean="0"/>
              <a:t>Кстати проблема с Водопадом решается также –</a:t>
            </a:r>
            <a:r>
              <a:rPr lang="en-US" b="1" baseline="0" dirty="0" smtClean="0"/>
              <a:t> </a:t>
            </a:r>
            <a:r>
              <a:rPr lang="ru-RU" b="1" baseline="0" dirty="0" smtClean="0"/>
              <a:t>скользящее окно по файлу, а в случае если временной кусок слишком большой – использовать интерполяцию.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78967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8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Пользователь также может</a:t>
            </a:r>
            <a:r>
              <a:rPr lang="ru-RU" baseline="0" dirty="0" smtClean="0"/>
              <a:t> активировать встроенную сетевую карту для просмотра загруженности каналов в реальном времени.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3773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8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Модуль работает</a:t>
            </a:r>
            <a:r>
              <a:rPr lang="ru-RU" baseline="0" dirty="0" smtClean="0"/>
              <a:t> только под ОС </a:t>
            </a:r>
            <a:r>
              <a:rPr lang="en-US" baseline="0" dirty="0" smtClean="0"/>
              <a:t>Linux</a:t>
            </a:r>
            <a:r>
              <a:rPr lang="ru-RU" baseline="0" dirty="0" smtClean="0"/>
              <a:t> из за сложности перевести адаптер в режим монитора под </a:t>
            </a:r>
            <a:r>
              <a:rPr lang="en-US" baseline="0" dirty="0" smtClean="0"/>
              <a:t>Win</a:t>
            </a:r>
            <a:r>
              <a:rPr lang="uk-UA" baseline="0" dirty="0" smtClean="0"/>
              <a:t>. </a:t>
            </a:r>
            <a:r>
              <a:rPr lang="ru-RU" baseline="0" noProof="0" dirty="0" smtClean="0"/>
              <a:t>Для перевода адаптера в режим монитора, а также для переключения каналов, используются</a:t>
            </a:r>
            <a:r>
              <a:rPr lang="uk-UA" baseline="0" dirty="0" smtClean="0"/>
              <a:t> </a:t>
            </a:r>
            <a:r>
              <a:rPr lang="ru-RU" baseline="0" dirty="0" smtClean="0"/>
              <a:t>программы </a:t>
            </a:r>
            <a:r>
              <a:rPr lang="uk-UA" dirty="0" err="1"/>
              <a:t>ifconfig</a:t>
            </a:r>
            <a:r>
              <a:rPr lang="uk-UA" dirty="0"/>
              <a:t> и </a:t>
            </a:r>
            <a:r>
              <a:rPr lang="uk-UA" dirty="0" err="1"/>
              <a:t>iw</a:t>
            </a:r>
            <a:r>
              <a:rPr lang="ru-RU" dirty="0"/>
              <a:t>. Траффик отлавливается программой </a:t>
            </a:r>
            <a:r>
              <a:rPr lang="uk-UA" dirty="0" err="1"/>
              <a:t>tcpdump</a:t>
            </a:r>
            <a:r>
              <a:rPr lang="uk-UA" dirty="0"/>
              <a:t> и </a:t>
            </a:r>
            <a:r>
              <a:rPr lang="ru-RU" dirty="0"/>
              <a:t>парсится в форму пригодную для обработки.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9478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8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noProof="1" smtClean="0"/>
              <a:t>	Как проанализированные</a:t>
            </a:r>
            <a:r>
              <a:rPr lang="ru-RU" baseline="0" noProof="1" smtClean="0"/>
              <a:t> данные так и загруженность канала отображаются через интерфейсе пользователя.</a:t>
            </a:r>
            <a:endParaRPr lang="ru-RU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9580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8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	Поток пользовательского интерфейса принимает данные </a:t>
            </a:r>
            <a:r>
              <a:rPr lang="ru-RU" baseline="0" dirty="0" smtClean="0"/>
              <a:t>от потока анализа и потока сетевой карты и отображает их.</a:t>
            </a:r>
          </a:p>
          <a:p>
            <a:pPr lvl="0"/>
            <a:endParaRPr lang="uk-UA" baseline="0" dirty="0" smtClean="0"/>
          </a:p>
          <a:p>
            <a:pPr lvl="0"/>
            <a:r>
              <a:rPr lang="ru-RU" baseline="0" dirty="0" smtClean="0"/>
              <a:t>	Были проблемы с производительностью </a:t>
            </a:r>
            <a:r>
              <a:rPr lang="en-US" baseline="0" dirty="0" err="1" smtClean="0"/>
              <a:t>JavaFX</a:t>
            </a:r>
            <a:r>
              <a:rPr lang="ru-RU" baseline="0" dirty="0" smtClean="0"/>
              <a:t>: </a:t>
            </a:r>
            <a:r>
              <a:rPr lang="ru-RU" baseline="0" dirty="0" err="1" smtClean="0"/>
              <a:t>н.п</a:t>
            </a:r>
            <a:r>
              <a:rPr lang="ru-RU" baseline="0" dirty="0" smtClean="0"/>
              <a:t>. при частом обновлении графика сильно загружается процессор. Поэтому я ввел некоторые средства, которые помогают избежать чрезмерной загрузки: </a:t>
            </a:r>
          </a:p>
          <a:p>
            <a:pPr marL="628577" lvl="1" indent="-171430">
              <a:buFont typeface="Arial" panose="020B0604020202020204" pitchFamily="34" charset="0"/>
              <a:buChar char="•"/>
            </a:pPr>
            <a:r>
              <a:rPr lang="ru-RU" baseline="0" dirty="0" smtClean="0"/>
              <a:t>оптимизировал алгоритм выборки данных при перемещении по часовой полосе;</a:t>
            </a:r>
          </a:p>
          <a:p>
            <a:pPr marL="628577" lvl="1" indent="-171430">
              <a:buFont typeface="Arial" panose="020B0604020202020204" pitchFamily="34" charset="0"/>
              <a:buChar char="•"/>
            </a:pPr>
            <a:r>
              <a:rPr lang="ru-RU" baseline="0" dirty="0" smtClean="0"/>
              <a:t>ввел настраиваемое ограничение на частоту </a:t>
            </a:r>
            <a:r>
              <a:rPr lang="ru-RU" baseline="0" smtClean="0"/>
              <a:t>обновлений.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60074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А теперь</a:t>
            </a:r>
            <a:r>
              <a:rPr lang="ru-RU" baseline="0" dirty="0" smtClean="0"/>
              <a:t> я </a:t>
            </a:r>
            <a:r>
              <a:rPr lang="ru-RU" b="1" baseline="0" dirty="0" smtClean="0"/>
              <a:t>покажу</a:t>
            </a:r>
            <a:r>
              <a:rPr lang="ru-RU" baseline="0" dirty="0" smtClean="0"/>
              <a:t> как это все работает.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673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Программа работает с Анализаторами спектра, которые позволяют проводить сканирование частотного диапазона в режиме реального времени. Используются устройства от разных</a:t>
            </a:r>
            <a:r>
              <a:rPr lang="ru-RU" baseline="0" dirty="0" smtClean="0"/>
              <a:t> производителей и поэтому каждое имеет свои особенности: работают </a:t>
            </a:r>
            <a:r>
              <a:rPr lang="ru-RU" dirty="0" smtClean="0"/>
              <a:t>в разных программных средах с различной частотой обновления, используют различные</a:t>
            </a:r>
            <a:r>
              <a:rPr lang="ru-RU" baseline="0" dirty="0" smtClean="0"/>
              <a:t> интерфейсы для передачи данных, имеют разный уровень чувствительности.</a:t>
            </a:r>
          </a:p>
          <a:p>
            <a:r>
              <a:rPr lang="ru-RU" baseline="0" dirty="0" smtClean="0"/>
              <a:t>	Также программа работает со беспроводными адаптерами, как встроенными так и внешними.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133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8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	Для разбора</a:t>
            </a:r>
            <a:r>
              <a:rPr lang="ru-RU" baseline="0" dirty="0" smtClean="0"/>
              <a:t> принципов работы программы в</a:t>
            </a:r>
            <a:r>
              <a:rPr lang="ru-RU" dirty="0" smtClean="0"/>
              <a:t>ыбрана</a:t>
            </a:r>
            <a:r>
              <a:rPr lang="ru-RU" baseline="0" dirty="0" smtClean="0"/>
              <a:t> </a:t>
            </a:r>
            <a:r>
              <a:rPr lang="ru-RU" dirty="0" smtClean="0"/>
              <a:t>Диаграмма последовательности </a:t>
            </a:r>
            <a:r>
              <a:rPr lang="ru-RU" baseline="0" dirty="0" smtClean="0"/>
              <a:t>так как она хорошо показывает </a:t>
            </a:r>
            <a:r>
              <a:rPr lang="ru-RU" dirty="0"/>
              <a:t>линии жизни каждого модуля</a:t>
            </a:r>
            <a:r>
              <a:rPr lang="uk-UA" dirty="0"/>
              <a:t>. </a:t>
            </a:r>
            <a:r>
              <a:rPr lang="ru-RU" dirty="0"/>
              <a:t>Программа реализована модульной для легкости доработки, сопровождения и повторного использования.</a:t>
            </a:r>
            <a:endParaRPr lang="ru-RU" dirty="0" smtClean="0"/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Точкой входа в программу</a:t>
            </a:r>
            <a:r>
              <a:rPr lang="ru-RU" baseline="0" dirty="0" smtClean="0"/>
              <a:t> является пользователь, который может осуществить 2 действия: подключить устройство и активировать сетевую карту.</a:t>
            </a:r>
          </a:p>
          <a:p>
            <a:pPr lvl="0"/>
            <a:endParaRPr lang="ru-RU" baseline="0" dirty="0" smtClean="0"/>
          </a:p>
          <a:p>
            <a:pPr lvl="0"/>
            <a:r>
              <a:rPr lang="ru-RU" baseline="0" dirty="0" smtClean="0"/>
              <a:t>	Рассмотрим</a:t>
            </a:r>
            <a:r>
              <a:rPr lang="uk-UA" baseline="0" dirty="0" smtClean="0"/>
              <a:t> </a:t>
            </a:r>
            <a:r>
              <a:rPr lang="ru-RU" baseline="0" noProof="0" dirty="0" smtClean="0"/>
              <a:t>действия программы при подключении устройства.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3772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8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</a:t>
            </a:r>
          </a:p>
          <a:p>
            <a:r>
              <a:rPr lang="ru-RU" dirty="0" smtClean="0"/>
              <a:t>	Модуль сканирует систему на предмет подключений устройств.</a:t>
            </a:r>
            <a:r>
              <a:rPr lang="ru-RU" baseline="0" dirty="0" smtClean="0"/>
              <a:t> </a:t>
            </a:r>
            <a:r>
              <a:rPr lang="ru-RU" dirty="0" smtClean="0"/>
              <a:t>Класс реализует паттерн программирования </a:t>
            </a:r>
            <a:r>
              <a:rPr lang="ru-RU" dirty="0" err="1" smtClean="0"/>
              <a:t>Singleton</a:t>
            </a:r>
            <a:r>
              <a:rPr lang="ru-RU" dirty="0" smtClean="0"/>
              <a:t>, потому что нет смысла запускать в одной программе несколько экземпляров этого класса. Также реализует </a:t>
            </a:r>
            <a:r>
              <a:rPr lang="ru-RU" dirty="0" err="1" smtClean="0"/>
              <a:t>Observer</a:t>
            </a:r>
            <a:r>
              <a:rPr lang="ru-RU" dirty="0" smtClean="0"/>
              <a:t>, с помощью которого происходит нотификация подписчиков на событие подключения устройства.</a:t>
            </a:r>
            <a:r>
              <a:rPr lang="en-US" dirty="0" smtClean="0"/>
              <a:t> </a:t>
            </a:r>
            <a:r>
              <a:rPr lang="ru-RU" dirty="0" err="1" smtClean="0"/>
              <a:t>Observer</a:t>
            </a:r>
            <a:r>
              <a:rPr lang="en-US" dirty="0" smtClean="0"/>
              <a:t> </a:t>
            </a:r>
            <a:r>
              <a:rPr lang="ru-RU" dirty="0" err="1" smtClean="0"/>
              <a:t>используеться</a:t>
            </a:r>
            <a:r>
              <a:rPr lang="ru-RU" dirty="0" smtClean="0"/>
              <a:t> довольно часто так</a:t>
            </a:r>
            <a:r>
              <a:rPr lang="ru-RU" baseline="0" dirty="0" smtClean="0"/>
              <a:t> как позволяет отделить части программы друг от друга.</a:t>
            </a:r>
            <a:endParaRPr lang="ru-RU" dirty="0" smtClean="0"/>
          </a:p>
          <a:p>
            <a:r>
              <a:rPr lang="ru-RU" dirty="0" smtClean="0"/>
              <a:t>	</a:t>
            </a:r>
          </a:p>
          <a:p>
            <a:r>
              <a:rPr lang="ru-RU" dirty="0" smtClean="0"/>
              <a:t>	Поскольку программа</a:t>
            </a:r>
            <a:r>
              <a:rPr lang="ru-RU" baseline="0" dirty="0" smtClean="0"/>
              <a:t> поддерживает как </a:t>
            </a:r>
            <a:r>
              <a:rPr lang="en-US" baseline="0" dirty="0" err="1" smtClean="0"/>
              <a:t>HIDUSB</a:t>
            </a:r>
            <a:r>
              <a:rPr lang="en-US" baseline="0" dirty="0" smtClean="0"/>
              <a:t> </a:t>
            </a:r>
            <a:r>
              <a:rPr lang="uk-UA" baseline="0" dirty="0" smtClean="0"/>
              <a:t>так и </a:t>
            </a:r>
            <a:r>
              <a:rPr lang="en-US" baseline="0" dirty="0" smtClean="0"/>
              <a:t>COM</a:t>
            </a:r>
            <a:r>
              <a:rPr lang="ru-RU" baseline="0" dirty="0" smtClean="0"/>
              <a:t> устройства, то поиск устройств реализован с использованием двух разных библиотек.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	Также модуль инициализирует</a:t>
            </a:r>
            <a:r>
              <a:rPr lang="ru-RU" baseline="0" dirty="0" smtClean="0"/>
              <a:t> класс конкретного устройства, и запускает его для работы в отдельный поток.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23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8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Поскольку</a:t>
            </a:r>
            <a:r>
              <a:rPr lang="ru-RU" baseline="0" dirty="0" smtClean="0"/>
              <a:t> программа должна поддерживать устройства от разных производителей, а также разных типов (</a:t>
            </a:r>
            <a:r>
              <a:rPr lang="en-US" baseline="0" dirty="0" err="1" smtClean="0"/>
              <a:t>HHIDUSB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COM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было решено </a:t>
            </a:r>
            <a:r>
              <a:rPr lang="ru-RU" b="1" baseline="0" dirty="0" smtClean="0"/>
              <a:t>унифицировать</a:t>
            </a:r>
            <a:r>
              <a:rPr lang="ru-RU" baseline="0" dirty="0" smtClean="0"/>
              <a:t> поведение устройств через абстрактный класс </a:t>
            </a:r>
            <a:r>
              <a:rPr lang="ru-RU" dirty="0" smtClean="0"/>
              <a:t>Device. Для создания экземпляра используется</a:t>
            </a:r>
            <a:r>
              <a:rPr lang="ru-RU" baseline="0" dirty="0" smtClean="0"/>
              <a:t> </a:t>
            </a:r>
            <a:r>
              <a:rPr lang="ru-RU" b="1" baseline="0" dirty="0" smtClean="0"/>
              <a:t>статичный фабричный метод</a:t>
            </a:r>
            <a:r>
              <a:rPr lang="ru-RU" baseline="0" dirty="0" smtClean="0"/>
              <a:t>, который позволяет, в отличие от конструктора класса, возвращать объекты потомков, которые и являются классами конкретных устройств.</a:t>
            </a:r>
          </a:p>
          <a:p>
            <a:r>
              <a:rPr lang="ru-RU" baseline="0" dirty="0" smtClean="0"/>
              <a:t>	Такой подход позволяет легко добавлять новые устройства в программу – для этого нужно заполнить в шаблоне такие параметры как </a:t>
            </a:r>
            <a:r>
              <a:rPr lang="en-US" baseline="0" dirty="0" err="1" smtClean="0"/>
              <a:t>PID</a:t>
            </a:r>
            <a:r>
              <a:rPr lang="en-US" baseline="0" dirty="0" smtClean="0"/>
              <a:t>, VID, </a:t>
            </a:r>
            <a:r>
              <a:rPr lang="ru-RU" baseline="0" dirty="0" smtClean="0"/>
              <a:t>минимальную частоту, расстояние между </a:t>
            </a:r>
            <a:r>
              <a:rPr lang="ru-RU" baseline="0" dirty="0" err="1" smtClean="0"/>
              <a:t>дискретами</a:t>
            </a:r>
            <a:r>
              <a:rPr lang="ru-RU" baseline="0" dirty="0" smtClean="0"/>
              <a:t>, а  также функцию для </a:t>
            </a:r>
            <a:r>
              <a:rPr lang="ru-RU" baseline="0" dirty="0" err="1" smtClean="0"/>
              <a:t>парсинга</a:t>
            </a:r>
            <a:r>
              <a:rPr lang="ru-RU" baseline="0" dirty="0" smtClean="0"/>
              <a:t> результата работы устройства.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	После инициализации устройство начинает отсылать данные. Программа принимает их и, в соответствии с заданными параметрами, формирует массивы </a:t>
            </a:r>
            <a:r>
              <a:rPr lang="en-US" baseline="0" dirty="0" smtClean="0"/>
              <a:t>RSSI</a:t>
            </a:r>
            <a:r>
              <a:rPr lang="ru-RU" baseline="0" dirty="0" smtClean="0"/>
              <a:t>, которые рассылает подписчикам.</a:t>
            </a:r>
          </a:p>
          <a:p>
            <a:r>
              <a:rPr lang="ru-RU" baseline="0" dirty="0" smtClean="0"/>
              <a:t>	Одним из таких подписчиков является модуль анализа данных.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0565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0801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8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95"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defTabSz="914295">
              <a:defRPr/>
            </a:pPr>
            <a:r>
              <a:rPr lang="ru-RU" dirty="0" smtClean="0"/>
              <a:t>	За анализ данных отвечает класс PacketAnalysis. Он принимает</a:t>
            </a:r>
            <a:r>
              <a:rPr lang="ru-RU" baseline="0" dirty="0" smtClean="0"/>
              <a:t> </a:t>
            </a:r>
            <a:r>
              <a:rPr lang="en-US" baseline="0" dirty="0" smtClean="0"/>
              <a:t>RSSI </a:t>
            </a:r>
            <a:r>
              <a:rPr lang="ru-RU" baseline="0" dirty="0" smtClean="0"/>
              <a:t>и генерирует массивы с модой, медианой, средним и максимальными значениями.</a:t>
            </a:r>
          </a:p>
          <a:p>
            <a:pPr defTabSz="914295">
              <a:defRPr/>
            </a:pPr>
            <a:endParaRPr lang="ru-RU" baseline="0" dirty="0" smtClean="0"/>
          </a:p>
          <a:p>
            <a:pPr defTabSz="914295">
              <a:defRPr/>
            </a:pPr>
            <a:r>
              <a:rPr lang="ru-RU" b="1" baseline="0" dirty="0" smtClean="0"/>
              <a:t>Проблематика:</a:t>
            </a:r>
          </a:p>
          <a:p>
            <a:pPr defTabSz="914295">
              <a:defRPr/>
            </a:pPr>
            <a:r>
              <a:rPr lang="ru-RU" b="0" baseline="0" dirty="0" smtClean="0"/>
              <a:t>	Основная проблема на данном этапе – выбор корректного алгоритма расчета. Дело в том, что …</a:t>
            </a:r>
            <a:r>
              <a:rPr lang="en-US" b="0" baseline="0" dirty="0" smtClean="0"/>
              <a:t> 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7169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8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Проблематика:</a:t>
            </a:r>
          </a:p>
          <a:p>
            <a:r>
              <a:rPr lang="ru-RU" dirty="0"/>
              <a:t>	… слишком много данных. Используя стандартные формулы мы получаем Линейное увеличение времени при расчете (моды, медианы, среднего и максимального значений) из за того, что объём данных постоянно увеличивается. В этом случае, на определенном этапе своей работы, программа просто захлебнется значениями, которые нужно обработать.</a:t>
            </a:r>
          </a:p>
          <a:p>
            <a:endParaRPr lang="ru-RU" dirty="0"/>
          </a:p>
          <a:p>
            <a:r>
              <a:rPr lang="ru-RU" sz="1600" b="1" dirty="0"/>
              <a:t>АНИМАЦИЯ</a:t>
            </a:r>
          </a:p>
          <a:p>
            <a:r>
              <a:rPr lang="ru-RU" sz="1600" b="1" dirty="0"/>
              <a:t>Что нужно достичь:</a:t>
            </a:r>
          </a:p>
          <a:p>
            <a:r>
              <a:rPr lang="ru-RU" sz="1600" dirty="0"/>
              <a:t>	В идеале нужно достичь </a:t>
            </a:r>
            <a:r>
              <a:rPr lang="ru-RU" sz="1600" b="1" dirty="0"/>
              <a:t>константного </a:t>
            </a:r>
            <a:r>
              <a:rPr lang="ru-RU" sz="1600" dirty="0"/>
              <a:t>времени расчета в условии прироста данных.</a:t>
            </a:r>
          </a:p>
          <a:p>
            <a:endParaRPr lang="ru-RU" sz="1600" dirty="0"/>
          </a:p>
          <a:p>
            <a:r>
              <a:rPr lang="ru-RU" sz="1600" b="1" dirty="0"/>
              <a:t>Решение:</a:t>
            </a:r>
          </a:p>
          <a:p>
            <a:r>
              <a:rPr lang="ru-RU" sz="1600" dirty="0"/>
              <a:t>	Для решения проблемы было использовано специальные структуры данных.</a:t>
            </a:r>
            <a:endParaRPr lang="uk-U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989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8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95"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defTabSz="914295">
              <a:defRPr/>
            </a:pPr>
            <a:r>
              <a:rPr lang="ru-RU" dirty="0" smtClean="0"/>
              <a:t>	Среднее</a:t>
            </a:r>
            <a:r>
              <a:rPr lang="ru-RU" baseline="0" dirty="0" smtClean="0"/>
              <a:t> значение показывает интенсивность сигнала за определенный временной интервал. </a:t>
            </a:r>
            <a:r>
              <a:rPr lang="ru-RU" b="1" baseline="0" dirty="0" smtClean="0"/>
              <a:t>(?)</a:t>
            </a:r>
            <a:endParaRPr lang="ru-RU" b="1" dirty="0" smtClean="0"/>
          </a:p>
          <a:p>
            <a:pPr defTabSz="914295">
              <a:defRPr/>
            </a:pPr>
            <a:endParaRPr lang="ru-RU" dirty="0" smtClean="0"/>
          </a:p>
          <a:p>
            <a:pPr defTabSz="914295">
              <a:defRPr/>
            </a:pPr>
            <a:r>
              <a:rPr lang="ru-RU" b="1" dirty="0" smtClean="0"/>
              <a:t>Алгоритм:</a:t>
            </a:r>
          </a:p>
          <a:p>
            <a:pPr defTabSz="914295">
              <a:defRPr/>
            </a:pPr>
            <a:r>
              <a:rPr lang="ru-RU" dirty="0" smtClean="0"/>
              <a:t>	На</a:t>
            </a:r>
            <a:r>
              <a:rPr lang="ru-RU" baseline="0" dirty="0" smtClean="0"/>
              <a:t> примере массивов </a:t>
            </a:r>
            <a:r>
              <a:rPr lang="en-US" baseline="0" dirty="0" err="1" smtClean="0"/>
              <a:t>L1</a:t>
            </a:r>
            <a:r>
              <a:rPr lang="ru-RU" baseline="0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L2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L3</a:t>
            </a:r>
            <a:r>
              <a:rPr lang="ru-RU" baseline="0" dirty="0" smtClean="0"/>
              <a:t>, которые распределены по временной шкале (</a:t>
            </a:r>
            <a:r>
              <a:rPr lang="en-US" baseline="0" dirty="0" err="1" smtClean="0"/>
              <a:t>L1</a:t>
            </a:r>
            <a:r>
              <a:rPr lang="ru-RU" baseline="0" dirty="0" smtClean="0"/>
              <a:t> сформирован первым, </a:t>
            </a:r>
            <a:r>
              <a:rPr lang="en-US" baseline="0" dirty="0" err="1" smtClean="0"/>
              <a:t>L2</a:t>
            </a:r>
            <a:r>
              <a:rPr lang="ru-RU" baseline="0" dirty="0" smtClean="0"/>
              <a:t>  вторым) рассмотрим алгоритмы нахождения среднего арифметического, медианного и модального значений.</a:t>
            </a:r>
            <a:endParaRPr lang="en-US" dirty="0" smtClean="0"/>
          </a:p>
          <a:p>
            <a:pPr defTabSz="914295">
              <a:defRPr/>
            </a:pPr>
            <a:r>
              <a:rPr lang="ru-RU" dirty="0" smtClean="0"/>
              <a:t>	Основная идея: </a:t>
            </a:r>
            <a:r>
              <a:rPr lang="ru-RU" baseline="0" dirty="0" smtClean="0"/>
              <a:t>сохранять последнее подсчитанное среднее арифметическое во вспомогательную структуру данных, что бы потом просто прибавлять новые значения и делить на количество элементов в базе.</a:t>
            </a:r>
            <a:endParaRPr lang="en-US" dirty="0" smtClean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395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8880-1436-4586-8D8B-73DDA0FAC0D2}" type="datetime1">
              <a:rPr lang="uk-UA" smtClean="0"/>
              <a:t>15.06.2015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12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13AF-BEB2-4D0E-A726-811B5CB61D47}" type="datetime1">
              <a:rPr lang="uk-UA" smtClean="0"/>
              <a:t>15.06.2015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59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3336-F8EE-4052-9A57-DDBC4110CD84}" type="datetime1">
              <a:rPr lang="uk-UA" smtClean="0"/>
              <a:t>15.06.2015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08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37D9-26CD-4000-AC9A-DA8CE36229C7}" type="datetime1">
              <a:rPr lang="uk-UA" smtClean="0"/>
              <a:t>15.06.2015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067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6BA-069B-479B-B208-731E125DAFDB}" type="datetime1">
              <a:rPr lang="uk-UA" smtClean="0"/>
              <a:t>15.06.2015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88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A8CE-8761-4A9F-B172-31D00F08E234}" type="datetime1">
              <a:rPr lang="uk-UA" smtClean="0"/>
              <a:t>15.06.2015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636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E9FF-5EB6-42F5-B6F3-A41D2EA0A1F7}" type="datetime1">
              <a:rPr lang="uk-UA" smtClean="0"/>
              <a:t>15.06.2015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27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1E5C-E0CB-4B92-BBF6-22593486F567}" type="datetime1">
              <a:rPr lang="uk-UA" smtClean="0"/>
              <a:t>15.06.2015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252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E075-BB67-4B53-B4A0-010F76B8F986}" type="datetime1">
              <a:rPr lang="uk-UA" smtClean="0"/>
              <a:t>15.06.2015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5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7CE1-4A5B-4769-9440-DD0AAF1A8E07}" type="datetime1">
              <a:rPr lang="uk-UA" smtClean="0"/>
              <a:t>15.06.2015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42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FB-4B06-4525-92CF-608980334B55}" type="datetime1">
              <a:rPr lang="uk-UA" smtClean="0"/>
              <a:t>15.06.2015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38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61D3-21FC-457C-A5C2-1AA75390CA61}" type="datetime1">
              <a:rPr lang="uk-UA" smtClean="0"/>
              <a:t>15.06.2015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303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11" Type="http://schemas.openxmlformats.org/officeDocument/2006/relationships/image" Target="../media/image20.png"/><Relationship Id="rId5" Type="http://schemas.openxmlformats.org/officeDocument/2006/relationships/package" Target="../embeddings/Microsoft_Visio_Drawing10.vsdx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1.vsdx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2.vsdx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3.vsdx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4.vsdx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5.vsdx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.vsdx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2.vsdx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3.vsdx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4.vsdx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3.emf"/><Relationship Id="rId18" Type="http://schemas.openxmlformats.org/officeDocument/2006/relationships/package" Target="../embeddings/Microsoft_Visio_Drawing9.vsdx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0.png"/><Relationship Id="rId12" Type="http://schemas.openxmlformats.org/officeDocument/2006/relationships/package" Target="../embeddings/Microsoft_Visio_Drawing7.vsdx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6.bin"/><Relationship Id="rId5" Type="http://schemas.openxmlformats.org/officeDocument/2006/relationships/package" Target="../embeddings/Microsoft_Visio_Drawing6.vsdx"/><Relationship Id="rId15" Type="http://schemas.openxmlformats.org/officeDocument/2006/relationships/package" Target="../embeddings/Microsoft_Visio_Drawing8.vsdx"/><Relationship Id="rId10" Type="http://schemas.openxmlformats.org/officeDocument/2006/relationships/image" Target="../media/image12.png"/><Relationship Id="rId19" Type="http://schemas.openxmlformats.org/officeDocument/2006/relationships/image" Target="../media/image15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0.png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1210"/>
            <a:ext cx="9144000" cy="4915580"/>
          </a:xfrm>
        </p:spPr>
        <p:txBody>
          <a:bodyPr anchor="ctr">
            <a:normAutofit/>
          </a:bodyPr>
          <a:lstStyle/>
          <a:p>
            <a:r>
              <a:rPr lang="uk-UA" dirty="0" smtClean="0"/>
              <a:t>Програмний комплекс для порівняльного аналізу цілісності передавання даних у безпроводових каналах зв'язку 2,4-2,5 </a:t>
            </a:r>
            <a:r>
              <a:rPr lang="uk-UA" dirty="0" err="1" smtClean="0"/>
              <a:t>ГГц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548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2"/>
          <p:cNvSpPr txBox="1">
            <a:spLocks/>
          </p:cNvSpPr>
          <p:nvPr/>
        </p:nvSpPr>
        <p:spPr>
          <a:xfrm>
            <a:off x="857250" y="-19050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Мода</a:t>
            </a:r>
            <a:r>
              <a:rPr lang="en-US" dirty="0" smtClean="0"/>
              <a:t> </a:t>
            </a:r>
            <a:r>
              <a:rPr lang="uk-UA" dirty="0" smtClean="0"/>
              <a:t>і медіана</a:t>
            </a:r>
            <a:endParaRPr lang="uk-UA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70533"/>
              </p:ext>
            </p:extLst>
          </p:nvPr>
        </p:nvGraphicFramePr>
        <p:xfrm>
          <a:off x="384810" y="1187958"/>
          <a:ext cx="8080375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0" name="Visio" r:id="rId5" imgW="12039600" imgH="10124985" progId="Visio.Drawing.15">
                  <p:embed/>
                </p:oleObj>
              </mc:Choice>
              <mc:Fallback>
                <p:oleObj name="Visio" r:id="rId5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810" y="1187958"/>
                        <a:ext cx="8080375" cy="5353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" name="Group 129"/>
          <p:cNvGrpSpPr/>
          <p:nvPr/>
        </p:nvGrpSpPr>
        <p:grpSpPr>
          <a:xfrm>
            <a:off x="8994268" y="1800501"/>
            <a:ext cx="1216505" cy="1471560"/>
            <a:chOff x="8975218" y="1819551"/>
            <a:chExt cx="1216505" cy="1471560"/>
          </a:xfrm>
        </p:grpSpPr>
        <p:grpSp>
          <p:nvGrpSpPr>
            <p:cNvPr id="10" name="Group 9"/>
            <p:cNvGrpSpPr/>
            <p:nvPr/>
          </p:nvGrpSpPr>
          <p:grpSpPr>
            <a:xfrm>
              <a:off x="8992601" y="2434154"/>
              <a:ext cx="1181734" cy="315932"/>
              <a:chOff x="9920665" y="1892593"/>
              <a:chExt cx="1181734" cy="3159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20665" y="1892594"/>
                <a:ext cx="315931" cy="315931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53566" y="1892593"/>
                <a:ext cx="315931" cy="315931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6468" y="1892593"/>
                <a:ext cx="315931" cy="315931"/>
              </a:xfrm>
              <a:prstGeom prst="rect">
                <a:avLst/>
              </a:prstGeom>
            </p:spPr>
          </p:pic>
        </p:grpSp>
        <p:cxnSp>
          <p:nvCxnSpPr>
            <p:cNvPr id="18" name="Straight Arrow Connector 17"/>
            <p:cNvCxnSpPr/>
            <p:nvPr/>
          </p:nvCxnSpPr>
          <p:spPr>
            <a:xfrm>
              <a:off x="9583468" y="2750086"/>
              <a:ext cx="0" cy="54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2"/>
            </p:cNvCxnSpPr>
            <p:nvPr/>
          </p:nvCxnSpPr>
          <p:spPr>
            <a:xfrm flipH="1">
              <a:off x="9150566" y="2750086"/>
              <a:ext cx="1" cy="270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2"/>
            </p:cNvCxnSpPr>
            <p:nvPr/>
          </p:nvCxnSpPr>
          <p:spPr>
            <a:xfrm flipH="1">
              <a:off x="10016369" y="2750085"/>
              <a:ext cx="1" cy="270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8975218" y="1819551"/>
              <a:ext cx="1216505" cy="610701"/>
              <a:chOff x="9177534" y="1495079"/>
              <a:chExt cx="914400" cy="61070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190602" y="1495079"/>
                <a:ext cx="88826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dirty="0" smtClean="0"/>
                  <a:t>HashMap</a:t>
                </a:r>
                <a:endParaRPr lang="uk-UA" sz="2000" dirty="0"/>
              </a:p>
            </p:txBody>
          </p:sp>
          <p:sp>
            <p:nvSpPr>
              <p:cNvPr id="43" name="Left Brace 42"/>
              <p:cNvSpPr/>
              <p:nvPr/>
            </p:nvSpPr>
            <p:spPr>
              <a:xfrm rot="5400000">
                <a:off x="9557010" y="1570856"/>
                <a:ext cx="155448" cy="91440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7524750" y="3268843"/>
            <a:ext cx="4190306" cy="610701"/>
            <a:chOff x="9177534" y="1495079"/>
            <a:chExt cx="914400" cy="610701"/>
          </a:xfrm>
        </p:grpSpPr>
        <p:sp>
          <p:nvSpPr>
            <p:cNvPr id="46" name="TextBox 45"/>
            <p:cNvSpPr txBox="1"/>
            <p:nvPr/>
          </p:nvSpPr>
          <p:spPr>
            <a:xfrm>
              <a:off x="9483358" y="1495079"/>
              <a:ext cx="30275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/>
                <a:t>ArrayList</a:t>
              </a:r>
              <a:endParaRPr lang="uk-UA" sz="2000" dirty="0"/>
            </a:p>
          </p:txBody>
        </p:sp>
        <p:sp>
          <p:nvSpPr>
            <p:cNvPr id="47" name="Left Brace 46"/>
            <p:cNvSpPr/>
            <p:nvPr/>
          </p:nvSpPr>
          <p:spPr>
            <a:xfrm rot="5400000">
              <a:off x="9557010" y="1570856"/>
              <a:ext cx="155448" cy="9144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653995" y="3879544"/>
            <a:ext cx="1897044" cy="610701"/>
            <a:chOff x="9177534" y="1495079"/>
            <a:chExt cx="914400" cy="610701"/>
          </a:xfrm>
        </p:grpSpPr>
        <p:sp>
          <p:nvSpPr>
            <p:cNvPr id="56" name="TextBox 55"/>
            <p:cNvSpPr txBox="1"/>
            <p:nvPr/>
          </p:nvSpPr>
          <p:spPr>
            <a:xfrm>
              <a:off x="9190600" y="1495079"/>
              <a:ext cx="88826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/>
                <a:t>HashMap</a:t>
              </a:r>
              <a:endParaRPr lang="uk-UA" sz="2000" dirty="0"/>
            </a:p>
          </p:txBody>
        </p:sp>
        <p:sp>
          <p:nvSpPr>
            <p:cNvPr id="57" name="Left Brace 56"/>
            <p:cNvSpPr/>
            <p:nvPr/>
          </p:nvSpPr>
          <p:spPr>
            <a:xfrm rot="5400000">
              <a:off x="9557010" y="1570856"/>
              <a:ext cx="155448" cy="9144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604525" y="4134586"/>
            <a:ext cx="541188" cy="325040"/>
            <a:chOff x="9333532" y="1369115"/>
            <a:chExt cx="602409" cy="750618"/>
          </a:xfrm>
        </p:grpSpPr>
        <p:sp>
          <p:nvSpPr>
            <p:cNvPr id="116" name="TextBox 115"/>
            <p:cNvSpPr txBox="1"/>
            <p:nvPr/>
          </p:nvSpPr>
          <p:spPr>
            <a:xfrm>
              <a:off x="9333535" y="1369115"/>
              <a:ext cx="602406" cy="4525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smtClean="0"/>
                <a:t>HashMap</a:t>
              </a:r>
              <a:endParaRPr lang="uk-UA" sz="1000" dirty="0"/>
            </a:p>
          </p:txBody>
        </p:sp>
        <p:sp>
          <p:nvSpPr>
            <p:cNvPr id="117" name="Left Brace 116"/>
            <p:cNvSpPr/>
            <p:nvPr/>
          </p:nvSpPr>
          <p:spPr>
            <a:xfrm rot="5400000">
              <a:off x="9543059" y="1726856"/>
              <a:ext cx="183350" cy="60240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900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7660967" y="4459623"/>
            <a:ext cx="428322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uk-UA" sz="900" dirty="0">
                <a:latin typeface="Times New Roman" panose="02020603050405020304" pitchFamily="18" charset="0"/>
                <a:ea typeface="Calibri" panose="020F0502020204030204" pitchFamily="34" charset="0"/>
              </a:rPr>
              <a:t>RSSI</a:t>
            </a:r>
            <a:endParaRPr lang="uk-UA" sz="9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1062338" y="4141993"/>
            <a:ext cx="541186" cy="325041"/>
            <a:chOff x="9333530" y="1369113"/>
            <a:chExt cx="602406" cy="750620"/>
          </a:xfrm>
        </p:grpSpPr>
        <p:sp>
          <p:nvSpPr>
            <p:cNvPr id="125" name="TextBox 124"/>
            <p:cNvSpPr txBox="1"/>
            <p:nvPr/>
          </p:nvSpPr>
          <p:spPr>
            <a:xfrm>
              <a:off x="9333530" y="1369113"/>
              <a:ext cx="602406" cy="452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smtClean="0"/>
                <a:t>HashMap</a:t>
              </a:r>
              <a:endParaRPr lang="uk-UA" sz="1000" dirty="0"/>
            </a:p>
          </p:txBody>
        </p:sp>
        <p:sp>
          <p:nvSpPr>
            <p:cNvPr id="126" name="Left Brace 125"/>
            <p:cNvSpPr/>
            <p:nvPr/>
          </p:nvSpPr>
          <p:spPr>
            <a:xfrm rot="5400000">
              <a:off x="9543059" y="1726856"/>
              <a:ext cx="183350" cy="60240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90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11118771" y="4467030"/>
            <a:ext cx="428322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uk-UA" sz="900" dirty="0">
                <a:latin typeface="Times New Roman" panose="02020603050405020304" pitchFamily="18" charset="0"/>
                <a:ea typeface="Calibri" panose="020F0502020204030204" pitchFamily="34" charset="0"/>
              </a:rPr>
              <a:t>RSSI</a:t>
            </a:r>
            <a:endParaRPr lang="uk-UA" sz="9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8653995" y="4487477"/>
            <a:ext cx="1895438" cy="1440987"/>
            <a:chOff x="8634945" y="4506527"/>
            <a:chExt cx="1895438" cy="1440987"/>
          </a:xfrm>
        </p:grpSpPr>
        <p:cxnSp>
          <p:nvCxnSpPr>
            <p:cNvPr id="52" name="Straight Arrow Connector 51"/>
            <p:cNvCxnSpPr>
              <a:stCxn id="96" idx="2"/>
            </p:cNvCxnSpPr>
            <p:nvPr/>
          </p:nvCxnSpPr>
          <p:spPr>
            <a:xfrm>
              <a:off x="9583462" y="4875859"/>
              <a:ext cx="6" cy="70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95" idx="2"/>
            </p:cNvCxnSpPr>
            <p:nvPr/>
          </p:nvCxnSpPr>
          <p:spPr>
            <a:xfrm flipH="1">
              <a:off x="8969591" y="4875859"/>
              <a:ext cx="1344" cy="3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97" idx="2"/>
            </p:cNvCxnSpPr>
            <p:nvPr/>
          </p:nvCxnSpPr>
          <p:spPr>
            <a:xfrm flipH="1">
              <a:off x="10191724" y="4875859"/>
              <a:ext cx="2670" cy="3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8634945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247472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858404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028661" y="5578182"/>
              <a:ext cx="1109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Кількість</a:t>
              </a:r>
              <a:endParaRPr lang="uk-UA" dirty="0"/>
            </a:p>
          </p:txBody>
        </p:sp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7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9" grpId="0"/>
      <p:bldP spid="1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124163"/>
              </p:ext>
            </p:extLst>
          </p:nvPr>
        </p:nvGraphicFramePr>
        <p:xfrm>
          <a:off x="164592" y="1222925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Visio" r:id="rId5" imgW="13496857" imgH="5267235" progId="Visio.Drawing.15">
                  <p:embed/>
                </p:oleObj>
              </mc:Choice>
              <mc:Fallback>
                <p:oleObj name="Visio" r:id="rId5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92" y="1222925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477" y="-865418"/>
            <a:ext cx="23622150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60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681344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" name="Visio" r:id="rId5" imgW="13496857" imgH="5267235" progId="Visio.Drawing.15">
                  <p:embed/>
                </p:oleObj>
              </mc:Choice>
              <mc:Fallback>
                <p:oleObj name="Visio" r:id="rId5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1" y="-865419"/>
            <a:ext cx="23622152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297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86961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" name="Visio" r:id="rId5" imgW="13496857" imgH="5267235" progId="Visio.Drawing.15">
                  <p:embed/>
                </p:oleObj>
              </mc:Choice>
              <mc:Fallback>
                <p:oleObj name="Visio" r:id="rId5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0" y="-865419"/>
            <a:ext cx="23622150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11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204678"/>
              </p:ext>
            </p:extLst>
          </p:nvPr>
        </p:nvGraphicFramePr>
        <p:xfrm>
          <a:off x="164592" y="1237213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" name="Visio" r:id="rId5" imgW="13496857" imgH="5267235" progId="Visio.Drawing.15">
                  <p:embed/>
                </p:oleObj>
              </mc:Choice>
              <mc:Fallback>
                <p:oleObj name="Visio" r:id="rId5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92" y="1237213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5" y="-865418"/>
            <a:ext cx="23622150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2527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839324"/>
              </p:ext>
            </p:extLst>
          </p:nvPr>
        </p:nvGraphicFramePr>
        <p:xfrm>
          <a:off x="164592" y="1237213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" name="Visio" r:id="rId5" imgW="13496857" imgH="5267235" progId="Visio.Drawing.15">
                  <p:embed/>
                </p:oleObj>
              </mc:Choice>
              <mc:Fallback>
                <p:oleObj name="Visio" r:id="rId5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92" y="1237213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4" y="-865418"/>
            <a:ext cx="23622147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711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8000" dirty="0" smtClean="0"/>
              <a:t>Демонстрація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10977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644" y="4165767"/>
            <a:ext cx="2629473" cy="2336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3" y="4035968"/>
            <a:ext cx="3186352" cy="2595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93" y="4165767"/>
            <a:ext cx="2072594" cy="23363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4" y="186587"/>
            <a:ext cx="2695120" cy="2660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51" y="319627"/>
            <a:ext cx="1553556" cy="2394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74" y="319627"/>
            <a:ext cx="2317460" cy="23947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24899" y="2847375"/>
            <a:ext cx="17268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/>
              <a:t>Pololu </a:t>
            </a:r>
            <a:r>
              <a:rPr lang="en-US" sz="2400" dirty="0" smtClean="0"/>
              <a:t>Wixel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563" y="2847375"/>
            <a:ext cx="323947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MetaGeek </a:t>
            </a:r>
            <a:r>
              <a:rPr lang="en-US" sz="2400" dirty="0"/>
              <a:t>Wi-Spy Gen 1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638452" y="2847375"/>
            <a:ext cx="426386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nl-NL" sz="2400" dirty="0" smtClean="0"/>
              <a:t>Unigen </a:t>
            </a:r>
            <a:r>
              <a:rPr lang="nl-NL" sz="2400" dirty="0"/>
              <a:t>ISM Sniffer (Wi-detector)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98689" y="3566571"/>
            <a:ext cx="23793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Ubiquiti </a:t>
            </a:r>
            <a:r>
              <a:rPr lang="en-US" sz="2400" dirty="0" err="1"/>
              <a:t>AirView2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270" y="3566571"/>
            <a:ext cx="440806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Texas </a:t>
            </a:r>
            <a:r>
              <a:rPr lang="en-US" sz="2400" dirty="0"/>
              <a:t>Instruments </a:t>
            </a:r>
            <a:r>
              <a:rPr lang="en-US" sz="2400" dirty="0" err="1"/>
              <a:t>ez430-RF2500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257242" y="3566571"/>
            <a:ext cx="30262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MetaGeek </a:t>
            </a:r>
            <a:r>
              <a:rPr lang="en-US" sz="2400" dirty="0"/>
              <a:t>Wi-Spy </a:t>
            </a:r>
            <a:r>
              <a:rPr lang="en-US" sz="2400" dirty="0" err="1"/>
              <a:t>2.4x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9420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84126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Visio" r:id="rId5" imgW="13496857" imgH="5267235" progId="Visio.Drawing.15">
                  <p:embed/>
                </p:oleObj>
              </mc:Choice>
              <mc:Fallback>
                <p:oleObj name="Visio" r:id="rId5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0720" y="-865419"/>
            <a:ext cx="23622154" cy="8512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3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308739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" name="Visio" r:id="rId5" imgW="13496857" imgH="5267235" progId="Visio.Drawing.15">
                  <p:embed/>
                </p:oleObj>
              </mc:Choice>
              <mc:Fallback>
                <p:oleObj name="Visio" r:id="rId5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1431" y="-865419"/>
            <a:ext cx="23622152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0666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190989"/>
              </p:ext>
            </p:extLst>
          </p:nvPr>
        </p:nvGraphicFramePr>
        <p:xfrm>
          <a:off x="164592" y="1222924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Visio" r:id="rId5" imgW="13496857" imgH="5267235" progId="Visio.Drawing.15">
                  <p:embed/>
                </p:oleObj>
              </mc:Choice>
              <mc:Fallback>
                <p:oleObj name="Visio" r:id="rId5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92" y="1222924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7775" y="-865419"/>
            <a:ext cx="23622150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0236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74707" y="197347"/>
            <a:ext cx="8042586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DeviceTemplate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9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9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FRIENDLY_NAME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VENDOR_ID   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PRODUCT_ID  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INITIAL_FREQUENCY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2400f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CHANNEL_SPACING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0f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END_PACKET_SEQUENCE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[]{};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MANUAL_DEVICE_CONTROL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uk-UA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initializeDevice()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parse(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dataToParse)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         customReadMethod()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3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36523"/>
              </p:ext>
            </p:extLst>
          </p:nvPr>
        </p:nvGraphicFramePr>
        <p:xfrm>
          <a:off x="164592" y="1226099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4" name="Visio" r:id="rId5" imgW="13496857" imgH="5267235" progId="Visio.Drawing.15">
                  <p:embed/>
                </p:oleObj>
              </mc:Choice>
              <mc:Fallback>
                <p:oleObj name="Visio" r:id="rId5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92" y="1226099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99311" y="-865420"/>
            <a:ext cx="23622154" cy="851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1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Забагато</a:t>
            </a:r>
            <a:r>
              <a:rPr lang="ru-RU" dirty="0" smtClean="0"/>
              <a:t> </a:t>
            </a:r>
            <a:r>
              <a:rPr lang="uk-UA" dirty="0" smtClean="0"/>
              <a:t>даних</a:t>
            </a:r>
            <a:endParaRPr lang="uk-UA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8989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0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2"/>
          <p:cNvSpPr txBox="1">
            <a:spLocks/>
          </p:cNvSpPr>
          <p:nvPr/>
        </p:nvSpPr>
        <p:spPr>
          <a:xfrm>
            <a:off x="838200" y="7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Середнє значення</a:t>
            </a:r>
          </a:p>
        </p:txBody>
      </p:sp>
      <p:graphicFrame>
        <p:nvGraphicFramePr>
          <p:cNvPr id="24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079710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" name="Visio" r:id="rId5" imgW="12039600" imgH="10124985" progId="Visio.Drawing.15">
                  <p:embed/>
                </p:oleObj>
              </mc:Choice>
              <mc:Fallback>
                <p:oleObj name="Visio" r:id="rId5" imgW="12039600" imgH="10124985" progId="Visio.Drawing.15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069362" y="4002509"/>
                <a:ext cx="5999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362" y="4002509"/>
                <a:ext cx="599971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9345300" y="4675470"/>
            <a:ext cx="1523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/>
              <a:t>Сховище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345300" y="1905308"/>
                <a:ext cx="1580561" cy="84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800" i="1">
                              <a:latin typeface="Cambria Math" panose="02040503050406030204" pitchFamily="18" charset="0"/>
                            </a:rPr>
                            <m:t>∑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</a:rPr>
                            <m:t>кількість</m:t>
                          </m:r>
                        </m:den>
                      </m:f>
                    </m:oMath>
                  </m:oMathPara>
                </a14:m>
                <a:endParaRPr lang="uk-UA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00" y="1905308"/>
                <a:ext cx="1580561" cy="84664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9069362" y="3124200"/>
            <a:ext cx="2109534" cy="1551270"/>
            <a:chOff x="755339" y="3725891"/>
            <a:chExt cx="1395080" cy="930230"/>
          </a:xfrm>
        </p:grpSpPr>
        <p:sp>
          <p:nvSpPr>
            <p:cNvPr id="32" name="Up Arrow 31"/>
            <p:cNvSpPr/>
            <p:nvPr/>
          </p:nvSpPr>
          <p:spPr>
            <a:xfrm>
              <a:off x="1305028" y="3725891"/>
              <a:ext cx="261861" cy="455347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755339" y="4181238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5339" y="4656121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414717" y="3956342"/>
                <a:ext cx="1139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717" y="3956342"/>
                <a:ext cx="1139992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213808" y="3956341"/>
                <a:ext cx="1139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808" y="3956341"/>
                <a:ext cx="1139992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328185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" name="Visio" r:id="rId12" imgW="12039600" imgH="10124985" progId="Visio.Drawing.15">
                  <p:embed/>
                </p:oleObj>
              </mc:Choice>
              <mc:Fallback>
                <p:oleObj name="Visio" r:id="rId12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327965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" name="Visio" r:id="rId15" imgW="12039600" imgH="10124985" progId="Visio.Drawing.15">
                  <p:embed/>
                </p:oleObj>
              </mc:Choice>
              <mc:Fallback>
                <p:oleObj name="Visio" r:id="rId15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387133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" name="Visio" r:id="rId18" imgW="12039600" imgH="10124985" progId="Visio.Drawing.15">
                  <p:embed/>
                </p:oleObj>
              </mc:Choice>
              <mc:Fallback>
                <p:oleObj name="Visio" r:id="rId18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5066</TotalTime>
  <Words>141</Words>
  <Application>Microsoft Office PowerPoint</Application>
  <PresentationFormat>Widescreen</PresentationFormat>
  <Paragraphs>121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Visio</vt:lpstr>
      <vt:lpstr>Програмний комплекс для порівняльного аналізу цілісності передавання даних у безпроводових каналах зв'язку 2,4-2,5 ГГц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Забагато даних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Демонстрація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 Grebeniuk</dc:creator>
  <cp:lastModifiedBy>Alexandr Grebeniuk</cp:lastModifiedBy>
  <cp:revision>358</cp:revision>
  <dcterms:created xsi:type="dcterms:W3CDTF">2015-04-08T11:54:49Z</dcterms:created>
  <dcterms:modified xsi:type="dcterms:W3CDTF">2015-06-15T12:01:25Z</dcterms:modified>
</cp:coreProperties>
</file>