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3" r:id="rId4"/>
    <p:sldId id="266" r:id="rId5"/>
    <p:sldId id="274" r:id="rId6"/>
    <p:sldId id="276" r:id="rId7"/>
    <p:sldId id="263" r:id="rId8"/>
    <p:sldId id="272" r:id="rId9"/>
    <p:sldId id="260" r:id="rId10"/>
    <p:sldId id="261" r:id="rId11"/>
    <p:sldId id="277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  <p14:sldId id="278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69143" autoAdjust="0"/>
  </p:normalViewPr>
  <p:slideViewPr>
    <p:cSldViewPr snapToGrid="0" showGuides="1">
      <p:cViewPr varScale="1">
        <p:scale>
          <a:sx n="65" d="100"/>
          <a:sy n="65" d="100"/>
        </p:scale>
        <p:origin x="588" y="6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6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239552"/>
        <c:axId val="138239944"/>
      </c:scatterChart>
      <c:valAx>
        <c:axId val="13823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8239944"/>
        <c:crosses val="autoZero"/>
        <c:crossBetween val="midCat"/>
      </c:valAx>
      <c:valAx>
        <c:axId val="138239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8239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08.05.2015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Что</a:t>
            </a:r>
            <a:r>
              <a:rPr lang="ru-RU" b="1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</a:t>
            </a:r>
            <a:r>
              <a:rPr lang="ru-RU" baseline="0" dirty="0" smtClean="0"/>
              <a:t>комплекс</a:t>
            </a:r>
            <a:r>
              <a:rPr lang="en-US" baseline="0" dirty="0" smtClean="0"/>
              <a:t> </a:t>
            </a:r>
            <a:r>
              <a:rPr lang="ru-RU" baseline="0" dirty="0" smtClean="0"/>
              <a:t>для </a:t>
            </a:r>
            <a:r>
              <a:rPr lang="ru-RU" baseline="0" dirty="0" smtClean="0"/>
              <a:t>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важно?</a:t>
            </a:r>
          </a:p>
          <a:p>
            <a:r>
              <a:rPr lang="ru-RU" baseline="0" dirty="0" smtClean="0"/>
              <a:t>	Быстрое развитие беспроводных технологий привело к заполнению рабочих частот и увеличению взаимного влияния беспроводных сетей друг на </a:t>
            </a:r>
            <a:r>
              <a:rPr lang="ru-RU" baseline="0" dirty="0" smtClean="0"/>
              <a:t>друга - коллизий. </a:t>
            </a:r>
            <a:r>
              <a:rPr lang="ru-RU" baseline="0" dirty="0" smtClean="0"/>
              <a:t>Такое негативное влияние приводит к ухудшению условий передачи данных, то есть ухудшение целостности обмена информацией в таких сетях. </a:t>
            </a:r>
            <a:r>
              <a:rPr lang="ru-RU" b="1" baseline="0" dirty="0" smtClean="0"/>
              <a:t>Выявление свободных частот </a:t>
            </a:r>
            <a:r>
              <a:rPr lang="ru-RU" baseline="0" dirty="0" smtClean="0"/>
              <a:t>в диапазоне позволяет динамически перестраивать сеть, повышая целостность данных (как одного из элементов обеспечения безопасности).</a:t>
            </a:r>
          </a:p>
          <a:p>
            <a:r>
              <a:rPr lang="ru-RU" baseline="0" dirty="0" smtClean="0"/>
              <a:t>	Как раз эти свободный частоты и можно увидеть в результате работы программы. Также программа служит для выявления загруженности канала и обнаружения регулярных и спонтанных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И п</a:t>
            </a:r>
            <a:r>
              <a:rPr lang="ru-RU" dirty="0" smtClean="0"/>
              <a:t>еред тем, как я начну рассказывать</a:t>
            </a:r>
            <a:r>
              <a:rPr lang="ru-RU" baseline="0" dirty="0" smtClean="0"/>
              <a:t> про </a:t>
            </a:r>
            <a:r>
              <a:rPr lang="ru-RU" i="0" baseline="0" dirty="0" smtClean="0"/>
              <a:t>принципы работы </a:t>
            </a:r>
            <a:r>
              <a:rPr lang="ru-RU" sz="1200" i="0" baseline="0" dirty="0" smtClean="0">
                <a:solidFill>
                  <a:srgbClr val="FF0000"/>
                </a:solidFill>
              </a:rPr>
              <a:t>программы</a:t>
            </a:r>
            <a:r>
              <a:rPr lang="ru-RU" sz="1200" baseline="0" dirty="0" smtClean="0"/>
              <a:t> </a:t>
            </a:r>
            <a:r>
              <a:rPr lang="ru-RU" baseline="0" dirty="0" smtClean="0"/>
              <a:t>я покажу то, </a:t>
            </a:r>
            <a:r>
              <a:rPr lang="ru-RU" b="1" i="0" baseline="0" dirty="0" smtClean="0"/>
              <a:t>с чем </a:t>
            </a:r>
            <a:r>
              <a:rPr lang="ru-RU" baseline="0" dirty="0" smtClean="0"/>
              <a:t>она работает.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</a:t>
            </a:r>
            <a:r>
              <a:rPr lang="ru-RU" dirty="0" smtClean="0"/>
              <a:t>карт (</a:t>
            </a:r>
            <a:r>
              <a:rPr lang="ru-RU" b="1" dirty="0" smtClean="0"/>
              <a:t>АНИМАЦИЯ</a:t>
            </a:r>
            <a:r>
              <a:rPr lang="ru-RU" dirty="0" smtClean="0"/>
              <a:t>) </a:t>
            </a:r>
            <a:r>
              <a:rPr lang="ru-RU" dirty="0" smtClean="0"/>
              <a:t>с RSSI в качестве ключа и количеством </a:t>
            </a:r>
            <a:r>
              <a:rPr lang="ru-RU" dirty="0" smtClean="0"/>
              <a:t>RSSI </a:t>
            </a:r>
            <a:r>
              <a:rPr lang="ru-RU" dirty="0" smtClean="0"/>
              <a:t>в качестве значения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</a:t>
            </a:r>
            <a:r>
              <a:rPr lang="ru-RU" baseline="0" smtClean="0"/>
              <a:t>дискрет.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данных сложность расчета становится константной, а память при накоплении данных не расходуется.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каналов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Программа работает с Анализаторами спектра, которые позволяют проводить сканирование частотного диапазона в режиме реального времени. Используются устройства от разных</a:t>
            </a:r>
            <a:r>
              <a:rPr lang="ru-RU" baseline="0" dirty="0" smtClean="0"/>
              <a:t> производителей и поэтому каждое имеет свои особенности: работают </a:t>
            </a:r>
            <a:r>
              <a:rPr lang="ru-RU" dirty="0" smtClean="0"/>
              <a:t>в разных программных средах с различной частотой обновления, используют различные</a:t>
            </a:r>
            <a:r>
              <a:rPr lang="ru-RU" baseline="0" dirty="0" smtClean="0"/>
              <a:t> интерфейсы для передачи </a:t>
            </a:r>
            <a:r>
              <a:rPr lang="ru-RU" baseline="0" dirty="0" smtClean="0"/>
              <a:t>данных, имеют разный уровень чувствительности.</a:t>
            </a:r>
          </a:p>
          <a:p>
            <a:r>
              <a:rPr lang="ru-RU" baseline="0" dirty="0" smtClean="0"/>
              <a:t>	Также программа работает со беспроводными адаптерами, как встроенными так и внешними.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Для разбора</a:t>
            </a:r>
            <a:r>
              <a:rPr lang="ru-RU" baseline="0" dirty="0" smtClean="0"/>
              <a:t> принципов работы программы в</a:t>
            </a:r>
            <a:r>
              <a:rPr lang="ru-RU" dirty="0" smtClean="0"/>
              <a:t>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реализована модульной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</a:t>
            </a:r>
            <a:r>
              <a:rPr lang="ru-RU" baseline="0" dirty="0" smtClean="0"/>
              <a:t>то </a:t>
            </a:r>
            <a:r>
              <a:rPr lang="ru-RU" baseline="0" dirty="0" smtClean="0"/>
              <a:t>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через абстрактный класс </a:t>
            </a:r>
            <a:r>
              <a:rPr lang="ru-RU" dirty="0" smtClean="0"/>
              <a:t>Device. Для создания экземпляра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, а  также функцию для </a:t>
            </a:r>
            <a:r>
              <a:rPr lang="ru-RU" baseline="0" dirty="0" err="1" smtClean="0"/>
              <a:t>парсинга</a:t>
            </a:r>
            <a:r>
              <a:rPr lang="ru-RU" baseline="0" dirty="0" smtClean="0"/>
              <a:t> результата работы устройства.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</a:t>
            </a:r>
            <a:r>
              <a:rPr lang="ru-RU" baseline="0" dirty="0" smtClean="0"/>
              <a:t>значениями.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</a:t>
            </a:r>
            <a:r>
              <a:rPr lang="ru-RU" sz="1600" b="0" baseline="0" dirty="0" smtClean="0"/>
              <a:t>в </a:t>
            </a:r>
            <a:r>
              <a:rPr lang="ru-RU" sz="1600" b="0" baseline="0" dirty="0" smtClean="0"/>
              <a:t>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r>
              <a:rPr lang="ru-RU" sz="1600" b="0" baseline="0" dirty="0" smtClean="0"/>
              <a:t>специальные структуры данных.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</a:t>
            </a:r>
            <a:r>
              <a:rPr lang="ru-RU" baseline="0" dirty="0" smtClean="0"/>
              <a:t>. </a:t>
            </a:r>
            <a:r>
              <a:rPr lang="ru-RU" b="1" baseline="0" dirty="0" smtClean="0"/>
              <a:t>(?)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08.05.2015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10" Type="http://schemas.openxmlformats.org/officeDocument/2006/relationships/image" Target="../media/image20.png"/><Relationship Id="rId4" Type="http://schemas.openxmlformats.org/officeDocument/2006/relationships/package" Target="../embeddings/Microsoft_Visio_Drawing10.vsdx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2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3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5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3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0.png"/><Relationship Id="rId12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png"/><Relationship Id="rId11" Type="http://schemas.openxmlformats.org/officeDocument/2006/relationships/image" Target="../media/image13.emf"/><Relationship Id="rId5" Type="http://schemas.openxmlformats.org/officeDocument/2006/relationships/image" Target="../media/image12.emf"/><Relationship Id="rId15" Type="http://schemas.openxmlformats.org/officeDocument/2006/relationships/image" Target="../media/image15.emf"/><Relationship Id="rId10" Type="http://schemas.openxmlformats.org/officeDocument/2006/relationships/package" Target="../embeddings/Microsoft_Visio_Drawing7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9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uk-UA" dirty="0" smtClean="0"/>
              <a:t>Програмний комплекс для порівняльного аналізу цілісності передавання даних у безпроводових каналах зв'язку 2,4-2,5 </a:t>
            </a:r>
            <a:r>
              <a:rPr lang="uk-UA" dirty="0" err="1" smtClean="0"/>
              <a:t>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24163"/>
              </p:ext>
            </p:extLst>
          </p:nvPr>
        </p:nvGraphicFramePr>
        <p:xfrm>
          <a:off x="164592" y="1222925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5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81344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6961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04678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9324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865418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44" y="4165767"/>
            <a:ext cx="2629473" cy="23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3" y="4035968"/>
            <a:ext cx="3186352" cy="2595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93" y="4165767"/>
            <a:ext cx="2072594" cy="2336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4" y="186587"/>
            <a:ext cx="2695120" cy="266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1" y="319627"/>
            <a:ext cx="1553556" cy="239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4" y="319627"/>
            <a:ext cx="2317460" cy="2394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4899" y="2847375"/>
            <a:ext cx="17268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Pololu </a:t>
            </a:r>
            <a:r>
              <a:rPr lang="en-US" sz="2400" dirty="0" smtClean="0"/>
              <a:t>Wixel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63" y="2847375"/>
            <a:ext cx="32394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Gen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8452" y="2847375"/>
            <a:ext cx="42638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nl-NL" sz="2400" dirty="0" smtClean="0"/>
              <a:t>Unigen </a:t>
            </a:r>
            <a:r>
              <a:rPr lang="nl-NL" sz="2400" dirty="0"/>
              <a:t>ISM Sniffer (Wi-detector)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8689" y="3566571"/>
            <a:ext cx="23793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Ubiquiti </a:t>
            </a:r>
            <a:r>
              <a:rPr lang="en-US" sz="2400" dirty="0" err="1"/>
              <a:t>AirView2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70" y="3566571"/>
            <a:ext cx="44080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Texas </a:t>
            </a:r>
            <a:r>
              <a:rPr lang="en-US" sz="2400" dirty="0"/>
              <a:t>Instruments </a:t>
            </a:r>
            <a:r>
              <a:rPr lang="en-US" sz="2400" dirty="0" err="1"/>
              <a:t>ez430-RF2500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57242" y="3566571"/>
            <a:ext cx="3026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</a:t>
            </a:r>
            <a:r>
              <a:rPr lang="en-US" sz="2400" dirty="0" err="1"/>
              <a:t>2.4x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42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4126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720" y="-865419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0873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098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2023" y="1851645"/>
            <a:ext cx="961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Нужен ли слайд о структуре шаблона?</a:t>
            </a:r>
            <a:endParaRPr lang="uk-UA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36523"/>
              </p:ext>
            </p:extLst>
          </p:nvPr>
        </p:nvGraphicFramePr>
        <p:xfrm>
          <a:off x="164592" y="1226099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6099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865420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151</Words>
  <Application>Microsoft Office PowerPoint</Application>
  <PresentationFormat>Widescreen</PresentationFormat>
  <Paragraphs>123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Забагато даних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353</cp:revision>
  <dcterms:created xsi:type="dcterms:W3CDTF">2015-04-08T11:54:49Z</dcterms:created>
  <dcterms:modified xsi:type="dcterms:W3CDTF">2015-05-08T18:56:14Z</dcterms:modified>
</cp:coreProperties>
</file>