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66" r:id="rId4"/>
    <p:sldId id="274" r:id="rId5"/>
    <p:sldId id="276" r:id="rId6"/>
    <p:sldId id="263" r:id="rId7"/>
    <p:sldId id="272" r:id="rId8"/>
    <p:sldId id="260" r:id="rId9"/>
    <p:sldId id="261" r:id="rId10"/>
    <p:sldId id="277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65FA0318-691E-4DE3-8752-493821A98772}">
          <p14:sldIdLst>
            <p14:sldId id="256"/>
          </p14:sldIdLst>
        </p14:section>
        <p14:section name="Customer" id="{9C7CD03C-3DF0-4F8F-A320-2BD38E055EC2}">
          <p14:sldIdLst>
            <p14:sldId id="273"/>
          </p14:sldIdLst>
        </p14:section>
        <p14:section name="DevConnListr" id="{99C6B153-6052-4C7B-9895-7249EED57C16}">
          <p14:sldIdLst>
            <p14:sldId id="266"/>
          </p14:sldIdLst>
        </p14:section>
        <p14:section name="Device" id="{D101F06D-3967-4C5A-AF78-AB4FEBD389D3}">
          <p14:sldIdLst>
            <p14:sldId id="274"/>
            <p14:sldId id="276"/>
          </p14:sldIdLst>
        </p14:section>
        <p14:section name="PacketAnalysis" id="{5189F836-8D31-4CC0-A95E-37C2928C4300}">
          <p14:sldIdLst>
            <p14:sldId id="263"/>
            <p14:sldId id="272"/>
            <p14:sldId id="260"/>
            <p14:sldId id="261"/>
          </p14:sldIdLst>
        </p14:section>
        <p14:section name="PacketLogger" id="{59FE2836-B844-4A8E-8332-D4F775E310E2}">
          <p14:sldIdLst>
            <p14:sldId id="277"/>
          </p14:sldIdLst>
        </p14:section>
        <p14:section name="NetCard" id="{5395182D-624E-40E7-AAB4-7540A8AEEDE0}">
          <p14:sldIdLst>
            <p14:sldId id="267"/>
            <p14:sldId id="268"/>
          </p14:sldIdLst>
        </p14:section>
        <p14:section name="GUI" id="{AE0C0CFD-E568-4BBF-BA2A-1A579FAEC903}">
          <p14:sldIdLst>
            <p14:sldId id="269"/>
            <p14:sldId id="271"/>
          </p14:sldIdLst>
        </p14:section>
        <p14:section name="END" id="{0A0765BE-1BC5-4656-B59C-D65139F996D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67714" autoAdjust="0"/>
  </p:normalViewPr>
  <p:slideViewPr>
    <p:cSldViewPr snapToGrid="0" showGuides="1">
      <p:cViewPr varScale="1">
        <p:scale>
          <a:sx n="61" d="100"/>
          <a:sy n="61" d="100"/>
        </p:scale>
        <p:origin x="1680" y="7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2225" cap="rnd">
                <a:solidFill>
                  <a:schemeClr val="accent1"/>
                </a:solidFill>
                <a:round/>
                <a:tailEnd type="stealth" w="lg" len="lg"/>
              </a:ln>
              <a:effectLst/>
            </c:spPr>
          </c:dPt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522840"/>
        <c:axId val="69525840"/>
      </c:scatterChart>
      <c:valAx>
        <c:axId val="130522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Кількість даних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69525840"/>
        <c:crosses val="autoZero"/>
        <c:crossBetween val="midCat"/>
      </c:valAx>
      <c:valAx>
        <c:axId val="69525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uk-UA" sz="2400" b="0" i="0" baseline="0" dirty="0" smtClean="0">
                    <a:effectLst/>
                    <a:latin typeface="+mj-lt"/>
                  </a:rPr>
                  <a:t>Час розрахунку</a:t>
                </a:r>
                <a:endParaRPr lang="uk-UA" sz="1600" dirty="0">
                  <a:effectLst/>
                  <a:latin typeface="+mj-lt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uk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>
                <a:lumMod val="50000"/>
              </a:schemeClr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uk-UA"/>
          </a:p>
        </c:txPr>
        <c:crossAx val="130522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40B8D-410A-4478-BECA-94BC9C67F289}" type="datetimeFigureOut">
              <a:rPr lang="uk-UA" smtClean="0"/>
              <a:t>16.04.2015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C409-910A-4A07-92D4-DA352FA8291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3428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90D90-451E-4BE2-A181-68566B6D9411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3BF-72D6-4816-BF16-513E75DD0D9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57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я?</a:t>
            </a:r>
          </a:p>
          <a:p>
            <a:r>
              <a:rPr lang="uk-UA" dirty="0" smtClean="0"/>
              <a:t>Здрастуйте. Мене звати Олександр.</a:t>
            </a:r>
            <a:r>
              <a:rPr lang="uk-UA" baseline="0" dirty="0" smtClean="0"/>
              <a:t> Дозвольте доповідати російською мовою.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будем делать?</a:t>
            </a:r>
          </a:p>
          <a:p>
            <a:r>
              <a:rPr lang="ru-RU" baseline="0" dirty="0" smtClean="0"/>
              <a:t>Сегодня я расскажу про то, как разрабатывался комплекс сравнительного анализа целостности передачи данных в беспроводных каналах связи.</a:t>
            </a:r>
            <a:endParaRPr lang="uk-UA" baseline="0" dirty="0" smtClean="0"/>
          </a:p>
          <a:p>
            <a:r>
              <a:rPr lang="ru-RU" baseline="0" dirty="0" smtClean="0"/>
              <a:t>Также я продемонстрирую работу программы в реальных условиях.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 важно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Быстрое развитие беспроводных технологий привело к заполнению рабочих частот и увеличение взаимного влияния беспроводных сетей друг на од-ну. Такой негативный влияние приводит к ухудшению условий передачи данных, то есть ухудшение целостности обмена информацией в таких сетях. Выявление свободных частот в диапазоне позволяет динамически перестраивать сеть, повышая целостность данных (как одного из элементов обеспечения безопасности).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Почему я</a:t>
            </a:r>
            <a:r>
              <a:rPr lang="ru-RU" baseline="0" dirty="0" smtClean="0"/>
              <a:t>?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129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Также</a:t>
            </a:r>
            <a:r>
              <a:rPr lang="ru-RU" baseline="0" dirty="0" smtClean="0"/>
              <a:t> на рассылку </a:t>
            </a:r>
            <a:r>
              <a:rPr lang="en-US" baseline="0" dirty="0" smtClean="0"/>
              <a:t>RSSI </a:t>
            </a:r>
            <a:r>
              <a:rPr lang="ru-RU" baseline="0" dirty="0" smtClean="0"/>
              <a:t>подписан модуль </a:t>
            </a:r>
            <a:r>
              <a:rPr lang="ru-RU" baseline="0" dirty="0" err="1" smtClean="0"/>
              <a:t>логирования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	Задача модуля – записывать в файл массивы </a:t>
            </a:r>
            <a:r>
              <a:rPr lang="en-US" baseline="0" dirty="0" smtClean="0"/>
              <a:t>RSSI </a:t>
            </a:r>
            <a:r>
              <a:rPr lang="ru-RU" baseline="0" dirty="0" smtClean="0"/>
              <a:t>в такой форме, что бы их можно было загрузить в программу (используется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baseline="0" dirty="0" smtClean="0"/>
              <a:t>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Основной проблемой функции </a:t>
            </a:r>
            <a:r>
              <a:rPr lang="ru-RU" baseline="0" dirty="0" err="1" smtClean="0"/>
              <a:t>Replay</a:t>
            </a:r>
            <a:r>
              <a:rPr lang="ru-RU" baseline="0" dirty="0" smtClean="0"/>
              <a:t> является пропорциональный рост времени на открытие файла в соответствии с его размером. Эта проблема не решена в текущей версии программы. Возможный путь решения - открытие не целого файла, а его части с помощью потокового (</a:t>
            </a:r>
            <a:r>
              <a:rPr lang="ru-RU" baseline="0" dirty="0" err="1" smtClean="0"/>
              <a:t>Streaming</a:t>
            </a:r>
            <a:r>
              <a:rPr lang="ru-RU" baseline="0" dirty="0" smtClean="0"/>
              <a:t>) считывания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="1" baseline="0" dirty="0" smtClean="0"/>
              <a:t>Кстати проблема с Водопадом решается также –</a:t>
            </a:r>
            <a:r>
              <a:rPr lang="en-US" b="1" baseline="0" dirty="0" smtClean="0"/>
              <a:t> </a:t>
            </a:r>
            <a:r>
              <a:rPr lang="ru-RU" b="1" baseline="0" dirty="0" smtClean="0"/>
              <a:t>скользящее окно по файлу, а в случае если временной кусок слишком большой – использовать интерполяцию.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6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Пользователь также может</a:t>
            </a:r>
            <a:r>
              <a:rPr lang="ru-RU" baseline="0" dirty="0" smtClean="0"/>
              <a:t> активировать встроенную сетевую карту для просмотра загруженности </a:t>
            </a:r>
            <a:r>
              <a:rPr lang="ru-RU" baseline="0" dirty="0" smtClean="0"/>
              <a:t>каналов </a:t>
            </a:r>
            <a:r>
              <a:rPr lang="ru-RU" baseline="0" dirty="0" smtClean="0"/>
              <a:t>в реальном времени.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377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Модуль работает</a:t>
            </a:r>
            <a:r>
              <a:rPr lang="ru-RU" baseline="0" dirty="0" smtClean="0"/>
              <a:t> только под ОС </a:t>
            </a:r>
            <a:r>
              <a:rPr lang="en-US" baseline="0" dirty="0" smtClean="0"/>
              <a:t>Linux</a:t>
            </a:r>
            <a:r>
              <a:rPr lang="ru-RU" baseline="0" dirty="0" smtClean="0"/>
              <a:t> из за сложности перевести адаптер в режим монитора под </a:t>
            </a:r>
            <a:r>
              <a:rPr lang="en-US" baseline="0" dirty="0" smtClean="0"/>
              <a:t>Win</a:t>
            </a:r>
            <a:r>
              <a:rPr lang="uk-UA" baseline="0" dirty="0" smtClean="0"/>
              <a:t>. </a:t>
            </a:r>
            <a:r>
              <a:rPr lang="ru-RU" baseline="0" noProof="0" dirty="0" smtClean="0"/>
              <a:t>Для перевода адаптера в режим монитора, а также для переключения каналов, используются</a:t>
            </a:r>
            <a:r>
              <a:rPr lang="uk-UA" baseline="0" dirty="0" smtClean="0"/>
              <a:t> </a:t>
            </a:r>
            <a:r>
              <a:rPr lang="ru-RU" baseline="0" dirty="0" smtClean="0"/>
              <a:t>программы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ifconfig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uk-U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Траффик отлавливается программой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tcpdump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парсится в форму пригодную</a:t>
            </a:r>
            <a:r>
              <a:rPr lang="ru-RU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обработки.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947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noProof="1" smtClean="0"/>
              <a:t>	Как проанализированные</a:t>
            </a:r>
            <a:r>
              <a:rPr lang="ru-RU" baseline="0" noProof="1" smtClean="0"/>
              <a:t> данные так и загруженность канала отображаются через интерфейсе пользователя.</a:t>
            </a:r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9958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Поток пользовательского интерфейса принимает данные </a:t>
            </a:r>
            <a:r>
              <a:rPr lang="ru-RU" baseline="0" dirty="0" smtClean="0"/>
              <a:t>от потока анализа и потока сетевой карты и отображает их.</a:t>
            </a:r>
          </a:p>
          <a:p>
            <a:pPr lvl="0"/>
            <a:endParaRPr lang="uk-UA" baseline="0" dirty="0" smtClean="0"/>
          </a:p>
          <a:p>
            <a:pPr lvl="0"/>
            <a:r>
              <a:rPr lang="ru-RU" baseline="0" dirty="0" smtClean="0"/>
              <a:t>	Были проблемы с производительностью </a:t>
            </a:r>
            <a:r>
              <a:rPr lang="en-US" baseline="0" dirty="0" err="1" smtClean="0"/>
              <a:t>JavaFX</a:t>
            </a:r>
            <a:r>
              <a:rPr lang="ru-RU" baseline="0" dirty="0" smtClean="0"/>
              <a:t>: </a:t>
            </a:r>
            <a:r>
              <a:rPr lang="ru-RU" baseline="0" dirty="0" err="1" smtClean="0"/>
              <a:t>н.п</a:t>
            </a:r>
            <a:r>
              <a:rPr lang="ru-RU" baseline="0" dirty="0" smtClean="0"/>
              <a:t>. при частом обновлении графика сильно загружается процессор. Поэтому я ввел некоторые средства, которые помогают избежать чрезмерной загрузки: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оптимизировал алгоритм выборки данных при перемещении по часовой полосе;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ввел настраиваемое ограничение на частоту </a:t>
            </a:r>
            <a:r>
              <a:rPr lang="ru-RU" baseline="0" smtClean="0"/>
              <a:t>обновлений.</a:t>
            </a: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60074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А теперь</a:t>
            </a:r>
            <a:r>
              <a:rPr lang="ru-RU" baseline="0" dirty="0" smtClean="0"/>
              <a:t> я </a:t>
            </a:r>
            <a:r>
              <a:rPr lang="ru-RU" b="1" baseline="0" dirty="0" smtClean="0"/>
              <a:t>покажу</a:t>
            </a:r>
            <a:r>
              <a:rPr lang="ru-RU" baseline="0" dirty="0" smtClean="0"/>
              <a:t> как это все работает.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67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smtClean="0"/>
              <a:t>	Выбрана</a:t>
            </a:r>
            <a:r>
              <a:rPr lang="ru-RU" baseline="0" dirty="0" smtClean="0"/>
              <a:t> </a:t>
            </a:r>
            <a:r>
              <a:rPr lang="ru-RU" dirty="0" smtClean="0"/>
              <a:t>Диаграмма последовательности </a:t>
            </a:r>
            <a:r>
              <a:rPr lang="ru-RU" baseline="0" dirty="0" smtClean="0"/>
              <a:t>так как она хорошо показывает </a:t>
            </a:r>
            <a:r>
              <a:rPr lang="ru-RU" sz="12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линии жизни каждого модуля</a:t>
            </a:r>
            <a:r>
              <a:rPr lang="uk-U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видно, что 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рограмма реализована модульной. Это сделано для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легкости доработки, сопровождения и повторного использования.</a:t>
            </a:r>
            <a:endParaRPr lang="ru-RU" dirty="0" smtClean="0"/>
          </a:p>
          <a:p>
            <a:pPr lvl="0"/>
            <a:endParaRPr lang="ru-RU" dirty="0" smtClean="0"/>
          </a:p>
          <a:p>
            <a:pPr lvl="0"/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Точкой входа в программу</a:t>
            </a:r>
            <a:r>
              <a:rPr lang="ru-RU" baseline="0" dirty="0" smtClean="0"/>
              <a:t> является пользователь, который может осуществить 2 действия: подключить устройство и активировать сетевую карту.</a:t>
            </a:r>
          </a:p>
          <a:p>
            <a:pPr lvl="0"/>
            <a:endParaRPr lang="ru-RU" baseline="0" dirty="0" smtClean="0"/>
          </a:p>
          <a:p>
            <a:pPr lvl="0"/>
            <a:r>
              <a:rPr lang="ru-RU" baseline="0" dirty="0" smtClean="0"/>
              <a:t>	Рассмотрим</a:t>
            </a:r>
            <a:r>
              <a:rPr lang="uk-UA" baseline="0" dirty="0" smtClean="0"/>
              <a:t> </a:t>
            </a:r>
            <a:r>
              <a:rPr lang="ru-RU" baseline="0" noProof="0" dirty="0" smtClean="0"/>
              <a:t>действия программы при подключении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77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</a:p>
          <a:p>
            <a:r>
              <a:rPr lang="ru-RU" dirty="0" smtClean="0"/>
              <a:t>	Модуль сканирует систему на предмет подключений устройств.</a:t>
            </a:r>
            <a:r>
              <a:rPr lang="ru-RU" baseline="0" dirty="0" smtClean="0"/>
              <a:t> </a:t>
            </a:r>
            <a:r>
              <a:rPr lang="ru-RU" dirty="0" smtClean="0"/>
              <a:t>Класс реализует паттерн программирования </a:t>
            </a:r>
            <a:r>
              <a:rPr lang="ru-RU" dirty="0" err="1" smtClean="0"/>
              <a:t>Singleton</a:t>
            </a:r>
            <a:r>
              <a:rPr lang="ru-RU" dirty="0" smtClean="0"/>
              <a:t>, потому что нет смысла запускать в одной программе несколько экземпляров этого класса. Также реализует </a:t>
            </a:r>
            <a:r>
              <a:rPr lang="ru-RU" dirty="0" err="1" smtClean="0"/>
              <a:t>Observer</a:t>
            </a:r>
            <a:r>
              <a:rPr lang="ru-RU" dirty="0" smtClean="0"/>
              <a:t>, с помощью которого происходит нотификация подписчиков на событие подключения устройства.</a:t>
            </a:r>
            <a:r>
              <a:rPr lang="en-US" dirty="0" smtClean="0"/>
              <a:t> </a:t>
            </a:r>
            <a:r>
              <a:rPr lang="ru-RU" dirty="0" err="1" smtClean="0"/>
              <a:t>Observer</a:t>
            </a:r>
            <a:r>
              <a:rPr lang="en-US" dirty="0" smtClean="0"/>
              <a:t> </a:t>
            </a:r>
            <a:r>
              <a:rPr lang="ru-RU" dirty="0" err="1" smtClean="0"/>
              <a:t>используеться</a:t>
            </a:r>
            <a:r>
              <a:rPr lang="ru-RU" dirty="0" smtClean="0"/>
              <a:t> довольно часто так</a:t>
            </a:r>
            <a:r>
              <a:rPr lang="ru-RU" baseline="0" dirty="0" smtClean="0"/>
              <a:t> как позволяет отделить части программы друг от друга.</a:t>
            </a:r>
            <a:endParaRPr lang="ru-RU" dirty="0" smtClean="0"/>
          </a:p>
          <a:p>
            <a:r>
              <a:rPr lang="ru-RU" dirty="0" smtClean="0"/>
              <a:t>	</a:t>
            </a:r>
          </a:p>
          <a:p>
            <a:r>
              <a:rPr lang="ru-RU" dirty="0" smtClean="0"/>
              <a:t>	Поскольку программа</a:t>
            </a:r>
            <a:r>
              <a:rPr lang="ru-RU" baseline="0" dirty="0" smtClean="0"/>
              <a:t> поддерживает как </a:t>
            </a:r>
            <a:r>
              <a:rPr lang="en-US" baseline="0" dirty="0" err="1" smtClean="0"/>
              <a:t>HIDUSB</a:t>
            </a:r>
            <a:r>
              <a:rPr lang="en-US" baseline="0" dirty="0" smtClean="0"/>
              <a:t> </a:t>
            </a:r>
            <a:r>
              <a:rPr lang="uk-UA" baseline="0" dirty="0" smtClean="0"/>
              <a:t>так и </a:t>
            </a:r>
            <a:r>
              <a:rPr lang="en-US" baseline="0" dirty="0" smtClean="0"/>
              <a:t>COM</a:t>
            </a:r>
            <a:r>
              <a:rPr lang="ru-RU" baseline="0" dirty="0" smtClean="0"/>
              <a:t> устройства, но поиск устройств реализован с использованием двух разных библиотек.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	Также модуль инициализирует</a:t>
            </a:r>
            <a:r>
              <a:rPr lang="ru-RU" baseline="0" dirty="0" smtClean="0"/>
              <a:t> класс конкретного устройства, и запускает его для работы в отдельный поток.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3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Поскольку</a:t>
            </a:r>
            <a:r>
              <a:rPr lang="ru-RU" baseline="0" dirty="0" smtClean="0"/>
              <a:t> программа должна поддерживать устройства от разных производителей, а также разных типов (</a:t>
            </a:r>
            <a:r>
              <a:rPr lang="en-US" baseline="0" dirty="0" err="1" smtClean="0"/>
              <a:t>HHIDUSB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COM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было решено </a:t>
            </a:r>
            <a:r>
              <a:rPr lang="ru-RU" b="1" baseline="0" dirty="0" smtClean="0"/>
              <a:t>унифицировать</a:t>
            </a:r>
            <a:r>
              <a:rPr lang="ru-RU" baseline="0" dirty="0" smtClean="0"/>
              <a:t> поведение устройств в абстрактном классе </a:t>
            </a:r>
            <a:r>
              <a:rPr lang="ru-RU" dirty="0" smtClean="0"/>
              <a:t>Device. Используется</a:t>
            </a:r>
            <a:r>
              <a:rPr lang="ru-RU" baseline="0" dirty="0" smtClean="0"/>
              <a:t> </a:t>
            </a:r>
            <a:r>
              <a:rPr lang="ru-RU" b="1" baseline="0" dirty="0" smtClean="0"/>
              <a:t>статичный фабричный метод</a:t>
            </a:r>
            <a:r>
              <a:rPr lang="ru-RU" baseline="0" dirty="0" smtClean="0"/>
              <a:t>, который позволяет, в отличие от конструктора класса, возвращать объекты потомков, которые и являются классами конкретных устройств.</a:t>
            </a:r>
          </a:p>
          <a:p>
            <a:r>
              <a:rPr lang="ru-RU" baseline="0" dirty="0" smtClean="0"/>
              <a:t>	Такой подход позволяет легко добавлять новые устройства в программу – для этого нужно заполнить в шаблоне такие параметры как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, VID, </a:t>
            </a:r>
            <a:r>
              <a:rPr lang="ru-RU" baseline="0" dirty="0" smtClean="0"/>
              <a:t>минимальную частоту, расстояние между </a:t>
            </a:r>
            <a:r>
              <a:rPr lang="ru-RU" baseline="0" dirty="0" err="1" smtClean="0"/>
              <a:t>дискретами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	После инициализации устройство начинает отсылать данные. Программа принимает их и, в соответствии с заданными параметрами, формирует массивы </a:t>
            </a:r>
            <a:r>
              <a:rPr lang="en-US" baseline="0" dirty="0" smtClean="0"/>
              <a:t>RSSI</a:t>
            </a:r>
            <a:r>
              <a:rPr lang="ru-RU" baseline="0" dirty="0" smtClean="0"/>
              <a:t>, которые рассылает подписчикам.</a:t>
            </a:r>
          </a:p>
          <a:p>
            <a:r>
              <a:rPr lang="ru-RU" baseline="0" dirty="0" smtClean="0"/>
              <a:t>	Одним из таких подписчиков является модуль анализа данных.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56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801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За анализ данных отвечает класс PacketAnalysis. Он принимает</a:t>
            </a:r>
            <a:r>
              <a:rPr lang="ru-RU" baseline="0" dirty="0" smtClean="0"/>
              <a:t> </a:t>
            </a:r>
            <a:r>
              <a:rPr lang="en-US" baseline="0" dirty="0" smtClean="0"/>
              <a:t>RSSI </a:t>
            </a:r>
            <a:r>
              <a:rPr lang="ru-RU" baseline="0" dirty="0" smtClean="0"/>
              <a:t>и генерирует массивы с модой, медианой, средним и максимальными значениями. С помощью паттерна проектирования</a:t>
            </a:r>
            <a:r>
              <a:rPr lang="en-US" baseline="0" dirty="0" smtClean="0"/>
              <a:t> Observer</a:t>
            </a:r>
            <a:r>
              <a:rPr lang="ru-RU" baseline="0" dirty="0" smtClean="0"/>
              <a:t> данные рассылаются всем подписчикам.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baseline="0" dirty="0" smtClean="0"/>
              <a:t>Проблематика: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	Основная проблема на данном этапе – выбор корректного алгоритма расчета. Дело в том, что …</a:t>
            </a:r>
            <a:r>
              <a:rPr lang="en-US" b="0" baseline="0" dirty="0" smtClean="0"/>
              <a:t> 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169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400" b="1" dirty="0" smtClean="0"/>
              <a:t>Проблематика:</a:t>
            </a:r>
          </a:p>
          <a:p>
            <a:r>
              <a:rPr lang="ru-RU" sz="1400" b="0" dirty="0" smtClean="0"/>
              <a:t>	… слишком много данных.</a:t>
            </a:r>
            <a:r>
              <a:rPr lang="ru-RU" sz="1400" b="0" baseline="0" dirty="0" smtClean="0"/>
              <a:t> </a:t>
            </a:r>
            <a:r>
              <a:rPr lang="ru-RU" sz="1400" b="0" dirty="0" smtClean="0"/>
              <a:t>Используя стандартные формулы мы получаем Линейное увеличение времени при расчете</a:t>
            </a:r>
            <a:r>
              <a:rPr lang="ru-RU" sz="1400" b="0" baseline="0" dirty="0" smtClean="0"/>
              <a:t> (моды, медианы, среднего и максимального значений) из за того, что объём данных постоянно увеличивается. В этом случае, на определенном этапе своей работы, программа просто захлебнется значениями, которые нужно обработать.</a:t>
            </a:r>
          </a:p>
          <a:p>
            <a:endParaRPr lang="ru-RU" sz="1400" b="0" baseline="0" dirty="0" smtClean="0"/>
          </a:p>
          <a:p>
            <a:r>
              <a:rPr lang="ru-RU" sz="1600" b="1" dirty="0" smtClean="0"/>
              <a:t>АНИМАЦИЯ</a:t>
            </a:r>
          </a:p>
          <a:p>
            <a:r>
              <a:rPr lang="ru-RU" sz="1600" b="1" dirty="0" smtClean="0"/>
              <a:t>Что</a:t>
            </a:r>
            <a:r>
              <a:rPr lang="ru-RU" sz="1600" b="1" baseline="0" dirty="0" smtClean="0"/>
              <a:t> нужно достичь:</a:t>
            </a:r>
          </a:p>
          <a:p>
            <a:r>
              <a:rPr lang="ru-RU" sz="1600" b="0" baseline="0" dirty="0" smtClean="0"/>
              <a:t>	В идеале нужно достичь </a:t>
            </a:r>
            <a:r>
              <a:rPr lang="ru-RU" sz="1600" b="1" baseline="0" dirty="0" smtClean="0"/>
              <a:t>константного </a:t>
            </a:r>
            <a:r>
              <a:rPr lang="ru-RU" sz="1600" b="0" baseline="0" dirty="0" smtClean="0"/>
              <a:t>времени расчета моды, медианы, среднего и максимального значений в условии прироста данных.</a:t>
            </a:r>
          </a:p>
          <a:p>
            <a:endParaRPr lang="ru-RU" sz="1600" b="0" baseline="0" dirty="0" smtClean="0"/>
          </a:p>
          <a:p>
            <a:r>
              <a:rPr lang="ru-RU" sz="1600" b="1" baseline="0" dirty="0" smtClean="0"/>
              <a:t>Решение:</a:t>
            </a:r>
          </a:p>
          <a:p>
            <a:r>
              <a:rPr lang="ru-RU" sz="1600" b="0" baseline="0" dirty="0" smtClean="0"/>
              <a:t>	Для решения проблемы было использовано </a:t>
            </a:r>
            <a:endParaRPr lang="uk-UA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989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Среднее</a:t>
            </a:r>
            <a:r>
              <a:rPr lang="ru-RU" baseline="0" dirty="0" smtClean="0"/>
              <a:t> значение показывает интенсивность сигнала за определенный временной интервал.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На</a:t>
            </a:r>
            <a:r>
              <a:rPr lang="ru-RU" baseline="0" dirty="0" smtClean="0"/>
              <a:t> примере массивов 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L3</a:t>
            </a:r>
            <a:r>
              <a:rPr lang="ru-RU" baseline="0" dirty="0" smtClean="0"/>
              <a:t>, которые распределены по временной шкале (</a:t>
            </a:r>
            <a:r>
              <a:rPr lang="en-US" baseline="0" dirty="0" err="1" smtClean="0"/>
              <a:t>L1</a:t>
            </a:r>
            <a:r>
              <a:rPr lang="ru-RU" baseline="0" dirty="0" smtClean="0"/>
              <a:t> сформирован первым, </a:t>
            </a:r>
            <a:r>
              <a:rPr lang="en-US" baseline="0" dirty="0" err="1" smtClean="0"/>
              <a:t>L2</a:t>
            </a:r>
            <a:r>
              <a:rPr lang="ru-RU" baseline="0" dirty="0" smtClean="0"/>
              <a:t>  вторым) рассмотрим алгоритмы нахождения среднего арифметического, медианного и модального значений.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Основная идея: </a:t>
            </a:r>
            <a:r>
              <a:rPr lang="ru-RU" baseline="0" dirty="0" smtClean="0"/>
              <a:t>сохранять последнее подсчитанное среднее арифметическое во вспомогательную структуру данных, что бы потом просто прибавлять новые значения и делить на количество элементов в базе.</a:t>
            </a:r>
            <a:endParaRPr lang="en-US" dirty="0" smtClean="0"/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395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Зачем</a:t>
            </a:r>
            <a:r>
              <a:rPr lang="ru-RU" b="1" baseline="0" dirty="0" smtClean="0"/>
              <a:t> нужно</a:t>
            </a:r>
            <a:r>
              <a:rPr lang="ru-RU" b="1" dirty="0" smtClean="0"/>
              <a:t>?</a:t>
            </a:r>
            <a:endParaRPr lang="uk-UA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Мода нужна для обнаружения регулярных помех.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	</a:t>
            </a:r>
            <a:r>
              <a:rPr lang="ru-RU" b="1" dirty="0" smtClean="0"/>
              <a:t>Медиана</a:t>
            </a:r>
            <a:r>
              <a:rPr lang="ru-RU" dirty="0" smtClean="0"/>
              <a:t> используется для обнаружения </a:t>
            </a:r>
            <a:r>
              <a:rPr lang="ru-RU" b="1" dirty="0" smtClean="0"/>
              <a:t>спонтанных помех? ЧТО,</a:t>
            </a:r>
            <a:r>
              <a:rPr lang="ru-RU" b="1" baseline="0" dirty="0" smtClean="0"/>
              <a:t> СЕРЬЕЗНО? -90 -89 -88 -87 -86 = -88 и тут БАХ -50 = -87.5</a:t>
            </a:r>
            <a:endParaRPr lang="ru-RU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Алгоритм:</a:t>
            </a:r>
          </a:p>
          <a:p>
            <a:r>
              <a:rPr lang="uk-UA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Каждому конкретному устройству соответствует массив карт с RSSI в качестве ключа и количеством значений RSSI в качестве значения.</a:t>
            </a:r>
          </a:p>
          <a:p>
            <a:r>
              <a:rPr lang="ru-RU" dirty="0" smtClean="0"/>
              <a:t>	</a:t>
            </a:r>
            <a:r>
              <a:rPr lang="ru-RU" b="1" dirty="0" smtClean="0"/>
              <a:t>АНИМАЦИЯ:</a:t>
            </a:r>
            <a:r>
              <a:rPr lang="ru-RU" b="1" baseline="0" dirty="0" smtClean="0"/>
              <a:t> </a:t>
            </a:r>
            <a:r>
              <a:rPr lang="ru-RU" dirty="0" smtClean="0"/>
              <a:t>При этом каждая</a:t>
            </a:r>
            <a:r>
              <a:rPr lang="ru-RU" baseline="0" dirty="0" smtClean="0"/>
              <a:t> </a:t>
            </a:r>
            <a:r>
              <a:rPr lang="en-US" baseline="0" dirty="0" smtClean="0"/>
              <a:t>HashMap</a:t>
            </a:r>
            <a:r>
              <a:rPr lang="ru-RU" baseline="0" dirty="0" smtClean="0"/>
              <a:t> отвечает за точки на одной конкретной частоте. То есть количество </a:t>
            </a:r>
            <a:r>
              <a:rPr lang="en-US" baseline="0" dirty="0" smtClean="0"/>
              <a:t>HashMap</a:t>
            </a:r>
            <a:r>
              <a:rPr lang="ru-RU" baseline="0" dirty="0" smtClean="0"/>
              <a:t> равно количеству дискрет.</a:t>
            </a:r>
          </a:p>
          <a:p>
            <a:r>
              <a:rPr lang="ru-RU" baseline="0" dirty="0" smtClean="0"/>
              <a:t>	Может показаться, что в структуре слишком много значений, но расчеты таковы: 256 дискрет, от -100 до -50, при максимально возможном заполнении: 256 </a:t>
            </a:r>
            <a:r>
              <a:rPr lang="en-US" baseline="0" dirty="0" smtClean="0"/>
              <a:t>HashMap</a:t>
            </a:r>
            <a:r>
              <a:rPr lang="ru-RU" baseline="0" dirty="0" smtClean="0"/>
              <a:t> = ; 256 * 50*(байт) * 50*(</a:t>
            </a:r>
            <a:r>
              <a:rPr lang="ru-RU" baseline="0" dirty="0" err="1" smtClean="0"/>
              <a:t>инт</a:t>
            </a:r>
            <a:r>
              <a:rPr lang="ru-RU" baseline="0" dirty="0" smtClean="0"/>
              <a:t>) = 256 * 50 байт * 200 байт = 2 560 000 байт = 2,56 </a:t>
            </a:r>
            <a:r>
              <a:rPr lang="ru-RU" baseline="0" dirty="0" err="1" smtClean="0"/>
              <a:t>мб</a:t>
            </a:r>
            <a:r>
              <a:rPr lang="ru-RU" baseline="0" dirty="0" smtClean="0"/>
              <a:t> + </a:t>
            </a:r>
            <a:r>
              <a:rPr lang="ru-RU" baseline="0" dirty="0" err="1" smtClean="0"/>
              <a:t>служебка</a:t>
            </a:r>
            <a:r>
              <a:rPr lang="ru-RU" baseline="0" dirty="0" smtClean="0"/>
              <a:t> // на одно устройство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	Благодаря таким структурам </a:t>
            </a:r>
            <a:r>
              <a:rPr lang="ru-RU" baseline="0" dirty="0" smtClean="0"/>
              <a:t>данных </a:t>
            </a:r>
            <a:r>
              <a:rPr lang="ru-RU" baseline="0" dirty="0" smtClean="0"/>
              <a:t>сложность расчета становится константной.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3BF-72D6-4816-BF16-513E75DD0D9E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96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12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59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08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06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8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6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27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7252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5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42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3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EE5C-4EFA-4EBD-A460-680EAB01F724}" type="datetimeFigureOut">
              <a:rPr lang="uk-UA" smtClean="0"/>
              <a:t>16.04.2015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9C44-69C4-4BF3-B531-802F4D3A6118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30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3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4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5.vsd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.vsd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2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3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4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12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11" Type="http://schemas.openxmlformats.org/officeDocument/2006/relationships/image" Target="../media/image7.emf"/><Relationship Id="rId5" Type="http://schemas.openxmlformats.org/officeDocument/2006/relationships/image" Target="../media/image6.emf"/><Relationship Id="rId15" Type="http://schemas.openxmlformats.org/officeDocument/2006/relationships/image" Target="../media/image9.emf"/><Relationship Id="rId10" Type="http://schemas.openxmlformats.org/officeDocument/2006/relationships/package" Target="../embeddings/Microsoft_Visio_Drawing7.vsdx"/><Relationship Id="rId4" Type="http://schemas.openxmlformats.org/officeDocument/2006/relationships/package" Target="../embeddings/Microsoft_Visio_Drawing6.vsdx"/><Relationship Id="rId9" Type="http://schemas.openxmlformats.org/officeDocument/2006/relationships/image" Target="../media/image12.png"/><Relationship Id="rId14" Type="http://schemas.openxmlformats.org/officeDocument/2006/relationships/package" Target="../embeddings/Microsoft_Visio_Drawing9.vsd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10" Type="http://schemas.openxmlformats.org/officeDocument/2006/relationships/image" Target="../media/image17.png"/><Relationship Id="rId4" Type="http://schemas.openxmlformats.org/officeDocument/2006/relationships/package" Target="../embeddings/Microsoft_Visio_Drawing10.vsdx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1210"/>
            <a:ext cx="9144000" cy="4915580"/>
          </a:xfrm>
        </p:spPr>
        <p:txBody>
          <a:bodyPr anchor="ctr">
            <a:normAutofit/>
          </a:bodyPr>
          <a:lstStyle/>
          <a:p>
            <a:r>
              <a:rPr lang="ru-RU" dirty="0" err="1" smtClean="0"/>
              <a:t>Програмний</a:t>
            </a:r>
            <a:r>
              <a:rPr lang="ru-RU" dirty="0" smtClean="0"/>
              <a:t> комплекс для </a:t>
            </a:r>
            <a:r>
              <a:rPr lang="ru-RU" dirty="0" err="1" smtClean="0"/>
              <a:t>порівняльного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цілісності</a:t>
            </a:r>
            <a:r>
              <a:rPr lang="ru-RU" dirty="0" smtClean="0"/>
              <a:t> </a:t>
            </a:r>
            <a:r>
              <a:rPr lang="ru-RU" dirty="0" err="1" smtClean="0"/>
              <a:t>передавання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у безпроводових каналах </a:t>
            </a:r>
            <a:r>
              <a:rPr lang="ru-RU" dirty="0" err="1" smtClean="0"/>
              <a:t>зв'язку</a:t>
            </a:r>
            <a:r>
              <a:rPr lang="ru-RU" dirty="0" smtClean="0"/>
              <a:t> 2,4-2,5 </a:t>
            </a:r>
            <a:r>
              <a:rPr lang="ru-RU" dirty="0" smtClean="0"/>
              <a:t>ГГц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672114" y="5886790"/>
            <a:ext cx="48477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Wall of text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548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0477" y="-168103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6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590299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297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636267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0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1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84438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5" y="-182391"/>
            <a:ext cx="23622150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252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02973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6974" y="-182391"/>
            <a:ext cx="23622147" cy="851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711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8000" dirty="0" smtClean="0"/>
              <a:t>Демонстрація</a:t>
            </a:r>
            <a:endParaRPr lang="uk-UA" sz="8000" dirty="0"/>
          </a:p>
        </p:txBody>
      </p:sp>
    </p:spTree>
    <p:extLst>
      <p:ext uri="{BB962C8B-B14F-4D97-AF65-F5344CB8AC3E}">
        <p14:creationId xmlns:p14="http://schemas.microsoft.com/office/powerpoint/2010/main" val="10977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90132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752" y="-168103"/>
            <a:ext cx="23622154" cy="8512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55280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2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1431" y="-168103"/>
            <a:ext cx="23622152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066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55280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7775" y="-168103"/>
            <a:ext cx="23622150" cy="851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02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74707" y="197347"/>
            <a:ext cx="8042586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DeviceTemplate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9A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FRIENDLY_NAME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VENDOR_ID 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  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INITIAL_FREQUENCY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CHANNEL_SPACING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END_PACKET_SEQUENCE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[]{};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MANUAL_DEVICE_CONTROL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           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initializeDevice()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parse(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uk-UA" b="0" i="1" u="none" strike="noStrike" cap="none" normalizeH="0" baseline="0" dirty="0" smtClean="0">
                <a:ln>
                  <a:noFill/>
                </a:ln>
                <a:solidFill>
                  <a:srgbClr val="006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dataToParse)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         customReadMethod() {}</a:t>
            </a:r>
            <a:b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2023" y="1851645"/>
            <a:ext cx="9614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0000"/>
                </a:solidFill>
              </a:rPr>
              <a:t>Нужен ли слайд о структуре шаблона?</a:t>
            </a:r>
            <a:endParaRPr lang="uk-UA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844389"/>
              </p:ext>
            </p:extLst>
          </p:nvPr>
        </p:nvGraphicFramePr>
        <p:xfrm>
          <a:off x="164592" y="1920240"/>
          <a:ext cx="11880061" cy="4636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Visio" r:id="rId4" imgW="13496857" imgH="5267235" progId="Visio.Drawing.15">
                  <p:embed/>
                </p:oleObj>
              </mc:Choice>
              <mc:Fallback>
                <p:oleObj name="Visio" r:id="rId4" imgW="13496857" imgH="52672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592" y="1920240"/>
                        <a:ext cx="11880061" cy="4636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Схема роботи програми</a:t>
            </a:r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99311" y="-171279"/>
            <a:ext cx="23622154" cy="851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Забагато</a:t>
            </a:r>
            <a:r>
              <a:rPr lang="ru-RU" dirty="0" smtClean="0"/>
              <a:t> </a:t>
            </a:r>
            <a:r>
              <a:rPr lang="uk-UA" dirty="0" smtClean="0"/>
              <a:t>даних</a:t>
            </a:r>
            <a:endParaRPr lang="uk-UA" dirty="0"/>
          </a:p>
        </p:txBody>
      </p:sp>
      <p:graphicFrame>
        <p:nvGraphicFramePr>
          <p:cNvPr id="7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160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Graphic spid="7" grpI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2"/>
          <p:cNvSpPr txBox="1">
            <a:spLocks/>
          </p:cNvSpPr>
          <p:nvPr/>
        </p:nvSpPr>
        <p:spPr>
          <a:xfrm>
            <a:off x="838200" y="7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Середнє значення</a:t>
            </a:r>
          </a:p>
        </p:txBody>
      </p:sp>
      <p:graphicFrame>
        <p:nvGraphicFramePr>
          <p:cNvPr id="24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079710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362" y="4002509"/>
                <a:ext cx="599971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345300" y="4675470"/>
            <a:ext cx="1523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/>
              <a:t>Сховище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800" i="1">
                              <a:latin typeface="Cambria Math" panose="02040503050406030204" pitchFamily="18" charset="0"/>
                            </a:rPr>
                            <m:t>∑</m:t>
                          </m:r>
                        </m:num>
                        <m:den>
                          <m:r>
                            <a:rPr lang="uk-UA" sz="2800" b="0" i="1" smtClean="0">
                              <a:latin typeface="Cambria Math" panose="02040503050406030204" pitchFamily="18" charset="0"/>
                            </a:rPr>
                            <m:t>кількість</m:t>
                          </m:r>
                        </m:den>
                      </m:f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300" y="1905308"/>
                <a:ext cx="1580561" cy="8466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9069362" y="3124200"/>
            <a:ext cx="2109534" cy="1551270"/>
            <a:chOff x="755339" y="3725891"/>
            <a:chExt cx="1395080" cy="930230"/>
          </a:xfrm>
        </p:grpSpPr>
        <p:sp>
          <p:nvSpPr>
            <p:cNvPr id="32" name="Up Arrow 31"/>
            <p:cNvSpPr/>
            <p:nvPr/>
          </p:nvSpPr>
          <p:spPr>
            <a:xfrm>
              <a:off x="1305028" y="3725891"/>
              <a:ext cx="261861" cy="455347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55339" y="4181238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5339" y="4656121"/>
              <a:ext cx="139508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17" y="3956342"/>
                <a:ext cx="1139992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uk-UA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808" y="3956341"/>
                <a:ext cx="1139992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32818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" name="Visio" r:id="rId10" imgW="12039600" imgH="10124985" progId="Visio.Drawing.15">
                  <p:embed/>
                </p:oleObj>
              </mc:Choice>
              <mc:Fallback>
                <p:oleObj name="Visio" r:id="rId10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327965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" name="Visio" r:id="rId12" imgW="12039600" imgH="10124985" progId="Visio.Drawing.15">
                  <p:embed/>
                </p:oleObj>
              </mc:Choice>
              <mc:Fallback>
                <p:oleObj name="Visio" r:id="rId12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7133"/>
              </p:ext>
            </p:extLst>
          </p:nvPr>
        </p:nvGraphicFramePr>
        <p:xfrm>
          <a:off x="384048" y="1188720"/>
          <a:ext cx="8083296" cy="534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" name="Visio" r:id="rId14" imgW="12039600" imgH="10124985" progId="Visio.Drawing.15">
                  <p:embed/>
                </p:oleObj>
              </mc:Choice>
              <mc:Fallback>
                <p:oleObj name="Visio" r:id="rId1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048" y="1188720"/>
                        <a:ext cx="8083296" cy="5349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2"/>
          <p:cNvSpPr txBox="1">
            <a:spLocks/>
          </p:cNvSpPr>
          <p:nvPr/>
        </p:nvSpPr>
        <p:spPr>
          <a:xfrm>
            <a:off x="857250" y="-19050"/>
            <a:ext cx="10515600" cy="100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Мода</a:t>
            </a:r>
            <a:r>
              <a:rPr lang="en-US" dirty="0" smtClean="0"/>
              <a:t> </a:t>
            </a:r>
            <a:r>
              <a:rPr lang="uk-UA" dirty="0" smtClean="0"/>
              <a:t>і медіана</a:t>
            </a:r>
            <a:endParaRPr lang="uk-UA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70533"/>
              </p:ext>
            </p:extLst>
          </p:nvPr>
        </p:nvGraphicFramePr>
        <p:xfrm>
          <a:off x="384810" y="1187958"/>
          <a:ext cx="80803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Visio" r:id="rId4" imgW="12039600" imgH="10124985" progId="Visio.Drawing.15">
                  <p:embed/>
                </p:oleObj>
              </mc:Choice>
              <mc:Fallback>
                <p:oleObj name="Visio" r:id="rId4" imgW="12039600" imgH="101249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144"/>
                      <a:stretch>
                        <a:fillRect/>
                      </a:stretch>
                    </p:blipFill>
                    <p:spPr bwMode="auto">
                      <a:xfrm>
                        <a:off x="384810" y="1187958"/>
                        <a:ext cx="8080375" cy="535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8994268" y="1800501"/>
            <a:ext cx="1216505" cy="1471560"/>
            <a:chOff x="8975218" y="1819551"/>
            <a:chExt cx="1216505" cy="1471560"/>
          </a:xfrm>
        </p:grpSpPr>
        <p:grpSp>
          <p:nvGrpSpPr>
            <p:cNvPr id="10" name="Group 9"/>
            <p:cNvGrpSpPr/>
            <p:nvPr/>
          </p:nvGrpSpPr>
          <p:grpSpPr>
            <a:xfrm>
              <a:off x="8992601" y="2434154"/>
              <a:ext cx="1181734" cy="315932"/>
              <a:chOff x="9920665" y="1892593"/>
              <a:chExt cx="1181734" cy="3159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20665" y="1892594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53566" y="1892593"/>
                <a:ext cx="315931" cy="315931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6468" y="1892593"/>
                <a:ext cx="315931" cy="315931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>
              <a:off x="9583468" y="2750086"/>
              <a:ext cx="0" cy="54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</p:cNvCxnSpPr>
            <p:nvPr/>
          </p:nvCxnSpPr>
          <p:spPr>
            <a:xfrm flipH="1">
              <a:off x="9150566" y="2750086"/>
              <a:ext cx="1" cy="2705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2"/>
            </p:cNvCxnSpPr>
            <p:nvPr/>
          </p:nvCxnSpPr>
          <p:spPr>
            <a:xfrm flipH="1">
              <a:off x="10016369" y="2750085"/>
              <a:ext cx="1" cy="270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8975218" y="1819551"/>
              <a:ext cx="1216505" cy="610701"/>
              <a:chOff x="9177534" y="1495079"/>
              <a:chExt cx="914400" cy="61070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190602" y="1495079"/>
                <a:ext cx="88826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000" dirty="0" smtClean="0"/>
                  <a:t>HashMap</a:t>
                </a:r>
                <a:endParaRPr lang="uk-UA" sz="20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 rot="5400000">
                <a:off x="9557010" y="1570856"/>
                <a:ext cx="155448" cy="9144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7524750" y="3268843"/>
            <a:ext cx="4190306" cy="610701"/>
            <a:chOff x="9177534" y="1495079"/>
            <a:chExt cx="914400" cy="610701"/>
          </a:xfrm>
        </p:grpSpPr>
        <p:sp>
          <p:nvSpPr>
            <p:cNvPr id="46" name="TextBox 45"/>
            <p:cNvSpPr txBox="1"/>
            <p:nvPr/>
          </p:nvSpPr>
          <p:spPr>
            <a:xfrm>
              <a:off x="9483358" y="1495079"/>
              <a:ext cx="30275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ArrayList</a:t>
              </a:r>
              <a:endParaRPr lang="uk-UA" sz="2000" dirty="0"/>
            </a:p>
          </p:txBody>
        </p:sp>
        <p:sp>
          <p:nvSpPr>
            <p:cNvPr id="47" name="Left Brace 4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653995" y="3879544"/>
            <a:ext cx="1897044" cy="610701"/>
            <a:chOff x="9177534" y="1495079"/>
            <a:chExt cx="914400" cy="610701"/>
          </a:xfrm>
        </p:grpSpPr>
        <p:sp>
          <p:nvSpPr>
            <p:cNvPr id="56" name="TextBox 55"/>
            <p:cNvSpPr txBox="1"/>
            <p:nvPr/>
          </p:nvSpPr>
          <p:spPr>
            <a:xfrm>
              <a:off x="9190600" y="1495079"/>
              <a:ext cx="88826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/>
                <a:t>HashMap</a:t>
              </a:r>
              <a:endParaRPr lang="uk-UA" sz="2000" dirty="0"/>
            </a:p>
          </p:txBody>
        </p:sp>
        <p:sp>
          <p:nvSpPr>
            <p:cNvPr id="57" name="Left Brace 56"/>
            <p:cNvSpPr/>
            <p:nvPr/>
          </p:nvSpPr>
          <p:spPr>
            <a:xfrm rot="5400000">
              <a:off x="9557010" y="1570856"/>
              <a:ext cx="155448" cy="91440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04525" y="4134586"/>
            <a:ext cx="541188" cy="325040"/>
            <a:chOff x="9333532" y="1369115"/>
            <a:chExt cx="602409" cy="750618"/>
          </a:xfrm>
        </p:grpSpPr>
        <p:sp>
          <p:nvSpPr>
            <p:cNvPr id="116" name="TextBox 115"/>
            <p:cNvSpPr txBox="1"/>
            <p:nvPr/>
          </p:nvSpPr>
          <p:spPr>
            <a:xfrm>
              <a:off x="9333535" y="1369115"/>
              <a:ext cx="602406" cy="4525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17" name="Left Brace 116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660967" y="4459623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1062338" y="4141993"/>
            <a:ext cx="541186" cy="325041"/>
            <a:chOff x="9333530" y="1369113"/>
            <a:chExt cx="602406" cy="750620"/>
          </a:xfrm>
        </p:grpSpPr>
        <p:sp>
          <p:nvSpPr>
            <p:cNvPr id="125" name="TextBox 124"/>
            <p:cNvSpPr txBox="1"/>
            <p:nvPr/>
          </p:nvSpPr>
          <p:spPr>
            <a:xfrm>
              <a:off x="9333530" y="1369113"/>
              <a:ext cx="602406" cy="452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000" dirty="0" smtClean="0"/>
                <a:t>HashMap</a:t>
              </a:r>
              <a:endParaRPr lang="uk-UA" sz="1000" dirty="0"/>
            </a:p>
          </p:txBody>
        </p:sp>
        <p:sp>
          <p:nvSpPr>
            <p:cNvPr id="126" name="Left Brace 125"/>
            <p:cNvSpPr/>
            <p:nvPr/>
          </p:nvSpPr>
          <p:spPr>
            <a:xfrm rot="5400000">
              <a:off x="9543059" y="1726856"/>
              <a:ext cx="183350" cy="60240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 sz="90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11118771" y="4467030"/>
            <a:ext cx="428322" cy="2308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uk-UA" sz="900" dirty="0">
                <a:latin typeface="Times New Roman" panose="02020603050405020304" pitchFamily="18" charset="0"/>
                <a:ea typeface="Calibri" panose="020F0502020204030204" pitchFamily="34" charset="0"/>
              </a:rPr>
              <a:t>RSSI</a:t>
            </a:r>
            <a:endParaRPr lang="uk-UA" sz="9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653995" y="4487477"/>
            <a:ext cx="1895438" cy="1440987"/>
            <a:chOff x="8634945" y="4506527"/>
            <a:chExt cx="1895438" cy="1440987"/>
          </a:xfrm>
        </p:grpSpPr>
        <p:cxnSp>
          <p:nvCxnSpPr>
            <p:cNvPr id="52" name="Straight Arrow Connector 51"/>
            <p:cNvCxnSpPr>
              <a:stCxn id="96" idx="2"/>
            </p:cNvCxnSpPr>
            <p:nvPr/>
          </p:nvCxnSpPr>
          <p:spPr>
            <a:xfrm>
              <a:off x="9583462" y="4875859"/>
              <a:ext cx="6" cy="70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95" idx="2"/>
            </p:cNvCxnSpPr>
            <p:nvPr/>
          </p:nvCxnSpPr>
          <p:spPr>
            <a:xfrm flipH="1">
              <a:off x="8969591" y="4875859"/>
              <a:ext cx="1344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7" idx="2"/>
            </p:cNvCxnSpPr>
            <p:nvPr/>
          </p:nvCxnSpPr>
          <p:spPr>
            <a:xfrm flipH="1">
              <a:off x="10191724" y="4875859"/>
              <a:ext cx="2670" cy="35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8634945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247472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58404" y="4506527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RSSI</a:t>
              </a:r>
              <a:endParaRPr lang="uk-UA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028661" y="5578182"/>
              <a:ext cx="11095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>
                  <a:latin typeface="Times New Roman" panose="02020603050405020304" pitchFamily="18" charset="0"/>
                  <a:ea typeface="Calibri" panose="020F0502020204030204" pitchFamily="34" charset="0"/>
                </a:rPr>
                <a:t>Кількість</a:t>
              </a:r>
              <a:endParaRPr lang="uk-UA" dirty="0"/>
            </a:p>
          </p:txBody>
        </p:sp>
      </p:grp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57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9" grpId="0"/>
      <p:bldP spid="1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219</Words>
  <Application>Microsoft Office PowerPoint</Application>
  <PresentationFormat>Widescreen</PresentationFormat>
  <Paragraphs>122</Paragraphs>
  <Slides>15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Visio</vt:lpstr>
      <vt:lpstr>Програмний комплекс для порівняльного аналізу цілісності передавання даних у безпроводових каналах зв'язку 2,4-2,5 ГГц</vt:lpstr>
      <vt:lpstr>Схема роботи програми</vt:lpstr>
      <vt:lpstr>Схема роботи програми</vt:lpstr>
      <vt:lpstr>Схема роботи програми</vt:lpstr>
      <vt:lpstr>PowerPoint Presentation</vt:lpstr>
      <vt:lpstr>Схема роботи програми</vt:lpstr>
      <vt:lpstr>Забагато даних</vt:lpstr>
      <vt:lpstr>PowerPoint Presentation</vt:lpstr>
      <vt:lpstr>PowerPoint Presentation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Схема роботи програми</vt:lpstr>
      <vt:lpstr>Демонстрація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 Grebeniuk</dc:creator>
  <cp:lastModifiedBy>Alexandr Grebeniuk</cp:lastModifiedBy>
  <cp:revision>294</cp:revision>
  <dcterms:created xsi:type="dcterms:W3CDTF">2015-04-08T11:54:49Z</dcterms:created>
  <dcterms:modified xsi:type="dcterms:W3CDTF">2015-04-16T09:30:06Z</dcterms:modified>
</cp:coreProperties>
</file>