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636" r:id="rId1"/>
    <p:sldMasterId id="2147486640" r:id="rId2"/>
  </p:sldMasterIdLst>
  <p:notesMasterIdLst>
    <p:notesMasterId r:id="rId50"/>
  </p:notesMasterIdLst>
  <p:handoutMasterIdLst>
    <p:handoutMasterId r:id="rId51"/>
  </p:handoutMasterIdLst>
  <p:sldIdLst>
    <p:sldId id="256" r:id="rId3"/>
    <p:sldId id="259" r:id="rId4"/>
    <p:sldId id="340" r:id="rId5"/>
    <p:sldId id="327" r:id="rId6"/>
    <p:sldId id="372" r:id="rId7"/>
    <p:sldId id="341" r:id="rId8"/>
    <p:sldId id="328" r:id="rId9"/>
    <p:sldId id="329" r:id="rId10"/>
    <p:sldId id="330" r:id="rId11"/>
    <p:sldId id="342" r:id="rId12"/>
    <p:sldId id="332" r:id="rId13"/>
    <p:sldId id="334" r:id="rId14"/>
    <p:sldId id="335" r:id="rId15"/>
    <p:sldId id="336" r:id="rId16"/>
    <p:sldId id="343" r:id="rId17"/>
    <p:sldId id="333" r:id="rId18"/>
    <p:sldId id="337" r:id="rId19"/>
    <p:sldId id="344" r:id="rId20"/>
    <p:sldId id="331" r:id="rId21"/>
    <p:sldId id="339" r:id="rId22"/>
    <p:sldId id="338" r:id="rId23"/>
    <p:sldId id="346" r:id="rId24"/>
    <p:sldId id="348" r:id="rId25"/>
    <p:sldId id="347" r:id="rId26"/>
    <p:sldId id="349" r:id="rId27"/>
    <p:sldId id="354" r:id="rId28"/>
    <p:sldId id="355" r:id="rId29"/>
    <p:sldId id="356" r:id="rId30"/>
    <p:sldId id="357" r:id="rId31"/>
    <p:sldId id="358" r:id="rId32"/>
    <p:sldId id="350" r:id="rId33"/>
    <p:sldId id="362" r:id="rId34"/>
    <p:sldId id="364" r:id="rId35"/>
    <p:sldId id="366" r:id="rId36"/>
    <p:sldId id="368" r:id="rId37"/>
    <p:sldId id="367" r:id="rId38"/>
    <p:sldId id="353" r:id="rId39"/>
    <p:sldId id="359" r:id="rId40"/>
    <p:sldId id="360" r:id="rId41"/>
    <p:sldId id="361" r:id="rId42"/>
    <p:sldId id="352" r:id="rId43"/>
    <p:sldId id="370" r:id="rId44"/>
    <p:sldId id="369" r:id="rId45"/>
    <p:sldId id="371" r:id="rId46"/>
    <p:sldId id="345" r:id="rId47"/>
    <p:sldId id="264" r:id="rId48"/>
    <p:sldId id="260" r:id="rId49"/>
  </p:sldIdLst>
  <p:sldSz cx="9144000" cy="5715000" type="screen16x10"/>
  <p:notesSz cx="6670675" cy="98758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75CA9FCB-ED58-442A-BA6A-89F2A341E8FA}">
          <p14:sldIdLst>
            <p14:sldId id="256"/>
            <p14:sldId id="259"/>
            <p14:sldId id="340"/>
            <p14:sldId id="327"/>
            <p14:sldId id="372"/>
          </p14:sldIdLst>
        </p14:section>
        <p14:section name="Einführung JDBC" id="{3B27EB9D-0843-4F98-B0D1-D32723FE0E29}">
          <p14:sldIdLst>
            <p14:sldId id="341"/>
            <p14:sldId id="328"/>
            <p14:sldId id="329"/>
            <p14:sldId id="330"/>
          </p14:sldIdLst>
        </p14:section>
        <p14:section name="Exkurs: URLs" id="{A8C54F25-F705-4B48-AD8D-04A4F20E56FE}">
          <p14:sldIdLst>
            <p14:sldId id="342"/>
            <p14:sldId id="332"/>
            <p14:sldId id="334"/>
            <p14:sldId id="335"/>
            <p14:sldId id="336"/>
          </p14:sldIdLst>
        </p14:section>
        <p14:section name="Exkurs: SQLException" id="{BE4D7EEE-9ADE-46C4-ABA7-64BE6F7C5542}">
          <p14:sldIdLst>
            <p14:sldId id="343"/>
            <p14:sldId id="333"/>
            <p14:sldId id="337"/>
          </p14:sldIdLst>
        </p14:section>
        <p14:section name="Wichtige Interfaces und Klassen von JDBC" id="{6DE2885F-E53B-4BC7-B0D0-3E7345FA2676}">
          <p14:sldIdLst>
            <p14:sldId id="344"/>
            <p14:sldId id="331"/>
          </p14:sldIdLst>
        </p14:section>
        <p14:section name="Interface Connection" id="{CCA8C4E7-9C89-4E35-B2E4-8E55EF90E28F}">
          <p14:sldIdLst>
            <p14:sldId id="339"/>
            <p14:sldId id="338"/>
            <p14:sldId id="346"/>
            <p14:sldId id="348"/>
            <p14:sldId id="347"/>
          </p14:sldIdLst>
        </p14:section>
        <p14:section name="Interface Statement" id="{99EA2EAC-EE0F-4A0E-9654-4686C1D85383}">
          <p14:sldIdLst>
            <p14:sldId id="349"/>
            <p14:sldId id="354"/>
            <p14:sldId id="355"/>
            <p14:sldId id="356"/>
            <p14:sldId id="357"/>
            <p14:sldId id="358"/>
          </p14:sldIdLst>
        </p14:section>
        <p14:section name="Interface PreparedStatement" id="{9E366DC1-1A19-4309-B32B-0E7A554E2449}">
          <p14:sldIdLst>
            <p14:sldId id="350"/>
            <p14:sldId id="362"/>
            <p14:sldId id="364"/>
            <p14:sldId id="366"/>
            <p14:sldId id="368"/>
            <p14:sldId id="367"/>
          </p14:sldIdLst>
        </p14:section>
        <p14:section name="Interface CallableStatement" id="{002E1AF3-2895-4088-8B5D-B88919A56301}">
          <p14:sldIdLst>
            <p14:sldId id="353"/>
            <p14:sldId id="359"/>
            <p14:sldId id="360"/>
            <p14:sldId id="361"/>
          </p14:sldIdLst>
        </p14:section>
        <p14:section name="Interface ResultSet" id="{590D1203-F126-4402-8F1A-D9F3F1378B26}">
          <p14:sldIdLst>
            <p14:sldId id="352"/>
            <p14:sldId id="370"/>
            <p14:sldId id="369"/>
            <p14:sldId id="371"/>
          </p14:sldIdLst>
        </p14:section>
        <p14:section name="Schluss" id="{DF85F27E-017E-4759-B0DB-E1A2722254B8}">
          <p14:sldIdLst>
            <p14:sldId id="345"/>
            <p14:sldId id="264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33CC33"/>
    <a:srgbClr val="FFCC00"/>
    <a:srgbClr val="FF6600"/>
    <a:srgbClr val="B2B2B2"/>
    <a:srgbClr val="FFFFCC"/>
    <a:srgbClr val="FFFF00"/>
    <a:srgbClr val="99FF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0343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3539"/>
        <p:guide pos="2880"/>
      </p:guideLst>
    </p:cSldViewPr>
  </p:slideViewPr>
  <p:outlineViewPr>
    <p:cViewPr>
      <p:scale>
        <a:sx n="33" d="100"/>
        <a:sy n="33" d="100"/>
      </p:scale>
      <p:origin x="0" y="7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188" y="-306"/>
      </p:cViewPr>
      <p:guideLst>
        <p:guide orient="horz" pos="3111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"/>
            <a:ext cx="2891353" cy="49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16" tIns="45909" rIns="91816" bIns="45909" numCol="1" anchor="t" anchorCtr="0" compatLnSpc="1">
            <a:prstTxWarp prst="textNoShape">
              <a:avLst/>
            </a:prstTxWarp>
          </a:bodyPr>
          <a:lstStyle>
            <a:lvl1pPr algn="l" defTabSz="918672" eaLnBrk="1" hangingPunct="1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323" y="4"/>
            <a:ext cx="2891353" cy="49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16" tIns="45909" rIns="91816" bIns="45909" numCol="1" anchor="t" anchorCtr="0" compatLnSpc="1">
            <a:prstTxWarp prst="textNoShape">
              <a:avLst/>
            </a:prstTxWarp>
          </a:bodyPr>
          <a:lstStyle>
            <a:lvl1pPr algn="r" defTabSz="918672" eaLnBrk="1" hangingPunct="1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2049"/>
            <a:ext cx="2891353" cy="49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16" tIns="45909" rIns="91816" bIns="45909" numCol="1" anchor="b" anchorCtr="0" compatLnSpc="1">
            <a:prstTxWarp prst="textNoShape">
              <a:avLst/>
            </a:prstTxWarp>
          </a:bodyPr>
          <a:lstStyle>
            <a:lvl1pPr algn="l" defTabSz="918672" eaLnBrk="1" hangingPunct="1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323" y="9382049"/>
            <a:ext cx="2891353" cy="49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16" tIns="45909" rIns="91816" bIns="45909" numCol="1" anchor="b" anchorCtr="0" compatLnSpc="1">
            <a:prstTxWarp prst="textNoShape">
              <a:avLst/>
            </a:prstTxWarp>
          </a:bodyPr>
          <a:lstStyle>
            <a:lvl1pPr algn="r" defTabSz="918672" eaLnBrk="1" hangingPunct="1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03794DE-641B-4C1D-898E-1FF975FA18BC}" type="slidenum"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4791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9910" y="4"/>
            <a:ext cx="6119199" cy="47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16" tIns="45909" rIns="91816" bIns="45909" numCol="1" anchor="t" anchorCtr="0" compatLnSpc="1">
            <a:prstTxWarp prst="textNoShape">
              <a:avLst/>
            </a:prstTxWarp>
          </a:bodyPr>
          <a:lstStyle>
            <a:lvl1pPr algn="l" defTabSz="918672" eaLnBrk="1" hangingPunct="1">
              <a:spcBef>
                <a:spcPct val="0"/>
              </a:spcBef>
              <a:buFontTx/>
              <a:buNone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1338" y="741363"/>
            <a:ext cx="3962400" cy="2476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2049"/>
            <a:ext cx="2891353" cy="49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16" tIns="45909" rIns="91816" bIns="45909" numCol="1" anchor="b" anchorCtr="0" compatLnSpc="1">
            <a:prstTxWarp prst="textNoShape">
              <a:avLst/>
            </a:prstTxWarp>
          </a:bodyPr>
          <a:lstStyle>
            <a:lvl1pPr algn="l" defTabSz="918672" eaLnBrk="1" hangingPunct="1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323" y="9382049"/>
            <a:ext cx="2891353" cy="49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16" tIns="45909" rIns="91816" bIns="45909" numCol="1" anchor="b" anchorCtr="0" compatLnSpc="1">
            <a:prstTxWarp prst="textNoShape">
              <a:avLst/>
            </a:prstTxWarp>
          </a:bodyPr>
          <a:lstStyle>
            <a:lvl1pPr algn="r" defTabSz="918672" eaLnBrk="1" hangingPunct="1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2829" y="3575628"/>
            <a:ext cx="5915122" cy="551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35" tIns="46265" rIns="92535" bIns="462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Klicken Sie, um die Formate des Vorlagentextes zu bearbeiten</a:t>
            </a:r>
          </a:p>
          <a:p>
            <a:pPr lvl="1"/>
            <a:r>
              <a:rPr lang="de-DE" noProof="0" dirty="0" smtClean="0"/>
              <a:t>Zweite Ebene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908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E56C7E7-0D42-4B9F-8291-64AB45D1A157}" type="datetimeFigureOut">
              <a:rPr lang="de-DE" smtClean="0"/>
              <a:pPr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62284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just" rtl="0" eaLnBrk="0" fontAlgn="base" hangingPunct="0">
      <a:spcBef>
        <a:spcPct val="30000"/>
      </a:spcBef>
      <a:spcAft>
        <a:spcPct val="0"/>
      </a:spcAft>
      <a:tabLst>
        <a:tab pos="952500" algn="l"/>
      </a:tabLst>
      <a:defRPr sz="1600" kern="1200">
        <a:solidFill>
          <a:schemeClr val="tx1"/>
        </a:solidFill>
        <a:latin typeface="Arial" pitchFamily="34" charset="0"/>
        <a:ea typeface="+mn-ea"/>
        <a:cs typeface="Arial" panose="020B0604020202020204" pitchFamily="34" charset="0"/>
      </a:defRPr>
    </a:lvl1pPr>
    <a:lvl2pPr marL="185738" indent="-185738" algn="just" rtl="0" eaLnBrk="0" fontAlgn="base" hangingPunct="0">
      <a:spcBef>
        <a:spcPct val="30000"/>
      </a:spcBef>
      <a:spcAft>
        <a:spcPct val="0"/>
      </a:spcAft>
      <a:buFont typeface="Arial" charset="0"/>
      <a:buChar char="•"/>
      <a:tabLst>
        <a:tab pos="952500" algn="l"/>
      </a:tabLst>
      <a:defRPr sz="1600" kern="1200">
        <a:solidFill>
          <a:schemeClr val="tx1"/>
        </a:solidFill>
        <a:latin typeface="Arial" pitchFamily="34" charset="0"/>
        <a:ea typeface="+mn-ea"/>
        <a:cs typeface="Arial" panose="020B0604020202020204" pitchFamily="34" charset="0"/>
      </a:defRPr>
    </a:lvl2pPr>
    <a:lvl3pPr marL="1143000" indent="-228600" algn="just" rtl="0" eaLnBrk="0" fontAlgn="base" hangingPunct="0">
      <a:spcBef>
        <a:spcPct val="0"/>
      </a:spcBef>
      <a:spcAft>
        <a:spcPct val="25000"/>
      </a:spcAft>
      <a:tabLst>
        <a:tab pos="952500" algn="l"/>
      </a:tabLs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00200" indent="-228600" algn="just" rtl="0" eaLnBrk="0" fontAlgn="base" hangingPunct="0">
      <a:spcBef>
        <a:spcPct val="0"/>
      </a:spcBef>
      <a:spcAft>
        <a:spcPct val="25000"/>
      </a:spcAft>
      <a:tabLst>
        <a:tab pos="952500" algn="l"/>
      </a:tabLs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57400" indent="-228600" algn="just" rtl="0" eaLnBrk="0" fontAlgn="base" hangingPunct="0">
      <a:spcBef>
        <a:spcPct val="0"/>
      </a:spcBef>
      <a:spcAft>
        <a:spcPct val="25000"/>
      </a:spcAft>
      <a:tabLst>
        <a:tab pos="952500" algn="l"/>
      </a:tabLs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F7BEE0-F42B-4055-8568-203FD62F0B58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10" name="Folienbildplatzhalter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Notizen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300C7A-80F5-435A-8FE0-760C2423DEA9}" type="datetime1">
              <a:rPr lang="de-DE" smtClean="0"/>
              <a:t>26.09.2016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14" name="Kopfzeilenplatzhalter 13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811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user</a:t>
            </a:r>
            <a:r>
              <a:rPr lang="de-DE" dirty="0" smtClean="0"/>
              <a:t> = &lt;</a:t>
            </a:r>
            <a:r>
              <a:rPr lang="de-DE" dirty="0" err="1" smtClean="0"/>
              <a:t>user</a:t>
            </a:r>
            <a:r>
              <a:rPr lang="de-DE" dirty="0" smtClean="0"/>
              <a:t>&gt;</a:t>
            </a:r>
          </a:p>
          <a:p>
            <a:r>
              <a:rPr lang="de-DE" dirty="0" err="1" smtClean="0"/>
              <a:t>password</a:t>
            </a:r>
            <a:r>
              <a:rPr lang="de-DE" dirty="0" smtClean="0"/>
              <a:t> = &lt;pass&gt;</a:t>
            </a:r>
          </a:p>
          <a:p>
            <a:r>
              <a:rPr lang="de-DE" dirty="0" err="1" smtClean="0"/>
              <a:t>ssl</a:t>
            </a:r>
            <a:r>
              <a:rPr lang="de-DE" dirty="0" smtClean="0"/>
              <a:t> = </a:t>
            </a:r>
            <a:r>
              <a:rPr lang="de-DE" dirty="0" err="1" smtClean="0"/>
              <a:t>false</a:t>
            </a:r>
            <a:endParaRPr lang="de-DE" dirty="0" smtClean="0"/>
          </a:p>
          <a:p>
            <a:r>
              <a:rPr lang="de-DE" dirty="0" err="1" smtClean="0"/>
              <a:t>sslfactory</a:t>
            </a:r>
            <a:r>
              <a:rPr lang="de-DE" dirty="0" smtClean="0"/>
              <a:t>=</a:t>
            </a:r>
            <a:r>
              <a:rPr lang="de-DE" dirty="0" err="1" smtClean="0"/>
              <a:t>org.postgresql.ssl.NonValidatingFactory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B4B3AF2-5B73-4EBC-BB84-7957D2F7F0C5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01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DDL:</a:t>
            </a:r>
            <a:r>
              <a:rPr lang="de-DE" baseline="0" dirty="0" smtClean="0"/>
              <a:t> Data Definition Language, "CREATE TABLE …": </a:t>
            </a:r>
            <a:r>
              <a:rPr lang="de-DE" baseline="0" dirty="0" err="1" smtClean="0"/>
              <a:t>executeUpdate</a:t>
            </a:r>
            <a:endParaRPr lang="de-DE" baseline="0" dirty="0" smtClean="0"/>
          </a:p>
          <a:p>
            <a:r>
              <a:rPr lang="de-DE" baseline="0" dirty="0" smtClean="0"/>
              <a:t>DML: Data Manipulation Language (INSERT xxx): </a:t>
            </a:r>
            <a:r>
              <a:rPr lang="de-DE" baseline="0" dirty="0" err="1" smtClean="0"/>
              <a:t>executeUpdate</a:t>
            </a:r>
            <a:r>
              <a:rPr lang="de-DE" baseline="0" dirty="0" smtClean="0"/>
              <a:t>()</a:t>
            </a:r>
          </a:p>
          <a:p>
            <a:r>
              <a:rPr lang="de-DE" baseline="0" dirty="0" smtClean="0"/>
              <a:t>DQL: Data Query Language (SELECT…) - nicht-standardisierter Begriff, aber hier nützlich: </a:t>
            </a:r>
            <a:r>
              <a:rPr lang="de-DE" baseline="0" dirty="0" err="1" smtClean="0"/>
              <a:t>executeQuery</a:t>
            </a:r>
            <a:r>
              <a:rPr lang="de-DE" baseline="0" dirty="0" smtClean="0"/>
              <a:t>()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smtClean="0"/>
              <a:t>Lesezeichen XI-5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BFBB8497-672E-43F8-A9B5-C756B0715BBC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734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fällt bei der </a:t>
            </a:r>
            <a:r>
              <a:rPr lang="de-DE" dirty="0" err="1" smtClean="0"/>
              <a:t>createStatement</a:t>
            </a:r>
            <a:r>
              <a:rPr lang="de-DE" dirty="0" smtClean="0"/>
              <a:t>()-Methode auf?</a:t>
            </a:r>
          </a:p>
          <a:p>
            <a:endParaRPr lang="de-DE" dirty="0" smtClean="0"/>
          </a:p>
          <a:p>
            <a:r>
              <a:rPr lang="de-DE" dirty="0" smtClean="0"/>
              <a:t>Datentyp </a:t>
            </a:r>
            <a:r>
              <a:rPr lang="de-DE" dirty="0" err="1" smtClean="0"/>
              <a:t>st</a:t>
            </a:r>
            <a:r>
              <a:rPr lang="de-DE" dirty="0" smtClean="0"/>
              <a:t> ?</a:t>
            </a:r>
          </a:p>
          <a:p>
            <a:r>
              <a:rPr lang="de-DE" dirty="0" smtClean="0"/>
              <a:t>Wo kommt die</a:t>
            </a:r>
            <a:r>
              <a:rPr lang="de-DE" baseline="0" dirty="0" smtClean="0"/>
              <a:t> Klasse her, deren Instanz von </a:t>
            </a:r>
            <a:r>
              <a:rPr lang="de-DE" baseline="0" dirty="0" err="1" smtClean="0"/>
              <a:t>createStatement</a:t>
            </a:r>
            <a:r>
              <a:rPr lang="de-DE" baseline="0" dirty="0" smtClean="0"/>
              <a:t>() zurückgegeben wird?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DA20184-8A41-4AB2-B0B0-F255F536A68C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707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DA20184-8A41-4AB2-B0B0-F255F536A68C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707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DA20184-8A41-4AB2-B0B0-F255F536A68C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707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DA20184-8A41-4AB2-B0B0-F255F536A68C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707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865D9122-BA27-4AE9-A3A3-B76253146E65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8359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DA20184-8A41-4AB2-B0B0-F255F536A68C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707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… das SQL-Statement</a:t>
            </a:r>
            <a:r>
              <a:rPr lang="de-DE" baseline="0" dirty="0" smtClean="0"/>
              <a:t> in diesem Beispiel hat keine Parameter!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DA20184-8A41-4AB2-B0B0-F255F536A68C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707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Parameter-Nummerierung beginnt bei 1</a:t>
            </a:r>
          </a:p>
          <a:p>
            <a:endParaRPr lang="de-DE" dirty="0" smtClean="0"/>
          </a:p>
          <a:p>
            <a:r>
              <a:rPr lang="de-DE" dirty="0" err="1" smtClean="0"/>
              <a:t>setXYZ</a:t>
            </a:r>
            <a:r>
              <a:rPr lang="de-DE" dirty="0" smtClean="0"/>
              <a:t>()-Methoden für "jeden" Java-Datentyp (Objekte</a:t>
            </a:r>
            <a:r>
              <a:rPr lang="de-DE" baseline="0" dirty="0" smtClean="0"/>
              <a:t> = schwierig!)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setXYZ</a:t>
            </a:r>
            <a:r>
              <a:rPr lang="de-DE" baseline="0" dirty="0" smtClean="0"/>
              <a:t>() führt eine Typprüfung durch, und wirft ggf. eine SQL-</a:t>
            </a:r>
            <a:r>
              <a:rPr lang="de-DE" baseline="0" dirty="0" err="1" smtClean="0"/>
              <a:t>Exception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Mehrfaches setzen von Parametern ist nicht erlaubt (SQL-</a:t>
            </a:r>
            <a:r>
              <a:rPr lang="de-DE" baseline="0" dirty="0" err="1" smtClean="0"/>
              <a:t>Exception</a:t>
            </a:r>
            <a:r>
              <a:rPr lang="de-DE" baseline="0" dirty="0" smtClean="0"/>
              <a:t>)</a:t>
            </a:r>
          </a:p>
          <a:p>
            <a:r>
              <a:rPr lang="de-DE" baseline="0" dirty="0" smtClean="0"/>
              <a:t>Fehlende Parameter sind nicht erlaubt (SQL-</a:t>
            </a:r>
            <a:r>
              <a:rPr lang="de-DE" baseline="0" dirty="0" err="1" smtClean="0"/>
              <a:t>Exception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DA20184-8A41-4AB2-B0B0-F255F536A68C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70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Persistenz, Konsistenz, Verfügbarkeit, 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36971641-F2E8-4F12-BDB6-3C2E08C5D348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584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Batch ist begrenzt durch</a:t>
            </a:r>
            <a:r>
              <a:rPr lang="de-DE" baseline="0" dirty="0" smtClean="0"/>
              <a:t> den der VM zur Verfügung stehenden Arbeitsspeicher. Wenn der Batch überläuft (SQL-</a:t>
            </a:r>
            <a:r>
              <a:rPr lang="de-DE" baseline="0" dirty="0" err="1" smtClean="0"/>
              <a:t>Exception</a:t>
            </a:r>
            <a:r>
              <a:rPr lang="de-DE" baseline="0" dirty="0" smtClean="0"/>
              <a:t>), </a:t>
            </a:r>
          </a:p>
          <a:p>
            <a:r>
              <a:rPr lang="de-DE" baseline="0" dirty="0" smtClean="0"/>
              <a:t>kann man das in kleineren Häppchen (100 - 1000 Datensätze je nach Größe eines Datensatzes) </a:t>
            </a:r>
            <a:r>
              <a:rPr lang="de-DE" baseline="0" dirty="0" err="1" smtClean="0"/>
              <a:t>executeBatch</a:t>
            </a:r>
            <a:r>
              <a:rPr lang="de-DE" baseline="0" dirty="0" smtClean="0"/>
              <a:t>()en…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DA20184-8A41-4AB2-B0B0-F255F536A68C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707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DA20184-8A41-4AB2-B0B0-F255F536A68C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707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Alle "Abfragen mit Ergebnis" liefern ein </a:t>
            </a:r>
            <a:r>
              <a:rPr lang="de-DE" dirty="0" err="1" smtClean="0"/>
              <a:t>ResultSet</a:t>
            </a:r>
            <a:r>
              <a:rPr lang="de-DE" dirty="0" smtClean="0"/>
              <a:t> (egal ob</a:t>
            </a:r>
            <a:r>
              <a:rPr lang="de-DE" baseline="0" dirty="0" smtClean="0"/>
              <a:t> Statement, </a:t>
            </a:r>
            <a:r>
              <a:rPr lang="de-DE" baseline="0" dirty="0" err="1" smtClean="0"/>
              <a:t>PreparedStatement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CallableStatement</a:t>
            </a:r>
            <a:r>
              <a:rPr lang="de-DE" baseline="0" dirty="0" smtClean="0"/>
              <a:t>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DA20184-8A41-4AB2-B0B0-F255F536A68C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707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Wichtig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B8F9515C-E4E6-4225-A5F1-4AC6EBF19839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68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"Was ist X?" umfasst auch immer "Wo kommt X her und wie benutzt man es?"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C21EADD-BC80-4AB1-80D1-17C3A75E9A87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179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83E9544-351A-4A9B-A530-29C45CB2186A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310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Objekt vs. Tabelle</a:t>
            </a:r>
          </a:p>
          <a:p>
            <a:r>
              <a:rPr lang="de-DE" dirty="0" smtClean="0"/>
              <a:t>Datentypen</a:t>
            </a:r>
            <a:r>
              <a:rPr lang="de-DE" baseline="0" dirty="0" smtClean="0"/>
              <a:t> (zusammengesetzte Datentypen!)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AD7A2FF-2492-4FD8-969B-5BFB76E5CFDA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18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JDBC-Interfaces = Teil der Java-Standard-Bibliotheken</a:t>
            </a:r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EEA5B33-2BA2-4221-BB4B-E991ABECBC95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58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JDBC-Interfaces = Teil der Java-Standard-Bibliotheken</a:t>
            </a:r>
          </a:p>
          <a:p>
            <a:endParaRPr lang="de-DE" dirty="0" smtClean="0"/>
          </a:p>
          <a:p>
            <a:r>
              <a:rPr lang="de-DE" dirty="0" smtClean="0"/>
              <a:t>Der "Datenbanktreiber" besteht aus Implementierungen</a:t>
            </a:r>
            <a:r>
              <a:rPr lang="de-DE" baseline="0" dirty="0" smtClean="0"/>
              <a:t> der JDBC-Interfaces, die spezifisch für das jeweilige DBMS sind.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kann das DBMS leicht ausgetauscht werden, ohne das Java Programm zu verändern - "einfach" einen anderen Datenbanktreiber bereitstellen.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Wir werden ganz viel über den orangen Teil reden, und wenn wir über den grünen reden müssen, nehmen wir (eigentlich immer) </a:t>
            </a:r>
            <a:r>
              <a:rPr lang="de-DE" baseline="0" dirty="0" err="1" smtClean="0"/>
              <a:t>PostgreSQL</a:t>
            </a:r>
            <a:r>
              <a:rPr lang="de-DE" baseline="0" dirty="0" smtClean="0"/>
              <a:t> als Beispiel)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EEA5B33-2BA2-4221-BB4B-E991ABECBC95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58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Für </a:t>
            </a:r>
            <a:r>
              <a:rPr lang="de-DE" dirty="0" err="1" smtClean="0"/>
              <a:t>SQLite</a:t>
            </a:r>
            <a:r>
              <a:rPr lang="de-DE" dirty="0" smtClean="0"/>
              <a:t> gibt es einen JDBC-Treiber:  https://github.com/xerial/sqlite-jdbc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9ADE26E1-5F9E-4842-86D0-434342DD3259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07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schwierig, weil</a:t>
            </a:r>
            <a:r>
              <a:rPr lang="de-DE" baseline="0" dirty="0" smtClean="0"/>
              <a:t> das alles unterschiedliche Probleme sind, die zu unterschiedlichen Zeit unterschiedlich behandelt werden müssen:</a:t>
            </a:r>
          </a:p>
          <a:p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smtClean="0"/>
              <a:t>Läuft der DB-Server?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Ist die URL korrekt?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Liegt eine Firewall zwischen mir und meiner Datenbank?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Stimmen die Berechtigungen auf der Datenbank? Stimmen meine </a:t>
            </a:r>
            <a:r>
              <a:rPr lang="de-DE" baseline="0" dirty="0" err="1" smtClean="0"/>
              <a:t>Credentials</a:t>
            </a:r>
            <a:r>
              <a:rPr lang="de-DE" baseline="0" dirty="0" smtClean="0"/>
              <a:t>?</a:t>
            </a:r>
          </a:p>
          <a:p>
            <a:pPr marL="285750" indent="-285750">
              <a:buFontTx/>
              <a:buChar char="-"/>
            </a:pP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smtClean="0"/>
              <a:t>Fehler in der SQL-Syntax sind (fast immer) Programmierfehler (falls es "Nutzereingabe-Fehler" sind, erlauben wir offenbar leichtsinnigerweise unseren Nutzern, direkt SQL-Befehle abzusetzen!!!)</a:t>
            </a:r>
          </a:p>
          <a:p>
            <a:pPr marL="285750" indent="-285750">
              <a:buFontTx/>
              <a:buChar char="-"/>
            </a:pP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smtClean="0"/>
              <a:t>Schlüsselduplikat? Kann das passieren? Soll das passieren? Bei einem natürlichen Primärschlüssel kann das einfach an der Qualität meiner Eingangsdaten liegen (dann wäre es gut, wenn das Programm dagegen robust wäre)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Bei einem künstlichen, von der Datenbank verwalteten Primärschlüssel (z.B. Typ SERIAL in </a:t>
            </a:r>
            <a:r>
              <a:rPr lang="de-DE" baseline="0" dirty="0" err="1" smtClean="0"/>
              <a:t>Postgresql</a:t>
            </a:r>
            <a:r>
              <a:rPr lang="de-DE" baseline="0" dirty="0" smtClean="0"/>
              <a:t>) hat vielleicht ein Wahnsinniger mit den Sequenzgeneratoren herumgespielt…</a:t>
            </a:r>
          </a:p>
          <a:p>
            <a:pPr marL="285750" indent="-285750">
              <a:buFontTx/>
              <a:buChar char="-"/>
            </a:pP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smtClean="0"/>
              <a:t>Egal wie: </a:t>
            </a:r>
            <a:r>
              <a:rPr lang="de-DE" baseline="0" dirty="0" err="1" smtClean="0"/>
              <a:t>Checked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Exceptions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müssenbehandelt</a:t>
            </a:r>
            <a:r>
              <a:rPr lang="de-DE" baseline="0" dirty="0" smtClean="0"/>
              <a:t> werden!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866FF405-5389-4821-A983-4486F5CC0E5A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28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schwierig, weil</a:t>
            </a:r>
            <a:r>
              <a:rPr lang="de-DE" baseline="0" dirty="0" smtClean="0"/>
              <a:t> das alles unterschiedliche Probleme sind, die zu unterschiedlichen Zeit unterschiedlich behandelt werden müssen:</a:t>
            </a:r>
          </a:p>
          <a:p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smtClean="0"/>
              <a:t>Läuft der DB-Server?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Ist die URL korrekt?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Liegt eine Firewall zwischen mir und meiner Datenbank?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Stimmen die Berechtigungen auf der Datenbank? Stimmen meine </a:t>
            </a:r>
            <a:r>
              <a:rPr lang="de-DE" baseline="0" dirty="0" err="1" smtClean="0"/>
              <a:t>Credentials</a:t>
            </a:r>
            <a:r>
              <a:rPr lang="de-DE" baseline="0" dirty="0" smtClean="0"/>
              <a:t>?</a:t>
            </a:r>
          </a:p>
          <a:p>
            <a:pPr marL="285750" indent="-285750">
              <a:buFontTx/>
              <a:buChar char="-"/>
            </a:pP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smtClean="0"/>
              <a:t>Fehler in der SQL-Syntax sind (fast immer) Programmierfehler (falls es "Nutzereingabe-Fehler" sind, erlauben wir offenbar leichtsinnigerweise unseren Nutzern, direkt SQL-Befehle abzusetzen!!!)</a:t>
            </a:r>
          </a:p>
          <a:p>
            <a:pPr marL="285750" indent="-285750">
              <a:buFontTx/>
              <a:buChar char="-"/>
            </a:pP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smtClean="0"/>
              <a:t>Schlüsselduplikat? Kann das passieren? Soll das passieren? Bei einem natürlichen Primärschlüssel kann das einfach an der Qualität meiner Eingangsdaten liegen (dann wäre es gut, wenn das Programm dagegen robust wäre)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Bei einem künstlichen, von der Datenbank verwalteten Primärschlüssel (z.B. Typ SERIAL in </a:t>
            </a:r>
            <a:r>
              <a:rPr lang="de-DE" baseline="0" dirty="0" err="1" smtClean="0"/>
              <a:t>Postgresql</a:t>
            </a:r>
            <a:r>
              <a:rPr lang="de-DE" baseline="0" dirty="0" smtClean="0"/>
              <a:t>) hat vielleicht ein Wahnsinniger mit den Sequenzgeneratoren herumgespielt…</a:t>
            </a:r>
          </a:p>
          <a:p>
            <a:pPr marL="285750" indent="-285750">
              <a:buFontTx/>
              <a:buChar char="-"/>
            </a:pP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smtClean="0"/>
              <a:t>Egal wie: </a:t>
            </a:r>
            <a:r>
              <a:rPr lang="de-DE" baseline="0" dirty="0" err="1" smtClean="0"/>
              <a:t>Checked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Exceptions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müssenbehandelt</a:t>
            </a:r>
            <a:r>
              <a:rPr lang="de-DE" baseline="0" dirty="0" smtClean="0"/>
              <a:t> werden!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866FF405-5389-4821-A983-4486F5CC0E5A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28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Korrekter:</a:t>
            </a:r>
          </a:p>
          <a:p>
            <a:r>
              <a:rPr lang="de-DE" dirty="0" smtClean="0"/>
              <a:t>Das Interface Connection ist eine gemeinsame Verhaltensvorschrift für Objekte,</a:t>
            </a:r>
            <a:r>
              <a:rPr lang="de-DE" baseline="0" dirty="0" smtClean="0"/>
              <a:t> die Verbindungen zu verschiedenen </a:t>
            </a:r>
            <a:r>
              <a:rPr lang="de-DE" baseline="0" dirty="0" err="1" smtClean="0"/>
              <a:t>DMBSen</a:t>
            </a:r>
            <a:r>
              <a:rPr lang="de-DE" baseline="0" dirty="0" smtClean="0"/>
              <a:t> darstellen können.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Was tut nochmal "</a:t>
            </a:r>
            <a:r>
              <a:rPr lang="de-DE" baseline="0" dirty="0" err="1" smtClean="0"/>
              <a:t>Autocloseable</a:t>
            </a:r>
            <a:r>
              <a:rPr lang="de-DE" baseline="0" dirty="0" smtClean="0"/>
              <a:t>"? -&gt; mit </a:t>
            </a:r>
            <a:r>
              <a:rPr lang="de-DE" baseline="0" dirty="0" err="1" smtClean="0"/>
              <a:t>try-with-resources</a:t>
            </a:r>
            <a:r>
              <a:rPr lang="de-DE" baseline="0" dirty="0" smtClean="0"/>
              <a:t> nutzbar.</a:t>
            </a:r>
          </a:p>
          <a:p>
            <a:endParaRPr lang="de-DE" baseline="0" dirty="0" smtClean="0"/>
          </a:p>
          <a:p>
            <a:r>
              <a:rPr lang="de-DE" baseline="0" dirty="0" smtClean="0"/>
              <a:t>MUSS auf jeden Fall kontrolliert geschlossen werden, sonst sammeln sich auf dem DB-Server offene "tote" Verbindungen!!!!!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Man sollte das Ding auch nicht dauernd auf und zu machen (z.B. eine Connection pro Abfrage) - das dauert nämlich vergleichsweise lange!</a:t>
            </a:r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BEE0-F42B-4055-8568-203FD62F0B58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85231CBA-0D8E-42B2-881A-A04928C60A0D}" type="datetime1">
              <a:rPr lang="de-DE" smtClean="0"/>
              <a:t>26.09.2016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49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693229" y="3694639"/>
            <a:ext cx="8059790" cy="1143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6359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9F7E-EF43-4562-AC90-6273452367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-36512" y="5486374"/>
            <a:ext cx="2133600" cy="26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433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UstgSBw - FSB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395536" y="1177315"/>
            <a:ext cx="7488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 smtClean="0">
                <a:solidFill>
                  <a:schemeClr val="bg1"/>
                </a:solidFill>
              </a:rPr>
              <a:t>Führungsunterstützungsschule</a:t>
            </a:r>
            <a:r>
              <a:rPr lang="de-DE" sz="2400" b="1" baseline="0" dirty="0" smtClean="0">
                <a:solidFill>
                  <a:schemeClr val="bg1"/>
                </a:solidFill>
              </a:rPr>
              <a:t> der Bundeswehr</a:t>
            </a:r>
          </a:p>
          <a:p>
            <a:pPr algn="r"/>
            <a:r>
              <a:rPr lang="de-DE" sz="1600" b="1" baseline="0" dirty="0" smtClean="0">
                <a:solidFill>
                  <a:schemeClr val="bg1"/>
                </a:solidFill>
              </a:rPr>
              <a:t>Fachschule der Bundeswehr für Informationstechnik</a:t>
            </a:r>
            <a:endParaRPr lang="de-DE" sz="1600" b="1" baseline="0" dirty="0">
              <a:solidFill>
                <a:schemeClr val="bg1"/>
              </a:solidFill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693229" y="3694639"/>
            <a:ext cx="8059790" cy="1143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10" name="Picture 343" descr="Wappen-FüUstgSB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32" y="1129308"/>
            <a:ext cx="749523" cy="93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867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UstgSBw - FSBwIT Name u. Dat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193663" y="2017409"/>
            <a:ext cx="4536504" cy="3600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DstGrd</a:t>
            </a:r>
            <a:r>
              <a:rPr lang="de-DE" dirty="0" smtClean="0"/>
              <a:t> Vorname Nachname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96058" y="2377447"/>
            <a:ext cx="4536504" cy="3000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96058" y="2737487"/>
            <a:ext cx="4536504" cy="3600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x. Monat Jahr</a:t>
            </a: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693229" y="3694639"/>
            <a:ext cx="8059790" cy="1143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9" name="Picture 343" descr="Wappen-FüUstgSB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32" y="1129308"/>
            <a:ext cx="749523" cy="93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 userDrawn="1"/>
        </p:nvSpPr>
        <p:spPr>
          <a:xfrm>
            <a:off x="395536" y="1177315"/>
            <a:ext cx="7488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 smtClean="0">
                <a:solidFill>
                  <a:schemeClr val="bg1"/>
                </a:solidFill>
              </a:rPr>
              <a:t>Führungsunterstützungsschule</a:t>
            </a:r>
            <a:r>
              <a:rPr lang="de-DE" sz="2400" b="1" baseline="0" dirty="0" smtClean="0">
                <a:solidFill>
                  <a:schemeClr val="bg1"/>
                </a:solidFill>
              </a:rPr>
              <a:t> der Bundeswehr</a:t>
            </a:r>
          </a:p>
          <a:p>
            <a:pPr algn="r"/>
            <a:r>
              <a:rPr lang="de-DE" sz="1600" b="1" baseline="0" dirty="0" smtClean="0">
                <a:solidFill>
                  <a:schemeClr val="bg1"/>
                </a:solidFill>
              </a:rPr>
              <a:t>Fachschule der Bundeswehr für Informationstechnik</a:t>
            </a:r>
            <a:endParaRPr lang="de-DE" sz="1600" b="1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5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395288" y="3697288"/>
            <a:ext cx="8497887" cy="600075"/>
          </a:xfrm>
          <a:prstGeom prst="rect">
            <a:avLst/>
          </a:prstGeom>
        </p:spPr>
        <p:txBody>
          <a:bodyPr/>
          <a:lstStyle>
            <a:lvl1pPr algn="r" defTabSz="457200" rtl="0" eaLnBrk="1" latinLnBrk="0" hangingPunct="1">
              <a:spcBef>
                <a:spcPct val="0"/>
              </a:spcBef>
              <a:buNone/>
              <a:defRPr lang="de-DE" sz="3200" b="1" kern="1200" cap="all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 defTabSz="457200" rtl="0" eaLnBrk="1" latinLnBrk="0" hangingPunct="1">
              <a:spcBef>
                <a:spcPct val="0"/>
              </a:spcBef>
              <a:buNone/>
            </a:pPr>
            <a:r>
              <a:rPr lang="de-DE" sz="3300" b="1" kern="1200" cap="all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ABSCHNITTSÜBERSCHRIFT</a:t>
            </a:r>
            <a:endParaRPr lang="de-DE" sz="3300" b="1" kern="1200" cap="all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9F7E-EF43-4562-AC90-6273452367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Datumsplatzhalter 5"/>
          <p:cNvSpPr>
            <a:spLocks noGrp="1"/>
          </p:cNvSpPr>
          <p:nvPr>
            <p:ph type="dt" sz="half" idx="2"/>
          </p:nvPr>
        </p:nvSpPr>
        <p:spPr>
          <a:xfrm>
            <a:off x="-36512" y="5486374"/>
            <a:ext cx="2133600" cy="26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63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9F7E-EF43-4562-AC90-6273452367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3632" y="877280"/>
            <a:ext cx="8606367" cy="3069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EE720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Zwischenüberschrift o.ä. – Text durch Klicken hinzufügen</a:t>
            </a:r>
            <a:endParaRPr lang="de-DE" dirty="0"/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83631" y="1266037"/>
            <a:ext cx="8606366" cy="16514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Text durch Klicken hinzufügen</a:t>
            </a:r>
            <a:endParaRPr lang="de-DE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283633" y="3435649"/>
            <a:ext cx="8606366" cy="158209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Text durch Klicken hinzufügen</a:t>
            </a:r>
            <a:endParaRPr lang="de-DE" dirty="0"/>
          </a:p>
        </p:txBody>
      </p:sp>
      <p:sp>
        <p:nvSpPr>
          <p:cNvPr id="7" name="Textplatzhalt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83633" y="3038369"/>
            <a:ext cx="8606365" cy="3231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>
                <a:solidFill>
                  <a:srgbClr val="EE7203"/>
                </a:solidFill>
              </a:defRPr>
            </a:lvl1pPr>
          </a:lstStyle>
          <a:p>
            <a:r>
              <a:rPr lang="de-DE" dirty="0" smtClean="0"/>
              <a:t>Zwischenüberschrift o.ä. – Text durch Klicken hinzufügen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" name="Datumsplatzhalter 5"/>
          <p:cNvSpPr>
            <a:spLocks noGrp="1"/>
          </p:cNvSpPr>
          <p:nvPr>
            <p:ph type="dt" sz="half" idx="2"/>
          </p:nvPr>
        </p:nvSpPr>
        <p:spPr>
          <a:xfrm>
            <a:off x="-36512" y="5486374"/>
            <a:ext cx="2133600" cy="26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77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9F7E-EF43-4562-AC90-6273452367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84163" y="877280"/>
            <a:ext cx="8605836" cy="4140460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rgbClr val="EE7203"/>
              </a:buClr>
              <a:buSzPct val="90000"/>
              <a:buFont typeface="Wingdings" charset="2"/>
              <a:buChar char="Ø"/>
              <a:defRPr sz="2400">
                <a:solidFill>
                  <a:schemeClr val="tx1"/>
                </a:solidFill>
              </a:defRPr>
            </a:lvl1pPr>
            <a:lvl2pPr marL="742950" indent="-285750">
              <a:buClr>
                <a:srgbClr val="EE7203"/>
              </a:buClr>
              <a:buSzPct val="90000"/>
              <a:buFont typeface="Courier New"/>
              <a:buChar char="o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rgbClr val="EE7203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dirty="0" smtClean="0"/>
              <a:t>Aufzählung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Datumsplatzhalter 5"/>
          <p:cNvSpPr>
            <a:spLocks noGrp="1"/>
          </p:cNvSpPr>
          <p:nvPr>
            <p:ph type="dt" sz="half" idx="2"/>
          </p:nvPr>
        </p:nvSpPr>
        <p:spPr>
          <a:xfrm>
            <a:off x="-36512" y="5486374"/>
            <a:ext cx="2133600" cy="26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730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9F7E-EF43-4562-AC90-6273452367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>
          <a:xfrm>
            <a:off x="323528" y="877280"/>
            <a:ext cx="6912768" cy="4140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Datumsplatzhalter 5"/>
          <p:cNvSpPr>
            <a:spLocks noGrp="1"/>
          </p:cNvSpPr>
          <p:nvPr>
            <p:ph type="dt" sz="half" idx="2"/>
          </p:nvPr>
        </p:nvSpPr>
        <p:spPr>
          <a:xfrm>
            <a:off x="-36512" y="5486374"/>
            <a:ext cx="2133600" cy="26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187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9F7E-EF43-4562-AC90-6273452367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28" y="877280"/>
            <a:ext cx="4038600" cy="41404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E7203"/>
              </a:buClr>
              <a:buSzPct val="90000"/>
              <a:buFont typeface="Wingdings" charset="2"/>
              <a:buChar char="Ø"/>
              <a:defRPr sz="2000">
                <a:solidFill>
                  <a:schemeClr val="tx1"/>
                </a:solidFill>
              </a:defRPr>
            </a:lvl1pPr>
            <a:lvl2pPr marL="742950" indent="-285750">
              <a:buClr>
                <a:srgbClr val="EE7203"/>
              </a:buClr>
              <a:buSzPct val="90000"/>
              <a:buFont typeface="Courier New"/>
              <a:buChar char="o"/>
              <a:defRPr sz="1800">
                <a:solidFill>
                  <a:schemeClr val="tx1"/>
                </a:solidFill>
              </a:defRPr>
            </a:lvl2pPr>
            <a:lvl3pPr>
              <a:buClr>
                <a:srgbClr val="EE7203"/>
              </a:buCl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Aufzählung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4762178" y="877280"/>
            <a:ext cx="4038600" cy="41404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E7203"/>
              </a:buClr>
              <a:buSzPct val="90000"/>
              <a:buFont typeface="Wingdings" charset="2"/>
              <a:buChar char="Ø"/>
              <a:defRPr sz="2000">
                <a:solidFill>
                  <a:schemeClr val="tx1"/>
                </a:solidFill>
              </a:defRPr>
            </a:lvl1pPr>
            <a:lvl2pPr marL="742950" indent="-285750">
              <a:buClr>
                <a:srgbClr val="EE7203"/>
              </a:buClr>
              <a:buSzPct val="90000"/>
              <a:buFont typeface="Courier New"/>
              <a:buChar char="o"/>
              <a:defRPr sz="1800">
                <a:solidFill>
                  <a:schemeClr val="tx1"/>
                </a:solidFill>
              </a:defRPr>
            </a:lvl2pPr>
            <a:lvl3pPr>
              <a:buClr>
                <a:srgbClr val="EE7203"/>
              </a:buCl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Aufzählung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0" name="Datumsplatzhalter 5"/>
          <p:cNvSpPr>
            <a:spLocks noGrp="1"/>
          </p:cNvSpPr>
          <p:nvPr>
            <p:ph type="dt" sz="half" idx="2"/>
          </p:nvPr>
        </p:nvSpPr>
        <p:spPr>
          <a:xfrm>
            <a:off x="-36512" y="5486374"/>
            <a:ext cx="2133600" cy="26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098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9F7E-EF43-4562-AC90-6273452367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323529" y="877280"/>
            <a:ext cx="6912768" cy="414046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EE7203"/>
              </a:buClr>
              <a:buSzPct val="90000"/>
              <a:buFont typeface="Wingdings" charset="2"/>
              <a:buNone/>
              <a:defRPr sz="1800">
                <a:solidFill>
                  <a:srgbClr val="859296"/>
                </a:solidFill>
              </a:defRPr>
            </a:lvl1pPr>
            <a:lvl2pPr marL="742950" indent="-285750">
              <a:buClr>
                <a:srgbClr val="EE7203"/>
              </a:buClr>
              <a:buSzPct val="90000"/>
              <a:buFont typeface="Courier New"/>
              <a:buChar char="o"/>
              <a:defRPr sz="1800">
                <a:solidFill>
                  <a:srgbClr val="859296"/>
                </a:solidFill>
              </a:defRPr>
            </a:lvl2pPr>
            <a:lvl3pPr>
              <a:buClr>
                <a:srgbClr val="EE7203"/>
              </a:buClr>
              <a:defRPr sz="1800">
                <a:solidFill>
                  <a:srgbClr val="859296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9" name="Datumsplatzhalter 5"/>
          <p:cNvSpPr>
            <a:spLocks noGrp="1"/>
          </p:cNvSpPr>
          <p:nvPr>
            <p:ph type="dt" sz="half" idx="2"/>
          </p:nvPr>
        </p:nvSpPr>
        <p:spPr>
          <a:xfrm>
            <a:off x="-36512" y="5486374"/>
            <a:ext cx="2133600" cy="26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77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ine Ecke des Rechtecks schneiden 6"/>
          <p:cNvSpPr/>
          <p:nvPr/>
        </p:nvSpPr>
        <p:spPr>
          <a:xfrm>
            <a:off x="206245" y="244250"/>
            <a:ext cx="8716584" cy="5273993"/>
          </a:xfrm>
          <a:prstGeom prst="snip1Rect">
            <a:avLst/>
          </a:prstGeom>
          <a:solidFill>
            <a:srgbClr val="EE720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4000" dirty="0">
              <a:latin typeface="+mj-lt"/>
              <a:cs typeface="Arial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3229" y="3694639"/>
            <a:ext cx="8059790" cy="1143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5" name="Bild 9" descr="SKBLabel_invers_RGB_transp-01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4409" y="4873724"/>
            <a:ext cx="1608609" cy="5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63" r:id="rId1"/>
    <p:sldLayoutId id="2147486664" r:id="rId2"/>
    <p:sldLayoutId id="2147486665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defTabSz="457200" rtl="0" eaLnBrk="1" latinLnBrk="0" hangingPunct="1">
        <a:spcBef>
          <a:spcPct val="0"/>
        </a:spcBef>
        <a:buNone/>
        <a:defRPr sz="33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6" descr="orangelinie.jp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9456"/>
            <a:ext cx="9160340" cy="210000"/>
          </a:xfrm>
          <a:prstGeom prst="rect">
            <a:avLst/>
          </a:prstGeom>
          <a:ln>
            <a:solidFill>
              <a:srgbClr val="EE7203"/>
            </a:solidFill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590892" y="5472000"/>
            <a:ext cx="517612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B1E49F7E-EF43-4562-AC90-6273452367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99592" y="0"/>
            <a:ext cx="7920880" cy="661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281891" y="661462"/>
            <a:ext cx="8726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 7" descr="SKBLabel_RGB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376" y="5052035"/>
            <a:ext cx="1435059" cy="434340"/>
          </a:xfrm>
          <a:prstGeom prst="rect">
            <a:avLst/>
          </a:prstGeom>
        </p:spPr>
      </p:pic>
      <p:pic>
        <p:nvPicPr>
          <p:cNvPr id="14" name="Picture 343" descr="Wappen-FüUstgSBw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23"/>
            <a:ext cx="471972" cy="59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-36512" y="5486374"/>
            <a:ext cx="2133600" cy="26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17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41" r:id="rId1"/>
    <p:sldLayoutId id="2147486642" r:id="rId2"/>
    <p:sldLayoutId id="2147486651" r:id="rId3"/>
    <p:sldLayoutId id="2147486652" r:id="rId4"/>
    <p:sldLayoutId id="2147486653" r:id="rId5"/>
    <p:sldLayoutId id="2147486654" r:id="rId6"/>
    <p:sldLayoutId id="214748664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2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5/static/errcodes-appendi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sql/Statement.html" TargetMode="External"/><Relationship Id="rId2" Type="http://schemas.openxmlformats.org/officeDocument/2006/relationships/hyperlink" Target="https://docs.oracle.com/javase/8/docs/api/java/sql/Connection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sql/ResultSet.html" TargetMode="External"/><Relationship Id="rId5" Type="http://schemas.openxmlformats.org/officeDocument/2006/relationships/hyperlink" Target="https://docs.oracle.com/javase/8/docs/api/java/sql/CallableStatement.html" TargetMode="External"/><Relationship Id="rId4" Type="http://schemas.openxmlformats.org/officeDocument/2006/relationships/hyperlink" Target="https://docs.oracle.com/javase/8/docs/api/java/sql/PreparedStatemen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Properti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sql/JDBCType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sql/JDBCType.html" TargetMode="External"/><Relationship Id="rId3" Type="http://schemas.openxmlformats.org/officeDocument/2006/relationships/hyperlink" Target="https://docs.oracle.com/javase/tutorial/jdbc/basics/index.html" TargetMode="External"/><Relationship Id="rId7" Type="http://schemas.openxmlformats.org/officeDocument/2006/relationships/hyperlink" Target="https://jdbc.postgresql.org/documentation/head/8-date-tim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dbc.postgresql.org/documentation/head/index.html" TargetMode="External"/><Relationship Id="rId5" Type="http://schemas.openxmlformats.org/officeDocument/2006/relationships/hyperlink" Target="https://jdbc.postgresql.org/documentation/head/connect.html" TargetMode="External"/><Relationship Id="rId4" Type="http://schemas.openxmlformats.org/officeDocument/2006/relationships/hyperlink" Target="https://www.petefreitag.com/articles/jdbc_url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jdbc.postgresql.org/" TargetMode="External"/><Relationship Id="rId3" Type="http://schemas.openxmlformats.org/officeDocument/2006/relationships/hyperlink" Target="https://db.apache.org/derby/" TargetMode="External"/><Relationship Id="rId7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xerial/sqlite-jdbc" TargetMode="External"/><Relationship Id="rId5" Type="http://schemas.openxmlformats.org/officeDocument/2006/relationships/hyperlink" Target="http://www.h2database.com/html/main.html" TargetMode="External"/><Relationship Id="rId4" Type="http://schemas.openxmlformats.org/officeDocument/2006/relationships/hyperlink" Target="http://www.oracle.com/technetwork/java/javadb/overview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Datenbankanbindung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48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/>
              <a:t>Exkurs URLs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87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Beispiel-URL (nicht für eine Datenbank):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</a:t>
            </a:r>
            <a:r>
              <a:rPr lang="de-DE" dirty="0" smtClean="0">
                <a:solidFill>
                  <a:srgbClr val="FF0000"/>
                </a:solidFill>
              </a:rPr>
              <a:t>U</a:t>
            </a:r>
            <a:r>
              <a:rPr lang="de-DE" dirty="0" smtClean="0"/>
              <a:t>niform </a:t>
            </a:r>
            <a:r>
              <a:rPr lang="de-DE" dirty="0" err="1" smtClean="0">
                <a:solidFill>
                  <a:srgbClr val="FF0000"/>
                </a:solidFill>
              </a:rPr>
              <a:t>R</a:t>
            </a:r>
            <a:r>
              <a:rPr lang="de-DE" dirty="0" err="1" smtClean="0"/>
              <a:t>esource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L</a:t>
            </a:r>
            <a:r>
              <a:rPr lang="de-DE" dirty="0" smtClean="0"/>
              <a:t>ocator</a:t>
            </a:r>
            <a:endParaRPr lang="de-DE" dirty="0"/>
          </a:p>
        </p:txBody>
      </p:sp>
      <p:sp>
        <p:nvSpPr>
          <p:cNvPr id="5" name="Geschweifte Klammer links 4"/>
          <p:cNvSpPr/>
          <p:nvPr/>
        </p:nvSpPr>
        <p:spPr>
          <a:xfrm rot="16200000">
            <a:off x="4319972" y="615207"/>
            <a:ext cx="360040" cy="61926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links 5"/>
          <p:cNvSpPr/>
          <p:nvPr/>
        </p:nvSpPr>
        <p:spPr>
          <a:xfrm rot="5400000" flipV="1">
            <a:off x="3959932" y="1381336"/>
            <a:ext cx="360040" cy="23042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07504" y="2626668"/>
            <a:ext cx="878497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ct val="20000"/>
              </a:spcBef>
              <a:buClr>
                <a:srgbClr val="EE7203"/>
              </a:buClr>
              <a:buSzPct val="90000"/>
            </a:pPr>
            <a:r>
              <a:rPr lang="de-DE" sz="2400" dirty="0">
                <a:latin typeface="Courier New" pitchFamily="49" charset="0"/>
                <a:cs typeface="Courier New" pitchFamily="49" charset="0"/>
              </a:rPr>
              <a:t>https://</a:t>
            </a:r>
            <a:r>
              <a:rPr lang="de-DE" sz="2400" dirty="0" smtClean="0">
                <a:latin typeface="Courier New" pitchFamily="49" charset="0"/>
                <a:cs typeface="Courier New" pitchFamily="49" charset="0"/>
              </a:rPr>
              <a:t>www.google.de/maps/place/</a:t>
            </a:r>
          </a:p>
          <a:p>
            <a:pPr algn="ctr" defTabSz="457200">
              <a:spcBef>
                <a:spcPct val="20000"/>
              </a:spcBef>
              <a:buClr>
                <a:srgbClr val="EE7203"/>
              </a:buClr>
              <a:buSzPct val="90000"/>
            </a:pPr>
            <a:r>
              <a:rPr lang="de-DE" sz="2400" dirty="0" smtClean="0">
                <a:latin typeface="Courier New" pitchFamily="49" charset="0"/>
                <a:cs typeface="Courier New" pitchFamily="49" charset="0"/>
              </a:rPr>
              <a:t>Ulrichkaserne</a:t>
            </a:r>
            <a:r>
              <a:rPr lang="de-DE" sz="2400" dirty="0">
                <a:latin typeface="Courier New" pitchFamily="49" charset="0"/>
                <a:cs typeface="Courier New" pitchFamily="49" charset="0"/>
              </a:rPr>
              <a:t>,+</a:t>
            </a:r>
            <a:r>
              <a:rPr lang="de-DE" sz="2400" dirty="0" smtClean="0">
                <a:latin typeface="Courier New" pitchFamily="49" charset="0"/>
                <a:cs typeface="Courier New" pitchFamily="49" charset="0"/>
              </a:rPr>
              <a:t>86507+Kleinaitingen</a:t>
            </a:r>
          </a:p>
        </p:txBody>
      </p:sp>
      <p:sp>
        <p:nvSpPr>
          <p:cNvPr id="8" name="Geschweifte Klammer links 7"/>
          <p:cNvSpPr/>
          <p:nvPr/>
        </p:nvSpPr>
        <p:spPr>
          <a:xfrm rot="5400000" flipV="1">
            <a:off x="1763688" y="2065412"/>
            <a:ext cx="360040" cy="9361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 8"/>
          <p:cNvSpPr/>
          <p:nvPr/>
        </p:nvSpPr>
        <p:spPr>
          <a:xfrm rot="5400000" flipV="1">
            <a:off x="6304384" y="1493540"/>
            <a:ext cx="360040" cy="20798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295636" y="1645558"/>
            <a:ext cx="1296144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 sz="20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/>
              <a:t>Protokoll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491880" y="1645558"/>
            <a:ext cx="1296144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 sz="20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 smtClean="0"/>
              <a:t>Host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836332" y="1645558"/>
            <a:ext cx="1296144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 sz="20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 smtClean="0"/>
              <a:t>Pfad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463305" y="4009628"/>
            <a:ext cx="2088232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 sz="20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 smtClean="0"/>
              <a:t>Query</a:t>
            </a:r>
          </a:p>
          <a:p>
            <a:r>
              <a:rPr lang="de-DE" sz="1400" dirty="0" smtClean="0"/>
              <a:t>(anwendungsspezifisch)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456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JDBC-Datenbank-URLs codieren</a:t>
            </a:r>
          </a:p>
          <a:p>
            <a:r>
              <a:rPr lang="de-DE" dirty="0" smtClean="0"/>
              <a:t>den zu nutzenden Datenbank-Treiber als Teil des Protokolls</a:t>
            </a:r>
          </a:p>
          <a:p>
            <a:r>
              <a:rPr lang="de-DE" dirty="0" smtClean="0"/>
              <a:t>Hostname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smtClean="0"/>
              <a:t>ggf. Benutzername + Passwort</a:t>
            </a:r>
          </a:p>
          <a:p>
            <a:endParaRPr lang="de-DE" dirty="0"/>
          </a:p>
          <a:p>
            <a:pPr marL="0" indent="0" algn="ctr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jdbc:postgresql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host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datenbank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Datenbank-URLs</a:t>
            </a:r>
            <a:endParaRPr lang="de-DE" dirty="0"/>
          </a:p>
        </p:txBody>
      </p:sp>
      <p:sp>
        <p:nvSpPr>
          <p:cNvPr id="4" name="Geschweifte Klammer links 3"/>
          <p:cNvSpPr/>
          <p:nvPr/>
        </p:nvSpPr>
        <p:spPr>
          <a:xfrm rot="16200000">
            <a:off x="5148064" y="3757580"/>
            <a:ext cx="360040" cy="7920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links 4"/>
          <p:cNvSpPr/>
          <p:nvPr/>
        </p:nvSpPr>
        <p:spPr>
          <a:xfrm rot="16200000">
            <a:off x="2789802" y="2767470"/>
            <a:ext cx="360040" cy="277230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links 5"/>
          <p:cNvSpPr/>
          <p:nvPr/>
        </p:nvSpPr>
        <p:spPr>
          <a:xfrm rot="16200000">
            <a:off x="6521456" y="3330772"/>
            <a:ext cx="360040" cy="16457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321750" y="4510427"/>
            <a:ext cx="1296144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 sz="20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/>
              <a:t>Protokoll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78034" y="4510427"/>
            <a:ext cx="9001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 sz="20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 smtClean="0"/>
              <a:t>Host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983492" y="4510427"/>
            <a:ext cx="1435968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 sz="20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3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Courier New" pitchFamily="49" charset="0"/>
                <a:cs typeface="Courier New" pitchFamily="49" charset="0"/>
              </a:rPr>
              <a:t>jdbc:postgresql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://127.0.0.1/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postgres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urier New" pitchFamily="49" charset="0"/>
                <a:cs typeface="Courier New" pitchFamily="49" charset="0"/>
              </a:rPr>
              <a:t>jdbc:postgresql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postgres?user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postgres&amp;password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root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Beispiel-JDBC-URLs I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59632" y="1405930"/>
            <a:ext cx="7455854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 sz="20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 smtClean="0"/>
              <a:t>Verbindung mit dem lokalen </a:t>
            </a:r>
            <a:r>
              <a:rPr lang="de-DE" dirty="0" err="1" smtClean="0"/>
              <a:t>PostgresQL</a:t>
            </a:r>
            <a:r>
              <a:rPr lang="de-DE" dirty="0" smtClean="0"/>
              <a:t>-Server und dessen </a:t>
            </a:r>
            <a:r>
              <a:rPr lang="de-DE" dirty="0" err="1" smtClean="0"/>
              <a:t>postgres</a:t>
            </a:r>
            <a:r>
              <a:rPr lang="de-DE" dirty="0" smtClean="0"/>
              <a:t>-Datenbank (funktioniert wahrscheinlich ohne Benutzername und Passwort nicht!)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451062" y="4153644"/>
            <a:ext cx="7264424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 sz="20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 smtClean="0"/>
              <a:t>Verbindung mit dem lokalen </a:t>
            </a:r>
            <a:r>
              <a:rPr lang="de-DE" dirty="0" err="1" smtClean="0"/>
              <a:t>PostgresQL</a:t>
            </a:r>
            <a:r>
              <a:rPr lang="de-DE" dirty="0" smtClean="0"/>
              <a:t>-Server und dessen </a:t>
            </a:r>
            <a:r>
              <a:rPr lang="de-DE" dirty="0" err="1" smtClean="0"/>
              <a:t>postgres</a:t>
            </a:r>
            <a:r>
              <a:rPr lang="de-DE" dirty="0" smtClean="0"/>
              <a:t>-Datenbank mit </a:t>
            </a:r>
            <a:r>
              <a:rPr lang="de-DE" dirty="0" err="1" smtClean="0"/>
              <a:t>Benutzername+Passwort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14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jdbc:postgresql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://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u="heavy" dirty="0" smtClean="0">
                <a:uFill>
                  <a:solidFill>
                    <a:srgbClr val="FF6600"/>
                  </a:solidFill>
                </a:uFill>
                <a:latin typeface="Courier New" pitchFamily="49" charset="0"/>
                <a:cs typeface="Courier New" pitchFamily="49" charset="0"/>
              </a:rPr>
              <a:t>elephant:BigGuy+123</a:t>
            </a: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u="heavy" dirty="0" smtClean="0">
                <a:uFill>
                  <a:solidFill>
                    <a:srgbClr val="33CC33"/>
                  </a:solidFill>
                </a:uFill>
                <a:latin typeface="Courier New" pitchFamily="49" charset="0"/>
                <a:cs typeface="Courier New" pitchFamily="49" charset="0"/>
              </a:rPr>
              <a:t>pellefant.db.elephantsql.com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de-DE" u="heavy" dirty="0" smtClean="0">
                <a:uFill>
                  <a:solidFill>
                    <a:srgbClr val="3366FF"/>
                  </a:solidFill>
                </a:uFill>
                <a:latin typeface="Courier New" pitchFamily="49" charset="0"/>
                <a:cs typeface="Courier New" pitchFamily="49" charset="0"/>
              </a:rPr>
              <a:t>5432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mybvpneb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 smtClean="0">
                <a:cs typeface="Courier New" pitchFamily="49" charset="0"/>
              </a:rPr>
              <a:t>URLs können beliebig kompliziert werden!</a:t>
            </a:r>
            <a:endParaRPr lang="de-DE" dirty="0"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Beispiel-JDBC-URLs II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691680" y="2425452"/>
            <a:ext cx="7264424" cy="165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 sz="20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 smtClean="0"/>
              <a:t>Verbindung mit einer </a:t>
            </a:r>
            <a:r>
              <a:rPr lang="de-DE" dirty="0" err="1" smtClean="0"/>
              <a:t>Cloud</a:t>
            </a:r>
            <a:r>
              <a:rPr lang="de-DE" dirty="0" smtClean="0"/>
              <a:t>-Instanz (in diesem Fall einer VM von elephantsql.com) mit </a:t>
            </a:r>
            <a:r>
              <a:rPr lang="de-DE" u="heavy" dirty="0" smtClean="0">
                <a:uFill>
                  <a:solidFill>
                    <a:srgbClr val="FF6600"/>
                  </a:solidFill>
                </a:uFill>
              </a:rPr>
              <a:t>Username/Passwort</a:t>
            </a:r>
            <a:r>
              <a:rPr lang="de-DE" dirty="0" smtClean="0"/>
              <a:t> für den Zugriff auf den </a:t>
            </a:r>
            <a:r>
              <a:rPr lang="de-DE" u="heavy" dirty="0" smtClean="0">
                <a:uFill>
                  <a:solidFill>
                    <a:srgbClr val="33CC33"/>
                  </a:solidFill>
                </a:uFill>
              </a:rPr>
              <a:t>Host</a:t>
            </a:r>
            <a:r>
              <a:rPr lang="de-DE" dirty="0" smtClean="0"/>
              <a:t>, </a:t>
            </a:r>
            <a:r>
              <a:rPr lang="de-DE" u="heavy" dirty="0" smtClean="0">
                <a:uFill>
                  <a:solidFill>
                    <a:srgbClr val="3366FF"/>
                  </a:solidFill>
                </a:uFill>
              </a:rPr>
              <a:t>Portnummer</a:t>
            </a:r>
            <a:r>
              <a:rPr lang="de-DE" dirty="0" smtClean="0"/>
              <a:t> und DB-Angabe (DB-Username und Passwort fehlen noch!)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4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/>
              <a:t>Exkurs </a:t>
            </a:r>
            <a:r>
              <a:rPr lang="de-DE" dirty="0" err="1" smtClean="0"/>
              <a:t>SQLException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8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Instanzen der Klasse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de-DE" dirty="0" smtClean="0"/>
              <a:t> sind </a:t>
            </a:r>
            <a:r>
              <a:rPr lang="de-DE" i="1" dirty="0" err="1" smtClean="0"/>
              <a:t>checked</a:t>
            </a:r>
            <a:r>
              <a:rPr lang="de-DE" i="1" dirty="0" smtClean="0"/>
              <a:t> </a:t>
            </a:r>
            <a:r>
              <a:rPr lang="de-DE" i="1" dirty="0" err="1" smtClean="0"/>
              <a:t>exceptions</a:t>
            </a:r>
            <a:r>
              <a:rPr lang="de-DE" dirty="0" smtClean="0"/>
              <a:t>, die Fehler beim Datenbankzugriff signalisieren und Informationen dazu transportieren.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"Datenbank nicht erreichbar"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"Fehler in der SQL-Syntax"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"Schlüsselduplikat"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cs typeface="Courier New" pitchFamily="49" charset="0"/>
              </a:rPr>
              <a:t>Exkurs: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de-DE" dirty="0" err="1" smtClean="0"/>
              <a:t>s</a:t>
            </a:r>
            <a:r>
              <a:rPr lang="de-DE" dirty="0" smtClean="0"/>
              <a:t> transportieren folgende interessante Informationen: 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Fehlermeldungs-String (erreichbar über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de-DE" dirty="0" smtClean="0"/>
              <a:t> )</a:t>
            </a:r>
          </a:p>
          <a:p>
            <a:pPr>
              <a:buFont typeface="Wingdings" pitchFamily="2" charset="2"/>
              <a:buChar char="Ø"/>
            </a:pPr>
            <a:endParaRPr lang="de-DE" dirty="0" smtClean="0"/>
          </a:p>
          <a:p>
            <a:pPr>
              <a:buFont typeface="Wingdings" pitchFamily="2" charset="2"/>
              <a:buChar char="Ø"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SQLstate</a:t>
            </a:r>
            <a:r>
              <a:rPr lang="de-DE" dirty="0" smtClean="0"/>
              <a:t>-String (eigentlich standardisiert, aber </a:t>
            </a:r>
            <a:r>
              <a:rPr lang="de-DE" dirty="0" smtClean="0">
                <a:hlinkClick r:id="rId3"/>
              </a:rPr>
              <a:t>…</a:t>
            </a:r>
            <a:r>
              <a:rPr lang="de-DE" dirty="0" smtClean="0"/>
              <a:t> )</a:t>
            </a:r>
          </a:p>
          <a:p>
            <a:pPr>
              <a:buFont typeface="Wingdings" pitchFamily="2" charset="2"/>
              <a:buChar char="Ø"/>
            </a:pPr>
            <a:endParaRPr lang="de-DE" dirty="0" smtClean="0"/>
          </a:p>
          <a:p>
            <a:pPr>
              <a:buFont typeface="Wingdings" pitchFamily="2" charset="2"/>
              <a:buChar char="Ø"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de-DE" dirty="0" smtClean="0"/>
              <a:t> - </a:t>
            </a:r>
            <a:r>
              <a:rPr lang="de-DE" dirty="0" err="1" smtClean="0"/>
              <a:t>int</a:t>
            </a:r>
            <a:r>
              <a:rPr lang="de-DE" dirty="0" smtClean="0"/>
              <a:t> (nicht-standardisierte, DBMS-spezifische Fehlernummer, scheinbar nicht bei </a:t>
            </a:r>
            <a:r>
              <a:rPr lang="de-DE" dirty="0" err="1" smtClean="0"/>
              <a:t>PostgreSQL</a:t>
            </a:r>
            <a:r>
              <a:rPr lang="de-DE" dirty="0" smtClean="0"/>
              <a:t>!)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cs typeface="Courier New" pitchFamily="49" charset="0"/>
              </a:rPr>
              <a:t>Exkurs: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9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/>
              <a:t>Interfaces und Klassen von JDBC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5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latin typeface="Courier New" pitchFamily="49" charset="0"/>
                <a:cs typeface="Courier New" pitchFamily="49" charset="0"/>
                <a:hlinkClick r:id="rId2"/>
              </a:rPr>
              <a:t>Connection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  <a:hlinkClick r:id="rId3"/>
              </a:rPr>
              <a:t>Statement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  <a:hlinkClick r:id="rId4"/>
              </a:rPr>
              <a:t>PreparedStatement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  <a:hlinkClick r:id="rId5"/>
              </a:rPr>
              <a:t>CallableStatement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  <a:hlinkClick r:id="rId6"/>
              </a:rPr>
              <a:t>ResultSet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Wir nutzen </a:t>
            </a:r>
            <a:r>
              <a:rPr lang="de-DE" i="1" dirty="0" smtClean="0">
                <a:solidFill>
                  <a:srgbClr val="FF0000"/>
                </a:solidFill>
              </a:rPr>
              <a:t>keine</a:t>
            </a:r>
            <a:r>
              <a:rPr lang="de-DE" dirty="0" smtClean="0"/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de-DE" dirty="0" smtClean="0"/>
              <a:t>, weil wir keinen Applikationsserver benutzen!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1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Kapitel 26</a:t>
            </a:r>
          </a:p>
          <a:p>
            <a:pPr marL="0" indent="0">
              <a:buNone/>
            </a:pPr>
            <a:r>
              <a:rPr lang="de-DE" dirty="0" smtClean="0"/>
              <a:t>	ohne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javax.sql.Datasource</a:t>
            </a:r>
            <a:r>
              <a:rPr lang="de-DE" dirty="0" smtClean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Verweis Lehrbuch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4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"ist eine Datenbankverbindung" ("Session")</a:t>
            </a:r>
          </a:p>
          <a:p>
            <a:r>
              <a:rPr lang="de-DE" dirty="0" smtClean="0"/>
              <a:t>wird hergestellt mit </a:t>
            </a:r>
          </a:p>
          <a:p>
            <a:pPr lvl="1"/>
            <a:r>
              <a:rPr lang="de-DE" dirty="0" smtClean="0"/>
              <a:t>URL</a:t>
            </a:r>
          </a:p>
          <a:p>
            <a:pPr lvl="1"/>
            <a:r>
              <a:rPr lang="de-DE" dirty="0" smtClean="0"/>
              <a:t>Benutzername</a:t>
            </a:r>
          </a:p>
          <a:p>
            <a:pPr lvl="1"/>
            <a:r>
              <a:rPr lang="de-DE" dirty="0" smtClean="0"/>
              <a:t>Passwort</a:t>
            </a:r>
          </a:p>
          <a:p>
            <a:r>
              <a:rPr lang="de-DE" dirty="0" smtClean="0"/>
              <a:t>liefert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de-DE" dirty="0" smtClean="0"/>
              <a:t>-Objekte für die SQL-Abfragen</a:t>
            </a:r>
          </a:p>
          <a:p>
            <a:r>
              <a:rPr lang="de-DE" dirty="0" smtClean="0"/>
              <a:t>implementiert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cs typeface="Courier New" pitchFamily="49" charset="0"/>
              </a:rPr>
              <a:t>Wird nicht "mit der Hand" hergestellt, sondern vom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DriverManager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Interface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Connection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1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Die Hilfsklasse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DriverManager</a:t>
            </a:r>
            <a:r>
              <a:rPr lang="de-DE" dirty="0" smtClean="0"/>
              <a:t> </a:t>
            </a:r>
          </a:p>
          <a:p>
            <a:r>
              <a:rPr lang="de-DE" dirty="0" smtClean="0"/>
              <a:t>liest die URL</a:t>
            </a:r>
          </a:p>
          <a:p>
            <a:r>
              <a:rPr lang="de-DE" dirty="0" smtClean="0"/>
              <a:t>lädt die nötigen Klassen aus dem Datenbanktreiber nach</a:t>
            </a:r>
          </a:p>
          <a:p>
            <a:r>
              <a:rPr lang="de-DE" dirty="0" smtClean="0"/>
              <a:t>stellt die Verbindung mit der Datenbank her</a:t>
            </a:r>
          </a:p>
          <a:p>
            <a:r>
              <a:rPr lang="de-DE" dirty="0" smtClean="0"/>
              <a:t>gibt die Connection zurück, in der die DB-Verbindung "verpackt" ist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Hilfsklasse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DriverManager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55576" y="3937620"/>
            <a:ext cx="7455854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 sz="20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dirty="0"/>
              <a:t>Früher mussten die Treiberklassen "von Hand" geladen werden, man findet daher im Internet solchen Code</a:t>
            </a:r>
          </a:p>
          <a:p>
            <a:pPr marL="0" indent="0">
              <a:buNone/>
            </a:pPr>
            <a:r>
              <a:rPr lang="de-DE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org.postgresql.Driver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6" name="Rechteck 5"/>
          <p:cNvSpPr/>
          <p:nvPr/>
        </p:nvSpPr>
        <p:spPr>
          <a:xfrm rot="403918">
            <a:off x="1292954" y="4016557"/>
            <a:ext cx="6032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Veralteter Scheiß!</a:t>
            </a:r>
            <a:endParaRPr lang="de-DE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537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jdbc:postgresql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127.0.0.1/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postgres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Verbindung herstellen I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3608" y="4040485"/>
            <a:ext cx="6408712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 sz="20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 smtClean="0"/>
              <a:t>Das wird ohne Benutzername und Passwort nicht funktionieren…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17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jdbc:postgresql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127.0.0.1/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postgres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postgres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String pass = "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pass );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Verbindung herstellen II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99592" y="4369668"/>
            <a:ext cx="6408712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 sz="20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/>
              <a:t>Das wird funktionieren, ist aber unelegant</a:t>
            </a:r>
          </a:p>
        </p:txBody>
      </p:sp>
    </p:spTree>
    <p:extLst>
      <p:ext uri="{BB962C8B-B14F-4D97-AF65-F5344CB8AC3E}">
        <p14:creationId xmlns:p14="http://schemas.microsoft.com/office/powerpoint/2010/main" val="14526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jdbc:postgresql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127.0.0.1/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postgres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  <a:hlinkClick r:id="rId3"/>
              </a:rPr>
              <a:t>Properties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  <a:hlinkClick r:id="rId3"/>
              </a:rPr>
              <a:t>dbProp</a:t>
            </a:r>
            <a:r>
              <a:rPr lang="de-DE" dirty="0" smtClean="0">
                <a:latin typeface="Courier New" pitchFamily="49" charset="0"/>
                <a:cs typeface="Courier New" pitchFamily="49" charset="0"/>
                <a:hlinkClick r:id="rId3"/>
              </a:rPr>
              <a:t> = …;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dbProp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); 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Verbindung herstellen III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7081" y="3793604"/>
            <a:ext cx="6408712" cy="1296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 sz="2000"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Properties</a:t>
            </a:r>
            <a:r>
              <a:rPr lang="de-DE" dirty="0" smtClean="0"/>
              <a:t>-Objekte sind im Prinzip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String-String</a:t>
            </a:r>
            <a:r>
              <a:rPr lang="de-DE" dirty="0" smtClean="0">
                <a:cs typeface="Courier New" pitchFamily="49" charset="0"/>
              </a:rPr>
              <a:t>-</a:t>
            </a:r>
            <a:r>
              <a:rPr lang="de-DE" dirty="0" err="1" smtClean="0">
                <a:cs typeface="Courier New" pitchFamily="49" charset="0"/>
              </a:rPr>
              <a:t>Maps</a:t>
            </a:r>
            <a:r>
              <a:rPr lang="de-DE" dirty="0" smtClean="0"/>
              <a:t> für Konfigurationsdaten, für die es ein passendes Key=Value-Textformat gibt.</a:t>
            </a:r>
          </a:p>
          <a:p>
            <a:r>
              <a:rPr lang="de-DE" dirty="0" smtClean="0"/>
              <a:t>Beispiel-</a:t>
            </a:r>
            <a:r>
              <a:rPr lang="de-DE" dirty="0" err="1" smtClean="0"/>
              <a:t>dbProp</a:t>
            </a:r>
            <a:r>
              <a:rPr lang="de-DE" dirty="0" smtClean="0"/>
              <a:t> im Notiztext!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6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Ein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de-DE" dirty="0" smtClean="0"/>
              <a:t> ist </a:t>
            </a:r>
          </a:p>
          <a:p>
            <a:r>
              <a:rPr lang="de-DE" sz="2200" dirty="0" smtClean="0"/>
              <a:t>eine statische SQL-Anweisung,</a:t>
            </a:r>
          </a:p>
          <a:p>
            <a:r>
              <a:rPr lang="de-DE" sz="2200" dirty="0" smtClean="0"/>
              <a:t>die von einer </a:t>
            </a:r>
            <a:r>
              <a:rPr lang="de-DE" sz="2200" dirty="0" smtClean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de-DE" sz="2200" dirty="0" smtClean="0"/>
              <a:t> bereit gestellt wird,</a:t>
            </a:r>
          </a:p>
          <a:p>
            <a:r>
              <a:rPr lang="de-DE" sz="2200" dirty="0" smtClean="0"/>
              <a:t>die aus mehreren SQL-Befehlen bestehen kann (Batch-Mode),</a:t>
            </a:r>
          </a:p>
          <a:p>
            <a:r>
              <a:rPr lang="de-DE" sz="2200" dirty="0"/>
              <a:t>w</a:t>
            </a:r>
            <a:r>
              <a:rPr lang="de-DE" sz="2200" dirty="0" smtClean="0"/>
              <a:t>ird mit einer der </a:t>
            </a:r>
            <a:r>
              <a:rPr lang="de-DE" sz="2200" dirty="0" err="1" smtClean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de-DE" sz="2200" dirty="0" smtClean="0">
                <a:latin typeface="Courier New" pitchFamily="49" charset="0"/>
                <a:cs typeface="Courier New" pitchFamily="49" charset="0"/>
              </a:rPr>
              <a:t>*()</a:t>
            </a:r>
            <a:r>
              <a:rPr lang="de-DE" sz="2200" dirty="0" smtClean="0"/>
              <a:t>-Methoden ausgeführt (DDL, DML, DQL)</a:t>
            </a:r>
          </a:p>
          <a:p>
            <a:r>
              <a:rPr lang="de-DE" sz="2200" dirty="0" smtClean="0"/>
              <a:t>kann - je nach </a:t>
            </a:r>
            <a:r>
              <a:rPr lang="de-DE" sz="2200" dirty="0" err="1" smtClean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de-DE" sz="2200" dirty="0" smtClean="0">
                <a:latin typeface="Courier New" pitchFamily="49" charset="0"/>
                <a:cs typeface="Courier New" pitchFamily="49" charset="0"/>
              </a:rPr>
              <a:t>*()</a:t>
            </a:r>
            <a:r>
              <a:rPr lang="de-DE" sz="2200" dirty="0" smtClean="0"/>
              <a:t>-Methode - unterschiedliche Ergebnisse liefern</a:t>
            </a:r>
          </a:p>
          <a:p>
            <a:r>
              <a:rPr lang="de-DE" sz="2200" dirty="0" smtClean="0"/>
              <a:t>Ist die Basis-Schnittstelle für alle anderen </a:t>
            </a:r>
            <a:r>
              <a:rPr lang="de-DE" sz="2200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de-DE" sz="2200" dirty="0" smtClean="0"/>
              <a:t>-Varianten</a:t>
            </a:r>
          </a:p>
          <a:p>
            <a:r>
              <a:rPr lang="de-DE" sz="2200" dirty="0" smtClean="0"/>
              <a:t>Implementiert </a:t>
            </a:r>
            <a:r>
              <a:rPr lang="de-DE" sz="2200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endParaRPr lang="de-DE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Interface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Statement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…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de-DE" b="1" dirty="0" smtClean="0">
                <a:solidFill>
                  <a:srgbClr val="FF0000"/>
                </a:solidFill>
                <a:cs typeface="Courier New" pitchFamily="49" charset="0"/>
              </a:rPr>
              <a:t>Keine Experimente wie "</a:t>
            </a:r>
            <a:r>
              <a:rPr lang="de-DE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Statement()</a:t>
            </a:r>
            <a:r>
              <a:rPr lang="de-DE" b="1" dirty="0" smtClean="0">
                <a:solidFill>
                  <a:srgbClr val="FF0000"/>
                </a:solidFill>
                <a:cs typeface="Courier New" pitchFamily="49" charset="0"/>
              </a:rPr>
              <a:t>" o.ä.!</a:t>
            </a:r>
            <a:endParaRPr lang="de-DE" b="1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Woher bekommt man ein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de-DE" dirty="0" smtClean="0">
                <a:cs typeface="Courier New" pitchFamily="49" charset="0"/>
              </a:rPr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2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// Variante 1 : Abfragen mit Ergebnis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st.executeQuery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("SELECT […]");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benutzt man ein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de-DE" dirty="0" smtClean="0">
                <a:cs typeface="Courier New" pitchFamily="49" charset="0"/>
              </a:rPr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4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// Variante 2 : Abfragen ohne Ergebnis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rows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("INSERT […]");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benutzt man ein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de-DE" dirty="0" smtClean="0">
                <a:cs typeface="Courier New" pitchFamily="49" charset="0"/>
              </a:rPr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2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// Variante 3 : Batchmode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st.addBatch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("INSERT […]");</a:t>
            </a:r>
          </a:p>
          <a:p>
            <a:pPr marL="0" indent="0">
              <a:buNone/>
            </a:pPr>
            <a:r>
              <a:rPr lang="de-DE" dirty="0" err="1">
                <a:latin typeface="Courier New" pitchFamily="49" charset="0"/>
                <a:cs typeface="Courier New" pitchFamily="49" charset="0"/>
              </a:rPr>
              <a:t>st.addBatch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[…]");</a:t>
            </a:r>
          </a:p>
          <a:p>
            <a:pPr marL="0" indent="0">
              <a:buNone/>
            </a:pPr>
            <a:r>
              <a:rPr lang="de-DE" dirty="0" err="1">
                <a:latin typeface="Courier New" pitchFamily="49" charset="0"/>
                <a:cs typeface="Courier New" pitchFamily="49" charset="0"/>
              </a:rPr>
              <a:t>st.addBatch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("DELETE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[…]");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st.executeBatch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benutzt man ein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de-DE" dirty="0" smtClean="0">
                <a:cs typeface="Courier New" pitchFamily="49" charset="0"/>
              </a:rPr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692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Einführung JDBC</a:t>
            </a:r>
          </a:p>
          <a:p>
            <a:r>
              <a:rPr lang="de-DE" dirty="0" smtClean="0"/>
              <a:t>Exkurs: URLs</a:t>
            </a:r>
          </a:p>
          <a:p>
            <a:r>
              <a:rPr lang="de-DE" dirty="0" smtClean="0"/>
              <a:t>Exkurs: </a:t>
            </a:r>
            <a:r>
              <a:rPr lang="de-DE" dirty="0" err="1" smtClean="0"/>
              <a:t>SQLException</a:t>
            </a:r>
            <a:endParaRPr lang="de-DE" dirty="0" smtClean="0"/>
          </a:p>
          <a:p>
            <a:r>
              <a:rPr lang="de-DE" dirty="0" smtClean="0"/>
              <a:t>Wichtige Interfaces</a:t>
            </a:r>
          </a:p>
          <a:p>
            <a:r>
              <a:rPr lang="de-DE" dirty="0" smtClean="0"/>
              <a:t>Schluss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0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connection.createStatement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de-DE" dirty="0" smtClean="0"/>
              <a:t> zur Erzeugung</a:t>
            </a:r>
          </a:p>
          <a:p>
            <a:endParaRPr lang="de-DE" dirty="0" smtClean="0"/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executeQuery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("SELECT […]")</a:t>
            </a:r>
            <a:r>
              <a:rPr lang="de-DE" dirty="0" smtClean="0"/>
              <a:t> für Abfragen (DQL)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("INSERT[…]")</a:t>
            </a:r>
            <a:r>
              <a:rPr lang="de-DE" dirty="0" smtClean="0"/>
              <a:t> für </a:t>
            </a:r>
            <a:r>
              <a:rPr lang="de-DE" sz="2000" dirty="0" smtClean="0"/>
              <a:t>Änderungen (DDL/DML)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addBatch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("INSERT […]")</a:t>
            </a:r>
            <a:r>
              <a:rPr lang="de-DE" dirty="0" smtClean="0"/>
              <a:t> für Batchmode (DDL/DML)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executeBatch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de-DE" dirty="0" smtClean="0"/>
              <a:t> für Ausführung Batchmode</a:t>
            </a:r>
          </a:p>
          <a:p>
            <a:endParaRPr lang="de-DE" dirty="0"/>
          </a:p>
          <a:p>
            <a:r>
              <a:rPr lang="de-DE" dirty="0" smtClean="0"/>
              <a:t>...</a:t>
            </a:r>
            <a:r>
              <a:rPr lang="de-DE" sz="2000" dirty="0" smtClean="0"/>
              <a:t>nur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2000" dirty="0" smtClean="0"/>
              <a:t> gibt es auch, ist aber nicht schön…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Statement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6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Ein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de-DE" dirty="0" smtClean="0"/>
              <a:t> ist</a:t>
            </a:r>
          </a:p>
          <a:p>
            <a:r>
              <a:rPr lang="de-DE" dirty="0" smtClean="0"/>
              <a:t>eine Erweiterung des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de-DE" dirty="0" smtClean="0">
                <a:cs typeface="Courier New" pitchFamily="49" charset="0"/>
              </a:rPr>
              <a:t>,</a:t>
            </a:r>
          </a:p>
          <a:p>
            <a:r>
              <a:rPr lang="de-DE" dirty="0" smtClean="0"/>
              <a:t>die auf </a:t>
            </a:r>
            <a:r>
              <a:rPr lang="de-DE" b="1" dirty="0" smtClean="0"/>
              <a:t>eine</a:t>
            </a:r>
            <a:r>
              <a:rPr lang="de-DE" dirty="0" smtClean="0"/>
              <a:t> (bei der Instanziierung bekannte) SQL-Anweisung mit mehreren Parametern spezialisiert ist.</a:t>
            </a:r>
          </a:p>
          <a:p>
            <a:endParaRPr lang="de-DE" dirty="0" smtClean="0"/>
          </a:p>
          <a:p>
            <a:r>
              <a:rPr lang="de-DE" dirty="0" smtClean="0"/>
              <a:t>Es kann vom DBMS </a:t>
            </a:r>
            <a:r>
              <a:rPr lang="de-DE" dirty="0" err="1" smtClean="0"/>
              <a:t>gecacht</a:t>
            </a:r>
            <a:r>
              <a:rPr lang="de-DE" dirty="0" smtClean="0"/>
              <a:t> werden, um erneutes </a:t>
            </a:r>
            <a:r>
              <a:rPr lang="de-DE" dirty="0" err="1" smtClean="0"/>
              <a:t>compilieren</a:t>
            </a:r>
            <a:r>
              <a:rPr lang="de-DE" dirty="0" smtClean="0"/>
              <a:t> des SQL zu vermeiden</a:t>
            </a:r>
          </a:p>
          <a:p>
            <a:r>
              <a:rPr lang="de-DE" dirty="0" smtClean="0"/>
              <a:t>Die Parameter werden einzeln mit Typprüfung gesetzt</a:t>
            </a:r>
          </a:p>
          <a:p>
            <a:r>
              <a:rPr lang="de-DE" dirty="0" smtClean="0"/>
              <a:t>Mehrere Sätze von Parametern können im Batchmode verarbeitet werden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Interface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PreparedS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tatement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 rot="2038535">
            <a:off x="6560410" y="1047554"/>
            <a:ext cx="254234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de-DE" sz="2800" b="1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Weltbestes Statement!</a:t>
            </a:r>
            <a:endParaRPr lang="de-DE" sz="2800" b="1" dirty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18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…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pstm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	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("SELECT […]");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Woher bekommt man ein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de-DE" dirty="0" smtClean="0">
                <a:cs typeface="Courier New" pitchFamily="49" charset="0"/>
              </a:rPr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2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pstm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= 	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("SELECT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[…]");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//Variante 1 : Abfrage mit Ergebnis: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pstm.executeQuery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benutzt man ein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de-DE" dirty="0" smtClean="0">
                <a:cs typeface="Courier New" pitchFamily="49" charset="0"/>
              </a:rPr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128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pstm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	"INSERT INTO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t_person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vorname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		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		VALUES(?,?)");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//Variante 2 : Ohne Ergebnis, mit Parametern</a:t>
            </a: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pstm.setString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(1, "Klappstuhl");</a:t>
            </a: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pstm.setString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(2, "Karl-Hubert");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rows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pstm.executeUpdate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benutzt man ein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de-DE" dirty="0" smtClean="0">
                <a:cs typeface="Courier New" pitchFamily="49" charset="0"/>
              </a:rPr>
              <a:t> ?</a:t>
            </a:r>
            <a:endParaRPr lang="de-DE" dirty="0"/>
          </a:p>
        </p:txBody>
      </p:sp>
      <p:sp>
        <p:nvSpPr>
          <p:cNvPr id="4" name="Legende mit Linie 1 3"/>
          <p:cNvSpPr/>
          <p:nvPr/>
        </p:nvSpPr>
        <p:spPr>
          <a:xfrm>
            <a:off x="6876256" y="3217540"/>
            <a:ext cx="2088232" cy="640085"/>
          </a:xfrm>
          <a:prstGeom prst="borderCallout1">
            <a:avLst>
              <a:gd name="adj1" fmla="val 51464"/>
              <a:gd name="adj2" fmla="val -6599"/>
              <a:gd name="adj3" fmla="val 50654"/>
              <a:gd name="adj4" fmla="val -231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Parameter setzen</a:t>
            </a:r>
            <a:endParaRPr lang="de-DE" dirty="0"/>
          </a:p>
        </p:txBody>
      </p:sp>
      <p:sp>
        <p:nvSpPr>
          <p:cNvPr id="5" name="Legende mit Linie 1 4"/>
          <p:cNvSpPr/>
          <p:nvPr/>
        </p:nvSpPr>
        <p:spPr>
          <a:xfrm>
            <a:off x="6876256" y="4297660"/>
            <a:ext cx="2088232" cy="640085"/>
          </a:xfrm>
          <a:prstGeom prst="borderCallout1">
            <a:avLst>
              <a:gd name="adj1" fmla="val 51464"/>
              <a:gd name="adj2" fmla="val -6599"/>
              <a:gd name="adj3" fmla="val 50654"/>
              <a:gd name="adj4" fmla="val -231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11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pstm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	"INSERT INTO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t_person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)VALUES(?)");</a:t>
            </a:r>
          </a:p>
          <a:p>
            <a:pPr marL="0" indent="0">
              <a:buNone/>
            </a:pP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//Variante 3 : Parametersätze im Batchmode</a:t>
            </a: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pstm.setString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(1, "Müller");</a:t>
            </a: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pstm.addBatch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pstm.setString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(1, "Meier");</a:t>
            </a:r>
          </a:p>
          <a:p>
            <a:pPr marL="0" indent="0">
              <a:buNone/>
            </a:pPr>
            <a:r>
              <a:rPr lang="de-DE" dirty="0" err="1">
                <a:latin typeface="Courier New" pitchFamily="49" charset="0"/>
                <a:cs typeface="Courier New" pitchFamily="49" charset="0"/>
              </a:rPr>
              <a:t>pstm.addBatch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rows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pstm.executeBatch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benutzt man ein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de-DE" dirty="0" smtClean="0">
                <a:cs typeface="Courier New" pitchFamily="49" charset="0"/>
              </a:rPr>
              <a:t> ?</a:t>
            </a:r>
            <a:endParaRPr lang="de-DE" dirty="0"/>
          </a:p>
        </p:txBody>
      </p:sp>
      <p:sp>
        <p:nvSpPr>
          <p:cNvPr id="4" name="Legende mit Linie 1 3"/>
          <p:cNvSpPr/>
          <p:nvPr/>
        </p:nvSpPr>
        <p:spPr>
          <a:xfrm>
            <a:off x="6660232" y="2353444"/>
            <a:ext cx="2088232" cy="424061"/>
          </a:xfrm>
          <a:prstGeom prst="borderCallout1">
            <a:avLst>
              <a:gd name="adj1" fmla="val 51464"/>
              <a:gd name="adj2" fmla="val -6599"/>
              <a:gd name="adj3" fmla="val 57392"/>
              <a:gd name="adj4" fmla="val -505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Parameter setzen</a:t>
            </a:r>
            <a:endParaRPr lang="de-DE" dirty="0"/>
          </a:p>
        </p:txBody>
      </p:sp>
      <p:sp>
        <p:nvSpPr>
          <p:cNvPr id="5" name="Legende mit Linie 1 4"/>
          <p:cNvSpPr/>
          <p:nvPr/>
        </p:nvSpPr>
        <p:spPr>
          <a:xfrm>
            <a:off x="6660232" y="2833340"/>
            <a:ext cx="2088232" cy="424061"/>
          </a:xfrm>
          <a:prstGeom prst="borderCallout1">
            <a:avLst>
              <a:gd name="adj1" fmla="val 51464"/>
              <a:gd name="adj2" fmla="val -6599"/>
              <a:gd name="adj3" fmla="val 64131"/>
              <a:gd name="adj4" fmla="val -16455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</a:t>
            </a:r>
            <a:r>
              <a:rPr lang="de-DE" dirty="0" smtClean="0"/>
              <a:t>um Ausführungsstapel hinzufügen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 rot="853743">
            <a:off x="6092332" y="3694069"/>
            <a:ext cx="282465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de-DE" sz="2800" b="1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Weltbeste DB-</a:t>
            </a:r>
            <a:r>
              <a:rPr lang="de-DE" sz="2800" b="1" dirty="0" err="1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Befüllung</a:t>
            </a:r>
            <a:r>
              <a:rPr lang="de-DE" sz="2800" b="1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de-DE" sz="2800" b="1" dirty="0">
              <a:ln w="11430"/>
              <a:solidFill>
                <a:srgbClr val="00B05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84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connection.prepareStatement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("SQL")</a:t>
            </a:r>
            <a:r>
              <a:rPr lang="de-DE" dirty="0" smtClean="0"/>
              <a:t> </a:t>
            </a:r>
            <a:r>
              <a:rPr lang="de-DE" sz="2000" dirty="0"/>
              <a:t>zur Erzeugung</a:t>
            </a:r>
            <a:endParaRPr lang="de-DE" dirty="0"/>
          </a:p>
          <a:p>
            <a:endParaRPr lang="de-DE" sz="1800" dirty="0" smtClean="0"/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setXYZ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(1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"wert") </a:t>
            </a:r>
            <a:r>
              <a:rPr lang="de-DE" dirty="0" smtClean="0"/>
              <a:t>: </a:t>
            </a:r>
            <a:r>
              <a:rPr lang="de-DE" sz="2000" dirty="0" smtClean="0"/>
              <a:t>Setzen von Parameter 1 vom Typ XYZ auf den Wert "wert" (</a:t>
            </a:r>
            <a:r>
              <a:rPr lang="de-DE" sz="2000" dirty="0" err="1" smtClean="0">
                <a:hlinkClick r:id="rId3"/>
              </a:rPr>
              <a:t>JDBCType</a:t>
            </a:r>
            <a:r>
              <a:rPr lang="de-DE" sz="2000" dirty="0" smtClean="0"/>
              <a:t> für die Datentypen)</a:t>
            </a:r>
          </a:p>
          <a:p>
            <a:endParaRPr lang="de-DE" sz="1400" dirty="0"/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executeQuery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de-DE" dirty="0" smtClean="0"/>
              <a:t> </a:t>
            </a:r>
            <a:r>
              <a:rPr lang="de-DE" dirty="0"/>
              <a:t>für Abfragen (DQL)</a:t>
            </a:r>
          </a:p>
          <a:p>
            <a:r>
              <a:rPr lang="de-DE" dirty="0" err="1">
                <a:latin typeface="Courier New" pitchFamily="49" charset="0"/>
                <a:cs typeface="Courier New" pitchFamily="49" charset="0"/>
              </a:rPr>
              <a:t>executeUpdate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de-DE" dirty="0" smtClean="0"/>
              <a:t> </a:t>
            </a:r>
            <a:r>
              <a:rPr lang="de-DE" dirty="0"/>
              <a:t>für </a:t>
            </a:r>
            <a:r>
              <a:rPr lang="de-DE" sz="2000" dirty="0"/>
              <a:t>Änderungen (DDL/DML)</a:t>
            </a:r>
          </a:p>
          <a:p>
            <a:endParaRPr lang="de-D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addBatch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de-DE" dirty="0" smtClean="0"/>
              <a:t> </a:t>
            </a:r>
            <a:r>
              <a:rPr lang="de-DE" dirty="0"/>
              <a:t>für Batchmode (DDL/DML)</a:t>
            </a:r>
          </a:p>
          <a:p>
            <a:r>
              <a:rPr lang="de-DE" dirty="0" err="1">
                <a:latin typeface="Courier New" pitchFamily="49" charset="0"/>
                <a:cs typeface="Courier New" pitchFamily="49" charset="0"/>
              </a:rPr>
              <a:t>executeBatch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de-DE" dirty="0"/>
              <a:t> für Ausführung Batchmode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de-DE" dirty="0" smtClean="0">
                <a:cs typeface="Courier New" pitchFamily="49" charset="0"/>
              </a:rPr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11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Ein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/>
              <a:t>ist eine Erweiterung des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/>
              <a:t>dient zum Aufruf von </a:t>
            </a:r>
            <a:r>
              <a:rPr lang="de-DE" i="1" dirty="0" err="1" smtClean="0"/>
              <a:t>Stored</a:t>
            </a:r>
            <a:r>
              <a:rPr lang="de-DE" i="1" dirty="0" smtClean="0"/>
              <a:t> </a:t>
            </a:r>
            <a:r>
              <a:rPr lang="de-DE" i="1" dirty="0" err="1" smtClean="0"/>
              <a:t>Procedures</a:t>
            </a:r>
            <a:endParaRPr lang="de-DE" i="1" dirty="0" smtClean="0"/>
          </a:p>
          <a:p>
            <a:r>
              <a:rPr lang="de-DE" dirty="0" smtClean="0"/>
              <a:t>funktioniert ähnlich wie ein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ist auf den nächsten (ausgeblendeten) Folien der Vollständigkeit halber erklärt, aber nicht prüfungsrelevant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Interface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8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con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= …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cSt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con.prepareCall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( 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"{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call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p_berechne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(?, ?)}" 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Woher bekommt man ein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de-DE" dirty="0" smtClean="0">
                <a:cs typeface="Courier New" pitchFamily="49" charset="0"/>
              </a:rPr>
              <a:t> ?</a:t>
            </a:r>
            <a:endParaRPr lang="de-DE" dirty="0">
              <a:cs typeface="Courier New" pitchFamily="49" charset="0"/>
            </a:endParaRPr>
          </a:p>
        </p:txBody>
      </p:sp>
      <p:sp>
        <p:nvSpPr>
          <p:cNvPr id="4" name="Legende mit Linie 1 3"/>
          <p:cNvSpPr/>
          <p:nvPr/>
        </p:nvSpPr>
        <p:spPr>
          <a:xfrm>
            <a:off x="503015" y="3697572"/>
            <a:ext cx="2088232" cy="640085"/>
          </a:xfrm>
          <a:prstGeom prst="borderCallout1">
            <a:avLst>
              <a:gd name="adj1" fmla="val -30381"/>
              <a:gd name="adj2" fmla="val 33996"/>
              <a:gd name="adj3" fmla="val -171070"/>
              <a:gd name="adj4" fmla="val 334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Standard für den Aufruf von </a:t>
            </a:r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err="1" smtClean="0"/>
              <a:t>Procedures</a:t>
            </a:r>
            <a:endParaRPr lang="de-DE" dirty="0"/>
          </a:p>
        </p:txBody>
      </p:sp>
      <p:sp>
        <p:nvSpPr>
          <p:cNvPr id="5" name="Legende mit Linie 1 4"/>
          <p:cNvSpPr/>
          <p:nvPr/>
        </p:nvSpPr>
        <p:spPr>
          <a:xfrm>
            <a:off x="2798676" y="3697572"/>
            <a:ext cx="2349388" cy="744104"/>
          </a:xfrm>
          <a:prstGeom prst="borderCallout1">
            <a:avLst>
              <a:gd name="adj1" fmla="val -30381"/>
              <a:gd name="adj2" fmla="val 33996"/>
              <a:gd name="adj3" fmla="val -152910"/>
              <a:gd name="adj4" fmla="val 330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err="1" smtClean="0"/>
              <a:t>Procedure</a:t>
            </a:r>
            <a:r>
              <a:rPr lang="de-DE" dirty="0" smtClean="0"/>
              <a:t> namens "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p_berechne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de-DE" dirty="0" smtClean="0"/>
              <a:t>" mit zwei IN-Parametern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3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cSt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con.prepareCall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( 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"{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call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p_berechne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(?, ?)}"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cSt.setInt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(1, 42);</a:t>
            </a: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cSt.setDouble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cSt.executeQuery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benutzt man ein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de-DE" dirty="0" smtClean="0">
                <a:cs typeface="Courier New" pitchFamily="49" charset="0"/>
              </a:rPr>
              <a:t> ?</a:t>
            </a:r>
            <a:endParaRPr lang="de-DE" dirty="0">
              <a:cs typeface="Courier New" pitchFamily="49" charset="0"/>
            </a:endParaRPr>
          </a:p>
        </p:txBody>
      </p:sp>
      <p:sp>
        <p:nvSpPr>
          <p:cNvPr id="5" name="Legende mit Linie 1 4"/>
          <p:cNvSpPr/>
          <p:nvPr/>
        </p:nvSpPr>
        <p:spPr>
          <a:xfrm>
            <a:off x="6228184" y="2281436"/>
            <a:ext cx="2349388" cy="744104"/>
          </a:xfrm>
          <a:prstGeom prst="borderCallout1">
            <a:avLst>
              <a:gd name="adj1" fmla="val 56663"/>
              <a:gd name="adj2" fmla="val -5330"/>
              <a:gd name="adj3" fmla="val 57020"/>
              <a:gd name="adj4" fmla="val -256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IN-Parameter </a:t>
            </a:r>
            <a:r>
              <a:rPr lang="de-DE" dirty="0" err="1" smtClean="0"/>
              <a:t>befüllen</a:t>
            </a:r>
            <a:endParaRPr lang="de-DE" dirty="0"/>
          </a:p>
        </p:txBody>
      </p:sp>
      <p:sp>
        <p:nvSpPr>
          <p:cNvPr id="6" name="Legende mit Linie 1 5"/>
          <p:cNvSpPr/>
          <p:nvPr/>
        </p:nvSpPr>
        <p:spPr>
          <a:xfrm>
            <a:off x="6228184" y="4081636"/>
            <a:ext cx="2349388" cy="744104"/>
          </a:xfrm>
          <a:prstGeom prst="borderCallout1">
            <a:avLst>
              <a:gd name="adj1" fmla="val 56663"/>
              <a:gd name="adj2" fmla="val -5330"/>
              <a:gd name="adj3" fmla="val -3143"/>
              <a:gd name="adj4" fmla="val -674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Ausführung mit Ergebnis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21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de-DE" dirty="0" smtClean="0"/>
              <a:t>Warum sollten wir unsere Daten in einer Datenbank speichern wollen?</a:t>
            </a:r>
          </a:p>
          <a:p>
            <a:pPr marL="0" indent="0" algn="just">
              <a:buNone/>
            </a:pPr>
            <a:endParaRPr lang="de-DE" dirty="0" smtClean="0"/>
          </a:p>
          <a:p>
            <a:pPr marL="0" indent="0" algn="just">
              <a:buNone/>
            </a:pPr>
            <a:endParaRPr lang="de-DE" dirty="0" smtClean="0"/>
          </a:p>
          <a:p>
            <a:pPr marL="0" indent="0" algn="just">
              <a:buNone/>
            </a:pPr>
            <a:endParaRPr lang="de-DE" dirty="0" smtClean="0"/>
          </a:p>
          <a:p>
            <a:pPr marL="0" indent="0" algn="just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73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cSt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cSt.registerOutParameter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1,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java.sql.Types.VARCHAR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cSt.executeQuery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String 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cSt.getString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(1);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benutzt man ein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de-DE" dirty="0" smtClean="0">
                <a:cs typeface="Courier New" pitchFamily="49" charset="0"/>
              </a:rPr>
              <a:t> ?</a:t>
            </a:r>
            <a:endParaRPr lang="de-DE" dirty="0">
              <a:cs typeface="Courier New" pitchFamily="49" charset="0"/>
            </a:endParaRPr>
          </a:p>
        </p:txBody>
      </p:sp>
      <p:sp>
        <p:nvSpPr>
          <p:cNvPr id="5" name="Legende mit Linie 1 4"/>
          <p:cNvSpPr/>
          <p:nvPr/>
        </p:nvSpPr>
        <p:spPr>
          <a:xfrm>
            <a:off x="6767128" y="1849388"/>
            <a:ext cx="2349388" cy="744104"/>
          </a:xfrm>
          <a:prstGeom prst="borderCallout1">
            <a:avLst>
              <a:gd name="adj1" fmla="val 56663"/>
              <a:gd name="adj2" fmla="val -5330"/>
              <a:gd name="adj3" fmla="val 57020"/>
              <a:gd name="adj4" fmla="val -256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 erklären, dass es 1 OUT-Parameter gibt</a:t>
            </a:r>
            <a:endParaRPr lang="de-DE" dirty="0"/>
          </a:p>
        </p:txBody>
      </p:sp>
      <p:sp>
        <p:nvSpPr>
          <p:cNvPr id="6" name="Legende mit Linie 1 5"/>
          <p:cNvSpPr/>
          <p:nvPr/>
        </p:nvSpPr>
        <p:spPr>
          <a:xfrm>
            <a:off x="6767128" y="2785492"/>
            <a:ext cx="2349388" cy="744104"/>
          </a:xfrm>
          <a:prstGeom prst="borderCallout1">
            <a:avLst>
              <a:gd name="adj1" fmla="val 56663"/>
              <a:gd name="adj2" fmla="val -5330"/>
              <a:gd name="adj3" fmla="val 57020"/>
              <a:gd name="adj4" fmla="val -1555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Ausführung mit Ergebnis</a:t>
            </a:r>
            <a:endParaRPr lang="de-DE" dirty="0"/>
          </a:p>
        </p:txBody>
      </p:sp>
      <p:sp>
        <p:nvSpPr>
          <p:cNvPr id="7" name="Legende mit Linie 1 6"/>
          <p:cNvSpPr/>
          <p:nvPr/>
        </p:nvSpPr>
        <p:spPr>
          <a:xfrm>
            <a:off x="6794612" y="3793604"/>
            <a:ext cx="2349388" cy="744104"/>
          </a:xfrm>
          <a:prstGeom prst="borderCallout1">
            <a:avLst>
              <a:gd name="adj1" fmla="val 56663"/>
              <a:gd name="adj2" fmla="val -5330"/>
              <a:gd name="adj3" fmla="val 55740"/>
              <a:gd name="adj4" fmla="val -386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Inhalt des OUT-</a:t>
            </a:r>
            <a:r>
              <a:rPr lang="de-DE" dirty="0" err="1" smtClean="0"/>
              <a:t>Paramters</a:t>
            </a:r>
            <a:r>
              <a:rPr lang="de-DE" dirty="0" smtClean="0"/>
              <a:t> holen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47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Ein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de-DE" dirty="0" smtClean="0"/>
              <a:t> ist</a:t>
            </a:r>
          </a:p>
          <a:p>
            <a:r>
              <a:rPr lang="de-DE" dirty="0" smtClean="0"/>
              <a:t>die "Ergebnistabelle" einer Datenbankabfrage,</a:t>
            </a:r>
          </a:p>
          <a:p>
            <a:r>
              <a:rPr lang="de-DE" dirty="0"/>
              <a:t>b</a:t>
            </a:r>
            <a:r>
              <a:rPr lang="de-DE" dirty="0" smtClean="0"/>
              <a:t>esteht daher aus Zeilen (</a:t>
            </a:r>
            <a:r>
              <a:rPr lang="de-DE" dirty="0" err="1" smtClean="0"/>
              <a:t>rows</a:t>
            </a:r>
            <a:r>
              <a:rPr lang="de-DE" dirty="0" smtClean="0"/>
              <a:t>) mit Datensätzen und</a:t>
            </a:r>
          </a:p>
          <a:p>
            <a:r>
              <a:rPr lang="de-DE" dirty="0" smtClean="0"/>
              <a:t>Spalten (</a:t>
            </a:r>
            <a:r>
              <a:rPr lang="de-DE" dirty="0" err="1" smtClean="0"/>
              <a:t>columns</a:t>
            </a:r>
            <a:r>
              <a:rPr lang="de-DE" dirty="0" smtClean="0"/>
              <a:t>) mit Datenfeldern mit Daten in SQL-Datentypen</a:t>
            </a:r>
          </a:p>
          <a:p>
            <a:endParaRPr lang="de-DE" dirty="0"/>
          </a:p>
          <a:p>
            <a:r>
              <a:rPr lang="de-DE" dirty="0" smtClean="0"/>
              <a:t>Es ist kein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de-DE" dirty="0" smtClean="0"/>
              <a:t> im Sinne der </a:t>
            </a:r>
            <a:r>
              <a:rPr lang="de-DE" dirty="0" err="1" smtClean="0"/>
              <a:t>Collection</a:t>
            </a:r>
            <a:r>
              <a:rPr lang="de-DE" dirty="0" smtClean="0"/>
              <a:t> (daher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Iterable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sz="2000" dirty="0" smtClean="0"/>
              <a:t>Es kann "</a:t>
            </a:r>
            <a:r>
              <a:rPr lang="de-DE" sz="2000" dirty="0" err="1" smtClean="0"/>
              <a:t>updateable</a:t>
            </a:r>
            <a:r>
              <a:rPr lang="de-DE" sz="2000" dirty="0" smtClean="0"/>
              <a:t>" (schreibbar) und "</a:t>
            </a:r>
            <a:r>
              <a:rPr lang="de-DE" sz="2000" dirty="0" err="1" smtClean="0"/>
              <a:t>scrollable</a:t>
            </a:r>
            <a:r>
              <a:rPr lang="de-DE" sz="2000" dirty="0" smtClean="0"/>
              <a:t>" (vorwärts- und rückwärts durchlaufbar) sein (bei uns nicht)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Interface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8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st.executeQuery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("SELECT […]");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Woher bekommt man ein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de-DE" dirty="0" smtClean="0">
                <a:cs typeface="Courier New" pitchFamily="49" charset="0"/>
              </a:rPr>
              <a:t> ?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343408"/>
              </p:ext>
            </p:extLst>
          </p:nvPr>
        </p:nvGraphicFramePr>
        <p:xfrm>
          <a:off x="1403648" y="3145533"/>
          <a:ext cx="56701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12598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vorname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name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Quade</a:t>
                      </a:r>
                      <a:r>
                        <a:rPr lang="de-DE" dirty="0" smtClean="0"/>
                        <a:t>-Lorenz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Susanne </a:t>
                      </a:r>
                      <a:r>
                        <a:rPr lang="de-DE" dirty="0" err="1" smtClean="0"/>
                        <a:t>Quirina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Lachwitz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Quentin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Lemmel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1004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Stephanie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Quirlig-Linde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Geschweifte Klammer links 4"/>
          <p:cNvSpPr/>
          <p:nvPr/>
        </p:nvSpPr>
        <p:spPr>
          <a:xfrm>
            <a:off x="1018320" y="3505573"/>
            <a:ext cx="360040" cy="1800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DE" sz="2400" dirty="0" err="1" smtClean="0"/>
              <a:t>rows</a:t>
            </a:r>
            <a:r>
              <a:rPr lang="de-DE" sz="2400" dirty="0" smtClean="0"/>
              <a:t>/Zeilen</a:t>
            </a:r>
            <a:endParaRPr lang="de-DE" dirty="0"/>
          </a:p>
          <a:p>
            <a:pPr algn="ctr"/>
            <a:endParaRPr lang="de-DE" sz="2400" dirty="0" smtClean="0"/>
          </a:p>
          <a:p>
            <a:pPr algn="ctr"/>
            <a:endParaRPr lang="de-DE" sz="2400" dirty="0"/>
          </a:p>
          <a:p>
            <a:pPr algn="ctr"/>
            <a:endParaRPr lang="de-DE" sz="2400" dirty="0" smtClean="0"/>
          </a:p>
        </p:txBody>
      </p:sp>
      <p:sp>
        <p:nvSpPr>
          <p:cNvPr id="6" name="Geschweifte Klammer links 5"/>
          <p:cNvSpPr/>
          <p:nvPr/>
        </p:nvSpPr>
        <p:spPr>
          <a:xfrm rot="5400000">
            <a:off x="4175955" y="157201"/>
            <a:ext cx="144017" cy="568863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DE" sz="2000" dirty="0" err="1" smtClean="0"/>
              <a:t>columns</a:t>
            </a:r>
            <a:r>
              <a:rPr lang="de-DE" sz="2000" dirty="0" smtClean="0"/>
              <a:t>/Spalten</a:t>
            </a:r>
          </a:p>
          <a:p>
            <a:pPr algn="ctr"/>
            <a:endParaRPr lang="de-DE" sz="2000" dirty="0"/>
          </a:p>
          <a:p>
            <a:pPr algn="ctr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163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= 	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st.executeQuery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("SELECT […]");</a:t>
            </a:r>
          </a:p>
          <a:p>
            <a:pPr marL="0" indent="0">
              <a:buNone/>
            </a:pPr>
            <a:endParaRPr lang="de-DE" sz="1100" dirty="0" smtClean="0"/>
          </a:p>
          <a:p>
            <a:pPr marL="0" indent="0"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rs.next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 ){</a:t>
            </a: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rs.getInt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vorname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//verarbeiten…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benutzt </a:t>
            </a:r>
            <a:r>
              <a:rPr lang="de-DE" dirty="0"/>
              <a:t>man ein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de-DE" dirty="0">
                <a:cs typeface="Courier New" pitchFamily="49" charset="0"/>
              </a:rPr>
              <a:t> ?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105421"/>
              </p:ext>
            </p:extLst>
          </p:nvPr>
        </p:nvGraphicFramePr>
        <p:xfrm>
          <a:off x="4499992" y="3091532"/>
          <a:ext cx="453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160240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vorname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name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Stefan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Quade</a:t>
                      </a:r>
                      <a:r>
                        <a:rPr lang="de-DE" dirty="0" smtClean="0"/>
                        <a:t>-Lorenz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Susanne </a:t>
                      </a:r>
                      <a:r>
                        <a:rPr lang="de-DE" dirty="0" err="1" smtClean="0"/>
                        <a:t>Quirina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Lachwitz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Sebastian Quentin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Lemmel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1004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Stephanie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Quirlig-Linde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Nach rechts gekrümmter Pfeil 4"/>
          <p:cNvSpPr/>
          <p:nvPr/>
        </p:nvSpPr>
        <p:spPr>
          <a:xfrm>
            <a:off x="4139952" y="3217540"/>
            <a:ext cx="288032" cy="50405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Nach rechts gekrümmter Pfeil 5"/>
          <p:cNvSpPr/>
          <p:nvPr/>
        </p:nvSpPr>
        <p:spPr>
          <a:xfrm>
            <a:off x="4139952" y="3577580"/>
            <a:ext cx="288032" cy="50405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Nach rechts gekrümmter Pfeil 6"/>
          <p:cNvSpPr/>
          <p:nvPr/>
        </p:nvSpPr>
        <p:spPr>
          <a:xfrm>
            <a:off x="4130427" y="4009628"/>
            <a:ext cx="288032" cy="50405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Nach rechts gekrümmter Pfeil 7"/>
          <p:cNvSpPr/>
          <p:nvPr/>
        </p:nvSpPr>
        <p:spPr>
          <a:xfrm>
            <a:off x="4139952" y="4369668"/>
            <a:ext cx="288032" cy="50405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4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statement.executeQuery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de-DE" dirty="0" smtClean="0"/>
              <a:t> zur Erzeugung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resultSet.next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() )</a:t>
            </a:r>
            <a:r>
              <a:rPr lang="de-DE" dirty="0" smtClean="0"/>
              <a:t> zur Iteration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getXYZ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(1)</a:t>
            </a:r>
            <a:r>
              <a:rPr lang="de-DE" dirty="0" smtClean="0"/>
              <a:t> hole den Wert aus (aktuelle Zeile, 1 Spalte) und wandle dabei um in den Java-Typ XYZ</a:t>
            </a:r>
          </a:p>
          <a:p>
            <a:endParaRPr lang="de-DE" dirty="0"/>
          </a:p>
          <a:p>
            <a:r>
              <a:rPr lang="de-DE" dirty="0" smtClean="0"/>
              <a:t>Ein einmal durchiteriertes/ausgewertetes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de-DE" dirty="0" smtClean="0"/>
              <a:t> sollte nicht erneut durchlaufen werden!</a:t>
            </a:r>
          </a:p>
          <a:p>
            <a:endParaRPr lang="de-DE" dirty="0"/>
          </a:p>
          <a:p>
            <a:r>
              <a:rPr lang="de-DE" dirty="0" smtClean="0"/>
              <a:t>Ein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de-DE" dirty="0" smtClean="0"/>
              <a:t> (egal welches) kann immer nur ein offenes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de-DE" dirty="0" smtClean="0"/>
              <a:t> zur Zeit haben!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/>
              <a:t>Fast geschafft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03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Aus welchen Teilen besteht JDBC?</a:t>
            </a:r>
          </a:p>
          <a:p>
            <a:r>
              <a:rPr lang="de-DE" dirty="0" smtClean="0"/>
              <a:t>Welcher Teil kommt woher?</a:t>
            </a:r>
          </a:p>
          <a:p>
            <a:r>
              <a:rPr lang="de-DE" smtClean="0"/>
              <a:t>Wie ist eine </a:t>
            </a:r>
            <a:r>
              <a:rPr lang="de-DE" dirty="0" smtClean="0"/>
              <a:t>Datenbank-URL aufgebaut?</a:t>
            </a:r>
          </a:p>
          <a:p>
            <a:r>
              <a:rPr lang="de-DE" dirty="0" smtClean="0"/>
              <a:t>Was ist eine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de-DE" dirty="0" smtClean="0"/>
              <a:t>? Wann kann sie auftreten?</a:t>
            </a:r>
          </a:p>
          <a:p>
            <a:r>
              <a:rPr lang="de-DE" dirty="0" smtClean="0"/>
              <a:t>Was ist eine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de-DE" dirty="0" smtClean="0"/>
              <a:t>?</a:t>
            </a:r>
          </a:p>
          <a:p>
            <a:r>
              <a:rPr lang="de-DE" dirty="0" smtClean="0"/>
              <a:t>Was ist ein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de-DE" dirty="0" smtClean="0"/>
              <a:t>?</a:t>
            </a:r>
          </a:p>
          <a:p>
            <a:r>
              <a:rPr lang="de-DE" dirty="0"/>
              <a:t>Was ist ein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de-DE" dirty="0" smtClean="0"/>
              <a:t>?</a:t>
            </a:r>
          </a:p>
          <a:p>
            <a:r>
              <a:rPr lang="de-DE" dirty="0" smtClean="0"/>
              <a:t>Was ist ein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de-DE" dirty="0" smtClean="0"/>
              <a:t>?</a:t>
            </a:r>
          </a:p>
          <a:p>
            <a:r>
              <a:rPr lang="de-DE" dirty="0" smtClean="0"/>
              <a:t>Welche Objekte müssen "geschlossen" werden?</a:t>
            </a:r>
            <a:endParaRPr lang="de-DE" dirty="0"/>
          </a:p>
          <a:p>
            <a:r>
              <a:rPr lang="de-DE" dirty="0" smtClean="0"/>
              <a:t>… wozu ist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cs typeface="Courier New" pitchFamily="49" charset="0"/>
              </a:rPr>
              <a:t>gut und was hat es mit JDBC zu tun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man wissen könnte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1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hlinkClick r:id="rId3"/>
              </a:rPr>
              <a:t>JDBC Basics</a:t>
            </a:r>
            <a:r>
              <a:rPr lang="de-DE" dirty="0" smtClean="0"/>
              <a:t> (The Java </a:t>
            </a:r>
            <a:r>
              <a:rPr lang="de-DE" dirty="0" err="1" smtClean="0"/>
              <a:t>Tutorials</a:t>
            </a:r>
            <a:r>
              <a:rPr lang="de-DE" dirty="0" smtClean="0"/>
              <a:t>)</a:t>
            </a:r>
          </a:p>
          <a:p>
            <a:r>
              <a:rPr lang="de-DE" dirty="0" err="1" smtClean="0">
                <a:hlinkClick r:id="rId4"/>
              </a:rPr>
              <a:t>Pete's</a:t>
            </a:r>
            <a:r>
              <a:rPr lang="de-DE" dirty="0" smtClean="0">
                <a:hlinkClick r:id="rId4"/>
              </a:rPr>
              <a:t> Guide </a:t>
            </a:r>
            <a:r>
              <a:rPr lang="de-DE" dirty="0" err="1" smtClean="0">
                <a:hlinkClick r:id="rId4"/>
              </a:rPr>
              <a:t>to</a:t>
            </a:r>
            <a:r>
              <a:rPr lang="de-DE" dirty="0" smtClean="0">
                <a:hlinkClick r:id="rId4"/>
              </a:rPr>
              <a:t> JDBC Driver URLs</a:t>
            </a:r>
            <a:r>
              <a:rPr lang="de-DE" dirty="0" smtClean="0"/>
              <a:t> (petefreitag.com)</a:t>
            </a:r>
          </a:p>
          <a:p>
            <a:r>
              <a:rPr lang="de-DE" dirty="0" err="1" smtClean="0">
                <a:hlinkClick r:id="rId5"/>
              </a:rPr>
              <a:t>Connecting</a:t>
            </a:r>
            <a:r>
              <a:rPr lang="de-DE" dirty="0" smtClean="0">
                <a:hlinkClick r:id="rId5"/>
              </a:rPr>
              <a:t> </a:t>
            </a:r>
            <a:r>
              <a:rPr lang="de-DE" dirty="0" err="1" smtClean="0">
                <a:hlinkClick r:id="rId5"/>
              </a:rPr>
              <a:t>to</a:t>
            </a:r>
            <a:r>
              <a:rPr lang="de-DE" dirty="0" smtClean="0">
                <a:hlinkClick r:id="rId5"/>
              </a:rPr>
              <a:t> </a:t>
            </a:r>
            <a:r>
              <a:rPr lang="de-DE" dirty="0" err="1" smtClean="0">
                <a:hlinkClick r:id="rId5"/>
              </a:rPr>
              <a:t>the</a:t>
            </a:r>
            <a:r>
              <a:rPr lang="de-DE" dirty="0" smtClean="0">
                <a:hlinkClick r:id="rId5"/>
              </a:rPr>
              <a:t> Database</a:t>
            </a:r>
            <a:r>
              <a:rPr lang="de-DE" dirty="0" smtClean="0"/>
              <a:t> (</a:t>
            </a:r>
            <a:r>
              <a:rPr lang="de-DE" dirty="0" err="1" smtClean="0"/>
              <a:t>PostgreSQL</a:t>
            </a:r>
            <a:r>
              <a:rPr lang="de-DE" dirty="0" smtClean="0"/>
              <a:t>-JDBC-Doku)</a:t>
            </a:r>
            <a:endParaRPr lang="de-DE" dirty="0"/>
          </a:p>
          <a:p>
            <a:endParaRPr lang="de-DE" sz="2000" dirty="0"/>
          </a:p>
          <a:p>
            <a:r>
              <a:rPr lang="de-DE" dirty="0" smtClean="0">
                <a:hlinkClick r:id="rId6"/>
              </a:rPr>
              <a:t>The </a:t>
            </a:r>
            <a:r>
              <a:rPr lang="de-DE" dirty="0" err="1" smtClean="0">
                <a:hlinkClick r:id="rId6"/>
              </a:rPr>
              <a:t>PostgreSQL</a:t>
            </a:r>
            <a:r>
              <a:rPr lang="de-DE" dirty="0" smtClean="0">
                <a:hlinkClick r:id="rId6"/>
              </a:rPr>
              <a:t> JDBC-Interface</a:t>
            </a:r>
            <a:r>
              <a:rPr lang="de-DE" dirty="0"/>
              <a:t> </a:t>
            </a:r>
            <a:r>
              <a:rPr lang="de-DE" sz="2000" dirty="0"/>
              <a:t>(</a:t>
            </a:r>
            <a:r>
              <a:rPr lang="de-DE" sz="2000" dirty="0" err="1"/>
              <a:t>PostgreSQL</a:t>
            </a:r>
            <a:r>
              <a:rPr lang="de-DE" sz="2000" dirty="0"/>
              <a:t>-JDBC-Doku</a:t>
            </a:r>
            <a:r>
              <a:rPr lang="de-DE" sz="2000" dirty="0" smtClean="0"/>
              <a:t>)</a:t>
            </a:r>
          </a:p>
          <a:p>
            <a:r>
              <a:rPr lang="de-DE" dirty="0" err="1">
                <a:hlinkClick r:id="rId7"/>
              </a:rPr>
              <a:t>Using</a:t>
            </a:r>
            <a:r>
              <a:rPr lang="de-DE" dirty="0">
                <a:hlinkClick r:id="rId7"/>
              </a:rPr>
              <a:t> Java 8 Date </a:t>
            </a:r>
            <a:r>
              <a:rPr lang="de-DE" dirty="0" err="1">
                <a:hlinkClick r:id="rId7"/>
              </a:rPr>
              <a:t>and</a:t>
            </a:r>
            <a:r>
              <a:rPr lang="de-DE" dirty="0">
                <a:hlinkClick r:id="rId7"/>
              </a:rPr>
              <a:t> Time </a:t>
            </a:r>
            <a:r>
              <a:rPr lang="de-DE" dirty="0" err="1">
                <a:hlinkClick r:id="rId7"/>
              </a:rPr>
              <a:t>classes</a:t>
            </a:r>
            <a:r>
              <a:rPr lang="de-DE" sz="2000" dirty="0" smtClean="0"/>
              <a:t> (</a:t>
            </a:r>
            <a:r>
              <a:rPr lang="de-DE" sz="2000" dirty="0" err="1" smtClean="0"/>
              <a:t>PostgreSQL</a:t>
            </a:r>
            <a:r>
              <a:rPr lang="de-DE" sz="2000" dirty="0" smtClean="0"/>
              <a:t>-JDBC-Doku)</a:t>
            </a:r>
          </a:p>
          <a:p>
            <a:endParaRPr lang="de-DE" dirty="0"/>
          </a:p>
          <a:p>
            <a:r>
              <a:rPr lang="de-DE" dirty="0" err="1" smtClean="0">
                <a:hlinkClick r:id="rId8"/>
              </a:rPr>
              <a:t>JDBCType</a:t>
            </a:r>
            <a:r>
              <a:rPr lang="de-DE" dirty="0" smtClean="0"/>
              <a:t> (</a:t>
            </a:r>
            <a:r>
              <a:rPr lang="de-DE" dirty="0" err="1" smtClean="0"/>
              <a:t>JavaDoc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Weiterführende Links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http://i0.kym-cdn.com/photos/images/newsfeed/000/096/044/trollface.jpg?12964941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1196"/>
            <a:ext cx="1631505" cy="163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/>
              <a:t>Einführung JDBC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4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Architektur von JDBC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J</a:t>
            </a:r>
            <a:r>
              <a:rPr lang="de-DE" dirty="0" smtClean="0"/>
              <a:t>ava </a:t>
            </a:r>
            <a:r>
              <a:rPr lang="de-DE" dirty="0" smtClean="0">
                <a:solidFill>
                  <a:srgbClr val="FF0000"/>
                </a:solidFill>
              </a:rPr>
              <a:t>D</a:t>
            </a:r>
            <a:r>
              <a:rPr lang="de-DE" dirty="0" smtClean="0"/>
              <a:t>ata </a:t>
            </a:r>
            <a:r>
              <a:rPr lang="de-DE" dirty="0" smtClean="0">
                <a:solidFill>
                  <a:srgbClr val="FF0000"/>
                </a:solidFill>
              </a:rPr>
              <a:t>B</a:t>
            </a:r>
            <a:r>
              <a:rPr lang="de-DE" dirty="0" smtClean="0"/>
              <a:t>ase </a:t>
            </a:r>
            <a:r>
              <a:rPr lang="de-DE" dirty="0" smtClean="0">
                <a:solidFill>
                  <a:srgbClr val="FF0000"/>
                </a:solidFill>
              </a:rPr>
              <a:t>C</a:t>
            </a:r>
            <a:r>
              <a:rPr lang="de-DE" dirty="0" smtClean="0"/>
              <a:t>onnectivity</a:t>
            </a:r>
            <a:endParaRPr lang="de-DE" dirty="0"/>
          </a:p>
        </p:txBody>
      </p:sp>
      <p:sp>
        <p:nvSpPr>
          <p:cNvPr id="4" name="Wolke 3"/>
          <p:cNvSpPr/>
          <p:nvPr/>
        </p:nvSpPr>
        <p:spPr>
          <a:xfrm>
            <a:off x="683568" y="1633364"/>
            <a:ext cx="2736304" cy="208823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Java-Programm</a:t>
            </a:r>
            <a:endParaRPr lang="de-DE" sz="2000" dirty="0"/>
          </a:p>
        </p:txBody>
      </p:sp>
      <p:sp>
        <p:nvSpPr>
          <p:cNvPr id="5" name="Flussdiagramm: Magnetplattenspeicher 4"/>
          <p:cNvSpPr/>
          <p:nvPr/>
        </p:nvSpPr>
        <p:spPr>
          <a:xfrm>
            <a:off x="6732240" y="1777380"/>
            <a:ext cx="1944216" cy="1800200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DBMS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3417592" y="2220280"/>
            <a:ext cx="1276720" cy="914400"/>
            <a:chOff x="3417592" y="2220280"/>
            <a:chExt cx="1276720" cy="914400"/>
          </a:xfrm>
        </p:grpSpPr>
        <p:sp>
          <p:nvSpPr>
            <p:cNvPr id="6" name="Halbbogen 5"/>
            <p:cNvSpPr/>
            <p:nvPr/>
          </p:nvSpPr>
          <p:spPr>
            <a:xfrm rot="16200000">
              <a:off x="3779912" y="2220280"/>
              <a:ext cx="914400" cy="914400"/>
            </a:xfrm>
            <a:prstGeom prst="blockArc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8" name="Gerade Verbindung 7"/>
            <p:cNvCxnSpPr>
              <a:stCxn id="4" idx="0"/>
            </p:cNvCxnSpPr>
            <p:nvPr/>
          </p:nvCxnSpPr>
          <p:spPr>
            <a:xfrm>
              <a:off x="3417592" y="2677480"/>
              <a:ext cx="362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6" name="Gruppieren 15"/>
          <p:cNvGrpSpPr/>
          <p:nvPr/>
        </p:nvGrpSpPr>
        <p:grpSpPr>
          <a:xfrm>
            <a:off x="4694312" y="2220280"/>
            <a:ext cx="2037928" cy="914400"/>
            <a:chOff x="4694312" y="2220280"/>
            <a:chExt cx="2037928" cy="914400"/>
          </a:xfrm>
        </p:grpSpPr>
        <p:sp>
          <p:nvSpPr>
            <p:cNvPr id="7" name="Halbbogen 6"/>
            <p:cNvSpPr/>
            <p:nvPr/>
          </p:nvSpPr>
          <p:spPr>
            <a:xfrm rot="5400000">
              <a:off x="4694312" y="2220280"/>
              <a:ext cx="914400" cy="9144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9" name="Gerade Verbindung 8"/>
            <p:cNvCxnSpPr>
              <a:endCxn id="5" idx="2"/>
            </p:cNvCxnSpPr>
            <p:nvPr/>
          </p:nvCxnSpPr>
          <p:spPr>
            <a:xfrm>
              <a:off x="5608712" y="2677480"/>
              <a:ext cx="11235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3" name="Legende mit Linie 1 12"/>
          <p:cNvSpPr/>
          <p:nvPr/>
        </p:nvSpPr>
        <p:spPr>
          <a:xfrm>
            <a:off x="1849303" y="4153644"/>
            <a:ext cx="1741487" cy="744488"/>
          </a:xfrm>
          <a:prstGeom prst="borderCallout1">
            <a:avLst>
              <a:gd name="adj1" fmla="val -6527"/>
              <a:gd name="adj2" fmla="val 60999"/>
              <a:gd name="adj3" fmla="val -135388"/>
              <a:gd name="adj4" fmla="val 1165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JDBC-Interfaces</a:t>
            </a:r>
            <a:endParaRPr lang="de-DE" sz="2000" dirty="0"/>
          </a:p>
        </p:txBody>
      </p:sp>
      <p:sp>
        <p:nvSpPr>
          <p:cNvPr id="14" name="Legende mit Linie 1 13"/>
          <p:cNvSpPr/>
          <p:nvPr/>
        </p:nvSpPr>
        <p:spPr>
          <a:xfrm>
            <a:off x="5299732" y="4173438"/>
            <a:ext cx="2584636" cy="744488"/>
          </a:xfrm>
          <a:prstGeom prst="borderCallout1">
            <a:avLst>
              <a:gd name="adj1" fmla="val -6527"/>
              <a:gd name="adj2" fmla="val 60999"/>
              <a:gd name="adj3" fmla="val -148182"/>
              <a:gd name="adj4" fmla="val 1482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Implementierungen für dieses DBMS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57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Architektur von JDBC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323528" y="841276"/>
            <a:ext cx="4010744" cy="2088232"/>
            <a:chOff x="683568" y="1633364"/>
            <a:chExt cx="4010744" cy="2088232"/>
          </a:xfrm>
        </p:grpSpPr>
        <p:sp>
          <p:nvSpPr>
            <p:cNvPr id="4" name="Wolke 3"/>
            <p:cNvSpPr/>
            <p:nvPr/>
          </p:nvSpPr>
          <p:spPr>
            <a:xfrm>
              <a:off x="683568" y="1633364"/>
              <a:ext cx="2736304" cy="2088232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000" dirty="0" smtClean="0"/>
                <a:t>Java-Programm</a:t>
              </a:r>
              <a:endParaRPr lang="de-DE" sz="2000" dirty="0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3417592" y="2220280"/>
              <a:ext cx="1276720" cy="914400"/>
              <a:chOff x="3417592" y="2220280"/>
              <a:chExt cx="1276720" cy="914400"/>
            </a:xfrm>
          </p:grpSpPr>
          <p:sp>
            <p:nvSpPr>
              <p:cNvPr id="6" name="Halbbogen 5"/>
              <p:cNvSpPr/>
              <p:nvPr/>
            </p:nvSpPr>
            <p:spPr>
              <a:xfrm rot="16200000">
                <a:off x="3779912" y="2220280"/>
                <a:ext cx="914400" cy="914400"/>
              </a:xfrm>
              <a:prstGeom prst="blockArc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Gerade Verbindung 7"/>
              <p:cNvCxnSpPr>
                <a:stCxn id="4" idx="0"/>
              </p:cNvCxnSpPr>
              <p:nvPr/>
            </p:nvCxnSpPr>
            <p:spPr>
              <a:xfrm>
                <a:off x="3417592" y="2677480"/>
                <a:ext cx="3623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1" name="Gruppieren 10"/>
          <p:cNvGrpSpPr/>
          <p:nvPr/>
        </p:nvGrpSpPr>
        <p:grpSpPr>
          <a:xfrm>
            <a:off x="4600978" y="985292"/>
            <a:ext cx="3982144" cy="1800200"/>
            <a:chOff x="4694312" y="1777380"/>
            <a:chExt cx="3982144" cy="1800200"/>
          </a:xfrm>
        </p:grpSpPr>
        <p:sp>
          <p:nvSpPr>
            <p:cNvPr id="5" name="Flussdiagramm: Magnetplattenspeicher 4"/>
            <p:cNvSpPr/>
            <p:nvPr/>
          </p:nvSpPr>
          <p:spPr>
            <a:xfrm>
              <a:off x="6732240" y="1777380"/>
              <a:ext cx="1944216" cy="180020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DBMS</a:t>
              </a: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4694312" y="2220280"/>
              <a:ext cx="2037928" cy="914400"/>
              <a:chOff x="4694312" y="2220280"/>
              <a:chExt cx="2037928" cy="914400"/>
            </a:xfrm>
          </p:grpSpPr>
          <p:sp>
            <p:nvSpPr>
              <p:cNvPr id="7" name="Halbbogen 6"/>
              <p:cNvSpPr/>
              <p:nvPr/>
            </p:nvSpPr>
            <p:spPr>
              <a:xfrm rot="5400000">
                <a:off x="4694312" y="2220280"/>
                <a:ext cx="914400" cy="914400"/>
              </a:xfrm>
              <a:prstGeom prst="blockArc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Gerade Verbindung 8"/>
              <p:cNvCxnSpPr>
                <a:endCxn id="5" idx="2"/>
              </p:cNvCxnSpPr>
              <p:nvPr/>
            </p:nvCxnSpPr>
            <p:spPr>
              <a:xfrm>
                <a:off x="5608712" y="2677480"/>
                <a:ext cx="112352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12" name="Geschweifte Klammer links 11"/>
          <p:cNvSpPr/>
          <p:nvPr/>
        </p:nvSpPr>
        <p:spPr>
          <a:xfrm rot="16200000">
            <a:off x="1943708" y="1417339"/>
            <a:ext cx="504056" cy="37444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gende mit Linie 1 17"/>
          <p:cNvSpPr/>
          <p:nvPr/>
        </p:nvSpPr>
        <p:spPr>
          <a:xfrm>
            <a:off x="729996" y="3649588"/>
            <a:ext cx="2907222" cy="744488"/>
          </a:xfrm>
          <a:prstGeom prst="borderCallout1">
            <a:avLst>
              <a:gd name="adj1" fmla="val -14629"/>
              <a:gd name="adj2" fmla="val 50078"/>
              <a:gd name="adj3" fmla="val -46256"/>
              <a:gd name="adj4" fmla="val 5124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Selbst geschrieben + (Standard-)Bibliotheken</a:t>
            </a:r>
            <a:endParaRPr lang="de-DE" sz="2000" dirty="0"/>
          </a:p>
        </p:txBody>
      </p:sp>
      <p:sp>
        <p:nvSpPr>
          <p:cNvPr id="19" name="Geschweifte Klammer links 18"/>
          <p:cNvSpPr/>
          <p:nvPr/>
        </p:nvSpPr>
        <p:spPr>
          <a:xfrm rot="16200000">
            <a:off x="6624228" y="1417339"/>
            <a:ext cx="504056" cy="3744416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Legende mit Linie 1 19"/>
          <p:cNvSpPr/>
          <p:nvPr/>
        </p:nvSpPr>
        <p:spPr>
          <a:xfrm>
            <a:off x="5448516" y="3632211"/>
            <a:ext cx="2907222" cy="1440160"/>
          </a:xfrm>
          <a:prstGeom prst="borderCallout1">
            <a:avLst>
              <a:gd name="adj1" fmla="val -6692"/>
              <a:gd name="adj2" fmla="val 49095"/>
              <a:gd name="adj3" fmla="val -17816"/>
              <a:gd name="adj4" fmla="val 492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Vom Hersteller des DBMS geschrieben, </a:t>
            </a:r>
          </a:p>
          <a:p>
            <a:pPr algn="ctr"/>
            <a:endParaRPr lang="de-DE" sz="2000" dirty="0"/>
          </a:p>
          <a:p>
            <a:pPr algn="ctr"/>
            <a:r>
              <a:rPr lang="de-DE" sz="2000" dirty="0" smtClean="0"/>
              <a:t>"Datenbanktreiber"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8954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hlinkClick r:id="rId3"/>
              </a:rPr>
              <a:t>Apache </a:t>
            </a:r>
            <a:r>
              <a:rPr lang="de-DE" dirty="0">
                <a:hlinkClick r:id="rId3"/>
              </a:rPr>
              <a:t>Derby</a:t>
            </a:r>
            <a:r>
              <a:rPr lang="de-DE" dirty="0"/>
              <a:t> (eine lokale "Verzeichnis-Datenbank")</a:t>
            </a:r>
            <a:endParaRPr lang="de-DE" dirty="0" smtClean="0">
              <a:hlinkClick r:id="rId4"/>
            </a:endParaRPr>
          </a:p>
          <a:p>
            <a:r>
              <a:rPr lang="de-DE" dirty="0" err="1" smtClean="0">
                <a:hlinkClick r:id="rId4"/>
              </a:rPr>
              <a:t>JavaDB</a:t>
            </a:r>
            <a:r>
              <a:rPr lang="de-DE" dirty="0" smtClean="0"/>
              <a:t> (ist Teil des JDK, eine Variante von </a:t>
            </a:r>
            <a:r>
              <a:rPr lang="de-DE" i="1" dirty="0" smtClean="0"/>
              <a:t>Apache Derby</a:t>
            </a:r>
            <a:r>
              <a:rPr lang="de-DE" dirty="0" smtClean="0"/>
              <a:t>)</a:t>
            </a:r>
          </a:p>
          <a:p>
            <a:r>
              <a:rPr lang="de-DE" dirty="0" smtClean="0">
                <a:hlinkClick r:id="rId5"/>
              </a:rPr>
              <a:t>H2</a:t>
            </a:r>
            <a:r>
              <a:rPr lang="de-DE" dirty="0" smtClean="0"/>
              <a:t> (eine lokale "Verzeichnis-Datenbank")</a:t>
            </a:r>
          </a:p>
          <a:p>
            <a:r>
              <a:rPr lang="de-DE" dirty="0" err="1" smtClean="0">
                <a:hlinkClick r:id="rId6"/>
              </a:rPr>
              <a:t>SQLite</a:t>
            </a:r>
            <a:r>
              <a:rPr lang="de-DE" dirty="0" smtClean="0"/>
              <a:t> (eine lokale "Datei-Datenbank")</a:t>
            </a:r>
          </a:p>
          <a:p>
            <a:endParaRPr lang="de-DE" dirty="0" smtClean="0"/>
          </a:p>
          <a:p>
            <a:r>
              <a:rPr lang="de-DE" dirty="0" smtClean="0">
                <a:hlinkClick r:id="rId7"/>
              </a:rPr>
              <a:t>MySQL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>
                <a:hlinkClick r:id="rId8"/>
              </a:rPr>
              <a:t>PostGreSQL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Verschiedene Datenbanktreiber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5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FSBwITBw 16zu10_ohne_V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halt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FSBwITBw 16zu10_ohne_VS</Template>
  <TotalTime>0</TotalTime>
  <Words>2033</Words>
  <Application>Microsoft Office PowerPoint</Application>
  <PresentationFormat>Bildschirmpräsentation (16:10)</PresentationFormat>
  <Paragraphs>516</Paragraphs>
  <Slides>47</Slides>
  <Notes>25</Notes>
  <HiddenSlides>3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47</vt:i4>
      </vt:variant>
    </vt:vector>
  </HeadingPairs>
  <TitlesOfParts>
    <vt:vector size="49" baseType="lpstr">
      <vt:lpstr>Master FSBwITBw 16zu10_ohne_VS</vt:lpstr>
      <vt:lpstr>Inhalt</vt:lpstr>
      <vt:lpstr>Datenbankanbindung</vt:lpstr>
      <vt:lpstr>Verweis Lehrbuch</vt:lpstr>
      <vt:lpstr>Gliederung</vt:lpstr>
      <vt:lpstr>Motivation</vt:lpstr>
      <vt:lpstr>PowerPoint-Präsentation</vt:lpstr>
      <vt:lpstr>PowerPoint-Präsentation</vt:lpstr>
      <vt:lpstr>Java Data Base Connectivity</vt:lpstr>
      <vt:lpstr>Architektur von JDBC</vt:lpstr>
      <vt:lpstr>Verschiedene Datenbanktreiber</vt:lpstr>
      <vt:lpstr>PowerPoint-Präsentation</vt:lpstr>
      <vt:lpstr>Exkurs: Uniform Resource Locator</vt:lpstr>
      <vt:lpstr>Datenbank-URLs</vt:lpstr>
      <vt:lpstr>Beispiel-JDBC-URLs I</vt:lpstr>
      <vt:lpstr>Beispiel-JDBC-URLs II</vt:lpstr>
      <vt:lpstr>PowerPoint-Präsentation</vt:lpstr>
      <vt:lpstr>Exkurs: SQLException</vt:lpstr>
      <vt:lpstr>Exkurs: SQLException</vt:lpstr>
      <vt:lpstr>PowerPoint-Präsentation</vt:lpstr>
      <vt:lpstr>Wichtige Interfaces</vt:lpstr>
      <vt:lpstr>Das Interface Connection</vt:lpstr>
      <vt:lpstr>Die Hilfsklasse DriverManager</vt:lpstr>
      <vt:lpstr>Eine Verbindung herstellen I</vt:lpstr>
      <vt:lpstr>Eine Verbindung herstellen II</vt:lpstr>
      <vt:lpstr>Eine Verbindung herstellen III</vt:lpstr>
      <vt:lpstr>Das Interface Statement</vt:lpstr>
      <vt:lpstr>Woher bekommt man ein Statement ?</vt:lpstr>
      <vt:lpstr>Wie benutzt man ein Statement ?</vt:lpstr>
      <vt:lpstr>Wie benutzt man ein Statement ?</vt:lpstr>
      <vt:lpstr>Wie benutzt man ein Statement ?</vt:lpstr>
      <vt:lpstr>Zusammenfassung Statement</vt:lpstr>
      <vt:lpstr>Das Interface PreparedStatement</vt:lpstr>
      <vt:lpstr>Woher bekommt man ein PreparedStatement ?</vt:lpstr>
      <vt:lpstr>Wie benutzt man ein PreparedStatement ?</vt:lpstr>
      <vt:lpstr>Wie benutzt man ein PreparedStatement ?</vt:lpstr>
      <vt:lpstr>Wie benutzt man ein PreparedStatement ?</vt:lpstr>
      <vt:lpstr>Zusammenfassung PreparedStatement ?</vt:lpstr>
      <vt:lpstr>Das Interface CallableStatement</vt:lpstr>
      <vt:lpstr>Woher bekommt man ein CallableStatement ?</vt:lpstr>
      <vt:lpstr>Wie benutzt man ein CallableStatement ?</vt:lpstr>
      <vt:lpstr>Wie benutzt man ein CallableStatement ?</vt:lpstr>
      <vt:lpstr>Das Interface ResultSet</vt:lpstr>
      <vt:lpstr>Woher bekommt man ein ResultSet ?</vt:lpstr>
      <vt:lpstr>Wie benutzt man ein ResultSet ?</vt:lpstr>
      <vt:lpstr>Zusammenfassung ResultSet</vt:lpstr>
      <vt:lpstr>PowerPoint-Präsentation</vt:lpstr>
      <vt:lpstr>Was man wissen könnte</vt:lpstr>
      <vt:lpstr>Weiterführende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Variablen</dc:title>
  <dc:creator>Mueller, Holger</dc:creator>
  <cp:lastModifiedBy>Müller, Holger</cp:lastModifiedBy>
  <cp:revision>453</cp:revision>
  <cp:lastPrinted>2015-03-05T12:58:26Z</cp:lastPrinted>
  <dcterms:created xsi:type="dcterms:W3CDTF">2015-10-02T04:32:05Z</dcterms:created>
  <dcterms:modified xsi:type="dcterms:W3CDTF">2016-09-26T13:40:47Z</dcterms:modified>
</cp:coreProperties>
</file>