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56" r:id="rId5"/>
    <p:sldId id="265" r:id="rId6"/>
    <p:sldId id="264" r:id="rId7"/>
    <p:sldId id="268" r:id="rId8"/>
    <p:sldId id="271" r:id="rId9"/>
    <p:sldId id="261" r:id="rId10"/>
    <p:sldId id="262" r:id="rId11"/>
    <p:sldId id="260" r:id="rId12"/>
    <p:sldId id="263"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ek Elgozi" initials="OE" lastIdx="1" clrIdx="0">
    <p:extLst>
      <p:ext uri="{19B8F6BF-5375-455C-9EA6-DF929625EA0E}">
        <p15:presenceInfo xmlns:p15="http://schemas.microsoft.com/office/powerpoint/2012/main" userId="Ofek Elgo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114" d="100"/>
          <a:sy n="114" d="100"/>
        </p:scale>
        <p:origin x="47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21:49:55.827" idx="1">
    <p:pos x="767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540FA8C-C70C-474B-BEC5-29025A5B33E1}" type="datetimeFigureOut">
              <a:rPr lang="he-IL" smtClean="0"/>
              <a:t>כ"ח/טבת/תשפ"א</a:t>
            </a:fld>
            <a:endParaRPr lang="he-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he-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298E959-D7FF-491B-ADA5-ABF5826B1B2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3801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348989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266749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409748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298E959-D7FF-491B-ADA5-ABF5826B1B21}" type="slidenum">
              <a:rPr lang="he-IL" smtClean="0"/>
              <a:t>‹#›</a:t>
            </a:fld>
            <a:endParaRPr lang="he-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755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129936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he-IL"/>
              <a:t>לחץ כדי לערוך סגנונות טקסט של תבנית בסיס</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291580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21648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336891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231395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540FA8C-C70C-474B-BEC5-29025A5B33E1}" type="datetimeFigureOut">
              <a:rPr lang="he-IL" smtClean="0"/>
              <a:t>כ"ח/טבת/תשפ"א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298E959-D7FF-491B-ADA5-ABF5826B1B21}" type="slidenum">
              <a:rPr lang="he-IL" smtClean="0"/>
              <a:t>‹#›</a:t>
            </a:fld>
            <a:endParaRPr lang="he-IL"/>
          </a:p>
        </p:txBody>
      </p:sp>
    </p:spTree>
    <p:extLst>
      <p:ext uri="{BB962C8B-B14F-4D97-AF65-F5344CB8AC3E}">
        <p14:creationId xmlns:p14="http://schemas.microsoft.com/office/powerpoint/2010/main" val="420724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540FA8C-C70C-474B-BEC5-29025A5B33E1}" type="datetimeFigureOut">
              <a:rPr lang="he-IL" smtClean="0"/>
              <a:t>כ"ח/טבת/תשפ"א</a:t>
            </a:fld>
            <a:endParaRPr lang="he-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he-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298E959-D7FF-491B-ADA5-ABF5826B1B21}" type="slidenum">
              <a:rPr lang="he-IL" smtClean="0"/>
              <a:t>‹#›</a:t>
            </a:fld>
            <a:endParaRPr lang="he-IL"/>
          </a:p>
        </p:txBody>
      </p:sp>
    </p:spTree>
    <p:extLst>
      <p:ext uri="{BB962C8B-B14F-4D97-AF65-F5344CB8AC3E}">
        <p14:creationId xmlns:p14="http://schemas.microsoft.com/office/powerpoint/2010/main" val="981544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r" defTabSz="914400" rtl="1"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r" defTabSz="914400" rtl="1"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7422AD94-50E8-4300-9A86-F45A7A8C8195}"/>
              </a:ext>
            </a:extLst>
          </p:cNvPr>
          <p:cNvPicPr>
            <a:picLocks noChangeAspect="1"/>
          </p:cNvPicPr>
          <p:nvPr/>
        </p:nvPicPr>
        <p:blipFill>
          <a:blip r:embed="rId2">
            <a:extLst>
              <a:ext uri="{BEBA8EAE-BF5A-486C-A8C5-ECC9F3942E4B}">
                <a14:imgProps xmlns:a14="http://schemas.microsoft.com/office/drawing/2010/main">
                  <a14:imgLayer r:embed="rId3">
                    <a14:imgEffect>
                      <a14:artisticMarker/>
                    </a14:imgEffect>
                    <a14:imgEffect>
                      <a14:colorTemperature colorTemp="7200"/>
                    </a14:imgEffect>
                  </a14:imgLayer>
                </a14:imgProps>
              </a:ext>
              <a:ext uri="{28A0092B-C50C-407E-A947-70E740481C1C}">
                <a14:useLocalDpi xmlns:a14="http://schemas.microsoft.com/office/drawing/2010/main" val="0"/>
              </a:ext>
            </a:extLst>
          </a:blip>
          <a:stretch>
            <a:fillRect/>
          </a:stretch>
        </p:blipFill>
        <p:spPr>
          <a:xfrm>
            <a:off x="1512548" y="-158692"/>
            <a:ext cx="8699544" cy="7341812"/>
          </a:xfrm>
          <a:prstGeom prst="rect">
            <a:avLst/>
          </a:prstGeom>
        </p:spPr>
      </p:pic>
    </p:spTree>
    <p:extLst>
      <p:ext uri="{BB962C8B-B14F-4D97-AF65-F5344CB8AC3E}">
        <p14:creationId xmlns:p14="http://schemas.microsoft.com/office/powerpoint/2010/main" val="8192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77" y="5157372"/>
            <a:ext cx="2316950" cy="1953652"/>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2028" y="564104"/>
            <a:ext cx="11736064" cy="830997"/>
          </a:xfrm>
          <a:prstGeom prst="rect">
            <a:avLst/>
          </a:prstGeom>
          <a:solidFill>
            <a:srgbClr val="F0D2C2"/>
          </a:solidFill>
        </p:spPr>
        <p:txBody>
          <a:bodyPr wrap="square" lIns="91440" tIns="45720" rIns="91440" bIns="45720" anchor="t">
            <a:spAutoFit/>
          </a:bodyPr>
          <a:lstStyle/>
          <a:p>
            <a:pPr algn="ctr"/>
            <a:r>
              <a:rPr lang="en-US" sz="4800" b="1" dirty="0">
                <a:ln w="0"/>
                <a:solidFill>
                  <a:srgbClr val="FFFFFF"/>
                </a:solidFill>
                <a:latin typeface="Microsoft GothicNeo Light"/>
                <a:ea typeface="Malgun Gothic"/>
                <a:cs typeface="Cordia New"/>
              </a:rPr>
              <a:t>Software Test Plan</a:t>
            </a:r>
            <a:endParaRPr lang="en-US" sz="4800" b="1" cap="none" spc="0" dirty="0">
              <a:ln w="0"/>
              <a:solidFill>
                <a:srgbClr val="FFFFFF"/>
              </a:solidFill>
              <a:latin typeface="Microsoft GothicNeo Light"/>
              <a:ea typeface="Malgun Gothic"/>
              <a:cs typeface="Cordia New"/>
            </a:endParaRPr>
          </a:p>
        </p:txBody>
      </p:sp>
      <p:sp>
        <p:nvSpPr>
          <p:cNvPr id="4" name="TextBox 3">
            <a:extLst>
              <a:ext uri="{FF2B5EF4-FFF2-40B4-BE49-F238E27FC236}">
                <a16:creationId xmlns:a16="http://schemas.microsoft.com/office/drawing/2014/main" id="{70E63A19-0D5B-4090-8935-5E26F123B22D}"/>
              </a:ext>
            </a:extLst>
          </p:cNvPr>
          <p:cNvSpPr txBox="1"/>
          <p:nvPr/>
        </p:nvSpPr>
        <p:spPr>
          <a:xfrm>
            <a:off x="1050538" y="2205194"/>
            <a:ext cx="1053904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ContractNest’s testing method is functional testing used by the developers of the software. </a:t>
            </a:r>
          </a:p>
          <a:p>
            <a:endParaRPr lang="en-US" sz="2000" b="1" dirty="0">
              <a:latin typeface="Microsoft GothicNeo Light"/>
              <a:ea typeface="Microsoft GothicNeo Light"/>
              <a:cs typeface="Microsoft GothicNeo Light"/>
            </a:endParaRPr>
          </a:p>
          <a:p>
            <a:r>
              <a:rPr lang="en-US" sz="2000" b="1" dirty="0">
                <a:latin typeface="Microsoft GothicNeo Light"/>
                <a:ea typeface="Microsoft GothicNeo Light"/>
                <a:cs typeface="Microsoft GothicNeo Light"/>
              </a:rPr>
              <a:t>We did find a few bugs:</a:t>
            </a:r>
          </a:p>
          <a:p>
            <a:r>
              <a:rPr lang="en-US" sz="2000" dirty="0">
                <a:latin typeface="Microsoft GothicNeo Light"/>
                <a:ea typeface="Microsoft GothicNeo Light"/>
                <a:cs typeface="Microsoft GothicNeo Light"/>
              </a:rPr>
              <a:t>	In the employee menu if you chose an unspecified number the software closes instead of 	asking for input again.</a:t>
            </a:r>
          </a:p>
          <a:p>
            <a:r>
              <a:rPr lang="en-US" sz="2000" dirty="0">
                <a:latin typeface="Microsoft GothicNeo Light"/>
                <a:ea typeface="Microsoft GothicNeo Light"/>
                <a:cs typeface="Microsoft GothicNeo Light"/>
              </a:rPr>
              <a:t>	In the company employee city statistics incorrect information is displayed</a:t>
            </a:r>
          </a:p>
          <a:p>
            <a:r>
              <a:rPr lang="en-US" sz="2000" dirty="0">
                <a:latin typeface="Microsoft GothicNeo Light"/>
                <a:ea typeface="Microsoft GothicNeo Light"/>
                <a:cs typeface="Microsoft GothicNeo Light"/>
              </a:rPr>
              <a:t>	In report hours function when providing 0 premium minutes the user is asked for hours 	instead of minutes</a:t>
            </a:r>
          </a:p>
          <a:p>
            <a:r>
              <a:rPr lang="en-US" sz="2000" dirty="0">
                <a:latin typeface="Microsoft GothicNeo Light"/>
                <a:ea typeface="Microsoft GothicNeo Light"/>
                <a:cs typeface="Microsoft GothicNeo Light"/>
              </a:rPr>
              <a:t>	When editing contractor’s information while entering invalid input, the software tries to 	edit information of a contractor which does not exist.</a:t>
            </a:r>
          </a:p>
          <a:p>
            <a:endParaRPr lang="en-US" sz="2000" dirty="0">
              <a:latin typeface="Microsoft GothicNeo Light"/>
              <a:ea typeface="Microsoft GothicNeo Light"/>
              <a:cs typeface="Microsoft GothicNeo Light"/>
            </a:endParaRPr>
          </a:p>
        </p:txBody>
      </p:sp>
      <p:sp>
        <p:nvSpPr>
          <p:cNvPr id="8" name="תיבת טקסט 7">
            <a:extLst>
              <a:ext uri="{FF2B5EF4-FFF2-40B4-BE49-F238E27FC236}">
                <a16:creationId xmlns:a16="http://schemas.microsoft.com/office/drawing/2014/main" id="{43F670D2-0EF4-4C19-A090-0D94FAA79423}"/>
              </a:ext>
            </a:extLst>
          </p:cNvPr>
          <p:cNvSpPr txBox="1"/>
          <p:nvPr/>
        </p:nvSpPr>
        <p:spPr>
          <a:xfrm>
            <a:off x="1234240" y="4060164"/>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0" name="תיבת טקסט 9">
            <a:extLst>
              <a:ext uri="{FF2B5EF4-FFF2-40B4-BE49-F238E27FC236}">
                <a16:creationId xmlns:a16="http://schemas.microsoft.com/office/drawing/2014/main" id="{CB162181-2172-4F7A-AEFB-FCD79132CFF9}"/>
              </a:ext>
            </a:extLst>
          </p:cNvPr>
          <p:cNvSpPr txBox="1"/>
          <p:nvPr/>
        </p:nvSpPr>
        <p:spPr>
          <a:xfrm>
            <a:off x="1234240" y="3436272"/>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4" name="תיבת טקסט 13">
            <a:extLst>
              <a:ext uri="{FF2B5EF4-FFF2-40B4-BE49-F238E27FC236}">
                <a16:creationId xmlns:a16="http://schemas.microsoft.com/office/drawing/2014/main" id="{FE7847D2-F61B-45FC-B638-A34CCAE91E38}"/>
              </a:ext>
            </a:extLst>
          </p:cNvPr>
          <p:cNvSpPr txBox="1"/>
          <p:nvPr/>
        </p:nvSpPr>
        <p:spPr>
          <a:xfrm>
            <a:off x="1234240" y="4972706"/>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9" name="תיבת טקסט 8">
            <a:extLst>
              <a:ext uri="{FF2B5EF4-FFF2-40B4-BE49-F238E27FC236}">
                <a16:creationId xmlns:a16="http://schemas.microsoft.com/office/drawing/2014/main" id="{17DAA81E-7E74-41A6-8FF9-D442A8B32813}"/>
              </a:ext>
            </a:extLst>
          </p:cNvPr>
          <p:cNvSpPr txBox="1"/>
          <p:nvPr/>
        </p:nvSpPr>
        <p:spPr>
          <a:xfrm>
            <a:off x="1234240" y="4362129"/>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Tree>
    <p:extLst>
      <p:ext uri="{BB962C8B-B14F-4D97-AF65-F5344CB8AC3E}">
        <p14:creationId xmlns:p14="http://schemas.microsoft.com/office/powerpoint/2010/main" val="249412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23" y="4756834"/>
            <a:ext cx="2658873" cy="2246728"/>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2028" y="437104"/>
            <a:ext cx="11736064" cy="830997"/>
          </a:xfrm>
          <a:prstGeom prst="rect">
            <a:avLst/>
          </a:prstGeom>
          <a:solidFill>
            <a:srgbClr val="F0D2C2"/>
          </a:solidFill>
        </p:spPr>
        <p:txBody>
          <a:bodyPr wrap="square" lIns="91440" tIns="45720" rIns="91440" bIns="45720" anchor="t">
            <a:spAutoFit/>
          </a:bodyPr>
          <a:lstStyle/>
          <a:p>
            <a:pPr algn="ctr"/>
            <a:r>
              <a:rPr lang="en-US" sz="4800" b="1" dirty="0">
                <a:ln w="0"/>
                <a:latin typeface="Microsoft GothicNeo Light"/>
                <a:ea typeface="+mn-lt"/>
                <a:cs typeface="+mn-lt"/>
              </a:rPr>
              <a:t>Process challenges</a:t>
            </a:r>
            <a:endParaRPr lang="en-US" sz="4800" b="1" dirty="0">
              <a:latin typeface="Microsoft GothicNeo Light"/>
            </a:endParaRPr>
          </a:p>
        </p:txBody>
      </p:sp>
      <p:sp>
        <p:nvSpPr>
          <p:cNvPr id="3" name="TextBox 2">
            <a:extLst>
              <a:ext uri="{FF2B5EF4-FFF2-40B4-BE49-F238E27FC236}">
                <a16:creationId xmlns:a16="http://schemas.microsoft.com/office/drawing/2014/main" id="{8EB3A403-AB56-41E1-9815-BD7EC19D5703}"/>
              </a:ext>
            </a:extLst>
          </p:cNvPr>
          <p:cNvSpPr txBox="1"/>
          <p:nvPr/>
        </p:nvSpPr>
        <p:spPr>
          <a:xfrm>
            <a:off x="2668758" y="2193847"/>
            <a:ext cx="8868504"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400" dirty="0">
                <a:latin typeface="Microsoft GothicNeo Light"/>
                <a:ea typeface="+mn-lt"/>
                <a:cs typeface="+mn-lt"/>
              </a:rPr>
              <a:t> First group project.</a:t>
            </a:r>
            <a:endParaRPr lang="en-US" sz="2400" dirty="0">
              <a:latin typeface="Microsoft GothicNeo Light"/>
              <a:ea typeface="Microsoft GothicNeo Light"/>
              <a:cs typeface="Microsoft GothicNeo Light"/>
            </a:endParaRPr>
          </a:p>
          <a:p>
            <a:pPr marL="457200" indent="-457200">
              <a:buFont typeface="Wingdings"/>
              <a:buChar char="Ø"/>
            </a:pPr>
            <a:r>
              <a:rPr lang="en-US" sz="2400" dirty="0">
                <a:latin typeface="Microsoft GothicNeo Light"/>
                <a:ea typeface="+mn-lt"/>
                <a:cs typeface="+mn-lt"/>
              </a:rPr>
              <a:t> New people with different opinions.</a:t>
            </a:r>
            <a:endParaRPr lang="en-US" sz="2400" dirty="0">
              <a:latin typeface="Microsoft GothicNeo Light"/>
              <a:ea typeface="Microsoft GothicNeo Light"/>
              <a:cs typeface="Microsoft GothicNeo Light"/>
            </a:endParaRPr>
          </a:p>
          <a:p>
            <a:pPr marL="457200" indent="-457200">
              <a:buFont typeface="Wingdings"/>
              <a:buChar char="Ø"/>
            </a:pPr>
            <a:r>
              <a:rPr lang="en-US" sz="2400" dirty="0">
                <a:latin typeface="Microsoft GothicNeo Light"/>
                <a:ea typeface="+mn-lt"/>
                <a:cs typeface="+mn-lt"/>
              </a:rPr>
              <a:t> It is difficult to combine with other courses.</a:t>
            </a:r>
          </a:p>
          <a:p>
            <a:pPr marL="457200" indent="-457200">
              <a:buFont typeface="Wingdings"/>
              <a:buChar char="Ø"/>
            </a:pPr>
            <a:r>
              <a:rPr lang="en-US" sz="2400" dirty="0">
                <a:latin typeface="Microsoft GothicNeo Light"/>
                <a:ea typeface="Microsoft GothicNeo Light"/>
                <a:cs typeface="Microsoft GothicNeo Light"/>
              </a:rPr>
              <a:t> </a:t>
            </a:r>
            <a:r>
              <a:rPr lang="en-US" sz="2400" dirty="0">
                <a:latin typeface="Microsoft GothicNeo Light"/>
                <a:ea typeface="+mn-lt"/>
                <a:cs typeface="+mn-lt"/>
              </a:rPr>
              <a:t>Topics we had to study on our own.</a:t>
            </a:r>
          </a:p>
          <a:p>
            <a:pPr marL="457200" indent="-457200">
              <a:buFont typeface="Wingdings"/>
              <a:buChar char="Ø"/>
            </a:pPr>
            <a:r>
              <a:rPr lang="en-US" sz="2400" dirty="0">
                <a:latin typeface="Microsoft GothicNeo Light"/>
                <a:ea typeface="+mn-lt"/>
                <a:cs typeface="+mn-lt"/>
              </a:rPr>
              <a:t> Following the deadlines.</a:t>
            </a:r>
          </a:p>
          <a:p>
            <a:endParaRPr lang="en-US" dirty="0"/>
          </a:p>
        </p:txBody>
      </p:sp>
    </p:spTree>
    <p:extLst>
      <p:ext uri="{BB962C8B-B14F-4D97-AF65-F5344CB8AC3E}">
        <p14:creationId xmlns:p14="http://schemas.microsoft.com/office/powerpoint/2010/main" val="381279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23" y="4756834"/>
            <a:ext cx="2658873" cy="2246728"/>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5936" y="420326"/>
            <a:ext cx="11736064" cy="1569660"/>
          </a:xfrm>
          <a:prstGeom prst="rect">
            <a:avLst/>
          </a:prstGeom>
          <a:solidFill>
            <a:srgbClr val="F0D2C2"/>
          </a:solidFill>
        </p:spPr>
        <p:txBody>
          <a:bodyPr wrap="square" lIns="91440" tIns="45720" rIns="91440" bIns="45720" anchor="t">
            <a:spAutoFit/>
          </a:bodyPr>
          <a:lstStyle/>
          <a:p>
            <a:pPr algn="ctr"/>
            <a:r>
              <a:rPr lang="en-US" sz="9600" b="1" dirty="0">
                <a:ln w="0"/>
                <a:solidFill>
                  <a:srgbClr val="FFFFFF"/>
                </a:solidFill>
                <a:latin typeface="Microsoft GothicNeo Light"/>
                <a:ea typeface="Malgun Gothic"/>
                <a:cs typeface="Cordia New"/>
              </a:rPr>
              <a:t>Introduction</a:t>
            </a:r>
            <a:endParaRPr lang="en-US" sz="9600" b="1" cap="none" spc="0" dirty="0">
              <a:ln w="0"/>
              <a:solidFill>
                <a:srgbClr val="FFFFFF"/>
              </a:solidFill>
              <a:latin typeface="Microsoft GothicNeo Light"/>
              <a:ea typeface="Malgun Gothic"/>
              <a:cs typeface="Cordia New"/>
            </a:endParaRPr>
          </a:p>
        </p:txBody>
      </p:sp>
      <p:sp>
        <p:nvSpPr>
          <p:cNvPr id="6" name="תיבת טקסט 5">
            <a:extLst>
              <a:ext uri="{FF2B5EF4-FFF2-40B4-BE49-F238E27FC236}">
                <a16:creationId xmlns:a16="http://schemas.microsoft.com/office/drawing/2014/main" id="{D9130488-D01E-475E-9A38-3F3106E18A75}"/>
              </a:ext>
            </a:extLst>
          </p:cNvPr>
          <p:cNvSpPr txBox="1"/>
          <p:nvPr/>
        </p:nvSpPr>
        <p:spPr>
          <a:xfrm>
            <a:off x="3022796" y="2189527"/>
            <a:ext cx="7516536" cy="5355312"/>
          </a:xfrm>
          <a:prstGeom prst="rect">
            <a:avLst/>
          </a:prstGeom>
          <a:noFill/>
        </p:spPr>
        <p:txBody>
          <a:bodyPr wrap="square" rtlCol="1">
            <a:spAutoFit/>
          </a:bodyPr>
          <a:lstStyle/>
          <a:p>
            <a:r>
              <a:rPr lang="en-US" dirty="0"/>
              <a:t>ContractNest's human resources system was created to grant organizations the possibility to manage employees, watch current employee status in the company, keep track on bookings and let the external employers the ability to book different kinds of services. Our team, will meet your requirements and known processes in your own organization all to offer you the optimal solution for your company.</a:t>
            </a:r>
          </a:p>
          <a:p>
            <a:endParaRPr lang="en-US" dirty="0"/>
          </a:p>
          <a:p>
            <a:r>
              <a:rPr lang="en-US" dirty="0"/>
              <a:t>-   Defining the requirements by adjusting to the clients needs.</a:t>
            </a:r>
          </a:p>
          <a:p>
            <a:pPr marL="285750" indent="-285750">
              <a:buFontTx/>
              <a:buChar char="-"/>
            </a:pPr>
            <a:r>
              <a:rPr lang="en-US" dirty="0"/>
              <a:t>Beginning the product development process.</a:t>
            </a:r>
          </a:p>
          <a:p>
            <a:pPr marL="285750" indent="-285750">
              <a:buFontTx/>
              <a:buChar char="-"/>
            </a:pPr>
            <a:r>
              <a:rPr lang="en-US" dirty="0"/>
              <a:t>Databases which is the core of the product.</a:t>
            </a:r>
          </a:p>
          <a:p>
            <a:pPr marL="285750" indent="-285750">
              <a:buFontTx/>
              <a:buChar char="-"/>
            </a:pPr>
            <a:r>
              <a:rPr lang="en-US" dirty="0"/>
              <a:t>Product users.</a:t>
            </a:r>
          </a:p>
          <a:p>
            <a:pPr marL="285750" indent="-285750">
              <a:buFontTx/>
              <a:buChar char="-"/>
            </a:pPr>
            <a:r>
              <a:rPr lang="en-US" dirty="0"/>
              <a:t>Existing features in the product.</a:t>
            </a:r>
          </a:p>
          <a:p>
            <a:endParaRPr lang="en-US" dirty="0"/>
          </a:p>
          <a:p>
            <a:r>
              <a:rPr lang="en-US" dirty="0"/>
              <a:t>The software concentrates on the human resource company's ability to run its database in a convenient way.</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he-IL" dirty="0"/>
          </a:p>
        </p:txBody>
      </p:sp>
    </p:spTree>
    <p:extLst>
      <p:ext uri="{BB962C8B-B14F-4D97-AF65-F5344CB8AC3E}">
        <p14:creationId xmlns:p14="http://schemas.microsoft.com/office/powerpoint/2010/main" val="3009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23" y="4756834"/>
            <a:ext cx="2658873" cy="2246728"/>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2028" y="437104"/>
            <a:ext cx="11736064" cy="1569660"/>
          </a:xfrm>
          <a:prstGeom prst="rect">
            <a:avLst/>
          </a:prstGeom>
          <a:solidFill>
            <a:srgbClr val="F0D2C2"/>
          </a:solidFill>
        </p:spPr>
        <p:txBody>
          <a:bodyPr wrap="square" lIns="91440" tIns="45720" rIns="91440" bIns="45720" anchor="t">
            <a:spAutoFit/>
          </a:bodyPr>
          <a:lstStyle/>
          <a:p>
            <a:pPr algn="ctr"/>
            <a:r>
              <a:rPr lang="en-US" sz="9600" b="1" dirty="0">
                <a:ln w="0"/>
                <a:solidFill>
                  <a:srgbClr val="FFFFFF"/>
                </a:solidFill>
                <a:latin typeface="Microsoft GothicNeo Light"/>
                <a:ea typeface="Malgun Gothic"/>
                <a:cs typeface="Cordia New"/>
              </a:rPr>
              <a:t>Team Members</a:t>
            </a:r>
            <a:endParaRPr lang="en-US" sz="9600" b="1" cap="none" spc="0" dirty="0">
              <a:ln w="0"/>
              <a:solidFill>
                <a:srgbClr val="FFFFFF"/>
              </a:solidFill>
              <a:latin typeface="Microsoft GothicNeo Light"/>
              <a:ea typeface="Malgun Gothic"/>
              <a:cs typeface="Cordia New"/>
            </a:endParaRPr>
          </a:p>
        </p:txBody>
      </p:sp>
      <p:sp>
        <p:nvSpPr>
          <p:cNvPr id="3" name="TextBox 2">
            <a:extLst>
              <a:ext uri="{FF2B5EF4-FFF2-40B4-BE49-F238E27FC236}">
                <a16:creationId xmlns:a16="http://schemas.microsoft.com/office/drawing/2014/main" id="{8EB3A403-AB56-41E1-9815-BD7EC19D5703}"/>
              </a:ext>
            </a:extLst>
          </p:cNvPr>
          <p:cNvSpPr txBox="1"/>
          <p:nvPr/>
        </p:nvSpPr>
        <p:spPr>
          <a:xfrm>
            <a:off x="3022796" y="2450578"/>
            <a:ext cx="788181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icrosoft GothicNeo Light"/>
                <a:ea typeface="+mn-lt"/>
                <a:cs typeface="+mn-lt"/>
              </a:rPr>
              <a:t>Nika Tatikishvili : ID: 321735433, Phone Number: 0535309655.</a:t>
            </a:r>
            <a:endParaRPr lang="en-US" dirty="0">
              <a:latin typeface="Microsoft GothicNeo Light"/>
              <a:ea typeface="Microsoft GothicNeo Light"/>
              <a:cs typeface="Microsoft GothicNeo Light"/>
            </a:endParaRPr>
          </a:p>
          <a:p>
            <a:endParaRPr lang="en-US" dirty="0">
              <a:latin typeface="Microsoft GothicNeo Light"/>
              <a:ea typeface="+mn-lt"/>
              <a:cs typeface="+mn-lt"/>
            </a:endParaRPr>
          </a:p>
          <a:p>
            <a:r>
              <a:rPr lang="en-US" dirty="0">
                <a:latin typeface="Microsoft GothicNeo Light"/>
                <a:ea typeface="+mn-lt"/>
                <a:cs typeface="+mn-lt"/>
              </a:rPr>
              <a:t>Noa Fadida – ID: 209507680, Phone Number: 0525606988</a:t>
            </a:r>
            <a:endParaRPr lang="en-US" dirty="0">
              <a:latin typeface="Microsoft GothicNeo Light"/>
              <a:ea typeface="Microsoft GothicNeo Light"/>
              <a:cs typeface="Microsoft GothicNeo Light"/>
            </a:endParaRPr>
          </a:p>
          <a:p>
            <a:endParaRPr lang="en-US" dirty="0">
              <a:latin typeface="Microsoft GothicNeo Light"/>
              <a:ea typeface="+mn-lt"/>
              <a:cs typeface="+mn-lt"/>
            </a:endParaRPr>
          </a:p>
          <a:p>
            <a:r>
              <a:rPr lang="en-US" dirty="0">
                <a:latin typeface="Microsoft GothicNeo Light"/>
                <a:ea typeface="+mn-lt"/>
                <a:cs typeface="+mn-lt"/>
              </a:rPr>
              <a:t>Ofek Elgozi - ID: 318432085, Phone Number: 0507308020</a:t>
            </a:r>
            <a:endParaRPr lang="en-US" dirty="0">
              <a:latin typeface="Microsoft GothicNeo Light"/>
              <a:ea typeface="Microsoft GothicNeo Light"/>
              <a:cs typeface="Microsoft GothicNeo Light"/>
            </a:endParaRPr>
          </a:p>
          <a:p>
            <a:endParaRPr lang="en-US" dirty="0">
              <a:latin typeface="Microsoft GothicNeo Light"/>
              <a:ea typeface="+mn-lt"/>
              <a:cs typeface="+mn-lt"/>
            </a:endParaRPr>
          </a:p>
          <a:p>
            <a:r>
              <a:rPr lang="en-US" dirty="0">
                <a:latin typeface="Microsoft GothicNeo Light"/>
                <a:ea typeface="+mn-lt"/>
                <a:cs typeface="+mn-lt"/>
              </a:rPr>
              <a:t>Otir Mesilati – ID: 206317181, Phone Number: 0542170590</a:t>
            </a:r>
            <a:endParaRPr lang="en-US" dirty="0">
              <a:latin typeface="Microsoft GothicNeo Light"/>
              <a:ea typeface="Microsoft GothicNeo Light"/>
              <a:cs typeface="Microsoft GothicNeo Light"/>
            </a:endParaRPr>
          </a:p>
          <a:p>
            <a:endParaRPr lang="en-US" dirty="0">
              <a:latin typeface="Microsoft GothicNeo Light"/>
              <a:ea typeface="+mn-lt"/>
              <a:cs typeface="+mn-lt"/>
            </a:endParaRPr>
          </a:p>
          <a:p>
            <a:r>
              <a:rPr lang="en-US" dirty="0">
                <a:latin typeface="Microsoft GothicNeo Light"/>
                <a:ea typeface="+mn-lt"/>
                <a:cs typeface="+mn-lt"/>
              </a:rPr>
              <a:t>Adi Godosi - ID:316413780, Phone Number: 0522653087</a:t>
            </a:r>
          </a:p>
          <a:p>
            <a:endParaRPr lang="en-US" dirty="0">
              <a:latin typeface="Microsoft GothicNeo Light"/>
              <a:ea typeface="+mn-lt"/>
              <a:cs typeface="+mn-lt"/>
            </a:endParaRPr>
          </a:p>
          <a:p>
            <a:r>
              <a:rPr lang="en-US" dirty="0">
                <a:latin typeface="Microsoft GothicNeo Light"/>
                <a:ea typeface="+mn-lt"/>
                <a:cs typeface="+mn-lt"/>
              </a:rPr>
              <a:t>Eilon Vana - ID:316531581, Phone Number: 0546630092</a:t>
            </a:r>
            <a:endParaRPr lang="en-US" dirty="0">
              <a:latin typeface="Microsoft GothicNeo Light"/>
            </a:endParaRPr>
          </a:p>
          <a:p>
            <a:endParaRPr lang="en-US" dirty="0">
              <a:latin typeface="Microsoft GothicNeo Light"/>
            </a:endParaRPr>
          </a:p>
          <a:p>
            <a:endParaRPr lang="en-US" dirty="0"/>
          </a:p>
          <a:p>
            <a:pPr algn="l"/>
            <a:endParaRPr lang="en-US" dirty="0"/>
          </a:p>
        </p:txBody>
      </p:sp>
      <p:sp>
        <p:nvSpPr>
          <p:cNvPr id="16" name="תיבת טקסט 15">
            <a:extLst>
              <a:ext uri="{FF2B5EF4-FFF2-40B4-BE49-F238E27FC236}">
                <a16:creationId xmlns:a16="http://schemas.microsoft.com/office/drawing/2014/main" id="{AB0DC62C-D126-47D5-9CAF-2A933AF78B54}"/>
              </a:ext>
            </a:extLst>
          </p:cNvPr>
          <p:cNvSpPr txBox="1"/>
          <p:nvPr/>
        </p:nvSpPr>
        <p:spPr>
          <a:xfrm>
            <a:off x="2661407" y="2450578"/>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7" name="תיבת טקסט 16">
            <a:extLst>
              <a:ext uri="{FF2B5EF4-FFF2-40B4-BE49-F238E27FC236}">
                <a16:creationId xmlns:a16="http://schemas.microsoft.com/office/drawing/2014/main" id="{D596D473-5724-40D0-B045-2906B359DA66}"/>
              </a:ext>
            </a:extLst>
          </p:cNvPr>
          <p:cNvSpPr txBox="1"/>
          <p:nvPr/>
        </p:nvSpPr>
        <p:spPr>
          <a:xfrm>
            <a:off x="2661407" y="3012467"/>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8" name="תיבת טקסט 17">
            <a:extLst>
              <a:ext uri="{FF2B5EF4-FFF2-40B4-BE49-F238E27FC236}">
                <a16:creationId xmlns:a16="http://schemas.microsoft.com/office/drawing/2014/main" id="{FF85F9B7-70C6-499D-8B94-6384461808FF}"/>
              </a:ext>
            </a:extLst>
          </p:cNvPr>
          <p:cNvSpPr txBox="1"/>
          <p:nvPr/>
        </p:nvSpPr>
        <p:spPr>
          <a:xfrm>
            <a:off x="2661407" y="3571274"/>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9" name="תיבת טקסט 18">
            <a:extLst>
              <a:ext uri="{FF2B5EF4-FFF2-40B4-BE49-F238E27FC236}">
                <a16:creationId xmlns:a16="http://schemas.microsoft.com/office/drawing/2014/main" id="{5C9E3EF8-D789-498C-835C-1096EC0A7AFA}"/>
              </a:ext>
            </a:extLst>
          </p:cNvPr>
          <p:cNvSpPr txBox="1"/>
          <p:nvPr/>
        </p:nvSpPr>
        <p:spPr>
          <a:xfrm>
            <a:off x="2661407" y="4086949"/>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0" name="תיבת טקסט 19">
            <a:extLst>
              <a:ext uri="{FF2B5EF4-FFF2-40B4-BE49-F238E27FC236}">
                <a16:creationId xmlns:a16="http://schemas.microsoft.com/office/drawing/2014/main" id="{63692819-88CC-42F8-969E-91E7AFFEAB98}"/>
              </a:ext>
            </a:extLst>
          </p:cNvPr>
          <p:cNvSpPr txBox="1"/>
          <p:nvPr/>
        </p:nvSpPr>
        <p:spPr>
          <a:xfrm>
            <a:off x="2661407" y="4666571"/>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1" name="תיבת טקסט 20">
            <a:extLst>
              <a:ext uri="{FF2B5EF4-FFF2-40B4-BE49-F238E27FC236}">
                <a16:creationId xmlns:a16="http://schemas.microsoft.com/office/drawing/2014/main" id="{4B4A061F-2746-4708-BB83-C35D671CE0AD}"/>
              </a:ext>
            </a:extLst>
          </p:cNvPr>
          <p:cNvSpPr txBox="1"/>
          <p:nvPr/>
        </p:nvSpPr>
        <p:spPr>
          <a:xfrm>
            <a:off x="2661407" y="5196025"/>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Tree>
    <p:extLst>
      <p:ext uri="{BB962C8B-B14F-4D97-AF65-F5344CB8AC3E}">
        <p14:creationId xmlns:p14="http://schemas.microsoft.com/office/powerpoint/2010/main" val="236917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77" y="5157372"/>
            <a:ext cx="2316950" cy="1953652"/>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2028" y="564104"/>
            <a:ext cx="11736064" cy="830997"/>
          </a:xfrm>
          <a:prstGeom prst="rect">
            <a:avLst/>
          </a:prstGeom>
          <a:solidFill>
            <a:srgbClr val="F0D2C2"/>
          </a:solidFill>
        </p:spPr>
        <p:txBody>
          <a:bodyPr wrap="square" lIns="91440" tIns="45720" rIns="91440" bIns="45720" anchor="t">
            <a:spAutoFit/>
          </a:bodyPr>
          <a:lstStyle/>
          <a:p>
            <a:pPr algn="ctr"/>
            <a:r>
              <a:rPr lang="en-US" sz="4800" b="1" dirty="0">
                <a:ln w="0"/>
                <a:latin typeface="Microsoft GothicNeo Light"/>
                <a:ea typeface="+mn-lt"/>
                <a:cs typeface="+mn-lt"/>
              </a:rPr>
              <a:t>Main Requirements</a:t>
            </a:r>
            <a:endParaRPr lang="en-US" b="1" dirty="0">
              <a:latin typeface="Microsoft GothicNeo Light"/>
            </a:endParaRPr>
          </a:p>
        </p:txBody>
      </p:sp>
      <p:sp>
        <p:nvSpPr>
          <p:cNvPr id="6" name="תיבת טקסט 5">
            <a:extLst>
              <a:ext uri="{FF2B5EF4-FFF2-40B4-BE49-F238E27FC236}">
                <a16:creationId xmlns:a16="http://schemas.microsoft.com/office/drawing/2014/main" id="{A8776D25-AE1B-4FE4-A7DD-9C00193D2907}"/>
              </a:ext>
            </a:extLst>
          </p:cNvPr>
          <p:cNvSpPr txBox="1"/>
          <p:nvPr/>
        </p:nvSpPr>
        <p:spPr>
          <a:xfrm>
            <a:off x="620785" y="1746131"/>
            <a:ext cx="11316749" cy="369332"/>
          </a:xfrm>
          <a:prstGeom prst="rect">
            <a:avLst/>
          </a:prstGeom>
          <a:noFill/>
        </p:spPr>
        <p:txBody>
          <a:bodyPr wrap="square" rtlCol="1">
            <a:spAutoFit/>
          </a:bodyPr>
          <a:lstStyle/>
          <a:p>
            <a:r>
              <a:rPr lang="en-US" dirty="0"/>
              <a:t>					</a:t>
            </a:r>
            <a:endParaRPr lang="he-IL" dirty="0"/>
          </a:p>
        </p:txBody>
      </p:sp>
      <p:sp>
        <p:nvSpPr>
          <p:cNvPr id="10" name="תיבת טקסט 9">
            <a:extLst>
              <a:ext uri="{FF2B5EF4-FFF2-40B4-BE49-F238E27FC236}">
                <a16:creationId xmlns:a16="http://schemas.microsoft.com/office/drawing/2014/main" id="{4A3E07FA-4A76-43D5-B491-5144725FD0C5}"/>
              </a:ext>
            </a:extLst>
          </p:cNvPr>
          <p:cNvSpPr txBox="1"/>
          <p:nvPr/>
        </p:nvSpPr>
        <p:spPr>
          <a:xfrm>
            <a:off x="3545397" y="1707823"/>
            <a:ext cx="794857"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4" name="תיבת טקסט 13">
            <a:extLst>
              <a:ext uri="{FF2B5EF4-FFF2-40B4-BE49-F238E27FC236}">
                <a16:creationId xmlns:a16="http://schemas.microsoft.com/office/drawing/2014/main" id="{A648C844-12DE-4B5D-8DAC-A6E691854ACB}"/>
              </a:ext>
            </a:extLst>
          </p:cNvPr>
          <p:cNvSpPr txBox="1"/>
          <p:nvPr/>
        </p:nvSpPr>
        <p:spPr>
          <a:xfrm>
            <a:off x="3942826" y="1665748"/>
            <a:ext cx="3783435" cy="4524315"/>
          </a:xfrm>
          <a:prstGeom prst="rect">
            <a:avLst/>
          </a:prstGeom>
          <a:noFill/>
        </p:spPr>
        <p:txBody>
          <a:bodyPr wrap="square" rtlCol="1">
            <a:spAutoFit/>
          </a:bodyPr>
          <a:lstStyle/>
          <a:p>
            <a:r>
              <a:rPr lang="en-US" dirty="0"/>
              <a:t>Login</a:t>
            </a:r>
          </a:p>
          <a:p>
            <a:endParaRPr lang="en-US" dirty="0"/>
          </a:p>
          <a:p>
            <a:r>
              <a:rPr lang="en-US" dirty="0"/>
              <a:t>Search</a:t>
            </a:r>
          </a:p>
          <a:p>
            <a:endParaRPr lang="en-US" dirty="0"/>
          </a:p>
          <a:p>
            <a:r>
              <a:rPr lang="en-US" dirty="0"/>
              <a:t>Edit/View Contractor Information</a:t>
            </a:r>
          </a:p>
          <a:p>
            <a:endParaRPr lang="en-US" dirty="0"/>
          </a:p>
          <a:p>
            <a:r>
              <a:rPr lang="en-US" dirty="0"/>
              <a:t>Booking</a:t>
            </a:r>
          </a:p>
          <a:p>
            <a:endParaRPr lang="en-US" dirty="0"/>
          </a:p>
          <a:p>
            <a:r>
              <a:rPr lang="en-US" dirty="0"/>
              <a:t>Salary Calculation</a:t>
            </a:r>
          </a:p>
          <a:p>
            <a:endParaRPr lang="en-US" dirty="0"/>
          </a:p>
          <a:p>
            <a:r>
              <a:rPr lang="en-US" dirty="0"/>
              <a:t>Report Hours</a:t>
            </a:r>
          </a:p>
          <a:p>
            <a:endParaRPr lang="en-US" dirty="0"/>
          </a:p>
          <a:p>
            <a:r>
              <a:rPr lang="en-US" dirty="0"/>
              <a:t>Add New Contractor</a:t>
            </a:r>
          </a:p>
          <a:p>
            <a:endParaRPr lang="en-US" dirty="0"/>
          </a:p>
          <a:p>
            <a:r>
              <a:rPr lang="en-US" dirty="0"/>
              <a:t>External Employee Register</a:t>
            </a:r>
          </a:p>
          <a:p>
            <a:endParaRPr lang="he-IL" dirty="0"/>
          </a:p>
        </p:txBody>
      </p:sp>
      <p:sp>
        <p:nvSpPr>
          <p:cNvPr id="16" name="תיבת טקסט 15">
            <a:extLst>
              <a:ext uri="{FF2B5EF4-FFF2-40B4-BE49-F238E27FC236}">
                <a16:creationId xmlns:a16="http://schemas.microsoft.com/office/drawing/2014/main" id="{21610D34-C6E1-48AA-AE42-BBF095EB37C5}"/>
              </a:ext>
            </a:extLst>
          </p:cNvPr>
          <p:cNvSpPr txBox="1"/>
          <p:nvPr/>
        </p:nvSpPr>
        <p:spPr>
          <a:xfrm>
            <a:off x="3545397" y="2243519"/>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18" name="תיבת טקסט 17">
            <a:extLst>
              <a:ext uri="{FF2B5EF4-FFF2-40B4-BE49-F238E27FC236}">
                <a16:creationId xmlns:a16="http://schemas.microsoft.com/office/drawing/2014/main" id="{4FE3880A-C972-44C6-BD4D-2ADA53E3B63D}"/>
              </a:ext>
            </a:extLst>
          </p:cNvPr>
          <p:cNvSpPr txBox="1"/>
          <p:nvPr/>
        </p:nvSpPr>
        <p:spPr>
          <a:xfrm>
            <a:off x="3545397" y="2773587"/>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0" name="תיבת טקסט 19">
            <a:extLst>
              <a:ext uri="{FF2B5EF4-FFF2-40B4-BE49-F238E27FC236}">
                <a16:creationId xmlns:a16="http://schemas.microsoft.com/office/drawing/2014/main" id="{F98E46C8-E241-4A2F-844B-A1E2642D3617}"/>
              </a:ext>
            </a:extLst>
          </p:cNvPr>
          <p:cNvSpPr txBox="1"/>
          <p:nvPr/>
        </p:nvSpPr>
        <p:spPr>
          <a:xfrm>
            <a:off x="3545397" y="3303655"/>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2" name="תיבת טקסט 21">
            <a:extLst>
              <a:ext uri="{FF2B5EF4-FFF2-40B4-BE49-F238E27FC236}">
                <a16:creationId xmlns:a16="http://schemas.microsoft.com/office/drawing/2014/main" id="{61BFADF3-8DAC-47B8-A1E4-3C40623F2F2A}"/>
              </a:ext>
            </a:extLst>
          </p:cNvPr>
          <p:cNvSpPr txBox="1"/>
          <p:nvPr/>
        </p:nvSpPr>
        <p:spPr>
          <a:xfrm>
            <a:off x="3545397" y="3865896"/>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4" name="תיבת טקסט 23">
            <a:extLst>
              <a:ext uri="{FF2B5EF4-FFF2-40B4-BE49-F238E27FC236}">
                <a16:creationId xmlns:a16="http://schemas.microsoft.com/office/drawing/2014/main" id="{AB4956B1-B4BA-449D-808A-E8456D30539C}"/>
              </a:ext>
            </a:extLst>
          </p:cNvPr>
          <p:cNvSpPr txBox="1"/>
          <p:nvPr/>
        </p:nvSpPr>
        <p:spPr>
          <a:xfrm>
            <a:off x="3545397" y="4415554"/>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6" name="תיבת טקסט 25">
            <a:extLst>
              <a:ext uri="{FF2B5EF4-FFF2-40B4-BE49-F238E27FC236}">
                <a16:creationId xmlns:a16="http://schemas.microsoft.com/office/drawing/2014/main" id="{40B4807F-24A3-4B42-8A6A-09CC07F05D4C}"/>
              </a:ext>
            </a:extLst>
          </p:cNvPr>
          <p:cNvSpPr txBox="1"/>
          <p:nvPr/>
        </p:nvSpPr>
        <p:spPr>
          <a:xfrm>
            <a:off x="3545397" y="4934064"/>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28" name="תיבת טקסט 27">
            <a:extLst>
              <a:ext uri="{FF2B5EF4-FFF2-40B4-BE49-F238E27FC236}">
                <a16:creationId xmlns:a16="http://schemas.microsoft.com/office/drawing/2014/main" id="{D936036D-A4C3-4AFF-83B6-E8944E0788A5}"/>
              </a:ext>
            </a:extLst>
          </p:cNvPr>
          <p:cNvSpPr txBox="1"/>
          <p:nvPr/>
        </p:nvSpPr>
        <p:spPr>
          <a:xfrm>
            <a:off x="3545397" y="5515482"/>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Tree>
    <p:extLst>
      <p:ext uri="{BB962C8B-B14F-4D97-AF65-F5344CB8AC3E}">
        <p14:creationId xmlns:p14="http://schemas.microsoft.com/office/powerpoint/2010/main" val="151317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23" y="4756834"/>
            <a:ext cx="2658873" cy="2246728"/>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52028" y="437104"/>
            <a:ext cx="11736064" cy="1569660"/>
          </a:xfrm>
          <a:prstGeom prst="rect">
            <a:avLst/>
          </a:prstGeom>
          <a:solidFill>
            <a:srgbClr val="F0D2C2"/>
          </a:solidFill>
        </p:spPr>
        <p:txBody>
          <a:bodyPr wrap="square" lIns="91440" tIns="45720" rIns="91440" bIns="45720" anchor="t">
            <a:spAutoFit/>
          </a:bodyPr>
          <a:lstStyle/>
          <a:p>
            <a:pPr algn="ctr"/>
            <a:r>
              <a:rPr lang="en-US" sz="9600" b="1" dirty="0">
                <a:ln w="0"/>
                <a:solidFill>
                  <a:srgbClr val="FFFFFF"/>
                </a:solidFill>
                <a:latin typeface="Microsoft GothicNeo Light"/>
                <a:ea typeface="Malgun Gothic"/>
                <a:cs typeface="Cordia New"/>
              </a:rPr>
              <a:t>Added Functions</a:t>
            </a:r>
            <a:endParaRPr lang="en-US" sz="9600" b="1" cap="none" spc="0" dirty="0">
              <a:ln w="0"/>
              <a:solidFill>
                <a:srgbClr val="FFFFFF"/>
              </a:solidFill>
              <a:latin typeface="Microsoft GothicNeo Light"/>
              <a:ea typeface="Malgun Gothic"/>
              <a:cs typeface="Cordia New"/>
            </a:endParaRPr>
          </a:p>
        </p:txBody>
      </p:sp>
      <p:sp>
        <p:nvSpPr>
          <p:cNvPr id="3" name="תיבת טקסט 2">
            <a:extLst>
              <a:ext uri="{FF2B5EF4-FFF2-40B4-BE49-F238E27FC236}">
                <a16:creationId xmlns:a16="http://schemas.microsoft.com/office/drawing/2014/main" id="{505A4558-6E91-4253-806F-CDF2CF7FC1EF}"/>
              </a:ext>
            </a:extLst>
          </p:cNvPr>
          <p:cNvSpPr txBox="1"/>
          <p:nvPr/>
        </p:nvSpPr>
        <p:spPr>
          <a:xfrm>
            <a:off x="2621517" y="2637448"/>
            <a:ext cx="7573818" cy="3693319"/>
          </a:xfrm>
          <a:prstGeom prst="rect">
            <a:avLst/>
          </a:prstGeom>
          <a:noFill/>
        </p:spPr>
        <p:txBody>
          <a:bodyPr wrap="square" rtlCol="1">
            <a:spAutoFit/>
          </a:bodyPr>
          <a:lstStyle/>
          <a:p>
            <a:pPr algn="l"/>
            <a:r>
              <a:rPr lang="en-US" dirty="0"/>
              <a:t>Beside the initial requested functions, we were asked to develop, we also had to add our own features to the software.</a:t>
            </a:r>
          </a:p>
          <a:p>
            <a:pPr algn="l"/>
            <a:endParaRPr lang="en-US" dirty="0"/>
          </a:p>
          <a:p>
            <a:pPr algn="l"/>
            <a:r>
              <a:rPr lang="en-US" dirty="0"/>
              <a:t>	We have improved and extended the contractor’s salary 	calculation feature and enabled them to view any salary 	calculation from any month and year instead of just the current 	month.</a:t>
            </a:r>
          </a:p>
          <a:p>
            <a:pPr algn="l"/>
            <a:r>
              <a:rPr lang="en-US" dirty="0"/>
              <a:t>	We also enabled the company employ to enter the contractor 	information and search for contractors not only by name but with 	city, hourly pay, profession, attendance clock as</a:t>
            </a:r>
            <a:r>
              <a:rPr lang="he-IL" dirty="0"/>
              <a:t> </a:t>
            </a:r>
            <a:r>
              <a:rPr lang="en-US" dirty="0"/>
              <a:t>well.</a:t>
            </a:r>
            <a:r>
              <a:rPr lang="he-IL" dirty="0"/>
              <a:t> </a:t>
            </a:r>
            <a:endParaRPr lang="en-US" dirty="0"/>
          </a:p>
          <a:p>
            <a:pPr algn="l"/>
            <a:r>
              <a:rPr lang="en-US" dirty="0"/>
              <a:t>	</a:t>
            </a:r>
          </a:p>
          <a:p>
            <a:pPr algn="l"/>
            <a:r>
              <a:rPr lang="en-US" dirty="0"/>
              <a:t>		</a:t>
            </a:r>
          </a:p>
          <a:p>
            <a:endParaRPr lang="he-IL" dirty="0"/>
          </a:p>
        </p:txBody>
      </p:sp>
      <p:sp>
        <p:nvSpPr>
          <p:cNvPr id="6" name="תיבת טקסט 5">
            <a:extLst>
              <a:ext uri="{FF2B5EF4-FFF2-40B4-BE49-F238E27FC236}">
                <a16:creationId xmlns:a16="http://schemas.microsoft.com/office/drawing/2014/main" id="{6268F5B0-BB1F-4430-9874-ADD4B53ED1F5}"/>
              </a:ext>
            </a:extLst>
          </p:cNvPr>
          <p:cNvSpPr txBox="1"/>
          <p:nvPr/>
        </p:nvSpPr>
        <p:spPr>
          <a:xfrm>
            <a:off x="2798776" y="3512475"/>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
        <p:nvSpPr>
          <p:cNvPr id="7" name="תיבת טקסט 6">
            <a:extLst>
              <a:ext uri="{FF2B5EF4-FFF2-40B4-BE49-F238E27FC236}">
                <a16:creationId xmlns:a16="http://schemas.microsoft.com/office/drawing/2014/main" id="{D48E60E7-3BEE-42D5-AF0D-D6A85AACA927}"/>
              </a:ext>
            </a:extLst>
          </p:cNvPr>
          <p:cNvSpPr txBox="1"/>
          <p:nvPr/>
        </p:nvSpPr>
        <p:spPr>
          <a:xfrm>
            <a:off x="2798776" y="4572168"/>
            <a:ext cx="6094602" cy="369332"/>
          </a:xfrm>
          <a:prstGeom prst="rect">
            <a:avLst/>
          </a:prstGeom>
          <a:noFill/>
        </p:spPr>
        <p:txBody>
          <a:bodyPr wrap="square">
            <a:spAutoFit/>
          </a:bodyPr>
          <a:lstStyle/>
          <a:p>
            <a:pPr marL="457200" indent="-457200">
              <a:buFont typeface="Wingdings"/>
              <a:buChar char="Ø"/>
            </a:pPr>
            <a:r>
              <a:rPr lang="en-US" dirty="0">
                <a:latin typeface="Microsoft GothicNeo Light"/>
                <a:ea typeface="+mn-lt"/>
                <a:cs typeface="+mn-lt"/>
              </a:rPr>
              <a:t> </a:t>
            </a:r>
            <a:endParaRPr lang="he-IL" dirty="0"/>
          </a:p>
        </p:txBody>
      </p:sp>
    </p:spTree>
    <p:extLst>
      <p:ext uri="{BB962C8B-B14F-4D97-AF65-F5344CB8AC3E}">
        <p14:creationId xmlns:p14="http://schemas.microsoft.com/office/powerpoint/2010/main" val="174119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23" y="4756834"/>
            <a:ext cx="2658873" cy="2246728"/>
          </a:xfrm>
          <a:prstGeom prst="rect">
            <a:avLst/>
          </a:prstGeom>
        </p:spPr>
      </p:pic>
      <p:sp>
        <p:nvSpPr>
          <p:cNvPr id="2" name="מלבן 1">
            <a:extLst>
              <a:ext uri="{FF2B5EF4-FFF2-40B4-BE49-F238E27FC236}">
                <a16:creationId xmlns:a16="http://schemas.microsoft.com/office/drawing/2014/main" id="{6FFCFCBB-75FA-468F-8329-C9FD728A29C0}"/>
              </a:ext>
            </a:extLst>
          </p:cNvPr>
          <p:cNvSpPr/>
          <p:nvPr/>
        </p:nvSpPr>
        <p:spPr>
          <a:xfrm>
            <a:off x="465705" y="531506"/>
            <a:ext cx="11726295" cy="1569660"/>
          </a:xfrm>
          <a:prstGeom prst="rect">
            <a:avLst/>
          </a:prstGeom>
          <a:solidFill>
            <a:srgbClr val="F0D2C2"/>
          </a:solidFill>
        </p:spPr>
        <p:txBody>
          <a:bodyPr wrap="square" lIns="91440" tIns="45720" rIns="91440" bIns="45720" anchor="t">
            <a:spAutoFit/>
          </a:bodyPr>
          <a:lstStyle/>
          <a:p>
            <a:pPr algn="ctr"/>
            <a:r>
              <a:rPr lang="en-US" sz="9600" b="1" dirty="0">
                <a:ln w="0"/>
                <a:solidFill>
                  <a:srgbClr val="FFFFFF"/>
                </a:solidFill>
                <a:latin typeface="Microsoft GothicNeo Light"/>
                <a:ea typeface="Malgun Gothic"/>
                <a:cs typeface="Cordia New"/>
              </a:rPr>
              <a:t>U</a:t>
            </a:r>
            <a:r>
              <a:rPr lang="en-US" sz="9600" b="1" cap="none" spc="0" dirty="0">
                <a:ln w="0"/>
                <a:solidFill>
                  <a:srgbClr val="FFFFFF"/>
                </a:solidFill>
                <a:latin typeface="Microsoft GothicNeo Light"/>
                <a:ea typeface="Malgun Gothic"/>
                <a:cs typeface="Cordia New"/>
              </a:rPr>
              <a:t>se </a:t>
            </a:r>
            <a:r>
              <a:rPr lang="en-US" sz="9600" b="1" dirty="0">
                <a:ln w="0"/>
                <a:solidFill>
                  <a:srgbClr val="FFFFFF"/>
                </a:solidFill>
                <a:latin typeface="Microsoft GothicNeo Light"/>
                <a:ea typeface="Malgun Gothic"/>
                <a:cs typeface="Cordia New"/>
              </a:rPr>
              <a:t>Case</a:t>
            </a:r>
            <a:endParaRPr lang="he-IL" sz="9600" b="1" cap="none" spc="0" dirty="0">
              <a:ln w="0"/>
              <a:solidFill>
                <a:srgbClr val="FFFFFF"/>
              </a:solidFill>
              <a:latin typeface="Microsoft GothicNeo Light"/>
              <a:ea typeface="Malgun Gothic"/>
              <a:cs typeface="Calibri" panose="020F0502020204030204" pitchFamily="34" charset="0"/>
            </a:endParaRPr>
          </a:p>
        </p:txBody>
      </p:sp>
      <p:sp>
        <p:nvSpPr>
          <p:cNvPr id="4" name="תיבת טקסט 3">
            <a:extLst>
              <a:ext uri="{FF2B5EF4-FFF2-40B4-BE49-F238E27FC236}">
                <a16:creationId xmlns:a16="http://schemas.microsoft.com/office/drawing/2014/main" id="{50CEFA02-FAB0-405B-A67B-2E42AD75B089}"/>
              </a:ext>
            </a:extLst>
          </p:cNvPr>
          <p:cNvSpPr txBox="1"/>
          <p:nvPr/>
        </p:nvSpPr>
        <p:spPr>
          <a:xfrm>
            <a:off x="5956183" y="3665989"/>
            <a:ext cx="184731" cy="369332"/>
          </a:xfrm>
          <a:prstGeom prst="rect">
            <a:avLst/>
          </a:prstGeom>
          <a:noFill/>
        </p:spPr>
        <p:txBody>
          <a:bodyPr wrap="none" rtlCol="1">
            <a:spAutoFit/>
          </a:bodyPr>
          <a:lstStyle/>
          <a:p>
            <a:endParaRPr lang="he-IL" dirty="0"/>
          </a:p>
        </p:txBody>
      </p:sp>
      <p:sp>
        <p:nvSpPr>
          <p:cNvPr id="7" name="תיבת טקסט 6">
            <a:extLst>
              <a:ext uri="{FF2B5EF4-FFF2-40B4-BE49-F238E27FC236}">
                <a16:creationId xmlns:a16="http://schemas.microsoft.com/office/drawing/2014/main" id="{3A546FB8-32D8-4CA4-A78D-E190BC3AB2B3}"/>
              </a:ext>
            </a:extLst>
          </p:cNvPr>
          <p:cNvSpPr txBox="1"/>
          <p:nvPr/>
        </p:nvSpPr>
        <p:spPr>
          <a:xfrm>
            <a:off x="2805475" y="2583809"/>
            <a:ext cx="7655597" cy="3139321"/>
          </a:xfrm>
          <a:prstGeom prst="rect">
            <a:avLst/>
          </a:prstGeom>
          <a:noFill/>
        </p:spPr>
        <p:txBody>
          <a:bodyPr wrap="square" rtlCol="1">
            <a:spAutoFit/>
          </a:bodyPr>
          <a:lstStyle/>
          <a:p>
            <a:r>
              <a:rPr lang="en-US" dirty="0"/>
              <a:t>Through the use case we gathered and analyzed the functionality of our system. </a:t>
            </a:r>
          </a:p>
          <a:p>
            <a:r>
              <a:rPr lang="en-US" dirty="0"/>
              <a:t>this use case is describing how our system communicates with the users.</a:t>
            </a:r>
          </a:p>
          <a:p>
            <a:r>
              <a:rPr lang="en-US" dirty="0"/>
              <a:t>The actors in our use case scenario are our end users which are defined as the product users, and its easily understandable for our users.</a:t>
            </a:r>
          </a:p>
          <a:p>
            <a:r>
              <a:rPr lang="en-US" dirty="0"/>
              <a:t>Use case actors: Company employees, contractors and external employees.</a:t>
            </a:r>
          </a:p>
          <a:p>
            <a:endParaRPr lang="en-US" dirty="0"/>
          </a:p>
          <a:p>
            <a:endParaRPr lang="he-IL" dirty="0"/>
          </a:p>
        </p:txBody>
      </p:sp>
    </p:spTree>
    <p:extLst>
      <p:ext uri="{BB962C8B-B14F-4D97-AF65-F5344CB8AC3E}">
        <p14:creationId xmlns:p14="http://schemas.microsoft.com/office/powerpoint/2010/main" val="53879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t="-3000" b="-10000"/>
          </a:stretch>
        </a:blip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3" y="4780280"/>
            <a:ext cx="2838171" cy="2395220"/>
          </a:xfrm>
          <a:prstGeom prst="rect">
            <a:avLst/>
          </a:prstGeom>
        </p:spPr>
      </p:pic>
    </p:spTree>
    <p:extLst>
      <p:ext uri="{BB962C8B-B14F-4D97-AF65-F5344CB8AC3E}">
        <p14:creationId xmlns:p14="http://schemas.microsoft.com/office/powerpoint/2010/main" val="344748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D0EB574-CBDB-4D8E-801E-F56C6479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45" y="4942449"/>
            <a:ext cx="2756565" cy="2324882"/>
          </a:xfrm>
          <a:prstGeom prst="rect">
            <a:avLst/>
          </a:prstGeom>
        </p:spPr>
      </p:pic>
      <p:sp>
        <p:nvSpPr>
          <p:cNvPr id="2" name="מלבן 1">
            <a:extLst>
              <a:ext uri="{FF2B5EF4-FFF2-40B4-BE49-F238E27FC236}">
                <a16:creationId xmlns:a16="http://schemas.microsoft.com/office/drawing/2014/main" id="{102DDA13-6879-4028-A5F8-9D8B9D8DD414}"/>
              </a:ext>
            </a:extLst>
          </p:cNvPr>
          <p:cNvSpPr/>
          <p:nvPr/>
        </p:nvSpPr>
        <p:spPr>
          <a:xfrm>
            <a:off x="465705" y="490466"/>
            <a:ext cx="11726295" cy="1569660"/>
          </a:xfrm>
          <a:prstGeom prst="rect">
            <a:avLst/>
          </a:prstGeom>
          <a:solidFill>
            <a:srgbClr val="F0D2C2"/>
          </a:solidFill>
        </p:spPr>
        <p:txBody>
          <a:bodyPr wrap="square" lIns="91440" tIns="45720" rIns="91440" bIns="45720" anchor="t">
            <a:spAutoFit/>
          </a:bodyPr>
          <a:lstStyle/>
          <a:p>
            <a:pPr algn="ctr"/>
            <a:r>
              <a:rPr lang="en-US" sz="9600" b="1" dirty="0">
                <a:ln w="0"/>
                <a:solidFill>
                  <a:srgbClr val="FFFFFF"/>
                </a:solidFill>
                <a:latin typeface="Microsoft GothicNeo Light"/>
                <a:ea typeface="Malgun Gothic"/>
                <a:cs typeface="Cordia New"/>
              </a:rPr>
              <a:t>DFD</a:t>
            </a:r>
            <a:endParaRPr lang="he-IL" sz="9600" b="1" cap="none" spc="0" dirty="0">
              <a:ln w="0"/>
              <a:solidFill>
                <a:srgbClr val="FFFFFF"/>
              </a:solidFill>
              <a:latin typeface="Microsoft GothicNeo Light"/>
              <a:ea typeface="Malgun Gothic"/>
              <a:cs typeface="Calibri" panose="020F0502020204030204" pitchFamily="34" charset="0"/>
            </a:endParaRPr>
          </a:p>
        </p:txBody>
      </p:sp>
      <p:sp>
        <p:nvSpPr>
          <p:cNvPr id="4" name="תיבת טקסט 3">
            <a:extLst>
              <a:ext uri="{FF2B5EF4-FFF2-40B4-BE49-F238E27FC236}">
                <a16:creationId xmlns:a16="http://schemas.microsoft.com/office/drawing/2014/main" id="{51EC38E4-9A20-4CAF-86C8-F332B5866382}"/>
              </a:ext>
            </a:extLst>
          </p:cNvPr>
          <p:cNvSpPr txBox="1"/>
          <p:nvPr/>
        </p:nvSpPr>
        <p:spPr>
          <a:xfrm>
            <a:off x="2954410" y="2543198"/>
            <a:ext cx="7055140" cy="2585323"/>
          </a:xfrm>
          <a:prstGeom prst="rect">
            <a:avLst/>
          </a:prstGeom>
          <a:noFill/>
        </p:spPr>
        <p:txBody>
          <a:bodyPr wrap="square" rtlCol="1">
            <a:spAutoFit/>
          </a:bodyPr>
          <a:lstStyle/>
          <a:p>
            <a:r>
              <a:rPr lang="en-US" sz="1800" dirty="0">
                <a:latin typeface="Microsoft GothicNeo Light"/>
                <a:ea typeface="+mn-lt"/>
                <a:cs typeface="+mn-lt"/>
              </a:rPr>
              <a:t>DFD: A Data Flow Diagram is a traditional way to visualize the information flows within a system.</a:t>
            </a:r>
          </a:p>
          <a:p>
            <a:endParaRPr lang="en-US" sz="1800" dirty="0">
              <a:latin typeface="Microsoft GothicNeo Light"/>
              <a:ea typeface="+mn-lt"/>
              <a:cs typeface="+mn-lt"/>
            </a:endParaRPr>
          </a:p>
          <a:p>
            <a:r>
              <a:rPr lang="en-US" sz="1800" dirty="0">
                <a:latin typeface="Microsoft GothicNeo Light"/>
                <a:ea typeface="+mn-lt"/>
                <a:cs typeface="+mn-lt"/>
              </a:rPr>
              <a:t>This picture described DFD-0 that contains the most important processes of the system</a:t>
            </a:r>
          </a:p>
          <a:p>
            <a:endParaRPr lang="en-US" sz="1800" dirty="0">
              <a:latin typeface="Microsoft GothicNeo Light"/>
              <a:ea typeface="Microsoft GothicNeo Light"/>
              <a:cs typeface="Microsoft GothicNeo Light"/>
            </a:endParaRPr>
          </a:p>
          <a:p>
            <a:r>
              <a:rPr lang="en-US" sz="1800" dirty="0">
                <a:latin typeface="Microsoft GothicNeo Light"/>
                <a:ea typeface="+mn-lt"/>
                <a:cs typeface="+mn-lt"/>
              </a:rPr>
              <a:t>DFD-1 exists for these processes: Analyze Statistics, Log In, Search.</a:t>
            </a:r>
          </a:p>
          <a:p>
            <a:r>
              <a:rPr lang="en-US" dirty="0">
                <a:latin typeface="Microsoft GothicNeo Light"/>
                <a:ea typeface="+mn-lt"/>
                <a:cs typeface="+mn-lt"/>
              </a:rPr>
              <a:t>DFD-2 exists for Search.</a:t>
            </a:r>
            <a:endParaRPr lang="en-US" sz="1800" dirty="0">
              <a:latin typeface="Microsoft GothicNeo Light"/>
              <a:ea typeface="+mn-lt"/>
              <a:cs typeface="+mn-lt"/>
            </a:endParaRPr>
          </a:p>
          <a:p>
            <a:endParaRPr lang="he-IL" dirty="0"/>
          </a:p>
        </p:txBody>
      </p:sp>
    </p:spTree>
    <p:extLst>
      <p:ext uri="{BB962C8B-B14F-4D97-AF65-F5344CB8AC3E}">
        <p14:creationId xmlns:p14="http://schemas.microsoft.com/office/powerpoint/2010/main" val="172201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92F34966-D69C-42CE-9C74-F31FB49DCF3C}"/>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460455933"/>
      </p:ext>
    </p:extLst>
  </p:cSld>
  <p:clrMapOvr>
    <a:masterClrMapping/>
  </p:clrMapOvr>
</p:sld>
</file>

<file path=ppt/theme/theme1.xml><?xml version="1.0" encoding="utf-8"?>
<a:theme xmlns:a="http://schemas.openxmlformats.org/drawingml/2006/main" name="נוף">
  <a:themeElements>
    <a:clrScheme name="התאמה אישית 7">
      <a:dk1>
        <a:srgbClr val="000000"/>
      </a:dk1>
      <a:lt1>
        <a:srgbClr val="FFFFFF"/>
      </a:lt1>
      <a:dk2>
        <a:srgbClr val="46464A"/>
      </a:dk2>
      <a:lt2>
        <a:srgbClr val="FFCC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נוף">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נוף">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מסמך" ma:contentTypeID="0x010100FAE49E5C8ED65F42B9D763AFE66DC8B7" ma:contentTypeVersion="2" ma:contentTypeDescription="צור מסמך חדש." ma:contentTypeScope="" ma:versionID="e21c5dcc37449a0cb396b5f2eca87fd1">
  <xsd:schema xmlns:xsd="http://www.w3.org/2001/XMLSchema" xmlns:xs="http://www.w3.org/2001/XMLSchema" xmlns:p="http://schemas.microsoft.com/office/2006/metadata/properties" xmlns:ns3="230febce-b1e5-49ca-a52a-dc3430dd3c50" targetNamespace="http://schemas.microsoft.com/office/2006/metadata/properties" ma:root="true" ma:fieldsID="55e779eff010fecb9b561505bbad001b" ns3:_="">
    <xsd:import namespace="230febce-b1e5-49ca-a52a-dc3430dd3c5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febce-b1e5-49ca-a52a-dc3430dd3c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FC8788-F48C-4EAF-A542-AD9560123C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febce-b1e5-49ca-a52a-dc3430dd3c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E3C104-A9D0-44DB-B3B0-99E383335CE6}">
  <ds:schemaRefs>
    <ds:schemaRef ds:uri="http://schemas.microsoft.com/sharepoint/v3/contenttype/forms"/>
  </ds:schemaRefs>
</ds:datastoreItem>
</file>

<file path=customXml/itemProps3.xml><?xml version="1.0" encoding="utf-8"?>
<ds:datastoreItem xmlns:ds="http://schemas.openxmlformats.org/officeDocument/2006/customXml" ds:itemID="{3A480F0A-7EC2-47C7-8600-EDBD8C6E828A}">
  <ds:schemaRefs>
    <ds:schemaRef ds:uri="http://purl.org/dc/dcmityp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230febce-b1e5-49ca-a52a-dc3430dd3c50"/>
    <ds:schemaRef ds:uri="http://www.w3.org/XML/1998/namespace"/>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TM03457515[[fn=נוף]]</Template>
  <TotalTime>749</TotalTime>
  <Words>594</Words>
  <Application>Microsoft Office PowerPoint</Application>
  <PresentationFormat>מסך רחב</PresentationFormat>
  <Paragraphs>95</Paragraphs>
  <Slides>11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Microsoft GothicNeo Light</vt:lpstr>
      <vt:lpstr>Arial</vt:lpstr>
      <vt:lpstr>Century Schoolbook</vt:lpstr>
      <vt:lpstr>Wingdings</vt:lpstr>
      <vt:lpstr>Wingdings 2</vt:lpstr>
      <vt:lpstr>נוף</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noa fadida</dc:creator>
  <cp:lastModifiedBy>Ofek Elgozi</cp:lastModifiedBy>
  <cp:revision>369</cp:revision>
  <dcterms:created xsi:type="dcterms:W3CDTF">2021-01-11T11:03:52Z</dcterms:created>
  <dcterms:modified xsi:type="dcterms:W3CDTF">2021-01-12T15:56:06Z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0x010100FAE49E5C8ED65F42B9D763AFE66DC8B7</vt:lpwstr>
  </property>
</Properties>
</file>