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78" r:id="rId3"/>
    <p:sldId id="257" r:id="rId4"/>
    <p:sldId id="258" r:id="rId5"/>
    <p:sldId id="260" r:id="rId6"/>
    <p:sldId id="262" r:id="rId7"/>
    <p:sldId id="263" r:id="rId8"/>
    <p:sldId id="264" r:id="rId9"/>
    <p:sldId id="265" r:id="rId10"/>
    <p:sldId id="268" r:id="rId11"/>
    <p:sldId id="269" r:id="rId12"/>
    <p:sldId id="270" r:id="rId13"/>
    <p:sldId id="271" r:id="rId14"/>
    <p:sldId id="266" r:id="rId15"/>
    <p:sldId id="267" r:id="rId16"/>
    <p:sldId id="272" r:id="rId17"/>
    <p:sldId id="273" r:id="rId18"/>
    <p:sldId id="274" r:id="rId19"/>
    <p:sldId id="275" r:id="rId20"/>
    <p:sldId id="276" r:id="rId21"/>
    <p:sldId id="277" r:id="rId22"/>
  </p:sldIdLst>
  <p:sldSz cx="18288000" cy="10287000"/>
  <p:notesSz cx="6858000" cy="9144000"/>
  <p:embeddedFontLst>
    <p:embeddedFont>
      <p:font typeface="Open Sans Bold" panose="020B0604020202020204" charset="0"/>
      <p:regular r:id="rId24"/>
    </p:embeddedFont>
    <p:embeddedFont>
      <p:font typeface="TT Hoves" panose="020B0604020202020204" charset="0"/>
      <p:regular r:id="rId25"/>
    </p:embeddedFont>
    <p:embeddedFont>
      <p:font typeface="TT Hoves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72150" autoAdjust="0"/>
  </p:normalViewPr>
  <p:slideViewPr>
    <p:cSldViewPr>
      <p:cViewPr varScale="1">
        <p:scale>
          <a:sx n="55" d="100"/>
          <a:sy n="55" d="100"/>
        </p:scale>
        <p:origin x="1662"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34F74-1F10-4EBB-8BB1-6F1ADE8893BE}" type="datetimeFigureOut">
              <a:rPr lang="en-IL" smtClean="0"/>
              <a:t>03/09/2024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E6014-3A7C-432F-A142-8C79BD6F3AA2}" type="slidenum">
              <a:rPr lang="en-IL" smtClean="0"/>
              <a:t>‹#›</a:t>
            </a:fld>
            <a:endParaRPr lang="en-IL"/>
          </a:p>
        </p:txBody>
      </p:sp>
    </p:spTree>
    <p:extLst>
      <p:ext uri="{BB962C8B-B14F-4D97-AF65-F5344CB8AC3E}">
        <p14:creationId xmlns:p14="http://schemas.microsoft.com/office/powerpoint/2010/main" val="369612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DataPulse</a:t>
            </a:r>
            <a:r>
              <a:rPr lang="en-US" dirty="0"/>
              <a:t> is a decentralized file-sharing platform designed to make sharing digital files more efficient and user-friendly. By using peer-to-peer networking, </a:t>
            </a:r>
            <a:r>
              <a:rPr lang="en-US" dirty="0" err="1"/>
              <a:t>DataPulse</a:t>
            </a:r>
            <a:r>
              <a:rPr lang="en-US" dirty="0"/>
              <a:t> allows users to share and download files directly from each other without relying on a central server. This approach helps improve download and upload speeds while ensuring that the system is easy to use for everyone.</a:t>
            </a:r>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2</a:t>
            </a:fld>
            <a:endParaRPr lang="en-IL"/>
          </a:p>
        </p:txBody>
      </p:sp>
    </p:spTree>
    <p:extLst>
      <p:ext uri="{BB962C8B-B14F-4D97-AF65-F5344CB8AC3E}">
        <p14:creationId xmlns:p14="http://schemas.microsoft.com/office/powerpoint/2010/main" val="295193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sequence diagram illustrates the process of uploading a file in </a:t>
            </a:r>
            <a:r>
              <a:rPr lang="en-US" dirty="0" err="1"/>
              <a:t>DataPulse</a:t>
            </a:r>
            <a:r>
              <a:rPr lang="en-US" dirty="0"/>
              <a:t>.</a:t>
            </a:r>
          </a:p>
          <a:p>
            <a:r>
              <a:rPr lang="en-US" dirty="0"/>
              <a:t>The user starts by selecting a file to upload, which triggers the user interface to verify permissions with the authentication module.</a:t>
            </a:r>
          </a:p>
          <a:p>
            <a:r>
              <a:rPr lang="en-US" dirty="0"/>
              <a:t>Once permissions are verified, the file manager checks for available storage and then splits the file into segments. These segments are encrypted by the encryption service before being sent to the peer manager.</a:t>
            </a:r>
          </a:p>
          <a:p>
            <a:r>
              <a:rPr lang="en-US" dirty="0"/>
              <a:t>The peer manager then assigns these encrypted segments to peers for storage. Each peer confirms the reception of the segments, and the file’s location is updated in the tracker module.</a:t>
            </a:r>
          </a:p>
          <a:p>
            <a:r>
              <a:rPr lang="en-US" dirty="0"/>
              <a:t>Finally, the system confirms the upload and displays a success message to the user, completing the upload process.</a:t>
            </a:r>
          </a:p>
          <a:p>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11</a:t>
            </a:fld>
            <a:endParaRPr lang="en-IL"/>
          </a:p>
        </p:txBody>
      </p:sp>
    </p:spTree>
    <p:extLst>
      <p:ext uri="{BB962C8B-B14F-4D97-AF65-F5344CB8AC3E}">
        <p14:creationId xmlns:p14="http://schemas.microsoft.com/office/powerpoint/2010/main" val="2767416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sequence diagram illustrates the process of downloading a file in </a:t>
            </a:r>
            <a:r>
              <a:rPr lang="en-US" dirty="0" err="1"/>
              <a:t>DataPulse</a:t>
            </a:r>
            <a:r>
              <a:rPr lang="en-US" dirty="0"/>
              <a:t>.</a:t>
            </a:r>
          </a:p>
          <a:p>
            <a:r>
              <a:rPr lang="en-US" dirty="0"/>
              <a:t>The user begins by selecting a file to download, which prompts the user interface to verify permissions with the authentication module.</a:t>
            </a:r>
          </a:p>
          <a:p>
            <a:r>
              <a:rPr lang="en-US" dirty="0"/>
              <a:t>Once permissions are confirmed, the file manager requests the file segment locations from the tracker module. The tracker provides the segment locations and a list of active peers.</a:t>
            </a:r>
          </a:p>
          <a:p>
            <a:r>
              <a:rPr lang="en-US" dirty="0"/>
              <a:t>The file manager then requests the encrypted file segments from the peers, which are sent back to the system. These segments are then passed to the encryption service for decryption.</a:t>
            </a:r>
          </a:p>
          <a:p>
            <a:r>
              <a:rPr lang="en-US" dirty="0"/>
              <a:t>After decryption, the file manager reassembles the segments into the complete file and sends it to the user, marking the download as complete.</a:t>
            </a:r>
          </a:p>
          <a:p>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12</a:t>
            </a:fld>
            <a:endParaRPr lang="en-IL"/>
          </a:p>
        </p:txBody>
      </p:sp>
    </p:spTree>
    <p:extLst>
      <p:ext uri="{BB962C8B-B14F-4D97-AF65-F5344CB8AC3E}">
        <p14:creationId xmlns:p14="http://schemas.microsoft.com/office/powerpoint/2010/main" val="3526123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sequence diagram outlines the process of searching for a file in </a:t>
            </a:r>
            <a:r>
              <a:rPr lang="en-US" dirty="0" err="1"/>
              <a:t>DataPulse</a:t>
            </a:r>
            <a:r>
              <a:rPr lang="en-US" dirty="0"/>
              <a:t>.</a:t>
            </a:r>
          </a:p>
          <a:p>
            <a:r>
              <a:rPr lang="en-US" dirty="0"/>
              <a:t>The user initiates a file search, which prompts the user interface to verify permissions with the authentication module.</a:t>
            </a:r>
          </a:p>
          <a:p>
            <a:r>
              <a:rPr lang="en-US" dirty="0"/>
              <a:t>Once permissions are confirmed, the file manager sends a search query to the tracker module, which retrieves file metadata, segment information, and peer locations.</a:t>
            </a:r>
          </a:p>
          <a:p>
            <a:r>
              <a:rPr lang="en-US" dirty="0"/>
              <a:t>The tracker module returns this data to the file manager, which then requests the peer status to ensure that the segments are available from active peers.</a:t>
            </a:r>
          </a:p>
          <a:p>
            <a:r>
              <a:rPr lang="en-US" dirty="0"/>
              <a:t>Finally, the search results, including file information and availability, are compiled and displayed to the user.</a:t>
            </a:r>
          </a:p>
        </p:txBody>
      </p:sp>
      <p:sp>
        <p:nvSpPr>
          <p:cNvPr id="4" name="Slide Number Placeholder 3"/>
          <p:cNvSpPr>
            <a:spLocks noGrp="1"/>
          </p:cNvSpPr>
          <p:nvPr>
            <p:ph type="sldNum" sz="quarter" idx="5"/>
          </p:nvPr>
        </p:nvSpPr>
        <p:spPr/>
        <p:txBody>
          <a:bodyPr/>
          <a:lstStyle/>
          <a:p>
            <a:fld id="{79CE6014-3A7C-432F-A142-8C79BD6F3AA2}" type="slidenum">
              <a:rPr lang="en-IL" smtClean="0"/>
              <a:t>13</a:t>
            </a:fld>
            <a:endParaRPr lang="en-IL"/>
          </a:p>
        </p:txBody>
      </p:sp>
    </p:spTree>
    <p:extLst>
      <p:ext uri="{BB962C8B-B14F-4D97-AF65-F5344CB8AC3E}">
        <p14:creationId xmlns:p14="http://schemas.microsoft.com/office/powerpoint/2010/main" val="3239538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user interface design for the Torrents screen in </a:t>
            </a:r>
            <a:r>
              <a:rPr lang="en-US" dirty="0" err="1"/>
              <a:t>DataPulse</a:t>
            </a:r>
            <a:r>
              <a:rPr lang="en-US" dirty="0"/>
              <a:t>.</a:t>
            </a:r>
          </a:p>
          <a:p>
            <a:endParaRPr lang="en-US" dirty="0"/>
          </a:p>
          <a:p>
            <a:r>
              <a:rPr lang="en-US" dirty="0"/>
              <a:t>On the left side, we have a sidebar with two categories: Torrents and Offers. The user can easily switch between these categories to manage their downloads.</a:t>
            </a:r>
          </a:p>
          <a:p>
            <a:r>
              <a:rPr lang="en-US" dirty="0"/>
              <a:t>The torrents section including details such as the file name, size, download speed, and the current status of the download progress. This clear and straightforward layout is designed to make it easy for users to track their downloads and manage their torrent files efficiently.</a:t>
            </a:r>
          </a:p>
          <a:p>
            <a:endParaRPr lang="en-US" dirty="0"/>
          </a:p>
          <a:p>
            <a:r>
              <a:rPr lang="en-US" dirty="0"/>
              <a:t>The interface aims to be user-friendly, with all the necessary information readily accessible in a clean and organized manner.</a:t>
            </a:r>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14</a:t>
            </a:fld>
            <a:endParaRPr lang="en-IL"/>
          </a:p>
        </p:txBody>
      </p:sp>
    </p:spTree>
    <p:extLst>
      <p:ext uri="{BB962C8B-B14F-4D97-AF65-F5344CB8AC3E}">
        <p14:creationId xmlns:p14="http://schemas.microsoft.com/office/powerpoint/2010/main" val="1088525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showcases the design for the Offers screen in </a:t>
            </a:r>
            <a:r>
              <a:rPr lang="en-US" dirty="0" err="1"/>
              <a:t>DataPulse</a:t>
            </a:r>
            <a:r>
              <a:rPr lang="en-US" dirty="0"/>
              <a:t>.</a:t>
            </a:r>
          </a:p>
          <a:p>
            <a:endParaRPr lang="en-US" dirty="0"/>
          </a:p>
          <a:p>
            <a:r>
              <a:rPr lang="en-US" dirty="0"/>
              <a:t>On the left, the sidebar remains consistent with two categories: Torrents and Offers. The user can switch between these categories as needed.</a:t>
            </a:r>
          </a:p>
          <a:p>
            <a:endParaRPr lang="en-US" dirty="0"/>
          </a:p>
          <a:p>
            <a:r>
              <a:rPr lang="en-US" dirty="0"/>
              <a:t>At the top, there’s a navigation bar with different categories like Movies, TV Shows, Games, and Programs. Users can easily navigate through these categories to find specific offers.</a:t>
            </a:r>
          </a:p>
          <a:p>
            <a:endParaRPr lang="en-US" dirty="0"/>
          </a:p>
          <a:p>
            <a:r>
              <a:rPr lang="en-US" dirty="0"/>
              <a:t>The main section displays available offers as cards, each with a download button. This layout is designed to provide a Netflix-like browsing experience, making it simple and engaging for users to find and download content they’re interested in.</a:t>
            </a:r>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15</a:t>
            </a:fld>
            <a:endParaRPr lang="en-IL"/>
          </a:p>
        </p:txBody>
      </p:sp>
    </p:spTree>
    <p:extLst>
      <p:ext uri="{BB962C8B-B14F-4D97-AF65-F5344CB8AC3E}">
        <p14:creationId xmlns:p14="http://schemas.microsoft.com/office/powerpoint/2010/main" val="3713887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DataPulse</a:t>
            </a:r>
            <a:r>
              <a:rPr lang="en-US" dirty="0"/>
              <a:t> introduces several innovative features that set it apart from traditional file-sharing platforms.</a:t>
            </a:r>
          </a:p>
          <a:p>
            <a:endParaRPr lang="en-US" dirty="0"/>
          </a:p>
          <a:p>
            <a:r>
              <a:rPr lang="en-US" dirty="0"/>
              <a:t>First, we offer a Netflix-like Experience, where users can browse and select files with the same ease as streaming content. This visual and intuitive interface makes file sharing more accessible and engaging.</a:t>
            </a:r>
          </a:p>
          <a:p>
            <a:endParaRPr lang="en-US" dirty="0"/>
          </a:p>
          <a:p>
            <a:r>
              <a:rPr lang="en-US" dirty="0"/>
              <a:t>We’ve also focused on Simplified Navigation. Unlike many existing platforms with complex menus, </a:t>
            </a:r>
            <a:r>
              <a:rPr lang="en-US" dirty="0" err="1"/>
              <a:t>DataPulse</a:t>
            </a:r>
            <a:r>
              <a:rPr lang="en-US" dirty="0"/>
              <a:t> provides a straightforward, user-friendly interface that allows users to manage their downloads and uploads with minimal effort.</a:t>
            </a:r>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16</a:t>
            </a:fld>
            <a:endParaRPr lang="en-IL"/>
          </a:p>
        </p:txBody>
      </p:sp>
    </p:spTree>
    <p:extLst>
      <p:ext uri="{BB962C8B-B14F-4D97-AF65-F5344CB8AC3E}">
        <p14:creationId xmlns:p14="http://schemas.microsoft.com/office/powerpoint/2010/main" val="1027578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develop </a:t>
            </a:r>
            <a:r>
              <a:rPr lang="en-US" dirty="0" err="1"/>
              <a:t>DataPulse</a:t>
            </a:r>
            <a:r>
              <a:rPr lang="en-US" dirty="0"/>
              <a:t>, there are several challenges we anticipate and plan to address.</a:t>
            </a:r>
          </a:p>
          <a:p>
            <a:endParaRPr lang="en-US" dirty="0"/>
          </a:p>
          <a:p>
            <a:r>
              <a:rPr lang="en-US" dirty="0"/>
              <a:t>First, Handling High Traffic will be crucial. As more users join the platform, we’ll need to ensure that the system remains responsive and efficient, even under heavy load.</a:t>
            </a:r>
          </a:p>
          <a:p>
            <a:endParaRPr lang="en-US" dirty="0"/>
          </a:p>
          <a:p>
            <a:r>
              <a:rPr lang="en-US" dirty="0"/>
              <a:t>Next, Ensuring Data Integrity in a decentralized network is another challenge. We’ll need to maintain the accuracy and availability of data, especially with peers joining and leaving the network.</a:t>
            </a:r>
          </a:p>
          <a:p>
            <a:endParaRPr lang="en-US" dirty="0"/>
          </a:p>
          <a:p>
            <a:r>
              <a:rPr lang="en-US" dirty="0"/>
              <a:t>Security Threats are always a concern in file-sharing platforms. We’ll implement robust encryption and security measures to protect user data and prevent unauthorized access.</a:t>
            </a:r>
          </a:p>
          <a:p>
            <a:endParaRPr lang="en-US" dirty="0"/>
          </a:p>
          <a:p>
            <a:r>
              <a:rPr lang="en-US" dirty="0"/>
              <a:t>Finally, User Feedback Integration is essential for improving the platform. We’ll need to balance incorporating user feedback with maintaining the technical integrity of the system.</a:t>
            </a:r>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17</a:t>
            </a:fld>
            <a:endParaRPr lang="en-IL"/>
          </a:p>
        </p:txBody>
      </p:sp>
    </p:spTree>
    <p:extLst>
      <p:ext uri="{BB962C8B-B14F-4D97-AF65-F5344CB8AC3E}">
        <p14:creationId xmlns:p14="http://schemas.microsoft.com/office/powerpoint/2010/main" val="2220556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outlined a comprehensive testing process to ensure </a:t>
            </a:r>
            <a:r>
              <a:rPr lang="en-US" dirty="0" err="1"/>
              <a:t>DataPulse</a:t>
            </a:r>
            <a:r>
              <a:rPr lang="en-US" dirty="0"/>
              <a:t> functions smoothly and securely.</a:t>
            </a:r>
          </a:p>
          <a:p>
            <a:endParaRPr lang="en-US" dirty="0"/>
          </a:p>
          <a:p>
            <a:r>
              <a:rPr lang="en-US" dirty="0"/>
              <a:t>We’ll start with Unit Testing, where we’ll test individual components to ensure they work correctly in isolation.</a:t>
            </a:r>
          </a:p>
          <a:p>
            <a:endParaRPr lang="en-US" dirty="0"/>
          </a:p>
          <a:p>
            <a:r>
              <a:rPr lang="en-US" dirty="0"/>
              <a:t>Next, we’ll conduct Integration Testing to verify that all components interact seamlessly with each other.</a:t>
            </a:r>
          </a:p>
          <a:p>
            <a:endParaRPr lang="en-US" dirty="0"/>
          </a:p>
          <a:p>
            <a:r>
              <a:rPr lang="en-US" dirty="0"/>
              <a:t>System Testing will follow, where we’ll assess the entire platform to ensure it meets our overall requirements.</a:t>
            </a:r>
          </a:p>
          <a:p>
            <a:endParaRPr lang="en-US" dirty="0"/>
          </a:p>
          <a:p>
            <a:r>
              <a:rPr lang="en-US" dirty="0"/>
              <a:t>We’ll also perform Performance Testing to measure how the system handles different loads, ensuring it remains responsive under high traffic.</a:t>
            </a:r>
          </a:p>
          <a:p>
            <a:endParaRPr lang="en-US" dirty="0"/>
          </a:p>
          <a:p>
            <a:r>
              <a:rPr lang="en-US" dirty="0"/>
              <a:t>Security Testing is crucial to identify and address any vulnerabilities, protecting user data and maintaining privacy.</a:t>
            </a:r>
          </a:p>
          <a:p>
            <a:endParaRPr lang="en-US" dirty="0"/>
          </a:p>
          <a:p>
            <a:r>
              <a:rPr lang="en-US" dirty="0"/>
              <a:t>Finally, we’ll focus on Usability Testing to ensure that the interface is intuitive and user-friendly, providing a smooth experience for all users.</a:t>
            </a:r>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18</a:t>
            </a:fld>
            <a:endParaRPr lang="en-IL"/>
          </a:p>
        </p:txBody>
      </p:sp>
    </p:spTree>
    <p:extLst>
      <p:ext uri="{BB962C8B-B14F-4D97-AF65-F5344CB8AC3E}">
        <p14:creationId xmlns:p14="http://schemas.microsoft.com/office/powerpoint/2010/main" val="2188693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testing process will follow a structured execution method to ensure thorough and effective testing.</a:t>
            </a:r>
          </a:p>
          <a:p>
            <a:endParaRPr lang="en-US" dirty="0"/>
          </a:p>
          <a:p>
            <a:r>
              <a:rPr lang="en-US" dirty="0"/>
              <a:t>First, we’ll Prepare the Test Environment by setting up a system that is similar to the real-world environment where the platform will be used.</a:t>
            </a:r>
          </a:p>
          <a:p>
            <a:endParaRPr lang="en-US" dirty="0"/>
          </a:p>
          <a:p>
            <a:r>
              <a:rPr lang="en-US" dirty="0"/>
              <a:t>Next, we’ll Define Test Cases that cover all critical aspects of the platform, ensuring we address every functionality and potential issue.</a:t>
            </a:r>
          </a:p>
          <a:p>
            <a:endParaRPr lang="en-US" dirty="0"/>
          </a:p>
          <a:p>
            <a:r>
              <a:rPr lang="en-US" dirty="0"/>
              <a:t>Once the test cases are ready, we’ll Execute Tests systematically to identify any bugs, performance issues, or security vulnerabilities.</a:t>
            </a:r>
          </a:p>
          <a:p>
            <a:endParaRPr lang="en-US" dirty="0"/>
          </a:p>
          <a:p>
            <a:r>
              <a:rPr lang="en-US" dirty="0"/>
              <a:t>After running the tests, we’ll Analyze the Results to understand the system’s performance and pinpoint areas that need improvement.</a:t>
            </a:r>
          </a:p>
          <a:p>
            <a:endParaRPr lang="en-US" dirty="0"/>
          </a:p>
          <a:p>
            <a:r>
              <a:rPr lang="en-US" dirty="0"/>
              <a:t>We’ll then Address Issues by fixing any problems identified during testing, optimizing the system as needed.</a:t>
            </a:r>
          </a:p>
          <a:p>
            <a:endParaRPr lang="en-US" dirty="0"/>
          </a:p>
          <a:p>
            <a:r>
              <a:rPr lang="en-US" dirty="0"/>
              <a:t>Finally, we’ll Retest to ensure that the issues have been resolved and that no new problems have been introduced.</a:t>
            </a:r>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19</a:t>
            </a:fld>
            <a:endParaRPr lang="en-IL"/>
          </a:p>
        </p:txBody>
      </p:sp>
    </p:spTree>
    <p:extLst>
      <p:ext uri="{BB962C8B-B14F-4D97-AF65-F5344CB8AC3E}">
        <p14:creationId xmlns:p14="http://schemas.microsoft.com/office/powerpoint/2010/main" val="3201578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testing and development efforts are aimed at achieving several key results.</a:t>
            </a:r>
          </a:p>
          <a:p>
            <a:endParaRPr lang="en-US" dirty="0"/>
          </a:p>
          <a:p>
            <a:r>
              <a:rPr lang="en-US" dirty="0"/>
              <a:t>First, we expect to have Functional Components, where each part of the platform works as intended, both individually and together.</a:t>
            </a:r>
          </a:p>
          <a:p>
            <a:endParaRPr lang="en-US" dirty="0"/>
          </a:p>
          <a:p>
            <a:r>
              <a:rPr lang="en-US" dirty="0"/>
              <a:t>We’re also aiming for High Performance, ensuring that the platform remains fast and responsive, even under heavy load.</a:t>
            </a:r>
          </a:p>
          <a:p>
            <a:endParaRPr lang="en-US" dirty="0"/>
          </a:p>
          <a:p>
            <a:r>
              <a:rPr lang="en-US" dirty="0"/>
              <a:t>Secure Data is another priority, with robust encryption and security measures in place to protect user information and ensure privacy.</a:t>
            </a:r>
          </a:p>
          <a:p>
            <a:endParaRPr lang="en-US" dirty="0"/>
          </a:p>
          <a:p>
            <a:r>
              <a:rPr lang="en-US" dirty="0"/>
              <a:t>Lastly, we aim to deliver a User-Friendly Interface that’s intuitive and easy to navigate, making the platform accessible to all users.</a:t>
            </a:r>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20</a:t>
            </a:fld>
            <a:endParaRPr lang="en-IL"/>
          </a:p>
        </p:txBody>
      </p:sp>
    </p:spTree>
    <p:extLst>
      <p:ext uri="{BB962C8B-B14F-4D97-AF65-F5344CB8AC3E}">
        <p14:creationId xmlns:p14="http://schemas.microsoft.com/office/powerpoint/2010/main" val="116741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primary objective of our project is to develop a decentralized file-sharing platform that combines efficient file distribution with a user-friendly interface. Our focus is on creating a secure, reliable system that enhances both download and upload speeds while ensuring high data availability.</a:t>
            </a:r>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3</a:t>
            </a:fld>
            <a:endParaRPr lang="en-IL"/>
          </a:p>
        </p:txBody>
      </p:sp>
    </p:spTree>
    <p:extLst>
      <p:ext uri="{BB962C8B-B14F-4D97-AF65-F5344CB8AC3E}">
        <p14:creationId xmlns:p14="http://schemas.microsoft.com/office/powerpoint/2010/main" val="2112394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digital world, we’re seeing a rapid increase in the size of files—whether videos, software, or other forms of digital content. This growth poses significant challenges for traditional file-sharing systems, especially those relying on a single server for uploads and downloads.</a:t>
            </a:r>
          </a:p>
          <a:p>
            <a:endParaRPr lang="en-US" dirty="0"/>
          </a:p>
          <a:p>
            <a:r>
              <a:rPr lang="en-US" dirty="0"/>
              <a:t>One major issue is the bandwidth limitation of these single-server systems. When multiple users attempt to download or upload large files at the same time, the server can become overwhelmed, resulting in slower download speeds and a poor user experience.</a:t>
            </a:r>
            <a:endParaRPr lang="he-IL" dirty="0"/>
          </a:p>
          <a:p>
            <a:endParaRPr lang="en-US" dirty="0"/>
          </a:p>
          <a:p>
            <a:r>
              <a:rPr lang="en-US" dirty="0"/>
              <a:t>Moreover, traditional file distribution methods are often inefficient. These methods don’t fully utilize the potential of modern internet speeds, and the burden on a single server can create bottlenecks, further slowing down the process.</a:t>
            </a:r>
          </a:p>
          <a:p>
            <a:endParaRPr lang="en-US" dirty="0"/>
          </a:p>
          <a:p>
            <a:r>
              <a:rPr lang="en-US" dirty="0"/>
              <a:t>To address some of these issues, platforms like BitTorrent and µTorrent introduced decentralized methods that improve download speeds and reduce server load. However, despite their contributions, both platforms have their own limitations—particularly in terms of user interface complexity, which can be challenging for less technical users.</a:t>
            </a:r>
          </a:p>
          <a:p>
            <a:endParaRPr lang="en-US" dirty="0"/>
          </a:p>
          <a:p>
            <a:r>
              <a:rPr lang="en-US" dirty="0"/>
              <a:t>With </a:t>
            </a:r>
            <a:r>
              <a:rPr lang="en-US" dirty="0" err="1"/>
              <a:t>DataPulse</a:t>
            </a:r>
            <a:r>
              <a:rPr lang="en-US" dirty="0"/>
              <a:t>, we aim to build on the strengths of these established platforms while providing a more intuitive and accessible user experience, ultimately overcoming the limitations of existing solutions.</a:t>
            </a:r>
          </a:p>
        </p:txBody>
      </p:sp>
      <p:sp>
        <p:nvSpPr>
          <p:cNvPr id="4" name="Slide Number Placeholder 3"/>
          <p:cNvSpPr>
            <a:spLocks noGrp="1"/>
          </p:cNvSpPr>
          <p:nvPr>
            <p:ph type="sldNum" sz="quarter" idx="5"/>
          </p:nvPr>
        </p:nvSpPr>
        <p:spPr/>
        <p:txBody>
          <a:bodyPr/>
          <a:lstStyle/>
          <a:p>
            <a:fld id="{79CE6014-3A7C-432F-A142-8C79BD6F3AA2}" type="slidenum">
              <a:rPr lang="en-IL" smtClean="0"/>
              <a:t>4</a:t>
            </a:fld>
            <a:endParaRPr lang="en-IL"/>
          </a:p>
        </p:txBody>
      </p:sp>
    </p:spTree>
    <p:extLst>
      <p:ext uri="{BB962C8B-B14F-4D97-AF65-F5344CB8AC3E}">
        <p14:creationId xmlns:p14="http://schemas.microsoft.com/office/powerpoint/2010/main" val="3713774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we've discussed the limitations of existing platforms, it’s clear why there is a need for </a:t>
            </a:r>
            <a:r>
              <a:rPr lang="en-US" dirty="0" err="1"/>
              <a:t>DataPulse</a:t>
            </a:r>
            <a:r>
              <a:rPr lang="en-US" dirty="0"/>
              <a:t>.</a:t>
            </a:r>
          </a:p>
          <a:p>
            <a:endParaRPr lang="en-US" dirty="0"/>
          </a:p>
          <a:p>
            <a:r>
              <a:rPr lang="en-US" dirty="0"/>
              <a:t>First, </a:t>
            </a:r>
            <a:r>
              <a:rPr lang="en-US" dirty="0" err="1"/>
              <a:t>DataPulse</a:t>
            </a:r>
            <a:r>
              <a:rPr lang="en-US" dirty="0"/>
              <a:t> introduces a decentralized approach to file sharing, reducing dependency on a single server and distributing the load across multiple peers. This ensures that the system remains robust even under high traffic.</a:t>
            </a:r>
          </a:p>
          <a:p>
            <a:endParaRPr lang="en-US" dirty="0"/>
          </a:p>
          <a:p>
            <a:r>
              <a:rPr lang="en-US" dirty="0"/>
              <a:t>Our platform enhances performance by optimizing bandwidth utilization. By allowing users to download from multiple sources simultaneously, we significantly improve download speeds and efficiency.</a:t>
            </a:r>
          </a:p>
          <a:p>
            <a:endParaRPr lang="en-US" dirty="0"/>
          </a:p>
          <a:p>
            <a:r>
              <a:rPr lang="en-US" dirty="0"/>
              <a:t>We’ve implemented a tracker-based system to facilitate efficient peer discovery, ensuring users can quickly connect with others who have the files they need.</a:t>
            </a:r>
          </a:p>
          <a:p>
            <a:endParaRPr lang="en-US" dirty="0"/>
          </a:p>
          <a:p>
            <a:r>
              <a:rPr lang="en-US" dirty="0" err="1"/>
              <a:t>DataPulse</a:t>
            </a:r>
            <a:r>
              <a:rPr lang="en-US" dirty="0"/>
              <a:t> is designed to be scalable and secure. The system can easily handle an increasing number of users and file sizes without compromising on performance or security.</a:t>
            </a:r>
          </a:p>
          <a:p>
            <a:endParaRPr lang="en-US" dirty="0"/>
          </a:p>
          <a:p>
            <a:r>
              <a:rPr lang="en-US" dirty="0"/>
              <a:t>Lastly, </a:t>
            </a:r>
            <a:r>
              <a:rPr lang="en-US" dirty="0" err="1"/>
              <a:t>DataPulse</a:t>
            </a:r>
            <a:r>
              <a:rPr lang="en-US" dirty="0"/>
              <a:t> features a user-friendly and intuitive interface. Unlike existing platforms, our interface is accessible and easy to navigate, making it suitable for users of all technical levels.</a:t>
            </a:r>
          </a:p>
          <a:p>
            <a:endParaRPr lang="en-US" dirty="0"/>
          </a:p>
          <a:p>
            <a:r>
              <a:rPr lang="en-US" b="1" dirty="0"/>
              <a:t>In the next slides, we’ll explain in detail how we achieve these goals through our design and implementation process.</a:t>
            </a:r>
            <a:endParaRPr lang="en-US" dirty="0"/>
          </a:p>
        </p:txBody>
      </p:sp>
      <p:sp>
        <p:nvSpPr>
          <p:cNvPr id="4" name="Slide Number Placeholder 3"/>
          <p:cNvSpPr>
            <a:spLocks noGrp="1"/>
          </p:cNvSpPr>
          <p:nvPr>
            <p:ph type="sldNum" sz="quarter" idx="5"/>
          </p:nvPr>
        </p:nvSpPr>
        <p:spPr/>
        <p:txBody>
          <a:bodyPr/>
          <a:lstStyle/>
          <a:p>
            <a:fld id="{79CE6014-3A7C-432F-A142-8C79BD6F3AA2}" type="slidenum">
              <a:rPr lang="en-IL" smtClean="0"/>
              <a:t>5</a:t>
            </a:fld>
            <a:endParaRPr lang="en-IL"/>
          </a:p>
        </p:txBody>
      </p:sp>
    </p:spTree>
    <p:extLst>
      <p:ext uri="{BB962C8B-B14F-4D97-AF65-F5344CB8AC3E}">
        <p14:creationId xmlns:p14="http://schemas.microsoft.com/office/powerpoint/2010/main" val="3151369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research for </a:t>
            </a:r>
            <a:r>
              <a:rPr lang="en-US" dirty="0" err="1"/>
              <a:t>DataPulse</a:t>
            </a:r>
            <a:r>
              <a:rPr lang="en-US" dirty="0"/>
              <a:t> started with a literature review to understand existing file-sharing technologies and identify areas for improvement.</a:t>
            </a:r>
          </a:p>
          <a:p>
            <a:endParaRPr lang="en-US" dirty="0"/>
          </a:p>
          <a:p>
            <a:r>
              <a:rPr lang="en-US" dirty="0"/>
              <a:t>Next, we assessed the technological feasibility by researching the protocols, frameworks, and programming languages that best suit our needs, such as P2P protocols, Python for backend development, and Angular for the frontend.</a:t>
            </a:r>
          </a:p>
          <a:p>
            <a:endParaRPr lang="en-US" dirty="0"/>
          </a:p>
          <a:p>
            <a:r>
              <a:rPr lang="en-US" dirty="0"/>
              <a:t>Finally, we gathered user feedback to refine our design and ensure it meets real-world needs.</a:t>
            </a:r>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6</a:t>
            </a:fld>
            <a:endParaRPr lang="en-IL"/>
          </a:p>
        </p:txBody>
      </p:sp>
    </p:spTree>
    <p:extLst>
      <p:ext uri="{BB962C8B-B14F-4D97-AF65-F5344CB8AC3E}">
        <p14:creationId xmlns:p14="http://schemas.microsoft.com/office/powerpoint/2010/main" val="2986068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development process will use Test-Driven Development, or TDD, a methodology where tests are written before code. TDD is well-suited for our project because it helps ensure that each part of the system is thoroughly tested and reliable from the start.</a:t>
            </a:r>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7</a:t>
            </a:fld>
            <a:endParaRPr lang="en-IL"/>
          </a:p>
        </p:txBody>
      </p:sp>
    </p:spTree>
    <p:extLst>
      <p:ext uri="{BB962C8B-B14F-4D97-AF65-F5344CB8AC3E}">
        <p14:creationId xmlns:p14="http://schemas.microsoft.com/office/powerpoint/2010/main" val="2309417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algorithms, we’ll start with P2P networking algorithms to manage peer discovery and data transfer efficiently.</a:t>
            </a:r>
          </a:p>
          <a:p>
            <a:endParaRPr lang="en-US" dirty="0"/>
          </a:p>
          <a:p>
            <a:r>
              <a:rPr lang="en-US" dirty="0"/>
              <a:t>In terms of encryption, </a:t>
            </a:r>
            <a:r>
              <a:rPr lang="en-US" dirty="0" err="1"/>
              <a:t>DataPulse</a:t>
            </a:r>
            <a:r>
              <a:rPr lang="en-US" dirty="0"/>
              <a:t> will use AES  and SSL  to ensure robust security and privacy. AES is a widely-used encryption standard that will protect the data stored and shared within the network. It encrypts data into a secure format that can only be decrypted by authorized users, ensuring that sensitive information remains protected. SSL will be used to secure data transmission between peers, encrypting the data as it moves across the network to prevent interception or unauthorized access. </a:t>
            </a:r>
          </a:p>
          <a:p>
            <a:endParaRPr lang="en-US" dirty="0"/>
          </a:p>
          <a:p>
            <a:r>
              <a:rPr lang="en-US" dirty="0"/>
              <a:t>Additionally,  error correction algorithms will maintain data integrity and availability, even if some peers go offline or errors occur during transfers.</a:t>
            </a:r>
          </a:p>
          <a:p>
            <a:endParaRPr lang="en-US" dirty="0"/>
          </a:p>
          <a:p>
            <a:r>
              <a:rPr lang="en-US" dirty="0"/>
              <a:t>On the technology side, Python is our choice for the backend, offering flexibility and strong support for web applications. Angular will power the frontend, ensuring a responsive and dynamic user interface. MongoDB will be used for the database, known for its scalability and capacity to manage large datasets. Finally, WebRTC will handle networking, enabling real-time peer-to-peer communication essential for a decentralized system.</a:t>
            </a:r>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8</a:t>
            </a:fld>
            <a:endParaRPr lang="en-IL"/>
          </a:p>
        </p:txBody>
      </p:sp>
    </p:spTree>
    <p:extLst>
      <p:ext uri="{BB962C8B-B14F-4D97-AF65-F5344CB8AC3E}">
        <p14:creationId xmlns:p14="http://schemas.microsoft.com/office/powerpoint/2010/main" val="3257745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key stages of our development process, as outlined in the points on the slide. Each stage represents a crucial step in bringing </a:t>
            </a:r>
            <a:r>
              <a:rPr lang="en-US" dirty="0" err="1"/>
              <a:t>DataPulse</a:t>
            </a:r>
            <a:r>
              <a:rPr lang="en-US" dirty="0"/>
              <a:t> to life, so there’s no need to expand beyond them.</a:t>
            </a:r>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9</a:t>
            </a:fld>
            <a:endParaRPr lang="en-IL"/>
          </a:p>
        </p:txBody>
      </p:sp>
    </p:spTree>
    <p:extLst>
      <p:ext uri="{BB962C8B-B14F-4D97-AF65-F5344CB8AC3E}">
        <p14:creationId xmlns:p14="http://schemas.microsoft.com/office/powerpoint/2010/main" val="2369957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three key activity diagrams that illustrate different processes within the </a:t>
            </a:r>
            <a:r>
              <a:rPr lang="en-US" dirty="0" err="1"/>
              <a:t>DataPulse</a:t>
            </a:r>
            <a:r>
              <a:rPr lang="en-US" dirty="0"/>
              <a:t> system.</a:t>
            </a:r>
          </a:p>
          <a:p>
            <a:endParaRPr lang="en-US" dirty="0"/>
          </a:p>
          <a:p>
            <a:r>
              <a:rPr lang="en-US" dirty="0"/>
              <a:t>The first diagram shows the upload and download process. It outlines how a user initiates an upload or download request, how the system handles authentication, file segmentation, and the interaction with peers to store or retrieve file segments.</a:t>
            </a:r>
          </a:p>
          <a:p>
            <a:endParaRPr lang="en-US" dirty="0"/>
          </a:p>
          <a:p>
            <a:r>
              <a:rPr lang="en-US" dirty="0"/>
              <a:t>The second diagram focuses on the storage check process. It details how the system queries peers to ensure there is sufficient storage available before uploading files. This step is crucial to prevent failed uploads due to storage constraints.</a:t>
            </a:r>
          </a:p>
          <a:p>
            <a:endParaRPr lang="en-US" dirty="0"/>
          </a:p>
          <a:p>
            <a:r>
              <a:rPr lang="en-US" dirty="0"/>
              <a:t>The third diagram illustrates the segment location process. It shows how the system locates and verifies file segments across peers, ensuring that all necessary segments are available for download. If any segments are missing, the system initiates a recovery process.</a:t>
            </a:r>
          </a:p>
          <a:p>
            <a:endParaRPr lang="en-US" dirty="0"/>
          </a:p>
          <a:p>
            <a:r>
              <a:rPr lang="en-US" dirty="0"/>
              <a:t>These diagrams help visualize the complex workflows involved in decentralized file sharing, making it easier to understand how </a:t>
            </a:r>
            <a:r>
              <a:rPr lang="en-US" dirty="0" err="1"/>
              <a:t>DataPulse</a:t>
            </a:r>
            <a:r>
              <a:rPr lang="en-US" dirty="0"/>
              <a:t> manages file distribution, storage, and retrieval.</a:t>
            </a:r>
            <a:endParaRPr lang="en-IL" dirty="0"/>
          </a:p>
        </p:txBody>
      </p:sp>
      <p:sp>
        <p:nvSpPr>
          <p:cNvPr id="4" name="Slide Number Placeholder 3"/>
          <p:cNvSpPr>
            <a:spLocks noGrp="1"/>
          </p:cNvSpPr>
          <p:nvPr>
            <p:ph type="sldNum" sz="quarter" idx="5"/>
          </p:nvPr>
        </p:nvSpPr>
        <p:spPr/>
        <p:txBody>
          <a:bodyPr/>
          <a:lstStyle/>
          <a:p>
            <a:fld id="{79CE6014-3A7C-432F-A142-8C79BD6F3AA2}" type="slidenum">
              <a:rPr lang="en-IL" smtClean="0"/>
              <a:t>10</a:t>
            </a:fld>
            <a:endParaRPr lang="en-IL"/>
          </a:p>
        </p:txBody>
      </p:sp>
    </p:spTree>
    <p:extLst>
      <p:ext uri="{BB962C8B-B14F-4D97-AF65-F5344CB8AC3E}">
        <p14:creationId xmlns:p14="http://schemas.microsoft.com/office/powerpoint/2010/main" val="2162895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L"/>
          </a:p>
        </p:txBody>
      </p:sp>
      <p:grpSp>
        <p:nvGrpSpPr>
          <p:cNvPr id="3" name="Group 3"/>
          <p:cNvGrpSpPr/>
          <p:nvPr/>
        </p:nvGrpSpPr>
        <p:grpSpPr>
          <a:xfrm>
            <a:off x="-154665"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1E1E1">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4027516" y="857615"/>
            <a:ext cx="9948063" cy="2571750"/>
          </a:xfrm>
          <a:prstGeom prst="rect">
            <a:avLst/>
          </a:prstGeom>
        </p:spPr>
        <p:txBody>
          <a:bodyPr lIns="0" tIns="0" rIns="0" bIns="0" rtlCol="0" anchor="t">
            <a:spAutoFit/>
          </a:bodyPr>
          <a:lstStyle/>
          <a:p>
            <a:pPr algn="ctr">
              <a:lnSpc>
                <a:spcPts val="21000"/>
              </a:lnSpc>
              <a:spcBef>
                <a:spcPct val="0"/>
              </a:spcBef>
            </a:pPr>
            <a:r>
              <a:rPr lang="en-US" sz="15000">
                <a:solidFill>
                  <a:srgbClr val="000000"/>
                </a:solidFill>
                <a:latin typeface="TT Hoves Bold"/>
                <a:ea typeface="TT Hoves Bold"/>
                <a:cs typeface="TT Hoves Bold"/>
                <a:sym typeface="TT Hoves Bold"/>
              </a:rPr>
              <a:t>Data Pulse</a:t>
            </a:r>
          </a:p>
        </p:txBody>
      </p:sp>
      <p:sp>
        <p:nvSpPr>
          <p:cNvPr id="7" name="TextBox 7"/>
          <p:cNvSpPr txBox="1"/>
          <p:nvPr/>
        </p:nvSpPr>
        <p:spPr>
          <a:xfrm>
            <a:off x="7585339" y="5669801"/>
            <a:ext cx="3117321" cy="537846"/>
          </a:xfrm>
          <a:prstGeom prst="rect">
            <a:avLst/>
          </a:prstGeom>
        </p:spPr>
        <p:txBody>
          <a:bodyPr lIns="0" tIns="0" rIns="0" bIns="0" rtlCol="0" anchor="t">
            <a:spAutoFit/>
          </a:bodyPr>
          <a:lstStyle/>
          <a:p>
            <a:pPr algn="ctr">
              <a:lnSpc>
                <a:spcPts val="4479"/>
              </a:lnSpc>
              <a:spcBef>
                <a:spcPct val="0"/>
              </a:spcBef>
            </a:pPr>
            <a:r>
              <a:rPr lang="en-US" sz="3199">
                <a:solidFill>
                  <a:srgbClr val="000000"/>
                </a:solidFill>
                <a:latin typeface="TT Hoves"/>
                <a:ea typeface="TT Hoves"/>
                <a:cs typeface="TT Hoves"/>
                <a:sym typeface="TT Hoves"/>
              </a:rPr>
              <a:t>Rotem Porat</a:t>
            </a:r>
          </a:p>
        </p:txBody>
      </p:sp>
      <p:sp>
        <p:nvSpPr>
          <p:cNvPr id="8" name="TextBox 8"/>
          <p:cNvSpPr txBox="1"/>
          <p:nvPr/>
        </p:nvSpPr>
        <p:spPr>
          <a:xfrm>
            <a:off x="7356010" y="6265003"/>
            <a:ext cx="3575980" cy="537846"/>
          </a:xfrm>
          <a:prstGeom prst="rect">
            <a:avLst/>
          </a:prstGeom>
        </p:spPr>
        <p:txBody>
          <a:bodyPr lIns="0" tIns="0" rIns="0" bIns="0" rtlCol="0" anchor="t">
            <a:spAutoFit/>
          </a:bodyPr>
          <a:lstStyle/>
          <a:p>
            <a:pPr algn="ctr">
              <a:lnSpc>
                <a:spcPts val="4479"/>
              </a:lnSpc>
              <a:spcBef>
                <a:spcPct val="0"/>
              </a:spcBef>
            </a:pPr>
            <a:r>
              <a:rPr lang="en-US" sz="3199">
                <a:solidFill>
                  <a:srgbClr val="000000"/>
                </a:solidFill>
                <a:latin typeface="TT Hoves"/>
                <a:ea typeface="TT Hoves"/>
                <a:cs typeface="TT Hoves"/>
                <a:sym typeface="TT Hoves"/>
              </a:rPr>
              <a:t>Ofek Ben Avraham</a:t>
            </a:r>
          </a:p>
        </p:txBody>
      </p:sp>
      <p:sp>
        <p:nvSpPr>
          <p:cNvPr id="9" name="TextBox 9"/>
          <p:cNvSpPr txBox="1"/>
          <p:nvPr/>
        </p:nvSpPr>
        <p:spPr>
          <a:xfrm>
            <a:off x="6732815" y="8191336"/>
            <a:ext cx="4537466" cy="537846"/>
          </a:xfrm>
          <a:prstGeom prst="rect">
            <a:avLst/>
          </a:prstGeom>
        </p:spPr>
        <p:txBody>
          <a:bodyPr lIns="0" tIns="0" rIns="0" bIns="0" rtlCol="0" anchor="t">
            <a:spAutoFit/>
          </a:bodyPr>
          <a:lstStyle/>
          <a:p>
            <a:pPr algn="ctr">
              <a:lnSpc>
                <a:spcPts val="4479"/>
              </a:lnSpc>
              <a:spcBef>
                <a:spcPct val="0"/>
              </a:spcBef>
            </a:pPr>
            <a:r>
              <a:rPr lang="en-US" sz="3199">
                <a:solidFill>
                  <a:srgbClr val="000000"/>
                </a:solidFill>
                <a:latin typeface="TT Hoves"/>
                <a:ea typeface="TT Hoves"/>
                <a:cs typeface="TT Hoves"/>
                <a:sym typeface="TT Hoves"/>
              </a:rPr>
              <a:t>Ronen Zilber</a:t>
            </a:r>
          </a:p>
        </p:txBody>
      </p:sp>
      <p:sp>
        <p:nvSpPr>
          <p:cNvPr id="10" name="TextBox 10"/>
          <p:cNvSpPr txBox="1"/>
          <p:nvPr/>
        </p:nvSpPr>
        <p:spPr>
          <a:xfrm>
            <a:off x="1714825" y="3194050"/>
            <a:ext cx="14573446" cy="1038225"/>
          </a:xfrm>
          <a:prstGeom prst="rect">
            <a:avLst/>
          </a:prstGeom>
        </p:spPr>
        <p:txBody>
          <a:bodyPr lIns="0" tIns="0" rIns="0" bIns="0" rtlCol="0" anchor="t">
            <a:spAutoFit/>
          </a:bodyPr>
          <a:lstStyle/>
          <a:p>
            <a:pPr algn="ctr">
              <a:lnSpc>
                <a:spcPts val="8400"/>
              </a:lnSpc>
              <a:spcBef>
                <a:spcPct val="0"/>
              </a:spcBef>
            </a:pPr>
            <a:r>
              <a:rPr lang="en-US" sz="6000" dirty="0">
                <a:solidFill>
                  <a:srgbClr val="000000"/>
                </a:solidFill>
                <a:latin typeface="TT Hoves Bold"/>
                <a:ea typeface="TT Hoves Bold"/>
                <a:cs typeface="TT Hoves Bold"/>
                <a:sym typeface="TT Hoves Bold"/>
              </a:rPr>
              <a:t>A Decentralized File-Sharing Platform</a:t>
            </a:r>
          </a:p>
        </p:txBody>
      </p:sp>
      <p:sp>
        <p:nvSpPr>
          <p:cNvPr id="11" name="TextBox 11"/>
          <p:cNvSpPr txBox="1"/>
          <p:nvPr/>
        </p:nvSpPr>
        <p:spPr>
          <a:xfrm>
            <a:off x="6380375" y="4880340"/>
            <a:ext cx="5242345" cy="679450"/>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TT Hoves Bold"/>
                <a:ea typeface="TT Hoves Bold"/>
                <a:cs typeface="TT Hoves Bold"/>
                <a:sym typeface="TT Hoves Bold"/>
              </a:rPr>
              <a:t>Presenting:</a:t>
            </a:r>
          </a:p>
        </p:txBody>
      </p:sp>
      <p:sp>
        <p:nvSpPr>
          <p:cNvPr id="12" name="TextBox 12"/>
          <p:cNvSpPr txBox="1"/>
          <p:nvPr/>
        </p:nvSpPr>
        <p:spPr>
          <a:xfrm>
            <a:off x="6380375" y="7450549"/>
            <a:ext cx="5242345" cy="679450"/>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TT Hoves Bold"/>
                <a:ea typeface="TT Hoves Bold"/>
                <a:cs typeface="TT Hoves Bold"/>
                <a:sym typeface="TT Hoves Bold"/>
              </a:rPr>
              <a:t>Supervisor:</a:t>
            </a:r>
          </a:p>
        </p:txBody>
      </p:sp>
      <p:grpSp>
        <p:nvGrpSpPr>
          <p:cNvPr id="13" name="Group 13"/>
          <p:cNvGrpSpPr/>
          <p:nvPr/>
        </p:nvGrpSpPr>
        <p:grpSpPr>
          <a:xfrm>
            <a:off x="17482968" y="8660782"/>
            <a:ext cx="805032" cy="597518"/>
            <a:chOff x="0" y="0"/>
            <a:chExt cx="1095080" cy="812800"/>
          </a:xfrm>
        </p:grpSpPr>
        <p:sp>
          <p:nvSpPr>
            <p:cNvPr id="14" name="Freeform 14"/>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15" name="TextBox 15"/>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a:solidFill>
                  <a:srgbClr val="FFFFFF"/>
                </a:solidFill>
                <a:latin typeface="Open Sans Bold"/>
                <a:ea typeface="Open Sans Bold"/>
                <a:cs typeface="Open Sans Bold"/>
                <a:sym typeface="Open Sans Bold"/>
              </a:rPr>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269329"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grpSp>
        <p:nvGrpSpPr>
          <p:cNvPr id="6" name="Group 6"/>
          <p:cNvGrpSpPr/>
          <p:nvPr/>
        </p:nvGrpSpPr>
        <p:grpSpPr>
          <a:xfrm>
            <a:off x="17482968" y="8660782"/>
            <a:ext cx="805032" cy="597518"/>
            <a:chOff x="0" y="0"/>
            <a:chExt cx="1095080" cy="812800"/>
          </a:xfrm>
        </p:grpSpPr>
        <p:sp>
          <p:nvSpPr>
            <p:cNvPr id="7" name="Freeform 7"/>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8" name="TextBox 8"/>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008022" y="438623"/>
            <a:ext cx="7087278" cy="9020172"/>
          </a:xfrm>
          <a:custGeom>
            <a:avLst/>
            <a:gdLst/>
            <a:ahLst/>
            <a:cxnLst/>
            <a:rect l="l" t="t" r="r" b="b"/>
            <a:pathLst>
              <a:path w="7087278" h="9020172">
                <a:moveTo>
                  <a:pt x="0" y="0"/>
                </a:moveTo>
                <a:lnTo>
                  <a:pt x="7087278" y="0"/>
                </a:lnTo>
                <a:lnTo>
                  <a:pt x="7087278" y="9020172"/>
                </a:lnTo>
                <a:lnTo>
                  <a:pt x="0" y="9020172"/>
                </a:lnTo>
                <a:lnTo>
                  <a:pt x="0" y="0"/>
                </a:lnTo>
                <a:close/>
              </a:path>
            </a:pathLst>
          </a:custGeom>
          <a:blipFill>
            <a:blip r:embed="rId4"/>
            <a:stretch>
              <a:fillRect/>
            </a:stretch>
          </a:blipFill>
        </p:spPr>
        <p:txBody>
          <a:bodyPr/>
          <a:lstStyle/>
          <a:p>
            <a:endParaRPr lang="en-IL"/>
          </a:p>
        </p:txBody>
      </p:sp>
      <p:sp>
        <p:nvSpPr>
          <p:cNvPr id="10" name="Freeform 10"/>
          <p:cNvSpPr/>
          <p:nvPr/>
        </p:nvSpPr>
        <p:spPr>
          <a:xfrm>
            <a:off x="8608743" y="1753030"/>
            <a:ext cx="5317414" cy="6242666"/>
          </a:xfrm>
          <a:custGeom>
            <a:avLst/>
            <a:gdLst/>
            <a:ahLst/>
            <a:cxnLst/>
            <a:rect l="l" t="t" r="r" b="b"/>
            <a:pathLst>
              <a:path w="5317414" h="6242666">
                <a:moveTo>
                  <a:pt x="0" y="0"/>
                </a:moveTo>
                <a:lnTo>
                  <a:pt x="5317414" y="0"/>
                </a:lnTo>
                <a:lnTo>
                  <a:pt x="5317414" y="6242666"/>
                </a:lnTo>
                <a:lnTo>
                  <a:pt x="0" y="6242666"/>
                </a:lnTo>
                <a:lnTo>
                  <a:pt x="0" y="0"/>
                </a:lnTo>
                <a:close/>
              </a:path>
            </a:pathLst>
          </a:custGeom>
          <a:blipFill>
            <a:blip r:embed="rId5"/>
            <a:stretch>
              <a:fillRect/>
            </a:stretch>
          </a:blipFill>
        </p:spPr>
        <p:txBody>
          <a:bodyPr/>
          <a:lstStyle/>
          <a:p>
            <a:endParaRPr lang="en-IL"/>
          </a:p>
        </p:txBody>
      </p:sp>
      <p:sp>
        <p:nvSpPr>
          <p:cNvPr id="11" name="Freeform 11"/>
          <p:cNvSpPr/>
          <p:nvPr/>
        </p:nvSpPr>
        <p:spPr>
          <a:xfrm>
            <a:off x="14421457" y="1901723"/>
            <a:ext cx="3119534" cy="6093973"/>
          </a:xfrm>
          <a:custGeom>
            <a:avLst/>
            <a:gdLst/>
            <a:ahLst/>
            <a:cxnLst/>
            <a:rect l="l" t="t" r="r" b="b"/>
            <a:pathLst>
              <a:path w="3119534" h="6093973">
                <a:moveTo>
                  <a:pt x="0" y="0"/>
                </a:moveTo>
                <a:lnTo>
                  <a:pt x="3119534" y="0"/>
                </a:lnTo>
                <a:lnTo>
                  <a:pt x="3119534" y="6093973"/>
                </a:lnTo>
                <a:lnTo>
                  <a:pt x="0" y="6093973"/>
                </a:lnTo>
                <a:lnTo>
                  <a:pt x="0" y="0"/>
                </a:lnTo>
                <a:close/>
              </a:path>
            </a:pathLst>
          </a:custGeom>
          <a:blipFill>
            <a:blip r:embed="rId6"/>
            <a:stretch>
              <a:fillRect/>
            </a:stretch>
          </a:blipFill>
        </p:spPr>
        <p:txBody>
          <a:bodyPr/>
          <a:lstStyle/>
          <a:p>
            <a:endParaRPr lang="en-IL"/>
          </a:p>
        </p:txBody>
      </p:sp>
      <p:sp>
        <p:nvSpPr>
          <p:cNvPr id="12" name="TextBox 12"/>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10</a:t>
            </a:r>
          </a:p>
        </p:txBody>
      </p:sp>
      <p:sp>
        <p:nvSpPr>
          <p:cNvPr id="13" name="TextBox 13"/>
          <p:cNvSpPr txBox="1"/>
          <p:nvPr/>
        </p:nvSpPr>
        <p:spPr>
          <a:xfrm>
            <a:off x="10905849" y="336194"/>
            <a:ext cx="4470072" cy="1251662"/>
          </a:xfrm>
          <a:prstGeom prst="rect">
            <a:avLst/>
          </a:prstGeom>
        </p:spPr>
        <p:txBody>
          <a:bodyPr lIns="0" tIns="0" rIns="0" bIns="0" rtlCol="0" anchor="t">
            <a:spAutoFit/>
          </a:bodyPr>
          <a:lstStyle/>
          <a:p>
            <a:pPr algn="ctr">
              <a:lnSpc>
                <a:spcPts val="10285"/>
              </a:lnSpc>
              <a:spcBef>
                <a:spcPct val="0"/>
              </a:spcBef>
            </a:pPr>
            <a:r>
              <a:rPr lang="en-US" sz="7346">
                <a:solidFill>
                  <a:srgbClr val="000000"/>
                </a:solidFill>
                <a:latin typeface="TT Hoves Bold"/>
                <a:ea typeface="TT Hoves Bold"/>
                <a:cs typeface="TT Hoves Bold"/>
                <a:sym typeface="TT Hoves Bold"/>
              </a:rPr>
              <a:t>Activity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269329"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grpSp>
        <p:nvGrpSpPr>
          <p:cNvPr id="6" name="Group 6"/>
          <p:cNvGrpSpPr/>
          <p:nvPr/>
        </p:nvGrpSpPr>
        <p:grpSpPr>
          <a:xfrm>
            <a:off x="17482968" y="8660782"/>
            <a:ext cx="805032" cy="597518"/>
            <a:chOff x="0" y="0"/>
            <a:chExt cx="1095080" cy="812800"/>
          </a:xfrm>
        </p:grpSpPr>
        <p:sp>
          <p:nvSpPr>
            <p:cNvPr id="7" name="Freeform 7"/>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8" name="TextBox 8"/>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4954135" y="1546514"/>
            <a:ext cx="12258161" cy="8140018"/>
          </a:xfrm>
          <a:custGeom>
            <a:avLst/>
            <a:gdLst/>
            <a:ahLst/>
            <a:cxnLst/>
            <a:rect l="l" t="t" r="r" b="b"/>
            <a:pathLst>
              <a:path w="12258161" h="8140018">
                <a:moveTo>
                  <a:pt x="0" y="0"/>
                </a:moveTo>
                <a:lnTo>
                  <a:pt x="12258160" y="0"/>
                </a:lnTo>
                <a:lnTo>
                  <a:pt x="12258160" y="8140018"/>
                </a:lnTo>
                <a:lnTo>
                  <a:pt x="0" y="8140018"/>
                </a:lnTo>
                <a:lnTo>
                  <a:pt x="0" y="0"/>
                </a:lnTo>
                <a:close/>
              </a:path>
            </a:pathLst>
          </a:custGeom>
          <a:blipFill>
            <a:blip r:embed="rId4"/>
            <a:stretch>
              <a:fillRect/>
            </a:stretch>
          </a:blipFill>
        </p:spPr>
        <p:txBody>
          <a:bodyPr/>
          <a:lstStyle/>
          <a:p>
            <a:endParaRPr lang="en-IL" dirty="0"/>
          </a:p>
        </p:txBody>
      </p:sp>
      <p:sp>
        <p:nvSpPr>
          <p:cNvPr id="10" name="TextBox 10"/>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11</a:t>
            </a:r>
          </a:p>
        </p:txBody>
      </p:sp>
      <p:sp>
        <p:nvSpPr>
          <p:cNvPr id="11" name="TextBox 11"/>
          <p:cNvSpPr txBox="1"/>
          <p:nvPr/>
        </p:nvSpPr>
        <p:spPr>
          <a:xfrm>
            <a:off x="4017775" y="600468"/>
            <a:ext cx="10252450" cy="125163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Upload File Sequence</a:t>
            </a:r>
          </a:p>
        </p:txBody>
      </p:sp>
      <p:pic>
        <p:nvPicPr>
          <p:cNvPr id="1026" name="Picture 2">
            <a:extLst>
              <a:ext uri="{FF2B5EF4-FFF2-40B4-BE49-F238E27FC236}">
                <a16:creationId xmlns:a16="http://schemas.microsoft.com/office/drawing/2014/main" id="{65CDE76F-A611-3A55-893D-75F57B0E00C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4221629"/>
            <a:ext cx="4954135" cy="2789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269329"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grpSp>
        <p:nvGrpSpPr>
          <p:cNvPr id="6" name="Group 6"/>
          <p:cNvGrpSpPr/>
          <p:nvPr/>
        </p:nvGrpSpPr>
        <p:grpSpPr>
          <a:xfrm>
            <a:off x="17482968" y="8660782"/>
            <a:ext cx="805032" cy="597518"/>
            <a:chOff x="0" y="0"/>
            <a:chExt cx="1095080" cy="812800"/>
          </a:xfrm>
        </p:grpSpPr>
        <p:sp>
          <p:nvSpPr>
            <p:cNvPr id="7" name="Freeform 7"/>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8" name="TextBox 8"/>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2370596" y="1690967"/>
            <a:ext cx="13546807" cy="8596033"/>
          </a:xfrm>
          <a:custGeom>
            <a:avLst/>
            <a:gdLst/>
            <a:ahLst/>
            <a:cxnLst/>
            <a:rect l="l" t="t" r="r" b="b"/>
            <a:pathLst>
              <a:path w="13546807" h="8596033">
                <a:moveTo>
                  <a:pt x="0" y="0"/>
                </a:moveTo>
                <a:lnTo>
                  <a:pt x="13546808" y="0"/>
                </a:lnTo>
                <a:lnTo>
                  <a:pt x="13546808" y="8596033"/>
                </a:lnTo>
                <a:lnTo>
                  <a:pt x="0" y="8596033"/>
                </a:lnTo>
                <a:lnTo>
                  <a:pt x="0" y="0"/>
                </a:lnTo>
                <a:close/>
              </a:path>
            </a:pathLst>
          </a:custGeom>
          <a:blipFill>
            <a:blip r:embed="rId4"/>
            <a:stretch>
              <a:fillRect b="-4186"/>
            </a:stretch>
          </a:blipFill>
        </p:spPr>
        <p:txBody>
          <a:bodyPr/>
          <a:lstStyle/>
          <a:p>
            <a:endParaRPr lang="en-IL"/>
          </a:p>
        </p:txBody>
      </p:sp>
      <p:sp>
        <p:nvSpPr>
          <p:cNvPr id="10" name="TextBox 10"/>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12</a:t>
            </a:r>
          </a:p>
        </p:txBody>
      </p:sp>
      <p:sp>
        <p:nvSpPr>
          <p:cNvPr id="11" name="TextBox 11"/>
          <p:cNvSpPr txBox="1"/>
          <p:nvPr/>
        </p:nvSpPr>
        <p:spPr>
          <a:xfrm>
            <a:off x="3352103" y="439305"/>
            <a:ext cx="11583794" cy="125163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Download File Sequence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269329"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grpSp>
        <p:nvGrpSpPr>
          <p:cNvPr id="6" name="Group 6"/>
          <p:cNvGrpSpPr/>
          <p:nvPr/>
        </p:nvGrpSpPr>
        <p:grpSpPr>
          <a:xfrm>
            <a:off x="17482968" y="8660782"/>
            <a:ext cx="805032" cy="597518"/>
            <a:chOff x="0" y="0"/>
            <a:chExt cx="1095080" cy="812800"/>
          </a:xfrm>
        </p:grpSpPr>
        <p:sp>
          <p:nvSpPr>
            <p:cNvPr id="7" name="Freeform 7"/>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8" name="TextBox 8"/>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337593" y="1852130"/>
            <a:ext cx="15774281" cy="7292056"/>
          </a:xfrm>
          <a:custGeom>
            <a:avLst/>
            <a:gdLst/>
            <a:ahLst/>
            <a:cxnLst/>
            <a:rect l="l" t="t" r="r" b="b"/>
            <a:pathLst>
              <a:path w="15774281" h="7292056">
                <a:moveTo>
                  <a:pt x="0" y="0"/>
                </a:moveTo>
                <a:lnTo>
                  <a:pt x="15774281" y="0"/>
                </a:lnTo>
                <a:lnTo>
                  <a:pt x="15774281" y="7292056"/>
                </a:lnTo>
                <a:lnTo>
                  <a:pt x="0" y="7292056"/>
                </a:lnTo>
                <a:lnTo>
                  <a:pt x="0" y="0"/>
                </a:lnTo>
                <a:close/>
              </a:path>
            </a:pathLst>
          </a:custGeom>
          <a:blipFill>
            <a:blip r:embed="rId4"/>
            <a:stretch>
              <a:fillRect r="-934"/>
            </a:stretch>
          </a:blipFill>
        </p:spPr>
        <p:txBody>
          <a:bodyPr/>
          <a:lstStyle/>
          <a:p>
            <a:endParaRPr lang="en-IL"/>
          </a:p>
        </p:txBody>
      </p:sp>
      <p:sp>
        <p:nvSpPr>
          <p:cNvPr id="10" name="TextBox 10"/>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13</a:t>
            </a:r>
          </a:p>
        </p:txBody>
      </p:sp>
      <p:sp>
        <p:nvSpPr>
          <p:cNvPr id="11" name="TextBox 11"/>
          <p:cNvSpPr txBox="1"/>
          <p:nvPr/>
        </p:nvSpPr>
        <p:spPr>
          <a:xfrm>
            <a:off x="4861380" y="600468"/>
            <a:ext cx="8565241" cy="125163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Search Sequence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269329"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grpSp>
        <p:nvGrpSpPr>
          <p:cNvPr id="6" name="Group 6"/>
          <p:cNvGrpSpPr/>
          <p:nvPr/>
        </p:nvGrpSpPr>
        <p:grpSpPr>
          <a:xfrm>
            <a:off x="17482968" y="8660782"/>
            <a:ext cx="805032" cy="597518"/>
            <a:chOff x="0" y="0"/>
            <a:chExt cx="1095080" cy="812800"/>
          </a:xfrm>
        </p:grpSpPr>
        <p:sp>
          <p:nvSpPr>
            <p:cNvPr id="7" name="Freeform 7"/>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8" name="TextBox 8"/>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2507922" y="2189056"/>
            <a:ext cx="13272155" cy="5908888"/>
          </a:xfrm>
          <a:custGeom>
            <a:avLst/>
            <a:gdLst/>
            <a:ahLst/>
            <a:cxnLst/>
            <a:rect l="l" t="t" r="r" b="b"/>
            <a:pathLst>
              <a:path w="13272155" h="5908888">
                <a:moveTo>
                  <a:pt x="0" y="0"/>
                </a:moveTo>
                <a:lnTo>
                  <a:pt x="13272156" y="0"/>
                </a:lnTo>
                <a:lnTo>
                  <a:pt x="13272156" y="5908888"/>
                </a:lnTo>
                <a:lnTo>
                  <a:pt x="0" y="5908888"/>
                </a:lnTo>
                <a:lnTo>
                  <a:pt x="0" y="0"/>
                </a:lnTo>
                <a:close/>
              </a:path>
            </a:pathLst>
          </a:custGeom>
          <a:blipFill>
            <a:blip r:embed="rId4"/>
            <a:stretch>
              <a:fillRect/>
            </a:stretch>
          </a:blipFill>
        </p:spPr>
        <p:txBody>
          <a:bodyPr/>
          <a:lstStyle/>
          <a:p>
            <a:endParaRPr lang="en-IL" dirty="0"/>
          </a:p>
        </p:txBody>
      </p:sp>
      <p:sp>
        <p:nvSpPr>
          <p:cNvPr id="10" name="TextBox 10"/>
          <p:cNvSpPr txBox="1"/>
          <p:nvPr/>
        </p:nvSpPr>
        <p:spPr>
          <a:xfrm>
            <a:off x="4378150" y="895350"/>
            <a:ext cx="9531701" cy="125166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Torrents Screen</a:t>
            </a:r>
          </a:p>
        </p:txBody>
      </p:sp>
      <p:sp>
        <p:nvSpPr>
          <p:cNvPr id="11" name="TextBox 11"/>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269330"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grpSp>
        <p:nvGrpSpPr>
          <p:cNvPr id="6" name="Group 6"/>
          <p:cNvGrpSpPr/>
          <p:nvPr/>
        </p:nvGrpSpPr>
        <p:grpSpPr>
          <a:xfrm>
            <a:off x="17482968" y="8660782"/>
            <a:ext cx="805032" cy="597518"/>
            <a:chOff x="0" y="0"/>
            <a:chExt cx="1095080" cy="812800"/>
          </a:xfrm>
        </p:grpSpPr>
        <p:sp>
          <p:nvSpPr>
            <p:cNvPr id="7" name="Freeform 7"/>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8" name="TextBox 8"/>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2481387" y="2314496"/>
            <a:ext cx="13325226" cy="6182190"/>
          </a:xfrm>
          <a:custGeom>
            <a:avLst/>
            <a:gdLst/>
            <a:ahLst/>
            <a:cxnLst/>
            <a:rect l="l" t="t" r="r" b="b"/>
            <a:pathLst>
              <a:path w="13325226" h="6182190">
                <a:moveTo>
                  <a:pt x="0" y="0"/>
                </a:moveTo>
                <a:lnTo>
                  <a:pt x="13325226" y="0"/>
                </a:lnTo>
                <a:lnTo>
                  <a:pt x="13325226" y="6182190"/>
                </a:lnTo>
                <a:lnTo>
                  <a:pt x="0" y="6182190"/>
                </a:lnTo>
                <a:lnTo>
                  <a:pt x="0" y="0"/>
                </a:lnTo>
                <a:close/>
              </a:path>
            </a:pathLst>
          </a:custGeom>
          <a:blipFill>
            <a:blip r:embed="rId4"/>
            <a:stretch>
              <a:fillRect/>
            </a:stretch>
          </a:blipFill>
        </p:spPr>
        <p:txBody>
          <a:bodyPr/>
          <a:lstStyle/>
          <a:p>
            <a:endParaRPr lang="en-IL"/>
          </a:p>
        </p:txBody>
      </p:sp>
      <p:sp>
        <p:nvSpPr>
          <p:cNvPr id="10" name="TextBox 10"/>
          <p:cNvSpPr txBox="1"/>
          <p:nvPr/>
        </p:nvSpPr>
        <p:spPr>
          <a:xfrm>
            <a:off x="4378150" y="895350"/>
            <a:ext cx="9531701" cy="1251662"/>
          </a:xfrm>
          <a:prstGeom prst="rect">
            <a:avLst/>
          </a:prstGeom>
        </p:spPr>
        <p:txBody>
          <a:bodyPr lIns="0" tIns="0" rIns="0" bIns="0" rtlCol="0" anchor="t">
            <a:spAutoFit/>
          </a:bodyPr>
          <a:lstStyle/>
          <a:p>
            <a:pPr algn="ctr">
              <a:lnSpc>
                <a:spcPts val="10285"/>
              </a:lnSpc>
              <a:spcBef>
                <a:spcPct val="0"/>
              </a:spcBef>
            </a:pPr>
            <a:r>
              <a:rPr lang="en-US" sz="7346">
                <a:solidFill>
                  <a:srgbClr val="000000"/>
                </a:solidFill>
                <a:latin typeface="TT Hoves Bold"/>
                <a:ea typeface="TT Hoves Bold"/>
                <a:cs typeface="TT Hoves Bold"/>
                <a:sym typeface="TT Hoves Bold"/>
              </a:rPr>
              <a:t>Offers Screen</a:t>
            </a:r>
          </a:p>
        </p:txBody>
      </p:sp>
      <p:sp>
        <p:nvSpPr>
          <p:cNvPr id="11" name="TextBox 11"/>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154665"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4333377" y="2622187"/>
            <a:ext cx="9400655" cy="125166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Innovative Features</a:t>
            </a:r>
          </a:p>
        </p:txBody>
      </p:sp>
      <p:sp>
        <p:nvSpPr>
          <p:cNvPr id="7" name="TextBox 7"/>
          <p:cNvSpPr txBox="1"/>
          <p:nvPr/>
        </p:nvSpPr>
        <p:spPr>
          <a:xfrm>
            <a:off x="1028700" y="4877729"/>
            <a:ext cx="6939695" cy="2478415"/>
          </a:xfrm>
          <a:prstGeom prst="rect">
            <a:avLst/>
          </a:prstGeom>
        </p:spPr>
        <p:txBody>
          <a:bodyPr lIns="0" tIns="0" rIns="0" bIns="0" rtlCol="0" anchor="t">
            <a:spAutoFit/>
          </a:bodyPr>
          <a:lstStyle/>
          <a:p>
            <a:pPr marL="906767" lvl="1" indent="-453384" algn="l">
              <a:lnSpc>
                <a:spcPts val="10499"/>
              </a:lnSpc>
              <a:buFont typeface="Arial"/>
              <a:buChar char="•"/>
            </a:pPr>
            <a:r>
              <a:rPr lang="en-US" sz="4199" dirty="0">
                <a:solidFill>
                  <a:srgbClr val="000000"/>
                </a:solidFill>
                <a:latin typeface="TT Hoves"/>
                <a:ea typeface="TT Hoves"/>
                <a:cs typeface="TT Hoves"/>
                <a:sym typeface="TT Hoves"/>
              </a:rPr>
              <a:t>Netflix-like Experience.</a:t>
            </a:r>
          </a:p>
          <a:p>
            <a:pPr marL="906767" lvl="1" indent="-453384" algn="l">
              <a:lnSpc>
                <a:spcPts val="10499"/>
              </a:lnSpc>
              <a:buFont typeface="Arial"/>
              <a:buChar char="•"/>
            </a:pPr>
            <a:r>
              <a:rPr lang="en-US" sz="4199" dirty="0">
                <a:solidFill>
                  <a:srgbClr val="000000"/>
                </a:solidFill>
                <a:latin typeface="TT Hoves"/>
                <a:ea typeface="TT Hoves"/>
                <a:cs typeface="TT Hoves"/>
                <a:sym typeface="TT Hoves"/>
              </a:rPr>
              <a:t>Simplified Navigation.</a:t>
            </a:r>
          </a:p>
        </p:txBody>
      </p:sp>
      <p:grpSp>
        <p:nvGrpSpPr>
          <p:cNvPr id="8" name="Group 8"/>
          <p:cNvGrpSpPr/>
          <p:nvPr/>
        </p:nvGrpSpPr>
        <p:grpSpPr>
          <a:xfrm>
            <a:off x="17482968" y="8660782"/>
            <a:ext cx="805032" cy="597518"/>
            <a:chOff x="0" y="0"/>
            <a:chExt cx="1095080" cy="812800"/>
          </a:xfrm>
        </p:grpSpPr>
        <p:sp>
          <p:nvSpPr>
            <p:cNvPr id="9" name="Freeform 9"/>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10" name="TextBox 10"/>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154665"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3686340" y="1298212"/>
            <a:ext cx="10694728" cy="125166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Anticipated Challenges</a:t>
            </a:r>
          </a:p>
        </p:txBody>
      </p:sp>
      <p:sp>
        <p:nvSpPr>
          <p:cNvPr id="7" name="TextBox 7"/>
          <p:cNvSpPr txBox="1"/>
          <p:nvPr/>
        </p:nvSpPr>
        <p:spPr>
          <a:xfrm>
            <a:off x="1028700" y="3592714"/>
            <a:ext cx="8115300" cy="5126365"/>
          </a:xfrm>
          <a:prstGeom prst="rect">
            <a:avLst/>
          </a:prstGeom>
        </p:spPr>
        <p:txBody>
          <a:bodyPr lIns="0" tIns="0" rIns="0" bIns="0" rtlCol="0" anchor="t">
            <a:spAutoFit/>
          </a:bodyPr>
          <a:lstStyle/>
          <a:p>
            <a:pPr marL="906767" lvl="1" indent="-453384" algn="l">
              <a:lnSpc>
                <a:spcPts val="10499"/>
              </a:lnSpc>
              <a:buFont typeface="Arial"/>
              <a:buChar char="•"/>
            </a:pPr>
            <a:r>
              <a:rPr lang="en-US" sz="4199" dirty="0">
                <a:solidFill>
                  <a:srgbClr val="000000"/>
                </a:solidFill>
                <a:latin typeface="TT Hoves"/>
                <a:ea typeface="TT Hoves"/>
                <a:cs typeface="TT Hoves"/>
                <a:sym typeface="TT Hoves"/>
              </a:rPr>
              <a:t>Handling High Traffic.</a:t>
            </a:r>
          </a:p>
          <a:p>
            <a:pPr marL="906767" lvl="1" indent="-453384" algn="l">
              <a:lnSpc>
                <a:spcPts val="10499"/>
              </a:lnSpc>
              <a:buFont typeface="Arial"/>
              <a:buChar char="•"/>
            </a:pPr>
            <a:r>
              <a:rPr lang="en-US" sz="4199" dirty="0">
                <a:solidFill>
                  <a:srgbClr val="000000"/>
                </a:solidFill>
                <a:latin typeface="TT Hoves"/>
                <a:ea typeface="TT Hoves"/>
                <a:cs typeface="TT Hoves"/>
                <a:sym typeface="TT Hoves"/>
              </a:rPr>
              <a:t>Ensuring Data Integrity.</a:t>
            </a:r>
          </a:p>
          <a:p>
            <a:pPr marL="906767" lvl="1" indent="-453384" algn="l">
              <a:lnSpc>
                <a:spcPts val="10499"/>
              </a:lnSpc>
              <a:buFont typeface="Arial"/>
              <a:buChar char="•"/>
            </a:pPr>
            <a:r>
              <a:rPr lang="en-US" sz="4199" dirty="0">
                <a:solidFill>
                  <a:srgbClr val="000000"/>
                </a:solidFill>
                <a:latin typeface="TT Hoves"/>
                <a:ea typeface="TT Hoves"/>
                <a:cs typeface="TT Hoves"/>
                <a:sym typeface="TT Hoves"/>
              </a:rPr>
              <a:t>Security Threats.</a:t>
            </a:r>
          </a:p>
          <a:p>
            <a:pPr marL="906767" lvl="1" indent="-453384" algn="l">
              <a:lnSpc>
                <a:spcPts val="10499"/>
              </a:lnSpc>
              <a:buFont typeface="Arial"/>
              <a:buChar char="•"/>
            </a:pPr>
            <a:r>
              <a:rPr lang="en-US" sz="4199" dirty="0">
                <a:solidFill>
                  <a:srgbClr val="000000"/>
                </a:solidFill>
                <a:latin typeface="TT Hoves"/>
                <a:ea typeface="TT Hoves"/>
                <a:cs typeface="TT Hoves"/>
                <a:sym typeface="TT Hoves"/>
              </a:rPr>
              <a:t>User Feedback Integration.</a:t>
            </a:r>
          </a:p>
        </p:txBody>
      </p:sp>
      <p:grpSp>
        <p:nvGrpSpPr>
          <p:cNvPr id="8" name="Group 8"/>
          <p:cNvGrpSpPr/>
          <p:nvPr/>
        </p:nvGrpSpPr>
        <p:grpSpPr>
          <a:xfrm>
            <a:off x="17482968" y="8660782"/>
            <a:ext cx="805032" cy="597518"/>
            <a:chOff x="0" y="0"/>
            <a:chExt cx="1095080" cy="812800"/>
          </a:xfrm>
        </p:grpSpPr>
        <p:sp>
          <p:nvSpPr>
            <p:cNvPr id="9" name="Freeform 9"/>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10" name="TextBox 10"/>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154665"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5442894" y="2228809"/>
            <a:ext cx="7402213" cy="125166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Testing Process</a:t>
            </a:r>
          </a:p>
        </p:txBody>
      </p:sp>
      <p:sp>
        <p:nvSpPr>
          <p:cNvPr id="7" name="TextBox 7"/>
          <p:cNvSpPr txBox="1"/>
          <p:nvPr/>
        </p:nvSpPr>
        <p:spPr>
          <a:xfrm>
            <a:off x="1028700" y="4193355"/>
            <a:ext cx="5985178" cy="3692526"/>
          </a:xfrm>
          <a:prstGeom prst="rect">
            <a:avLst/>
          </a:prstGeom>
        </p:spPr>
        <p:txBody>
          <a:bodyPr lIns="0" tIns="0" rIns="0" bIns="0" rtlCol="0" anchor="t">
            <a:spAutoFit/>
          </a:bodyPr>
          <a:lstStyle/>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Unit Testing.</a:t>
            </a:r>
          </a:p>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Integration Testing.</a:t>
            </a:r>
          </a:p>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System Testing.</a:t>
            </a:r>
          </a:p>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Performance Testing.</a:t>
            </a:r>
          </a:p>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Security Testing.</a:t>
            </a:r>
          </a:p>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Usability Testing.</a:t>
            </a:r>
          </a:p>
        </p:txBody>
      </p:sp>
      <p:grpSp>
        <p:nvGrpSpPr>
          <p:cNvPr id="8" name="Group 8"/>
          <p:cNvGrpSpPr/>
          <p:nvPr/>
        </p:nvGrpSpPr>
        <p:grpSpPr>
          <a:xfrm>
            <a:off x="17482968" y="8660782"/>
            <a:ext cx="805032" cy="597518"/>
            <a:chOff x="0" y="0"/>
            <a:chExt cx="1095080" cy="812800"/>
          </a:xfrm>
        </p:grpSpPr>
        <p:sp>
          <p:nvSpPr>
            <p:cNvPr id="9" name="Freeform 9"/>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10" name="TextBox 10"/>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154665"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4722144" y="2046287"/>
            <a:ext cx="8843712" cy="125166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Execution Method</a:t>
            </a:r>
          </a:p>
        </p:txBody>
      </p:sp>
      <p:sp>
        <p:nvSpPr>
          <p:cNvPr id="7" name="TextBox 7"/>
          <p:cNvSpPr txBox="1"/>
          <p:nvPr/>
        </p:nvSpPr>
        <p:spPr>
          <a:xfrm>
            <a:off x="1028700" y="4395357"/>
            <a:ext cx="7602012" cy="3692526"/>
          </a:xfrm>
          <a:prstGeom prst="rect">
            <a:avLst/>
          </a:prstGeom>
        </p:spPr>
        <p:txBody>
          <a:bodyPr lIns="0" tIns="0" rIns="0" bIns="0" rtlCol="0" anchor="t">
            <a:spAutoFit/>
          </a:bodyPr>
          <a:lstStyle/>
          <a:p>
            <a:pPr marL="755641" lvl="1" indent="-377820" algn="l">
              <a:lnSpc>
                <a:spcPts val="4899"/>
              </a:lnSpc>
              <a:buAutoNum type="arabicPeriod"/>
            </a:pPr>
            <a:r>
              <a:rPr lang="en-US" sz="3499" dirty="0">
                <a:solidFill>
                  <a:srgbClr val="000000"/>
                </a:solidFill>
                <a:latin typeface="TT Hoves"/>
                <a:ea typeface="TT Hoves"/>
                <a:cs typeface="TT Hoves"/>
                <a:sym typeface="TT Hoves"/>
              </a:rPr>
              <a:t>Prepare the Test Environment.</a:t>
            </a:r>
          </a:p>
          <a:p>
            <a:pPr marL="755641" lvl="1" indent="-377820" algn="l">
              <a:lnSpc>
                <a:spcPts val="4899"/>
              </a:lnSpc>
              <a:buAutoNum type="arabicPeriod"/>
            </a:pPr>
            <a:r>
              <a:rPr lang="en-US" sz="3499" dirty="0">
                <a:solidFill>
                  <a:srgbClr val="000000"/>
                </a:solidFill>
                <a:latin typeface="TT Hoves"/>
                <a:ea typeface="TT Hoves"/>
                <a:cs typeface="TT Hoves"/>
                <a:sym typeface="TT Hoves"/>
              </a:rPr>
              <a:t>Define Test Cases.</a:t>
            </a:r>
          </a:p>
          <a:p>
            <a:pPr marL="755641" lvl="1" indent="-377820" algn="l">
              <a:lnSpc>
                <a:spcPts val="4899"/>
              </a:lnSpc>
              <a:buAutoNum type="arabicPeriod"/>
            </a:pPr>
            <a:r>
              <a:rPr lang="en-US" sz="3499" dirty="0">
                <a:solidFill>
                  <a:srgbClr val="000000"/>
                </a:solidFill>
                <a:latin typeface="TT Hoves"/>
                <a:ea typeface="TT Hoves"/>
                <a:cs typeface="TT Hoves"/>
                <a:sym typeface="TT Hoves"/>
              </a:rPr>
              <a:t>Execute Tests.</a:t>
            </a:r>
          </a:p>
          <a:p>
            <a:pPr marL="755641" lvl="1" indent="-377820" algn="l">
              <a:lnSpc>
                <a:spcPts val="4899"/>
              </a:lnSpc>
              <a:buAutoNum type="arabicPeriod"/>
            </a:pPr>
            <a:r>
              <a:rPr lang="en-US" sz="3499" dirty="0">
                <a:solidFill>
                  <a:srgbClr val="000000"/>
                </a:solidFill>
                <a:latin typeface="TT Hoves"/>
                <a:ea typeface="TT Hoves"/>
                <a:cs typeface="TT Hoves"/>
                <a:sym typeface="TT Hoves"/>
              </a:rPr>
              <a:t>Analyze Results.</a:t>
            </a:r>
          </a:p>
          <a:p>
            <a:pPr marL="755641" lvl="1" indent="-377820" algn="l">
              <a:lnSpc>
                <a:spcPts val="4899"/>
              </a:lnSpc>
              <a:buAutoNum type="arabicPeriod"/>
            </a:pPr>
            <a:r>
              <a:rPr lang="en-US" sz="3499" dirty="0">
                <a:solidFill>
                  <a:srgbClr val="000000"/>
                </a:solidFill>
                <a:latin typeface="TT Hoves"/>
                <a:ea typeface="TT Hoves"/>
                <a:cs typeface="TT Hoves"/>
                <a:sym typeface="TT Hoves"/>
              </a:rPr>
              <a:t>Address Issues.</a:t>
            </a:r>
          </a:p>
          <a:p>
            <a:pPr marL="755641" lvl="1" indent="-377820" algn="l">
              <a:lnSpc>
                <a:spcPts val="4899"/>
              </a:lnSpc>
              <a:buAutoNum type="arabicPeriod"/>
            </a:pPr>
            <a:r>
              <a:rPr lang="en-US" sz="3499" dirty="0">
                <a:solidFill>
                  <a:srgbClr val="000000"/>
                </a:solidFill>
                <a:latin typeface="TT Hoves"/>
                <a:ea typeface="TT Hoves"/>
                <a:cs typeface="TT Hoves"/>
                <a:sym typeface="TT Hoves"/>
              </a:rPr>
              <a:t>Retest.</a:t>
            </a:r>
          </a:p>
        </p:txBody>
      </p:sp>
      <p:grpSp>
        <p:nvGrpSpPr>
          <p:cNvPr id="8" name="Group 8"/>
          <p:cNvGrpSpPr/>
          <p:nvPr/>
        </p:nvGrpSpPr>
        <p:grpSpPr>
          <a:xfrm>
            <a:off x="17482968" y="8660782"/>
            <a:ext cx="805032" cy="597518"/>
            <a:chOff x="0" y="0"/>
            <a:chExt cx="1095080" cy="812800"/>
          </a:xfrm>
        </p:grpSpPr>
        <p:sp>
          <p:nvSpPr>
            <p:cNvPr id="9" name="Freeform 9"/>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10" name="TextBox 10"/>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753639" y="8813174"/>
            <a:ext cx="263689" cy="2645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269330" y="-386505"/>
            <a:ext cx="18826659" cy="11060010"/>
            <a:chOff x="0" y="-57150"/>
            <a:chExt cx="4958462" cy="291292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1E1E1">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grpSp>
        <p:nvGrpSpPr>
          <p:cNvPr id="13" name="Group 13"/>
          <p:cNvGrpSpPr/>
          <p:nvPr/>
        </p:nvGrpSpPr>
        <p:grpSpPr>
          <a:xfrm>
            <a:off x="17482968" y="8660782"/>
            <a:ext cx="805032" cy="597518"/>
            <a:chOff x="0" y="0"/>
            <a:chExt cx="1095080" cy="812800"/>
          </a:xfrm>
        </p:grpSpPr>
        <p:sp>
          <p:nvSpPr>
            <p:cNvPr id="14" name="Freeform 14"/>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15" name="TextBox 15"/>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02</a:t>
            </a:r>
          </a:p>
        </p:txBody>
      </p:sp>
      <p:sp>
        <p:nvSpPr>
          <p:cNvPr id="17" name="TextBox 6">
            <a:extLst>
              <a:ext uri="{FF2B5EF4-FFF2-40B4-BE49-F238E27FC236}">
                <a16:creationId xmlns:a16="http://schemas.microsoft.com/office/drawing/2014/main" id="{1862DBDC-10DD-F927-0050-BCBFBDD2CB4C}"/>
              </a:ext>
            </a:extLst>
          </p:cNvPr>
          <p:cNvSpPr txBox="1"/>
          <p:nvPr/>
        </p:nvSpPr>
        <p:spPr>
          <a:xfrm>
            <a:off x="3356744" y="663456"/>
            <a:ext cx="11574511" cy="1244700"/>
          </a:xfrm>
          <a:prstGeom prst="rect">
            <a:avLst/>
          </a:prstGeom>
        </p:spPr>
        <p:txBody>
          <a:bodyPr wrap="square" lIns="0" tIns="0" rIns="0" bIns="0" rtlCol="0" anchor="t">
            <a:spAutoFit/>
          </a:bodyPr>
          <a:lstStyle/>
          <a:p>
            <a:pPr algn="ctr">
              <a:lnSpc>
                <a:spcPts val="10285"/>
              </a:lnSpc>
              <a:spcBef>
                <a:spcPct val="0"/>
              </a:spcBef>
            </a:pPr>
            <a:r>
              <a:rPr lang="en-US" sz="8000" dirty="0">
                <a:latin typeface="TT Hoves Bold" panose="020B0604020202020204" charset="0"/>
              </a:rPr>
              <a:t>Introducing Data Pulse</a:t>
            </a:r>
            <a:endParaRPr lang="en-US" sz="8000" dirty="0">
              <a:solidFill>
                <a:srgbClr val="000000"/>
              </a:solidFill>
              <a:latin typeface="TT Hoves Bold" panose="020B0604020202020204" charset="0"/>
              <a:ea typeface="TT Hoves Bold"/>
              <a:cs typeface="TT Hoves Bold"/>
              <a:sym typeface="TT Hoves Bold"/>
            </a:endParaRPr>
          </a:p>
        </p:txBody>
      </p:sp>
      <p:sp>
        <p:nvSpPr>
          <p:cNvPr id="18" name="TextBox 7">
            <a:extLst>
              <a:ext uri="{FF2B5EF4-FFF2-40B4-BE49-F238E27FC236}">
                <a16:creationId xmlns:a16="http://schemas.microsoft.com/office/drawing/2014/main" id="{2B7ED2DE-ED81-4D48-AE4C-D2774D141A91}"/>
              </a:ext>
            </a:extLst>
          </p:cNvPr>
          <p:cNvSpPr txBox="1"/>
          <p:nvPr/>
        </p:nvSpPr>
        <p:spPr>
          <a:xfrm>
            <a:off x="1836605" y="2571612"/>
            <a:ext cx="14614787" cy="3742884"/>
          </a:xfrm>
          <a:prstGeom prst="rect">
            <a:avLst/>
          </a:prstGeom>
        </p:spPr>
        <p:txBody>
          <a:bodyPr wrap="square" lIns="0" tIns="0" rIns="0" bIns="0" rtlCol="0" anchor="t">
            <a:spAutoFit/>
          </a:bodyPr>
          <a:lstStyle/>
          <a:p>
            <a:pPr marL="906767" lvl="1" indent="-453384" algn="l">
              <a:lnSpc>
                <a:spcPts val="5879"/>
              </a:lnSpc>
              <a:buFont typeface="Arial"/>
              <a:buChar char="•"/>
            </a:pPr>
            <a:r>
              <a:rPr lang="en-US" sz="4400" dirty="0"/>
              <a:t>Decentralized file-sharing platform</a:t>
            </a:r>
            <a:r>
              <a:rPr lang="en-US" sz="4199" dirty="0">
                <a:solidFill>
                  <a:srgbClr val="000000"/>
                </a:solidFill>
                <a:latin typeface="TT Hoves"/>
                <a:ea typeface="TT Hoves"/>
                <a:cs typeface="TT Hoves"/>
                <a:sym typeface="TT Hoves"/>
              </a:rPr>
              <a:t>.</a:t>
            </a:r>
          </a:p>
          <a:p>
            <a:pPr marL="906767" lvl="1" indent="-453384" algn="l">
              <a:lnSpc>
                <a:spcPts val="5879"/>
              </a:lnSpc>
              <a:buFont typeface="Arial"/>
              <a:buChar char="•"/>
            </a:pPr>
            <a:r>
              <a:rPr lang="en-US" sz="4400" dirty="0"/>
              <a:t>Leveraging peer-to-peer (P2P) networking.</a:t>
            </a:r>
          </a:p>
          <a:p>
            <a:pPr marL="906767" lvl="1" indent="-453384" algn="l">
              <a:lnSpc>
                <a:spcPts val="5879"/>
              </a:lnSpc>
              <a:buFont typeface="Arial"/>
              <a:buChar char="•"/>
            </a:pPr>
            <a:r>
              <a:rPr lang="en-US" sz="4400" dirty="0"/>
              <a:t>Fast, efficient, and reliable file transfers.</a:t>
            </a:r>
          </a:p>
          <a:p>
            <a:pPr marL="906767" lvl="1" indent="-453384" algn="l">
              <a:lnSpc>
                <a:spcPts val="5879"/>
              </a:lnSpc>
              <a:buFont typeface="Arial"/>
              <a:buChar char="•"/>
            </a:pPr>
            <a:r>
              <a:rPr lang="en-US" sz="4400" dirty="0"/>
              <a:t>Users share load and resources.</a:t>
            </a:r>
          </a:p>
          <a:p>
            <a:pPr marL="906767" lvl="1" indent="-453384" algn="l">
              <a:lnSpc>
                <a:spcPts val="5879"/>
              </a:lnSpc>
              <a:buFont typeface="Arial"/>
              <a:buChar char="•"/>
            </a:pPr>
            <a:r>
              <a:rPr lang="en-US" sz="4400" dirty="0"/>
              <a:t>Intuitive and easy-to-navigate interface</a:t>
            </a:r>
            <a:r>
              <a:rPr lang="en-US" sz="4199" dirty="0">
                <a:solidFill>
                  <a:srgbClr val="000000"/>
                </a:solidFill>
                <a:latin typeface="TT Hoves"/>
                <a:ea typeface="TT Hoves"/>
                <a:cs typeface="TT Hoves"/>
                <a:sym typeface="TT Hoves"/>
              </a:rPr>
              <a:t>.</a:t>
            </a:r>
          </a:p>
        </p:txBody>
      </p:sp>
      <p:sp>
        <p:nvSpPr>
          <p:cNvPr id="8" name="Freeform 6">
            <a:extLst>
              <a:ext uri="{FF2B5EF4-FFF2-40B4-BE49-F238E27FC236}">
                <a16:creationId xmlns:a16="http://schemas.microsoft.com/office/drawing/2014/main" id="{5499365B-C63D-E9C7-027B-46188804A3E5}"/>
              </a:ext>
            </a:extLst>
          </p:cNvPr>
          <p:cNvSpPr/>
          <p:nvPr/>
        </p:nvSpPr>
        <p:spPr>
          <a:xfrm>
            <a:off x="5320183" y="7091278"/>
            <a:ext cx="7647634" cy="2532266"/>
          </a:xfrm>
          <a:custGeom>
            <a:avLst/>
            <a:gdLst/>
            <a:ahLst/>
            <a:cxnLst/>
            <a:rect l="l" t="t" r="r" b="b"/>
            <a:pathLst>
              <a:path w="9408228" h="3116290">
                <a:moveTo>
                  <a:pt x="0" y="0"/>
                </a:moveTo>
                <a:lnTo>
                  <a:pt x="9408228" y="0"/>
                </a:lnTo>
                <a:lnTo>
                  <a:pt x="9408228" y="3116290"/>
                </a:lnTo>
                <a:lnTo>
                  <a:pt x="0" y="3116290"/>
                </a:lnTo>
                <a:lnTo>
                  <a:pt x="0" y="0"/>
                </a:lnTo>
                <a:close/>
              </a:path>
            </a:pathLst>
          </a:custGeom>
          <a:blipFill>
            <a:blip r:embed="rId4"/>
            <a:stretch>
              <a:fillRect/>
            </a:stretch>
          </a:blipFill>
        </p:spPr>
        <p:txBody>
          <a:bodyPr/>
          <a:lstStyle/>
          <a:p>
            <a:endParaRPr lang="en-IL"/>
          </a:p>
        </p:txBody>
      </p:sp>
    </p:spTree>
    <p:extLst>
      <p:ext uri="{BB962C8B-B14F-4D97-AF65-F5344CB8AC3E}">
        <p14:creationId xmlns:p14="http://schemas.microsoft.com/office/powerpoint/2010/main" val="1911202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154665"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4333377" y="1298212"/>
            <a:ext cx="9400655" cy="125166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Expected Results</a:t>
            </a:r>
          </a:p>
        </p:txBody>
      </p:sp>
      <p:sp>
        <p:nvSpPr>
          <p:cNvPr id="7" name="TextBox 7"/>
          <p:cNvSpPr txBox="1"/>
          <p:nvPr/>
        </p:nvSpPr>
        <p:spPr>
          <a:xfrm>
            <a:off x="1028700" y="3651154"/>
            <a:ext cx="7835772" cy="5126365"/>
          </a:xfrm>
          <a:prstGeom prst="rect">
            <a:avLst/>
          </a:prstGeom>
        </p:spPr>
        <p:txBody>
          <a:bodyPr lIns="0" tIns="0" rIns="0" bIns="0" rtlCol="0" anchor="t">
            <a:spAutoFit/>
          </a:bodyPr>
          <a:lstStyle/>
          <a:p>
            <a:pPr marL="906767" lvl="1" indent="-453384" algn="l">
              <a:lnSpc>
                <a:spcPts val="10499"/>
              </a:lnSpc>
              <a:buFont typeface="Arial"/>
              <a:buChar char="•"/>
            </a:pPr>
            <a:r>
              <a:rPr lang="en-US" sz="4199" dirty="0">
                <a:solidFill>
                  <a:srgbClr val="000000"/>
                </a:solidFill>
                <a:latin typeface="TT Hoves"/>
                <a:ea typeface="TT Hoves"/>
                <a:cs typeface="TT Hoves"/>
                <a:sym typeface="TT Hoves"/>
              </a:rPr>
              <a:t>Functional Components.</a:t>
            </a:r>
          </a:p>
          <a:p>
            <a:pPr marL="906767" lvl="1" indent="-453384" algn="l">
              <a:lnSpc>
                <a:spcPts val="10499"/>
              </a:lnSpc>
              <a:buFont typeface="Arial"/>
              <a:buChar char="•"/>
            </a:pPr>
            <a:r>
              <a:rPr lang="en-US" sz="4199" dirty="0">
                <a:solidFill>
                  <a:srgbClr val="000000"/>
                </a:solidFill>
                <a:latin typeface="TT Hoves"/>
                <a:ea typeface="TT Hoves"/>
                <a:cs typeface="TT Hoves"/>
                <a:sym typeface="TT Hoves"/>
              </a:rPr>
              <a:t>High Performance.</a:t>
            </a:r>
          </a:p>
          <a:p>
            <a:pPr marL="906767" lvl="1" indent="-453384" algn="l">
              <a:lnSpc>
                <a:spcPts val="10499"/>
              </a:lnSpc>
              <a:buFont typeface="Arial"/>
              <a:buChar char="•"/>
            </a:pPr>
            <a:r>
              <a:rPr lang="en-US" sz="4199" dirty="0">
                <a:solidFill>
                  <a:srgbClr val="000000"/>
                </a:solidFill>
                <a:latin typeface="TT Hoves"/>
                <a:ea typeface="TT Hoves"/>
                <a:cs typeface="TT Hoves"/>
                <a:sym typeface="TT Hoves"/>
              </a:rPr>
              <a:t>Secure Data</a:t>
            </a:r>
          </a:p>
          <a:p>
            <a:pPr marL="906767" lvl="1" indent="-453384" algn="l">
              <a:lnSpc>
                <a:spcPts val="10499"/>
              </a:lnSpc>
              <a:buFont typeface="Arial"/>
              <a:buChar char="•"/>
            </a:pPr>
            <a:r>
              <a:rPr lang="en-US" sz="4199" dirty="0">
                <a:solidFill>
                  <a:srgbClr val="000000"/>
                </a:solidFill>
                <a:latin typeface="TT Hoves"/>
                <a:ea typeface="TT Hoves"/>
                <a:cs typeface="TT Hoves"/>
                <a:sym typeface="TT Hoves"/>
              </a:rPr>
              <a:t>User-Friendly Interface</a:t>
            </a:r>
          </a:p>
        </p:txBody>
      </p:sp>
      <p:grpSp>
        <p:nvGrpSpPr>
          <p:cNvPr id="8" name="Group 8"/>
          <p:cNvGrpSpPr/>
          <p:nvPr/>
        </p:nvGrpSpPr>
        <p:grpSpPr>
          <a:xfrm>
            <a:off x="17482968" y="8660782"/>
            <a:ext cx="805032" cy="597518"/>
            <a:chOff x="0" y="0"/>
            <a:chExt cx="1095080" cy="812800"/>
          </a:xfrm>
        </p:grpSpPr>
        <p:sp>
          <p:nvSpPr>
            <p:cNvPr id="9" name="Freeform 9"/>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10" name="TextBox 10"/>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L"/>
          </a:p>
        </p:txBody>
      </p:sp>
      <p:grpSp>
        <p:nvGrpSpPr>
          <p:cNvPr id="3" name="Group 3"/>
          <p:cNvGrpSpPr/>
          <p:nvPr/>
        </p:nvGrpSpPr>
        <p:grpSpPr>
          <a:xfrm>
            <a:off x="-269329"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sp>
        <p:nvSpPr>
          <p:cNvPr id="6" name="Freeform 6"/>
          <p:cNvSpPr/>
          <p:nvPr/>
        </p:nvSpPr>
        <p:spPr>
          <a:xfrm>
            <a:off x="4554551" y="5216618"/>
            <a:ext cx="9408228" cy="3116290"/>
          </a:xfrm>
          <a:custGeom>
            <a:avLst/>
            <a:gdLst/>
            <a:ahLst/>
            <a:cxnLst/>
            <a:rect l="l" t="t" r="r" b="b"/>
            <a:pathLst>
              <a:path w="9408228" h="3116290">
                <a:moveTo>
                  <a:pt x="0" y="0"/>
                </a:moveTo>
                <a:lnTo>
                  <a:pt x="9408228" y="0"/>
                </a:lnTo>
                <a:lnTo>
                  <a:pt x="9408228" y="3116290"/>
                </a:lnTo>
                <a:lnTo>
                  <a:pt x="0" y="3116290"/>
                </a:lnTo>
                <a:lnTo>
                  <a:pt x="0" y="0"/>
                </a:lnTo>
                <a:close/>
              </a:path>
            </a:pathLst>
          </a:custGeom>
          <a:blipFill>
            <a:blip r:embed="rId3"/>
            <a:stretch>
              <a:fillRect/>
            </a:stretch>
          </a:blipFill>
        </p:spPr>
        <p:txBody>
          <a:bodyPr/>
          <a:lstStyle/>
          <a:p>
            <a:endParaRPr lang="en-IL"/>
          </a:p>
        </p:txBody>
      </p:sp>
      <p:sp>
        <p:nvSpPr>
          <p:cNvPr id="7" name="TextBox 7"/>
          <p:cNvSpPr txBox="1"/>
          <p:nvPr/>
        </p:nvSpPr>
        <p:spPr>
          <a:xfrm>
            <a:off x="618785" y="1744542"/>
            <a:ext cx="17050430" cy="1891130"/>
          </a:xfrm>
          <a:prstGeom prst="rect">
            <a:avLst/>
          </a:prstGeom>
        </p:spPr>
        <p:txBody>
          <a:bodyPr lIns="0" tIns="0" rIns="0" bIns="0" rtlCol="0" anchor="t">
            <a:spAutoFit/>
          </a:bodyPr>
          <a:lstStyle/>
          <a:p>
            <a:pPr algn="ctr">
              <a:lnSpc>
                <a:spcPts val="15464"/>
              </a:lnSpc>
              <a:spcBef>
                <a:spcPct val="0"/>
              </a:spcBef>
            </a:pPr>
            <a:r>
              <a:rPr lang="en-US" sz="11046">
                <a:solidFill>
                  <a:srgbClr val="000000"/>
                </a:solidFill>
                <a:latin typeface="TT Hoves Bold"/>
                <a:ea typeface="TT Hoves Bold"/>
                <a:cs typeface="TT Hoves Bold"/>
                <a:sym typeface="TT Hoves Bold"/>
              </a:rPr>
              <a:t>Thank  you for listening.</a:t>
            </a:r>
          </a:p>
        </p:txBody>
      </p:sp>
      <p:grpSp>
        <p:nvGrpSpPr>
          <p:cNvPr id="8" name="Group 8"/>
          <p:cNvGrpSpPr/>
          <p:nvPr/>
        </p:nvGrpSpPr>
        <p:grpSpPr>
          <a:xfrm>
            <a:off x="17482968" y="8660782"/>
            <a:ext cx="805032" cy="597518"/>
            <a:chOff x="0" y="0"/>
            <a:chExt cx="1095080" cy="812800"/>
          </a:xfrm>
        </p:grpSpPr>
        <p:sp>
          <p:nvSpPr>
            <p:cNvPr id="9" name="Freeform 9"/>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10" name="TextBox 10"/>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269329" y="-130583"/>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5410200" y="887785"/>
            <a:ext cx="4945111" cy="1251662"/>
          </a:xfrm>
          <a:prstGeom prst="rect">
            <a:avLst/>
          </a:prstGeom>
        </p:spPr>
        <p:txBody>
          <a:bodyPr wrap="square"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Objectives</a:t>
            </a:r>
          </a:p>
        </p:txBody>
      </p:sp>
      <p:sp>
        <p:nvSpPr>
          <p:cNvPr id="7" name="TextBox 7"/>
          <p:cNvSpPr txBox="1"/>
          <p:nvPr/>
        </p:nvSpPr>
        <p:spPr>
          <a:xfrm>
            <a:off x="1028700" y="3027232"/>
            <a:ext cx="14614787" cy="3742884"/>
          </a:xfrm>
          <a:prstGeom prst="rect">
            <a:avLst/>
          </a:prstGeom>
        </p:spPr>
        <p:txBody>
          <a:bodyPr lIns="0" tIns="0" rIns="0" bIns="0" rtlCol="0" anchor="t">
            <a:spAutoFit/>
          </a:bodyPr>
          <a:lstStyle/>
          <a:p>
            <a:pPr marL="906767" lvl="1" indent="-453384" algn="l">
              <a:lnSpc>
                <a:spcPts val="5879"/>
              </a:lnSpc>
              <a:buFont typeface="Arial"/>
              <a:buChar char="•"/>
            </a:pPr>
            <a:r>
              <a:rPr lang="en-US" sz="4199" dirty="0">
                <a:solidFill>
                  <a:srgbClr val="000000"/>
                </a:solidFill>
                <a:latin typeface="TT Hoves"/>
                <a:ea typeface="TT Hoves"/>
                <a:cs typeface="TT Hoves"/>
                <a:sym typeface="TT Hoves"/>
              </a:rPr>
              <a:t>Develop a decentralized file-sharing platform.</a:t>
            </a:r>
          </a:p>
          <a:p>
            <a:pPr marL="906767" lvl="1" indent="-453384" algn="l">
              <a:lnSpc>
                <a:spcPts val="5879"/>
              </a:lnSpc>
              <a:buFont typeface="Arial"/>
              <a:buChar char="•"/>
            </a:pPr>
            <a:r>
              <a:rPr lang="en-US" sz="4400" dirty="0"/>
              <a:t>Focus on a user-friendly interface.</a:t>
            </a:r>
          </a:p>
          <a:p>
            <a:pPr marL="906767" lvl="1" indent="-453384" algn="l">
              <a:lnSpc>
                <a:spcPts val="5879"/>
              </a:lnSpc>
              <a:buFont typeface="Arial"/>
              <a:buChar char="•"/>
            </a:pPr>
            <a:r>
              <a:rPr lang="en-US" sz="4400" dirty="0"/>
              <a:t>Ensure secure and reliable file transfers.</a:t>
            </a:r>
          </a:p>
          <a:p>
            <a:pPr marL="906767" lvl="1" indent="-453384" algn="l">
              <a:lnSpc>
                <a:spcPts val="5879"/>
              </a:lnSpc>
              <a:buFont typeface="Arial"/>
              <a:buChar char="•"/>
            </a:pPr>
            <a:r>
              <a:rPr lang="en-US" sz="4400" dirty="0"/>
              <a:t>Maintain high data availability and system reliability.</a:t>
            </a:r>
          </a:p>
          <a:p>
            <a:pPr marL="906767" lvl="1" indent="-453384" algn="l">
              <a:lnSpc>
                <a:spcPts val="5879"/>
              </a:lnSpc>
              <a:buFont typeface="Arial"/>
              <a:buChar char="•"/>
            </a:pPr>
            <a:r>
              <a:rPr lang="en-US" sz="4400" dirty="0"/>
              <a:t>Enhance performance for both uploads and downloads</a:t>
            </a:r>
            <a:r>
              <a:rPr lang="en-US" sz="4199" dirty="0">
                <a:solidFill>
                  <a:srgbClr val="000000"/>
                </a:solidFill>
                <a:latin typeface="TT Hoves"/>
                <a:ea typeface="TT Hoves"/>
                <a:cs typeface="TT Hoves"/>
                <a:sym typeface="TT Hoves"/>
              </a:rPr>
              <a:t>.</a:t>
            </a:r>
          </a:p>
        </p:txBody>
      </p:sp>
      <p:grpSp>
        <p:nvGrpSpPr>
          <p:cNvPr id="8" name="Group 8"/>
          <p:cNvGrpSpPr/>
          <p:nvPr/>
        </p:nvGrpSpPr>
        <p:grpSpPr>
          <a:xfrm>
            <a:off x="17482968" y="8660782"/>
            <a:ext cx="805032" cy="597518"/>
            <a:chOff x="0" y="0"/>
            <a:chExt cx="1095080" cy="812800"/>
          </a:xfrm>
        </p:grpSpPr>
        <p:sp>
          <p:nvSpPr>
            <p:cNvPr id="9" name="Freeform 9"/>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10" name="TextBox 10"/>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154665"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grpSp>
        <p:nvGrpSpPr>
          <p:cNvPr id="6" name="Group 6"/>
          <p:cNvGrpSpPr/>
          <p:nvPr/>
        </p:nvGrpSpPr>
        <p:grpSpPr>
          <a:xfrm>
            <a:off x="17482968" y="8660782"/>
            <a:ext cx="805032" cy="597518"/>
            <a:chOff x="0" y="0"/>
            <a:chExt cx="1095080" cy="812800"/>
          </a:xfrm>
        </p:grpSpPr>
        <p:sp>
          <p:nvSpPr>
            <p:cNvPr id="7" name="Freeform 7"/>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8" name="TextBox 8"/>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2649200" y="2634881"/>
            <a:ext cx="3147164" cy="5017237"/>
          </a:xfrm>
          <a:custGeom>
            <a:avLst/>
            <a:gdLst/>
            <a:ahLst/>
            <a:cxnLst/>
            <a:rect l="l" t="t" r="r" b="b"/>
            <a:pathLst>
              <a:path w="3147164" h="5017237">
                <a:moveTo>
                  <a:pt x="0" y="0"/>
                </a:moveTo>
                <a:lnTo>
                  <a:pt x="3147164" y="0"/>
                </a:lnTo>
                <a:lnTo>
                  <a:pt x="3147164" y="5017238"/>
                </a:lnTo>
                <a:lnTo>
                  <a:pt x="0" y="5017238"/>
                </a:lnTo>
                <a:lnTo>
                  <a:pt x="0" y="0"/>
                </a:lnTo>
                <a:close/>
              </a:path>
            </a:pathLst>
          </a:custGeom>
          <a:blipFill>
            <a:blip r:embed="rId4"/>
            <a:stretch>
              <a:fillRect l="-47041" r="-43327" b="-19413"/>
            </a:stretch>
          </a:blipFill>
        </p:spPr>
        <p:txBody>
          <a:bodyPr/>
          <a:lstStyle/>
          <a:p>
            <a:endParaRPr lang="en-IL"/>
          </a:p>
        </p:txBody>
      </p:sp>
      <p:sp>
        <p:nvSpPr>
          <p:cNvPr id="10" name="TextBox 10"/>
          <p:cNvSpPr txBox="1"/>
          <p:nvPr/>
        </p:nvSpPr>
        <p:spPr>
          <a:xfrm>
            <a:off x="1028700" y="3573462"/>
            <a:ext cx="10849000" cy="4981044"/>
          </a:xfrm>
          <a:prstGeom prst="rect">
            <a:avLst/>
          </a:prstGeom>
        </p:spPr>
        <p:txBody>
          <a:bodyPr lIns="0" tIns="0" rIns="0" bIns="0" rtlCol="0" anchor="t">
            <a:spAutoFit/>
          </a:bodyPr>
          <a:lstStyle/>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The growing of digital file sizes.</a:t>
            </a:r>
          </a:p>
          <a:p>
            <a:pPr algn="l">
              <a:lnSpc>
                <a:spcPts val="4899"/>
              </a:lnSpc>
            </a:pPr>
            <a:endParaRPr lang="en-US" sz="3499" dirty="0">
              <a:solidFill>
                <a:srgbClr val="000000"/>
              </a:solidFill>
              <a:latin typeface="TT Hoves"/>
              <a:ea typeface="TT Hoves"/>
              <a:cs typeface="TT Hoves"/>
              <a:sym typeface="TT Hoves"/>
            </a:endParaRPr>
          </a:p>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Bandwidth limitations in single-server systems.</a:t>
            </a:r>
          </a:p>
          <a:p>
            <a:pPr algn="l">
              <a:lnSpc>
                <a:spcPts val="4899"/>
              </a:lnSpc>
            </a:pPr>
            <a:endParaRPr lang="en-US" sz="3499" dirty="0">
              <a:solidFill>
                <a:srgbClr val="000000"/>
              </a:solidFill>
              <a:latin typeface="TT Hoves"/>
              <a:ea typeface="TT Hoves"/>
              <a:cs typeface="TT Hoves"/>
              <a:sym typeface="TT Hoves"/>
            </a:endParaRPr>
          </a:p>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Inefficiencies in traditional file distribution.</a:t>
            </a:r>
          </a:p>
          <a:p>
            <a:pPr marL="755641" lvl="1" indent="-377820" algn="l">
              <a:lnSpc>
                <a:spcPts val="4899"/>
              </a:lnSpc>
              <a:buFont typeface="Arial"/>
              <a:buChar char="•"/>
            </a:pPr>
            <a:endParaRPr lang="en-US" sz="3499" dirty="0">
              <a:solidFill>
                <a:srgbClr val="000000"/>
              </a:solidFill>
              <a:latin typeface="TT Hoves"/>
              <a:ea typeface="TT Hoves"/>
              <a:cs typeface="TT Hoves"/>
              <a:sym typeface="TT Hoves"/>
            </a:endParaRPr>
          </a:p>
          <a:p>
            <a:pPr marL="755641" lvl="1" indent="-377820" algn="l">
              <a:lnSpc>
                <a:spcPts val="4899"/>
              </a:lnSpc>
              <a:buFont typeface="Arial"/>
              <a:buChar char="•"/>
            </a:pPr>
            <a:r>
              <a:rPr lang="en-US" sz="3600" dirty="0"/>
              <a:t>BitTorrent and µTorrent.</a:t>
            </a:r>
            <a:endParaRPr lang="en-US" sz="3499" dirty="0">
              <a:solidFill>
                <a:srgbClr val="000000"/>
              </a:solidFill>
              <a:latin typeface="TT Hoves"/>
              <a:ea typeface="TT Hoves"/>
              <a:cs typeface="TT Hoves"/>
              <a:sym typeface="TT Hoves"/>
            </a:endParaRPr>
          </a:p>
          <a:p>
            <a:pPr algn="l">
              <a:lnSpc>
                <a:spcPts val="4899"/>
              </a:lnSpc>
            </a:pPr>
            <a:endParaRPr lang="en-US" sz="3499" dirty="0">
              <a:solidFill>
                <a:srgbClr val="000000"/>
              </a:solidFill>
              <a:latin typeface="TT Hoves"/>
              <a:ea typeface="TT Hoves"/>
              <a:cs typeface="TT Hoves"/>
              <a:sym typeface="TT Hoves"/>
            </a:endParaRPr>
          </a:p>
        </p:txBody>
      </p:sp>
      <p:sp>
        <p:nvSpPr>
          <p:cNvPr id="11" name="TextBox 11"/>
          <p:cNvSpPr txBox="1"/>
          <p:nvPr/>
        </p:nvSpPr>
        <p:spPr>
          <a:xfrm>
            <a:off x="3581400" y="895350"/>
            <a:ext cx="9533987" cy="1223925"/>
          </a:xfrm>
          <a:prstGeom prst="rect">
            <a:avLst/>
          </a:prstGeom>
        </p:spPr>
        <p:txBody>
          <a:bodyPr wrap="square"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Existing Conditions</a:t>
            </a:r>
          </a:p>
        </p:txBody>
      </p:sp>
      <p:sp>
        <p:nvSpPr>
          <p:cNvPr id="12" name="TextBox 12"/>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154665"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4681192" y="1389870"/>
            <a:ext cx="8925616" cy="125166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Need for </a:t>
            </a:r>
            <a:r>
              <a:rPr lang="en-US" sz="7346" dirty="0" err="1">
                <a:solidFill>
                  <a:srgbClr val="000000"/>
                </a:solidFill>
                <a:latin typeface="TT Hoves Bold"/>
                <a:ea typeface="TT Hoves Bold"/>
                <a:cs typeface="TT Hoves Bold"/>
                <a:sym typeface="TT Hoves Bold"/>
              </a:rPr>
              <a:t>DataPulse</a:t>
            </a:r>
            <a:endParaRPr lang="en-US" sz="7346" dirty="0">
              <a:solidFill>
                <a:srgbClr val="000000"/>
              </a:solidFill>
              <a:latin typeface="TT Hoves Bold"/>
              <a:ea typeface="TT Hoves Bold"/>
              <a:cs typeface="TT Hoves Bold"/>
              <a:sym typeface="TT Hoves Bold"/>
            </a:endParaRPr>
          </a:p>
        </p:txBody>
      </p:sp>
      <p:sp>
        <p:nvSpPr>
          <p:cNvPr id="7" name="TextBox 7"/>
          <p:cNvSpPr txBox="1"/>
          <p:nvPr/>
        </p:nvSpPr>
        <p:spPr>
          <a:xfrm>
            <a:off x="1066800" y="3467913"/>
            <a:ext cx="14283628" cy="5609421"/>
          </a:xfrm>
          <a:prstGeom prst="rect">
            <a:avLst/>
          </a:prstGeom>
        </p:spPr>
        <p:txBody>
          <a:bodyPr lIns="0" tIns="0" rIns="0" bIns="0" rtlCol="0" anchor="t">
            <a:spAutoFit/>
          </a:bodyPr>
          <a:lstStyle/>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A decentralized approach to file sharing.</a:t>
            </a:r>
          </a:p>
          <a:p>
            <a:pPr algn="l">
              <a:lnSpc>
                <a:spcPts val="4899"/>
              </a:lnSpc>
            </a:pPr>
            <a:endParaRPr lang="en-US" sz="3499" dirty="0">
              <a:solidFill>
                <a:srgbClr val="000000"/>
              </a:solidFill>
              <a:latin typeface="TT Hoves"/>
              <a:ea typeface="TT Hoves"/>
              <a:cs typeface="TT Hoves"/>
              <a:sym typeface="TT Hoves"/>
            </a:endParaRPr>
          </a:p>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Enhanced performance through optimized bandwidth utilization.</a:t>
            </a:r>
          </a:p>
          <a:p>
            <a:pPr marL="755641" lvl="1" indent="-377820" algn="l">
              <a:lnSpc>
                <a:spcPts val="4899"/>
              </a:lnSpc>
              <a:buFont typeface="Arial"/>
              <a:buChar char="•"/>
            </a:pPr>
            <a:endParaRPr lang="en-US" sz="3499" dirty="0">
              <a:solidFill>
                <a:srgbClr val="000000"/>
              </a:solidFill>
              <a:latin typeface="TT Hoves"/>
              <a:ea typeface="TT Hoves"/>
              <a:cs typeface="TT Hoves"/>
              <a:sym typeface="TT Hoves"/>
            </a:endParaRPr>
          </a:p>
          <a:p>
            <a:pPr marL="755641" lvl="1" indent="-377820" algn="l">
              <a:lnSpc>
                <a:spcPts val="4899"/>
              </a:lnSpc>
              <a:buFont typeface="Arial"/>
              <a:buChar char="•"/>
            </a:pPr>
            <a:r>
              <a:rPr lang="en-US" sz="3600" dirty="0"/>
              <a:t>Tracker-based system for efficient peer discovery.</a:t>
            </a:r>
            <a:endParaRPr lang="en-US" sz="3499" dirty="0">
              <a:solidFill>
                <a:srgbClr val="000000"/>
              </a:solidFill>
              <a:latin typeface="TT Hoves"/>
              <a:ea typeface="TT Hoves"/>
              <a:cs typeface="TT Hoves"/>
              <a:sym typeface="TT Hoves"/>
            </a:endParaRPr>
          </a:p>
          <a:p>
            <a:pPr algn="l">
              <a:lnSpc>
                <a:spcPts val="4899"/>
              </a:lnSpc>
            </a:pPr>
            <a:endParaRPr lang="en-US" sz="3499" dirty="0">
              <a:solidFill>
                <a:srgbClr val="000000"/>
              </a:solidFill>
              <a:latin typeface="TT Hoves"/>
              <a:ea typeface="TT Hoves"/>
              <a:cs typeface="TT Hoves"/>
              <a:sym typeface="TT Hoves"/>
            </a:endParaRPr>
          </a:p>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Scalable and secure file-sharing solution</a:t>
            </a:r>
          </a:p>
          <a:p>
            <a:pPr algn="l">
              <a:lnSpc>
                <a:spcPts val="4899"/>
              </a:lnSpc>
            </a:pPr>
            <a:endParaRPr lang="en-US" sz="3499" dirty="0">
              <a:solidFill>
                <a:srgbClr val="000000"/>
              </a:solidFill>
              <a:latin typeface="TT Hoves"/>
              <a:ea typeface="TT Hoves"/>
              <a:cs typeface="TT Hoves"/>
              <a:sym typeface="TT Hoves"/>
            </a:endParaRPr>
          </a:p>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User friendly UI interface</a:t>
            </a:r>
          </a:p>
        </p:txBody>
      </p:sp>
      <p:grpSp>
        <p:nvGrpSpPr>
          <p:cNvPr id="8" name="Group 8"/>
          <p:cNvGrpSpPr/>
          <p:nvPr/>
        </p:nvGrpSpPr>
        <p:grpSpPr>
          <a:xfrm>
            <a:off x="17482968" y="8660782"/>
            <a:ext cx="805032" cy="597518"/>
            <a:chOff x="0" y="0"/>
            <a:chExt cx="1095080" cy="812800"/>
          </a:xfrm>
        </p:grpSpPr>
        <p:sp>
          <p:nvSpPr>
            <p:cNvPr id="9" name="Freeform 9"/>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10" name="TextBox 10"/>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515332" y="-278010"/>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4132440" y="895350"/>
            <a:ext cx="10023121" cy="125166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Research Approaches</a:t>
            </a:r>
          </a:p>
        </p:txBody>
      </p:sp>
      <p:sp>
        <p:nvSpPr>
          <p:cNvPr id="7" name="TextBox 7"/>
          <p:cNvSpPr txBox="1"/>
          <p:nvPr/>
        </p:nvSpPr>
        <p:spPr>
          <a:xfrm>
            <a:off x="1028700" y="3367697"/>
            <a:ext cx="6725416" cy="3095912"/>
          </a:xfrm>
          <a:prstGeom prst="rect">
            <a:avLst/>
          </a:prstGeom>
        </p:spPr>
        <p:txBody>
          <a:bodyPr lIns="0" tIns="0" rIns="0" bIns="0" rtlCol="0" anchor="t">
            <a:spAutoFit/>
          </a:bodyPr>
          <a:lstStyle/>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Literature Review.</a:t>
            </a:r>
          </a:p>
          <a:p>
            <a:pPr algn="l">
              <a:lnSpc>
                <a:spcPts val="4899"/>
              </a:lnSpc>
            </a:pPr>
            <a:endParaRPr lang="en-US" sz="3499" dirty="0">
              <a:solidFill>
                <a:srgbClr val="000000"/>
              </a:solidFill>
              <a:latin typeface="TT Hoves"/>
              <a:ea typeface="TT Hoves"/>
              <a:cs typeface="TT Hoves"/>
              <a:sym typeface="TT Hoves"/>
            </a:endParaRPr>
          </a:p>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Technological Feasibility.</a:t>
            </a:r>
          </a:p>
          <a:p>
            <a:pPr algn="l">
              <a:lnSpc>
                <a:spcPts val="4899"/>
              </a:lnSpc>
            </a:pPr>
            <a:endParaRPr lang="en-US" sz="3499" dirty="0">
              <a:solidFill>
                <a:srgbClr val="000000"/>
              </a:solidFill>
              <a:latin typeface="TT Hoves"/>
              <a:ea typeface="TT Hoves"/>
              <a:cs typeface="TT Hoves"/>
              <a:sym typeface="TT Hoves"/>
            </a:endParaRPr>
          </a:p>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User Feedback.</a:t>
            </a:r>
          </a:p>
        </p:txBody>
      </p:sp>
      <p:grpSp>
        <p:nvGrpSpPr>
          <p:cNvPr id="8" name="Group 8"/>
          <p:cNvGrpSpPr/>
          <p:nvPr/>
        </p:nvGrpSpPr>
        <p:grpSpPr>
          <a:xfrm>
            <a:off x="17482968" y="8660782"/>
            <a:ext cx="805032" cy="597518"/>
            <a:chOff x="0" y="0"/>
            <a:chExt cx="1095080" cy="812800"/>
          </a:xfrm>
        </p:grpSpPr>
        <p:sp>
          <p:nvSpPr>
            <p:cNvPr id="9" name="Freeform 9"/>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10" name="TextBox 10"/>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154665"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4378150" y="895350"/>
            <a:ext cx="9531701" cy="125166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Development Phases</a:t>
            </a:r>
          </a:p>
        </p:txBody>
      </p:sp>
      <p:sp>
        <p:nvSpPr>
          <p:cNvPr id="7" name="TextBox 7"/>
          <p:cNvSpPr txBox="1"/>
          <p:nvPr/>
        </p:nvSpPr>
        <p:spPr>
          <a:xfrm>
            <a:off x="1028700" y="2954337"/>
            <a:ext cx="7886700" cy="4363439"/>
          </a:xfrm>
          <a:prstGeom prst="rect">
            <a:avLst/>
          </a:prstGeom>
        </p:spPr>
        <p:txBody>
          <a:bodyPr wrap="square" lIns="0" tIns="0" rIns="0" bIns="0" rtlCol="0" anchor="t">
            <a:spAutoFit/>
          </a:bodyPr>
          <a:lstStyle/>
          <a:p>
            <a:pPr marL="755641" lvl="1" indent="-377820" algn="l">
              <a:lnSpc>
                <a:spcPts val="4899"/>
              </a:lnSpc>
              <a:buFont typeface="Arial"/>
              <a:buChar char="•"/>
            </a:pPr>
            <a:r>
              <a:rPr lang="en-US" sz="3499" dirty="0">
                <a:solidFill>
                  <a:srgbClr val="000000"/>
                </a:solidFill>
                <a:latin typeface="TT Hoves"/>
                <a:ea typeface="TT Hoves"/>
                <a:cs typeface="TT Hoves"/>
                <a:sym typeface="TT Hoves"/>
              </a:rPr>
              <a:t>Initial Research.</a:t>
            </a:r>
          </a:p>
          <a:p>
            <a:pPr algn="l">
              <a:lnSpc>
                <a:spcPts val="4899"/>
              </a:lnSpc>
            </a:pPr>
            <a:endParaRPr lang="en-US" sz="3499" dirty="0">
              <a:solidFill>
                <a:srgbClr val="000000"/>
              </a:solidFill>
              <a:latin typeface="TT Hoves"/>
              <a:ea typeface="TT Hoves"/>
              <a:cs typeface="TT Hoves"/>
              <a:sym typeface="TT Hoves"/>
            </a:endParaRPr>
          </a:p>
          <a:p>
            <a:pPr marL="755641" lvl="1" indent="-377820" algn="l">
              <a:lnSpc>
                <a:spcPts val="4899"/>
              </a:lnSpc>
              <a:buFont typeface="Arial"/>
              <a:buChar char="•"/>
            </a:pPr>
            <a:r>
              <a:rPr lang="en-US" sz="3600" dirty="0"/>
              <a:t>Design and Test Planning</a:t>
            </a:r>
            <a:r>
              <a:rPr lang="en-US" sz="3499" dirty="0">
                <a:solidFill>
                  <a:srgbClr val="000000"/>
                </a:solidFill>
                <a:latin typeface="TT Hoves"/>
                <a:ea typeface="TT Hoves"/>
                <a:cs typeface="TT Hoves"/>
                <a:sym typeface="TT Hoves"/>
              </a:rPr>
              <a:t>.</a:t>
            </a:r>
          </a:p>
          <a:p>
            <a:pPr algn="l">
              <a:lnSpc>
                <a:spcPts val="4899"/>
              </a:lnSpc>
            </a:pPr>
            <a:endParaRPr lang="en-US" sz="3499" dirty="0">
              <a:solidFill>
                <a:srgbClr val="000000"/>
              </a:solidFill>
              <a:latin typeface="TT Hoves"/>
              <a:ea typeface="TT Hoves"/>
              <a:cs typeface="TT Hoves"/>
              <a:sym typeface="TT Hoves"/>
            </a:endParaRPr>
          </a:p>
          <a:p>
            <a:pPr marL="755641" lvl="1" indent="-377820" algn="l">
              <a:lnSpc>
                <a:spcPts val="4899"/>
              </a:lnSpc>
              <a:buFont typeface="Arial"/>
              <a:buChar char="•"/>
            </a:pPr>
            <a:r>
              <a:rPr lang="en-US" sz="3600" dirty="0"/>
              <a:t>Test-Driven Implementation.</a:t>
            </a:r>
          </a:p>
          <a:p>
            <a:pPr marL="377821" lvl="1" algn="l">
              <a:lnSpc>
                <a:spcPts val="4899"/>
              </a:lnSpc>
            </a:pPr>
            <a:endParaRPr lang="en-US" sz="3499" dirty="0">
              <a:solidFill>
                <a:srgbClr val="000000"/>
              </a:solidFill>
              <a:latin typeface="TT Hoves"/>
              <a:ea typeface="TT Hoves"/>
              <a:cs typeface="TT Hoves"/>
              <a:sym typeface="TT Hoves"/>
            </a:endParaRPr>
          </a:p>
          <a:p>
            <a:pPr marL="755641" lvl="1" indent="-377820" algn="l">
              <a:lnSpc>
                <a:spcPts val="4899"/>
              </a:lnSpc>
              <a:buFont typeface="Arial"/>
              <a:buChar char="•"/>
            </a:pPr>
            <a:r>
              <a:rPr lang="en-US" sz="3600" dirty="0"/>
              <a:t>Continuous Testing and Refinement</a:t>
            </a:r>
            <a:r>
              <a:rPr lang="en-US" sz="3499" dirty="0">
                <a:solidFill>
                  <a:srgbClr val="000000"/>
                </a:solidFill>
                <a:latin typeface="TT Hoves"/>
                <a:ea typeface="TT Hoves"/>
                <a:cs typeface="TT Hoves"/>
                <a:sym typeface="TT Hoves"/>
              </a:rPr>
              <a:t>.</a:t>
            </a:r>
          </a:p>
        </p:txBody>
      </p:sp>
      <p:grpSp>
        <p:nvGrpSpPr>
          <p:cNvPr id="8" name="Group 8"/>
          <p:cNvGrpSpPr/>
          <p:nvPr/>
        </p:nvGrpSpPr>
        <p:grpSpPr>
          <a:xfrm>
            <a:off x="17482968" y="8660782"/>
            <a:ext cx="805032" cy="597518"/>
            <a:chOff x="0" y="0"/>
            <a:chExt cx="1095080" cy="812800"/>
          </a:xfrm>
        </p:grpSpPr>
        <p:sp>
          <p:nvSpPr>
            <p:cNvPr id="9" name="Freeform 9"/>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10" name="TextBox 10"/>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154665"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1642244" y="2444916"/>
            <a:ext cx="5465878" cy="125166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Algorithms </a:t>
            </a:r>
          </a:p>
        </p:txBody>
      </p:sp>
      <p:sp>
        <p:nvSpPr>
          <p:cNvPr id="7" name="TextBox 7"/>
          <p:cNvSpPr txBox="1"/>
          <p:nvPr/>
        </p:nvSpPr>
        <p:spPr>
          <a:xfrm>
            <a:off x="1213114" y="3963856"/>
            <a:ext cx="8110805" cy="3020955"/>
          </a:xfrm>
          <a:prstGeom prst="rect">
            <a:avLst/>
          </a:prstGeom>
        </p:spPr>
        <p:txBody>
          <a:bodyPr lIns="0" tIns="0" rIns="0" bIns="0" rtlCol="0" anchor="t">
            <a:spAutoFit/>
          </a:bodyPr>
          <a:lstStyle/>
          <a:p>
            <a:pPr marL="921998" lvl="1" indent="-460999" algn="l">
              <a:lnSpc>
                <a:spcPts val="5978"/>
              </a:lnSpc>
              <a:buFont typeface="Arial"/>
              <a:buChar char="•"/>
            </a:pPr>
            <a:r>
              <a:rPr lang="en-US" sz="4270" dirty="0">
                <a:solidFill>
                  <a:srgbClr val="000000"/>
                </a:solidFill>
                <a:latin typeface="TT Hoves"/>
                <a:ea typeface="TT Hoves"/>
                <a:cs typeface="TT Hoves"/>
                <a:sym typeface="TT Hoves"/>
              </a:rPr>
              <a:t>P2P Networking Algorithms.</a:t>
            </a:r>
          </a:p>
          <a:p>
            <a:pPr marL="921998" lvl="1" indent="-460999" algn="l">
              <a:lnSpc>
                <a:spcPts val="5978"/>
              </a:lnSpc>
              <a:buFont typeface="Arial"/>
              <a:buChar char="•"/>
            </a:pPr>
            <a:r>
              <a:rPr lang="en-US" sz="4270" dirty="0">
                <a:solidFill>
                  <a:srgbClr val="000000"/>
                </a:solidFill>
                <a:latin typeface="TT Hoves"/>
                <a:ea typeface="TT Hoves"/>
                <a:cs typeface="TT Hoves"/>
                <a:sym typeface="TT Hoves"/>
              </a:rPr>
              <a:t>Encryption Algorithms.</a:t>
            </a:r>
          </a:p>
          <a:p>
            <a:pPr marL="921998" lvl="1" indent="-460999" algn="l">
              <a:lnSpc>
                <a:spcPts val="5978"/>
              </a:lnSpc>
              <a:buFont typeface="Arial"/>
              <a:buChar char="•"/>
            </a:pPr>
            <a:r>
              <a:rPr lang="en-US" sz="4270" dirty="0">
                <a:solidFill>
                  <a:srgbClr val="000000"/>
                </a:solidFill>
                <a:latin typeface="TT Hoves"/>
                <a:ea typeface="TT Hoves"/>
                <a:cs typeface="TT Hoves"/>
                <a:sym typeface="TT Hoves"/>
              </a:rPr>
              <a:t>Error Correction.</a:t>
            </a:r>
          </a:p>
          <a:p>
            <a:pPr algn="l">
              <a:lnSpc>
                <a:spcPts val="5978"/>
              </a:lnSpc>
            </a:pPr>
            <a:endParaRPr lang="en-US" sz="4270" dirty="0">
              <a:solidFill>
                <a:srgbClr val="000000"/>
              </a:solidFill>
              <a:latin typeface="TT Hoves"/>
              <a:ea typeface="TT Hoves"/>
              <a:cs typeface="TT Hoves"/>
              <a:sym typeface="TT Hoves"/>
            </a:endParaRPr>
          </a:p>
        </p:txBody>
      </p:sp>
      <p:sp>
        <p:nvSpPr>
          <p:cNvPr id="8" name="TextBox 8"/>
          <p:cNvSpPr txBox="1"/>
          <p:nvPr/>
        </p:nvSpPr>
        <p:spPr>
          <a:xfrm>
            <a:off x="9824117" y="2444916"/>
            <a:ext cx="5277325" cy="125166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Technology</a:t>
            </a:r>
          </a:p>
        </p:txBody>
      </p:sp>
      <p:sp>
        <p:nvSpPr>
          <p:cNvPr id="9" name="TextBox 9"/>
          <p:cNvSpPr txBox="1"/>
          <p:nvPr/>
        </p:nvSpPr>
        <p:spPr>
          <a:xfrm>
            <a:off x="9471461" y="3963856"/>
            <a:ext cx="8816539" cy="3744878"/>
          </a:xfrm>
          <a:prstGeom prst="rect">
            <a:avLst/>
          </a:prstGeom>
        </p:spPr>
        <p:txBody>
          <a:bodyPr lIns="0" tIns="0" rIns="0" bIns="0" rtlCol="0" anchor="t">
            <a:spAutoFit/>
          </a:bodyPr>
          <a:lstStyle/>
          <a:p>
            <a:pPr marL="921998" lvl="1" indent="-460999" algn="l">
              <a:lnSpc>
                <a:spcPts val="5978"/>
              </a:lnSpc>
              <a:buFont typeface="Arial"/>
              <a:buChar char="•"/>
            </a:pPr>
            <a:r>
              <a:rPr lang="en-US" sz="4270" dirty="0">
                <a:solidFill>
                  <a:srgbClr val="000000"/>
                </a:solidFill>
                <a:latin typeface="TT Hoves"/>
                <a:ea typeface="TT Hoves"/>
                <a:cs typeface="TT Hoves"/>
                <a:sym typeface="TT Hoves"/>
              </a:rPr>
              <a:t>Backend - Python.</a:t>
            </a:r>
          </a:p>
          <a:p>
            <a:pPr marL="921998" lvl="1" indent="-460999" algn="l">
              <a:lnSpc>
                <a:spcPts val="5978"/>
              </a:lnSpc>
              <a:buFont typeface="Arial"/>
              <a:buChar char="•"/>
            </a:pPr>
            <a:r>
              <a:rPr lang="en-US" sz="4270" dirty="0">
                <a:solidFill>
                  <a:srgbClr val="000000"/>
                </a:solidFill>
                <a:latin typeface="TT Hoves"/>
                <a:ea typeface="TT Hoves"/>
                <a:cs typeface="TT Hoves"/>
                <a:sym typeface="TT Hoves"/>
              </a:rPr>
              <a:t>Frontend - Angular.</a:t>
            </a:r>
          </a:p>
          <a:p>
            <a:pPr marL="921998" lvl="1" indent="-460999" algn="l">
              <a:lnSpc>
                <a:spcPts val="5978"/>
              </a:lnSpc>
              <a:buFont typeface="Arial"/>
              <a:buChar char="•"/>
            </a:pPr>
            <a:r>
              <a:rPr lang="en-US" sz="4270" dirty="0">
                <a:solidFill>
                  <a:srgbClr val="000000"/>
                </a:solidFill>
                <a:latin typeface="TT Hoves"/>
                <a:ea typeface="TT Hoves"/>
                <a:cs typeface="TT Hoves"/>
                <a:sym typeface="TT Hoves"/>
              </a:rPr>
              <a:t>Database - MongoDB.</a:t>
            </a:r>
          </a:p>
          <a:p>
            <a:pPr marL="921998" lvl="1" indent="-460999" algn="l">
              <a:lnSpc>
                <a:spcPts val="5978"/>
              </a:lnSpc>
              <a:buFont typeface="Arial"/>
              <a:buChar char="•"/>
            </a:pPr>
            <a:r>
              <a:rPr lang="en-US" sz="4270" dirty="0">
                <a:solidFill>
                  <a:srgbClr val="000000"/>
                </a:solidFill>
                <a:latin typeface="TT Hoves"/>
                <a:ea typeface="TT Hoves"/>
                <a:cs typeface="TT Hoves"/>
                <a:sym typeface="TT Hoves"/>
              </a:rPr>
              <a:t>Networking - WebRTC </a:t>
            </a:r>
          </a:p>
          <a:p>
            <a:pPr algn="l">
              <a:lnSpc>
                <a:spcPts val="5978"/>
              </a:lnSpc>
            </a:pPr>
            <a:endParaRPr lang="en-US" sz="4270" dirty="0">
              <a:solidFill>
                <a:srgbClr val="000000"/>
              </a:solidFill>
              <a:latin typeface="TT Hoves"/>
              <a:ea typeface="TT Hoves"/>
              <a:cs typeface="TT Hoves"/>
              <a:sym typeface="TT Hoves"/>
            </a:endParaRPr>
          </a:p>
        </p:txBody>
      </p:sp>
      <p:grpSp>
        <p:nvGrpSpPr>
          <p:cNvPr id="10" name="Group 10"/>
          <p:cNvGrpSpPr/>
          <p:nvPr/>
        </p:nvGrpSpPr>
        <p:grpSpPr>
          <a:xfrm>
            <a:off x="17482968" y="8660782"/>
            <a:ext cx="805032" cy="597518"/>
            <a:chOff x="0" y="0"/>
            <a:chExt cx="1095080" cy="812800"/>
          </a:xfrm>
        </p:grpSpPr>
        <p:sp>
          <p:nvSpPr>
            <p:cNvPr id="11" name="Freeform 11"/>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12" name="TextBox 12"/>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L"/>
          </a:p>
        </p:txBody>
      </p:sp>
      <p:grpSp>
        <p:nvGrpSpPr>
          <p:cNvPr id="3" name="Group 3"/>
          <p:cNvGrpSpPr/>
          <p:nvPr/>
        </p:nvGrpSpPr>
        <p:grpSpPr>
          <a:xfrm>
            <a:off x="-269329" y="-278009"/>
            <a:ext cx="18826659" cy="10843018"/>
            <a:chOff x="0" y="0"/>
            <a:chExt cx="4958462" cy="2855774"/>
          </a:xfrm>
        </p:grpSpPr>
        <p:sp>
          <p:nvSpPr>
            <p:cNvPr id="4" name="Freeform 4"/>
            <p:cNvSpPr/>
            <p:nvPr/>
          </p:nvSpPr>
          <p:spPr>
            <a:xfrm>
              <a:off x="0" y="0"/>
              <a:ext cx="4958462" cy="2855774"/>
            </a:xfrm>
            <a:custGeom>
              <a:avLst/>
              <a:gdLst/>
              <a:ahLst/>
              <a:cxnLst/>
              <a:rect l="l" t="t" r="r" b="b"/>
              <a:pathLst>
                <a:path w="4958462" h="2855774">
                  <a:moveTo>
                    <a:pt x="0" y="0"/>
                  </a:moveTo>
                  <a:lnTo>
                    <a:pt x="4958462" y="0"/>
                  </a:lnTo>
                  <a:lnTo>
                    <a:pt x="4958462" y="2855774"/>
                  </a:lnTo>
                  <a:lnTo>
                    <a:pt x="0" y="2855774"/>
                  </a:lnTo>
                  <a:close/>
                </a:path>
              </a:pathLst>
            </a:custGeom>
            <a:solidFill>
              <a:srgbClr val="F4E5E5">
                <a:alpha val="91765"/>
              </a:srgbClr>
            </a:solidFill>
          </p:spPr>
          <p:txBody>
            <a:bodyPr/>
            <a:lstStyle/>
            <a:p>
              <a:endParaRPr lang="en-IL"/>
            </a:p>
          </p:txBody>
        </p:sp>
        <p:sp>
          <p:nvSpPr>
            <p:cNvPr id="5" name="TextBox 5"/>
            <p:cNvSpPr txBox="1"/>
            <p:nvPr/>
          </p:nvSpPr>
          <p:spPr>
            <a:xfrm>
              <a:off x="0" y="-57150"/>
              <a:ext cx="4958462" cy="2912924"/>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4378150" y="895350"/>
            <a:ext cx="9531701" cy="1251662"/>
          </a:xfrm>
          <a:prstGeom prst="rect">
            <a:avLst/>
          </a:prstGeom>
        </p:spPr>
        <p:txBody>
          <a:bodyPr lIns="0" tIns="0" rIns="0" bIns="0" rtlCol="0" anchor="t">
            <a:spAutoFit/>
          </a:bodyPr>
          <a:lstStyle/>
          <a:p>
            <a:pPr algn="ctr">
              <a:lnSpc>
                <a:spcPts val="10285"/>
              </a:lnSpc>
              <a:spcBef>
                <a:spcPct val="0"/>
              </a:spcBef>
            </a:pPr>
            <a:r>
              <a:rPr lang="en-US" sz="7346" dirty="0">
                <a:solidFill>
                  <a:srgbClr val="000000"/>
                </a:solidFill>
                <a:latin typeface="TT Hoves Bold"/>
                <a:ea typeface="TT Hoves Bold"/>
                <a:cs typeface="TT Hoves Bold"/>
                <a:sym typeface="TT Hoves Bold"/>
              </a:rPr>
              <a:t>Stages</a:t>
            </a:r>
          </a:p>
        </p:txBody>
      </p:sp>
      <p:sp>
        <p:nvSpPr>
          <p:cNvPr id="7" name="TextBox 7"/>
          <p:cNvSpPr txBox="1"/>
          <p:nvPr/>
        </p:nvSpPr>
        <p:spPr>
          <a:xfrm>
            <a:off x="1028700" y="2602342"/>
            <a:ext cx="6257897" cy="5384807"/>
          </a:xfrm>
          <a:prstGeom prst="rect">
            <a:avLst/>
          </a:prstGeom>
        </p:spPr>
        <p:txBody>
          <a:bodyPr lIns="0" tIns="0" rIns="0" bIns="0" rtlCol="0" anchor="t">
            <a:spAutoFit/>
          </a:bodyPr>
          <a:lstStyle/>
          <a:p>
            <a:pPr marL="755641" lvl="1" indent="-377820" algn="l">
              <a:lnSpc>
                <a:spcPts val="8749"/>
              </a:lnSpc>
              <a:buAutoNum type="arabicPeriod"/>
            </a:pPr>
            <a:r>
              <a:rPr lang="en-US" sz="3499" dirty="0">
                <a:solidFill>
                  <a:srgbClr val="000000"/>
                </a:solidFill>
                <a:latin typeface="TT Hoves"/>
                <a:ea typeface="TT Hoves"/>
                <a:cs typeface="TT Hoves"/>
                <a:sym typeface="TT Hoves"/>
              </a:rPr>
              <a:t>System Design.</a:t>
            </a:r>
          </a:p>
          <a:p>
            <a:pPr marL="755641" lvl="1" indent="-377820" algn="l">
              <a:lnSpc>
                <a:spcPts val="8749"/>
              </a:lnSpc>
              <a:buAutoNum type="arabicPeriod"/>
            </a:pPr>
            <a:r>
              <a:rPr lang="en-US" sz="3499" dirty="0">
                <a:solidFill>
                  <a:srgbClr val="000000"/>
                </a:solidFill>
                <a:latin typeface="TT Hoves"/>
                <a:ea typeface="TT Hoves"/>
                <a:cs typeface="TT Hoves"/>
                <a:sym typeface="TT Hoves"/>
              </a:rPr>
              <a:t>Backend Development.</a:t>
            </a:r>
          </a:p>
          <a:p>
            <a:pPr marL="755641" lvl="1" indent="-377820" algn="l">
              <a:lnSpc>
                <a:spcPts val="8749"/>
              </a:lnSpc>
              <a:buAutoNum type="arabicPeriod"/>
            </a:pPr>
            <a:r>
              <a:rPr lang="en-US" sz="3499" dirty="0">
                <a:solidFill>
                  <a:srgbClr val="000000"/>
                </a:solidFill>
                <a:latin typeface="TT Hoves"/>
                <a:ea typeface="TT Hoves"/>
                <a:cs typeface="TT Hoves"/>
                <a:sym typeface="TT Hoves"/>
              </a:rPr>
              <a:t>Frontend Development.</a:t>
            </a:r>
          </a:p>
          <a:p>
            <a:pPr marL="755641" lvl="1" indent="-377820" algn="l">
              <a:lnSpc>
                <a:spcPts val="8749"/>
              </a:lnSpc>
              <a:buAutoNum type="arabicPeriod"/>
            </a:pPr>
            <a:r>
              <a:rPr lang="en-US" sz="3499" dirty="0">
                <a:solidFill>
                  <a:srgbClr val="000000"/>
                </a:solidFill>
                <a:latin typeface="TT Hoves"/>
                <a:ea typeface="TT Hoves"/>
                <a:cs typeface="TT Hoves"/>
                <a:sym typeface="TT Hoves"/>
              </a:rPr>
              <a:t> Integration and Testing.</a:t>
            </a:r>
          </a:p>
          <a:p>
            <a:pPr marL="755641" lvl="1" indent="-377820" algn="l">
              <a:lnSpc>
                <a:spcPts val="8749"/>
              </a:lnSpc>
              <a:buAutoNum type="arabicPeriod"/>
            </a:pPr>
            <a:r>
              <a:rPr lang="en-US" sz="3499" dirty="0">
                <a:solidFill>
                  <a:srgbClr val="000000"/>
                </a:solidFill>
                <a:latin typeface="TT Hoves"/>
                <a:ea typeface="TT Hoves"/>
                <a:cs typeface="TT Hoves"/>
                <a:sym typeface="TT Hoves"/>
              </a:rPr>
              <a:t>Deployment.</a:t>
            </a:r>
          </a:p>
        </p:txBody>
      </p:sp>
      <p:grpSp>
        <p:nvGrpSpPr>
          <p:cNvPr id="8" name="Group 8"/>
          <p:cNvGrpSpPr/>
          <p:nvPr/>
        </p:nvGrpSpPr>
        <p:grpSpPr>
          <a:xfrm>
            <a:off x="17482968" y="8660782"/>
            <a:ext cx="805032" cy="597518"/>
            <a:chOff x="0" y="0"/>
            <a:chExt cx="1095080" cy="812800"/>
          </a:xfrm>
        </p:grpSpPr>
        <p:sp>
          <p:nvSpPr>
            <p:cNvPr id="9" name="Freeform 9"/>
            <p:cNvSpPr/>
            <p:nvPr/>
          </p:nvSpPr>
          <p:spPr>
            <a:xfrm>
              <a:off x="0" y="0"/>
              <a:ext cx="1095080" cy="812800"/>
            </a:xfrm>
            <a:custGeom>
              <a:avLst/>
              <a:gdLst/>
              <a:ahLst/>
              <a:cxnLst/>
              <a:rect l="l" t="t" r="r" b="b"/>
              <a:pathLst>
                <a:path w="1095080" h="812800">
                  <a:moveTo>
                    <a:pt x="0" y="0"/>
                  </a:moveTo>
                  <a:lnTo>
                    <a:pt x="1095080" y="0"/>
                  </a:lnTo>
                  <a:lnTo>
                    <a:pt x="1095080" y="812800"/>
                  </a:lnTo>
                  <a:lnTo>
                    <a:pt x="0" y="812800"/>
                  </a:lnTo>
                  <a:close/>
                </a:path>
              </a:pathLst>
            </a:custGeom>
            <a:solidFill>
              <a:srgbClr val="B4A1A1"/>
            </a:solidFill>
          </p:spPr>
          <p:txBody>
            <a:bodyPr/>
            <a:lstStyle/>
            <a:p>
              <a:endParaRPr lang="en-IL"/>
            </a:p>
          </p:txBody>
        </p:sp>
        <p:sp>
          <p:nvSpPr>
            <p:cNvPr id="10" name="TextBox 10"/>
            <p:cNvSpPr txBox="1"/>
            <p:nvPr/>
          </p:nvSpPr>
          <p:spPr>
            <a:xfrm>
              <a:off x="0" y="-38100"/>
              <a:ext cx="109508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753639" y="8813174"/>
            <a:ext cx="263689" cy="264160"/>
          </a:xfrm>
          <a:prstGeom prst="rect">
            <a:avLst/>
          </a:prstGeom>
        </p:spPr>
        <p:txBody>
          <a:bodyPr lIns="0" tIns="0" rIns="0" bIns="0" rtlCol="0" anchor="t">
            <a:spAutoFit/>
          </a:bodyPr>
          <a:lstStyle/>
          <a:p>
            <a:pPr algn="ctr">
              <a:lnSpc>
                <a:spcPts val="2239"/>
              </a:lnSpc>
              <a:spcBef>
                <a:spcPct val="0"/>
              </a:spcBef>
            </a:pPr>
            <a:r>
              <a:rPr lang="en-US" sz="1599" dirty="0">
                <a:solidFill>
                  <a:srgbClr val="FFFFFF"/>
                </a:solidFill>
                <a:latin typeface="Open Sans Bold"/>
                <a:ea typeface="Open Sans Bold"/>
                <a:cs typeface="Open Sans Bold"/>
                <a:sym typeface="Open Sans Bold"/>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4337</TotalTime>
  <Words>2607</Words>
  <Application>Microsoft Office PowerPoint</Application>
  <PresentationFormat>Custom</PresentationFormat>
  <Paragraphs>264</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TT Hoves</vt:lpstr>
      <vt:lpstr>Open Sans Bold</vt:lpstr>
      <vt:lpstr>TT Hoves Bold</vt:lpstr>
      <vt:lpstr>Calibri</vt:lpstr>
      <vt:lpstr>Arial</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Modern Computer Presentation</dc:title>
  <dc:creator>ofek ben avraham</dc:creator>
  <cp:lastModifiedBy>אופק בן אברהם</cp:lastModifiedBy>
  <cp:revision>28</cp:revision>
  <dcterms:created xsi:type="dcterms:W3CDTF">2006-08-16T00:00:00Z</dcterms:created>
  <dcterms:modified xsi:type="dcterms:W3CDTF">2024-09-04T11:40:59Z</dcterms:modified>
  <dc:identifier>DAGPCriR0_U</dc:identifier>
</cp:coreProperties>
</file>