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67" r:id="rId14"/>
    <p:sldId id="268" r:id="rId15"/>
    <p:sldId id="270" r:id="rId16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3FBDF-1371-D141-E7AC-5460A4582C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76E424-CAB1-3C92-6901-5E63C00A47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8E3A48-40FF-B6AC-0744-A070F1826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99384-E7BB-439A-90BC-A2683CA90660}" type="datetimeFigureOut">
              <a:rPr lang="he-IL" smtClean="0"/>
              <a:t>ט"ו/חשון/תשפ"ה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821C5F-0B6B-FF35-3243-56833BEFF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47071-DC6F-9D7F-846D-4EEC0CA17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4A9E0-7D1B-4393-97CF-EDC91114F61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7041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A61B8-0DBE-9683-D553-129B99A04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E1B1A4-DF3F-4A9A-2EDE-04534E2C68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3C920-5141-A22C-E084-A09B33AA7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99384-E7BB-439A-90BC-A2683CA90660}" type="datetimeFigureOut">
              <a:rPr lang="he-IL" smtClean="0"/>
              <a:t>ט"ו/חשון/תשפ"ה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D080F-C6B6-E6BD-5EEE-DFA01E9B7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2A61F5-9ADA-5692-7265-87E1B5D0C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4A9E0-7D1B-4393-97CF-EDC91114F61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9839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428F26-E2F3-36D9-ED0A-C009E657CE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9ECE9C-5AEB-3550-4DB6-D16D41CF91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01ABE-AFD8-FEE6-5F96-836363B6C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99384-E7BB-439A-90BC-A2683CA90660}" type="datetimeFigureOut">
              <a:rPr lang="he-IL" smtClean="0"/>
              <a:t>ט"ו/חשון/תשפ"ה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FB8CA7-0864-6BBA-191D-ABD42EF30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DEB31-9CEE-E6E5-5457-D276840D2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4A9E0-7D1B-4393-97CF-EDC91114F61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77101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0BC5F-6919-60B6-AECB-AF42CE9AD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5BF6D-CF6E-7179-9B6A-2090B9D87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6B8818-CA62-AD28-664D-11DCBC65E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99384-E7BB-439A-90BC-A2683CA90660}" type="datetimeFigureOut">
              <a:rPr lang="he-IL" smtClean="0"/>
              <a:t>ט"ו/חשון/תשפ"ה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B538D-45E0-E7ED-22D2-89247CAE3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DCDAB-95C8-4F29-1665-E231C127E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4A9E0-7D1B-4393-97CF-EDC91114F61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4752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BD9E8-8905-40CA-98FF-21499BECC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46A0A3-EC3B-7F59-AFCD-4C867761F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A1A4D-8D90-16F2-E8A7-16C212207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99384-E7BB-439A-90BC-A2683CA90660}" type="datetimeFigureOut">
              <a:rPr lang="he-IL" smtClean="0"/>
              <a:t>ט"ו/חשון/תשפ"ה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A5FFEC-2FE1-F66B-D5C3-92AAE4B4E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3E3FBB-547B-9836-ECAF-B1FF2B7F3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4A9E0-7D1B-4393-97CF-EDC91114F61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98390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AC77D-D1F8-E980-AEEA-BE302E689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CB11B-6BC5-3BAA-6C53-2D11A4F074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B66FED-19B6-1918-1C23-1A7224A564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5E1F75-DB73-8EFA-EF0D-F9C5AB9EE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99384-E7BB-439A-90BC-A2683CA90660}" type="datetimeFigureOut">
              <a:rPr lang="he-IL" smtClean="0"/>
              <a:t>ט"ו/חשון/תשפ"ה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451057-3B52-0ACF-72FE-CFB26EB48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C8EC5-71EB-CD8E-D80F-7CE2D7F6D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4A9E0-7D1B-4393-97CF-EDC91114F61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91551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C7FF5-591A-9984-CE27-F2D99596A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9A2D49-2E60-DF98-DDA0-A9656F946C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EF2CAF-62C3-6662-F2A7-6A40BBBB3F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5748BF-413B-E5AC-6A73-2C996921AB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CC3462-E47F-F8A8-7D48-07C57CC93F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C5CECC-ED65-05A4-0797-97FD10007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99384-E7BB-439A-90BC-A2683CA90660}" type="datetimeFigureOut">
              <a:rPr lang="he-IL" smtClean="0"/>
              <a:t>ט"ו/חשון/תשפ"ה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63D82E-BBA0-F0A3-97ED-E254D4DAE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83BB3A-887F-CB29-7A51-2F4B218EC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4A9E0-7D1B-4393-97CF-EDC91114F61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39584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A7BE8-CB57-0C58-861F-C1A64551F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3F4B53-A266-BFC8-8797-424143ECD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99384-E7BB-439A-90BC-A2683CA90660}" type="datetimeFigureOut">
              <a:rPr lang="he-IL" smtClean="0"/>
              <a:t>ט"ו/חשון/תשפ"ה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CB7F45-2737-2B8A-9B73-3447A2789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15AE6E-2057-9E62-5587-836EBE87A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4A9E0-7D1B-4393-97CF-EDC91114F61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59401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00D76E-4090-636C-8911-C50D186F4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99384-E7BB-439A-90BC-A2683CA90660}" type="datetimeFigureOut">
              <a:rPr lang="he-IL" smtClean="0"/>
              <a:t>ט"ו/חשון/תשפ"ה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AA7DD4-6634-5D3F-AEB7-59A8706D4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CFF09E-534D-BDA9-59D4-A1D025FA1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4A9E0-7D1B-4393-97CF-EDC91114F61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34436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5C75E-4DDB-C8E6-FCB2-179A91839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9E28D-507B-5C98-BB44-10A565AF27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70D941-E47E-2F66-D35C-4CCBCC65DB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E900F9-7AC9-C3D2-B291-D3F737FCD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99384-E7BB-439A-90BC-A2683CA90660}" type="datetimeFigureOut">
              <a:rPr lang="he-IL" smtClean="0"/>
              <a:t>ט"ו/חשון/תשפ"ה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784778-4DD7-F98D-11B5-99F743E16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4BCB1D-FA9B-A260-96E3-862BE09F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4A9E0-7D1B-4393-97CF-EDC91114F61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71679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0C7F1-3ED0-4FC4-4546-E924FD7C4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C3290E-862B-8E08-ABA6-E482B108D7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6D2FC5-FDF5-97E8-5F6B-28AF94B810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27B435-6738-F6ED-1AB5-C5C53D58A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99384-E7BB-439A-90BC-A2683CA90660}" type="datetimeFigureOut">
              <a:rPr lang="he-IL" smtClean="0"/>
              <a:t>ט"ו/חשון/תשפ"ה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873F68-BF89-DCB5-867F-45A1D1647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F8F181-D1D5-A181-8F1F-3CE679CB3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4A9E0-7D1B-4393-97CF-EDC91114F61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12735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1BF40A-A8C1-8146-8AC9-258C7C347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C79750-23FC-A80F-9A87-50A5901054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5F3DA-8064-A936-4C3F-4878210F85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6799384-E7BB-439A-90BC-A2683CA90660}" type="datetimeFigureOut">
              <a:rPr lang="he-IL" smtClean="0"/>
              <a:t>ט"ו/חשון/תשפ"ה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9C3AA-9FFC-1580-E683-419AC80440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95F63-A819-FE28-6159-1C4136E915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04A9E0-7D1B-4393-97CF-EDC91114F61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22852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CEFD6-E239-0FF2-0149-CB779C94A6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/>
              <a:t>מעבדה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06A2C8-C12C-1DB7-818B-357F9FA61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Multi Threading</a:t>
            </a:r>
          </a:p>
          <a:p>
            <a:r>
              <a:rPr lang="he-IL" dirty="0"/>
              <a:t>ריבוי חוטים</a:t>
            </a:r>
          </a:p>
        </p:txBody>
      </p:sp>
    </p:spTree>
    <p:extLst>
      <p:ext uri="{BB962C8B-B14F-4D97-AF65-F5344CB8AC3E}">
        <p14:creationId xmlns:p14="http://schemas.microsoft.com/office/powerpoint/2010/main" val="237305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26B02-C872-0DF7-2CB7-C5570AD4A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המשך - </a:t>
            </a:r>
            <a:r>
              <a:rPr lang="en-US" dirty="0"/>
              <a:t>synchronized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2BFD4-2B26-842D-C202-595820079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r" rtl="1"/>
            <a:r>
              <a:rPr lang="he-IL" dirty="0"/>
              <a:t>משמש לנעילת קטעי קוד או מתודות כך שרק שרשור אחד יוכל להיכנס אליהם בכל זמן נתון.</a:t>
            </a:r>
          </a:p>
          <a:p>
            <a:pPr algn="r" rtl="1"/>
            <a:r>
              <a:rPr lang="he-IL" dirty="0"/>
              <a:t>דוגמאות:</a:t>
            </a:r>
          </a:p>
          <a:p>
            <a:pPr algn="r" rtl="1"/>
            <a:r>
              <a:rPr lang="he-IL" dirty="0"/>
              <a:t>סנכרון מתודה:</a:t>
            </a:r>
          </a:p>
          <a:p>
            <a:pPr algn="l"/>
            <a:r>
              <a:rPr lang="en-US" dirty="0"/>
              <a:t>public synchronized void increment() { count++; }</a:t>
            </a:r>
            <a:endParaRPr lang="he-IL" dirty="0"/>
          </a:p>
          <a:p>
            <a:pPr algn="r" rtl="1"/>
            <a:r>
              <a:rPr lang="he-IL" dirty="0"/>
              <a:t>סנכרון בלוק קוד:</a:t>
            </a:r>
          </a:p>
          <a:p>
            <a:pPr algn="l"/>
            <a:r>
              <a:rPr lang="en-US" dirty="0"/>
              <a:t>public void increment() {</a:t>
            </a:r>
          </a:p>
          <a:p>
            <a:pPr algn="l"/>
            <a:r>
              <a:rPr lang="en-US" dirty="0"/>
              <a:t>    synchronized (this) {</a:t>
            </a:r>
          </a:p>
          <a:p>
            <a:pPr algn="l"/>
            <a:r>
              <a:rPr lang="en-US" dirty="0"/>
              <a:t>        count++;</a:t>
            </a:r>
          </a:p>
          <a:p>
            <a:pPr algn="l"/>
            <a:r>
              <a:rPr lang="en-US" dirty="0"/>
              <a:t>    }</a:t>
            </a:r>
          </a:p>
          <a:p>
            <a:pPr algn="l"/>
            <a:r>
              <a:rPr lang="en-US" dirty="0"/>
              <a:t>}</a:t>
            </a:r>
            <a:endParaRPr lang="he-IL" dirty="0"/>
          </a:p>
          <a:p>
            <a:pPr algn="r" rtl="1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99471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CC1A5-AABD-43C4-2996-2C23F6001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המשך – </a:t>
            </a:r>
            <a:r>
              <a:rPr lang="en-US" dirty="0"/>
              <a:t>Deadlock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8CDDD-5819-AA45-1191-F061B41DD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r" rtl="1"/>
            <a:r>
              <a:rPr lang="he-IL" dirty="0"/>
              <a:t>מצב שבו שני או יותר חוטים מחכים אחד לשני כדי לשחרר משאב, ולכן אף אחד מהם לא יכול להמשיך.</a:t>
            </a:r>
          </a:p>
          <a:p>
            <a:pPr algn="r" rtl="1"/>
            <a:r>
              <a:rPr lang="he-IL" dirty="0"/>
              <a:t>דוגמה:</a:t>
            </a:r>
          </a:p>
          <a:p>
            <a:pPr algn="l"/>
            <a:r>
              <a:rPr lang="en-US" dirty="0"/>
              <a:t>synchronized (lock1) {</a:t>
            </a:r>
          </a:p>
          <a:p>
            <a:pPr algn="l"/>
            <a:r>
              <a:rPr lang="en-US" dirty="0"/>
              <a:t>    synchronized (lock2) {</a:t>
            </a:r>
          </a:p>
          <a:p>
            <a:pPr algn="l"/>
            <a:r>
              <a:rPr lang="en-US" dirty="0"/>
              <a:t>        // code</a:t>
            </a:r>
            <a:endParaRPr lang="he-IL" dirty="0"/>
          </a:p>
          <a:p>
            <a:pPr algn="l"/>
            <a:r>
              <a:rPr lang="he-IL" dirty="0"/>
              <a:t>{   </a:t>
            </a:r>
          </a:p>
          <a:p>
            <a:pPr algn="l"/>
            <a:r>
              <a:rPr lang="en-US" dirty="0"/>
              <a:t>}</a:t>
            </a:r>
            <a:endParaRPr lang="he-IL" dirty="0"/>
          </a:p>
          <a:p>
            <a:pPr algn="l"/>
            <a:endParaRPr lang="he-IL" dirty="0"/>
          </a:p>
          <a:p>
            <a:pPr algn="l"/>
            <a:r>
              <a:rPr lang="en-US" dirty="0"/>
              <a:t>synchronized (lock2) {</a:t>
            </a:r>
          </a:p>
          <a:p>
            <a:pPr algn="l"/>
            <a:r>
              <a:rPr lang="en-US" dirty="0"/>
              <a:t>    synchronized (lock1) {</a:t>
            </a:r>
          </a:p>
          <a:p>
            <a:pPr algn="l"/>
            <a:r>
              <a:rPr lang="en-US" dirty="0"/>
              <a:t>        // code</a:t>
            </a:r>
            <a:endParaRPr lang="he-IL" dirty="0"/>
          </a:p>
          <a:p>
            <a:pPr algn="l"/>
            <a:r>
              <a:rPr lang="en-US" dirty="0"/>
              <a:t>    }</a:t>
            </a:r>
            <a:endParaRPr lang="he-IL" dirty="0"/>
          </a:p>
          <a:p>
            <a:pPr algn="l"/>
            <a:r>
              <a:rPr lang="he-IL" dirty="0"/>
              <a:t>{</a:t>
            </a:r>
          </a:p>
          <a:p>
            <a:pPr algn="l"/>
            <a:endParaRPr lang="he-IL" dirty="0"/>
          </a:p>
          <a:p>
            <a:pPr algn="r" rtl="1"/>
            <a:endParaRPr lang="he-IL" dirty="0"/>
          </a:p>
          <a:p>
            <a:pPr algn="r" rtl="1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3047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A37A1-734E-A89E-4D05-277278937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המשך - </a:t>
            </a:r>
            <a:r>
              <a:rPr lang="en-US" dirty="0"/>
              <a:t>Monitor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37B1E-25E6-A787-1250-F683F9DDB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מנגנון מובנה ב-</a:t>
            </a:r>
            <a:r>
              <a:rPr lang="en-US" dirty="0"/>
              <a:t> Java</a:t>
            </a:r>
            <a:r>
              <a:rPr lang="he-IL" dirty="0"/>
              <a:t>לניהול סנכרון.</a:t>
            </a:r>
          </a:p>
          <a:p>
            <a:pPr algn="r" rtl="1"/>
            <a:r>
              <a:rPr lang="he-IL" dirty="0"/>
              <a:t>כל אובייקט יכול לשמש כמוניטור עם שימוש ב-</a:t>
            </a:r>
            <a:r>
              <a:rPr lang="en-US" dirty="0"/>
              <a:t> synchronized</a:t>
            </a:r>
            <a:r>
              <a:rPr lang="he-IL" dirty="0"/>
              <a:t>וניתן להשתמש בו יחד עם</a:t>
            </a:r>
            <a:r>
              <a:rPr lang="en-US" dirty="0"/>
              <a:t>wait() ,notify() </a:t>
            </a:r>
            <a:r>
              <a:rPr lang="he-IL" dirty="0"/>
              <a:t> ו-</a:t>
            </a:r>
            <a:r>
              <a:rPr lang="en-US" dirty="0" err="1"/>
              <a:t>notifyAll</a:t>
            </a:r>
            <a:r>
              <a:rPr lang="en-US" dirty="0"/>
              <a:t>()</a:t>
            </a:r>
            <a:r>
              <a:rPr lang="he-IL" dirty="0"/>
              <a:t>.</a:t>
            </a:r>
          </a:p>
          <a:p>
            <a:pPr lvl="1" algn="r" rtl="1">
              <a:buFont typeface="Courier New" panose="02070309020205020404" pitchFamily="49" charset="0"/>
              <a:buChar char="o"/>
            </a:pPr>
            <a:r>
              <a:rPr lang="en-US" dirty="0"/>
              <a:t>wait()</a:t>
            </a:r>
            <a:r>
              <a:rPr lang="he-IL" dirty="0"/>
              <a:t> - גורם לחוט לשחרר את הנעילה על האובייקט ולחכות עד שחוט אחר יקרא ל-</a:t>
            </a:r>
            <a:r>
              <a:rPr lang="en-US" dirty="0"/>
              <a:t>notify()</a:t>
            </a:r>
            <a:r>
              <a:rPr lang="he-IL" dirty="0"/>
              <a:t> או </a:t>
            </a:r>
            <a:r>
              <a:rPr lang="en-US" dirty="0" err="1"/>
              <a:t>notifyAll</a:t>
            </a:r>
            <a:r>
              <a:rPr lang="en-US" dirty="0"/>
              <a:t>() </a:t>
            </a:r>
            <a:r>
              <a:rPr lang="he-IL" dirty="0"/>
              <a:t> על אותו אובייקט.</a:t>
            </a:r>
          </a:p>
          <a:p>
            <a:pPr lvl="1" algn="r" rtl="1">
              <a:buFont typeface="Courier New" panose="02070309020205020404" pitchFamily="49" charset="0"/>
              <a:buChar char="o"/>
            </a:pPr>
            <a:r>
              <a:rPr lang="en-US" dirty="0" err="1"/>
              <a:t>notifyAll</a:t>
            </a:r>
            <a:r>
              <a:rPr lang="en-US" dirty="0"/>
              <a:t>()</a:t>
            </a:r>
            <a:r>
              <a:rPr lang="he-IL" dirty="0"/>
              <a:t> - מעיר את כל החוטים שממתינים על אותו מוניטור, אך רק אחד מהם יוכל להמשיך בהתאם לסדר התכנון של המעבד.</a:t>
            </a:r>
          </a:p>
          <a:p>
            <a:pPr algn="r" rtl="1"/>
            <a:r>
              <a:rPr lang="he-IL" dirty="0"/>
              <a:t>מאפשר רק לחוט אחד לגשת לקטע מסונכרן בכל זמן נתון.</a:t>
            </a:r>
          </a:p>
          <a:p>
            <a:pPr algn="r" rtl="1"/>
            <a:r>
              <a:rPr lang="he-IL" dirty="0"/>
              <a:t>משתמש במילת המפתח</a:t>
            </a:r>
            <a:r>
              <a:rPr lang="en-US" dirty="0"/>
              <a:t>synchronized </a:t>
            </a:r>
            <a:r>
              <a:rPr lang="he-IL" dirty="0"/>
              <a:t> כדי לנהל את הנעילה.</a:t>
            </a:r>
          </a:p>
        </p:txBody>
      </p:sp>
    </p:spTree>
    <p:extLst>
      <p:ext uri="{BB962C8B-B14F-4D97-AF65-F5344CB8AC3E}">
        <p14:creationId xmlns:p14="http://schemas.microsoft.com/office/powerpoint/2010/main" val="4281774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85C3BC-6F7B-91FA-4C17-7C93F56FE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128" y="638089"/>
            <a:ext cx="4818888" cy="1476801"/>
          </a:xfrm>
        </p:spPr>
        <p:txBody>
          <a:bodyPr anchor="b">
            <a:normAutofit/>
          </a:bodyPr>
          <a:lstStyle/>
          <a:p>
            <a:pPr algn="r" rtl="1"/>
            <a:r>
              <a:rPr lang="he-IL" sz="5000" dirty="0"/>
              <a:t>המשך – יחסי יצרן-צרכן</a:t>
            </a:r>
          </a:p>
        </p:txBody>
      </p:sp>
      <p:pic>
        <p:nvPicPr>
          <p:cNvPr id="5" name="Picture 4" descr="A computer screen shot of a program&#10;&#10;Description automatically generated">
            <a:extLst>
              <a:ext uri="{FF2B5EF4-FFF2-40B4-BE49-F238E27FC236}">
                <a16:creationId xmlns:a16="http://schemas.microsoft.com/office/drawing/2014/main" id="{AD26BBE9-9D90-5F16-730E-FD95FAF39B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36" y="1081644"/>
            <a:ext cx="5458968" cy="4694712"/>
          </a:xfrm>
          <a:prstGeom prst="rect">
            <a:avLst/>
          </a:prstGeom>
        </p:spPr>
      </p:pic>
      <p:sp>
        <p:nvSpPr>
          <p:cNvPr id="12" name="sketch line">
            <a:extLst>
              <a:ext uri="{FF2B5EF4-FFF2-40B4-BE49-F238E27FC236}">
                <a16:creationId xmlns:a16="http://schemas.microsoft.com/office/drawing/2014/main" id="{953EE71A-6488-4203-A7C4-77102FD0D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912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9DE51-2DD3-21BF-40DD-97CF6FCB3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9128" y="2664886"/>
            <a:ext cx="4818888" cy="3550789"/>
          </a:xfrm>
        </p:spPr>
        <p:txBody>
          <a:bodyPr anchor="t">
            <a:normAutofit/>
          </a:bodyPr>
          <a:lstStyle/>
          <a:p>
            <a:pPr algn="r" rtl="1"/>
            <a:r>
              <a:rPr lang="he-IL" sz="2200" dirty="0"/>
              <a:t>חוט אחד (היצרן) מייצר נתונים, וחוט אחר (הצרכן) צורך אותם. יש צורך בסנכרון כדי להבטיח שהצרכן לא ינסה לצרוך לפני שהיצרן ייצר.</a:t>
            </a:r>
          </a:p>
        </p:txBody>
      </p:sp>
    </p:spTree>
    <p:extLst>
      <p:ext uri="{BB962C8B-B14F-4D97-AF65-F5344CB8AC3E}">
        <p14:creationId xmlns:p14="http://schemas.microsoft.com/office/powerpoint/2010/main" val="35903924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DA073-646E-9FA4-2E9F-26272B4D6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המשך – </a:t>
            </a:r>
            <a:r>
              <a:rPr lang="en-US" dirty="0"/>
              <a:t>Busy Wait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8CE23-B96D-F728-A000-9361A9764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טכניקה שבה חוט בודק באופן חוזר אם משאב פנוי (למשל באמצעות לולאה), במקום לשחרר את המעבד.</a:t>
            </a:r>
          </a:p>
          <a:p>
            <a:pPr algn="l"/>
            <a:r>
              <a:rPr lang="en-US" dirty="0"/>
              <a:t>while (!condition) {</a:t>
            </a:r>
          </a:p>
          <a:p>
            <a:pPr algn="l"/>
            <a:r>
              <a:rPr lang="en-US" dirty="0"/>
              <a:t>    // </a:t>
            </a:r>
            <a:r>
              <a:rPr lang="he-IL" dirty="0"/>
              <a:t>בודק כל הזמן ולא עושה דבר</a:t>
            </a:r>
          </a:p>
          <a:p>
            <a:pPr algn="l"/>
            <a:r>
              <a:rPr lang="he-IL" dirty="0"/>
              <a:t>{</a:t>
            </a:r>
          </a:p>
        </p:txBody>
      </p:sp>
    </p:spTree>
    <p:extLst>
      <p:ext uri="{BB962C8B-B14F-4D97-AF65-F5344CB8AC3E}">
        <p14:creationId xmlns:p14="http://schemas.microsoft.com/office/powerpoint/2010/main" val="34258668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A724DBA-D2D9-471E-8ED7-2015DDD950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F30094-A558-5825-FB77-FBF57A3EE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14" y="525982"/>
            <a:ext cx="4282983" cy="1200361"/>
          </a:xfrm>
        </p:spPr>
        <p:txBody>
          <a:bodyPr anchor="b">
            <a:normAutofit/>
          </a:bodyPr>
          <a:lstStyle/>
          <a:p>
            <a:pPr algn="r" rtl="1"/>
            <a:r>
              <a:rPr lang="he-IL" sz="3600" dirty="0"/>
              <a:t>טיפוסים שהם </a:t>
            </a:r>
            <a:r>
              <a:rPr lang="en-US" sz="3600" dirty="0"/>
              <a:t>thread-safe</a:t>
            </a:r>
            <a:endParaRPr lang="he-IL" sz="3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4641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0234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-up of a document&#10;&#10;Description automatically generated">
            <a:extLst>
              <a:ext uri="{FF2B5EF4-FFF2-40B4-BE49-F238E27FC236}">
                <a16:creationId xmlns:a16="http://schemas.microsoft.com/office/drawing/2014/main" id="{BE5654F2-0CF5-8563-C531-CF1F94EB3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44" y="1975911"/>
            <a:ext cx="5628018" cy="2673308"/>
          </a:xfrm>
          <a:prstGeom prst="rect">
            <a:avLst/>
          </a:prstGeom>
          <a:noFill/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277786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FD8D7-EF1D-DDDE-2B15-DAF90B9B66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12" y="2031101"/>
            <a:ext cx="4282984" cy="3511943"/>
          </a:xfrm>
        </p:spPr>
        <p:txBody>
          <a:bodyPr anchor="ctr">
            <a:normAutofit/>
          </a:bodyPr>
          <a:lstStyle/>
          <a:p>
            <a:pPr algn="r" rtl="1"/>
            <a:r>
              <a:rPr lang="he-IL" sz="1800" dirty="0"/>
              <a:t>מומלץ להשתמש בהם - אין צורך להמציא את הגלגל</a:t>
            </a:r>
          </a:p>
          <a:p>
            <a:pPr algn="r" rtl="1"/>
            <a:r>
              <a:rPr lang="he-IL" sz="1800" dirty="0"/>
              <a:t>מוגדרים במחלקה </a:t>
            </a:r>
            <a:r>
              <a:rPr lang="en-US" sz="1800" dirty="0" err="1"/>
              <a:t>java.util.Concurrent</a:t>
            </a:r>
            <a:r>
              <a:rPr lang="he-IL" sz="1800" dirty="0"/>
              <a:t> כמו:</a:t>
            </a:r>
          </a:p>
          <a:p>
            <a:pPr lvl="1" algn="r" rtl="1">
              <a:buFont typeface="Courier New" panose="02070309020205020404" pitchFamily="49" charset="0"/>
              <a:buChar char="o"/>
            </a:pPr>
            <a:r>
              <a:rPr lang="en-US" sz="1800" dirty="0" err="1"/>
              <a:t>BlockingQueue</a:t>
            </a:r>
            <a:endParaRPr lang="en-US" sz="1800" dirty="0"/>
          </a:p>
          <a:p>
            <a:pPr lvl="1" algn="r" rtl="1">
              <a:buFont typeface="Courier New" panose="02070309020205020404" pitchFamily="49" charset="0"/>
              <a:buChar char="o"/>
            </a:pPr>
            <a:r>
              <a:rPr lang="en-US" sz="1800" dirty="0" err="1"/>
              <a:t>ConcurrentHashMap</a:t>
            </a:r>
            <a:endParaRPr lang="en-US" sz="18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677179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996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9A724DBA-D2D9-471E-8ED7-2015DDD950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CB9995-31F6-469B-FB1A-92FDE8963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14" y="525982"/>
            <a:ext cx="4282983" cy="1200361"/>
          </a:xfrm>
        </p:spPr>
        <p:txBody>
          <a:bodyPr anchor="b">
            <a:normAutofit/>
          </a:bodyPr>
          <a:lstStyle/>
          <a:p>
            <a:pPr algn="r" rtl="1"/>
            <a:r>
              <a:rPr lang="he-IL" sz="3600"/>
              <a:t>מבוא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4641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0234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5D4B8EC2-C39E-DD80-35C4-CA93F12890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44" y="1687475"/>
            <a:ext cx="5628018" cy="325018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277786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DDE28-23F3-0CCF-0BF9-F5D6BAC58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12" y="2031101"/>
            <a:ext cx="4282984" cy="3511943"/>
          </a:xfrm>
        </p:spPr>
        <p:txBody>
          <a:bodyPr anchor="ctr">
            <a:normAutofit/>
          </a:bodyPr>
          <a:lstStyle/>
          <a:p>
            <a:pPr algn="r" rtl="1"/>
            <a:r>
              <a:rPr lang="he-IL" sz="3200" dirty="0"/>
              <a:t>מהו תהליך? מהו חוט? מה ההבדל ביניהם?</a:t>
            </a:r>
          </a:p>
          <a:p>
            <a:pPr algn="r" rtl="1"/>
            <a:r>
              <a:rPr lang="he-IL" sz="3200" dirty="0"/>
              <a:t>למה זה טוב?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677179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137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4E7D5-473A-1FA5-BAC9-3EE4DA0FF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תהליכים במערכות הפעלה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70B2E-8D11-F261-6552-95954557F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r" rtl="1"/>
            <a:r>
              <a:rPr lang="he-IL" b="1" dirty="0"/>
              <a:t>מהו תהליך?</a:t>
            </a:r>
          </a:p>
          <a:p>
            <a:pPr lvl="1" algn="r" rtl="1">
              <a:buFont typeface="Courier New" panose="02070309020205020404" pitchFamily="49" charset="0"/>
              <a:buChar char="o"/>
            </a:pPr>
            <a:r>
              <a:rPr lang="he-IL"/>
              <a:t>ביצוע של </a:t>
            </a:r>
            <a:r>
              <a:rPr lang="he-IL" dirty="0"/>
              <a:t>תוכנה (אוסף פקודות).</a:t>
            </a:r>
          </a:p>
          <a:p>
            <a:pPr lvl="1" algn="r" rtl="1">
              <a:buFont typeface="Courier New" panose="02070309020205020404" pitchFamily="49" charset="0"/>
              <a:buChar char="o"/>
            </a:pPr>
            <a:r>
              <a:rPr lang="he-IL" dirty="0"/>
              <a:t>לכל תהליך יש מרחב זיכרון שלו ולכן </a:t>
            </a:r>
            <a:r>
              <a:rPr lang="he-IL" sz="2400" dirty="0">
                <a:latin typeface="+mj-lt"/>
              </a:rPr>
              <a:t>תהליכים שונים שקופים אחד לשני</a:t>
            </a:r>
            <a:r>
              <a:rPr lang="he-IL" dirty="0"/>
              <a:t>.</a:t>
            </a:r>
          </a:p>
          <a:p>
            <a:pPr lvl="1" algn="r" rtl="1">
              <a:buFont typeface="Courier New" panose="02070309020205020404" pitchFamily="49" charset="0"/>
              <a:buChar char="o"/>
            </a:pPr>
            <a:r>
              <a:rPr lang="he-IL" sz="2400" dirty="0">
                <a:latin typeface="+mj-lt"/>
              </a:rPr>
              <a:t>היתרון הוא שקל לבצע כל תהליך בנפרד. אולם זה מקשה מאד על ההידברות בין תהליכים</a:t>
            </a:r>
            <a:r>
              <a:rPr lang="he-IL" dirty="0"/>
              <a:t>.</a:t>
            </a:r>
          </a:p>
          <a:p>
            <a:pPr algn="r" rtl="1"/>
            <a:r>
              <a:rPr lang="he-IL" b="1" dirty="0"/>
              <a:t>ניהול תהליכים</a:t>
            </a:r>
          </a:p>
          <a:p>
            <a:pPr lvl="1" algn="r" rtl="1">
              <a:buFont typeface="Courier New" panose="02070309020205020404" pitchFamily="49" charset="0"/>
              <a:buChar char="o"/>
            </a:pPr>
            <a:r>
              <a:rPr lang="he-IL" dirty="0"/>
              <a:t>התהליכים מנוהלים על ידי מערכת ההפעלה באמצעות ה־</a:t>
            </a:r>
            <a:r>
              <a:rPr lang="en-US" dirty="0"/>
              <a:t>scheduler</a:t>
            </a:r>
            <a:r>
              <a:rPr lang="he-IL" dirty="0"/>
              <a:t>.</a:t>
            </a:r>
          </a:p>
          <a:p>
            <a:pPr lvl="1" algn="r" rtl="1">
              <a:buFont typeface="Courier New" panose="02070309020205020404" pitchFamily="49" charset="0"/>
              <a:buChar char="o"/>
            </a:pPr>
            <a:r>
              <a:rPr lang="he-IL" dirty="0"/>
              <a:t>ה־</a:t>
            </a:r>
            <a:r>
              <a:rPr lang="en-US" dirty="0"/>
              <a:t> scheduler</a:t>
            </a:r>
            <a:r>
              <a:rPr lang="he-IL" dirty="0"/>
              <a:t>מקצה לכל תהליך פרק זמן</a:t>
            </a:r>
            <a:r>
              <a:rPr lang="en-US" dirty="0"/>
              <a:t>(slice time) </a:t>
            </a:r>
            <a:r>
              <a:rPr lang="he-IL" dirty="0"/>
              <a:t> לרוץ על המעבד.</a:t>
            </a:r>
          </a:p>
          <a:p>
            <a:pPr lvl="1" algn="r" rtl="1">
              <a:buFont typeface="Courier New" panose="02070309020205020404" pitchFamily="49" charset="0"/>
              <a:buChar char="o"/>
            </a:pPr>
            <a:r>
              <a:rPr lang="he-IL" dirty="0"/>
              <a:t>בתום פרק הזמן מתוזמן תהליך אחר.</a:t>
            </a:r>
          </a:p>
          <a:p>
            <a:pPr algn="r" rtl="1"/>
            <a:r>
              <a:rPr lang="he-IL" b="1" dirty="0"/>
              <a:t>מקבליות</a:t>
            </a:r>
          </a:p>
          <a:p>
            <a:pPr lvl="1" algn="r" rtl="1">
              <a:buFont typeface="Courier New" panose="02070309020205020404" pitchFamily="49" charset="0"/>
              <a:buChar char="o"/>
            </a:pPr>
            <a:r>
              <a:rPr lang="he-IL" dirty="0"/>
              <a:t>פרקי זמן קצרים יוצרים אשליה של ריבוי תהליכים.</a:t>
            </a:r>
          </a:p>
          <a:p>
            <a:pPr lvl="1" algn="r" rtl="1">
              <a:buFont typeface="Courier New" panose="02070309020205020404" pitchFamily="49" charset="0"/>
              <a:buChar char="o"/>
            </a:pPr>
            <a:r>
              <a:rPr lang="he-IL" dirty="0"/>
              <a:t>במערכות מרובות ליבות, תהליכים יכולים לרוץ במקביל על ליבות שונות.</a:t>
            </a:r>
          </a:p>
        </p:txBody>
      </p:sp>
    </p:spTree>
    <p:extLst>
      <p:ext uri="{BB962C8B-B14F-4D97-AF65-F5344CB8AC3E}">
        <p14:creationId xmlns:p14="http://schemas.microsoft.com/office/powerpoint/2010/main" val="125032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2F3FC-2568-7CAB-D0EB-59524EAB6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חוטים במערכות הפעלה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B53EB-3E42-B469-0364-623ABA023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r" rtl="1"/>
            <a:r>
              <a:rPr lang="he-IL" b="1" dirty="0"/>
              <a:t>מהו חוט?</a:t>
            </a:r>
          </a:p>
          <a:p>
            <a:pPr lvl="1" algn="r" rtl="1">
              <a:buFont typeface="Courier New" panose="02070309020205020404" pitchFamily="49" charset="0"/>
              <a:buChar char="o"/>
            </a:pPr>
            <a:r>
              <a:rPr lang="he-IL" dirty="0"/>
              <a:t>חוטים הם תהליכים "קלים" בתוך תהליך ב־</a:t>
            </a:r>
            <a:r>
              <a:rPr lang="en-US" dirty="0"/>
              <a:t>Java</a:t>
            </a:r>
            <a:r>
              <a:rPr lang="he-IL" dirty="0"/>
              <a:t>.</a:t>
            </a:r>
          </a:p>
          <a:p>
            <a:pPr lvl="1" algn="r" rtl="1">
              <a:buFont typeface="Courier New" panose="02070309020205020404" pitchFamily="49" charset="0"/>
              <a:buChar char="o"/>
            </a:pPr>
            <a:r>
              <a:rPr lang="he-IL" dirty="0"/>
              <a:t>כל תהליך יכול להכיל מספר רב של חוטים, כאשר תהליך אחד תמיד מכיל חוט ראשי.</a:t>
            </a:r>
          </a:p>
          <a:p>
            <a:pPr lvl="1" algn="r" rtl="1">
              <a:buFont typeface="Courier New" panose="02070309020205020404" pitchFamily="49" charset="0"/>
              <a:buChar char="o"/>
            </a:pPr>
            <a:r>
              <a:rPr lang="he-IL" dirty="0"/>
              <a:t>החוט הראשי יכול ליצור חוטים חדשים שישתייכו אליו.</a:t>
            </a:r>
          </a:p>
          <a:p>
            <a:pPr lvl="1" algn="r" rtl="1">
              <a:buFont typeface="Courier New" panose="02070309020205020404" pitchFamily="49" charset="0"/>
              <a:buChar char="o"/>
            </a:pPr>
            <a:r>
              <a:rPr lang="he-IL" dirty="0"/>
              <a:t>חוטים בתוך התהליך משפתים ביניהם את </a:t>
            </a:r>
            <a:r>
              <a:rPr lang="he-IL" altLang="en-US" dirty="0"/>
              <a:t>מרחב הזיכרון, גישה לקבצים והתקני חומרה, ועוד.</a:t>
            </a:r>
          </a:p>
          <a:p>
            <a:pPr lvl="1" algn="r" rtl="1">
              <a:buFont typeface="Courier New" panose="02070309020205020404" pitchFamily="49" charset="0"/>
              <a:buChar char="o"/>
            </a:pPr>
            <a:r>
              <a:rPr lang="he-IL" dirty="0"/>
              <a:t>לכל חוט יש מחסנית משלו ו־</a:t>
            </a:r>
            <a:r>
              <a:rPr lang="en-US" dirty="0"/>
              <a:t> PC (Counter Program)</a:t>
            </a:r>
            <a:r>
              <a:rPr lang="he-IL" dirty="0"/>
              <a:t>משלו.</a:t>
            </a:r>
          </a:p>
          <a:p>
            <a:pPr algn="r" rtl="1"/>
            <a:r>
              <a:rPr lang="he-IL" b="1" dirty="0"/>
              <a:t>יתרונות החוטים</a:t>
            </a:r>
          </a:p>
          <a:p>
            <a:pPr lvl="1" algn="r" rtl="1">
              <a:buFont typeface="Courier New" panose="02070309020205020404" pitchFamily="49" charset="0"/>
              <a:buChar char="o"/>
            </a:pPr>
            <a:r>
              <a:rPr lang="he-IL" dirty="0"/>
              <a:t>שיתוף הערימה בין החוטים מקל על שיתוף פעולה ביניהם.</a:t>
            </a:r>
          </a:p>
          <a:p>
            <a:pPr lvl="1" algn="r" rtl="1">
              <a:buFont typeface="Courier New" panose="02070309020205020404" pitchFamily="49" charset="0"/>
              <a:buChar char="o"/>
            </a:pPr>
            <a:r>
              <a:rPr lang="he-IL" dirty="0"/>
              <a:t>החלפת הקשר בין חוטים מהירה יותר בהשוואה להחלפת הקשר של תהליכים.</a:t>
            </a:r>
          </a:p>
          <a:p>
            <a:pPr algn="r" rtl="1"/>
            <a:r>
              <a:rPr lang="he-IL" b="1" dirty="0"/>
              <a:t>אתגרים</a:t>
            </a:r>
          </a:p>
          <a:p>
            <a:pPr lvl="1" algn="r" rtl="1">
              <a:buFont typeface="Courier New" panose="02070309020205020404" pitchFamily="49" charset="0"/>
              <a:buChar char="o"/>
            </a:pPr>
            <a:r>
              <a:rPr lang="he-IL" dirty="0"/>
              <a:t>יש להקפיד שהחוטים לא יפריעו אחד לשני בעת גישה למשאבים משותפים.</a:t>
            </a:r>
          </a:p>
          <a:p>
            <a:pPr lvl="1" algn="r" rtl="1">
              <a:buFont typeface="Courier New" panose="02070309020205020404" pitchFamily="49" charset="0"/>
              <a:buChar char="o"/>
            </a:pPr>
            <a:r>
              <a:rPr lang="he-IL" dirty="0"/>
              <a:t>יש לקחת בחשבון את עלות החלפת הקשר בעת הערכת ביצועים.</a:t>
            </a:r>
          </a:p>
          <a:p>
            <a:pPr algn="r" rtl="1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37417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E1557-21B1-5AD0-D97A-5ADF9A954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שתי דרכים ליצירת חוטים ב־</a:t>
            </a:r>
            <a:r>
              <a:rPr lang="en-US" dirty="0"/>
              <a:t>Java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E21E9-6E26-6074-FF9A-58308CE22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 algn="r" rtl="1">
              <a:buFont typeface="+mj-lt"/>
              <a:buAutoNum type="arabicPeriod"/>
            </a:pPr>
            <a:r>
              <a:rPr lang="he-IL" dirty="0"/>
              <a:t>ירושה ממחלקת </a:t>
            </a:r>
            <a:r>
              <a:rPr lang="en-US" dirty="0"/>
              <a:t>Thread</a:t>
            </a:r>
          </a:p>
          <a:p>
            <a:pPr lvl="1" algn="l"/>
            <a:r>
              <a:rPr lang="en-US" dirty="0"/>
              <a:t>public class </a:t>
            </a:r>
            <a:r>
              <a:rPr lang="en-US" dirty="0" err="1"/>
              <a:t>MyThread</a:t>
            </a:r>
            <a:r>
              <a:rPr lang="en-US" dirty="0"/>
              <a:t> extends Thread { </a:t>
            </a:r>
          </a:p>
          <a:p>
            <a:pPr lvl="1" algn="l"/>
            <a:r>
              <a:rPr lang="en-US" dirty="0"/>
              <a:t>          /*code*/</a:t>
            </a:r>
            <a:endParaRPr lang="he-IL" dirty="0"/>
          </a:p>
          <a:p>
            <a:pPr lvl="1" algn="l"/>
            <a:r>
              <a:rPr lang="he-IL" dirty="0"/>
              <a:t>{</a:t>
            </a:r>
          </a:p>
          <a:p>
            <a:pPr lvl="1" algn="l"/>
            <a:r>
              <a:rPr lang="en-US" dirty="0" err="1"/>
              <a:t>MyThread</a:t>
            </a:r>
            <a:r>
              <a:rPr lang="en-US" dirty="0"/>
              <a:t> </a:t>
            </a:r>
            <a:r>
              <a:rPr lang="en-US" dirty="0" err="1"/>
              <a:t>myThread</a:t>
            </a:r>
            <a:r>
              <a:rPr lang="en-US" dirty="0"/>
              <a:t> = new </a:t>
            </a:r>
            <a:r>
              <a:rPr lang="en-US" dirty="0" err="1"/>
              <a:t>MyThread</a:t>
            </a:r>
            <a:r>
              <a:rPr lang="en-US" dirty="0"/>
              <a:t>();</a:t>
            </a:r>
          </a:p>
          <a:p>
            <a:pPr lvl="1" algn="l"/>
            <a:endParaRPr lang="en-US" dirty="0"/>
          </a:p>
          <a:p>
            <a:pPr marL="514350" indent="-514350" algn="r" rtl="1">
              <a:buFont typeface="+mj-lt"/>
              <a:buAutoNum type="arabicPeriod"/>
            </a:pPr>
            <a:r>
              <a:rPr lang="he-IL" dirty="0"/>
              <a:t>מימוש של </a:t>
            </a:r>
            <a:r>
              <a:rPr lang="en-US" dirty="0"/>
              <a:t>Runnable</a:t>
            </a:r>
          </a:p>
          <a:p>
            <a:pPr lvl="1" algn="l"/>
            <a:r>
              <a:rPr lang="en-US" dirty="0"/>
              <a:t>public class </a:t>
            </a:r>
            <a:r>
              <a:rPr lang="en-US" dirty="0" err="1"/>
              <a:t>ThreadLab</a:t>
            </a:r>
            <a:r>
              <a:rPr lang="en-US" dirty="0"/>
              <a:t> implements Runnable { </a:t>
            </a:r>
          </a:p>
          <a:p>
            <a:pPr lvl="1" algn="l"/>
            <a:r>
              <a:rPr lang="en-US" dirty="0"/>
              <a:t>    public void run() { </a:t>
            </a:r>
          </a:p>
          <a:p>
            <a:pPr lvl="1" algn="l"/>
            <a:r>
              <a:rPr lang="en-US" dirty="0"/>
              <a:t>        /*code*/</a:t>
            </a:r>
          </a:p>
          <a:p>
            <a:pPr lvl="1" algn="l"/>
            <a:r>
              <a:rPr lang="he-IL" dirty="0"/>
              <a:t>           {   </a:t>
            </a:r>
          </a:p>
          <a:p>
            <a:pPr lvl="1" algn="l"/>
            <a:r>
              <a:rPr lang="en-US" dirty="0"/>
              <a:t>}</a:t>
            </a:r>
            <a:endParaRPr lang="he-IL" dirty="0"/>
          </a:p>
          <a:p>
            <a:pPr lvl="1" algn="l"/>
            <a:r>
              <a:rPr lang="en-US" dirty="0" err="1"/>
              <a:t>ThreadLab</a:t>
            </a:r>
            <a:r>
              <a:rPr lang="en-US" dirty="0"/>
              <a:t> </a:t>
            </a:r>
            <a:r>
              <a:rPr lang="en-US" dirty="0" err="1"/>
              <a:t>threadLab</a:t>
            </a:r>
            <a:r>
              <a:rPr lang="en-US" dirty="0"/>
              <a:t> = new </a:t>
            </a:r>
            <a:r>
              <a:rPr lang="en-US" dirty="0" err="1"/>
              <a:t>ThreadLab</a:t>
            </a:r>
            <a:r>
              <a:rPr lang="en-US" dirty="0"/>
              <a:t>();</a:t>
            </a:r>
          </a:p>
          <a:p>
            <a:pPr lvl="1" algn="l"/>
            <a:r>
              <a:rPr lang="en-US" dirty="0"/>
              <a:t>Thread thread1 = new Thread(</a:t>
            </a:r>
            <a:r>
              <a:rPr lang="en-US" dirty="0" err="1"/>
              <a:t>threadLab</a:t>
            </a:r>
            <a:r>
              <a:rPr lang="en-US" dirty="0"/>
              <a:t>);</a:t>
            </a:r>
          </a:p>
          <a:p>
            <a:pPr lvl="1" algn="l"/>
            <a:endParaRPr lang="en-US" dirty="0"/>
          </a:p>
          <a:p>
            <a:pPr marL="514350" indent="-514350" algn="r" rtl="1">
              <a:buFont typeface="+mj-lt"/>
              <a:buAutoNum type="arabicPeriod"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53049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5D421-C188-AE8E-990C-1D10F051E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המשך – יתרונות וחסרונות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573C2-2F36-E0AF-FA6E-5AC73AC2B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r" rtl="1">
              <a:buFont typeface="+mj-lt"/>
              <a:buAutoNum type="arabicPeriod"/>
            </a:pPr>
            <a:r>
              <a:rPr lang="he-IL" dirty="0"/>
              <a:t>ירושה ממחלקת </a:t>
            </a:r>
            <a:r>
              <a:rPr lang="en-US" dirty="0"/>
              <a:t>Thread</a:t>
            </a:r>
          </a:p>
          <a:p>
            <a:pPr lvl="1" algn="r" rtl="1"/>
            <a:r>
              <a:rPr lang="he-IL" dirty="0"/>
              <a:t>יתרונות:</a:t>
            </a:r>
          </a:p>
          <a:p>
            <a:pPr lvl="2" algn="r" rtl="1">
              <a:buFont typeface="Courier New" panose="02070309020205020404" pitchFamily="49" charset="0"/>
              <a:buChar char="o"/>
            </a:pPr>
            <a:r>
              <a:rPr lang="he-IL" dirty="0"/>
              <a:t>פשוט, קל להבנה וליישום.</a:t>
            </a:r>
          </a:p>
          <a:p>
            <a:pPr lvl="2" algn="r" rtl="1">
              <a:buFont typeface="Courier New" panose="02070309020205020404" pitchFamily="49" charset="0"/>
              <a:buChar char="o"/>
            </a:pPr>
            <a:r>
              <a:rPr lang="he-IL" dirty="0"/>
              <a:t>משתמש ישירות בשיטות של מחלקת </a:t>
            </a:r>
            <a:r>
              <a:rPr lang="en-US" dirty="0"/>
              <a:t>Thread</a:t>
            </a:r>
            <a:r>
              <a:rPr lang="he-IL" dirty="0"/>
              <a:t>.</a:t>
            </a:r>
          </a:p>
          <a:p>
            <a:pPr lvl="1" algn="r" rtl="1"/>
            <a:r>
              <a:rPr lang="he-IL" dirty="0"/>
              <a:t>חסרונות:</a:t>
            </a:r>
          </a:p>
          <a:p>
            <a:pPr lvl="2" algn="r" rtl="1">
              <a:buFont typeface="Courier New" panose="02070309020205020404" pitchFamily="49" charset="0"/>
              <a:buChar char="o"/>
            </a:pPr>
            <a:r>
              <a:rPr lang="he-IL" dirty="0"/>
              <a:t>ירושה מוגבלת: מכיוון ש-</a:t>
            </a:r>
            <a:r>
              <a:rPr lang="en-US" dirty="0"/>
              <a:t>Java</a:t>
            </a:r>
            <a:r>
              <a:rPr lang="he-IL" dirty="0"/>
              <a:t> לא תומכת בירושה מרובה, מחלקה המורשת מ-</a:t>
            </a:r>
            <a:r>
              <a:rPr lang="en-US" dirty="0"/>
              <a:t>Thread</a:t>
            </a:r>
            <a:r>
              <a:rPr lang="he-IL" dirty="0"/>
              <a:t> לא יכולה להוריש ממחלקה אחרת.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he-IL" dirty="0"/>
              <a:t>מימוש של </a:t>
            </a:r>
            <a:r>
              <a:rPr lang="en-US" dirty="0"/>
              <a:t>Runnable</a:t>
            </a:r>
          </a:p>
          <a:p>
            <a:pPr lvl="1" algn="r" rtl="1"/>
            <a:r>
              <a:rPr lang="he-IL" dirty="0"/>
              <a:t>יתרונות:</a:t>
            </a:r>
          </a:p>
          <a:p>
            <a:pPr lvl="2" algn="r" rtl="1">
              <a:buFont typeface="Courier New" panose="02070309020205020404" pitchFamily="49" charset="0"/>
              <a:buChar char="o"/>
            </a:pPr>
            <a:r>
              <a:rPr lang="he-IL" dirty="0"/>
              <a:t>גמישות: אפשר ליישם מספר ממשקים ולהוריש ממחלקות בו-זמנית.</a:t>
            </a:r>
          </a:p>
        </p:txBody>
      </p:sp>
    </p:spTree>
    <p:extLst>
      <p:ext uri="{BB962C8B-B14F-4D97-AF65-F5344CB8AC3E}">
        <p14:creationId xmlns:p14="http://schemas.microsoft.com/office/powerpoint/2010/main" val="3984498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4B3812-2AB4-4EAF-F1E5-5F593ED29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798" y="150925"/>
            <a:ext cx="3419856" cy="1463040"/>
          </a:xfrm>
        </p:spPr>
        <p:txBody>
          <a:bodyPr anchor="ctr">
            <a:normAutofit/>
          </a:bodyPr>
          <a:lstStyle/>
          <a:p>
            <a:pPr algn="r" rtl="1"/>
            <a:r>
              <a:rPr lang="he-IL" sz="4800" dirty="0"/>
              <a:t>המשך</a:t>
            </a:r>
          </a:p>
        </p:txBody>
      </p:sp>
      <p:sp>
        <p:nvSpPr>
          <p:cNvPr id="22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FB2C8-0540-58A1-2853-527169B04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395" y="513261"/>
            <a:ext cx="4169860" cy="1463040"/>
          </a:xfrm>
        </p:spPr>
        <p:txBody>
          <a:bodyPr anchor="ctr">
            <a:normAutofit fontScale="92500"/>
          </a:bodyPr>
          <a:lstStyle/>
          <a:p>
            <a:pPr algn="r" rtl="1"/>
            <a:r>
              <a:rPr lang="he-IL" sz="1500" dirty="0"/>
              <a:t>עדיפויות:</a:t>
            </a:r>
          </a:p>
          <a:p>
            <a:pPr lvl="1" algn="r" rtl="1">
              <a:buFont typeface="Courier New" panose="02070309020205020404" pitchFamily="49" charset="0"/>
              <a:buChar char="o"/>
            </a:pPr>
            <a:r>
              <a:rPr lang="en-US" sz="1500" dirty="0"/>
              <a:t>MIN_PRIORITY</a:t>
            </a:r>
          </a:p>
          <a:p>
            <a:pPr lvl="1" algn="r" rtl="1">
              <a:buFont typeface="Courier New" panose="02070309020205020404" pitchFamily="49" charset="0"/>
              <a:buChar char="o"/>
            </a:pPr>
            <a:r>
              <a:rPr lang="en-US" sz="1500" dirty="0"/>
              <a:t>MAX_PRIORITY</a:t>
            </a:r>
          </a:p>
          <a:p>
            <a:pPr lvl="1" algn="r" rtl="1">
              <a:buFont typeface="Courier New" panose="02070309020205020404" pitchFamily="49" charset="0"/>
              <a:buChar char="o"/>
            </a:pPr>
            <a:r>
              <a:rPr lang="he-IL" sz="1500" dirty="0"/>
              <a:t>ברירת מחדל - </a:t>
            </a:r>
            <a:r>
              <a:rPr lang="en-US" sz="1500" dirty="0"/>
              <a:t>NORM_PRIORITY</a:t>
            </a:r>
            <a:endParaRPr lang="he-IL" sz="1500" dirty="0"/>
          </a:p>
          <a:p>
            <a:pPr algn="r" rtl="1"/>
            <a:r>
              <a:rPr lang="he-IL" sz="1500" dirty="0"/>
              <a:t>נשים לב - </a:t>
            </a:r>
            <a:r>
              <a:rPr lang="he-IL" sz="1500" b="1" u="sng" dirty="0"/>
              <a:t>לא</a:t>
            </a:r>
            <a:r>
              <a:rPr lang="he-IL" sz="1500" dirty="0"/>
              <a:t> מובטח סדר הרצה מסוים לפי עדיפויות!</a:t>
            </a:r>
          </a:p>
        </p:txBody>
      </p:sp>
      <p:pic>
        <p:nvPicPr>
          <p:cNvPr id="4" name="Picture 3" descr="A close-up of a text&#10;&#10;Description automatically generated">
            <a:extLst>
              <a:ext uri="{FF2B5EF4-FFF2-40B4-BE49-F238E27FC236}">
                <a16:creationId xmlns:a16="http://schemas.microsoft.com/office/drawing/2014/main" id="{C17E0008-A9A1-DC40-85A0-A1F360881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36" y="2960459"/>
            <a:ext cx="10917936" cy="2620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944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4570C-D09E-49B7-3B04-F637FD1DD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מתודות של המחלקה </a:t>
            </a:r>
            <a:r>
              <a:rPr lang="en-US" dirty="0"/>
              <a:t>Thread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05664-EA11-027E-4A7A-460F692AE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en-US" dirty="0" err="1"/>
              <a:t>setName</a:t>
            </a:r>
            <a:r>
              <a:rPr lang="en-US" dirty="0"/>
              <a:t>(String name)</a:t>
            </a:r>
            <a:r>
              <a:rPr lang="he-IL" dirty="0"/>
              <a:t> - משמשת כדי להגדיר שם ייחודי לחוט.</a:t>
            </a:r>
            <a:endParaRPr lang="en-US" dirty="0"/>
          </a:p>
          <a:p>
            <a:pPr algn="r" rtl="1"/>
            <a:r>
              <a:rPr lang="en-US" dirty="0"/>
              <a:t>sleep(long </a:t>
            </a:r>
            <a:r>
              <a:rPr lang="en-US" dirty="0" err="1"/>
              <a:t>millis</a:t>
            </a:r>
            <a:r>
              <a:rPr lang="en-US" dirty="0"/>
              <a:t>)</a:t>
            </a:r>
            <a:r>
              <a:rPr lang="he-IL" dirty="0"/>
              <a:t> - גורמת לחוט להפסיק את פעולתו לזמן מסוים (במילישניות). </a:t>
            </a:r>
          </a:p>
          <a:p>
            <a:pPr algn="r" rtl="1"/>
            <a:r>
              <a:rPr lang="en-US" dirty="0" err="1"/>
              <a:t>currentThread</a:t>
            </a:r>
            <a:r>
              <a:rPr lang="en-US" dirty="0"/>
              <a:t>()</a:t>
            </a:r>
            <a:r>
              <a:rPr lang="he-IL" dirty="0"/>
              <a:t> - מחזירה את החוט שמבצע כרגע את הקוד. שימושי במיוחד כשעובדים עם כמה חוטים.</a:t>
            </a:r>
            <a:endParaRPr lang="en-US" dirty="0"/>
          </a:p>
          <a:p>
            <a:pPr algn="r" rtl="1"/>
            <a:r>
              <a:rPr lang="en-US" dirty="0"/>
              <a:t>join()</a:t>
            </a:r>
            <a:r>
              <a:rPr lang="he-IL" dirty="0"/>
              <a:t> - גורמת לחוט הנוכחי להמתין עד שחוט אחר יסיים את ביצועו. שימושי כשצריך להבטיח שחוט מסוים יסתיים לפני שממשיכים בקוד.</a:t>
            </a:r>
            <a:endParaRPr lang="en-US" dirty="0"/>
          </a:p>
          <a:p>
            <a:pPr algn="r" rtl="1"/>
            <a:r>
              <a:rPr lang="en-US" dirty="0" err="1"/>
              <a:t>InterruptedException</a:t>
            </a:r>
            <a:r>
              <a:rPr lang="he-IL" dirty="0"/>
              <a:t> - חריגה שנזרקת כאשר חוט מופרע בזמן שהוא ישן</a:t>
            </a:r>
            <a:r>
              <a:rPr lang="en-US" dirty="0"/>
              <a:t>sleep) </a:t>
            </a:r>
            <a:r>
              <a:rPr lang="he-IL" dirty="0"/>
              <a:t>) או מחכה כמו ב-</a:t>
            </a:r>
            <a:r>
              <a:rPr lang="en-US" dirty="0"/>
              <a:t>join</a:t>
            </a:r>
          </a:p>
        </p:txBody>
      </p:sp>
    </p:spTree>
    <p:extLst>
      <p:ext uri="{BB962C8B-B14F-4D97-AF65-F5344CB8AC3E}">
        <p14:creationId xmlns:p14="http://schemas.microsoft.com/office/powerpoint/2010/main" val="3256312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A724DBA-D2D9-471E-8ED7-2015DDD950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D5E6F3-CD1C-8B41-8B84-65753692B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14" y="525982"/>
            <a:ext cx="4282983" cy="1200361"/>
          </a:xfrm>
        </p:spPr>
        <p:txBody>
          <a:bodyPr anchor="b">
            <a:normAutofit/>
          </a:bodyPr>
          <a:lstStyle/>
          <a:p>
            <a:pPr algn="r" rtl="1"/>
            <a:r>
              <a:rPr lang="he-IL" sz="3600" dirty="0"/>
              <a:t>סנכרון בין תהליכים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4641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0234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diagram of a diagram&#10;&#10;Description automatically generated">
            <a:extLst>
              <a:ext uri="{FF2B5EF4-FFF2-40B4-BE49-F238E27FC236}">
                <a16:creationId xmlns:a16="http://schemas.microsoft.com/office/drawing/2014/main" id="{CED84D8C-067B-E712-90CF-AAF990D770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44" y="1940736"/>
            <a:ext cx="5628018" cy="274365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277786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43BC5-3821-DC42-409D-1A18C1923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5207" y="2031101"/>
            <a:ext cx="5026789" cy="3728989"/>
          </a:xfrm>
        </p:spPr>
        <p:txBody>
          <a:bodyPr anchor="ctr">
            <a:normAutofit lnSpcReduction="10000"/>
          </a:bodyPr>
          <a:lstStyle/>
          <a:p>
            <a:pPr algn="r" rtl="1"/>
            <a:r>
              <a:rPr lang="he-IL" sz="1800" dirty="0"/>
              <a:t>מתי צריכים את זה?</a:t>
            </a:r>
          </a:p>
          <a:p>
            <a:pPr lvl="1" algn="r" rtl="1"/>
            <a:r>
              <a:rPr lang="he-IL" sz="1800" dirty="0"/>
              <a:t>כאשר כמה חוטים ניגשים לאותו משאב בו-זמנית, עלול להתרחש מצב של</a:t>
            </a:r>
            <a:r>
              <a:rPr lang="en-US" sz="1800" dirty="0"/>
              <a:t>Race Condition </a:t>
            </a:r>
            <a:r>
              <a:rPr lang="he-IL" sz="1800" dirty="0"/>
              <a:t> שבו תוצאות הביצוע תלויות בסדר פעולת החוטים. סנכרון נועד להבטיח גישה בטוחה למשאבים משותפים.</a:t>
            </a:r>
          </a:p>
          <a:p>
            <a:pPr algn="r" rtl="1"/>
            <a:r>
              <a:rPr lang="he-IL" sz="1800" dirty="0"/>
              <a:t>איך פותרים את זה?</a:t>
            </a:r>
          </a:p>
          <a:p>
            <a:pPr lvl="1" algn="r" rtl="1"/>
            <a:r>
              <a:rPr lang="he-IL" sz="1800" dirty="0"/>
              <a:t>מניעה הדדית (</a:t>
            </a:r>
            <a:r>
              <a:rPr lang="en-US" sz="1800" dirty="0"/>
              <a:t>Mutual Exclusion – Mutex</a:t>
            </a:r>
            <a:r>
              <a:rPr lang="he-IL" sz="1800" dirty="0"/>
              <a:t>):</a:t>
            </a:r>
          </a:p>
          <a:p>
            <a:pPr lvl="2" algn="r" rtl="1"/>
            <a:r>
              <a:rPr lang="he-IL" sz="1800" dirty="0"/>
              <a:t>מנגנון המבטיח שחוט אחד בלבד יוכל לגשת למשאב משותף בזמן נתון. שאר החוטים יצטרכו להמתין עד שהמשאב יתפנה.</a:t>
            </a:r>
          </a:p>
          <a:p>
            <a:pPr lvl="2" algn="r" rtl="1"/>
            <a:r>
              <a:rPr lang="he-IL" sz="1800" dirty="0"/>
              <a:t>ב-</a:t>
            </a:r>
            <a:r>
              <a:rPr lang="en-US" sz="1800" dirty="0"/>
              <a:t>Java</a:t>
            </a:r>
            <a:r>
              <a:rPr lang="he-IL" sz="1800" dirty="0"/>
              <a:t> ניתן להשתמש במילה השמורה </a:t>
            </a:r>
            <a:r>
              <a:rPr lang="en-US" sz="1800" dirty="0"/>
              <a:t>synchronized</a:t>
            </a:r>
            <a:r>
              <a:rPr lang="he-IL" sz="1800" dirty="0"/>
              <a:t>.</a:t>
            </a:r>
          </a:p>
          <a:p>
            <a:pPr algn="r" rtl="1"/>
            <a:endParaRPr lang="he-IL" sz="1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677179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736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874</Words>
  <Application>Microsoft Office PowerPoint</Application>
  <PresentationFormat>Widescreen</PresentationFormat>
  <Paragraphs>120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Aptos</vt:lpstr>
      <vt:lpstr>Aptos Display</vt:lpstr>
      <vt:lpstr>Arial</vt:lpstr>
      <vt:lpstr>Courier New</vt:lpstr>
      <vt:lpstr>Office Theme</vt:lpstr>
      <vt:lpstr>מעבדה 2</vt:lpstr>
      <vt:lpstr>מבוא</vt:lpstr>
      <vt:lpstr>תהליכים במערכות הפעלה</vt:lpstr>
      <vt:lpstr>חוטים במערכות הפעלה</vt:lpstr>
      <vt:lpstr>שתי דרכים ליצירת חוטים ב־Java</vt:lpstr>
      <vt:lpstr>המשך – יתרונות וחסרונות</vt:lpstr>
      <vt:lpstr>המשך</vt:lpstr>
      <vt:lpstr>מתודות של המחלקה Thread</vt:lpstr>
      <vt:lpstr>סנכרון בין תהליכים</vt:lpstr>
      <vt:lpstr>המשך - synchronized</vt:lpstr>
      <vt:lpstr>המשך – Deadlock</vt:lpstr>
      <vt:lpstr>המשך - Monitor</vt:lpstr>
      <vt:lpstr>המשך – יחסי יצרן-צרכן</vt:lpstr>
      <vt:lpstr>המשך – Busy Wait</vt:lpstr>
      <vt:lpstr>טיפוסים שהם thread-safe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עבד אלפתאח עבד אל פתאח</dc:creator>
  <cp:lastModifiedBy>עבד אלפתאח עבד אל פתאח</cp:lastModifiedBy>
  <cp:revision>14</cp:revision>
  <dcterms:created xsi:type="dcterms:W3CDTF">2024-11-16T14:18:03Z</dcterms:created>
  <dcterms:modified xsi:type="dcterms:W3CDTF">2024-11-16T19:39:52Z</dcterms:modified>
</cp:coreProperties>
</file>