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2" r:id="rId6"/>
    <p:sldId id="261" r:id="rId7"/>
    <p:sldId id="267" r:id="rId8"/>
    <p:sldId id="268" r:id="rId9"/>
    <p:sldId id="264" r:id="rId10"/>
    <p:sldId id="263" r:id="rId11"/>
    <p:sldId id="269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67" autoAdjust="0"/>
  </p:normalViewPr>
  <p:slideViewPr>
    <p:cSldViewPr snapToGrid="0">
      <p:cViewPr varScale="1">
        <p:scale>
          <a:sx n="74" d="100"/>
          <a:sy n="74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4FCDE-E0EE-4955-814C-E7ED1459882E}" type="datetimeFigureOut">
              <a:rPr lang="en-IL" smtClean="0"/>
              <a:t>07/12/2022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40BF-733E-4AA3-8901-75C6F88C4B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87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N=6.5788</a:t>
            </a:r>
          </a:p>
          <a:p>
            <a:endParaRPr lang="en-US" dirty="0"/>
          </a:p>
          <a:p>
            <a:r>
              <a:rPr lang="en-US" sz="1200" dirty="0"/>
              <a:t>The desired behavior would be that low BDE would be greatly punished and high BDE would result in a low severity score.</a:t>
            </a:r>
            <a:endParaRPr lang="en-US" sz="1200" b="0" dirty="0"/>
          </a:p>
          <a:p>
            <a:r>
              <a:rPr lang="en-US" sz="1200" dirty="0"/>
              <a:t>Low BDE would be punished similarly.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240BF-733E-4AA3-8901-75C6F88C4BA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0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לשאול על הדאטאסטים</a:t>
            </a:r>
          </a:p>
          <a:p>
            <a:endParaRPr lang="he-IL" dirty="0"/>
          </a:p>
          <a:p>
            <a:r>
              <a:rPr lang="en-US" dirty="0"/>
              <a:t>WEBNLG</a:t>
            </a:r>
            <a:r>
              <a:rPr lang="he-IL" dirty="0"/>
              <a:t> –</a:t>
            </a:r>
            <a:r>
              <a:rPr lang="en-US" dirty="0"/>
              <a:t> Ask how to average scores among many submissions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240BF-733E-4AA3-8901-75C6F88C4BA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113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8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23679682-F7D1-AE98-4A07-2477D0E08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3" r="-1" b="1456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F3439-1BA3-605C-53CD-5CD9B3CB3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Research Proposal</a:t>
            </a:r>
            <a:endParaRPr lang="en-IL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770FD-05CD-FF84-ABA5-5DFA2EF1A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SEScore 2.0</a:t>
            </a:r>
            <a:endParaRPr lang="en-I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4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F0ED-FE25-BBE3-AE7C-7E4A2C10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7AE0-786E-D887-CEF2-B99BFFE3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baseline:</a:t>
            </a:r>
          </a:p>
          <a:p>
            <a:pPr lvl="1"/>
            <a:r>
              <a:rPr lang="en-US" dirty="0"/>
              <a:t>Dataset generation:</a:t>
            </a:r>
          </a:p>
          <a:p>
            <a:pPr lvl="2"/>
            <a:r>
              <a:rPr lang="en-US" dirty="0"/>
              <a:t>Uses 4 operators (“Insert”, ”Delete”, ”Swap”, ”Replace”).</a:t>
            </a:r>
          </a:p>
          <a:p>
            <a:pPr lvl="2"/>
            <a:r>
              <a:rPr lang="en-US" dirty="0"/>
              <a:t>Operators work on non overlapping tokens.</a:t>
            </a:r>
          </a:p>
          <a:p>
            <a:pPr lvl="2"/>
            <a:r>
              <a:rPr lang="en-US" dirty="0"/>
              <a:t>Entailment model assess error severity and scores accordingly.</a:t>
            </a:r>
          </a:p>
          <a:p>
            <a:pPr lvl="2"/>
            <a:r>
              <a:rPr lang="en-US" dirty="0"/>
              <a:t>Implement proposed operator changes (PMI, Synonyms, lemmatization)</a:t>
            </a:r>
          </a:p>
          <a:p>
            <a:pPr lvl="1"/>
            <a:r>
              <a:rPr lang="en-US" dirty="0"/>
              <a:t>Learning evaluation metric:</a:t>
            </a:r>
          </a:p>
          <a:p>
            <a:pPr lvl="2"/>
            <a:r>
              <a:rPr lang="en-US" dirty="0"/>
              <a:t>Use pairs of candidate and reference sentences to produce features from PLM.</a:t>
            </a:r>
          </a:p>
          <a:p>
            <a:pPr lvl="2"/>
            <a:r>
              <a:rPr lang="en-US" dirty="0"/>
              <a:t>Train a model using the extracted features and the scores generated.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253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F0ED-FE25-BBE3-AE7C-7E4A2C10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7AE0-786E-D887-CEF2-B99BFFE3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mechanism changes</a:t>
            </a:r>
          </a:p>
          <a:p>
            <a:pPr lvl="1"/>
            <a:r>
              <a:rPr lang="en-US" dirty="0"/>
              <a:t>Continuous scoring mechanism</a:t>
            </a:r>
          </a:p>
          <a:p>
            <a:pPr lvl="1"/>
            <a:r>
              <a:rPr lang="en-US" dirty="0"/>
              <a:t>Non-monotonic scoring mechanism</a:t>
            </a:r>
          </a:p>
          <a:p>
            <a:pPr lvl="1"/>
            <a:r>
              <a:rPr lang="en-US" dirty="0"/>
              <a:t>Possible combination of the two</a:t>
            </a:r>
          </a:p>
          <a:p>
            <a:r>
              <a:rPr lang="en-US" dirty="0"/>
              <a:t>Ablation experiments (?)</a:t>
            </a:r>
          </a:p>
          <a:p>
            <a:pPr lvl="1"/>
            <a:endParaRPr lang="en-US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71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D6F2-EF89-BD14-3D05-5A7FA2A2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5E9E-4B36-DCDA-CEA9-34FFD58A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442019"/>
          </a:xfrm>
        </p:spPr>
        <p:txBody>
          <a:bodyPr/>
          <a:lstStyle/>
          <a:p>
            <a:r>
              <a:rPr lang="en-US" dirty="0"/>
              <a:t>SEScore – </a:t>
            </a:r>
          </a:p>
          <a:p>
            <a:pPr lvl="1"/>
            <a:r>
              <a:rPr lang="en-US" dirty="0"/>
              <a:t>Stratified dataset synthesis pipeline</a:t>
            </a:r>
          </a:p>
          <a:p>
            <a:pPr lvl="2"/>
            <a:r>
              <a:rPr lang="en-US" dirty="0"/>
              <a:t>Sentence corruption</a:t>
            </a:r>
          </a:p>
          <a:p>
            <a:pPr lvl="2"/>
            <a:r>
              <a:rPr lang="en-US" dirty="0"/>
              <a:t>Error scoring via entailment</a:t>
            </a:r>
          </a:p>
          <a:p>
            <a:pPr lvl="2"/>
            <a:r>
              <a:rPr lang="en-US" dirty="0"/>
              <a:t>Accumulation of errors.</a:t>
            </a:r>
          </a:p>
          <a:p>
            <a:pPr lvl="1"/>
            <a:r>
              <a:rPr lang="en-US" dirty="0"/>
              <a:t>Fitting a model to learn the scores and function as the metric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MQM – A linguistic evaluation of errors in sentences</a:t>
            </a:r>
          </a:p>
          <a:p>
            <a:pPr lvl="2"/>
            <a:r>
              <a:rPr lang="en-US" dirty="0"/>
              <a:t>Categorizes error as “severe” (Accuracy) and “not severe” (Fluency)</a:t>
            </a:r>
          </a:p>
          <a:p>
            <a:pPr lvl="1"/>
            <a:endParaRPr lang="en-US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63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5158-803D-432E-21B3-184C10CC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SEScore Limitations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04842-3AA6-A67D-368B-EBA785452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Monotonically </a:t>
                </a:r>
                <a:r>
                  <a:rPr lang="en-US" u="sng" dirty="0"/>
                  <a:t>decreasing</a:t>
                </a:r>
                <a:r>
                  <a:rPr lang="en-US" dirty="0"/>
                  <a:t>, </a:t>
                </a:r>
                <a:r>
                  <a:rPr lang="en-US" u="sng" dirty="0"/>
                  <a:t>Discrete</a:t>
                </a:r>
                <a:r>
                  <a:rPr lang="en-US" dirty="0"/>
                  <a:t> scoring mechanism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Corruption operators work on random tokens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04842-3AA6-A67D-368B-EBA785452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1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8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0430-BBEB-7844-E9C0-D979F80C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A74E-D86D-2BE1-9B17-6BFF2478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SEScore to even better correlate with human scores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7CFE0-2D06-AEAD-9B2C-EC45A9D1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63" y="2807917"/>
            <a:ext cx="2867161" cy="33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3BF7-CBFA-C15E-8281-34D96A7F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Changes - Operators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1095-6BD1-B951-F645-94EB3004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Smarter Masking</a:t>
            </a:r>
          </a:p>
          <a:p>
            <a:pPr lvl="1"/>
            <a:r>
              <a:rPr lang="en-US" dirty="0"/>
              <a:t>Taking advantage of PMI Masking</a:t>
            </a:r>
          </a:p>
          <a:p>
            <a:pPr lvl="1"/>
            <a:r>
              <a:rPr lang="en-US" dirty="0"/>
              <a:t>Original: “Ofek flew to New York City”.</a:t>
            </a:r>
          </a:p>
          <a:p>
            <a:pPr lvl="1"/>
            <a:r>
              <a:rPr lang="en-US" dirty="0"/>
              <a:t>Random masking: “Ofek flew to New &lt;mask&gt; City”.</a:t>
            </a:r>
          </a:p>
          <a:p>
            <a:pPr lvl="1"/>
            <a:r>
              <a:rPr lang="en-US" dirty="0"/>
              <a:t>PMI masking: “Ofek flew to &lt;mask&gt; &lt;mask&gt; &lt;mask&gt;.</a:t>
            </a:r>
            <a:endParaRPr lang="he-IL" dirty="0"/>
          </a:p>
          <a:p>
            <a:r>
              <a:rPr lang="en-US" dirty="0"/>
              <a:t>Expanding the “replacement” operator to replace words with synonyms (Regardless of context).</a:t>
            </a:r>
            <a:br>
              <a:rPr lang="en-US" dirty="0"/>
            </a:br>
            <a:r>
              <a:rPr lang="en-US" dirty="0"/>
              <a:t>“Ofek ran to the </a:t>
            </a:r>
            <a:r>
              <a:rPr lang="en-US" dirty="0">
                <a:solidFill>
                  <a:srgbClr val="FF0000"/>
                </a:solidFill>
              </a:rPr>
              <a:t>store</a:t>
            </a:r>
            <a:r>
              <a:rPr lang="en-US" dirty="0"/>
              <a:t>” -&gt; “Ofek ran to the </a:t>
            </a:r>
            <a:r>
              <a:rPr lang="en-US" dirty="0">
                <a:solidFill>
                  <a:srgbClr val="FF0000"/>
                </a:solidFill>
              </a:rPr>
              <a:t>stock</a:t>
            </a:r>
            <a:r>
              <a:rPr lang="en-US" dirty="0"/>
              <a:t>”</a:t>
            </a:r>
          </a:p>
          <a:p>
            <a:r>
              <a:rPr lang="en-US" dirty="0"/>
              <a:t>“Grammatical Corruption” operator via lemmatization</a:t>
            </a:r>
            <a:br>
              <a:rPr lang="en-US" dirty="0"/>
            </a:br>
            <a:r>
              <a:rPr lang="en-US" dirty="0"/>
              <a:t>“Ofek </a:t>
            </a:r>
            <a:r>
              <a:rPr lang="en-US" dirty="0">
                <a:solidFill>
                  <a:srgbClr val="FF0000"/>
                </a:solidFill>
              </a:rPr>
              <a:t>walked</a:t>
            </a:r>
            <a:r>
              <a:rPr lang="en-US" dirty="0"/>
              <a:t> to the store” -&gt; “Ofek </a:t>
            </a:r>
            <a:r>
              <a:rPr lang="en-US" dirty="0">
                <a:solidFill>
                  <a:srgbClr val="FF0000"/>
                </a:solidFill>
              </a:rPr>
              <a:t>walk</a:t>
            </a:r>
            <a:r>
              <a:rPr lang="en-US" dirty="0"/>
              <a:t> to the store”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3BF7-CBFA-C15E-8281-34D96A7F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Changes - Scoring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1095-6BD1-B951-F645-94EB3004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Introduce a non-monotonical scoring mechanism (Identifying improvements relative to the original sentence)</a:t>
            </a:r>
          </a:p>
          <a:p>
            <a:r>
              <a:rPr lang="en-US" sz="2400" dirty="0"/>
              <a:t>Introduce a continuous severity score (by confidence of entailment)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3BE5E-8F6C-906C-5F71-835B6D2C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94" y="3429000"/>
            <a:ext cx="9650506" cy="30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3BF7-CBFA-C15E-8281-34D96A7F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monotinicity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61095-6BD1-B951-F645-94EB3004B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Introduce a non-monotonical scoring mechanism (Identifying improvements relative to the original sentence)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𝑆𝑒𝑠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</m:eqAr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IL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61095-6BD1-B951-F645-94EB3004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3" t="-7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69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3BF7-CBFA-C15E-8281-34D96A7F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Severity Score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61095-6BD1-B951-F645-94EB3004B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Introduce a continuous severity score (by confidence of entailment)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𝑆𝑒𝑠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𝐵𝐷𝐸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2400" b="0" dirty="0"/>
                </a:br>
                <a:br>
                  <a:rPr lang="en-US" sz="2400" b="0" dirty="0"/>
                </a:br>
                <a:r>
                  <a:rPr lang="en-US" sz="2400" b="0" dirty="0"/>
                  <a:t>*BDE – Bi-Directional Entailment 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61095-6BD1-B951-F645-94EB3004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7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16F99B-FBE1-496A-2C85-940FFFB1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426" y="3582200"/>
            <a:ext cx="3797968" cy="28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1D30-E500-7BA0-CB12-2C32EBEE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163F-DA57-3607-93F2-7F32CC75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the entailment model: MNLI(Multi-Genre Natural Language Inference)</a:t>
            </a:r>
          </a:p>
          <a:p>
            <a:r>
              <a:rPr lang="en-US" dirty="0"/>
              <a:t>Datasets for reference sentences: </a:t>
            </a:r>
            <a:r>
              <a:rPr lang="en-US" dirty="0" err="1"/>
              <a:t>WebNLG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863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445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Cambria Math</vt:lpstr>
      <vt:lpstr>Sabon Next LT</vt:lpstr>
      <vt:lpstr>DappledVTI</vt:lpstr>
      <vt:lpstr>Research Proposal</vt:lpstr>
      <vt:lpstr>Background</vt:lpstr>
      <vt:lpstr>SEScore Limitations</vt:lpstr>
      <vt:lpstr>Our task</vt:lpstr>
      <vt:lpstr>Proposed Changes - Operators</vt:lpstr>
      <vt:lpstr>Proposed Changes - Scoring</vt:lpstr>
      <vt:lpstr>Non-monotinicity</vt:lpstr>
      <vt:lpstr>Continuous Severity Score</vt:lpstr>
      <vt:lpstr>Datasets</vt:lpstr>
      <vt:lpstr>Basic Part</vt:lpstr>
      <vt:lpstr>Advanced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dc:creator>Ofek Glick</dc:creator>
  <cp:lastModifiedBy>Ofek Glick</cp:lastModifiedBy>
  <cp:revision>31</cp:revision>
  <dcterms:created xsi:type="dcterms:W3CDTF">2022-12-01T16:17:56Z</dcterms:created>
  <dcterms:modified xsi:type="dcterms:W3CDTF">2022-12-08T10:11:12Z</dcterms:modified>
</cp:coreProperties>
</file>