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2/21/2023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C0891-E1AB-BAC6-0E58-FB8135AD6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59B49-373B-2E53-E283-AD5F8AB3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dirty="0"/>
              <a:t>AI in Agriculture</a:t>
            </a:r>
            <a:br>
              <a:rPr lang="en-US" sz="6200" dirty="0"/>
            </a:br>
            <a:endParaRPr lang="en-ZA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00C05-A306-175B-AF72-94907AE06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Ofentse</a:t>
            </a:r>
            <a:r>
              <a:rPr lang="en-US" dirty="0"/>
              <a:t> </a:t>
            </a:r>
            <a:r>
              <a:rPr lang="en-US" dirty="0" err="1"/>
              <a:t>Mapheto</a:t>
            </a:r>
            <a:r>
              <a:rPr lang="en-US" dirty="0"/>
              <a:t> &amp; Boikago Mothelo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7794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19B5-1B0B-2234-91E4-BE90791B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27" y="642013"/>
            <a:ext cx="11111036" cy="117271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Agenda</a:t>
            </a:r>
            <a:endParaRPr lang="en-ZA" sz="6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E8712-020A-7081-F979-F7415827B674}"/>
              </a:ext>
            </a:extLst>
          </p:cNvPr>
          <p:cNvGrpSpPr/>
          <p:nvPr/>
        </p:nvGrpSpPr>
        <p:grpSpPr>
          <a:xfrm>
            <a:off x="1057413" y="1844610"/>
            <a:ext cx="1730326" cy="1740877"/>
            <a:chOff x="1038671" y="2757267"/>
            <a:chExt cx="1730326" cy="17408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DA41F8-23B0-8256-747E-4C1F7B9982A3}"/>
                </a:ext>
              </a:extLst>
            </p:cNvPr>
            <p:cNvSpPr/>
            <p:nvPr/>
          </p:nvSpPr>
          <p:spPr>
            <a:xfrm>
              <a:off x="1038671" y="2774851"/>
              <a:ext cx="1730326" cy="1723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687283-EE76-4C8D-A30B-030CCAC855ED}"/>
                </a:ext>
              </a:extLst>
            </p:cNvPr>
            <p:cNvSpPr/>
            <p:nvPr/>
          </p:nvSpPr>
          <p:spPr>
            <a:xfrm>
              <a:off x="1038671" y="2757267"/>
              <a:ext cx="1561514" cy="15263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E673B-A154-2471-6D92-7E860F05C2CC}"/>
              </a:ext>
            </a:extLst>
          </p:cNvPr>
          <p:cNvGrpSpPr/>
          <p:nvPr/>
        </p:nvGrpSpPr>
        <p:grpSpPr>
          <a:xfrm>
            <a:off x="3685732" y="1853403"/>
            <a:ext cx="1730326" cy="1723293"/>
            <a:chOff x="3634158" y="2757267"/>
            <a:chExt cx="1730326" cy="17232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CD9F11-7763-1108-E4EF-F33197C713AD}"/>
                </a:ext>
              </a:extLst>
            </p:cNvPr>
            <p:cNvSpPr/>
            <p:nvPr/>
          </p:nvSpPr>
          <p:spPr>
            <a:xfrm>
              <a:off x="3634158" y="2757267"/>
              <a:ext cx="1730326" cy="1723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C5956C-A4F7-D83E-3D1E-47C64E985ED2}"/>
                </a:ext>
              </a:extLst>
            </p:cNvPr>
            <p:cNvSpPr/>
            <p:nvPr/>
          </p:nvSpPr>
          <p:spPr>
            <a:xfrm>
              <a:off x="3634158" y="2774851"/>
              <a:ext cx="1561514" cy="15263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9A0F9C-A8A4-C8DA-92D7-EE1C837DBB73}"/>
              </a:ext>
            </a:extLst>
          </p:cNvPr>
          <p:cNvGrpSpPr/>
          <p:nvPr/>
        </p:nvGrpSpPr>
        <p:grpSpPr>
          <a:xfrm>
            <a:off x="3685732" y="4498874"/>
            <a:ext cx="1730326" cy="1723293"/>
            <a:chOff x="3634158" y="4860386"/>
            <a:chExt cx="1730326" cy="17232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02D2A9-4436-103E-EA08-E52AABE710DF}"/>
                </a:ext>
              </a:extLst>
            </p:cNvPr>
            <p:cNvSpPr/>
            <p:nvPr/>
          </p:nvSpPr>
          <p:spPr>
            <a:xfrm>
              <a:off x="3634158" y="4860386"/>
              <a:ext cx="1730326" cy="1723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6B6B80-54A6-2B52-37E4-BE61028E8CEB}"/>
                </a:ext>
              </a:extLst>
            </p:cNvPr>
            <p:cNvSpPr/>
            <p:nvPr/>
          </p:nvSpPr>
          <p:spPr>
            <a:xfrm>
              <a:off x="3634158" y="4890107"/>
              <a:ext cx="1561514" cy="15263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A2206D-20C6-005B-A822-A0DCBC61897D}"/>
              </a:ext>
            </a:extLst>
          </p:cNvPr>
          <p:cNvGrpSpPr/>
          <p:nvPr/>
        </p:nvGrpSpPr>
        <p:grpSpPr>
          <a:xfrm>
            <a:off x="6314051" y="1870987"/>
            <a:ext cx="1730326" cy="1723293"/>
            <a:chOff x="6229645" y="2757267"/>
            <a:chExt cx="1730326" cy="172329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8F1687-F1D8-AE83-2739-66F5B781CD1D}"/>
                </a:ext>
              </a:extLst>
            </p:cNvPr>
            <p:cNvSpPr/>
            <p:nvPr/>
          </p:nvSpPr>
          <p:spPr>
            <a:xfrm>
              <a:off x="6229645" y="2757267"/>
              <a:ext cx="1730326" cy="1723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D157BD-B0B4-67E4-BDD0-B53AB8552889}"/>
                </a:ext>
              </a:extLst>
            </p:cNvPr>
            <p:cNvSpPr/>
            <p:nvPr/>
          </p:nvSpPr>
          <p:spPr>
            <a:xfrm>
              <a:off x="6229645" y="2799469"/>
              <a:ext cx="1561514" cy="15263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A4CB6A-5E55-2245-6CC1-F85E6C44FFDF}"/>
              </a:ext>
            </a:extLst>
          </p:cNvPr>
          <p:cNvGrpSpPr/>
          <p:nvPr/>
        </p:nvGrpSpPr>
        <p:grpSpPr>
          <a:xfrm>
            <a:off x="6314051" y="4424254"/>
            <a:ext cx="1730326" cy="1723293"/>
            <a:chOff x="6229645" y="4860386"/>
            <a:chExt cx="1730326" cy="17232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6410DE-CF3D-DB7D-1925-4C1A31880F2D}"/>
                </a:ext>
              </a:extLst>
            </p:cNvPr>
            <p:cNvSpPr/>
            <p:nvPr/>
          </p:nvSpPr>
          <p:spPr>
            <a:xfrm>
              <a:off x="6229645" y="4860386"/>
              <a:ext cx="1730326" cy="1723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C583A8-A098-3D3B-DFFA-8F01E5563241}"/>
                </a:ext>
              </a:extLst>
            </p:cNvPr>
            <p:cNvSpPr/>
            <p:nvPr/>
          </p:nvSpPr>
          <p:spPr>
            <a:xfrm>
              <a:off x="6229645" y="4860386"/>
              <a:ext cx="1561514" cy="15263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29B0086-074C-0614-CEF1-18198130FF7A}"/>
              </a:ext>
            </a:extLst>
          </p:cNvPr>
          <p:cNvSpPr txBox="1"/>
          <p:nvPr/>
        </p:nvSpPr>
        <p:spPr>
          <a:xfrm>
            <a:off x="1057413" y="3933525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E378BE-7FAD-6FE1-293F-CA26F7619CB7}"/>
              </a:ext>
            </a:extLst>
          </p:cNvPr>
          <p:cNvGrpSpPr/>
          <p:nvPr/>
        </p:nvGrpSpPr>
        <p:grpSpPr>
          <a:xfrm>
            <a:off x="8942370" y="1886819"/>
            <a:ext cx="1730326" cy="1723295"/>
            <a:chOff x="8825132" y="2757265"/>
            <a:chExt cx="1730326" cy="17232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40D2BA-D58F-1B83-4931-EEA359F783D9}"/>
                </a:ext>
              </a:extLst>
            </p:cNvPr>
            <p:cNvSpPr/>
            <p:nvPr/>
          </p:nvSpPr>
          <p:spPr>
            <a:xfrm>
              <a:off x="8825132" y="2757267"/>
              <a:ext cx="1730326" cy="1723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996A6C-5CD1-E83C-53A8-1B0F1A34C759}"/>
                </a:ext>
              </a:extLst>
            </p:cNvPr>
            <p:cNvSpPr/>
            <p:nvPr/>
          </p:nvSpPr>
          <p:spPr>
            <a:xfrm>
              <a:off x="8825132" y="2757265"/>
              <a:ext cx="1561514" cy="15263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19CD72-FCD2-A179-8C0A-AA7ECC3ED57F}"/>
              </a:ext>
            </a:extLst>
          </p:cNvPr>
          <p:cNvSpPr txBox="1"/>
          <p:nvPr/>
        </p:nvSpPr>
        <p:spPr>
          <a:xfrm>
            <a:off x="3685732" y="3777923"/>
            <a:ext cx="236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usage and future Outlook</a:t>
            </a:r>
            <a:endParaRPr lang="en-Z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00500-5899-8B8C-562E-86639F6C9240}"/>
              </a:ext>
            </a:extLst>
          </p:cNvPr>
          <p:cNvSpPr txBox="1"/>
          <p:nvPr/>
        </p:nvSpPr>
        <p:spPr>
          <a:xfrm>
            <a:off x="6314051" y="3933525"/>
            <a:ext cx="23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AI Technique</a:t>
            </a:r>
            <a:endParaRPr lang="en-Z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B5A8B-403E-B5FA-BC46-FC3AAB7F930B}"/>
              </a:ext>
            </a:extLst>
          </p:cNvPr>
          <p:cNvSpPr txBox="1"/>
          <p:nvPr/>
        </p:nvSpPr>
        <p:spPr>
          <a:xfrm>
            <a:off x="8942370" y="3823090"/>
            <a:ext cx="20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and use cases</a:t>
            </a:r>
            <a:endParaRPr lang="en-Z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BD37C4-260E-BA3B-58F1-1975512A8182}"/>
              </a:ext>
            </a:extLst>
          </p:cNvPr>
          <p:cNvSpPr txBox="1"/>
          <p:nvPr/>
        </p:nvSpPr>
        <p:spPr>
          <a:xfrm>
            <a:off x="3554438" y="6156111"/>
            <a:ext cx="219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International and Intercultural Context</a:t>
            </a:r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35FA45-D2EE-C706-45DE-C6C4F34806B8}"/>
              </a:ext>
            </a:extLst>
          </p:cNvPr>
          <p:cNvSpPr txBox="1"/>
          <p:nvPr/>
        </p:nvSpPr>
        <p:spPr>
          <a:xfrm>
            <a:off x="6743121" y="6293113"/>
            <a:ext cx="219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61C3D0-53D2-FF15-A832-509B549748E1}"/>
              </a:ext>
            </a:extLst>
          </p:cNvPr>
          <p:cNvSpPr txBox="1"/>
          <p:nvPr/>
        </p:nvSpPr>
        <p:spPr>
          <a:xfrm>
            <a:off x="864037" y="2393237"/>
            <a:ext cx="12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Z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373DC-627D-5DF0-D0D1-BCA60C5B2B29}"/>
              </a:ext>
            </a:extLst>
          </p:cNvPr>
          <p:cNvSpPr txBox="1"/>
          <p:nvPr/>
        </p:nvSpPr>
        <p:spPr>
          <a:xfrm>
            <a:off x="3920802" y="2465324"/>
            <a:ext cx="12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340A0B-523A-5400-7173-DEC56C748336}"/>
              </a:ext>
            </a:extLst>
          </p:cNvPr>
          <p:cNvSpPr txBox="1"/>
          <p:nvPr/>
        </p:nvSpPr>
        <p:spPr>
          <a:xfrm>
            <a:off x="6528525" y="2491694"/>
            <a:ext cx="12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2EA99-A39E-2EB8-72CD-0092DF34293E}"/>
              </a:ext>
            </a:extLst>
          </p:cNvPr>
          <p:cNvSpPr txBox="1"/>
          <p:nvPr/>
        </p:nvSpPr>
        <p:spPr>
          <a:xfrm>
            <a:off x="6525011" y="5116820"/>
            <a:ext cx="12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51FA0E-5013-52CE-7802-01B5A50ACDA9}"/>
              </a:ext>
            </a:extLst>
          </p:cNvPr>
          <p:cNvSpPr txBox="1"/>
          <p:nvPr/>
        </p:nvSpPr>
        <p:spPr>
          <a:xfrm>
            <a:off x="3836396" y="5105516"/>
            <a:ext cx="12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Z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4536AC-C8C6-9D3C-2781-331313D27F2B}"/>
              </a:ext>
            </a:extLst>
          </p:cNvPr>
          <p:cNvSpPr txBox="1"/>
          <p:nvPr/>
        </p:nvSpPr>
        <p:spPr>
          <a:xfrm>
            <a:off x="9177440" y="2504796"/>
            <a:ext cx="12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9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1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ow with a tag on its ear&#10;&#10;Description automatically generated with medium confidence">
            <a:extLst>
              <a:ext uri="{FF2B5EF4-FFF2-40B4-BE49-F238E27FC236}">
                <a16:creationId xmlns:a16="http://schemas.microsoft.com/office/drawing/2014/main" id="{B319B263-F013-A2F9-5647-556C931DD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3" b="30768"/>
          <a:stretch/>
        </p:blipFill>
        <p:spPr>
          <a:xfrm>
            <a:off x="20" y="-132726"/>
            <a:ext cx="12191980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2E2C2-CFAB-02DD-AF17-F2C29485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6CAA-30AC-9BD8-C31A-D0415769E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91638"/>
            <a:ext cx="8267296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System Font Regular"/>
              <a:buChar char="–"/>
            </a:pPr>
            <a:r>
              <a:rPr lang="en-US" dirty="0"/>
              <a:t>Opening Statement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956CC-413C-A097-DAA0-E342F656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93" r="1344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A97DA-1A81-737C-B06E-846F6325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usage and Future Outlook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8CD29-7DDC-C343-D984-E9233200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91638"/>
            <a:ext cx="8267296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System Font Regular"/>
              <a:buChar char="–"/>
            </a:pPr>
            <a:r>
              <a:rPr lang="en-US" dirty="0"/>
              <a:t>Wearable devices such as collars and ear tags with sensors.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Detects changes in body temp, heart rate, and developed physiological parameters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Devices transmit data to AI system that use machine learning algorithms for detection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Future AI can provide more advances monitoring systems </a:t>
            </a:r>
          </a:p>
          <a:p>
            <a:pPr indent="-228600">
              <a:buFont typeface="System Font Regular"/>
              <a:buChar char="–"/>
            </a:pPr>
            <a:endParaRPr lang="en-US" dirty="0"/>
          </a:p>
          <a:p>
            <a:pPr indent="-228600">
              <a:buFont typeface="System Font Regular"/>
              <a:buChar char="–"/>
            </a:pPr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BF557-1165-866A-2CC5-1A6F1ACE4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7" b="12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0B9F5-B05C-D537-216B-258C4DAC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AI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0388-5C6C-CB18-8A4D-C7BCAE5C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91638"/>
            <a:ext cx="8267296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System Font Regular"/>
              <a:buChar char="–"/>
            </a:pPr>
            <a:r>
              <a:rPr lang="en-US" dirty="0"/>
              <a:t>Machine learning algorithms to analyze large amounts of data from various sources including wearable devices, environmental sensors etc. </a:t>
            </a:r>
            <a:endParaRPr lang="en-US"/>
          </a:p>
          <a:p>
            <a:pPr indent="-228600">
              <a:buFont typeface="System Font Regular"/>
              <a:buChar char="–"/>
            </a:pPr>
            <a:r>
              <a:rPr lang="en-US" dirty="0"/>
              <a:t>Algorithms can use data to identify patterns such as potential health issues such as change in body temp, abnormal behavior etc.</a:t>
            </a:r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89AD58-F11E-5993-B92E-0CD96E6E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96" b="9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40985-9437-0610-9DB2-41ED4AE6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and 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B6C2-1EF7-76C6-C5C7-9CF95052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91638"/>
            <a:ext cx="8267296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System Font Regular"/>
              <a:buChar char="–"/>
            </a:pPr>
            <a:r>
              <a:rPr lang="en-US" dirty="0"/>
              <a:t>Benefits such as early detection of  diseases, reduced antibiotic use and improved animal welfare 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Identify and isolate sick animals before infecting other livestock 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Ethical concerns such as wearables can raise privacy concerns.</a:t>
            </a:r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79AC-5D9F-1499-97A4-A0F8445E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and Intercultural Context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FD280-17B9-41DF-7B56-A4F97E1F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15" y="1269480"/>
            <a:ext cx="6843835" cy="496250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E0D0-CF9C-1DC1-E4A3-F610C67F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Perception and acceptance of AI solutions</a:t>
            </a:r>
          </a:p>
          <a:p>
            <a:r>
              <a:rPr lang="en-US" dirty="0"/>
              <a:t>Data and privacy concerns</a:t>
            </a:r>
          </a:p>
          <a:p>
            <a:r>
              <a:rPr lang="en-US" dirty="0"/>
              <a:t>Develop AI solutions suitable for different regions and cultures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68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46342-B60F-3264-99EF-FB0236A1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7624B-8BF2-52FC-07F5-2E44385D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E2EB2-7E3D-D88A-E9FF-E55020FF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91638"/>
            <a:ext cx="8267296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System Font Regular"/>
              <a:buChar char="–"/>
            </a:pPr>
            <a:r>
              <a:rPr lang="en-US" dirty="0"/>
              <a:t>Closing Statement 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Audience appreciation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7495F"/>
      </a:accent1>
      <a:accent2>
        <a:srgbClr val="B55637"/>
      </a:accent2>
      <a:accent3>
        <a:srgbClr val="C79C49"/>
      </a:accent3>
      <a:accent4>
        <a:srgbClr val="A2AB34"/>
      </a:accent4>
      <a:accent5>
        <a:srgbClr val="7AB141"/>
      </a:accent5>
      <a:accent6>
        <a:srgbClr val="43B537"/>
      </a:accent6>
      <a:hlink>
        <a:srgbClr val="319382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1C2C051C936488A1EF523732077A3" ma:contentTypeVersion="11" ma:contentTypeDescription="Create a new document." ma:contentTypeScope="" ma:versionID="979514cfbbb3a5e83bced488d0dd95eb">
  <xsd:schema xmlns:xsd="http://www.w3.org/2001/XMLSchema" xmlns:xs="http://www.w3.org/2001/XMLSchema" xmlns:p="http://schemas.microsoft.com/office/2006/metadata/properties" xmlns:ns2="747f259e-f405-4a2a-8b5b-68e2161e93ab" xmlns:ns3="57e14aad-d494-40ab-9a1e-c3330f8d988d" targetNamespace="http://schemas.microsoft.com/office/2006/metadata/properties" ma:root="true" ma:fieldsID="f568484748d6db92b210d4885bdc648c" ns2:_="" ns3:_="">
    <xsd:import namespace="747f259e-f405-4a2a-8b5b-68e2161e93ab"/>
    <xsd:import namespace="57e14aad-d494-40ab-9a1e-c3330f8d988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f259e-f405-4a2a-8b5b-68e2161e93a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14aad-d494-40ab-9a1e-c3330f8d988d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f7958dd2-f5e5-45cd-8d59-720140857671}" ma:internalName="TaxCatchAll" ma:showField="CatchAllData" ma:web="57e14aad-d494-40ab-9a1e-c3330f8d98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7f259e-f405-4a2a-8b5b-68e2161e93ab">
      <Terms xmlns="http://schemas.microsoft.com/office/infopath/2007/PartnerControls"/>
    </lcf76f155ced4ddcb4097134ff3c332f>
    <ReferenceId xmlns="747f259e-f405-4a2a-8b5b-68e2161e93ab" xsi:nil="true"/>
    <TaxCatchAll xmlns="57e14aad-d494-40ab-9a1e-c3330f8d988d" xsi:nil="true"/>
  </documentManagement>
</p:properties>
</file>

<file path=customXml/itemProps1.xml><?xml version="1.0" encoding="utf-8"?>
<ds:datastoreItem xmlns:ds="http://schemas.openxmlformats.org/officeDocument/2006/customXml" ds:itemID="{6650A1FB-C4A9-45AD-9B04-E46CA686FE75}"/>
</file>

<file path=customXml/itemProps2.xml><?xml version="1.0" encoding="utf-8"?>
<ds:datastoreItem xmlns:ds="http://schemas.openxmlformats.org/officeDocument/2006/customXml" ds:itemID="{FFD724F5-FAFC-4FB5-9897-FE1EA9A09B46}"/>
</file>

<file path=customXml/itemProps3.xml><?xml version="1.0" encoding="utf-8"?>
<ds:datastoreItem xmlns:ds="http://schemas.openxmlformats.org/officeDocument/2006/customXml" ds:itemID="{E4ED5262-4843-4C96-AEE7-EF9BBD9F1FD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200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AI in Agriculture </vt:lpstr>
      <vt:lpstr>Agenda</vt:lpstr>
      <vt:lpstr>Introduction </vt:lpstr>
      <vt:lpstr>Current usage and Future Outlook</vt:lpstr>
      <vt:lpstr>One AI Technique</vt:lpstr>
      <vt:lpstr>Development and Use Cases</vt:lpstr>
      <vt:lpstr>International and Intercultural Context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Agriculture </dc:title>
  <dc:creator>Boikago Thuto Mothelo</dc:creator>
  <cp:lastModifiedBy>Boikago Thuto Mothelo</cp:lastModifiedBy>
  <cp:revision>1</cp:revision>
  <dcterms:created xsi:type="dcterms:W3CDTF">2023-02-21T18:22:28Z</dcterms:created>
  <dcterms:modified xsi:type="dcterms:W3CDTF">2023-02-21T21:26:41Z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0x01010054F1C2C051C936488A1EF523732077A3</vt:lpwstr>
  </property>
</Properties>
</file>