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1" r:id="rId6"/>
    <p:sldId id="275" r:id="rId7"/>
    <p:sldId id="274" r:id="rId8"/>
    <p:sldId id="277" r:id="rId9"/>
    <p:sldId id="276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CCA3796-0FB2-4BAA-BE15-2714115D90E1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AB1AF93-32CC-4FF5-8141-42C4DEC77E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9442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773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823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93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0BDFEB-08DB-7B80-C212-110B738E5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E22550C-E3D1-B894-2136-924397EAC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5BE9AA-CCA3-41EF-D07D-5CF3F513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701-87E7-494B-952B-9A31A1CB931F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6CC43B-CAB3-2F59-DD77-F1AE1B23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EDBCECA-8489-1709-4C88-E37B9BAC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8988-569D-4A48-9263-D0180F205E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903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F00A8F-F947-5952-BA22-C37466A2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7D0077F-DB99-05D3-1EF4-09D563729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8EFE945-C37C-1031-7CC5-8DBC8E38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701-87E7-494B-952B-9A31A1CB931F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6ADD493-1D64-8F5E-D4EC-055BCACC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2EAADDC-CD03-EE58-FF55-F1579D53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8988-569D-4A48-9263-D0180F205E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194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CCCA3DD-20EE-2604-FCFE-67A67DECE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44AEB81-9101-DD7A-E727-8A319AA59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946098E-988F-2FCC-059B-3486BE68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701-87E7-494B-952B-9A31A1CB931F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885B34D-E527-CA41-C4E0-DDD57778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D10CA96-8344-179B-2AD1-A951C89D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8988-569D-4A48-9263-D0180F205E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1721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rtl="0"/>
            <a:fld id="{00000000-1234-1234-1234-123412341234}" type="slidenum">
              <a:rPr lang="en" smtClean="0"/>
              <a:pPr algn="r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4892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39" name="Google Shape;39;p6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rtl="0"/>
            <a:fld id="{00000000-1234-1234-1234-123412341234}" type="slidenum">
              <a:rPr lang="en" smtClean="0"/>
              <a:pPr algn="r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5163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696400" y="3754564"/>
            <a:ext cx="7455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8033" y="3429016"/>
            <a:ext cx="264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490600" y="3051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696300" y="2258031"/>
            <a:ext cx="5050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7865300" y="3429000"/>
            <a:ext cx="4334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rtl="0"/>
            <a:fld id="{00000000-1234-1234-1234-123412341234}" type="slidenum">
              <a:rPr lang="en" smtClean="0"/>
              <a:pPr algn="r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694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90820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rtl="0"/>
            <a:fld id="{00000000-1234-1234-1234-123412341234}" type="slidenum">
              <a:rPr lang="en" smtClean="0"/>
              <a:pPr algn="r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1882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841667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113216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8384764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8" name="Google Shape;48;p7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rtl="0"/>
            <a:fld id="{00000000-1234-1234-1234-123412341234}" type="slidenum">
              <a:rPr lang="en" smtClean="0"/>
              <a:pPr algn="r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364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A01673-D581-59EF-5F38-D8541B9EA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3313E9-8317-0477-D66C-71DEA24C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38F6979-4824-DB8E-D2E3-53D1AA53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701-87E7-494B-952B-9A31A1CB931F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4141BF2-6B0F-7E24-1D9D-7298A509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AAD9FE6-2DC2-262B-CE61-9939396A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8988-569D-4A48-9263-D0180F205E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742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D64D7E-B50E-3238-24E3-1088C0B57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EEBAC81-AEBA-FFE9-99ED-481422344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EE49CD-75E1-FA21-72D5-7E669C83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701-87E7-494B-952B-9A31A1CB931F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6B839F6-36B8-CC78-9443-C4EFE93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C8476CB-E666-59D2-5755-52A84CBC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8988-569D-4A48-9263-D0180F205E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989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47D1E4-4F85-2EDA-871F-B24AC8CFC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FDE522C-A135-385C-F766-D1BF56EBD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FE26244-20E4-D71E-B698-5F70D5502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8FBFDA3-A2F3-939E-7ED5-53936274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701-87E7-494B-952B-9A31A1CB931F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766F13D-CAA0-519C-EF8D-BEE4983A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2121FA8-45BB-B244-66BE-7FD942CD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8988-569D-4A48-9263-D0180F205E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069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10F272-4B9B-C883-547A-D30F4B4BB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0133A37-31DB-A088-65D0-653166F32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406D8D5-C417-C3F2-FAA1-CAC27456B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745A262-CF78-15C7-69D2-934BE9DBB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EC3D962-412E-3F60-62DA-E733AC0EF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22872E8-BED4-4047-22DD-CDA05BE9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701-87E7-494B-952B-9A31A1CB931F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17CC339-1C9E-82B6-39D7-1E7864EF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B7F2600-3CF5-214A-8BE0-2E4EB355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8988-569D-4A48-9263-D0180F205E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325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51C07A-A7AF-27FA-55E8-BACDC0C91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480D3C4-6830-D043-1E59-5447B78C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701-87E7-494B-952B-9A31A1CB931F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27E59D2-2053-4ED4-B745-B41A4851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5F085A5-8D9E-B274-9C54-16C0077B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8988-569D-4A48-9263-D0180F205E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571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8BB0B23-7CDA-C1DE-C6D0-931A96F4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701-87E7-494B-952B-9A31A1CB931F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4035F36-5B47-A02F-D308-70C1D72A8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185A59B-9AD1-BEEA-20FE-033541D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8988-569D-4A48-9263-D0180F205E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396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855C71-9B4E-B985-00CE-8B53A0E6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2DA4C98-1AA8-2270-C85E-5969F21D9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73FA3B6-B7A9-B7FB-BCF9-E76BCD320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3760C26-4289-A6E0-76B0-977A1196D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701-87E7-494B-952B-9A31A1CB931F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4902A52-7CE9-EB89-9CD2-0AF5B730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F5E4CD9-33BC-5818-C2F6-2DE664B7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8988-569D-4A48-9263-D0180F205E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793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03672C-C84D-C739-4B30-47373ADDF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A016E9F-78B9-A044-9A36-D77FF51ED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D22EEFB-DE80-B748-AD19-0930C8A87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B91083A-1765-5EC8-B432-F6ECDF385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701-87E7-494B-952B-9A31A1CB931F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AB2E3C2-C31F-536A-A25B-2F5663BF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D69A6BE-EB4F-E5DE-57D0-F9DCC9A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8988-569D-4A48-9263-D0180F205E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881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413DCF1-86F4-72D7-89DB-09EC2AC07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335F12B-9E67-713B-CB6F-1343165A0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093A55A-0556-76EF-0BCA-619ADE0EB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46701-87E7-494B-952B-9A31A1CB931F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DC21CC1-CA6D-A842-9EEE-0A83DAE7C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87303D8-1B02-163D-C7A8-958EAB9AC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8988-569D-4A48-9263-D0180F205E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701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atzrin-house.netlify.app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אליפסה 2">
            <a:extLst>
              <a:ext uri="{FF2B5EF4-FFF2-40B4-BE49-F238E27FC236}">
                <a16:creationId xmlns:a16="http://schemas.microsoft.com/office/drawing/2014/main" id="{C3842F59-3EA2-A37E-7F2C-CCF00D033FD1}"/>
              </a:ext>
            </a:extLst>
          </p:cNvPr>
          <p:cNvSpPr/>
          <p:nvPr/>
        </p:nvSpPr>
        <p:spPr>
          <a:xfrm>
            <a:off x="1493240" y="4496500"/>
            <a:ext cx="773045" cy="78462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28839" y="2671851"/>
            <a:ext cx="6288935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b" anchorCtr="0">
            <a:noAutofit/>
          </a:bodyPr>
          <a:lstStyle/>
          <a:p>
            <a:pPr algn="l" rtl="0"/>
            <a:r>
              <a:rPr lang="en-US" dirty="0">
                <a:latin typeface="Lora" pitchFamily="2" charset="0"/>
              </a:rPr>
              <a:t>Golan Highest House App</a:t>
            </a:r>
          </a:p>
        </p:txBody>
      </p:sp>
      <p:grpSp>
        <p:nvGrpSpPr>
          <p:cNvPr id="72" name="Google Shape;72;p12"/>
          <p:cNvGrpSpPr/>
          <p:nvPr/>
        </p:nvGrpSpPr>
        <p:grpSpPr>
          <a:xfrm>
            <a:off x="1732220" y="4681899"/>
            <a:ext cx="287955" cy="456532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</p:grp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7A80247-9BA4-E14E-334A-9EFBC77D5E88}"/>
              </a:ext>
            </a:extLst>
          </p:cNvPr>
          <p:cNvSpPr txBox="1"/>
          <p:nvPr/>
        </p:nvSpPr>
        <p:spPr>
          <a:xfrm>
            <a:off x="6096001" y="5481611"/>
            <a:ext cx="527726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2400" dirty="0"/>
              <a:t>Ofer Tauber</a:t>
            </a:r>
          </a:p>
          <a:p>
            <a:pPr algn="r" rtl="1"/>
            <a:r>
              <a:rPr lang="en-US" sz="2400" dirty="0" err="1">
                <a:latin typeface="-apple-system"/>
              </a:rPr>
              <a:t>FullStack</a:t>
            </a:r>
            <a:r>
              <a:rPr lang="en-US" sz="2400" dirty="0">
                <a:latin typeface="-apple-system"/>
              </a:rPr>
              <a:t>  Developer</a:t>
            </a:r>
            <a:endParaRPr lang="he-IL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לבן 11">
            <a:extLst>
              <a:ext uri="{FF2B5EF4-FFF2-40B4-BE49-F238E27FC236}">
                <a16:creationId xmlns:a16="http://schemas.microsoft.com/office/drawing/2014/main" id="{E87AD32B-245E-CC82-0541-0256D313FF62}"/>
              </a:ext>
            </a:extLst>
          </p:cNvPr>
          <p:cNvSpPr/>
          <p:nvPr/>
        </p:nvSpPr>
        <p:spPr>
          <a:xfrm>
            <a:off x="1196109" y="5575744"/>
            <a:ext cx="1690158" cy="36389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69418D11-7005-ECF7-9378-E2C6777836CE}"/>
              </a:ext>
            </a:extLst>
          </p:cNvPr>
          <p:cNvSpPr/>
          <p:nvPr/>
        </p:nvSpPr>
        <p:spPr>
          <a:xfrm>
            <a:off x="1183671" y="5171408"/>
            <a:ext cx="1690158" cy="36389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488B8BA6-5CA6-6A8A-4E69-856C42F14FEE}"/>
              </a:ext>
            </a:extLst>
          </p:cNvPr>
          <p:cNvSpPr/>
          <p:nvPr/>
        </p:nvSpPr>
        <p:spPr>
          <a:xfrm>
            <a:off x="2248678" y="1996751"/>
            <a:ext cx="3517640" cy="69979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769783" y="1803859"/>
            <a:ext cx="6695200" cy="10464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/>
          <a:p>
            <a:pPr marL="0" indent="0" algn="l" rtl="0">
              <a:spcBef>
                <a:spcPts val="800"/>
              </a:spcBef>
              <a:buNone/>
            </a:pPr>
            <a:r>
              <a:rPr lang="en" sz="4800" b="1" i="1" dirty="0">
                <a:latin typeface="Lora" pitchFamily="2" charset="0"/>
                <a:ea typeface="Lora"/>
                <a:cs typeface="Lora"/>
                <a:sym typeface="Lora"/>
              </a:rPr>
              <a:t>I am Ofer Tauber</a:t>
            </a:r>
            <a:endParaRPr sz="4800" b="1" i="1" dirty="0">
              <a:latin typeface="Lora" pitchFamily="2" charset="0"/>
              <a:ea typeface="Lora"/>
              <a:cs typeface="Lora"/>
              <a:sym typeface="Lora"/>
            </a:endParaRPr>
          </a:p>
          <a:p>
            <a:pPr marL="0" indent="0" algn="l" rtl="0">
              <a:spcBef>
                <a:spcPts val="800"/>
              </a:spcBef>
              <a:buNone/>
            </a:pPr>
            <a:endParaRPr b="1" dirty="0">
              <a:latin typeface="Lora" pitchFamily="2" charset="0"/>
            </a:endParaRPr>
          </a:p>
        </p:txBody>
      </p:sp>
      <p:cxnSp>
        <p:nvCxnSpPr>
          <p:cNvPr id="101" name="Google Shape;101;p14"/>
          <p:cNvCxnSpPr>
            <a:cxnSpLocks/>
          </p:cNvCxnSpPr>
          <p:nvPr/>
        </p:nvCxnSpPr>
        <p:spPr>
          <a:xfrm>
            <a:off x="1" y="1073727"/>
            <a:ext cx="181032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1958110" y="257460"/>
            <a:ext cx="7748057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ctr" anchorCtr="0">
            <a:noAutofit/>
          </a:bodyPr>
          <a:lstStyle/>
          <a:p>
            <a:pPr algn="l" rtl="0">
              <a:spcBef>
                <a:spcPts val="0"/>
              </a:spcBef>
            </a:pPr>
            <a:r>
              <a:rPr lang="en" sz="8000" dirty="0">
                <a:latin typeface="Lora" pitchFamily="2" charset="0"/>
              </a:rPr>
              <a:t>Hello!</a:t>
            </a:r>
            <a:endParaRPr sz="8000" dirty="0">
              <a:latin typeface="Lora" pitchFamily="2" charset="0"/>
            </a:endParaRPr>
          </a:p>
        </p:txBody>
      </p:sp>
      <p:cxnSp>
        <p:nvCxnSpPr>
          <p:cNvPr id="104" name="Google Shape;104;p14"/>
          <p:cNvCxnSpPr>
            <a:cxnSpLocks/>
          </p:cNvCxnSpPr>
          <p:nvPr/>
        </p:nvCxnSpPr>
        <p:spPr>
          <a:xfrm>
            <a:off x="5043055" y="1073727"/>
            <a:ext cx="7148812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/>
          <a:p>
            <a:pPr algn="r" rtl="0"/>
            <a:fld id="{00000000-1234-1234-1234-123412341234}" type="slidenum">
              <a:rPr lang="en"/>
              <a:pPr algn="r" rtl="0"/>
              <a:t>2</a:t>
            </a:fld>
            <a:endParaRPr/>
          </a:p>
        </p:txBody>
      </p:sp>
      <p:sp>
        <p:nvSpPr>
          <p:cNvPr id="13" name="Google Shape;92;p13">
            <a:extLst>
              <a:ext uri="{FF2B5EF4-FFF2-40B4-BE49-F238E27FC236}">
                <a16:creationId xmlns:a16="http://schemas.microsoft.com/office/drawing/2014/main" id="{CE2F199D-06AD-D576-3DFB-EDBDFEB56976}"/>
              </a:ext>
            </a:extLst>
          </p:cNvPr>
          <p:cNvSpPr txBox="1"/>
          <p:nvPr/>
        </p:nvSpPr>
        <p:spPr>
          <a:xfrm>
            <a:off x="895927" y="2841025"/>
            <a:ext cx="9947564" cy="2213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594" indent="-228594" algn="l" rtl="0">
              <a:spcBef>
                <a:spcPts val="8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133" dirty="0" err="1">
                <a:latin typeface="Quattrocento Sans"/>
                <a:ea typeface="Quattrocento Sans"/>
                <a:cs typeface="Quattrocento Sans"/>
                <a:sym typeface="Quattrocento Sans"/>
              </a:rPr>
              <a:t>FullStack</a:t>
            </a:r>
            <a:r>
              <a:rPr lang="en-US" sz="2133" dirty="0">
                <a:latin typeface="Quattrocento Sans"/>
                <a:ea typeface="Quattrocento Sans"/>
                <a:cs typeface="Quattrocento Sans"/>
                <a:sym typeface="Quattrocento Sans"/>
              </a:rPr>
              <a:t> bootcamp Student</a:t>
            </a:r>
          </a:p>
          <a:p>
            <a:pPr marL="228594" indent="-228594" algn="l" rtl="0">
              <a:spcBef>
                <a:spcPts val="8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133" dirty="0">
                <a:latin typeface="Quattrocento Sans"/>
                <a:ea typeface="Quattrocento Sans"/>
                <a:cs typeface="Quattrocento Sans"/>
                <a:sym typeface="Quattrocento Sans"/>
              </a:rPr>
              <a:t>Originally from Jerusalem, currently lives in Tel Aviv</a:t>
            </a:r>
          </a:p>
          <a:p>
            <a:pPr marL="228594" indent="-228594" algn="l" rtl="0">
              <a:spcBef>
                <a:spcPts val="8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133" dirty="0">
                <a:latin typeface="Quattrocento Sans"/>
                <a:ea typeface="Quattrocento Sans"/>
                <a:cs typeface="Quattrocento Sans"/>
                <a:sym typeface="Quattrocento Sans"/>
              </a:rPr>
              <a:t>I come from a large and close-knit family </a:t>
            </a:r>
            <a:r>
              <a:rPr lang="en" sz="2133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👪</a:t>
            </a:r>
            <a:endParaRPr lang="en-US" sz="2133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28594" indent="-228594" algn="l" rtl="0">
              <a:spcBef>
                <a:spcPts val="8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133" dirty="0">
                <a:latin typeface="Quattrocento Sans"/>
                <a:ea typeface="Quattrocento Sans"/>
                <a:cs typeface="Quattrocento Sans"/>
                <a:sym typeface="Quattrocento Sans"/>
              </a:rPr>
              <a:t>Our parents decided to buy together a vacation house, in </a:t>
            </a:r>
            <a:r>
              <a:rPr lang="en-US" sz="2133" dirty="0" err="1">
                <a:latin typeface="Quattrocento Sans"/>
                <a:ea typeface="Quattrocento Sans"/>
                <a:cs typeface="Quattrocento Sans"/>
                <a:sym typeface="Quattrocento Sans"/>
              </a:rPr>
              <a:t>Katzrin</a:t>
            </a:r>
            <a:r>
              <a:rPr lang="en-US" sz="2133" dirty="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</a:p>
          <a:p>
            <a:pPr marL="228594" indent="-228594" algn="l" rtl="0">
              <a:spcBef>
                <a:spcPts val="8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" sz="2133" b="1" i="1" dirty="0"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026" name="Picture 2" descr="הדג נחש - Wikiwand">
            <a:extLst>
              <a:ext uri="{FF2B5EF4-FFF2-40B4-BE49-F238E27FC236}">
                <a16:creationId xmlns:a16="http://schemas.microsoft.com/office/drawing/2014/main" id="{6A3CCDA7-BFF2-6A79-4DAE-1716879E6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4208">
            <a:off x="8509989" y="1691922"/>
            <a:ext cx="1440873" cy="168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E1C76B3-A738-6748-7F83-F2502E706A4B}"/>
              </a:ext>
            </a:extLst>
          </p:cNvPr>
          <p:cNvSpPr txBox="1"/>
          <p:nvPr/>
        </p:nvSpPr>
        <p:spPr>
          <a:xfrm>
            <a:off x="951581" y="5155629"/>
            <a:ext cx="8182947" cy="4201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28594" indent="-228594" algn="l" rtl="0">
              <a:spcBef>
                <a:spcPts val="8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2130" b="1" i="1" dirty="0">
                <a:latin typeface="Lora" pitchFamily="2" charset="0"/>
                <a:ea typeface="Lora"/>
                <a:cs typeface="Lora"/>
                <a:sym typeface="Lora"/>
              </a:rPr>
              <a:t>The problem:</a:t>
            </a:r>
            <a:r>
              <a:rPr lang="en-US" sz="2130" dirty="0">
                <a:latin typeface="Constantia" panose="02030602050306030303" pitchFamily="18" charset="0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130" dirty="0">
                <a:latin typeface="Quattrocento Sans"/>
                <a:ea typeface="Quattrocento Sans"/>
                <a:cs typeface="Quattrocento Sans"/>
                <a:sym typeface="Quattrocento Sans"/>
              </a:rPr>
              <a:t>the house will have many users, all living far away.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67643CC4-4B38-B79A-464D-28956C455473}"/>
              </a:ext>
            </a:extLst>
          </p:cNvPr>
          <p:cNvSpPr txBox="1"/>
          <p:nvPr/>
        </p:nvSpPr>
        <p:spPr>
          <a:xfrm>
            <a:off x="914589" y="5566294"/>
            <a:ext cx="8182947" cy="4201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28594" indent="-228594" algn="l" rtl="0">
              <a:spcBef>
                <a:spcPts val="8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2130" b="1" i="1" dirty="0">
                <a:latin typeface="Lora" pitchFamily="2" charset="0"/>
                <a:ea typeface="Lora"/>
                <a:cs typeface="Lora"/>
                <a:sym typeface="Lora"/>
              </a:rPr>
              <a:t>The </a:t>
            </a:r>
            <a:r>
              <a:rPr lang="en-US" sz="2130" b="1" i="1" dirty="0">
                <a:latin typeface="Lora" pitchFamily="2" charset="0"/>
                <a:ea typeface="Lora"/>
                <a:cs typeface="Lora"/>
                <a:sym typeface="Lora"/>
              </a:rPr>
              <a:t>solution:</a:t>
            </a:r>
            <a:r>
              <a:rPr lang="en-US" sz="2130" b="1" i="1" dirty="0">
                <a:latin typeface="Lora" pitchFamily="2" charset="0"/>
                <a:ea typeface="Lora"/>
                <a:cs typeface="Lora"/>
                <a:sym typeface="Quattrocento Sans"/>
              </a:rPr>
              <a:t> </a:t>
            </a:r>
            <a:r>
              <a:rPr lang="en-US" sz="2130" dirty="0">
                <a:latin typeface="Quattrocento Sans"/>
                <a:ea typeface="Quattrocento Sans"/>
                <a:cs typeface="Quattrocento Sans"/>
                <a:sym typeface="Quattrocento Sans"/>
              </a:rPr>
              <a:t>my middle-project in is a house-management app!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4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5;p13">
            <a:extLst>
              <a:ext uri="{FF2B5EF4-FFF2-40B4-BE49-F238E27FC236}">
                <a16:creationId xmlns:a16="http://schemas.microsoft.com/office/drawing/2014/main" id="{52A0BC25-F9AE-F7EA-73C4-68967A587731}"/>
              </a:ext>
            </a:extLst>
          </p:cNvPr>
          <p:cNvSpPr/>
          <p:nvPr/>
        </p:nvSpPr>
        <p:spPr>
          <a:xfrm>
            <a:off x="1" y="6242928"/>
            <a:ext cx="12192000" cy="6150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4CFC768F-CE70-52CA-4B95-E48FF0984670}"/>
              </a:ext>
            </a:extLst>
          </p:cNvPr>
          <p:cNvSpPr txBox="1"/>
          <p:nvPr/>
        </p:nvSpPr>
        <p:spPr>
          <a:xfrm>
            <a:off x="6332502" y="6347618"/>
            <a:ext cx="527726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600" dirty="0"/>
              <a:t>Ofer Tauber | </a:t>
            </a:r>
            <a:r>
              <a:rPr lang="en-US" sz="1600" dirty="0" err="1">
                <a:latin typeface="-apple-system"/>
              </a:rPr>
              <a:t>FullStack</a:t>
            </a:r>
            <a:r>
              <a:rPr lang="en-US" sz="1600" dirty="0">
                <a:latin typeface="-apple-system"/>
              </a:rPr>
              <a:t> Developer</a:t>
            </a:r>
            <a:endParaRPr lang="he-IL" sz="16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5CC1A0FA-3048-CB78-8E11-9C7BDF16C7A1}"/>
              </a:ext>
            </a:extLst>
          </p:cNvPr>
          <p:cNvSpPr/>
          <p:nvPr/>
        </p:nvSpPr>
        <p:spPr>
          <a:xfrm>
            <a:off x="1056433" y="2198419"/>
            <a:ext cx="2433215" cy="36749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048437EF-E6FD-83FA-839C-2792E64A6472}"/>
              </a:ext>
            </a:extLst>
          </p:cNvPr>
          <p:cNvSpPr/>
          <p:nvPr/>
        </p:nvSpPr>
        <p:spPr>
          <a:xfrm>
            <a:off x="1934977" y="2938959"/>
            <a:ext cx="2851627" cy="40140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71839347-5E0E-5C91-2585-2F25A0C8749B}"/>
              </a:ext>
            </a:extLst>
          </p:cNvPr>
          <p:cNvSpPr/>
          <p:nvPr/>
        </p:nvSpPr>
        <p:spPr>
          <a:xfrm>
            <a:off x="1938081" y="3680833"/>
            <a:ext cx="2932497" cy="32246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FB61AE33-9E16-ACA0-12FA-4F3E7DBCC482}"/>
              </a:ext>
            </a:extLst>
          </p:cNvPr>
          <p:cNvSpPr/>
          <p:nvPr/>
        </p:nvSpPr>
        <p:spPr>
          <a:xfrm>
            <a:off x="1940768" y="4355743"/>
            <a:ext cx="1082352" cy="32822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C86E800D-00A5-FECA-EF81-A4D723558F62}"/>
              </a:ext>
            </a:extLst>
          </p:cNvPr>
          <p:cNvSpPr/>
          <p:nvPr/>
        </p:nvSpPr>
        <p:spPr>
          <a:xfrm>
            <a:off x="1056434" y="1222809"/>
            <a:ext cx="595084" cy="5808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ctr" anchorCtr="0">
            <a:noAutofit/>
          </a:bodyPr>
          <a:lstStyle/>
          <a:p>
            <a:pPr algn="l" rtl="0"/>
            <a:r>
              <a:rPr lang="en-US" dirty="0">
                <a:latin typeface="Lora" pitchFamily="2" charset="0"/>
              </a:rPr>
              <a:t>Golan Highest House App</a:t>
            </a:r>
            <a:endParaRPr dirty="0">
              <a:latin typeface="Lora" pitchFamily="2" charset="0"/>
            </a:endParaRPr>
          </a:p>
        </p:txBody>
      </p:sp>
      <p:grpSp>
        <p:nvGrpSpPr>
          <p:cNvPr id="87" name="Google Shape;87;p13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934220" y="1989183"/>
            <a:ext cx="7315201" cy="65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 rtl="0">
              <a:spcBef>
                <a:spcPts val="800"/>
              </a:spcBef>
            </a:pPr>
            <a:r>
              <a:rPr lang="en-US" sz="2400" b="1" dirty="0">
                <a:solidFill>
                  <a:schemeClr val="dk1"/>
                </a:solidFill>
                <a:latin typeface="Lora" pitchFamily="2" charset="0"/>
                <a:sym typeface="Quattrocento Sans"/>
              </a:rPr>
              <a:t>What does it do?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/>
          <a:p>
            <a:pPr algn="r" rtl="0"/>
            <a:fld id="{00000000-1234-1234-1234-123412341234}" type="slidenum">
              <a:rPr lang="en"/>
              <a:pPr algn="r" rtl="0"/>
              <a:t>3</a:t>
            </a:fld>
            <a:endParaRPr/>
          </a:p>
        </p:txBody>
      </p:sp>
      <p:sp>
        <p:nvSpPr>
          <p:cNvPr id="14" name="Google Shape;125;p17">
            <a:extLst>
              <a:ext uri="{FF2B5EF4-FFF2-40B4-BE49-F238E27FC236}">
                <a16:creationId xmlns:a16="http://schemas.microsoft.com/office/drawing/2014/main" id="{053C4451-F349-CD7B-98BF-7D5A34D5F1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0405" y="2814645"/>
            <a:ext cx="9079600" cy="3251408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/>
          <a:p>
            <a:pPr indent="-507987" algn="l" rtl="0">
              <a:buSzPts val="2400"/>
            </a:pPr>
            <a:r>
              <a:rPr lang="en-US" sz="2133" b="1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Booking Management</a:t>
            </a:r>
            <a:r>
              <a:rPr lang="en-US" sz="2133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133" dirty="0">
                <a:latin typeface="Quattrocento Sans"/>
                <a:ea typeface="Quattrocento Sans"/>
                <a:cs typeface="Quattrocento Sans"/>
                <a:sym typeface="Quattrocento Sans"/>
              </a:rPr>
              <a:t>- Users can reserve dates, and indicate whether the rest of the family is invited to join or not.</a:t>
            </a:r>
          </a:p>
          <a:p>
            <a:pPr indent="-507987" algn="l" rtl="0">
              <a:buSzPts val="2400"/>
            </a:pPr>
            <a:r>
              <a:rPr lang="en-US" sz="2133" b="1" dirty="0">
                <a:latin typeface="Lora" pitchFamily="2" charset="0"/>
                <a:sym typeface="Quattrocento Sans"/>
              </a:rPr>
              <a:t>Source of information </a:t>
            </a:r>
            <a:r>
              <a:rPr lang="en-US" sz="2133" dirty="0">
                <a:latin typeface="Quattrocento Sans"/>
                <a:ea typeface="Quattrocento Sans"/>
                <a:cs typeface="Quattrocento Sans"/>
                <a:sym typeface="Quattrocento Sans"/>
              </a:rPr>
              <a:t>- storage of "static" information such as home address, </a:t>
            </a:r>
            <a:r>
              <a:rPr lang="en-US" sz="2133" dirty="0" err="1">
                <a:latin typeface="Quattrocento Sans"/>
                <a:ea typeface="Quattrocento Sans"/>
                <a:cs typeface="Quattrocento Sans"/>
                <a:sym typeface="Quattrocento Sans"/>
              </a:rPr>
              <a:t>WiFi</a:t>
            </a:r>
            <a:r>
              <a:rPr lang="en-US" sz="2133" dirty="0">
                <a:latin typeface="Quattrocento Sans"/>
                <a:ea typeface="Quattrocento Sans"/>
                <a:cs typeface="Quattrocento Sans"/>
                <a:sym typeface="Quattrocento Sans"/>
              </a:rPr>
              <a:t> password, how to get there, etc.</a:t>
            </a:r>
          </a:p>
          <a:p>
            <a:pPr indent="-507987" algn="l" rtl="0">
              <a:buSzPts val="2400"/>
            </a:pPr>
            <a:r>
              <a:rPr lang="en-US" sz="2133" b="1" dirty="0">
                <a:latin typeface="Lora" pitchFamily="2" charset="0"/>
                <a:sym typeface="Quattrocento Sans"/>
              </a:rPr>
              <a:t>Updates</a:t>
            </a:r>
            <a:r>
              <a:rPr lang="en-US" sz="2133" dirty="0">
                <a:latin typeface="Quattrocento Sans"/>
                <a:ea typeface="Quattrocento Sans"/>
                <a:cs typeface="Quattrocento Sans"/>
                <a:sym typeface="Quattrocento Sans"/>
              </a:rPr>
              <a:t> - Users can post important updates, for example on technical defects or changes that are important to be aware of. In addition - users can update the list of pantry contents.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85;p13">
            <a:extLst>
              <a:ext uri="{FF2B5EF4-FFF2-40B4-BE49-F238E27FC236}">
                <a16:creationId xmlns:a16="http://schemas.microsoft.com/office/drawing/2014/main" id="{D8995BE9-589E-532D-E8E3-F074CE3A6EDE}"/>
              </a:ext>
            </a:extLst>
          </p:cNvPr>
          <p:cNvSpPr/>
          <p:nvPr/>
        </p:nvSpPr>
        <p:spPr>
          <a:xfrm>
            <a:off x="1" y="6242928"/>
            <a:ext cx="12192000" cy="6150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10062DC3-17AD-F407-CA8D-7634A55EC230}"/>
              </a:ext>
            </a:extLst>
          </p:cNvPr>
          <p:cNvSpPr txBox="1"/>
          <p:nvPr/>
        </p:nvSpPr>
        <p:spPr>
          <a:xfrm>
            <a:off x="6332502" y="6347618"/>
            <a:ext cx="527726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600" dirty="0"/>
              <a:t>Ofer Tauber | </a:t>
            </a:r>
            <a:r>
              <a:rPr lang="en-US" sz="1600" dirty="0" err="1">
                <a:latin typeface="-apple-system"/>
              </a:rPr>
              <a:t>FullStack</a:t>
            </a:r>
            <a:r>
              <a:rPr lang="en-US" sz="1600" dirty="0">
                <a:latin typeface="-apple-system"/>
              </a:rPr>
              <a:t> Developer</a:t>
            </a:r>
            <a:endParaRPr lang="he-IL" sz="1600" dirty="0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B93E4A63-5A45-07F6-A3BA-FC6C326CC8EA}"/>
              </a:ext>
            </a:extLst>
          </p:cNvPr>
          <p:cNvSpPr/>
          <p:nvPr/>
        </p:nvSpPr>
        <p:spPr>
          <a:xfrm>
            <a:off x="2817579" y="3804467"/>
            <a:ext cx="1642188" cy="32556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2A362374-BCEF-CD98-1151-76F31B914C3C}"/>
              </a:ext>
            </a:extLst>
          </p:cNvPr>
          <p:cNvSpPr/>
          <p:nvPr/>
        </p:nvSpPr>
        <p:spPr>
          <a:xfrm>
            <a:off x="1488044" y="3019845"/>
            <a:ext cx="773045" cy="78462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696400" y="2258067"/>
            <a:ext cx="50504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b" anchorCtr="0">
            <a:noAutofit/>
          </a:bodyPr>
          <a:lstStyle/>
          <a:p>
            <a:pPr algn="l"/>
            <a:r>
              <a:rPr lang="en" sz="4800" dirty="0">
                <a:latin typeface="Lora" pitchFamily="2" charset="0"/>
              </a:rPr>
              <a:t>Demo</a:t>
            </a:r>
            <a:endParaRPr dirty="0">
              <a:latin typeface="Lora" pitchFamily="2" charset="0"/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696400" y="3754564"/>
            <a:ext cx="7455200" cy="10464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/>
          <a:p>
            <a:pPr marL="0" indent="0" algn="l"/>
            <a:r>
              <a:rPr lang="en" dirty="0"/>
              <a:t>Let’s giv it a tray!</a:t>
            </a:r>
          </a:p>
          <a:p>
            <a:pPr marL="0" indent="0" algn="l"/>
            <a:endParaRPr lang="en" dirty="0"/>
          </a:p>
          <a:p>
            <a:pPr marL="0" indent="0" algn="l"/>
            <a:endParaRPr dirty="0"/>
          </a:p>
        </p:txBody>
      </p:sp>
      <p:sp>
        <p:nvSpPr>
          <p:cNvPr id="112" name="Google Shape;112;p15">
            <a:hlinkClick r:id="rId3"/>
          </p:cNvPr>
          <p:cNvSpPr txBox="1"/>
          <p:nvPr/>
        </p:nvSpPr>
        <p:spPr>
          <a:xfrm>
            <a:off x="1511967" y="3054867"/>
            <a:ext cx="725200" cy="7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rtl="0"/>
            <a:endParaRPr sz="32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/>
          <a:p>
            <a:pPr algn="r" rtl="0"/>
            <a:fld id="{00000000-1234-1234-1234-123412341234}" type="slidenum">
              <a:rPr lang="en"/>
              <a:pPr algn="r" rtl="0"/>
              <a:t>4</a:t>
            </a:fld>
            <a:endParaRPr/>
          </a:p>
        </p:txBody>
      </p:sp>
      <p:grpSp>
        <p:nvGrpSpPr>
          <p:cNvPr id="19" name="Google Shape;143;p18">
            <a:extLst>
              <a:ext uri="{FF2B5EF4-FFF2-40B4-BE49-F238E27FC236}">
                <a16:creationId xmlns:a16="http://schemas.microsoft.com/office/drawing/2014/main" id="{C51B33FE-AEB1-3C81-6188-E4F4347CDB48}"/>
              </a:ext>
            </a:extLst>
          </p:cNvPr>
          <p:cNvGrpSpPr/>
          <p:nvPr/>
        </p:nvGrpSpPr>
        <p:grpSpPr>
          <a:xfrm rot="-587406">
            <a:off x="1639827" y="3211398"/>
            <a:ext cx="413301" cy="413279"/>
            <a:chOff x="576250" y="4319400"/>
            <a:chExt cx="442075" cy="442050"/>
          </a:xfrm>
        </p:grpSpPr>
        <p:sp>
          <p:nvSpPr>
            <p:cNvPr id="20" name="Google Shape;144;p18">
              <a:extLst>
                <a:ext uri="{FF2B5EF4-FFF2-40B4-BE49-F238E27FC236}">
                  <a16:creationId xmlns:a16="http://schemas.microsoft.com/office/drawing/2014/main" id="{768FD7C9-FF1D-83CB-6491-BA8F28C555FC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1" name="Google Shape;145;p18">
              <a:extLst>
                <a:ext uri="{FF2B5EF4-FFF2-40B4-BE49-F238E27FC236}">
                  <a16:creationId xmlns:a16="http://schemas.microsoft.com/office/drawing/2014/main" id="{5E890A73-07A6-6B37-CCC7-C3A2ED6B48A7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2" name="Google Shape;146;p18">
              <a:extLst>
                <a:ext uri="{FF2B5EF4-FFF2-40B4-BE49-F238E27FC236}">
                  <a16:creationId xmlns:a16="http://schemas.microsoft.com/office/drawing/2014/main" id="{110ADFA3-49C8-108F-AD58-F3AB625F3C52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3" name="Google Shape;147;p18">
              <a:extLst>
                <a:ext uri="{FF2B5EF4-FFF2-40B4-BE49-F238E27FC236}">
                  <a16:creationId xmlns:a16="http://schemas.microsoft.com/office/drawing/2014/main" id="{11DE8D51-D253-C15C-86FF-07FEDAE0A2F0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</p:grpSp>
      <p:cxnSp>
        <p:nvCxnSpPr>
          <p:cNvPr id="27" name="Google Shape;104;p14">
            <a:extLst>
              <a:ext uri="{FF2B5EF4-FFF2-40B4-BE49-F238E27FC236}">
                <a16:creationId xmlns:a16="http://schemas.microsoft.com/office/drawing/2014/main" id="{12EF780A-57C1-FA46-7D1F-530750F5AA3D}"/>
              </a:ext>
            </a:extLst>
          </p:cNvPr>
          <p:cNvCxnSpPr>
            <a:cxnSpLocks/>
          </p:cNvCxnSpPr>
          <p:nvPr/>
        </p:nvCxnSpPr>
        <p:spPr>
          <a:xfrm>
            <a:off x="4996874" y="3429000"/>
            <a:ext cx="719512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מלבן 16">
            <a:extLst>
              <a:ext uri="{FF2B5EF4-FFF2-40B4-BE49-F238E27FC236}">
                <a16:creationId xmlns:a16="http://schemas.microsoft.com/office/drawing/2014/main" id="{317F93E9-B6D8-F249-9D46-7FF23817355D}"/>
              </a:ext>
            </a:extLst>
          </p:cNvPr>
          <p:cNvSpPr/>
          <p:nvPr/>
        </p:nvSpPr>
        <p:spPr>
          <a:xfrm>
            <a:off x="2555739" y="1241471"/>
            <a:ext cx="2146889" cy="43235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>
            <a:extLst>
              <a:ext uri="{FF2B5EF4-FFF2-40B4-BE49-F238E27FC236}">
                <a16:creationId xmlns:a16="http://schemas.microsoft.com/office/drawing/2014/main" id="{5450BA9A-6414-D1C3-42A1-1F746FCFA001}"/>
              </a:ext>
            </a:extLst>
          </p:cNvPr>
          <p:cNvSpPr/>
          <p:nvPr/>
        </p:nvSpPr>
        <p:spPr>
          <a:xfrm>
            <a:off x="1060308" y="1213478"/>
            <a:ext cx="605998" cy="61507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C291DC33-E939-18A4-B53F-1C8B94C24D63}"/>
              </a:ext>
            </a:extLst>
          </p:cNvPr>
          <p:cNvSpPr/>
          <p:nvPr/>
        </p:nvSpPr>
        <p:spPr>
          <a:xfrm>
            <a:off x="1" y="6242928"/>
            <a:ext cx="12192000" cy="6150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ctr" anchorCtr="0">
            <a:noAutofit/>
          </a:bodyPr>
          <a:lstStyle/>
          <a:p>
            <a:pPr algn="l"/>
            <a:r>
              <a:rPr lang="en" dirty="0"/>
              <a:t>My Original Plan</a:t>
            </a: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/>
          <a:p>
            <a:pPr algn="r" rtl="0"/>
            <a:fld id="{00000000-1234-1234-1234-123412341234}" type="slidenum">
              <a:rPr lang="en"/>
              <a:pPr algn="r" rtl="0"/>
              <a:t>5</a:t>
            </a:fld>
            <a:endParaRPr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BC254D85-1778-3C3A-553E-F2490C06D1CD}"/>
              </a:ext>
            </a:extLst>
          </p:cNvPr>
          <p:cNvSpPr txBox="1"/>
          <p:nvPr/>
        </p:nvSpPr>
        <p:spPr>
          <a:xfrm>
            <a:off x="6332502" y="6347618"/>
            <a:ext cx="527726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600" dirty="0"/>
              <a:t>Ofer Tauber | </a:t>
            </a:r>
            <a:r>
              <a:rPr lang="en-US" sz="1600" dirty="0" err="1">
                <a:latin typeface="-apple-system"/>
              </a:rPr>
              <a:t>FullStack</a:t>
            </a:r>
            <a:r>
              <a:rPr lang="en-US" sz="1600" dirty="0">
                <a:latin typeface="-apple-system"/>
              </a:rPr>
              <a:t> Developer</a:t>
            </a:r>
            <a:endParaRPr lang="he-IL" sz="16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28A3B6A-B3C8-D5F2-2035-13BC374CD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528" y="2146328"/>
            <a:ext cx="6925600" cy="35168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מלבן 30">
            <a:extLst>
              <a:ext uri="{FF2B5EF4-FFF2-40B4-BE49-F238E27FC236}">
                <a16:creationId xmlns:a16="http://schemas.microsoft.com/office/drawing/2014/main" id="{24769B5B-88FD-4C78-607E-C3A6CD47962D}"/>
              </a:ext>
            </a:extLst>
          </p:cNvPr>
          <p:cNvSpPr/>
          <p:nvPr/>
        </p:nvSpPr>
        <p:spPr>
          <a:xfrm>
            <a:off x="8456645" y="2774304"/>
            <a:ext cx="2768081" cy="2705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1CD83696-C6A4-3AE1-DEB7-AACB2595A70A}"/>
              </a:ext>
            </a:extLst>
          </p:cNvPr>
          <p:cNvSpPr/>
          <p:nvPr/>
        </p:nvSpPr>
        <p:spPr>
          <a:xfrm>
            <a:off x="4842589" y="2774304"/>
            <a:ext cx="1045028" cy="2705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4DD18ECE-BE38-9333-C717-4EAD1C5B2F69}"/>
              </a:ext>
            </a:extLst>
          </p:cNvPr>
          <p:cNvSpPr/>
          <p:nvPr/>
        </p:nvSpPr>
        <p:spPr>
          <a:xfrm>
            <a:off x="1586204" y="2845836"/>
            <a:ext cx="718457" cy="2705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841666" y="1194816"/>
            <a:ext cx="6873125" cy="5808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ctr" anchorCtr="0">
            <a:noAutofit/>
          </a:bodyPr>
          <a:lstStyle/>
          <a:p>
            <a:pPr algn="l"/>
            <a:r>
              <a:rPr lang="en-US" sz="2667" b="1" dirty="0">
                <a:latin typeface="Lora"/>
                <a:sym typeface="Lora"/>
              </a:rPr>
              <a:t>Current Status</a:t>
            </a:r>
            <a:endParaRPr sz="2667" b="1" dirty="0">
              <a:latin typeface="Lora"/>
              <a:sym typeface="Lora"/>
            </a:endParaRPr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1153688" y="2627134"/>
            <a:ext cx="3112000" cy="300495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/>
          <a:p>
            <a:pPr marL="0" indent="0" algn="l">
              <a:buNone/>
            </a:pPr>
            <a:r>
              <a:rPr lang="en-US" sz="2000" b="1" dirty="0">
                <a:latin typeface="Quattrocento Sans" panose="020B0502050000020003" pitchFamily="34" charset="0"/>
              </a:rPr>
              <a:t>      Login</a:t>
            </a:r>
          </a:p>
          <a:p>
            <a:pPr marL="342900" indent="-342900" algn="l"/>
            <a:r>
              <a:rPr lang="en-US" sz="1800" b="1" dirty="0">
                <a:latin typeface="Quattrocento Sans" panose="020B0502050000020003" pitchFamily="34" charset="0"/>
              </a:rPr>
              <a:t>Using Google Identity</a:t>
            </a:r>
          </a:p>
          <a:p>
            <a:pPr marL="342900" indent="-342900" algn="l"/>
            <a:r>
              <a:rPr lang="en-US" sz="1800" b="1" dirty="0">
                <a:latin typeface="Quattrocento Sans" panose="020B0502050000020003" pitchFamily="34" charset="0"/>
              </a:rPr>
              <a:t>New users can be created</a:t>
            </a:r>
          </a:p>
          <a:p>
            <a:pPr marL="342900" indent="-342900" algn="l"/>
            <a:r>
              <a:rPr lang="en-US" sz="1800" b="1" dirty="0">
                <a:latin typeface="Quattrocento Sans" panose="020B0502050000020003" pitchFamily="34" charset="0"/>
              </a:rPr>
              <a:t>User can not recover password</a:t>
            </a:r>
            <a:r>
              <a:rPr lang="en" sz="1800" dirty="0">
                <a:latin typeface="Quattrocento Sans" panose="020B0502050000020003" pitchFamily="34" charset="0"/>
              </a:rPr>
              <a:t>.</a:t>
            </a:r>
            <a:endParaRPr sz="1800" dirty="0">
              <a:latin typeface="Quattrocento Sans" panose="020B0502050000020003" pitchFamily="34" charset="0"/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2"/>
          </p:nvPr>
        </p:nvSpPr>
        <p:spPr>
          <a:xfrm>
            <a:off x="4754604" y="2578582"/>
            <a:ext cx="3112000" cy="300495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2000" b="1" dirty="0">
                <a:latin typeface="Quattrocento Sans" panose="020B0502050000020003" pitchFamily="34" charset="0"/>
              </a:rPr>
              <a:t>Calendar</a:t>
            </a:r>
          </a:p>
          <a:p>
            <a:pPr marL="342900" indent="-342900" algn="l"/>
            <a:r>
              <a:rPr lang="en-US" sz="1800" b="1" dirty="0">
                <a:latin typeface="Quattrocento Sans" panose="020B0502050000020003" pitchFamily="34" charset="0"/>
              </a:rPr>
              <a:t>Users can create a new reservation, edit and delete it</a:t>
            </a:r>
          </a:p>
          <a:p>
            <a:pPr marL="342900" indent="-342900" algn="l"/>
            <a:r>
              <a:rPr lang="en-US" sz="1800" b="1" dirty="0">
                <a:latin typeface="Quattrocento Sans" panose="020B0502050000020003" pitchFamily="34" charset="0"/>
              </a:rPr>
              <a:t>All information is displayed graphically on the calendar</a:t>
            </a:r>
            <a:r>
              <a:rPr lang="en" sz="2000" b="1" dirty="0">
                <a:latin typeface="Quattrocento Sans" panose="020B0502050000020003" pitchFamily="34" charset="0"/>
              </a:rPr>
              <a:t>.</a:t>
            </a:r>
            <a:endParaRPr sz="2000" b="1" dirty="0">
              <a:latin typeface="Quattrocento Sans" panose="020B0502050000020003" pitchFamily="34" charset="0"/>
            </a:endParaRPr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3"/>
          </p:nvPr>
        </p:nvSpPr>
        <p:spPr>
          <a:xfrm>
            <a:off x="8355520" y="2578582"/>
            <a:ext cx="3112000" cy="300495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/>
          <a:p>
            <a:pPr marL="0" indent="0" algn="l">
              <a:buNone/>
            </a:pPr>
            <a:r>
              <a:rPr lang="en-US" sz="2000" b="1" dirty="0">
                <a:latin typeface="Quattrocento Sans" panose="020B0502050000020003" pitchFamily="34" charset="0"/>
              </a:rPr>
              <a:t>Updates and information</a:t>
            </a:r>
          </a:p>
          <a:p>
            <a:pPr marL="342900" indent="-342900" algn="l"/>
            <a:r>
              <a:rPr lang="en-US" sz="1800" b="1" dirty="0">
                <a:latin typeface="Quattrocento Sans" panose="020B0502050000020003" pitchFamily="34" charset="0"/>
              </a:rPr>
              <a:t>Users can update the pantry list</a:t>
            </a:r>
          </a:p>
          <a:p>
            <a:pPr marL="342900" indent="-342900" algn="l"/>
            <a:r>
              <a:rPr lang="en-US" sz="1800" b="1" dirty="0">
                <a:latin typeface="Quattrocento Sans" panose="020B0502050000020003" pitchFamily="34" charset="0"/>
              </a:rPr>
              <a:t>Users can add entries to the list of updates (but not delete or edit them)</a:t>
            </a:r>
            <a:endParaRPr sz="1800" b="1" dirty="0">
              <a:latin typeface="Quattrocento Sans" panose="020B0502050000020003" pitchFamily="34" charset="0"/>
            </a:endParaRPr>
          </a:p>
        </p:txBody>
      </p:sp>
      <p:grpSp>
        <p:nvGrpSpPr>
          <p:cNvPr id="174" name="Google Shape;174;p20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/>
          <a:p>
            <a:pPr algn="r" rtl="0"/>
            <a:fld id="{00000000-1234-1234-1234-123412341234}" type="slidenum">
              <a:rPr lang="en"/>
              <a:pPr algn="r" rtl="0"/>
              <a:t>6</a:t>
            </a:fld>
            <a:endParaRPr/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60C120F9-9300-4BF6-4737-49F2404330A1}"/>
              </a:ext>
            </a:extLst>
          </p:cNvPr>
          <p:cNvSpPr/>
          <p:nvPr/>
        </p:nvSpPr>
        <p:spPr>
          <a:xfrm>
            <a:off x="1063414" y="1197923"/>
            <a:ext cx="605998" cy="61507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3" name="Google Shape;126;p17">
            <a:extLst>
              <a:ext uri="{FF2B5EF4-FFF2-40B4-BE49-F238E27FC236}">
                <a16:creationId xmlns:a16="http://schemas.microsoft.com/office/drawing/2014/main" id="{A487B8FD-70AF-5DF6-DD90-0F7A809FF2D6}"/>
              </a:ext>
            </a:extLst>
          </p:cNvPr>
          <p:cNvGrpSpPr/>
          <p:nvPr/>
        </p:nvGrpSpPr>
        <p:grpSpPr>
          <a:xfrm>
            <a:off x="1225051" y="1344112"/>
            <a:ext cx="286167" cy="286167"/>
            <a:chOff x="2594050" y="1631825"/>
            <a:chExt cx="439625" cy="439625"/>
          </a:xfrm>
        </p:grpSpPr>
        <p:sp>
          <p:nvSpPr>
            <p:cNvPr id="14" name="Google Shape;127;p17">
              <a:extLst>
                <a:ext uri="{FF2B5EF4-FFF2-40B4-BE49-F238E27FC236}">
                  <a16:creationId xmlns:a16="http://schemas.microsoft.com/office/drawing/2014/main" id="{2DABB206-498F-EDF5-9CDF-C9FD75AEBCC2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5" name="Google Shape;128;p17">
              <a:extLst>
                <a:ext uri="{FF2B5EF4-FFF2-40B4-BE49-F238E27FC236}">
                  <a16:creationId xmlns:a16="http://schemas.microsoft.com/office/drawing/2014/main" id="{5F9CECED-E6D8-A1C2-7824-87F446737701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6" name="Google Shape;129;p17">
              <a:extLst>
                <a:ext uri="{FF2B5EF4-FFF2-40B4-BE49-F238E27FC236}">
                  <a16:creationId xmlns:a16="http://schemas.microsoft.com/office/drawing/2014/main" id="{E6349C6E-F6AC-6196-BAAA-A19D869D87C5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7" name="Google Shape;130;p17">
              <a:extLst>
                <a:ext uri="{FF2B5EF4-FFF2-40B4-BE49-F238E27FC236}">
                  <a16:creationId xmlns:a16="http://schemas.microsoft.com/office/drawing/2014/main" id="{629171C9-68A8-6601-A878-8C1D6D955D69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</p:grpSp>
      <p:cxnSp>
        <p:nvCxnSpPr>
          <p:cNvPr id="26" name="Google Shape;104;p14">
            <a:extLst>
              <a:ext uri="{FF2B5EF4-FFF2-40B4-BE49-F238E27FC236}">
                <a16:creationId xmlns:a16="http://schemas.microsoft.com/office/drawing/2014/main" id="{372E1F9A-6465-43D4-071C-63C6F26F1FB1}"/>
              </a:ext>
            </a:extLst>
          </p:cNvPr>
          <p:cNvCxnSpPr>
            <a:cxnSpLocks/>
          </p:cNvCxnSpPr>
          <p:nvPr/>
        </p:nvCxnSpPr>
        <p:spPr>
          <a:xfrm>
            <a:off x="4287278" y="2286706"/>
            <a:ext cx="0" cy="343295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104;p14">
            <a:extLst>
              <a:ext uri="{FF2B5EF4-FFF2-40B4-BE49-F238E27FC236}">
                <a16:creationId xmlns:a16="http://schemas.microsoft.com/office/drawing/2014/main" id="{FD877602-B81A-6B7A-E23D-7F3A4BCD9337}"/>
              </a:ext>
            </a:extLst>
          </p:cNvPr>
          <p:cNvCxnSpPr>
            <a:cxnSpLocks/>
          </p:cNvCxnSpPr>
          <p:nvPr/>
        </p:nvCxnSpPr>
        <p:spPr>
          <a:xfrm>
            <a:off x="8056846" y="2286706"/>
            <a:ext cx="0" cy="343295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85;p13">
            <a:extLst>
              <a:ext uri="{FF2B5EF4-FFF2-40B4-BE49-F238E27FC236}">
                <a16:creationId xmlns:a16="http://schemas.microsoft.com/office/drawing/2014/main" id="{AC6309A3-E85E-7D51-960D-D47C4E97BE15}"/>
              </a:ext>
            </a:extLst>
          </p:cNvPr>
          <p:cNvSpPr/>
          <p:nvPr/>
        </p:nvSpPr>
        <p:spPr>
          <a:xfrm>
            <a:off x="1" y="6242928"/>
            <a:ext cx="12192000" cy="6150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27" name="Google Shape;131;p17">
            <a:extLst>
              <a:ext uri="{FF2B5EF4-FFF2-40B4-BE49-F238E27FC236}">
                <a16:creationId xmlns:a16="http://schemas.microsoft.com/office/drawing/2014/main" id="{4D757711-AD82-E88B-A9BE-0C915911AF48}"/>
              </a:ext>
            </a:extLst>
          </p:cNvPr>
          <p:cNvSpPr txBox="1">
            <a:spLocks/>
          </p:cNvSpPr>
          <p:nvPr/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>
            <a:defPPr>
              <a:defRPr lang="he-IL"/>
            </a:defPPr>
            <a:lvl1pPr marL="0" lvl="0" algn="l" defTabSz="914400" rtl="1" eaLnBrk="1" latinLnBrk="0" hangingPunct="1"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00000000-1234-1234-1234-123412341234}" type="slidenum">
              <a:rPr lang="en" smtClean="0"/>
              <a:pPr algn="r" rtl="0"/>
              <a:t>6</a:t>
            </a:fld>
            <a:endParaRPr lang="en"/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DDB23E1F-BACA-E0DE-9650-DA90E85579E6}"/>
              </a:ext>
            </a:extLst>
          </p:cNvPr>
          <p:cNvSpPr txBox="1"/>
          <p:nvPr/>
        </p:nvSpPr>
        <p:spPr>
          <a:xfrm>
            <a:off x="6332502" y="6347618"/>
            <a:ext cx="527726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600" dirty="0"/>
              <a:t>Ofer Tauber | </a:t>
            </a:r>
            <a:r>
              <a:rPr lang="en-US" sz="1600" dirty="0" err="1">
                <a:latin typeface="-apple-system"/>
              </a:rPr>
              <a:t>FullStack</a:t>
            </a:r>
            <a:r>
              <a:rPr lang="en-US" sz="1600" dirty="0">
                <a:latin typeface="-apple-system"/>
              </a:rPr>
              <a:t> Developer</a:t>
            </a:r>
            <a:endParaRPr lang="he-IL" sz="16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D6DC5B0-2E5A-96A9-C1CE-327DD228BE28}"/>
              </a:ext>
            </a:extLst>
          </p:cNvPr>
          <p:cNvSpPr/>
          <p:nvPr/>
        </p:nvSpPr>
        <p:spPr>
          <a:xfrm rot="20683920">
            <a:off x="2098383" y="2729239"/>
            <a:ext cx="7845002" cy="1399522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ora" pitchFamily="2" charset="0"/>
                <a:sym typeface="Lora"/>
              </a:rPr>
              <a:t>We only get the key next week!</a:t>
            </a:r>
            <a:endParaRPr lang="he-IL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70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6891BBFA-7C0A-D884-6092-D90107C89DA5}"/>
              </a:ext>
            </a:extLst>
          </p:cNvPr>
          <p:cNvSpPr/>
          <p:nvPr/>
        </p:nvSpPr>
        <p:spPr>
          <a:xfrm>
            <a:off x="4553339" y="2901820"/>
            <a:ext cx="2659224" cy="774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3162000" y="2791700"/>
            <a:ext cx="6695200" cy="10464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/>
          <a:p>
            <a:pPr marL="0" indent="0" algn="l" rtl="0">
              <a:spcBef>
                <a:spcPts val="800"/>
              </a:spcBef>
              <a:buNone/>
            </a:pP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Any questions ?</a:t>
            </a:r>
            <a:endParaRPr sz="4800" b="1" i="1" dirty="0">
              <a:latin typeface="Lora"/>
              <a:ea typeface="Lora"/>
              <a:cs typeface="Lora"/>
              <a:sym typeface="Lora"/>
            </a:endParaRPr>
          </a:p>
          <a:p>
            <a:pPr marL="0" indent="0" algn="l" rtl="0">
              <a:spcBef>
                <a:spcPts val="80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indent="0" algn="l" rtl="0">
              <a:spcBef>
                <a:spcPts val="800"/>
              </a:spcBef>
              <a:buNone/>
            </a:pPr>
            <a:r>
              <a:rPr lang="en" sz="2400" dirty="0">
                <a:solidFill>
                  <a:schemeClr val="dk1"/>
                </a:solidFill>
              </a:rPr>
              <a:t>You can find me at</a:t>
            </a:r>
            <a:endParaRPr sz="2400" dirty="0">
              <a:solidFill>
                <a:schemeClr val="dk1"/>
              </a:solidFill>
            </a:endParaRPr>
          </a:p>
          <a:p>
            <a:pPr marL="609585" indent="-457189" algn="l" rtl="0">
              <a:spcBef>
                <a:spcPts val="0"/>
              </a:spcBef>
              <a:buSzPts val="1800"/>
              <a:buChar char="◉"/>
            </a:pPr>
            <a:r>
              <a:rPr lang="en" sz="2400" dirty="0">
                <a:solidFill>
                  <a:schemeClr val="dk1"/>
                </a:solidFill>
              </a:rPr>
              <a:t>ofertauber@gmail.com</a:t>
            </a:r>
          </a:p>
          <a:p>
            <a:pPr marL="609585" indent="-457189" algn="l" rtl="0">
              <a:spcBef>
                <a:spcPts val="0"/>
              </a:spcBef>
              <a:buSzPts val="1800"/>
              <a:buChar char="◉"/>
            </a:pPr>
            <a:r>
              <a:rPr lang="en-US" sz="2400" dirty="0">
                <a:solidFill>
                  <a:schemeClr val="dk1"/>
                </a:solidFill>
              </a:rPr>
              <a:t>www.linkedin.com/in/ofertauber/</a:t>
            </a:r>
            <a:endParaRPr sz="2400" dirty="0">
              <a:solidFill>
                <a:schemeClr val="dk1"/>
              </a:solidFill>
            </a:endParaRPr>
          </a:p>
        </p:txBody>
      </p:sp>
      <p:cxnSp>
        <p:nvCxnSpPr>
          <p:cNvPr id="323" name="Google Shape;323;p30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3162167" y="1088733"/>
            <a:ext cx="65440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ctr" anchorCtr="0">
            <a:noAutofit/>
          </a:bodyPr>
          <a:lstStyle/>
          <a:p>
            <a:pPr algn="l" rtl="0">
              <a:spcBef>
                <a:spcPts val="0"/>
              </a:spcBef>
            </a:pPr>
            <a:r>
              <a:rPr lang="en" sz="8000"/>
              <a:t>Thanks!</a:t>
            </a:r>
            <a:endParaRPr sz="8000"/>
          </a:p>
        </p:txBody>
      </p:sp>
      <p:cxnSp>
        <p:nvCxnSpPr>
          <p:cNvPr id="325" name="Google Shape;325;p30"/>
          <p:cNvCxnSpPr/>
          <p:nvPr/>
        </p:nvCxnSpPr>
        <p:spPr>
          <a:xfrm>
            <a:off x="7453067" y="1905000"/>
            <a:ext cx="4738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1109233" y="1145567"/>
            <a:ext cx="1518800" cy="15188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531851" y="1587679"/>
            <a:ext cx="674296" cy="634356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/>
          <a:p>
            <a:pPr algn="r" rtl="0"/>
            <a:fld id="{00000000-1234-1234-1234-123412341234}" type="slidenum">
              <a:rPr lang="en"/>
              <a:pPr algn="r" rtl="0"/>
              <a:t>7</a:t>
            </a:fld>
            <a:endParaRPr/>
          </a:p>
        </p:txBody>
      </p:sp>
      <p:sp>
        <p:nvSpPr>
          <p:cNvPr id="13" name="Google Shape;85;p13">
            <a:extLst>
              <a:ext uri="{FF2B5EF4-FFF2-40B4-BE49-F238E27FC236}">
                <a16:creationId xmlns:a16="http://schemas.microsoft.com/office/drawing/2014/main" id="{2557DACF-718B-3CD0-00B1-5D5E8A7BD0CF}"/>
              </a:ext>
            </a:extLst>
          </p:cNvPr>
          <p:cNvSpPr/>
          <p:nvPr/>
        </p:nvSpPr>
        <p:spPr>
          <a:xfrm>
            <a:off x="1" y="6242928"/>
            <a:ext cx="12192000" cy="6150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14" name="Google Shape;131;p17">
            <a:extLst>
              <a:ext uri="{FF2B5EF4-FFF2-40B4-BE49-F238E27FC236}">
                <a16:creationId xmlns:a16="http://schemas.microsoft.com/office/drawing/2014/main" id="{F2E9F129-A61D-879F-E305-803A9E7C134A}"/>
              </a:ext>
            </a:extLst>
          </p:cNvPr>
          <p:cNvSpPr txBox="1">
            <a:spLocks/>
          </p:cNvSpPr>
          <p:nvPr/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>
            <a:defPPr>
              <a:defRPr lang="he-IL"/>
            </a:defPPr>
            <a:lvl1pPr marL="0" lvl="0" algn="l" defTabSz="914400" rtl="1" eaLnBrk="1" latinLnBrk="0" hangingPunct="1"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00000000-1234-1234-1234-123412341234}" type="slidenum">
              <a:rPr lang="en" smtClean="0"/>
              <a:pPr algn="r" rtl="0"/>
              <a:t>7</a:t>
            </a:fld>
            <a:endParaRPr lang="en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0FA735CE-B070-DA36-46DD-4D726421E844}"/>
              </a:ext>
            </a:extLst>
          </p:cNvPr>
          <p:cNvSpPr txBox="1"/>
          <p:nvPr/>
        </p:nvSpPr>
        <p:spPr>
          <a:xfrm>
            <a:off x="6332502" y="6347618"/>
            <a:ext cx="527726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600" dirty="0"/>
              <a:t>Ofer Tauber | </a:t>
            </a:r>
            <a:r>
              <a:rPr lang="en-US" sz="1600" dirty="0" err="1">
                <a:latin typeface="-apple-system"/>
              </a:rPr>
              <a:t>FullStack</a:t>
            </a:r>
            <a:r>
              <a:rPr lang="en-US" sz="1600" dirty="0">
                <a:latin typeface="-apple-system"/>
              </a:rPr>
              <a:t> Developer</a:t>
            </a:r>
            <a:endParaRPr lang="he-IL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מלבן 25">
            <a:extLst>
              <a:ext uri="{FF2B5EF4-FFF2-40B4-BE49-F238E27FC236}">
                <a16:creationId xmlns:a16="http://schemas.microsoft.com/office/drawing/2014/main" id="{3E8A25A3-8464-79C7-7DB2-FE02D1ECF53E}"/>
              </a:ext>
            </a:extLst>
          </p:cNvPr>
          <p:cNvSpPr/>
          <p:nvPr/>
        </p:nvSpPr>
        <p:spPr>
          <a:xfrm>
            <a:off x="6332503" y="1241525"/>
            <a:ext cx="1841114" cy="43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24769B5B-88FD-4C78-607E-C3A6CD47962D}"/>
              </a:ext>
            </a:extLst>
          </p:cNvPr>
          <p:cNvSpPr/>
          <p:nvPr/>
        </p:nvSpPr>
        <p:spPr>
          <a:xfrm>
            <a:off x="3327919" y="2294803"/>
            <a:ext cx="628261" cy="27058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53381848-823E-F78F-5165-3C1718055DFE}"/>
              </a:ext>
            </a:extLst>
          </p:cNvPr>
          <p:cNvSpPr/>
          <p:nvPr/>
        </p:nvSpPr>
        <p:spPr>
          <a:xfrm>
            <a:off x="4021495" y="2665572"/>
            <a:ext cx="1688840" cy="27058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83766755-A83F-94F8-409F-9E8B01943A5C}"/>
              </a:ext>
            </a:extLst>
          </p:cNvPr>
          <p:cNvSpPr/>
          <p:nvPr/>
        </p:nvSpPr>
        <p:spPr>
          <a:xfrm>
            <a:off x="3111760" y="3046226"/>
            <a:ext cx="1142999" cy="27058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ED6BB8BE-1C79-D49D-F4FB-61948C12627E}"/>
              </a:ext>
            </a:extLst>
          </p:cNvPr>
          <p:cNvSpPr/>
          <p:nvPr/>
        </p:nvSpPr>
        <p:spPr>
          <a:xfrm>
            <a:off x="3889311" y="3426880"/>
            <a:ext cx="1279848" cy="27058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841666" y="1194816"/>
            <a:ext cx="6873125" cy="5808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ctr" anchorCtr="0">
            <a:noAutofit/>
          </a:bodyPr>
          <a:lstStyle/>
          <a:p>
            <a:pPr algn="l"/>
            <a:r>
              <a:rPr lang="en-US" sz="2667" b="1" dirty="0">
                <a:latin typeface="Lora"/>
                <a:sym typeface="Lora"/>
              </a:rPr>
              <a:t>Capabilities I implemented in the app</a:t>
            </a:r>
            <a:endParaRPr sz="2667" b="1" dirty="0">
              <a:latin typeface="Lora"/>
              <a:sym typeface="Lora"/>
            </a:endParaRPr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3"/>
          </p:nvPr>
        </p:nvSpPr>
        <p:spPr>
          <a:xfrm>
            <a:off x="1063413" y="2077435"/>
            <a:ext cx="8799043" cy="300495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/>
          <a:p>
            <a:pPr marL="342900" indent="-342900" algn="l"/>
            <a:r>
              <a:rPr lang="en-US" sz="2000" b="1" dirty="0">
                <a:latin typeface="Quattrocento Sans" panose="020B0502050000020003" pitchFamily="34" charset="0"/>
              </a:rPr>
              <a:t>AIP requests via </a:t>
            </a:r>
            <a:r>
              <a:rPr lang="en-US" sz="2000" b="1" dirty="0" err="1">
                <a:latin typeface="Quattrocento Sans" panose="020B0502050000020003" pitchFamily="34" charset="0"/>
              </a:rPr>
              <a:t>Axios</a:t>
            </a:r>
            <a:r>
              <a:rPr lang="en-US" sz="2000" b="1" dirty="0">
                <a:latin typeface="Quattrocento Sans" panose="020B0502050000020003" pitchFamily="34" charset="0"/>
              </a:rPr>
              <a:t> – get, post, put, delete</a:t>
            </a:r>
          </a:p>
          <a:p>
            <a:pPr marL="342900" indent="-342900" algn="l"/>
            <a:r>
              <a:rPr lang="en-US" sz="2000" b="1" dirty="0">
                <a:latin typeface="Quattrocento Sans" panose="020B0502050000020003" pitchFamily="34" charset="0"/>
              </a:rPr>
              <a:t>User verification using Google identity</a:t>
            </a:r>
          </a:p>
          <a:p>
            <a:pPr marL="342900" indent="-342900" algn="l"/>
            <a:r>
              <a:rPr lang="en-US" sz="2000" b="1" dirty="0">
                <a:latin typeface="Quattrocento Sans" panose="020B0502050000020003" pitchFamily="34" charset="0"/>
              </a:rPr>
              <a:t>Implementing </a:t>
            </a:r>
            <a:r>
              <a:rPr lang="en-US" sz="2000" b="1" dirty="0" err="1">
                <a:latin typeface="Quattrocento Sans" panose="020B0502050000020003" pitchFamily="34" charset="0"/>
              </a:rPr>
              <a:t>momentJS</a:t>
            </a:r>
            <a:r>
              <a:rPr lang="en-US" sz="2000" b="1" dirty="0">
                <a:latin typeface="Quattrocento Sans" panose="020B0502050000020003" pitchFamily="34" charset="0"/>
              </a:rPr>
              <a:t> library</a:t>
            </a:r>
          </a:p>
          <a:p>
            <a:pPr marL="342900" indent="-342900" algn="l"/>
            <a:r>
              <a:rPr lang="en-US" sz="2000" b="1" dirty="0">
                <a:latin typeface="Quattrocento Sans" panose="020B0502050000020003" pitchFamily="34" charset="0"/>
              </a:rPr>
              <a:t>Page swapping using React Route</a:t>
            </a:r>
          </a:p>
        </p:txBody>
      </p:sp>
      <p:grpSp>
        <p:nvGrpSpPr>
          <p:cNvPr id="174" name="Google Shape;174;p20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/>
          <a:p>
            <a:pPr algn="r" rtl="0"/>
            <a:fld id="{00000000-1234-1234-1234-123412341234}" type="slidenum">
              <a:rPr lang="en"/>
              <a:pPr algn="r" rtl="0"/>
              <a:t>8</a:t>
            </a:fld>
            <a:endParaRPr/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60C120F9-9300-4BF6-4737-49F2404330A1}"/>
              </a:ext>
            </a:extLst>
          </p:cNvPr>
          <p:cNvSpPr/>
          <p:nvPr/>
        </p:nvSpPr>
        <p:spPr>
          <a:xfrm>
            <a:off x="1063414" y="1197923"/>
            <a:ext cx="605998" cy="61507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3" name="Google Shape;126;p17">
            <a:extLst>
              <a:ext uri="{FF2B5EF4-FFF2-40B4-BE49-F238E27FC236}">
                <a16:creationId xmlns:a16="http://schemas.microsoft.com/office/drawing/2014/main" id="{A487B8FD-70AF-5DF6-DD90-0F7A809FF2D6}"/>
              </a:ext>
            </a:extLst>
          </p:cNvPr>
          <p:cNvGrpSpPr/>
          <p:nvPr/>
        </p:nvGrpSpPr>
        <p:grpSpPr>
          <a:xfrm>
            <a:off x="1225051" y="1344112"/>
            <a:ext cx="286167" cy="286167"/>
            <a:chOff x="2594050" y="1631825"/>
            <a:chExt cx="439625" cy="439625"/>
          </a:xfrm>
        </p:grpSpPr>
        <p:sp>
          <p:nvSpPr>
            <p:cNvPr id="14" name="Google Shape;127;p17">
              <a:extLst>
                <a:ext uri="{FF2B5EF4-FFF2-40B4-BE49-F238E27FC236}">
                  <a16:creationId xmlns:a16="http://schemas.microsoft.com/office/drawing/2014/main" id="{2DABB206-498F-EDF5-9CDF-C9FD75AEBCC2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5" name="Google Shape;128;p17">
              <a:extLst>
                <a:ext uri="{FF2B5EF4-FFF2-40B4-BE49-F238E27FC236}">
                  <a16:creationId xmlns:a16="http://schemas.microsoft.com/office/drawing/2014/main" id="{5F9CECED-E6D8-A1C2-7824-87F446737701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6" name="Google Shape;129;p17">
              <a:extLst>
                <a:ext uri="{FF2B5EF4-FFF2-40B4-BE49-F238E27FC236}">
                  <a16:creationId xmlns:a16="http://schemas.microsoft.com/office/drawing/2014/main" id="{E6349C6E-F6AC-6196-BAAA-A19D869D87C5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7" name="Google Shape;130;p17">
              <a:extLst>
                <a:ext uri="{FF2B5EF4-FFF2-40B4-BE49-F238E27FC236}">
                  <a16:creationId xmlns:a16="http://schemas.microsoft.com/office/drawing/2014/main" id="{629171C9-68A8-6601-A878-8C1D6D955D69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</p:grpSp>
      <p:sp>
        <p:nvSpPr>
          <p:cNvPr id="23" name="Google Shape;85;p13">
            <a:extLst>
              <a:ext uri="{FF2B5EF4-FFF2-40B4-BE49-F238E27FC236}">
                <a16:creationId xmlns:a16="http://schemas.microsoft.com/office/drawing/2014/main" id="{E0E8DA0C-E744-3983-1A92-715833B74243}"/>
              </a:ext>
            </a:extLst>
          </p:cNvPr>
          <p:cNvSpPr/>
          <p:nvPr/>
        </p:nvSpPr>
        <p:spPr>
          <a:xfrm>
            <a:off x="1" y="6242928"/>
            <a:ext cx="12192000" cy="6150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24" name="Google Shape;131;p17">
            <a:extLst>
              <a:ext uri="{FF2B5EF4-FFF2-40B4-BE49-F238E27FC236}">
                <a16:creationId xmlns:a16="http://schemas.microsoft.com/office/drawing/2014/main" id="{BA6AE420-CCC9-7CE9-C58D-D128756D72C0}"/>
              </a:ext>
            </a:extLst>
          </p:cNvPr>
          <p:cNvSpPr txBox="1">
            <a:spLocks/>
          </p:cNvSpPr>
          <p:nvPr/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>
            <a:defPPr>
              <a:defRPr lang="he-IL"/>
            </a:defPPr>
            <a:lvl1pPr marL="0" lvl="0" algn="l" defTabSz="914400" rtl="1" eaLnBrk="1" latinLnBrk="0" hangingPunct="1"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00000000-1234-1234-1234-123412341234}" type="slidenum">
              <a:rPr lang="en" smtClean="0"/>
              <a:pPr algn="r" rtl="0"/>
              <a:t>8</a:t>
            </a:fld>
            <a:endParaRPr lang="en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5730C5E8-B0B8-3514-FB5B-7E98964C1EA1}"/>
              </a:ext>
            </a:extLst>
          </p:cNvPr>
          <p:cNvSpPr txBox="1"/>
          <p:nvPr/>
        </p:nvSpPr>
        <p:spPr>
          <a:xfrm>
            <a:off x="6332502" y="6347618"/>
            <a:ext cx="527726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600" dirty="0"/>
              <a:t>Ofer Tauber | </a:t>
            </a:r>
            <a:r>
              <a:rPr lang="en-US" sz="1600" dirty="0" err="1">
                <a:latin typeface="-apple-system"/>
              </a:rPr>
              <a:t>FullStack</a:t>
            </a:r>
            <a:r>
              <a:rPr lang="en-US" sz="1600" dirty="0">
                <a:latin typeface="-apple-system"/>
              </a:rPr>
              <a:t> Developer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405599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583784FA-F42F-7E8B-E0BF-13FF52B85AA3}"/>
              </a:ext>
            </a:extLst>
          </p:cNvPr>
          <p:cNvSpPr/>
          <p:nvPr/>
        </p:nvSpPr>
        <p:spPr>
          <a:xfrm>
            <a:off x="6475445" y="1297959"/>
            <a:ext cx="2127379" cy="43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841666" y="1194816"/>
            <a:ext cx="6873125" cy="5808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ctr" anchorCtr="0">
            <a:noAutofit/>
          </a:bodyPr>
          <a:lstStyle/>
          <a:p>
            <a:pPr algn="l"/>
            <a:r>
              <a:rPr lang="en-US" sz="2667" b="1" dirty="0">
                <a:latin typeface="Lora"/>
                <a:sym typeface="Lora"/>
              </a:rPr>
              <a:t>Difficulties I faced during the project</a:t>
            </a:r>
            <a:endParaRPr sz="2667" b="1" dirty="0">
              <a:latin typeface="Lora"/>
              <a:sym typeface="Lora"/>
            </a:endParaRPr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3"/>
          </p:nvPr>
        </p:nvSpPr>
        <p:spPr>
          <a:xfrm>
            <a:off x="1128728" y="2054900"/>
            <a:ext cx="8799043" cy="3868605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/>
          <a:p>
            <a:pPr marL="342900" indent="-342900" algn="l">
              <a:lnSpc>
                <a:spcPct val="200000"/>
              </a:lnSpc>
            </a:pPr>
            <a:r>
              <a:rPr lang="en-US" sz="2000" b="1" dirty="0">
                <a:latin typeface="Quattrocento Sans" panose="020B0502050000020003" pitchFamily="34" charset="0"/>
              </a:rPr>
              <a:t>Finding a suitable calendar - I ended up building one from scratch</a:t>
            </a:r>
          </a:p>
          <a:p>
            <a:pPr marL="342900" indent="-342900" algn="l">
              <a:lnSpc>
                <a:spcPct val="200000"/>
              </a:lnSpc>
            </a:pPr>
            <a:r>
              <a:rPr lang="en-US" sz="2000" b="1" dirty="0">
                <a:latin typeface="Quattrocento Sans" panose="020B0502050000020003" pitchFamily="34" charset="0"/>
              </a:rPr>
              <a:t>The design of calendar info-display</a:t>
            </a:r>
          </a:p>
          <a:p>
            <a:pPr marL="342900" indent="-342900" algn="l">
              <a:lnSpc>
                <a:spcPct val="200000"/>
              </a:lnSpc>
            </a:pPr>
            <a:r>
              <a:rPr lang="en-US" sz="2000" b="1" dirty="0">
                <a:latin typeface="Quattrocento Sans" panose="020B0502050000020003" pitchFamily="34" charset="0"/>
              </a:rPr>
              <a:t>Using Google Login</a:t>
            </a:r>
          </a:p>
          <a:p>
            <a:pPr marL="342900" indent="-342900" algn="l">
              <a:lnSpc>
                <a:spcPct val="200000"/>
              </a:lnSpc>
            </a:pPr>
            <a:r>
              <a:rPr lang="en-US" sz="2000" b="1" dirty="0">
                <a:latin typeface="Quattrocento Sans" panose="020B0502050000020003" pitchFamily="34" charset="0"/>
              </a:rPr>
              <a:t>"Mobile First“ design approach</a:t>
            </a:r>
          </a:p>
          <a:p>
            <a:pPr marL="342900" indent="-342900" algn="l">
              <a:lnSpc>
                <a:spcPct val="200000"/>
              </a:lnSpc>
            </a:pPr>
            <a:r>
              <a:rPr lang="en-US" sz="2000" b="1" dirty="0">
                <a:latin typeface="Quattrocento Sans" panose="020B0502050000020003" pitchFamily="34" charset="0"/>
              </a:rPr>
              <a:t>About time </a:t>
            </a:r>
            <a:r>
              <a:rPr lang="en-US" sz="2000" b="1" dirty="0" err="1">
                <a:latin typeface="Quattrocento Sans" panose="020B0502050000020003" pitchFamily="34" charset="0"/>
              </a:rPr>
              <a:t>planing</a:t>
            </a:r>
            <a:r>
              <a:rPr lang="en-US" sz="2000" b="1" dirty="0">
                <a:latin typeface="Quattrocento Sans" panose="020B0502050000020003" pitchFamily="34" charset="0"/>
              </a:rPr>
              <a:t>…</a:t>
            </a:r>
          </a:p>
          <a:p>
            <a:pPr marL="342900" indent="-342900" algn="l">
              <a:lnSpc>
                <a:spcPct val="200000"/>
              </a:lnSpc>
            </a:pPr>
            <a:endParaRPr lang="en-US" sz="2000" b="1" dirty="0">
              <a:latin typeface="Quattrocento Sans" panose="020B0502050000020003" pitchFamily="34" charset="0"/>
            </a:endParaRPr>
          </a:p>
          <a:p>
            <a:pPr marL="342900" indent="-342900" algn="l"/>
            <a:endParaRPr lang="en-US" sz="2000" b="1" dirty="0">
              <a:latin typeface="Quattrocento Sans" panose="020B0502050000020003" pitchFamily="34" charset="0"/>
            </a:endParaRPr>
          </a:p>
        </p:txBody>
      </p:sp>
      <p:grpSp>
        <p:nvGrpSpPr>
          <p:cNvPr id="174" name="Google Shape;174;p20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/>
          <a:p>
            <a:pPr algn="r" rtl="0"/>
            <a:fld id="{00000000-1234-1234-1234-123412341234}" type="slidenum">
              <a:rPr lang="en"/>
              <a:pPr algn="r" rtl="0"/>
              <a:t>9</a:t>
            </a:fld>
            <a:endParaRPr/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60C120F9-9300-4BF6-4737-49F2404330A1}"/>
              </a:ext>
            </a:extLst>
          </p:cNvPr>
          <p:cNvSpPr/>
          <p:nvPr/>
        </p:nvSpPr>
        <p:spPr>
          <a:xfrm>
            <a:off x="1063414" y="1197923"/>
            <a:ext cx="605998" cy="61507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3" name="Google Shape;126;p17">
            <a:extLst>
              <a:ext uri="{FF2B5EF4-FFF2-40B4-BE49-F238E27FC236}">
                <a16:creationId xmlns:a16="http://schemas.microsoft.com/office/drawing/2014/main" id="{A487B8FD-70AF-5DF6-DD90-0F7A809FF2D6}"/>
              </a:ext>
            </a:extLst>
          </p:cNvPr>
          <p:cNvGrpSpPr/>
          <p:nvPr/>
        </p:nvGrpSpPr>
        <p:grpSpPr>
          <a:xfrm>
            <a:off x="1225051" y="1344112"/>
            <a:ext cx="286167" cy="286167"/>
            <a:chOff x="2594050" y="1631825"/>
            <a:chExt cx="439625" cy="439625"/>
          </a:xfrm>
        </p:grpSpPr>
        <p:sp>
          <p:nvSpPr>
            <p:cNvPr id="14" name="Google Shape;127;p17">
              <a:extLst>
                <a:ext uri="{FF2B5EF4-FFF2-40B4-BE49-F238E27FC236}">
                  <a16:creationId xmlns:a16="http://schemas.microsoft.com/office/drawing/2014/main" id="{2DABB206-498F-EDF5-9CDF-C9FD75AEBCC2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5" name="Google Shape;128;p17">
              <a:extLst>
                <a:ext uri="{FF2B5EF4-FFF2-40B4-BE49-F238E27FC236}">
                  <a16:creationId xmlns:a16="http://schemas.microsoft.com/office/drawing/2014/main" id="{5F9CECED-E6D8-A1C2-7824-87F446737701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6" name="Google Shape;129;p17">
              <a:extLst>
                <a:ext uri="{FF2B5EF4-FFF2-40B4-BE49-F238E27FC236}">
                  <a16:creationId xmlns:a16="http://schemas.microsoft.com/office/drawing/2014/main" id="{E6349C6E-F6AC-6196-BAAA-A19D869D87C5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7" name="Google Shape;130;p17">
              <a:extLst>
                <a:ext uri="{FF2B5EF4-FFF2-40B4-BE49-F238E27FC236}">
                  <a16:creationId xmlns:a16="http://schemas.microsoft.com/office/drawing/2014/main" id="{629171C9-68A8-6601-A878-8C1D6D955D69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</p:grpSp>
      <p:sp>
        <p:nvSpPr>
          <p:cNvPr id="23" name="Google Shape;85;p13">
            <a:extLst>
              <a:ext uri="{FF2B5EF4-FFF2-40B4-BE49-F238E27FC236}">
                <a16:creationId xmlns:a16="http://schemas.microsoft.com/office/drawing/2014/main" id="{E0E8DA0C-E744-3983-1A92-715833B74243}"/>
              </a:ext>
            </a:extLst>
          </p:cNvPr>
          <p:cNvSpPr/>
          <p:nvPr/>
        </p:nvSpPr>
        <p:spPr>
          <a:xfrm>
            <a:off x="1" y="6242928"/>
            <a:ext cx="12192000" cy="6150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24" name="Google Shape;131;p17">
            <a:extLst>
              <a:ext uri="{FF2B5EF4-FFF2-40B4-BE49-F238E27FC236}">
                <a16:creationId xmlns:a16="http://schemas.microsoft.com/office/drawing/2014/main" id="{BA6AE420-CCC9-7CE9-C58D-D128756D72C0}"/>
              </a:ext>
            </a:extLst>
          </p:cNvPr>
          <p:cNvSpPr txBox="1">
            <a:spLocks/>
          </p:cNvSpPr>
          <p:nvPr/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>
            <a:defPPr>
              <a:defRPr lang="he-IL"/>
            </a:defPPr>
            <a:lvl1pPr marL="0" lvl="0" algn="l" defTabSz="914400" rtl="1" eaLnBrk="1" latinLnBrk="0" hangingPunct="1"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r" defTabSz="914400" rtl="1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00000000-1234-1234-1234-123412341234}" type="slidenum">
              <a:rPr lang="en" smtClean="0"/>
              <a:pPr algn="r" rtl="0"/>
              <a:t>9</a:t>
            </a:fld>
            <a:endParaRPr lang="en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5730C5E8-B0B8-3514-FB5B-7E98964C1EA1}"/>
              </a:ext>
            </a:extLst>
          </p:cNvPr>
          <p:cNvSpPr txBox="1"/>
          <p:nvPr/>
        </p:nvSpPr>
        <p:spPr>
          <a:xfrm>
            <a:off x="6332502" y="6347618"/>
            <a:ext cx="527726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600" dirty="0"/>
              <a:t>Ofer Tauber | </a:t>
            </a:r>
            <a:r>
              <a:rPr lang="en-US" sz="1600" dirty="0" err="1">
                <a:latin typeface="-apple-system"/>
              </a:rPr>
              <a:t>FullStack</a:t>
            </a:r>
            <a:r>
              <a:rPr lang="en-US" sz="1600" dirty="0">
                <a:latin typeface="-apple-system"/>
              </a:rPr>
              <a:t> Developer</a:t>
            </a:r>
            <a:endParaRPr lang="he-IL" sz="1600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86D3B737-A7D5-9EAF-9011-C2CDCE01BD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78" b="39189"/>
          <a:stretch/>
        </p:blipFill>
        <p:spPr>
          <a:xfrm rot="11451016">
            <a:off x="6437672" y="3894676"/>
            <a:ext cx="3855749" cy="14835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090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388</Words>
  <Application>Microsoft Office PowerPoint</Application>
  <PresentationFormat>מסך רחב</PresentationFormat>
  <Paragraphs>67</Paragraphs>
  <Slides>9</Slides>
  <Notes>9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Constantia</vt:lpstr>
      <vt:lpstr>Lora</vt:lpstr>
      <vt:lpstr>Quattrocento Sans</vt:lpstr>
      <vt:lpstr>ערכת נושא Office</vt:lpstr>
      <vt:lpstr>Golan Highest House App</vt:lpstr>
      <vt:lpstr>Hello!</vt:lpstr>
      <vt:lpstr>Golan Highest House App</vt:lpstr>
      <vt:lpstr>Demo</vt:lpstr>
      <vt:lpstr>My Original Plan</vt:lpstr>
      <vt:lpstr>Current Status</vt:lpstr>
      <vt:lpstr>Thanks!</vt:lpstr>
      <vt:lpstr>Capabilities I implemented in the app</vt:lpstr>
      <vt:lpstr>Difficulties I faced during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</dc:title>
  <dc:creator>ofer tauber</dc:creator>
  <cp:lastModifiedBy>ofer tauber</cp:lastModifiedBy>
  <cp:revision>11</cp:revision>
  <dcterms:created xsi:type="dcterms:W3CDTF">2022-06-09T08:20:15Z</dcterms:created>
  <dcterms:modified xsi:type="dcterms:W3CDTF">2022-06-09T10:05:46Z</dcterms:modified>
</cp:coreProperties>
</file>