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de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EAC78-D0E9-4DE3-B09E-8832F62ECF09}" v="4" dt="2023-05-24T13:55:50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96" autoAdjust="0"/>
  </p:normalViewPr>
  <p:slideViewPr>
    <p:cSldViewPr snapToGrid="0">
      <p:cViewPr varScale="1">
        <p:scale>
          <a:sx n="72" d="100"/>
          <a:sy n="72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Tscholl" userId="3f50d809-4ef9-4658-afe5-1fa2351dfd90" providerId="ADAL" clId="{644EAC78-D0E9-4DE3-B09E-8832F62ECF09}"/>
    <pc:docChg chg="undo custSel modSld modMainMaster">
      <pc:chgData name="Jonas Tscholl" userId="3f50d809-4ef9-4658-afe5-1fa2351dfd90" providerId="ADAL" clId="{644EAC78-D0E9-4DE3-B09E-8832F62ECF09}" dt="2023-05-24T13:55:51.590" v="608" actId="20577"/>
      <pc:docMkLst>
        <pc:docMk/>
      </pc:docMkLst>
      <pc:sldChg chg="addSp modSp mod">
        <pc:chgData name="Jonas Tscholl" userId="3f50d809-4ef9-4658-afe5-1fa2351dfd90" providerId="ADAL" clId="{644EAC78-D0E9-4DE3-B09E-8832F62ECF09}" dt="2023-05-24T13:54:48.127" v="585" actId="1076"/>
        <pc:sldMkLst>
          <pc:docMk/>
          <pc:sldMk cId="3686839141" sldId="256"/>
        </pc:sldMkLst>
        <pc:spChg chg="add mod">
          <ac:chgData name="Jonas Tscholl" userId="3f50d809-4ef9-4658-afe5-1fa2351dfd90" providerId="ADAL" clId="{644EAC78-D0E9-4DE3-B09E-8832F62ECF09}" dt="2023-05-24T13:54:48.127" v="585" actId="1076"/>
          <ac:spMkLst>
            <pc:docMk/>
            <pc:sldMk cId="3686839141" sldId="256"/>
            <ac:spMk id="5" creationId="{A37DDF60-F049-32F4-20CD-ABE5FACA8BC2}"/>
          </ac:spMkLst>
        </pc:spChg>
      </pc:sldChg>
      <pc:sldChg chg="addSp modSp mod">
        <pc:chgData name="Jonas Tscholl" userId="3f50d809-4ef9-4658-afe5-1fa2351dfd90" providerId="ADAL" clId="{644EAC78-D0E9-4DE3-B09E-8832F62ECF09}" dt="2023-05-24T13:55:51.590" v="608" actId="20577"/>
        <pc:sldMkLst>
          <pc:docMk/>
          <pc:sldMk cId="3119212826" sldId="257"/>
        </pc:sldMkLst>
        <pc:spChg chg="mod">
          <ac:chgData name="Jonas Tscholl" userId="3f50d809-4ef9-4658-afe5-1fa2351dfd90" providerId="ADAL" clId="{644EAC78-D0E9-4DE3-B09E-8832F62ECF09}" dt="2023-05-24T13:55:51.590" v="608" actId="20577"/>
          <ac:spMkLst>
            <pc:docMk/>
            <pc:sldMk cId="3119212826" sldId="257"/>
            <ac:spMk id="3" creationId="{AC0BE06A-A5D2-4A29-2254-8BE109D176AB}"/>
          </ac:spMkLst>
        </pc:spChg>
        <pc:spChg chg="add mod">
          <ac:chgData name="Jonas Tscholl" userId="3f50d809-4ef9-4658-afe5-1fa2351dfd90" providerId="ADAL" clId="{644EAC78-D0E9-4DE3-B09E-8832F62ECF09}" dt="2023-05-24T13:54:50.981" v="586"/>
          <ac:spMkLst>
            <pc:docMk/>
            <pc:sldMk cId="3119212826" sldId="257"/>
            <ac:spMk id="5" creationId="{5AD6F8B0-1493-84F6-6B2F-495E081E3521}"/>
          </ac:spMkLst>
        </pc:spChg>
      </pc:sldChg>
      <pc:sldChg chg="addSp modSp">
        <pc:chgData name="Jonas Tscholl" userId="3f50d809-4ef9-4658-afe5-1fa2351dfd90" providerId="ADAL" clId="{644EAC78-D0E9-4DE3-B09E-8832F62ECF09}" dt="2023-05-24T13:54:51.802" v="587"/>
        <pc:sldMkLst>
          <pc:docMk/>
          <pc:sldMk cId="3504011339" sldId="259"/>
        </pc:sldMkLst>
        <pc:spChg chg="add mod">
          <ac:chgData name="Jonas Tscholl" userId="3f50d809-4ef9-4658-afe5-1fa2351dfd90" providerId="ADAL" clId="{644EAC78-D0E9-4DE3-B09E-8832F62ECF09}" dt="2023-05-24T13:54:51.802" v="587"/>
          <ac:spMkLst>
            <pc:docMk/>
            <pc:sldMk cId="3504011339" sldId="259"/>
            <ac:spMk id="5" creationId="{0189C063-144E-3D91-FAA7-F6528205D64D}"/>
          </ac:spMkLst>
        </pc:spChg>
      </pc:sldChg>
      <pc:sldChg chg="delSp mod">
        <pc:chgData name="Jonas Tscholl" userId="3f50d809-4ef9-4658-afe5-1fa2351dfd90" providerId="ADAL" clId="{644EAC78-D0E9-4DE3-B09E-8832F62ECF09}" dt="2023-05-23T07:08:38.258" v="434" actId="478"/>
        <pc:sldMkLst>
          <pc:docMk/>
          <pc:sldMk cId="3636469595" sldId="261"/>
        </pc:sldMkLst>
        <pc:spChg chg="del">
          <ac:chgData name="Jonas Tscholl" userId="3f50d809-4ef9-4658-afe5-1fa2351dfd90" providerId="ADAL" clId="{644EAC78-D0E9-4DE3-B09E-8832F62ECF09}" dt="2023-05-23T07:08:38.258" v="434" actId="478"/>
          <ac:spMkLst>
            <pc:docMk/>
            <pc:sldMk cId="3636469595" sldId="261"/>
            <ac:spMk id="4" creationId="{2A722BD7-1C9A-4F44-5000-10C8C36905F8}"/>
          </ac:spMkLst>
        </pc:spChg>
      </pc:sldChg>
      <pc:sldChg chg="modSp mod">
        <pc:chgData name="Jonas Tscholl" userId="3f50d809-4ef9-4658-afe5-1fa2351dfd90" providerId="ADAL" clId="{644EAC78-D0E9-4DE3-B09E-8832F62ECF09}" dt="2023-05-24T13:52:35.862" v="521" actId="20577"/>
        <pc:sldMkLst>
          <pc:docMk/>
          <pc:sldMk cId="3016886503" sldId="262"/>
        </pc:sldMkLst>
        <pc:spChg chg="mod">
          <ac:chgData name="Jonas Tscholl" userId="3f50d809-4ef9-4658-afe5-1fa2351dfd90" providerId="ADAL" clId="{644EAC78-D0E9-4DE3-B09E-8832F62ECF09}" dt="2023-05-24T13:52:35.862" v="521" actId="20577"/>
          <ac:spMkLst>
            <pc:docMk/>
            <pc:sldMk cId="3016886503" sldId="262"/>
            <ac:spMk id="3" creationId="{43A7BDAC-7773-5DA7-FC2C-13036E2F9193}"/>
          </ac:spMkLst>
        </pc:spChg>
      </pc:sldChg>
      <pc:sldChg chg="modNotes">
        <pc:chgData name="Jonas Tscholl" userId="3f50d809-4ef9-4658-afe5-1fa2351dfd90" providerId="ADAL" clId="{644EAC78-D0E9-4DE3-B09E-8832F62ECF09}" dt="2023-05-24T13:52:59.299" v="523" actId="20577"/>
        <pc:sldMkLst>
          <pc:docMk/>
          <pc:sldMk cId="3550383690" sldId="263"/>
        </pc:sldMkLst>
      </pc:sldChg>
      <pc:sldChg chg="modNotes modNotesTx">
        <pc:chgData name="Jonas Tscholl" userId="3f50d809-4ef9-4658-afe5-1fa2351dfd90" providerId="ADAL" clId="{644EAC78-D0E9-4DE3-B09E-8832F62ECF09}" dt="2023-05-24T13:52:48.453" v="522" actId="20577"/>
        <pc:sldMkLst>
          <pc:docMk/>
          <pc:sldMk cId="758756211" sldId="267"/>
        </pc:sldMkLst>
      </pc:sldChg>
      <pc:sldChg chg="modNotes modNotesTx">
        <pc:chgData name="Jonas Tscholl" userId="3f50d809-4ef9-4658-afe5-1fa2351dfd90" providerId="ADAL" clId="{644EAC78-D0E9-4DE3-B09E-8832F62ECF09}" dt="2023-05-24T13:53:07.072" v="524" actId="20577"/>
        <pc:sldMkLst>
          <pc:docMk/>
          <pc:sldMk cId="2980698534" sldId="268"/>
        </pc:sldMkLst>
      </pc:sldChg>
      <pc:sldChg chg="modNotes">
        <pc:chgData name="Jonas Tscholl" userId="3f50d809-4ef9-4658-afe5-1fa2351dfd90" providerId="ADAL" clId="{644EAC78-D0E9-4DE3-B09E-8832F62ECF09}" dt="2023-05-24T13:53:11.537" v="525" actId="20577"/>
        <pc:sldMkLst>
          <pc:docMk/>
          <pc:sldMk cId="82316854" sldId="269"/>
        </pc:sldMkLst>
      </pc:sldChg>
      <pc:sldChg chg="modNotes">
        <pc:chgData name="Jonas Tscholl" userId="3f50d809-4ef9-4658-afe5-1fa2351dfd90" providerId="ADAL" clId="{644EAC78-D0E9-4DE3-B09E-8832F62ECF09}" dt="2023-05-24T13:53:14.316" v="526" actId="20577"/>
        <pc:sldMkLst>
          <pc:docMk/>
          <pc:sldMk cId="2696349645" sldId="274"/>
        </pc:sldMkLst>
      </pc:sldChg>
      <pc:sldMasterChg chg="modSp mod modSldLayout">
        <pc:chgData name="Jonas Tscholl" userId="3f50d809-4ef9-4658-afe5-1fa2351dfd90" providerId="ADAL" clId="{644EAC78-D0E9-4DE3-B09E-8832F62ECF09}" dt="2023-05-23T08:22:51.130" v="477" actId="1038"/>
        <pc:sldMasterMkLst>
          <pc:docMk/>
          <pc:sldMasterMk cId="1978250388" sldId="2147483648"/>
        </pc:sldMasterMkLst>
        <pc:spChg chg="mod">
          <ac:chgData name="Jonas Tscholl" userId="3f50d809-4ef9-4658-afe5-1fa2351dfd90" providerId="ADAL" clId="{644EAC78-D0E9-4DE3-B09E-8832F62ECF09}" dt="2023-05-23T08:22:51.130" v="477" actId="1038"/>
          <ac:spMkLst>
            <pc:docMk/>
            <pc:sldMasterMk cId="1978250388" sldId="2147483648"/>
            <ac:spMk id="4" creationId="{6DADB046-0F53-3633-3C29-F29B34C68518}"/>
          </ac:spMkLst>
        </pc:spChg>
        <pc:sldLayoutChg chg="modSp mod">
          <pc:chgData name="Jonas Tscholl" userId="3f50d809-4ef9-4658-afe5-1fa2351dfd90" providerId="ADAL" clId="{644EAC78-D0E9-4DE3-B09E-8832F62ECF09}" dt="2023-05-23T08:22:38.663" v="455" actId="1076"/>
          <pc:sldLayoutMkLst>
            <pc:docMk/>
            <pc:sldMasterMk cId="1978250388" sldId="2147483648"/>
            <pc:sldLayoutMk cId="268018809" sldId="2147483650"/>
          </pc:sldLayoutMkLst>
          <pc:spChg chg="mod">
            <ac:chgData name="Jonas Tscholl" userId="3f50d809-4ef9-4658-afe5-1fa2351dfd90" providerId="ADAL" clId="{644EAC78-D0E9-4DE3-B09E-8832F62ECF09}" dt="2023-05-23T08:22:38.663" v="455" actId="1076"/>
            <ac:spMkLst>
              <pc:docMk/>
              <pc:sldMasterMk cId="1978250388" sldId="2147483648"/>
              <pc:sldLayoutMk cId="268018809" sldId="2147483650"/>
              <ac:spMk id="4" creationId="{9933C189-9443-CAE6-1354-CCE208CD9DD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AC4D-E622-462A-91DC-6D4B101EDC74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136B4-6958-402C-B654-9201E0EAA5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4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50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9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01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8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96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223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094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80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8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3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3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99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32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136B4-6958-402C-B654-9201E0EAA59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6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9DC27-3785-AEE3-D923-1EB90D69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7040AC-D5C5-2CB1-4ADA-DA100CEF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650CB0-D520-79DB-EE70-0A61C47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F2A9-89A4-4E38-A2F1-8CD1EADCC213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F825CC-8E59-F025-23B3-197A40AA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6FC5D-4927-D6E7-E47A-422BC26A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71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7FDCD-8B80-6CF8-F6FC-0DBE20F6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626060-0929-19DE-877C-F33E7834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1CFAF-7D5D-F4AD-6A41-1ABDB9F5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957D-84E5-4E65-81F8-6B644CB4A074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3E826-A325-A1D0-CBE1-294B3D5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F6857-4D8E-42EA-3DFC-DA0D31E1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44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C33AF4-D261-C7C2-A52C-0EFB42257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F9F534-59FF-5929-E970-52E4DE24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E2B4BE-04EF-B547-0DA0-6CE3D19D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2C4F-4D00-4285-9ED0-3A8FFDCA0C82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5475E-5BFE-3961-80A0-3BC8C8D3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73096-34C8-B532-D3C2-CB2F999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2FF08-74D6-95B4-C529-8F3D495E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6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50DC9-DD6A-5A89-FC0A-D20D11DF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3C189-9443-CAE6-1354-CCE208CD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0236" y="6356349"/>
            <a:ext cx="2743200" cy="365125"/>
          </a:xfrm>
        </p:spPr>
        <p:txBody>
          <a:bodyPr/>
          <a:lstStyle/>
          <a:p>
            <a:fld id="{1C44B828-1E46-4244-8AE9-48A182BA8DAE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82067C-D853-FCC7-E738-93E35707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347B2-2BE7-5B94-FF8B-EA51C7B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2F0E2-ADC5-FFCE-6211-492F618E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2D09E-3AC2-5E00-EE01-FF285C73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1E903-5CA2-0C30-2089-BF629E78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D04A-3423-4A35-A025-5045C8316F82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DE6B8-CC46-BF14-AEAA-ECBAAFC0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F4A95-688C-83E6-3AA7-9A21DB95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8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164D2-C480-4368-D628-5F1EDFA6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69127-A100-53BB-DE37-10467EC3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64998D-A0D6-6A48-0BB8-75AD10E13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40AE1-C89B-4208-8A60-C6C23A2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8CA4-2889-4FE5-BA18-66FA3B8994CB}" type="datetime1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6F7-6988-F439-1535-3AF33933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4ABAD-DCEE-64F7-B964-F155424B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89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11DB7-F2CA-7955-FDAE-DEA5AC26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694732-EA93-8842-99A0-E272F143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2F48E-7B0D-DBC0-24A4-647FD81E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3CD43B-1E8D-69D9-7C95-55488476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BDA1CB-53AB-1564-6B17-81AB212C4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23514A-A4E2-CB44-73D7-014D2EB2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76F15-9714-4BA9-816D-D6474048140E}" type="datetime1">
              <a:rPr lang="de-DE" smtClean="0"/>
              <a:t>24.05.2023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B591A6-90DA-4C9C-6C3D-90774B1B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3C2F44-0AF0-1D95-5FAE-099A37FA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D4691-CA64-CBC2-5CE4-C3EF70A4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884BF1-5777-59D3-BB51-BC45C64F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83AC-1A24-48C4-95F9-646A5E5184B6}" type="datetime1">
              <a:rPr lang="de-DE" smtClean="0"/>
              <a:t>24.05.2023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2694E-130D-52E5-3C67-95F96E1C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1C4F1-32CC-8CCB-EE29-857EB788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F4B05E-4F3D-AF4B-0C54-EB901539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7906-48E9-4CBD-8FB2-9069BAB5EFFF}" type="datetime1">
              <a:rPr lang="de-DE" smtClean="0"/>
              <a:t>24.05.2023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774120-C10B-DEF4-384D-96645B4E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5E80C1-8F89-FAD4-CA02-310B25BC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3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0EAFC-A096-ED48-F80E-AE17B43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37073-F865-10BA-B85C-EE0706F8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260BA3-A4D6-6B2F-3DB3-434D00BBF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35123-794C-03F9-61B7-2A7365D6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02BD-5B2D-41A8-A55F-5F6B304C633C}" type="datetime1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61F024-00F7-0C2D-9FD1-8373F90A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735B8-3B85-5062-9334-5D48A62B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9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6394-B201-FAA5-9C41-995CAA81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1D096-91B0-0A81-165F-AAC922EF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C73CFF-E268-BF73-0351-F1526BBC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98498-E4BA-5941-0A47-F828011A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97B5-E8DB-4062-8ED8-574820D0DEEC}" type="datetime1">
              <a:rPr lang="de-DE" smtClean="0"/>
              <a:t>24.05.2023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A7533-7F3B-63BE-42AF-4B9CCF8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BAC40B-CFDB-ED4D-CFD9-181A9E6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4FB66-B5F2-4B2C-AAE2-2091515A7D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585927-259A-DC73-6B48-0C2E14D07A3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3361"/>
          </a:solidFill>
          <a:ln>
            <a:solidFill>
              <a:srgbClr val="003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570F3A-5724-8AE3-5991-6FA85784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DE028-70E1-1804-10AC-0ED99931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DB046-0F53-3633-3C29-F29B34C68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32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085C-D7EE-4DE9-9F73-1C6534834A7E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5DF2-B6DA-431E-FE34-C88E860E7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0F62B-BC60-3208-EDB1-63B3877A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FB66-B5F2-4B2C-AAE2-2091515A7D25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 descr="Ein Bild, das Text, Schrift, Design enthält.&#10;&#10;Automatisch generierte Beschreibung">
            <a:extLst>
              <a:ext uri="{FF2B5EF4-FFF2-40B4-BE49-F238E27FC236}">
                <a16:creationId xmlns:a16="http://schemas.microsoft.com/office/drawing/2014/main" id="{1953EFDF-4CDF-3587-D707-57556140E9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17443"/>
            <a:ext cx="1524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.bka.gv.at/GeltendeFassung.wxe?Abfrage=Bundesnormen&amp;Gesetzesnummer=100085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49B2A-722E-4400-433D-852797AC9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Märkte, Regulierung und Deregulierung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C170E-A576-0F9B-63EA-692D672BE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Tscholl Jonas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1E382-D7E9-D0D1-D9C9-4193AD24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6FA-6ACD-4624-9F2E-3DF9AFE89B15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DDF60-F049-32F4-20CD-ABE5FACA8BC2}"/>
              </a:ext>
            </a:extLst>
          </p:cNvPr>
          <p:cNvSpPr txBox="1"/>
          <p:nvPr/>
        </p:nvSpPr>
        <p:spPr>
          <a:xfrm rot="2097394">
            <a:off x="1136767" y="2471131"/>
            <a:ext cx="987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NUR FÜR PRÄSENTATION INNERHALB DER UNIVERSITÄT</a:t>
            </a:r>
          </a:p>
        </p:txBody>
      </p:sp>
    </p:spTree>
    <p:extLst>
      <p:ext uri="{BB962C8B-B14F-4D97-AF65-F5344CB8AC3E}">
        <p14:creationId xmlns:p14="http://schemas.microsoft.com/office/powerpoint/2010/main" val="368683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B912-C1E8-79FC-BC7F-9A6FBD7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Doch stimmt das klassische Marktmodell immer??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96398-B636-89B6-77D4-CBD450D3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ich als Vermieter den Preis ohne Regeln festlegen?</a:t>
            </a:r>
          </a:p>
          <a:p>
            <a:r>
              <a:rPr lang="de-DE" dirty="0"/>
              <a:t>Darf ich die Miete einfach anpassen?</a:t>
            </a:r>
          </a:p>
          <a:p>
            <a:endParaRPr lang="de-DE" dirty="0"/>
          </a:p>
          <a:p>
            <a:r>
              <a:rPr lang="de-DE" dirty="0"/>
              <a:t>Der Markt ist reguliert!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5973A-E999-48A8-DC0E-FE482009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62E1-3B2D-404D-83AF-C67094275A0E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7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072DA-1BA3-523F-ADEC-23BB5F9F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Recherchiert im Internet:</a:t>
            </a:r>
          </a:p>
          <a:p>
            <a:pPr>
              <a:buFontTx/>
              <a:buChar char="-"/>
            </a:pPr>
            <a:r>
              <a:rPr lang="de-DE" dirty="0"/>
              <a:t>Darf der Mietvertrag in Österreich einfach gekündigt werden?</a:t>
            </a:r>
          </a:p>
          <a:p>
            <a:pPr>
              <a:buFontTx/>
              <a:buChar char="-"/>
            </a:pPr>
            <a:r>
              <a:rPr lang="de-DE" dirty="0"/>
              <a:t>Darf die Miete in Österreich einfach erhöht werden?</a:t>
            </a:r>
          </a:p>
          <a:p>
            <a:pPr>
              <a:buFontTx/>
              <a:buChar char="-"/>
            </a:pPr>
            <a:r>
              <a:rPr lang="de-DE" dirty="0"/>
              <a:t>Darf der Mietpreis vom Vermieter frei festgelegt werden?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Tipp: Achtung, es gibt Unterschiede zwischen Neu- und Altbau!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994726B-052C-8548-3938-191E86D6272F}"/>
              </a:ext>
            </a:extLst>
          </p:cNvPr>
          <p:cNvSpPr txBox="1">
            <a:spLocks/>
          </p:cNvSpPr>
          <p:nvPr/>
        </p:nvSpPr>
        <p:spPr>
          <a:xfrm>
            <a:off x="838200" y="358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3361"/>
                </a:solidFill>
              </a:rPr>
              <a:t>Aufgabe 2 (15 Min)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A06BA4-7250-A4A9-737A-858FE823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8755-67AC-4F56-BA1C-27352D7A489B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0002E-DB48-15CF-FA16-129DCF3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Besprechung in Plenum: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F2B6-7301-C409-2506-8FA8838E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Darf der Mietvertrag in Österreich einfach gekündigt werden?</a:t>
            </a:r>
          </a:p>
          <a:p>
            <a:pPr>
              <a:buFontTx/>
              <a:buChar char="-"/>
            </a:pPr>
            <a:r>
              <a:rPr lang="de-DE" dirty="0"/>
              <a:t>Darf die Miete in Österreich einfach erhöht werden?</a:t>
            </a:r>
          </a:p>
          <a:p>
            <a:pPr>
              <a:buFontTx/>
              <a:buChar char="-"/>
            </a:pPr>
            <a:r>
              <a:rPr lang="de-DE" dirty="0"/>
              <a:t>Darf der Mietpreis vom Vermieter frei festgelegt werden?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F234BC-CF5B-D824-D86E-703C0474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D74D-9B5C-417A-B1C5-7A3427BA2F2E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BF78-E357-DCCB-0044-5F4E01BE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greift der Staat in den Markt 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879D0-537C-E844-18A1-48777175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Marktversagen</a:t>
            </a:r>
          </a:p>
          <a:p>
            <a:r>
              <a:rPr lang="de-DE" dirty="0"/>
              <a:t>Ungleiche Einkommen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4C73C-8260-97C7-BB87-5153D378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F338-9268-40B0-BE6F-7AFA640853B1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5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3DA4A-2BFF-1CD7-FA02-885A01F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greift der Staat in den Markt 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990BF-C664-2E8C-FF3D-D0E159A2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Interventionen für die Erhöhung des Angebots</a:t>
            </a:r>
            <a:endParaRPr lang="de-IT" dirty="0"/>
          </a:p>
          <a:p>
            <a:pPr lvl="0"/>
            <a:r>
              <a:rPr lang="de-DE" dirty="0"/>
              <a:t>Intervention für die Erhöhung der Kaufkraft der Konsumenten</a:t>
            </a:r>
            <a:endParaRPr lang="de-IT" dirty="0"/>
          </a:p>
          <a:p>
            <a:pPr lvl="0"/>
            <a:r>
              <a:rPr lang="de-DE" dirty="0"/>
              <a:t>Regulierung des Marktes (Direkte Regulierung)</a:t>
            </a:r>
            <a:endParaRPr lang="de-IT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7B78A-75E4-0887-BB51-92B716C0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BD4-BCD0-4F4B-99C8-AF2C677E4052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A56A-39BA-4678-4F68-55F75E55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beim klassischen Marktmodell? (1)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B467B14-4D1D-D133-EEE8-99D595D8B02C}"/>
              </a:ext>
            </a:extLst>
          </p:cNvPr>
          <p:cNvCxnSpPr/>
          <p:nvPr/>
        </p:nvCxnSpPr>
        <p:spPr>
          <a:xfrm flipV="1">
            <a:off x="5626076" y="1825625"/>
            <a:ext cx="0" cy="3750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D428636-910D-AF6B-5463-980581993E6C}"/>
              </a:ext>
            </a:extLst>
          </p:cNvPr>
          <p:cNvCxnSpPr>
            <a:cxnSpLocks/>
          </p:cNvCxnSpPr>
          <p:nvPr/>
        </p:nvCxnSpPr>
        <p:spPr>
          <a:xfrm>
            <a:off x="5598081" y="5585863"/>
            <a:ext cx="4167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D1909C8-B0BF-C918-45F2-1AD8EFBE89E7}"/>
              </a:ext>
            </a:extLst>
          </p:cNvPr>
          <p:cNvSpPr txBox="1"/>
          <p:nvPr/>
        </p:nvSpPr>
        <p:spPr>
          <a:xfrm>
            <a:off x="4776990" y="1825625"/>
            <a:ext cx="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DE51704-38A1-8ADA-954F-B1433135B0F7}"/>
              </a:ext>
            </a:extLst>
          </p:cNvPr>
          <p:cNvSpPr txBox="1"/>
          <p:nvPr/>
        </p:nvSpPr>
        <p:spPr>
          <a:xfrm>
            <a:off x="8890232" y="5613585"/>
            <a:ext cx="8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Menge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6FD01A9-A9CE-8664-1A19-27EF8D47E5D3}"/>
              </a:ext>
            </a:extLst>
          </p:cNvPr>
          <p:cNvCxnSpPr/>
          <p:nvPr/>
        </p:nvCxnSpPr>
        <p:spPr>
          <a:xfrm flipV="1">
            <a:off x="5626076" y="2911151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C9C0A3-AA93-5251-255F-3190A18F3483}"/>
              </a:ext>
            </a:extLst>
          </p:cNvPr>
          <p:cNvCxnSpPr>
            <a:cxnSpLocks/>
          </p:cNvCxnSpPr>
          <p:nvPr/>
        </p:nvCxnSpPr>
        <p:spPr>
          <a:xfrm>
            <a:off x="5663401" y="3063551"/>
            <a:ext cx="3937516" cy="19749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9F25DE5-0E16-634B-20E5-9353ACE2B8F1}"/>
              </a:ext>
            </a:extLst>
          </p:cNvPr>
          <p:cNvSpPr txBox="1"/>
          <p:nvPr/>
        </p:nvSpPr>
        <p:spPr>
          <a:xfrm>
            <a:off x="9467180" y="2929814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D82DE6-E05E-0EA9-2A2C-80FB9B2FB178}"/>
              </a:ext>
            </a:extLst>
          </p:cNvPr>
          <p:cNvSpPr txBox="1"/>
          <p:nvPr/>
        </p:nvSpPr>
        <p:spPr>
          <a:xfrm>
            <a:off x="9467180" y="4662980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2134D1C-1197-8061-1387-40CE84F5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1465" cy="4351338"/>
          </a:xfrm>
        </p:spPr>
        <p:txBody>
          <a:bodyPr>
            <a:normAutofit/>
          </a:bodyPr>
          <a:lstStyle/>
          <a:p>
            <a:r>
              <a:rPr lang="de-DE" dirty="0"/>
              <a:t>Annahme Preis steigt:</a:t>
            </a:r>
          </a:p>
          <a:p>
            <a:pPr lvl="1"/>
            <a:r>
              <a:rPr lang="de-DE" dirty="0"/>
              <a:t>Problem: Ortwechsel nicht einfach möglich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8C7F714-6743-90A4-DB85-68B194C947D3}"/>
              </a:ext>
            </a:extLst>
          </p:cNvPr>
          <p:cNvCxnSpPr/>
          <p:nvPr/>
        </p:nvCxnSpPr>
        <p:spPr>
          <a:xfrm flipV="1">
            <a:off x="5663401" y="2235456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062CE92-9588-F6AD-CC3A-53334D6E06DC}"/>
              </a:ext>
            </a:extLst>
          </p:cNvPr>
          <p:cNvSpPr txBox="1"/>
          <p:nvPr/>
        </p:nvSpPr>
        <p:spPr>
          <a:xfrm>
            <a:off x="9504505" y="2254119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93DA37-BE08-D785-491A-1935BBD69920}"/>
              </a:ext>
            </a:extLst>
          </p:cNvPr>
          <p:cNvCxnSpPr>
            <a:cxnSpLocks/>
          </p:cNvCxnSpPr>
          <p:nvPr/>
        </p:nvCxnSpPr>
        <p:spPr>
          <a:xfrm>
            <a:off x="7575010" y="4062638"/>
            <a:ext cx="0" cy="15138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0C8414F-7A4B-9DAF-CC92-A5BA2CE4181F}"/>
              </a:ext>
            </a:extLst>
          </p:cNvPr>
          <p:cNvCxnSpPr>
            <a:cxnSpLocks/>
          </p:cNvCxnSpPr>
          <p:nvPr/>
        </p:nvCxnSpPr>
        <p:spPr>
          <a:xfrm>
            <a:off x="6913023" y="3805955"/>
            <a:ext cx="0" cy="17705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F8B3CABB-C7F6-9CF9-92FE-346F7C0DFA9C}"/>
              </a:ext>
            </a:extLst>
          </p:cNvPr>
          <p:cNvSpPr/>
          <p:nvPr/>
        </p:nvSpPr>
        <p:spPr>
          <a:xfrm rot="5400000">
            <a:off x="7115674" y="5432513"/>
            <a:ext cx="256684" cy="661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9BD2663-6993-F40C-EAD7-8450DA7834CB}"/>
              </a:ext>
            </a:extLst>
          </p:cNvPr>
          <p:cNvSpPr txBox="1"/>
          <p:nvPr/>
        </p:nvSpPr>
        <p:spPr>
          <a:xfrm>
            <a:off x="5519550" y="5838092"/>
            <a:ext cx="408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Höhere Preise -&gt; sinkende Nachfrage??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984BFBC-B11C-6CC1-9FA8-34CA7DB2B151}"/>
              </a:ext>
            </a:extLst>
          </p:cNvPr>
          <p:cNvCxnSpPr>
            <a:cxnSpLocks/>
          </p:cNvCxnSpPr>
          <p:nvPr/>
        </p:nvCxnSpPr>
        <p:spPr>
          <a:xfrm>
            <a:off x="6987672" y="1999861"/>
            <a:ext cx="694246" cy="35469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BBD1755-1437-B7DB-D2BA-FCD02262D69F}"/>
              </a:ext>
            </a:extLst>
          </p:cNvPr>
          <p:cNvCxnSpPr/>
          <p:nvPr/>
        </p:nvCxnSpPr>
        <p:spPr>
          <a:xfrm flipV="1">
            <a:off x="7681918" y="2371063"/>
            <a:ext cx="0" cy="7286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1B0CF44-D696-680D-305E-8E8600A24BAC}"/>
              </a:ext>
            </a:extLst>
          </p:cNvPr>
          <p:cNvCxnSpPr/>
          <p:nvPr/>
        </p:nvCxnSpPr>
        <p:spPr>
          <a:xfrm flipV="1">
            <a:off x="6143630" y="3246157"/>
            <a:ext cx="0" cy="7286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umsplatzhalter 29">
            <a:extLst>
              <a:ext uri="{FF2B5EF4-FFF2-40B4-BE49-F238E27FC236}">
                <a16:creationId xmlns:a16="http://schemas.microsoft.com/office/drawing/2014/main" id="{4DF1DBB0-7ED9-C568-5D4E-4E1FD5ED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A76E-7CAF-4E79-BFA6-CE504CDE0270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 animBg="1"/>
      <p:bldP spid="23" grpId="1" animBg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D43DF-C2A1-FBC1-6FB7-68AAB22D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lvl="1"/>
            <a:r>
              <a:rPr lang="de-DE" dirty="0"/>
              <a:t>Preisobergrenze/Richtwert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E2F82E1-A8A1-0BFC-580C-684F17759872}"/>
              </a:ext>
            </a:extLst>
          </p:cNvPr>
          <p:cNvSpPr txBox="1">
            <a:spLocks/>
          </p:cNvSpPr>
          <p:nvPr/>
        </p:nvSpPr>
        <p:spPr>
          <a:xfrm>
            <a:off x="886123" y="250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Probleme beim klassischen Marktmodell? (2)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5A95CE2-8B20-BBFC-6058-9E285893D383}"/>
              </a:ext>
            </a:extLst>
          </p:cNvPr>
          <p:cNvCxnSpPr/>
          <p:nvPr/>
        </p:nvCxnSpPr>
        <p:spPr>
          <a:xfrm flipV="1">
            <a:off x="5626076" y="1825625"/>
            <a:ext cx="0" cy="3750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3648EEC-52B3-A4D5-B7F0-4D801CDB3F48}"/>
              </a:ext>
            </a:extLst>
          </p:cNvPr>
          <p:cNvCxnSpPr>
            <a:cxnSpLocks/>
          </p:cNvCxnSpPr>
          <p:nvPr/>
        </p:nvCxnSpPr>
        <p:spPr>
          <a:xfrm>
            <a:off x="5598081" y="5585863"/>
            <a:ext cx="4167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E3B35B5-FB8C-4896-C102-591215514C2C}"/>
              </a:ext>
            </a:extLst>
          </p:cNvPr>
          <p:cNvCxnSpPr>
            <a:cxnSpLocks/>
          </p:cNvCxnSpPr>
          <p:nvPr/>
        </p:nvCxnSpPr>
        <p:spPr>
          <a:xfrm>
            <a:off x="5663401" y="3063551"/>
            <a:ext cx="3937516" cy="19749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37A7984-2EE7-B0A2-DBE0-C9AC708D43B0}"/>
              </a:ext>
            </a:extLst>
          </p:cNvPr>
          <p:cNvSpPr txBox="1"/>
          <p:nvPr/>
        </p:nvSpPr>
        <p:spPr>
          <a:xfrm>
            <a:off x="9467180" y="4662980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4EBCEA7-E049-FEA0-DAC4-8C67D878E401}"/>
              </a:ext>
            </a:extLst>
          </p:cNvPr>
          <p:cNvCxnSpPr/>
          <p:nvPr/>
        </p:nvCxnSpPr>
        <p:spPr>
          <a:xfrm flipV="1">
            <a:off x="5663401" y="2235456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4773113-2D18-E9F8-92AD-D00D59ABFA53}"/>
              </a:ext>
            </a:extLst>
          </p:cNvPr>
          <p:cNvSpPr txBox="1"/>
          <p:nvPr/>
        </p:nvSpPr>
        <p:spPr>
          <a:xfrm>
            <a:off x="9504505" y="2254119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F351E17-DC66-A5AA-0CF7-6A855C2D2AE8}"/>
              </a:ext>
            </a:extLst>
          </p:cNvPr>
          <p:cNvCxnSpPr/>
          <p:nvPr/>
        </p:nvCxnSpPr>
        <p:spPr>
          <a:xfrm>
            <a:off x="5663401" y="4114801"/>
            <a:ext cx="41023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C1B9078-0E6B-7FE7-A5DC-425AB44DA4FC}"/>
              </a:ext>
            </a:extLst>
          </p:cNvPr>
          <p:cNvSpPr txBox="1"/>
          <p:nvPr/>
        </p:nvSpPr>
        <p:spPr>
          <a:xfrm>
            <a:off x="4776990" y="1825625"/>
            <a:ext cx="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0675A1-8F01-AAEC-73F8-2DE56DC93045}"/>
              </a:ext>
            </a:extLst>
          </p:cNvPr>
          <p:cNvSpPr txBox="1"/>
          <p:nvPr/>
        </p:nvSpPr>
        <p:spPr>
          <a:xfrm>
            <a:off x="8890232" y="5719601"/>
            <a:ext cx="8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Menge</a:t>
            </a:r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7E3DDA3F-F922-24B5-4F8E-2D53A69FE6EC}"/>
              </a:ext>
            </a:extLst>
          </p:cNvPr>
          <p:cNvSpPr/>
          <p:nvPr/>
        </p:nvSpPr>
        <p:spPr>
          <a:xfrm rot="5400000">
            <a:off x="6785538" y="3610902"/>
            <a:ext cx="382372" cy="15056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9784771-7851-04A5-2C34-611EA10598B3}"/>
              </a:ext>
            </a:extLst>
          </p:cNvPr>
          <p:cNvSpPr txBox="1"/>
          <p:nvPr/>
        </p:nvSpPr>
        <p:spPr>
          <a:xfrm>
            <a:off x="5933072" y="4618270"/>
            <a:ext cx="23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Nachfrageüberschuss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10ABDD2C-95CA-9944-BD17-07B3BFF7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EAC8-7225-4183-A871-6FB6F574F46F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6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09470BE-5832-01DB-133B-D709AB067493}"/>
              </a:ext>
            </a:extLst>
          </p:cNvPr>
          <p:cNvSpPr txBox="1">
            <a:spLocks/>
          </p:cNvSpPr>
          <p:nvPr/>
        </p:nvSpPr>
        <p:spPr>
          <a:xfrm>
            <a:off x="886123" y="250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Probleme beim klassischen Marktmodell? (3)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5BA8AD0-1547-C6AB-0B38-F3BCBFADCA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74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Problem:</a:t>
            </a:r>
          </a:p>
          <a:p>
            <a:pPr lvl="1"/>
            <a:r>
              <a:rPr lang="de-DE" dirty="0"/>
              <a:t>Steigende Nachfrage -&gt; steigendes Angebot?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D9C737D-015F-7E8F-8B74-4C1A62941CB8}"/>
              </a:ext>
            </a:extLst>
          </p:cNvPr>
          <p:cNvCxnSpPr/>
          <p:nvPr/>
        </p:nvCxnSpPr>
        <p:spPr>
          <a:xfrm flipV="1">
            <a:off x="5626076" y="1825625"/>
            <a:ext cx="0" cy="3750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6C7555-7EDC-6887-EC66-5CC56F98B420}"/>
              </a:ext>
            </a:extLst>
          </p:cNvPr>
          <p:cNvCxnSpPr>
            <a:cxnSpLocks/>
          </p:cNvCxnSpPr>
          <p:nvPr/>
        </p:nvCxnSpPr>
        <p:spPr>
          <a:xfrm>
            <a:off x="5598081" y="5585863"/>
            <a:ext cx="4167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1BE808E-1269-43AD-3B28-8EA97AE1CE00}"/>
              </a:ext>
            </a:extLst>
          </p:cNvPr>
          <p:cNvCxnSpPr>
            <a:cxnSpLocks/>
          </p:cNvCxnSpPr>
          <p:nvPr/>
        </p:nvCxnSpPr>
        <p:spPr>
          <a:xfrm>
            <a:off x="5663401" y="3063551"/>
            <a:ext cx="3937516" cy="19749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FF1A8F7-A9A8-39A0-9E18-81E440D3059C}"/>
              </a:ext>
            </a:extLst>
          </p:cNvPr>
          <p:cNvSpPr txBox="1"/>
          <p:nvPr/>
        </p:nvSpPr>
        <p:spPr>
          <a:xfrm>
            <a:off x="9467180" y="4662980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E70D93D-7B9F-B46D-15E2-9C8D92396B43}"/>
              </a:ext>
            </a:extLst>
          </p:cNvPr>
          <p:cNvCxnSpPr/>
          <p:nvPr/>
        </p:nvCxnSpPr>
        <p:spPr>
          <a:xfrm flipV="1">
            <a:off x="5649113" y="3478478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82A0028-0CE8-BEED-5AC1-F9930C218D8F}"/>
              </a:ext>
            </a:extLst>
          </p:cNvPr>
          <p:cNvSpPr txBox="1"/>
          <p:nvPr/>
        </p:nvSpPr>
        <p:spPr>
          <a:xfrm>
            <a:off x="9638241" y="3205782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617E18-C824-FAAE-E1C1-29176048EAA7}"/>
              </a:ext>
            </a:extLst>
          </p:cNvPr>
          <p:cNvSpPr txBox="1"/>
          <p:nvPr/>
        </p:nvSpPr>
        <p:spPr>
          <a:xfrm>
            <a:off x="4776990" y="1825625"/>
            <a:ext cx="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C8CB4F-BAB0-715C-1696-4B071857388F}"/>
              </a:ext>
            </a:extLst>
          </p:cNvPr>
          <p:cNvSpPr txBox="1"/>
          <p:nvPr/>
        </p:nvSpPr>
        <p:spPr>
          <a:xfrm>
            <a:off x="8890232" y="5719601"/>
            <a:ext cx="8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Menge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AF4F630-B10A-005E-B882-082079D60DFC}"/>
              </a:ext>
            </a:extLst>
          </p:cNvPr>
          <p:cNvCxnSpPr/>
          <p:nvPr/>
        </p:nvCxnSpPr>
        <p:spPr>
          <a:xfrm flipV="1">
            <a:off x="8596318" y="3742669"/>
            <a:ext cx="0" cy="7286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9744EFC-3027-B659-EC2F-5B134283EAAF}"/>
              </a:ext>
            </a:extLst>
          </p:cNvPr>
          <p:cNvCxnSpPr/>
          <p:nvPr/>
        </p:nvCxnSpPr>
        <p:spPr>
          <a:xfrm flipV="1">
            <a:off x="7058030" y="3003262"/>
            <a:ext cx="0" cy="72868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1B47CDA-E809-EECD-7837-62D28ED205C2}"/>
              </a:ext>
            </a:extLst>
          </p:cNvPr>
          <p:cNvCxnSpPr/>
          <p:nvPr/>
        </p:nvCxnSpPr>
        <p:spPr>
          <a:xfrm>
            <a:off x="5677689" y="3881477"/>
            <a:ext cx="41023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DF4D860-3D34-9E48-EDBC-0BEBFE9033DF}"/>
              </a:ext>
            </a:extLst>
          </p:cNvPr>
          <p:cNvSpPr txBox="1"/>
          <p:nvPr/>
        </p:nvSpPr>
        <p:spPr>
          <a:xfrm>
            <a:off x="9780043" y="3696811"/>
            <a:ext cx="22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Angebotsobergrenze?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3A748795-C921-95DB-DB60-338990B4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CB44-DBF5-4D91-A530-EB87946ACF0F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3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369E0-761B-19D1-7AA1-CC21A7C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E06A-A5D2-4A29-2254-8BE109D1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„Märkte, Regulierung und Deregulierung</a:t>
            </a:r>
            <a:b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Kern dieses Basiskonzepts fordert die Diskussion </a:t>
            </a:r>
            <a:r>
              <a:rPr lang="de-DE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der Koordinierung von Wirtschaft</a:t>
            </a: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einem Spannungsfeld </a:t>
            </a:r>
            <a:r>
              <a:rPr lang="de-DE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zwischen Markt, Staat und institutionellen Arrangements</a:t>
            </a: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zwischen spontaner Koordinierung und Macht bzw. bewusstem Eingreifen</a:t>
            </a:r>
            <a:r>
              <a:rPr lang="de-DE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Theorien, die Märkte als isoliert und frei von staatlicher und institutioneller Einbettung darstellen, sind kritisch zu hinterfragen.</a:t>
            </a:r>
            <a:r>
              <a:rPr lang="de-DE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Märkte sind immer mit Marktmacht verbunden und dem Versuch diverser Akteur/innen staatliche Regulierung bzw. Deregulierung zu beeinflussen. Das auf viele Situationen übertragbare, entscheidende konzeptionelle Wissen für Schülerinnen und Schüler liegt im Verständnis des Spannungsfeldes zwischen Markt und (De-) Regulierung.“ </a:t>
            </a:r>
            <a:r>
              <a:rPr lang="de-DE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de-DE" sz="24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https://www.ris.bka.gv.at/GeltendeFassung.wxe?Abfrage=Bundesnormen&amp;Gesetzesnummer</a:t>
            </a:r>
            <a:r>
              <a:rPr lang="de-DE" sz="240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=10008568</a:t>
            </a:r>
            <a:r>
              <a:rPr lang="de-DE" sz="240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de-I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D59B0-B093-5C78-D746-303D65A3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D71-59E2-4634-9D9E-2931D5F71C58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D6F8B0-1493-84F6-6B2F-495E081E3521}"/>
              </a:ext>
            </a:extLst>
          </p:cNvPr>
          <p:cNvSpPr txBox="1"/>
          <p:nvPr/>
        </p:nvSpPr>
        <p:spPr>
          <a:xfrm rot="2097394">
            <a:off x="1136767" y="2471131"/>
            <a:ext cx="987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NUR FÜR PRÄSENTATION INNERHALB DER UNIVERSITÄT</a:t>
            </a:r>
          </a:p>
        </p:txBody>
      </p:sp>
    </p:spTree>
    <p:extLst>
      <p:ext uri="{BB962C8B-B14F-4D97-AF65-F5344CB8AC3E}">
        <p14:creationId xmlns:p14="http://schemas.microsoft.com/office/powerpoint/2010/main" val="311921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9C5B2-3428-9FAA-6B7B-9E41059B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 an herkömmlichen Unterricht zum Thema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595E8-2B52-441E-37F4-D0FCDA36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Unnötig komplex/abstrakt</a:t>
            </a:r>
          </a:p>
          <a:p>
            <a:r>
              <a:rPr lang="de-DE" dirty="0"/>
              <a:t>Beispiele konstruiert</a:t>
            </a:r>
          </a:p>
          <a:p>
            <a:r>
              <a:rPr lang="de-DE" dirty="0"/>
              <a:t>Häufig unkritisch (Marktversagen, Marktmacht)</a:t>
            </a:r>
          </a:p>
          <a:p>
            <a:r>
              <a:rPr lang="de-DE" dirty="0"/>
              <a:t>Markt basierend auf verschiedenen Annahmen:</a:t>
            </a:r>
          </a:p>
          <a:p>
            <a:pPr lvl="1"/>
            <a:r>
              <a:rPr lang="de-DE" dirty="0"/>
              <a:t>Polypolistischer Markt</a:t>
            </a:r>
          </a:p>
          <a:p>
            <a:pPr lvl="1"/>
            <a:r>
              <a:rPr lang="de-DE" dirty="0"/>
              <a:t>Gleichartigkeit von Gütern derselben Art</a:t>
            </a:r>
          </a:p>
          <a:p>
            <a:pPr lvl="1"/>
            <a:r>
              <a:rPr lang="de-DE" dirty="0"/>
              <a:t>Fehlen von persönlichen Vorlieben für einen bestimmten Verkäufer</a:t>
            </a:r>
          </a:p>
          <a:p>
            <a:pPr lvl="1"/>
            <a:r>
              <a:rPr lang="de-DE" dirty="0"/>
              <a:t>Vollkommene Marktübersicht</a:t>
            </a:r>
          </a:p>
          <a:p>
            <a:pPr lvl="1"/>
            <a:r>
              <a:rPr lang="de-DE" dirty="0"/>
              <a:t>Gewinnmaximierung der Unternehmer</a:t>
            </a:r>
          </a:p>
          <a:p>
            <a:pPr lvl="1"/>
            <a:r>
              <a:rPr lang="de-DE" dirty="0"/>
              <a:t>Homo Oeconomicus (Nutzenmaximierung)</a:t>
            </a:r>
          </a:p>
          <a:p>
            <a:pPr lvl="1"/>
            <a:r>
              <a:rPr lang="de-DE" dirty="0"/>
              <a:t>Kein Eingreifen des Staates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32CE1-E2B2-12D5-9E77-8A8818C1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747A-1806-4247-ACE4-759A769384AF}" type="datetime1">
              <a:rPr lang="de-DE" smtClean="0"/>
              <a:t>24.05.2023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89C063-144E-3D91-FAA7-F6528205D64D}"/>
              </a:ext>
            </a:extLst>
          </p:cNvPr>
          <p:cNvSpPr txBox="1"/>
          <p:nvPr/>
        </p:nvSpPr>
        <p:spPr>
          <a:xfrm rot="2097394">
            <a:off x="1136767" y="2471131"/>
            <a:ext cx="987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NUR FÜR PRÄSENTATION INNERHALB DER UNIVERSITÄT</a:t>
            </a:r>
          </a:p>
        </p:txBody>
      </p:sp>
    </p:spTree>
    <p:extLst>
      <p:ext uri="{BB962C8B-B14F-4D97-AF65-F5344CB8AC3E}">
        <p14:creationId xmlns:p14="http://schemas.microsoft.com/office/powerpoint/2010/main" val="35040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B3773-6A9E-7E3F-3945-0BA77E2C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887662"/>
            <a:ext cx="10515600" cy="1325563"/>
          </a:xfrm>
        </p:spPr>
        <p:txBody>
          <a:bodyPr/>
          <a:lstStyle/>
          <a:p>
            <a:r>
              <a:rPr lang="de-DE" dirty="0"/>
              <a:t>Märkte, Regulierung und Deregulierung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EC4D6-C93B-C7E5-4669-EE72B982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535B1C-C7E3-E2A2-2842-A925576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30911-96BC-4893-9CC7-BF36C03124EF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3DA0D-6697-8CD7-C70A-DC12E08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C51BD-34AC-4B25-357C-D0059513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Nettomiete</a:t>
            </a:r>
          </a:p>
          <a:p>
            <a:r>
              <a:rPr lang="de-DE" dirty="0"/>
              <a:t>Bruttokaltmiete </a:t>
            </a:r>
          </a:p>
          <a:p>
            <a:r>
              <a:rPr lang="de-DE" dirty="0"/>
              <a:t>Bruttowarmmiete</a:t>
            </a:r>
          </a:p>
          <a:p>
            <a:r>
              <a:rPr lang="de-DE" dirty="0"/>
              <a:t>Nettofläche</a:t>
            </a:r>
          </a:p>
          <a:p>
            <a:r>
              <a:rPr lang="de-DE" dirty="0"/>
              <a:t>Bruttofläche</a:t>
            </a:r>
          </a:p>
          <a:p>
            <a:r>
              <a:rPr lang="de-DE" dirty="0"/>
              <a:t>Altbau/Neubau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D052E-CCCD-050F-9F6D-BB812DA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1BFE-E967-44B6-8782-9DA292FEA396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0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4B87D-E6BA-9358-CE5B-CEB6E5E8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(15 Min)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7BDAC-7773-5DA7-FC2C-13036E2F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Sucht verschiedene Mietobjekte im jeweiligen Stadtgebiet von Innsbruck. Dabei sollt ihr mindestens 10-15 Objekte finden.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Notiert die Nettowohnfläche, sowie den Preis auf ein Post-It und klebt es auf die Karte.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Messt die Distanz zum Referenzpunkt (Goldenes </a:t>
            </a:r>
            <a:r>
              <a:rPr lang="de-DE" dirty="0" err="1"/>
              <a:t>Dachl</a:t>
            </a:r>
            <a:r>
              <a:rPr lang="de-DE" dirty="0"/>
              <a:t>) in CM aus.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Gebt den Preis, die Nettowohnfläche sowie die Distanz (in CM) in die Excel-Tabelle (geteiltes Dokument) ein.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5F1FB-941B-3693-287E-19B9412C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31BC-8CFA-46C3-B1E7-40693DF656B1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88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542FF-66AA-4E33-9116-1C78CEE9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961" y="2355400"/>
            <a:ext cx="7354078" cy="1325563"/>
          </a:xfrm>
        </p:spPr>
        <p:txBody>
          <a:bodyPr/>
          <a:lstStyle/>
          <a:p>
            <a:r>
              <a:rPr lang="de-DE" dirty="0"/>
              <a:t>Warum gibt es Unterschiede???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89B011-EA72-8613-9851-6F38D9D5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93D6-8927-4C0C-8C9B-C686612D8CD5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10B39BC-AB9B-AC80-912E-C8C788F62E99}"/>
              </a:ext>
            </a:extLst>
          </p:cNvPr>
          <p:cNvCxnSpPr/>
          <p:nvPr/>
        </p:nvCxnSpPr>
        <p:spPr>
          <a:xfrm flipV="1">
            <a:off x="5411756" y="1825625"/>
            <a:ext cx="0" cy="3750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A0485C6-6522-A55D-1D2E-0E468C35F48E}"/>
              </a:ext>
            </a:extLst>
          </p:cNvPr>
          <p:cNvCxnSpPr>
            <a:cxnSpLocks/>
          </p:cNvCxnSpPr>
          <p:nvPr/>
        </p:nvCxnSpPr>
        <p:spPr>
          <a:xfrm>
            <a:off x="5383765" y="5585863"/>
            <a:ext cx="4167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DF8A157-8E72-9422-142D-69DAE3D8A976}"/>
              </a:ext>
            </a:extLst>
          </p:cNvPr>
          <p:cNvSpPr txBox="1"/>
          <p:nvPr/>
        </p:nvSpPr>
        <p:spPr>
          <a:xfrm>
            <a:off x="4562670" y="1825625"/>
            <a:ext cx="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BFC9D5-A554-EDF7-F16B-CA0AF26D31B7}"/>
              </a:ext>
            </a:extLst>
          </p:cNvPr>
          <p:cNvSpPr txBox="1"/>
          <p:nvPr/>
        </p:nvSpPr>
        <p:spPr>
          <a:xfrm>
            <a:off x="8675912" y="5719601"/>
            <a:ext cx="8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Menge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2D17F15-037B-0867-C9D1-6990C3B1ABC6}"/>
              </a:ext>
            </a:extLst>
          </p:cNvPr>
          <p:cNvCxnSpPr/>
          <p:nvPr/>
        </p:nvCxnSpPr>
        <p:spPr>
          <a:xfrm flipV="1">
            <a:off x="5411756" y="2911151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103FC11-4645-7370-DF11-0B7996425944}"/>
              </a:ext>
            </a:extLst>
          </p:cNvPr>
          <p:cNvCxnSpPr>
            <a:cxnSpLocks/>
          </p:cNvCxnSpPr>
          <p:nvPr/>
        </p:nvCxnSpPr>
        <p:spPr>
          <a:xfrm>
            <a:off x="5449081" y="3063551"/>
            <a:ext cx="3937516" cy="19749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C5C2D3-262D-47CD-5F78-531678980C60}"/>
              </a:ext>
            </a:extLst>
          </p:cNvPr>
          <p:cNvSpPr txBox="1"/>
          <p:nvPr/>
        </p:nvSpPr>
        <p:spPr>
          <a:xfrm>
            <a:off x="9252860" y="2929814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70078F-302E-F8F2-7B65-9F6814DBB7FE}"/>
              </a:ext>
            </a:extLst>
          </p:cNvPr>
          <p:cNvSpPr txBox="1"/>
          <p:nvPr/>
        </p:nvSpPr>
        <p:spPr>
          <a:xfrm>
            <a:off x="9252860" y="4662980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097E7DC-D6B7-9C70-A169-182B2C1B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Neoklassisches Marktmodell (1)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7CB1F9D-15D5-E5CA-7CF6-B5AEE025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8" y="2701180"/>
            <a:ext cx="4413653" cy="2699722"/>
          </a:xfrm>
          <a:prstGeom prst="rect">
            <a:avLst/>
          </a:prstGeom>
        </p:spPr>
      </p:pic>
      <p:sp>
        <p:nvSpPr>
          <p:cNvPr id="23" name="Kreuz 22">
            <a:extLst>
              <a:ext uri="{FF2B5EF4-FFF2-40B4-BE49-F238E27FC236}">
                <a16:creationId xmlns:a16="http://schemas.microsoft.com/office/drawing/2014/main" id="{85B25DC7-5A68-F47C-5EBD-0DFCD86C5226}"/>
              </a:ext>
            </a:extLst>
          </p:cNvPr>
          <p:cNvSpPr/>
          <p:nvPr/>
        </p:nvSpPr>
        <p:spPr>
          <a:xfrm rot="18364352">
            <a:off x="1328058" y="4647038"/>
            <a:ext cx="485191" cy="401215"/>
          </a:xfrm>
          <a:prstGeom prst="plus">
            <a:avLst>
              <a:gd name="adj" fmla="val 41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25869F1-85F0-6010-0434-42133D1EB1CB}"/>
              </a:ext>
            </a:extLst>
          </p:cNvPr>
          <p:cNvCxnSpPr/>
          <p:nvPr/>
        </p:nvCxnSpPr>
        <p:spPr>
          <a:xfrm>
            <a:off x="5411756" y="3429000"/>
            <a:ext cx="7837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AEF0BC-2701-0422-4B14-189ABED92801}"/>
              </a:ext>
            </a:extLst>
          </p:cNvPr>
          <p:cNvCxnSpPr>
            <a:cxnSpLocks/>
          </p:cNvCxnSpPr>
          <p:nvPr/>
        </p:nvCxnSpPr>
        <p:spPr>
          <a:xfrm>
            <a:off x="6123993" y="3429000"/>
            <a:ext cx="27992" cy="21273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33F9572-A06A-8E17-76B7-BEA7672F008C}"/>
              </a:ext>
            </a:extLst>
          </p:cNvPr>
          <p:cNvCxnSpPr>
            <a:cxnSpLocks/>
          </p:cNvCxnSpPr>
          <p:nvPr/>
        </p:nvCxnSpPr>
        <p:spPr>
          <a:xfrm>
            <a:off x="5408645" y="4628769"/>
            <a:ext cx="31102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ACADF5B-134E-D987-4D64-ECCBB637CB08}"/>
              </a:ext>
            </a:extLst>
          </p:cNvPr>
          <p:cNvCxnSpPr>
            <a:cxnSpLocks/>
          </p:cNvCxnSpPr>
          <p:nvPr/>
        </p:nvCxnSpPr>
        <p:spPr>
          <a:xfrm>
            <a:off x="8528179" y="4662980"/>
            <a:ext cx="0" cy="9135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814453-6C2A-F0A8-2D22-0EFF79E2387C}"/>
              </a:ext>
            </a:extLst>
          </p:cNvPr>
          <p:cNvCxnSpPr>
            <a:cxnSpLocks/>
          </p:cNvCxnSpPr>
          <p:nvPr/>
        </p:nvCxnSpPr>
        <p:spPr>
          <a:xfrm>
            <a:off x="5449081" y="4025389"/>
            <a:ext cx="189411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725B5CF-99CD-95F1-1B1E-F23D722B0A12}"/>
              </a:ext>
            </a:extLst>
          </p:cNvPr>
          <p:cNvCxnSpPr>
            <a:cxnSpLocks/>
          </p:cNvCxnSpPr>
          <p:nvPr/>
        </p:nvCxnSpPr>
        <p:spPr>
          <a:xfrm flipH="1">
            <a:off x="7276325" y="4040155"/>
            <a:ext cx="38875" cy="15363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atumsplatzhalter 45">
            <a:extLst>
              <a:ext uri="{FF2B5EF4-FFF2-40B4-BE49-F238E27FC236}">
                <a16:creationId xmlns:a16="http://schemas.microsoft.com/office/drawing/2014/main" id="{C4D23BA9-DC6A-5BA3-9752-F28B613B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B5C6-AB6C-4F26-9C20-6368F4D9BBC8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6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8F-93BC-936D-E888-CA6823EF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Neoklassisches Marktmodell (2)</a:t>
            </a:r>
          </a:p>
        </p:txBody>
      </p:sp>
      <p:pic>
        <p:nvPicPr>
          <p:cNvPr id="5" name="Inhaltsplatzhalter 4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2CA1AA68-2596-9CCB-35C5-41D1F1577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334"/>
            <a:ext cx="4641008" cy="3223391"/>
          </a:xfr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2232EE1-D788-D8DA-50FC-55CFD0F3F6D6}"/>
              </a:ext>
            </a:extLst>
          </p:cNvPr>
          <p:cNvCxnSpPr/>
          <p:nvPr/>
        </p:nvCxnSpPr>
        <p:spPr>
          <a:xfrm flipV="1">
            <a:off x="5710336" y="1825625"/>
            <a:ext cx="0" cy="375090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E975C62-0D2E-992E-4F13-95D871BD41AD}"/>
              </a:ext>
            </a:extLst>
          </p:cNvPr>
          <p:cNvCxnSpPr>
            <a:cxnSpLocks/>
          </p:cNvCxnSpPr>
          <p:nvPr/>
        </p:nvCxnSpPr>
        <p:spPr>
          <a:xfrm>
            <a:off x="5682345" y="5585863"/>
            <a:ext cx="41676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CB326EE-0A7F-43E9-5553-B23AAC0D4456}"/>
              </a:ext>
            </a:extLst>
          </p:cNvPr>
          <p:cNvSpPr txBox="1"/>
          <p:nvPr/>
        </p:nvSpPr>
        <p:spPr>
          <a:xfrm>
            <a:off x="4861250" y="1825625"/>
            <a:ext cx="81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909D01-6362-844B-FD67-0EE15C442554}"/>
              </a:ext>
            </a:extLst>
          </p:cNvPr>
          <p:cNvSpPr txBox="1"/>
          <p:nvPr/>
        </p:nvSpPr>
        <p:spPr>
          <a:xfrm>
            <a:off x="8974492" y="5719601"/>
            <a:ext cx="8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Menge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E5D33A7-0018-C735-A23B-71194F3C0241}"/>
              </a:ext>
            </a:extLst>
          </p:cNvPr>
          <p:cNvCxnSpPr/>
          <p:nvPr/>
        </p:nvCxnSpPr>
        <p:spPr>
          <a:xfrm flipV="1">
            <a:off x="5710336" y="2911151"/>
            <a:ext cx="3974841" cy="2127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1CC7FC4-A4EA-BF7E-6C80-84F124B728A2}"/>
              </a:ext>
            </a:extLst>
          </p:cNvPr>
          <p:cNvCxnSpPr>
            <a:cxnSpLocks/>
          </p:cNvCxnSpPr>
          <p:nvPr/>
        </p:nvCxnSpPr>
        <p:spPr>
          <a:xfrm>
            <a:off x="5747661" y="3063551"/>
            <a:ext cx="3937516" cy="19749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FEEA9AB-C67D-13E3-7C8E-4E6DD6538513}"/>
              </a:ext>
            </a:extLst>
          </p:cNvPr>
          <p:cNvSpPr txBox="1"/>
          <p:nvPr/>
        </p:nvSpPr>
        <p:spPr>
          <a:xfrm>
            <a:off x="9551440" y="2929814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734282-F354-FAF6-12A8-48CBBB7754B7}"/>
              </a:ext>
            </a:extLst>
          </p:cNvPr>
          <p:cNvSpPr txBox="1"/>
          <p:nvPr/>
        </p:nvSpPr>
        <p:spPr>
          <a:xfrm>
            <a:off x="9551440" y="4662980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sp>
        <p:nvSpPr>
          <p:cNvPr id="14" name="Multiplikationszeichen 13">
            <a:extLst>
              <a:ext uri="{FF2B5EF4-FFF2-40B4-BE49-F238E27FC236}">
                <a16:creationId xmlns:a16="http://schemas.microsoft.com/office/drawing/2014/main" id="{83214237-7286-5DAB-CD7C-AE38A84EE942}"/>
              </a:ext>
            </a:extLst>
          </p:cNvPr>
          <p:cNvSpPr/>
          <p:nvPr/>
        </p:nvSpPr>
        <p:spPr>
          <a:xfrm>
            <a:off x="2748157" y="3701078"/>
            <a:ext cx="410547" cy="54117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B458CD6-A115-5E5D-3825-AFBEB4C0038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728998" y="3569227"/>
            <a:ext cx="3859767" cy="19672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7DBCF5F-F0AF-385E-2015-F0F6A288C954}"/>
              </a:ext>
            </a:extLst>
          </p:cNvPr>
          <p:cNvCxnSpPr>
            <a:cxnSpLocks/>
          </p:cNvCxnSpPr>
          <p:nvPr/>
        </p:nvCxnSpPr>
        <p:spPr>
          <a:xfrm>
            <a:off x="5747661" y="4313820"/>
            <a:ext cx="2556584" cy="127204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A14D26-6419-223C-C0CD-50A835C6E23C}"/>
              </a:ext>
            </a:extLst>
          </p:cNvPr>
          <p:cNvSpPr txBox="1"/>
          <p:nvPr/>
        </p:nvSpPr>
        <p:spPr>
          <a:xfrm>
            <a:off x="9588765" y="3384561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Angebotskurve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58CD182-B6AF-07C3-BD0C-6EE32197748D}"/>
              </a:ext>
            </a:extLst>
          </p:cNvPr>
          <p:cNvSpPr txBox="1"/>
          <p:nvPr/>
        </p:nvSpPr>
        <p:spPr>
          <a:xfrm>
            <a:off x="7906143" y="5174875"/>
            <a:ext cx="19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Nachfragekurve</a:t>
            </a:r>
          </a:p>
        </p:txBody>
      </p:sp>
      <p:sp>
        <p:nvSpPr>
          <p:cNvPr id="30" name="Datumsplatzhalter 29">
            <a:extLst>
              <a:ext uri="{FF2B5EF4-FFF2-40B4-BE49-F238E27FC236}">
                <a16:creationId xmlns:a16="http://schemas.microsoft.com/office/drawing/2014/main" id="{A268B13F-A8E6-20B8-58D4-6C3AD0CD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C5B8-825D-4CDA-873B-4588D0C604F0}" type="datetime1">
              <a:rPr lang="de-DE" smtClean="0"/>
              <a:t>24.05.2023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4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Breitbild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</vt:lpstr>
      <vt:lpstr>Märkte, Regulierung und Deregulierung</vt:lpstr>
      <vt:lpstr>Basiskonzept</vt:lpstr>
      <vt:lpstr>Kritik an herkömmlichen Unterricht zum Thema Markt</vt:lpstr>
      <vt:lpstr>Märkte, Regulierung und Deregulierung </vt:lpstr>
      <vt:lpstr>Wichtige Begriffe</vt:lpstr>
      <vt:lpstr>Aufgabe 1 (15 Min)</vt:lpstr>
      <vt:lpstr>Warum gibt es Unterschiede???</vt:lpstr>
      <vt:lpstr>Neoklassisches Marktmodell (1)</vt:lpstr>
      <vt:lpstr>Neoklassisches Marktmodell (2)</vt:lpstr>
      <vt:lpstr>Doch stimmt das klassische Marktmodell immer??</vt:lpstr>
      <vt:lpstr>PowerPoint-Präsentation</vt:lpstr>
      <vt:lpstr>Besprechung in Plenum:</vt:lpstr>
      <vt:lpstr>Warum greift der Staat in den Markt ein?</vt:lpstr>
      <vt:lpstr>Wie greift der Staat in den Markt ein?</vt:lpstr>
      <vt:lpstr>Probleme beim klassischen Marktmodell? (1)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Märkte, Regulierung und Deregulierung</dc:title>
  <dc:creator>Jonas Tscholl</dc:creator>
  <cp:lastModifiedBy>Jonas Tscholl</cp:lastModifiedBy>
  <cp:revision>1</cp:revision>
  <dcterms:created xsi:type="dcterms:W3CDTF">2023-05-22T09:30:01Z</dcterms:created>
  <dcterms:modified xsi:type="dcterms:W3CDTF">2023-05-24T13:55:53Z</dcterms:modified>
</cp:coreProperties>
</file>