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sldIdLst>
    <p:sldId id="256" r:id="rId2"/>
    <p:sldId id="267" r:id="rId3"/>
    <p:sldId id="257" r:id="rId4"/>
    <p:sldId id="268" r:id="rId5"/>
    <p:sldId id="258" r:id="rId6"/>
    <p:sldId id="269" r:id="rId7"/>
    <p:sldId id="259" r:id="rId8"/>
    <p:sldId id="266" r:id="rId9"/>
    <p:sldId id="270" r:id="rId10"/>
    <p:sldId id="261" r:id="rId11"/>
    <p:sldId id="272" r:id="rId12"/>
    <p:sldId id="273" r:id="rId13"/>
    <p:sldId id="264" r:id="rId14"/>
    <p:sldId id="271" r:id="rId15"/>
    <p:sldId id="26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70F91-3154-8431-5193-D25B5903623E}" v="228" dt="2025-07-23T13:46:24.280"/>
    <p1510:client id="{8487D6B7-257B-4297-B974-5BAB91CCB7D5}" v="35" dt="2025-07-22T18:51:47.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7/23/2025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5173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7/23/2025</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32103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9371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200329"/>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200329"/>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7/23/2025</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035745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7/23/2025</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15255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64290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7/23/2025</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6189025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610732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7/23/2025</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756010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7/23/2025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715329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7/23/2025</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144070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7/23/2025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38132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7/23/2025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523592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7/23/2025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62010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7/23/2025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4673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7/23/2025</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526197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7/23/2025</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840432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7/23/2025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9623126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err="1"/>
              <a:t>Floreal</a:t>
            </a:r>
            <a:r>
              <a:rPr lang="ru-RU"/>
              <a:t> Paris</a:t>
            </a:r>
          </a:p>
        </p:txBody>
      </p:sp>
      <p:sp>
        <p:nvSpPr>
          <p:cNvPr id="3" name="Подзаголовок 2"/>
          <p:cNvSpPr>
            <a:spLocks noGrp="1"/>
          </p:cNvSpPr>
          <p:nvPr>
            <p:ph type="subTitle" idx="1"/>
          </p:nvPr>
        </p:nvSpPr>
        <p:spPr/>
        <p:txBody>
          <a:bodyPr vert="horz" lIns="91440" tIns="45720" rIns="91440" bIns="45720" rtlCol="0" anchor="t">
            <a:normAutofit/>
          </a:bodyPr>
          <a:lstStyle/>
          <a:p>
            <a:r>
              <a:rPr lang="ru-RU"/>
              <a:t>Флористический ВоркШоп</a:t>
            </a:r>
          </a:p>
        </p:txBody>
      </p:sp>
      <p:sp>
        <p:nvSpPr>
          <p:cNvPr id="4" name="TextBox 3">
            <a:extLst>
              <a:ext uri="{FF2B5EF4-FFF2-40B4-BE49-F238E27FC236}">
                <a16:creationId xmlns:a16="http://schemas.microsoft.com/office/drawing/2014/main" id="{6B18D9FC-DACC-A214-0C2B-C52ADB1BFDFD}"/>
              </a:ext>
            </a:extLst>
          </p:cNvPr>
          <p:cNvSpPr txBox="1"/>
          <p:nvPr/>
        </p:nvSpPr>
        <p:spPr>
          <a:xfrm>
            <a:off x="582705" y="582705"/>
            <a:ext cx="49926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a:solidFill>
                  <a:schemeClr val="bg1"/>
                </a:solidFill>
              </a:rPr>
              <a:t>Гареев Самир, 2025 г.</a:t>
            </a: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2B53A2-07C8-A95B-7686-81BAACDB9CBE}"/>
              </a:ext>
            </a:extLst>
          </p:cNvPr>
          <p:cNvSpPr>
            <a:spLocks noGrp="1"/>
          </p:cNvSpPr>
          <p:nvPr>
            <p:ph type="title" idx="4294967295"/>
          </p:nvPr>
        </p:nvSpPr>
        <p:spPr>
          <a:xfrm>
            <a:off x="0" y="973138"/>
            <a:ext cx="8761413" cy="708025"/>
          </a:xfrm>
        </p:spPr>
        <p:txBody>
          <a:bodyPr/>
          <a:lstStyle/>
          <a:p>
            <a:r>
              <a:rPr lang="ru-RU">
                <a:solidFill>
                  <a:srgbClr val="EBEBEB"/>
                </a:solidFill>
                <a:latin typeface="Century Gothic"/>
                <a:cs typeface="Arial"/>
              </a:rPr>
              <a:t>Коммуникация (Чат румы по товару)</a:t>
            </a:r>
            <a:endParaRPr lang="ru-RU"/>
          </a:p>
        </p:txBody>
      </p:sp>
      <p:pic>
        <p:nvPicPr>
          <p:cNvPr id="5" name="Объект 4" descr="Изображение выглядит как текст, снимок экрана, диаграмма, линия&#10;&#10;Содержимое, созданное искусственным интеллектом, может быть неверным.">
            <a:extLst>
              <a:ext uri="{FF2B5EF4-FFF2-40B4-BE49-F238E27FC236}">
                <a16:creationId xmlns:a16="http://schemas.microsoft.com/office/drawing/2014/main" id="{A3830B35-51CE-6380-8D2F-244CAC6081C5}"/>
              </a:ext>
            </a:extLst>
          </p:cNvPr>
          <p:cNvPicPr>
            <a:picLocks noGrp="1" noChangeAspect="1"/>
          </p:cNvPicPr>
          <p:nvPr>
            <p:ph idx="4294967295"/>
          </p:nvPr>
        </p:nvPicPr>
        <p:blipFill>
          <a:blip r:embed="rId2"/>
          <a:stretch>
            <a:fillRect/>
          </a:stretch>
        </p:blipFill>
        <p:spPr>
          <a:xfrm>
            <a:off x="1588" y="966578"/>
            <a:ext cx="12190412" cy="5870575"/>
          </a:xfrm>
          <a:prstGeom prst="rect">
            <a:avLst/>
          </a:prstGeom>
        </p:spPr>
      </p:pic>
      <p:sp>
        <p:nvSpPr>
          <p:cNvPr id="3" name="Номер слайда 2">
            <a:extLst>
              <a:ext uri="{FF2B5EF4-FFF2-40B4-BE49-F238E27FC236}">
                <a16:creationId xmlns:a16="http://schemas.microsoft.com/office/drawing/2014/main" id="{48524E5E-8C10-0364-F122-76ACA8AACDC6}"/>
              </a:ext>
            </a:extLst>
          </p:cNvPr>
          <p:cNvSpPr>
            <a:spLocks noGrp="1"/>
          </p:cNvSpPr>
          <p:nvPr>
            <p:ph type="sldNum" sz="quarter" idx="12"/>
          </p:nvPr>
        </p:nvSpPr>
        <p:spPr/>
        <p:txBody>
          <a:bodyPr/>
          <a:lstStyle/>
          <a:p>
            <a:r>
              <a:rPr lang="en-US"/>
              <a:t>9</a:t>
            </a:r>
          </a:p>
        </p:txBody>
      </p:sp>
    </p:spTree>
    <p:extLst>
      <p:ext uri="{BB962C8B-B14F-4D97-AF65-F5344CB8AC3E}">
        <p14:creationId xmlns:p14="http://schemas.microsoft.com/office/powerpoint/2010/main" val="166799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F35E5AD-8C99-F3B2-AD32-D136762C2206}"/>
              </a:ext>
            </a:extLst>
          </p:cNvPr>
          <p:cNvSpPr>
            <a:spLocks noGrp="1"/>
          </p:cNvSpPr>
          <p:nvPr>
            <p:ph type="title"/>
          </p:nvPr>
        </p:nvSpPr>
        <p:spPr/>
        <p:txBody>
          <a:bodyPr/>
          <a:lstStyle/>
          <a:p>
            <a:r>
              <a:rPr lang="ru-RU" dirty="0"/>
              <a:t>Как работает поисковая строка?</a:t>
            </a:r>
          </a:p>
        </p:txBody>
      </p:sp>
      <p:sp>
        <p:nvSpPr>
          <p:cNvPr id="5" name="Текст 4">
            <a:extLst>
              <a:ext uri="{FF2B5EF4-FFF2-40B4-BE49-F238E27FC236}">
                <a16:creationId xmlns:a16="http://schemas.microsoft.com/office/drawing/2014/main" id="{27E65F0B-3CC2-6CC7-2DB1-98505A069784}"/>
              </a:ext>
            </a:extLst>
          </p:cNvPr>
          <p:cNvSpPr>
            <a:spLocks noGrp="1"/>
          </p:cNvSpPr>
          <p:nvPr>
            <p:ph type="body" sz="half" idx="2"/>
          </p:nvPr>
        </p:nvSpPr>
        <p:spPr/>
        <p:txBody>
          <a:bodyPr vert="horz" lIns="91440" tIns="45720" rIns="91440" bIns="45720" rtlCol="0" anchor="t">
            <a:normAutofit/>
          </a:bodyPr>
          <a:lstStyle/>
          <a:p>
            <a:r>
              <a:rPr lang="ru-RU" dirty="0"/>
              <a:t>Интересный фрагмент кода</a:t>
            </a:r>
          </a:p>
        </p:txBody>
      </p:sp>
      <p:sp>
        <p:nvSpPr>
          <p:cNvPr id="2" name="Номер слайда 1">
            <a:extLst>
              <a:ext uri="{FF2B5EF4-FFF2-40B4-BE49-F238E27FC236}">
                <a16:creationId xmlns:a16="http://schemas.microsoft.com/office/drawing/2014/main" id="{B32D806F-1169-8C84-6426-5F29A23BBC60}"/>
              </a:ext>
            </a:extLst>
          </p:cNvPr>
          <p:cNvSpPr>
            <a:spLocks noGrp="1"/>
          </p:cNvSpPr>
          <p:nvPr>
            <p:ph type="sldNum" sz="quarter" idx="12"/>
          </p:nvPr>
        </p:nvSpPr>
        <p:spPr/>
        <p:txBody>
          <a:bodyPr/>
          <a:lstStyle/>
          <a:p>
            <a:r>
              <a:rPr lang="en-US" dirty="0"/>
              <a:t>10</a:t>
            </a:r>
          </a:p>
        </p:txBody>
      </p:sp>
      <p:pic>
        <p:nvPicPr>
          <p:cNvPr id="10" name="Объект 9" descr="Изображение выглядит как текст, снимок экрана, Шрифт, документ&#10;&#10;Содержимое, созданное искусственным интеллектом, может быть неверным.">
            <a:extLst>
              <a:ext uri="{FF2B5EF4-FFF2-40B4-BE49-F238E27FC236}">
                <a16:creationId xmlns:a16="http://schemas.microsoft.com/office/drawing/2014/main" id="{777C7D62-161E-0C0E-4F60-9F923AA62C74}"/>
              </a:ext>
            </a:extLst>
          </p:cNvPr>
          <p:cNvPicPr>
            <a:picLocks noGrp="1" noChangeAspect="1"/>
          </p:cNvPicPr>
          <p:nvPr>
            <p:ph idx="1"/>
          </p:nvPr>
        </p:nvPicPr>
        <p:blipFill>
          <a:blip r:embed="rId2"/>
          <a:stretch>
            <a:fillRect/>
          </a:stretch>
        </p:blipFill>
        <p:spPr>
          <a:xfrm>
            <a:off x="4807988" y="1740829"/>
            <a:ext cx="3815211" cy="3382093"/>
          </a:xfrm>
          <a:prstGeom prst="rect">
            <a:avLst/>
          </a:prstGeom>
        </p:spPr>
      </p:pic>
      <p:pic>
        <p:nvPicPr>
          <p:cNvPr id="11" name="Рисунок 10" descr="Изображение выглядит как текст, снимок экрана, Шрифт, документ&#10;&#10;Содержимое, созданное искусственным интеллектом, может быть неверным.">
            <a:extLst>
              <a:ext uri="{FF2B5EF4-FFF2-40B4-BE49-F238E27FC236}">
                <a16:creationId xmlns:a16="http://schemas.microsoft.com/office/drawing/2014/main" id="{7B386E7D-0404-E7B1-CFDE-89951547460A}"/>
              </a:ext>
            </a:extLst>
          </p:cNvPr>
          <p:cNvPicPr>
            <a:picLocks noChangeAspect="1"/>
          </p:cNvPicPr>
          <p:nvPr/>
        </p:nvPicPr>
        <p:blipFill>
          <a:blip r:embed="rId3"/>
          <a:stretch>
            <a:fillRect/>
          </a:stretch>
        </p:blipFill>
        <p:spPr>
          <a:xfrm>
            <a:off x="8440499" y="1737054"/>
            <a:ext cx="3822400" cy="3383891"/>
          </a:xfrm>
          <a:prstGeom prst="rect">
            <a:avLst/>
          </a:prstGeom>
        </p:spPr>
      </p:pic>
    </p:spTree>
    <p:extLst>
      <p:ext uri="{BB962C8B-B14F-4D97-AF65-F5344CB8AC3E}">
        <p14:creationId xmlns:p14="http://schemas.microsoft.com/office/powerpoint/2010/main" val="382662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11A05F-C5A6-8F3B-6633-4227A1A8A7AD}"/>
              </a:ext>
            </a:extLst>
          </p:cNvPr>
          <p:cNvSpPr>
            <a:spLocks noGrp="1"/>
          </p:cNvSpPr>
          <p:nvPr>
            <p:ph type="title"/>
          </p:nvPr>
        </p:nvSpPr>
        <p:spPr/>
        <p:txBody>
          <a:bodyPr/>
          <a:lstStyle/>
          <a:p>
            <a:r>
              <a:rPr lang="ru-RU" dirty="0"/>
              <a:t>Генерация чека</a:t>
            </a:r>
          </a:p>
        </p:txBody>
      </p:sp>
      <p:sp>
        <p:nvSpPr>
          <p:cNvPr id="4" name="Текст 3">
            <a:extLst>
              <a:ext uri="{FF2B5EF4-FFF2-40B4-BE49-F238E27FC236}">
                <a16:creationId xmlns:a16="http://schemas.microsoft.com/office/drawing/2014/main" id="{305502AB-9214-A157-C4D8-6541AA6D0B4E}"/>
              </a:ext>
            </a:extLst>
          </p:cNvPr>
          <p:cNvSpPr>
            <a:spLocks noGrp="1"/>
          </p:cNvSpPr>
          <p:nvPr>
            <p:ph type="body" sz="half" idx="2"/>
          </p:nvPr>
        </p:nvSpPr>
        <p:spPr/>
        <p:txBody>
          <a:bodyPr vert="horz" lIns="91440" tIns="45720" rIns="91440" bIns="45720" rtlCol="0" anchor="t">
            <a:normAutofit/>
          </a:bodyPr>
          <a:lstStyle/>
          <a:p>
            <a:r>
              <a:rPr lang="ru-RU" dirty="0"/>
              <a:t>Интересный фрагмент кода</a:t>
            </a:r>
          </a:p>
        </p:txBody>
      </p:sp>
      <p:sp>
        <p:nvSpPr>
          <p:cNvPr id="5" name="Номер слайда 4">
            <a:extLst>
              <a:ext uri="{FF2B5EF4-FFF2-40B4-BE49-F238E27FC236}">
                <a16:creationId xmlns:a16="http://schemas.microsoft.com/office/drawing/2014/main" id="{61715779-B21E-EFC6-1A41-7D5EB743621B}"/>
              </a:ext>
            </a:extLst>
          </p:cNvPr>
          <p:cNvSpPr>
            <a:spLocks noGrp="1"/>
          </p:cNvSpPr>
          <p:nvPr>
            <p:ph type="sldNum" sz="quarter" idx="12"/>
          </p:nvPr>
        </p:nvSpPr>
        <p:spPr/>
        <p:txBody>
          <a:bodyPr/>
          <a:lstStyle/>
          <a:p>
            <a:r>
              <a:rPr lang="en-US" dirty="0"/>
              <a:t>11</a:t>
            </a:r>
          </a:p>
        </p:txBody>
      </p:sp>
      <p:pic>
        <p:nvPicPr>
          <p:cNvPr id="12" name="Рисунок 11" descr="Изображение выглядит как текст, снимок экрана, Шрифт, число&#10;&#10;Содержимое, созданное искусственным интеллектом, может быть неверным.">
            <a:extLst>
              <a:ext uri="{FF2B5EF4-FFF2-40B4-BE49-F238E27FC236}">
                <a16:creationId xmlns:a16="http://schemas.microsoft.com/office/drawing/2014/main" id="{ED0035A1-6246-F46E-6C82-957C771717F5}"/>
              </a:ext>
            </a:extLst>
          </p:cNvPr>
          <p:cNvPicPr>
            <a:picLocks noGrp="1" noChangeAspect="1"/>
          </p:cNvPicPr>
          <p:nvPr>
            <p:ph type="pic" idx="1"/>
          </p:nvPr>
        </p:nvPicPr>
        <p:blipFill>
          <a:blip r:embed="rId2"/>
          <a:srcRect t="-1758" r="-220"/>
          <a:stretch>
            <a:fillRect/>
          </a:stretch>
        </p:blipFill>
        <p:spPr>
          <a:xfrm>
            <a:off x="2214132" y="557"/>
            <a:ext cx="6692943" cy="439576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9943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A39F50-BEDD-A76D-5B11-E6BD46301F0F}"/>
              </a:ext>
            </a:extLst>
          </p:cNvPr>
          <p:cNvSpPr>
            <a:spLocks noGrp="1"/>
          </p:cNvSpPr>
          <p:nvPr>
            <p:ph type="title"/>
          </p:nvPr>
        </p:nvSpPr>
        <p:spPr/>
        <p:txBody>
          <a:bodyPr/>
          <a:lstStyle/>
          <a:p>
            <a:r>
              <a:rPr lang="ru-RU"/>
              <a:t>Фичи</a:t>
            </a:r>
          </a:p>
        </p:txBody>
      </p:sp>
      <p:sp>
        <p:nvSpPr>
          <p:cNvPr id="3" name="Объект 2">
            <a:extLst>
              <a:ext uri="{FF2B5EF4-FFF2-40B4-BE49-F238E27FC236}">
                <a16:creationId xmlns:a16="http://schemas.microsoft.com/office/drawing/2014/main" id="{0AE3D511-D813-68E1-A690-CA227E46EE41}"/>
              </a:ext>
            </a:extLst>
          </p:cNvPr>
          <p:cNvSpPr>
            <a:spLocks noGrp="1"/>
          </p:cNvSpPr>
          <p:nvPr>
            <p:ph idx="1"/>
          </p:nvPr>
        </p:nvSpPr>
        <p:spPr/>
        <p:txBody>
          <a:bodyPr vert="horz" lIns="91440" tIns="45720" rIns="91440" bIns="45720" rtlCol="0" anchor="t">
            <a:normAutofit/>
          </a:bodyPr>
          <a:lstStyle/>
          <a:p>
            <a:r>
              <a:rPr lang="ru-RU"/>
              <a:t>Липовая оплата (80%/20%)</a:t>
            </a:r>
          </a:p>
          <a:p>
            <a:r>
              <a:rPr lang="ru-RU"/>
              <a:t>Кастомная админ-панель в стиле 90-ых</a:t>
            </a:r>
          </a:p>
          <a:p>
            <a:r>
              <a:rPr lang="ru-RU"/>
              <a:t>Чат между пользователями по конкретному товару</a:t>
            </a:r>
          </a:p>
          <a:p>
            <a:r>
              <a:rPr lang="ru-RU"/>
              <a:t>Генерация UUID для чеков при оплате</a:t>
            </a:r>
          </a:p>
          <a:p>
            <a:r>
              <a:rPr lang="ru-RU"/>
              <a:t>AJAX Запросы</a:t>
            </a:r>
          </a:p>
          <a:p>
            <a:r>
              <a:rPr lang="ru-RU"/>
              <a:t>Адаптация под мобильные интерфейсы</a:t>
            </a:r>
          </a:p>
        </p:txBody>
      </p:sp>
      <p:sp>
        <p:nvSpPr>
          <p:cNvPr id="4" name="Номер слайда 3">
            <a:extLst>
              <a:ext uri="{FF2B5EF4-FFF2-40B4-BE49-F238E27FC236}">
                <a16:creationId xmlns:a16="http://schemas.microsoft.com/office/drawing/2014/main" id="{5AF9BA35-4D36-1F64-A5FD-1D1A80BCB44C}"/>
              </a:ext>
            </a:extLst>
          </p:cNvPr>
          <p:cNvSpPr>
            <a:spLocks noGrp="1"/>
          </p:cNvSpPr>
          <p:nvPr>
            <p:ph type="sldNum" sz="quarter" idx="12"/>
          </p:nvPr>
        </p:nvSpPr>
        <p:spPr/>
        <p:txBody>
          <a:bodyPr/>
          <a:lstStyle/>
          <a:p>
            <a:r>
              <a:rPr lang="en-US" dirty="0"/>
              <a:t>12</a:t>
            </a:r>
          </a:p>
        </p:txBody>
      </p:sp>
    </p:spTree>
    <p:extLst>
      <p:ext uri="{BB962C8B-B14F-4D97-AF65-F5344CB8AC3E}">
        <p14:creationId xmlns:p14="http://schemas.microsoft.com/office/powerpoint/2010/main" val="177667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B72D47-4D95-85C3-4CD7-0C2866D53B25}"/>
              </a:ext>
            </a:extLst>
          </p:cNvPr>
          <p:cNvSpPr>
            <a:spLocks noGrp="1"/>
          </p:cNvSpPr>
          <p:nvPr>
            <p:ph type="title"/>
          </p:nvPr>
        </p:nvSpPr>
        <p:spPr/>
        <p:txBody>
          <a:bodyPr/>
          <a:lstStyle/>
          <a:p>
            <a:r>
              <a:rPr lang="ru-RU" dirty="0"/>
              <a:t>Road </a:t>
            </a:r>
            <a:r>
              <a:rPr lang="ru-RU" dirty="0" err="1"/>
              <a:t>Map</a:t>
            </a:r>
          </a:p>
        </p:txBody>
      </p:sp>
      <p:pic>
        <p:nvPicPr>
          <p:cNvPr id="5" name="Объект 4" descr="Изображение выглядит как текст, снимок экрана, диаграмма, линия&#10;&#10;Содержимое, созданное искусственным интеллектом, может быть неверным.">
            <a:extLst>
              <a:ext uri="{FF2B5EF4-FFF2-40B4-BE49-F238E27FC236}">
                <a16:creationId xmlns:a16="http://schemas.microsoft.com/office/drawing/2014/main" id="{AE7A0745-90BD-1EA9-D9B2-4B4A519AC810}"/>
              </a:ext>
            </a:extLst>
          </p:cNvPr>
          <p:cNvPicPr>
            <a:picLocks noGrp="1" noChangeAspect="1"/>
          </p:cNvPicPr>
          <p:nvPr>
            <p:ph idx="1"/>
          </p:nvPr>
        </p:nvPicPr>
        <p:blipFill>
          <a:blip r:embed="rId2"/>
          <a:stretch>
            <a:fillRect/>
          </a:stretch>
        </p:blipFill>
        <p:spPr>
          <a:xfrm>
            <a:off x="779529" y="2272821"/>
            <a:ext cx="10626054" cy="4580865"/>
          </a:xfrm>
          <a:prstGeom prst="rect">
            <a:avLst/>
          </a:prstGeom>
        </p:spPr>
      </p:pic>
      <p:sp>
        <p:nvSpPr>
          <p:cNvPr id="4" name="Номер слайда 3">
            <a:extLst>
              <a:ext uri="{FF2B5EF4-FFF2-40B4-BE49-F238E27FC236}">
                <a16:creationId xmlns:a16="http://schemas.microsoft.com/office/drawing/2014/main" id="{209844FF-AA15-6577-CA7F-5FCAEA282AEC}"/>
              </a:ext>
            </a:extLst>
          </p:cNvPr>
          <p:cNvSpPr>
            <a:spLocks noGrp="1"/>
          </p:cNvSpPr>
          <p:nvPr>
            <p:ph type="sldNum" sz="quarter" idx="12"/>
          </p:nvPr>
        </p:nvSpPr>
        <p:spPr/>
        <p:txBody>
          <a:bodyPr/>
          <a:lstStyle/>
          <a:p>
            <a:r>
              <a:rPr lang="en-US" dirty="0"/>
              <a:t>13</a:t>
            </a:r>
          </a:p>
        </p:txBody>
      </p:sp>
    </p:spTree>
    <p:extLst>
      <p:ext uri="{BB962C8B-B14F-4D97-AF65-F5344CB8AC3E}">
        <p14:creationId xmlns:p14="http://schemas.microsoft.com/office/powerpoint/2010/main" val="173468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Объект 3" descr="Мем: &quot;спасибо за внимание&quot; - Все шаблоны - Meme-arsenal.com">
            <a:extLst>
              <a:ext uri="{FF2B5EF4-FFF2-40B4-BE49-F238E27FC236}">
                <a16:creationId xmlns:a16="http://schemas.microsoft.com/office/drawing/2014/main" id="{8EECF612-FBB2-5CD2-DE50-D8A3D97B0391}"/>
              </a:ext>
            </a:extLst>
          </p:cNvPr>
          <p:cNvPicPr>
            <a:picLocks noGrp="1" noChangeAspect="1"/>
          </p:cNvPicPr>
          <p:nvPr>
            <p:ph idx="1"/>
          </p:nvPr>
        </p:nvPicPr>
        <p:blipFill>
          <a:blip r:embed="rId2"/>
          <a:srcRect t="29022"/>
          <a:stretch>
            <a:fillRect/>
          </a:stretch>
        </p:blipFill>
        <p:spPr>
          <a:xfrm>
            <a:off x="20" y="10"/>
            <a:ext cx="12191980" cy="6857990"/>
          </a:xfrm>
          <a:prstGeom prst="rect">
            <a:avLst/>
          </a:prstGeom>
        </p:spPr>
      </p:pic>
      <p:sp>
        <p:nvSpPr>
          <p:cNvPr id="2" name="Номер слайда 1">
            <a:extLst>
              <a:ext uri="{FF2B5EF4-FFF2-40B4-BE49-F238E27FC236}">
                <a16:creationId xmlns:a16="http://schemas.microsoft.com/office/drawing/2014/main" id="{56CDF875-A5FB-EE07-3CB6-A71BC9541A6D}"/>
              </a:ext>
            </a:extLst>
          </p:cNvPr>
          <p:cNvSpPr>
            <a:spLocks noGrp="1"/>
          </p:cNvSpPr>
          <p:nvPr>
            <p:ph type="sldNum" sz="quarter" idx="12"/>
          </p:nvPr>
        </p:nvSpPr>
        <p:spPr/>
        <p:txBody>
          <a:bodyPr/>
          <a:lstStyle/>
          <a:p>
            <a:endParaRPr lang="en-US"/>
          </a:p>
          <a:p>
            <a:endParaRPr lang="en-US"/>
          </a:p>
        </p:txBody>
      </p:sp>
    </p:spTree>
    <p:extLst>
      <p:ext uri="{BB962C8B-B14F-4D97-AF65-F5344CB8AC3E}">
        <p14:creationId xmlns:p14="http://schemas.microsoft.com/office/powerpoint/2010/main" val="96465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F33DD-21C9-6665-6537-57F3995D6E4A}"/>
              </a:ext>
            </a:extLst>
          </p:cNvPr>
          <p:cNvSpPr>
            <a:spLocks noGrp="1"/>
          </p:cNvSpPr>
          <p:nvPr>
            <p:ph type="title"/>
          </p:nvPr>
        </p:nvSpPr>
        <p:spPr/>
        <p:txBody>
          <a:bodyPr/>
          <a:lstStyle/>
          <a:p>
            <a:r>
              <a:rPr lang="ru-RU"/>
              <a:t>Введение</a:t>
            </a:r>
          </a:p>
        </p:txBody>
      </p:sp>
      <p:sp>
        <p:nvSpPr>
          <p:cNvPr id="3" name="Объект 2">
            <a:extLst>
              <a:ext uri="{FF2B5EF4-FFF2-40B4-BE49-F238E27FC236}">
                <a16:creationId xmlns:a16="http://schemas.microsoft.com/office/drawing/2014/main" id="{6AEA5F90-31BA-E712-3993-B74E52D76521}"/>
              </a:ext>
            </a:extLst>
          </p:cNvPr>
          <p:cNvSpPr>
            <a:spLocks noGrp="1"/>
          </p:cNvSpPr>
          <p:nvPr>
            <p:ph idx="1"/>
          </p:nvPr>
        </p:nvSpPr>
        <p:spPr/>
        <p:txBody>
          <a:bodyPr vert="horz" lIns="91440" tIns="45720" rIns="91440" bIns="45720" rtlCol="0" anchor="t">
            <a:normAutofit/>
          </a:bodyPr>
          <a:lstStyle/>
          <a:p>
            <a:r>
              <a:rPr lang="ru-RU"/>
              <a:t>Как я пришёл к созданию флористического </a:t>
            </a:r>
            <a:r>
              <a:rPr lang="ru-RU" err="1"/>
              <a:t>ВоркШопа</a:t>
            </a:r>
            <a:r>
              <a:rPr lang="ru-RU"/>
              <a:t> </a:t>
            </a:r>
            <a:r>
              <a:rPr lang="ru-RU" err="1"/>
              <a:t>Floreal</a:t>
            </a:r>
            <a:r>
              <a:rPr lang="ru-RU"/>
              <a:t> Paris?</a:t>
            </a:r>
          </a:p>
          <a:p>
            <a:r>
              <a:rPr lang="ru-RU"/>
              <a:t>Базовая Терминология</a:t>
            </a:r>
          </a:p>
        </p:txBody>
      </p:sp>
      <p:sp>
        <p:nvSpPr>
          <p:cNvPr id="4" name="Номер слайда 3">
            <a:extLst>
              <a:ext uri="{FF2B5EF4-FFF2-40B4-BE49-F238E27FC236}">
                <a16:creationId xmlns:a16="http://schemas.microsoft.com/office/drawing/2014/main" id="{6497D441-5DAE-B80A-3322-43CA133D9B98}"/>
              </a:ext>
            </a:extLst>
          </p:cNvPr>
          <p:cNvSpPr>
            <a:spLocks noGrp="1"/>
          </p:cNvSpPr>
          <p:nvPr>
            <p:ph type="sldNum" sz="quarter" idx="12"/>
          </p:nvPr>
        </p:nvSpPr>
        <p:spPr/>
        <p:txBody>
          <a:bodyPr/>
          <a:lstStyle/>
          <a:p>
            <a:r>
              <a:rPr lang="en-US"/>
              <a:t>1</a:t>
            </a:r>
          </a:p>
        </p:txBody>
      </p:sp>
    </p:spTree>
    <p:extLst>
      <p:ext uri="{BB962C8B-B14F-4D97-AF65-F5344CB8AC3E}">
        <p14:creationId xmlns:p14="http://schemas.microsoft.com/office/powerpoint/2010/main" val="388654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6861D7-869E-A57E-2C85-C77F6126DA99}"/>
              </a:ext>
            </a:extLst>
          </p:cNvPr>
          <p:cNvSpPr>
            <a:spLocks noGrp="1"/>
          </p:cNvSpPr>
          <p:nvPr>
            <p:ph type="title"/>
          </p:nvPr>
        </p:nvSpPr>
        <p:spPr/>
        <p:txBody>
          <a:bodyPr/>
          <a:lstStyle/>
          <a:p>
            <a:r>
              <a:rPr lang="ru-RU">
                <a:ea typeface="+mj-lt"/>
                <a:cs typeface="+mj-lt"/>
              </a:rPr>
              <a:t>Актуальность</a:t>
            </a:r>
            <a:r>
              <a:rPr lang="en-US">
                <a:ea typeface="+mj-lt"/>
                <a:cs typeface="+mj-lt"/>
              </a:rPr>
              <a:t>, </a:t>
            </a:r>
            <a:r>
              <a:rPr lang="ru-RU">
                <a:ea typeface="+mj-lt"/>
                <a:cs typeface="+mj-lt"/>
              </a:rPr>
              <a:t>цель проекта</a:t>
            </a:r>
            <a:endParaRPr lang="ru-RU">
              <a:solidFill>
                <a:srgbClr val="000000"/>
              </a:solidFill>
              <a:ea typeface="+mj-lt"/>
              <a:cs typeface="+mj-lt"/>
            </a:endParaRPr>
          </a:p>
        </p:txBody>
      </p:sp>
      <p:sp>
        <p:nvSpPr>
          <p:cNvPr id="4" name="Объект 2">
            <a:extLst>
              <a:ext uri="{FF2B5EF4-FFF2-40B4-BE49-F238E27FC236}">
                <a16:creationId xmlns:a16="http://schemas.microsoft.com/office/drawing/2014/main" id="{1658E132-2700-F475-C1BE-52917BD41C1B}"/>
              </a:ext>
            </a:extLst>
          </p:cNvPr>
          <p:cNvSpPr>
            <a:spLocks noGrp="1"/>
          </p:cNvSpPr>
          <p:nvPr/>
        </p:nvSpPr>
        <p:spPr>
          <a:xfrm>
            <a:off x="1154954" y="2603500"/>
            <a:ext cx="8825659" cy="34163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ru-RU"/>
              <a:t>Многие в наше время желают заняться флористической предпринимательской деятельностью</a:t>
            </a:r>
            <a:r>
              <a:rPr lang="en-US"/>
              <a:t>,</a:t>
            </a:r>
            <a:r>
              <a:rPr lang="ru-RU"/>
              <a:t> но им тяжело размещать свои объявление в интернете</a:t>
            </a:r>
            <a:r>
              <a:rPr lang="en-US"/>
              <a:t>.</a:t>
            </a:r>
            <a:endParaRPr lang="ru-RU"/>
          </a:p>
          <a:p>
            <a:endParaRPr lang="en-US"/>
          </a:p>
          <a:p>
            <a:r>
              <a:rPr lang="ru-RU"/>
              <a:t>Проект </a:t>
            </a:r>
            <a:r>
              <a:rPr lang="en-US"/>
              <a:t>Floreal Paris </a:t>
            </a:r>
            <a:r>
              <a:rPr lang="ru-RU"/>
              <a:t>должен помочь индивидуальным предпринимателям с публикацией объявлений на своём веб-сервисе</a:t>
            </a:r>
            <a:r>
              <a:rPr lang="en-US"/>
              <a:t>.</a:t>
            </a:r>
            <a:r>
              <a:rPr lang="ru-RU"/>
              <a:t> А простые потребители могут приобрести у них товар</a:t>
            </a:r>
          </a:p>
        </p:txBody>
      </p:sp>
      <p:sp>
        <p:nvSpPr>
          <p:cNvPr id="3" name="Номер слайда 2">
            <a:extLst>
              <a:ext uri="{FF2B5EF4-FFF2-40B4-BE49-F238E27FC236}">
                <a16:creationId xmlns:a16="http://schemas.microsoft.com/office/drawing/2014/main" id="{CB777851-E9B2-8295-2438-1811A12FD7A5}"/>
              </a:ext>
            </a:extLst>
          </p:cNvPr>
          <p:cNvSpPr>
            <a:spLocks noGrp="1"/>
          </p:cNvSpPr>
          <p:nvPr>
            <p:ph type="sldNum" sz="quarter" idx="12"/>
          </p:nvPr>
        </p:nvSpPr>
        <p:spPr/>
        <p:txBody>
          <a:bodyPr/>
          <a:lstStyle/>
          <a:p>
            <a:r>
              <a:rPr lang="en-US"/>
              <a:t>2</a:t>
            </a:r>
          </a:p>
        </p:txBody>
      </p:sp>
    </p:spTree>
    <p:extLst>
      <p:ext uri="{BB962C8B-B14F-4D97-AF65-F5344CB8AC3E}">
        <p14:creationId xmlns:p14="http://schemas.microsoft.com/office/powerpoint/2010/main" val="363898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EF271D-72FB-05FA-1FA6-9FB468FEFA7D}"/>
              </a:ext>
            </a:extLst>
          </p:cNvPr>
          <p:cNvSpPr>
            <a:spLocks noGrp="1"/>
          </p:cNvSpPr>
          <p:nvPr>
            <p:ph type="title"/>
          </p:nvPr>
        </p:nvSpPr>
        <p:spPr/>
        <p:txBody>
          <a:bodyPr/>
          <a:lstStyle/>
          <a:p>
            <a:r>
              <a:rPr lang="ru-RU"/>
              <a:t>Термин "Флористика"</a:t>
            </a:r>
          </a:p>
        </p:txBody>
      </p:sp>
      <p:sp>
        <p:nvSpPr>
          <p:cNvPr id="3" name="Объект 2">
            <a:extLst>
              <a:ext uri="{FF2B5EF4-FFF2-40B4-BE49-F238E27FC236}">
                <a16:creationId xmlns:a16="http://schemas.microsoft.com/office/drawing/2014/main" id="{C35E2EEC-5A00-4392-7B7D-D0E2C080B221}"/>
              </a:ext>
            </a:extLst>
          </p:cNvPr>
          <p:cNvSpPr>
            <a:spLocks noGrp="1"/>
          </p:cNvSpPr>
          <p:nvPr>
            <p:ph idx="1"/>
          </p:nvPr>
        </p:nvSpPr>
        <p:spPr/>
        <p:txBody>
          <a:bodyPr vert="horz" lIns="91440" tIns="45720" rIns="91440" bIns="45720" rtlCol="0" anchor="t">
            <a:normAutofit/>
          </a:bodyPr>
          <a:lstStyle/>
          <a:p>
            <a:r>
              <a:rPr lang="ru-RU" b="1">
                <a:solidFill>
                  <a:srgbClr val="404040"/>
                </a:solidFill>
                <a:ea typeface="+mn-lt"/>
                <a:cs typeface="+mn-lt"/>
              </a:rPr>
              <a:t>Флористика – это искусство создания цветочных композиций и аранжировок, а также отрасль, изучающая состав и распространение растительности на определенной территории. Флористический термин, таким образом, может относиться к терминам, используемым в области флористики как искусства или науки. </a:t>
            </a:r>
            <a:endParaRPr lang="ru-RU" b="1">
              <a:solidFill>
                <a:srgbClr val="404040"/>
              </a:solidFill>
            </a:endParaRPr>
          </a:p>
        </p:txBody>
      </p:sp>
      <p:sp>
        <p:nvSpPr>
          <p:cNvPr id="4" name="Номер слайда 3">
            <a:extLst>
              <a:ext uri="{FF2B5EF4-FFF2-40B4-BE49-F238E27FC236}">
                <a16:creationId xmlns:a16="http://schemas.microsoft.com/office/drawing/2014/main" id="{CBE06F52-90E5-CE76-79D2-17AFA22950EB}"/>
              </a:ext>
            </a:extLst>
          </p:cNvPr>
          <p:cNvSpPr>
            <a:spLocks noGrp="1"/>
          </p:cNvSpPr>
          <p:nvPr>
            <p:ph type="sldNum" sz="quarter" idx="12"/>
          </p:nvPr>
        </p:nvSpPr>
        <p:spPr/>
        <p:txBody>
          <a:bodyPr/>
          <a:lstStyle/>
          <a:p>
            <a:r>
              <a:rPr lang="en-US"/>
              <a:t>3</a:t>
            </a:r>
          </a:p>
        </p:txBody>
      </p:sp>
    </p:spTree>
    <p:extLst>
      <p:ext uri="{BB962C8B-B14F-4D97-AF65-F5344CB8AC3E}">
        <p14:creationId xmlns:p14="http://schemas.microsoft.com/office/powerpoint/2010/main" val="208246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4"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Заголовок 1">
            <a:extLst>
              <a:ext uri="{FF2B5EF4-FFF2-40B4-BE49-F238E27FC236}">
                <a16:creationId xmlns:a16="http://schemas.microsoft.com/office/drawing/2014/main" id="{F6E2F496-B1F6-02F8-8B4A-6ADF44E4A324}"/>
              </a:ext>
            </a:extLst>
          </p:cNvPr>
          <p:cNvSpPr>
            <a:spLocks noGrp="1"/>
          </p:cNvSpPr>
          <p:nvPr>
            <p:ph type="title"/>
          </p:nvPr>
        </p:nvSpPr>
        <p:spPr>
          <a:xfrm>
            <a:off x="639098" y="629265"/>
            <a:ext cx="6072776" cy="1622322"/>
          </a:xfrm>
        </p:spPr>
        <p:txBody>
          <a:bodyPr>
            <a:normAutofit/>
          </a:bodyPr>
          <a:lstStyle/>
          <a:p>
            <a:r>
              <a:rPr lang="ru-RU">
                <a:solidFill>
                  <a:srgbClr val="FFFFFF"/>
                </a:solidFill>
              </a:rPr>
              <a:t>Понятие "ВоркШоп"?</a:t>
            </a:r>
          </a:p>
        </p:txBody>
      </p:sp>
      <p:pic>
        <p:nvPicPr>
          <p:cNvPr id="5" name="Рисунок 4" descr="Изображение выглядит как человек, в помещении, роза, одежда&#10;&#10;Содержимое, созданное искусственным интеллектом, может быть неверным.">
            <a:extLst>
              <a:ext uri="{FF2B5EF4-FFF2-40B4-BE49-F238E27FC236}">
                <a16:creationId xmlns:a16="http://schemas.microsoft.com/office/drawing/2014/main" id="{ED35C7DE-C368-C1A6-7829-D21825096F7F}"/>
              </a:ext>
            </a:extLst>
          </p:cNvPr>
          <p:cNvPicPr>
            <a:picLocks noChangeAspect="1"/>
          </p:cNvPicPr>
          <p:nvPr/>
        </p:nvPicPr>
        <p:blipFill>
          <a:blip r:embed="rId2"/>
          <a:srcRect l="6583" r="9833" b="2"/>
          <a:stretch>
            <a:fillRect/>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6" name="Rectangle 15">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Объект 2">
            <a:extLst>
              <a:ext uri="{FF2B5EF4-FFF2-40B4-BE49-F238E27FC236}">
                <a16:creationId xmlns:a16="http://schemas.microsoft.com/office/drawing/2014/main" id="{255D1F56-C17E-552B-14A2-0F39287AD6B0}"/>
              </a:ext>
            </a:extLst>
          </p:cNvPr>
          <p:cNvSpPr>
            <a:spLocks noGrp="1"/>
          </p:cNvSpPr>
          <p:nvPr>
            <p:ph idx="1"/>
          </p:nvPr>
        </p:nvSpPr>
        <p:spPr>
          <a:xfrm>
            <a:off x="639098" y="2418735"/>
            <a:ext cx="6072776" cy="3811740"/>
          </a:xfrm>
        </p:spPr>
        <p:txBody>
          <a:bodyPr vert="horz" lIns="91440" tIns="45720" rIns="91440" bIns="45720" rtlCol="0" anchor="ctr">
            <a:normAutofit/>
          </a:bodyPr>
          <a:lstStyle/>
          <a:p>
            <a:r>
              <a:rPr lang="ru-RU">
                <a:solidFill>
                  <a:srgbClr val="FFFFFF"/>
                </a:solidFill>
                <a:ea typeface="+mn-lt"/>
                <a:cs typeface="+mn-lt"/>
              </a:rPr>
              <a:t>В рамках данного проекта термин "WorkShop" (с английского "мастерская") используется для обозначения основной концепции проекта. Под этим термином подразумевается платформа, позволяющая множеству пользователей публиковать свои цветочные композиции для последующей реализации как на условиях продажи, так и по индивидуальным заказам.</a:t>
            </a:r>
          </a:p>
        </p:txBody>
      </p:sp>
      <p:sp>
        <p:nvSpPr>
          <p:cNvPr id="4" name="TextBox 3">
            <a:extLst>
              <a:ext uri="{FF2B5EF4-FFF2-40B4-BE49-F238E27FC236}">
                <a16:creationId xmlns:a16="http://schemas.microsoft.com/office/drawing/2014/main" id="{31BAB1E5-7E68-F081-93E2-9F46908ABC6B}"/>
              </a:ext>
            </a:extLst>
          </p:cNvPr>
          <p:cNvSpPr txBox="1"/>
          <p:nvPr/>
        </p:nvSpPr>
        <p:spPr>
          <a:xfrm>
            <a:off x="8424286" y="5844818"/>
            <a:ext cx="2364371"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000"/>
              <a:t>(Данное изображение было </a:t>
            </a:r>
            <a:r>
              <a:rPr lang="ru-RU" sz="1000" err="1"/>
              <a:t>сгенировано</a:t>
            </a:r>
            <a:r>
              <a:rPr lang="ru-RU" sz="1000"/>
              <a:t> с помощью </a:t>
            </a:r>
            <a:r>
              <a:rPr lang="ru-RU" sz="1000" err="1"/>
              <a:t>YandexArt</a:t>
            </a:r>
            <a:r>
              <a:rPr lang="ru-RU" sz="1000"/>
              <a:t> 2.7)</a:t>
            </a:r>
          </a:p>
        </p:txBody>
      </p:sp>
      <p:sp>
        <p:nvSpPr>
          <p:cNvPr id="6" name="Номер слайда 5">
            <a:extLst>
              <a:ext uri="{FF2B5EF4-FFF2-40B4-BE49-F238E27FC236}">
                <a16:creationId xmlns:a16="http://schemas.microsoft.com/office/drawing/2014/main" id="{7BD6A03F-FC22-CC56-244A-A8292D09B026}"/>
              </a:ext>
            </a:extLst>
          </p:cNvPr>
          <p:cNvSpPr>
            <a:spLocks noGrp="1"/>
          </p:cNvSpPr>
          <p:nvPr>
            <p:ph type="sldNum" sz="quarter" idx="12"/>
          </p:nvPr>
        </p:nvSpPr>
        <p:spPr/>
        <p:txBody>
          <a:bodyPr/>
          <a:lstStyle/>
          <a:p>
            <a:r>
              <a:rPr lang="en-US"/>
              <a:t>4</a:t>
            </a:r>
          </a:p>
        </p:txBody>
      </p:sp>
    </p:spTree>
    <p:extLst>
      <p:ext uri="{BB962C8B-B14F-4D97-AF65-F5344CB8AC3E}">
        <p14:creationId xmlns:p14="http://schemas.microsoft.com/office/powerpoint/2010/main" val="28896182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A458D5-18CD-D858-A833-2E99E5069072}"/>
              </a:ext>
            </a:extLst>
          </p:cNvPr>
          <p:cNvSpPr>
            <a:spLocks noGrp="1"/>
          </p:cNvSpPr>
          <p:nvPr>
            <p:ph type="title"/>
          </p:nvPr>
        </p:nvSpPr>
        <p:spPr/>
        <p:txBody>
          <a:bodyPr/>
          <a:lstStyle/>
          <a:p>
            <a:r>
              <a:rPr lang="ru-RU" dirty="0"/>
              <a:t>Как было и как стало</a:t>
            </a:r>
          </a:p>
        </p:txBody>
      </p:sp>
      <p:pic>
        <p:nvPicPr>
          <p:cNvPr id="6" name="Рисунок 5" descr="Изображение выглядит как текст, снимок экрана, Шрифт, Параллельный&#10;&#10;Содержимое, созданное искусственным интеллектом, может быть неверным.">
            <a:extLst>
              <a:ext uri="{FF2B5EF4-FFF2-40B4-BE49-F238E27FC236}">
                <a16:creationId xmlns:a16="http://schemas.microsoft.com/office/drawing/2014/main" id="{F14FBD3A-BEE6-C104-C963-A06577E89F94}"/>
              </a:ext>
            </a:extLst>
          </p:cNvPr>
          <p:cNvPicPr>
            <a:picLocks noGrp="1" noChangeAspect="1"/>
          </p:cNvPicPr>
          <p:nvPr>
            <p:ph type="pic" idx="1"/>
          </p:nvPr>
        </p:nvPicPr>
        <p:blipFill>
          <a:blip r:embed="rId2"/>
          <a:srcRect t="-483" r="-242" b="-663"/>
          <a:stretch>
            <a:fillRect/>
          </a:stretch>
        </p:blipFill>
        <p:spPr>
          <a:xfrm>
            <a:off x="6476558" y="3255"/>
            <a:ext cx="3882402" cy="6858401"/>
          </a:xfrm>
          <a:prstGeom prst="roundRect">
            <a:avLst>
              <a:gd name="adj" fmla="val 1858"/>
            </a:avLst>
          </a:prstGeom>
          <a:effectLst>
            <a:outerShdw blurRad="50800" dist="50800" dir="5400000" algn="tl" rotWithShape="0">
              <a:srgbClr val="000000">
                <a:alpha val="43000"/>
              </a:srgbClr>
            </a:outerShdw>
          </a:effectLst>
        </p:spPr>
      </p:pic>
      <p:sp>
        <p:nvSpPr>
          <p:cNvPr id="5" name="Текст 4">
            <a:extLst>
              <a:ext uri="{FF2B5EF4-FFF2-40B4-BE49-F238E27FC236}">
                <a16:creationId xmlns:a16="http://schemas.microsoft.com/office/drawing/2014/main" id="{1D5BA599-FBC2-05AA-431C-D282E3FB3A48}"/>
              </a:ext>
            </a:extLst>
          </p:cNvPr>
          <p:cNvSpPr>
            <a:spLocks noGrp="1"/>
          </p:cNvSpPr>
          <p:nvPr>
            <p:ph type="body" sz="half" idx="2"/>
          </p:nvPr>
        </p:nvSpPr>
        <p:spPr/>
        <p:txBody>
          <a:bodyPr/>
          <a:lstStyle/>
          <a:p>
            <a:endParaRPr lang="ru-RU"/>
          </a:p>
        </p:txBody>
      </p:sp>
      <p:sp>
        <p:nvSpPr>
          <p:cNvPr id="4" name="Номер слайда 3">
            <a:extLst>
              <a:ext uri="{FF2B5EF4-FFF2-40B4-BE49-F238E27FC236}">
                <a16:creationId xmlns:a16="http://schemas.microsoft.com/office/drawing/2014/main" id="{DABB2940-E661-78E1-25B2-9A6C7F15D02B}"/>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9308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34BAB0-76D5-3858-829D-CD46EF6B87C7}"/>
              </a:ext>
            </a:extLst>
          </p:cNvPr>
          <p:cNvSpPr>
            <a:spLocks noGrp="1"/>
          </p:cNvSpPr>
          <p:nvPr>
            <p:ph type="title"/>
          </p:nvPr>
        </p:nvSpPr>
        <p:spPr/>
        <p:txBody>
          <a:bodyPr/>
          <a:lstStyle/>
          <a:p>
            <a:r>
              <a:rPr lang="ru-RU"/>
              <a:t>Компоненты проекта (Тех. </a:t>
            </a:r>
            <a:r>
              <a:rPr lang="ru-RU" err="1"/>
              <a:t>Стэк</a:t>
            </a:r>
            <a:r>
              <a:rPr lang="ru-RU"/>
              <a:t>)</a:t>
            </a:r>
          </a:p>
        </p:txBody>
      </p:sp>
      <p:sp>
        <p:nvSpPr>
          <p:cNvPr id="3" name="Объект 2">
            <a:extLst>
              <a:ext uri="{FF2B5EF4-FFF2-40B4-BE49-F238E27FC236}">
                <a16:creationId xmlns:a16="http://schemas.microsoft.com/office/drawing/2014/main" id="{8CD086CA-88E7-7CF7-882F-B5AA821C6857}"/>
              </a:ext>
            </a:extLst>
          </p:cNvPr>
          <p:cNvSpPr>
            <a:spLocks noGrp="1"/>
          </p:cNvSpPr>
          <p:nvPr>
            <p:ph idx="1"/>
          </p:nvPr>
        </p:nvSpPr>
        <p:spPr>
          <a:xfrm>
            <a:off x="464841" y="2143424"/>
            <a:ext cx="11571734" cy="4710262"/>
          </a:xfrm>
        </p:spPr>
        <p:txBody>
          <a:bodyPr vert="horz" lIns="91440" tIns="45720" rIns="91440" bIns="45720" rtlCol="0" anchor="t">
            <a:normAutofit/>
          </a:bodyPr>
          <a:lstStyle/>
          <a:p>
            <a:r>
              <a:rPr lang="ru-RU" dirty="0" err="1">
                <a:ea typeface="+mn-lt"/>
                <a:cs typeface="+mn-lt"/>
              </a:rPr>
              <a:t>Django</a:t>
            </a:r>
            <a:r>
              <a:rPr lang="ru-RU" dirty="0">
                <a:ea typeface="+mn-lt"/>
                <a:cs typeface="+mn-lt"/>
              </a:rPr>
              <a:t> 5.2.3</a:t>
            </a:r>
            <a:endParaRPr lang="ru-RU" b="1" dirty="0">
              <a:ea typeface="+mn-lt"/>
              <a:cs typeface="+mn-lt"/>
            </a:endParaRPr>
          </a:p>
          <a:p>
            <a:r>
              <a:rPr lang="ru-RU" err="1"/>
              <a:t>PostgreSQL</a:t>
            </a:r>
            <a:endParaRPr lang="ru-RU"/>
          </a:p>
          <a:p>
            <a:r>
              <a:rPr lang="ru-RU" dirty="0" err="1">
                <a:ea typeface="+mn-lt"/>
                <a:cs typeface="+mn-lt"/>
              </a:rPr>
              <a:t>Django-imagekit</a:t>
            </a:r>
            <a:r>
              <a:rPr lang="ru-RU" dirty="0">
                <a:ea typeface="+mn-lt"/>
                <a:cs typeface="+mn-lt"/>
              </a:rPr>
              <a:t> + </a:t>
            </a:r>
            <a:r>
              <a:rPr lang="ru-RU" dirty="0" err="1">
                <a:ea typeface="+mn-lt"/>
                <a:cs typeface="+mn-lt"/>
              </a:rPr>
              <a:t>Django</a:t>
            </a:r>
            <a:r>
              <a:rPr lang="ru-RU" dirty="0">
                <a:ea typeface="+mn-lt"/>
                <a:cs typeface="+mn-lt"/>
              </a:rPr>
              <a:t> </a:t>
            </a:r>
            <a:r>
              <a:rPr lang="ru-RU" dirty="0" err="1">
                <a:ea typeface="+mn-lt"/>
                <a:cs typeface="+mn-lt"/>
              </a:rPr>
              <a:t>ImageField</a:t>
            </a:r>
            <a:endParaRPr lang="ru-RU" dirty="0">
              <a:ea typeface="+mn-lt"/>
              <a:cs typeface="+mn-lt"/>
            </a:endParaRPr>
          </a:p>
          <a:p>
            <a:r>
              <a:rPr lang="ru-RU" dirty="0" err="1">
                <a:ea typeface="+mn-lt"/>
                <a:cs typeface="+mn-lt"/>
              </a:rPr>
              <a:t>Django</a:t>
            </a:r>
            <a:r>
              <a:rPr lang="ru-RU" dirty="0">
                <a:ea typeface="+mn-lt"/>
                <a:cs typeface="+mn-lt"/>
              </a:rPr>
              <a:t> </a:t>
            </a:r>
            <a:r>
              <a:rPr lang="ru-RU" dirty="0" err="1">
                <a:ea typeface="+mn-lt"/>
                <a:cs typeface="+mn-lt"/>
              </a:rPr>
              <a:t>Templates</a:t>
            </a:r>
            <a:r>
              <a:rPr lang="ru-RU" dirty="0">
                <a:ea typeface="+mn-lt"/>
                <a:cs typeface="+mn-lt"/>
              </a:rPr>
              <a:t> + </a:t>
            </a:r>
            <a:r>
              <a:rPr lang="ru-RU" dirty="0" err="1">
                <a:ea typeface="+mn-lt"/>
                <a:cs typeface="+mn-lt"/>
              </a:rPr>
              <a:t>Bootstrap</a:t>
            </a:r>
            <a:r>
              <a:rPr lang="ru-RU" dirty="0">
                <a:ea typeface="+mn-lt"/>
                <a:cs typeface="+mn-lt"/>
              </a:rPr>
              <a:t> 5</a:t>
            </a:r>
          </a:p>
          <a:p>
            <a:r>
              <a:rPr lang="ru-RU" err="1">
                <a:ea typeface="+mn-lt"/>
                <a:cs typeface="+mn-lt"/>
              </a:rPr>
              <a:t>FontAwesome</a:t>
            </a:r>
            <a:endParaRPr lang="ru-RU">
              <a:ea typeface="+mn-lt"/>
              <a:cs typeface="+mn-lt"/>
            </a:endParaRPr>
          </a:p>
          <a:p>
            <a:r>
              <a:rPr lang="ru-RU" dirty="0" err="1">
                <a:ea typeface="+mn-lt"/>
                <a:cs typeface="+mn-lt"/>
              </a:rPr>
              <a:t>Fetch</a:t>
            </a:r>
            <a:r>
              <a:rPr lang="ru-RU" dirty="0">
                <a:ea typeface="+mn-lt"/>
                <a:cs typeface="+mn-lt"/>
              </a:rPr>
              <a:t> API + JSON‑</a:t>
            </a:r>
            <a:r>
              <a:rPr lang="ru-RU" dirty="0" err="1">
                <a:ea typeface="+mn-lt"/>
                <a:cs typeface="+mn-lt"/>
              </a:rPr>
              <a:t>эндпойнты</a:t>
            </a:r>
            <a:r>
              <a:rPr lang="ru-RU" dirty="0">
                <a:ea typeface="+mn-lt"/>
                <a:cs typeface="+mn-lt"/>
              </a:rPr>
              <a:t> (AJAX‑интерактив)</a:t>
            </a:r>
          </a:p>
          <a:p>
            <a:r>
              <a:rPr lang="ru-RU" dirty="0" err="1">
                <a:latin typeface="Century Gothic"/>
                <a:ea typeface="+mn-lt"/>
                <a:cs typeface="+mn-lt"/>
              </a:rPr>
              <a:t>Pillow</a:t>
            </a:r>
            <a:r>
              <a:rPr lang="ru-RU" dirty="0">
                <a:ea typeface="+mn-lt"/>
                <a:cs typeface="+mn-lt"/>
              </a:rPr>
              <a:t> </a:t>
            </a:r>
          </a:p>
          <a:p>
            <a:r>
              <a:rPr lang="ru-RU" dirty="0" err="1">
                <a:latin typeface="Century Gothic"/>
                <a:ea typeface="+mn-lt"/>
                <a:cs typeface="+mn-lt"/>
              </a:rPr>
              <a:t>UUIDField</a:t>
            </a:r>
            <a:r>
              <a:rPr lang="ru-RU" dirty="0">
                <a:ea typeface="+mn-lt"/>
                <a:cs typeface="+mn-lt"/>
              </a:rPr>
              <a:t> </a:t>
            </a:r>
          </a:p>
          <a:p>
            <a:r>
              <a:rPr lang="ru-RU" dirty="0">
                <a:ea typeface="+mn-lt"/>
                <a:cs typeface="+mn-lt"/>
              </a:rPr>
              <a:t>Система контроля версий (GIT)</a:t>
            </a:r>
          </a:p>
          <a:p>
            <a:r>
              <a:rPr lang="ru-RU" dirty="0">
                <a:ea typeface="+mn-lt"/>
                <a:cs typeface="+mn-lt"/>
              </a:rPr>
              <a:t>Среды разработки (IDE): </a:t>
            </a:r>
            <a:r>
              <a:rPr lang="ru-RU" dirty="0" err="1">
                <a:ea typeface="+mn-lt"/>
                <a:cs typeface="+mn-lt"/>
              </a:rPr>
              <a:t>PyCharm</a:t>
            </a:r>
            <a:r>
              <a:rPr lang="ru-RU" dirty="0">
                <a:ea typeface="+mn-lt"/>
                <a:cs typeface="+mn-lt"/>
              </a:rPr>
              <a:t> </a:t>
            </a:r>
            <a:r>
              <a:rPr lang="ru-RU" dirty="0" err="1">
                <a:ea typeface="+mn-lt"/>
                <a:cs typeface="+mn-lt"/>
              </a:rPr>
              <a:t>Comm</a:t>
            </a:r>
            <a:r>
              <a:rPr lang="ru-RU" dirty="0">
                <a:ea typeface="+mn-lt"/>
                <a:cs typeface="+mn-lt"/>
              </a:rPr>
              <a:t>. Edition(</a:t>
            </a:r>
            <a:r>
              <a:rPr lang="ru-RU" dirty="0" err="1">
                <a:ea typeface="+mn-lt"/>
                <a:cs typeface="+mn-lt"/>
              </a:rPr>
              <a:t>BackEnd</a:t>
            </a:r>
            <a:r>
              <a:rPr lang="ru-RU" dirty="0">
                <a:ea typeface="+mn-lt"/>
                <a:cs typeface="+mn-lt"/>
              </a:rPr>
              <a:t>),</a:t>
            </a:r>
          </a:p>
          <a:p>
            <a:pPr marL="0" indent="0">
              <a:buNone/>
            </a:pPr>
            <a:r>
              <a:rPr lang="ru-RU" dirty="0" err="1">
                <a:ea typeface="+mn-lt"/>
                <a:cs typeface="+mn-lt"/>
              </a:rPr>
              <a:t>WebStorm</a:t>
            </a:r>
            <a:r>
              <a:rPr lang="ru-RU" dirty="0">
                <a:ea typeface="+mn-lt"/>
                <a:cs typeface="+mn-lt"/>
              </a:rPr>
              <a:t> (</a:t>
            </a:r>
            <a:r>
              <a:rPr lang="ru-RU" dirty="0" err="1">
                <a:ea typeface="+mn-lt"/>
                <a:cs typeface="+mn-lt"/>
              </a:rPr>
              <a:t>Frontend</a:t>
            </a:r>
            <a:r>
              <a:rPr lang="ru-RU" dirty="0">
                <a:ea typeface="+mn-lt"/>
                <a:cs typeface="+mn-lt"/>
              </a:rPr>
              <a:t>)</a:t>
            </a:r>
            <a:endParaRPr lang="ru-RU"/>
          </a:p>
        </p:txBody>
      </p:sp>
      <p:pic>
        <p:nvPicPr>
          <p:cNvPr id="4" name="Рисунок 3" descr="Django : Tout sur le framework de développement web en Python">
            <a:extLst>
              <a:ext uri="{FF2B5EF4-FFF2-40B4-BE49-F238E27FC236}">
                <a16:creationId xmlns:a16="http://schemas.microsoft.com/office/drawing/2014/main" id="{4E481F71-7929-C9AB-10CB-922C67DEF4E3}"/>
              </a:ext>
            </a:extLst>
          </p:cNvPr>
          <p:cNvPicPr>
            <a:picLocks noChangeAspect="1"/>
          </p:cNvPicPr>
          <p:nvPr/>
        </p:nvPicPr>
        <p:blipFill>
          <a:blip r:embed="rId2"/>
          <a:stretch>
            <a:fillRect/>
          </a:stretch>
        </p:blipFill>
        <p:spPr>
          <a:xfrm>
            <a:off x="8765336" y="2211688"/>
            <a:ext cx="3402761" cy="1701380"/>
          </a:xfrm>
          <a:prstGeom prst="rect">
            <a:avLst/>
          </a:prstGeom>
        </p:spPr>
      </p:pic>
      <p:pic>
        <p:nvPicPr>
          <p:cNvPr id="6" name="Рисунок 5" descr="postgres - Official Image | Docker Hub">
            <a:extLst>
              <a:ext uri="{FF2B5EF4-FFF2-40B4-BE49-F238E27FC236}">
                <a16:creationId xmlns:a16="http://schemas.microsoft.com/office/drawing/2014/main" id="{E447F2D8-213E-FF9E-B6DE-90D9BFC4B27F}"/>
              </a:ext>
            </a:extLst>
          </p:cNvPr>
          <p:cNvPicPr>
            <a:picLocks noChangeAspect="1"/>
          </p:cNvPicPr>
          <p:nvPr/>
        </p:nvPicPr>
        <p:blipFill>
          <a:blip r:embed="rId3"/>
          <a:stretch>
            <a:fillRect/>
          </a:stretch>
        </p:blipFill>
        <p:spPr>
          <a:xfrm>
            <a:off x="10463123" y="3904171"/>
            <a:ext cx="1703716" cy="1709468"/>
          </a:xfrm>
          <a:prstGeom prst="rect">
            <a:avLst/>
          </a:prstGeom>
        </p:spPr>
      </p:pic>
      <p:pic>
        <p:nvPicPr>
          <p:cNvPr id="7" name="Рисунок 6" descr="Font Awesome – Extension WordPress | WordPress.org Français">
            <a:extLst>
              <a:ext uri="{FF2B5EF4-FFF2-40B4-BE49-F238E27FC236}">
                <a16:creationId xmlns:a16="http://schemas.microsoft.com/office/drawing/2014/main" id="{929809D6-88BF-5BD0-F421-DAA2B7CE8598}"/>
              </a:ext>
            </a:extLst>
          </p:cNvPr>
          <p:cNvPicPr>
            <a:picLocks noChangeAspect="1"/>
          </p:cNvPicPr>
          <p:nvPr/>
        </p:nvPicPr>
        <p:blipFill>
          <a:blip r:embed="rId4"/>
          <a:stretch>
            <a:fillRect/>
          </a:stretch>
        </p:blipFill>
        <p:spPr>
          <a:xfrm>
            <a:off x="8787441" y="3891951"/>
            <a:ext cx="1662023" cy="1733910"/>
          </a:xfrm>
          <a:prstGeom prst="rect">
            <a:avLst/>
          </a:prstGeom>
        </p:spPr>
      </p:pic>
      <p:pic>
        <p:nvPicPr>
          <p:cNvPr id="8" name="Рисунок 7" descr="Git · GitHub">
            <a:extLst>
              <a:ext uri="{FF2B5EF4-FFF2-40B4-BE49-F238E27FC236}">
                <a16:creationId xmlns:a16="http://schemas.microsoft.com/office/drawing/2014/main" id="{3CA0392D-99DA-CB57-9BCB-43085650E739}"/>
              </a:ext>
            </a:extLst>
          </p:cNvPr>
          <p:cNvPicPr>
            <a:picLocks noChangeAspect="1"/>
          </p:cNvPicPr>
          <p:nvPr/>
        </p:nvPicPr>
        <p:blipFill>
          <a:blip r:embed="rId5"/>
          <a:stretch>
            <a:fillRect/>
          </a:stretch>
        </p:blipFill>
        <p:spPr>
          <a:xfrm>
            <a:off x="9931160" y="4292359"/>
            <a:ext cx="970473" cy="947469"/>
          </a:xfrm>
          <a:prstGeom prst="rect">
            <a:avLst/>
          </a:prstGeom>
        </p:spPr>
      </p:pic>
      <p:pic>
        <p:nvPicPr>
          <p:cNvPr id="9" name="Рисунок 8" descr="Le socle interministériel de logiciels libres est un ensemble de logiciels  libres préconisés par l'État français depuis 2013.">
            <a:extLst>
              <a:ext uri="{FF2B5EF4-FFF2-40B4-BE49-F238E27FC236}">
                <a16:creationId xmlns:a16="http://schemas.microsoft.com/office/drawing/2014/main" id="{08CEBDBB-20E1-964E-542E-E77AF63BF18E}"/>
              </a:ext>
            </a:extLst>
          </p:cNvPr>
          <p:cNvPicPr>
            <a:picLocks noChangeAspect="1"/>
          </p:cNvPicPr>
          <p:nvPr/>
        </p:nvPicPr>
        <p:blipFill>
          <a:blip r:embed="rId6"/>
          <a:stretch>
            <a:fillRect/>
          </a:stretch>
        </p:blipFill>
        <p:spPr>
          <a:xfrm>
            <a:off x="8778815" y="5436078"/>
            <a:ext cx="1420484" cy="1420484"/>
          </a:xfrm>
          <a:prstGeom prst="rect">
            <a:avLst/>
          </a:prstGeom>
        </p:spPr>
      </p:pic>
      <p:pic>
        <p:nvPicPr>
          <p:cNvPr id="10" name="Рисунок 9" descr="File:WebStorm Icon.svg - Wikimedia Commons">
            <a:extLst>
              <a:ext uri="{FF2B5EF4-FFF2-40B4-BE49-F238E27FC236}">
                <a16:creationId xmlns:a16="http://schemas.microsoft.com/office/drawing/2014/main" id="{A4F799E9-137C-CC48-3B05-95F940A53BBB}"/>
              </a:ext>
            </a:extLst>
          </p:cNvPr>
          <p:cNvPicPr>
            <a:picLocks noChangeAspect="1"/>
          </p:cNvPicPr>
          <p:nvPr/>
        </p:nvPicPr>
        <p:blipFill>
          <a:blip r:embed="rId7"/>
          <a:stretch>
            <a:fillRect/>
          </a:stretch>
        </p:blipFill>
        <p:spPr>
          <a:xfrm>
            <a:off x="10455934" y="5603574"/>
            <a:ext cx="1258021" cy="1258021"/>
          </a:xfrm>
          <a:prstGeom prst="rect">
            <a:avLst/>
          </a:prstGeom>
        </p:spPr>
      </p:pic>
      <p:sp>
        <p:nvSpPr>
          <p:cNvPr id="5" name="Номер слайда 4">
            <a:extLst>
              <a:ext uri="{FF2B5EF4-FFF2-40B4-BE49-F238E27FC236}">
                <a16:creationId xmlns:a16="http://schemas.microsoft.com/office/drawing/2014/main" id="{33F0364B-0451-8A65-C887-C2CCB34C7A3A}"/>
              </a:ext>
            </a:extLst>
          </p:cNvPr>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125131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Заголовок 1">
            <a:extLst>
              <a:ext uri="{FF2B5EF4-FFF2-40B4-BE49-F238E27FC236}">
                <a16:creationId xmlns:a16="http://schemas.microsoft.com/office/drawing/2014/main" id="{8F7260F6-BD48-4552-F7F9-A9F57FBD3D82}"/>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a:solidFill>
                  <a:srgbClr val="EBEBEB"/>
                </a:solidFill>
              </a:rPr>
              <a:t>Схема ролей</a:t>
            </a:r>
          </a:p>
        </p:txBody>
      </p:sp>
      <p:pic>
        <p:nvPicPr>
          <p:cNvPr id="4" name="Объект 3" descr="Изображение выглядит как текст, диаграмма, шаблон&#10;&#10;Содержимое, созданное искусственным интеллектом, может быть неверным.">
            <a:extLst>
              <a:ext uri="{FF2B5EF4-FFF2-40B4-BE49-F238E27FC236}">
                <a16:creationId xmlns:a16="http://schemas.microsoft.com/office/drawing/2014/main" id="{2A3D7703-877C-70CB-D497-0DEA2923E394}"/>
              </a:ext>
            </a:extLst>
          </p:cNvPr>
          <p:cNvPicPr>
            <a:picLocks noGrp="1" noChangeAspect="1"/>
          </p:cNvPicPr>
          <p:nvPr>
            <p:ph idx="1"/>
          </p:nvPr>
        </p:nvPicPr>
        <p:blipFill>
          <a:blip r:embed="rId3"/>
          <a:stretch>
            <a:fillRect/>
          </a:stretch>
        </p:blipFill>
        <p:spPr>
          <a:xfrm>
            <a:off x="2240071" y="1113062"/>
            <a:ext cx="4210290" cy="4628758"/>
          </a:xfrm>
          <a:prstGeom prst="roundRect">
            <a:avLst>
              <a:gd name="adj" fmla="val 1858"/>
            </a:avLst>
          </a:prstGeom>
          <a:effectLst>
            <a:outerShdw blurRad="50800" dist="50800" dir="5400000" algn="tl" rotWithShape="0">
              <a:srgbClr val="000000">
                <a:alpha val="43000"/>
              </a:srgbClr>
            </a:outerShdw>
          </a:effectLst>
        </p:spPr>
      </p:pic>
      <p:sp>
        <p:nvSpPr>
          <p:cNvPr id="3" name="Номер слайда 2">
            <a:extLst>
              <a:ext uri="{FF2B5EF4-FFF2-40B4-BE49-F238E27FC236}">
                <a16:creationId xmlns:a16="http://schemas.microsoft.com/office/drawing/2014/main" id="{B0EFEE5C-3EED-32A5-7949-E19D3FE19EAF}"/>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8382982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26E66F-B81A-F8F2-1861-14DC44AECF11}"/>
              </a:ext>
            </a:extLst>
          </p:cNvPr>
          <p:cNvSpPr>
            <a:spLocks noGrp="1"/>
          </p:cNvSpPr>
          <p:nvPr>
            <p:ph type="title"/>
          </p:nvPr>
        </p:nvSpPr>
        <p:spPr/>
        <p:txBody>
          <a:bodyPr/>
          <a:lstStyle/>
          <a:p>
            <a:r>
              <a:rPr lang="ru-RU" dirty="0"/>
              <a:t>Схема моделей</a:t>
            </a:r>
          </a:p>
        </p:txBody>
      </p:sp>
      <p:sp>
        <p:nvSpPr>
          <p:cNvPr id="4" name="Номер слайда 3">
            <a:extLst>
              <a:ext uri="{FF2B5EF4-FFF2-40B4-BE49-F238E27FC236}">
                <a16:creationId xmlns:a16="http://schemas.microsoft.com/office/drawing/2014/main" id="{368E6BF3-5F5C-FD16-7268-AC052D72C535}"/>
              </a:ext>
            </a:extLst>
          </p:cNvPr>
          <p:cNvSpPr>
            <a:spLocks noGrp="1"/>
          </p:cNvSpPr>
          <p:nvPr>
            <p:ph type="sldNum" sz="quarter" idx="12"/>
          </p:nvPr>
        </p:nvSpPr>
        <p:spPr/>
        <p:txBody>
          <a:bodyPr/>
          <a:lstStyle/>
          <a:p>
            <a:r>
              <a:rPr lang="en-US" dirty="0"/>
              <a:t>8</a:t>
            </a:r>
          </a:p>
        </p:txBody>
      </p:sp>
      <p:pic>
        <p:nvPicPr>
          <p:cNvPr id="6" name="Рисунок 5" descr="Изображение выглядит как текст, снимок экрана, диаграмма, Шрифт&#10;&#10;Содержимое, созданное искусственным интеллектом, может быть неверным.">
            <a:extLst>
              <a:ext uri="{FF2B5EF4-FFF2-40B4-BE49-F238E27FC236}">
                <a16:creationId xmlns:a16="http://schemas.microsoft.com/office/drawing/2014/main" id="{F172E9CE-A5FC-D5F8-F818-96AA2D48AC42}"/>
              </a:ext>
            </a:extLst>
          </p:cNvPr>
          <p:cNvPicPr>
            <a:picLocks noChangeAspect="1"/>
          </p:cNvPicPr>
          <p:nvPr/>
        </p:nvPicPr>
        <p:blipFill>
          <a:blip r:embed="rId2"/>
          <a:stretch>
            <a:fillRect/>
          </a:stretch>
        </p:blipFill>
        <p:spPr>
          <a:xfrm>
            <a:off x="794707" y="2626834"/>
            <a:ext cx="10602583" cy="3545276"/>
          </a:xfrm>
          <a:prstGeom prst="rect">
            <a:avLst/>
          </a:prstGeom>
        </p:spPr>
      </p:pic>
    </p:spTree>
    <p:extLst>
      <p:ext uri="{BB962C8B-B14F-4D97-AF65-F5344CB8AC3E}">
        <p14:creationId xmlns:p14="http://schemas.microsoft.com/office/powerpoint/2010/main" val="122446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15</Slides>
  <Notes>0</Notes>
  <HiddenSlides>0</HiddenSlide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Ion Boardroom</vt:lpstr>
      <vt:lpstr>Floreal Paris</vt:lpstr>
      <vt:lpstr>Введение</vt:lpstr>
      <vt:lpstr>Актуальность, цель проекта</vt:lpstr>
      <vt:lpstr>Термин "Флористика"</vt:lpstr>
      <vt:lpstr>Понятие "ВоркШоп"?</vt:lpstr>
      <vt:lpstr>Как было и как стало</vt:lpstr>
      <vt:lpstr>Компоненты проекта (Тех. Стэк)</vt:lpstr>
      <vt:lpstr>Схема ролей</vt:lpstr>
      <vt:lpstr>Схема моделей</vt:lpstr>
      <vt:lpstr>Коммуникация (Чат румы по товару)</vt:lpstr>
      <vt:lpstr>Как работает поисковая строка?</vt:lpstr>
      <vt:lpstr>Генерация чека</vt:lpstr>
      <vt:lpstr>Фичи</vt:lpstr>
      <vt:lpstr>Road Map</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Floreal Paris</dc:title>
  <dc:creator/>
  <cp:lastModifiedBy>самир гареев</cp:lastModifiedBy>
  <cp:revision>92</cp:revision>
  <dcterms:created xsi:type="dcterms:W3CDTF">2025-07-14T11:47:39Z</dcterms:created>
  <dcterms:modified xsi:type="dcterms:W3CDTF">2025-07-23T13:46:50Z</dcterms:modified>
</cp:coreProperties>
</file>