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324" r:id="rId2"/>
    <p:sldId id="488" r:id="rId3"/>
    <p:sldId id="486" r:id="rId4"/>
    <p:sldId id="925" r:id="rId5"/>
    <p:sldId id="922" r:id="rId6"/>
    <p:sldId id="489" r:id="rId7"/>
    <p:sldId id="484" r:id="rId8"/>
    <p:sldId id="482" r:id="rId9"/>
  </p:sldIdLst>
  <p:sldSz cx="11880850" cy="7200900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6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4268">
          <p15:clr>
            <a:srgbClr val="A4A3A4"/>
          </p15:clr>
        </p15:guide>
        <p15:guide id="4" orient="horz" pos="268">
          <p15:clr>
            <a:srgbClr val="A4A3A4"/>
          </p15:clr>
        </p15:guide>
        <p15:guide id="5" orient="horz" pos="839">
          <p15:clr>
            <a:srgbClr val="A4A3A4"/>
          </p15:clr>
        </p15:guide>
        <p15:guide id="6" orient="horz" pos="3601">
          <p15:clr>
            <a:srgbClr val="A4A3A4"/>
          </p15:clr>
        </p15:guide>
        <p15:guide id="7" orient="horz" pos="1125">
          <p15:clr>
            <a:srgbClr val="A4A3A4"/>
          </p15:clr>
        </p15:guide>
        <p15:guide id="8" orient="horz" pos="3269">
          <p15:clr>
            <a:srgbClr val="A4A3A4"/>
          </p15:clr>
        </p15:guide>
        <p15:guide id="9" orient="horz" pos="1411">
          <p15:clr>
            <a:srgbClr val="A4A3A4"/>
          </p15:clr>
        </p15:guide>
        <p15:guide id="10" orient="horz" pos="3411">
          <p15:clr>
            <a:srgbClr val="A4A3A4"/>
          </p15:clr>
        </p15:guide>
        <p15:guide id="11" orient="horz" pos="3887">
          <p15:clr>
            <a:srgbClr val="A4A3A4"/>
          </p15:clr>
        </p15:guide>
        <p15:guide id="12" pos="384">
          <p15:clr>
            <a:srgbClr val="A4A3A4"/>
          </p15:clr>
        </p15:guide>
        <p15:guide id="13" pos="7170">
          <p15:clr>
            <a:srgbClr val="A4A3A4"/>
          </p15:clr>
        </p15:guide>
        <p15:guide id="14" pos="3742">
          <p15:clr>
            <a:srgbClr val="A4A3A4"/>
          </p15:clr>
        </p15:guide>
        <p15:guide id="15" pos="5569">
          <p15:clr>
            <a:srgbClr val="A4A3A4"/>
          </p15:clr>
        </p15:guide>
        <p15:guide id="16" pos="619">
          <p15:clr>
            <a:srgbClr val="A4A3A4"/>
          </p15:clr>
        </p15:guide>
        <p15:guide id="17" pos="854">
          <p15:clr>
            <a:srgbClr val="A4A3A4"/>
          </p15:clr>
        </p15:guide>
        <p15:guide id="18" pos="6679">
          <p15:clr>
            <a:srgbClr val="A4A3A4"/>
          </p15:clr>
        </p15:guide>
        <p15:guide id="19" pos="4178">
          <p15:clr>
            <a:srgbClr val="A4A3A4"/>
          </p15:clr>
        </p15:guide>
        <p15:guide id="20" pos="4613">
          <p15:clr>
            <a:srgbClr val="A4A3A4"/>
          </p15:clr>
        </p15:guide>
        <p15:guide id="21" pos="3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323232"/>
    <a:srgbClr val="AF1F1B"/>
    <a:srgbClr val="C0C0C0"/>
    <a:srgbClr val="CC3300"/>
    <a:srgbClr val="00CC00"/>
    <a:srgbClr val="00FF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74BE3-F315-40AF-AB21-93BF28F8E7BA}" v="543" dt="2021-02-08T05:44:19.146"/>
    <p1510:client id="{9EA6ADAA-56C0-46EC-B3B7-507254EBD5B1}" v="179" dt="2021-02-08T02:18:06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7091" autoAdjust="0"/>
  </p:normalViewPr>
  <p:slideViewPr>
    <p:cSldViewPr>
      <p:cViewPr varScale="1">
        <p:scale>
          <a:sx n="78" d="100"/>
          <a:sy n="78" d="100"/>
        </p:scale>
        <p:origin x="456" y="42"/>
      </p:cViewPr>
      <p:guideLst>
        <p:guide orient="horz" pos="506"/>
        <p:guide orient="horz" pos="4030"/>
        <p:guide orient="horz" pos="4268"/>
        <p:guide orient="horz" pos="268"/>
        <p:guide orient="horz" pos="839"/>
        <p:guide orient="horz" pos="3601"/>
        <p:guide orient="horz" pos="1125"/>
        <p:guide orient="horz" pos="3269"/>
        <p:guide orient="horz" pos="1411"/>
        <p:guide orient="horz" pos="3411"/>
        <p:guide orient="horz" pos="3887"/>
        <p:guide pos="384"/>
        <p:guide pos="7170"/>
        <p:guide pos="3742"/>
        <p:guide pos="5569"/>
        <p:guide pos="619"/>
        <p:guide pos="854"/>
        <p:guide pos="6679"/>
        <p:guide pos="4178"/>
        <p:guide pos="4613"/>
        <p:guide pos="3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70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468" cy="493941"/>
          </a:xfrm>
          <a:prstGeom prst="rect">
            <a:avLst/>
          </a:prstGeom>
        </p:spPr>
        <p:txBody>
          <a:bodyPr vert="horz" lIns="87663" tIns="43832" rIns="87663" bIns="43832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742" y="0"/>
            <a:ext cx="2918468" cy="493941"/>
          </a:xfrm>
          <a:prstGeom prst="rect">
            <a:avLst/>
          </a:prstGeom>
        </p:spPr>
        <p:txBody>
          <a:bodyPr vert="horz" lIns="87663" tIns="43832" rIns="87663" bIns="43832" rtlCol="0"/>
          <a:lstStyle>
            <a:lvl1pPr algn="r">
              <a:defRPr sz="1200" smtClean="0"/>
            </a:lvl1pPr>
          </a:lstStyle>
          <a:p>
            <a:pPr>
              <a:defRPr/>
            </a:pPr>
            <a:fld id="{A68844ED-54F9-4F5B-9044-13388CC99B20}" type="datetimeFigureOut">
              <a:rPr lang="ja-JP" altLang="en-US"/>
              <a:pPr>
                <a:defRPr/>
              </a:pPr>
              <a:t>2021/2/15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0811"/>
            <a:ext cx="2918468" cy="493941"/>
          </a:xfrm>
          <a:prstGeom prst="rect">
            <a:avLst/>
          </a:prstGeom>
        </p:spPr>
        <p:txBody>
          <a:bodyPr vert="horz" lIns="87663" tIns="43832" rIns="87663" bIns="43832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742" y="9370811"/>
            <a:ext cx="2918468" cy="493941"/>
          </a:xfrm>
          <a:prstGeom prst="rect">
            <a:avLst/>
          </a:prstGeom>
        </p:spPr>
        <p:txBody>
          <a:bodyPr vert="horz" lIns="87663" tIns="43832" rIns="87663" bIns="43832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226CE8B-9202-4C75-9043-56F95D73F0D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2382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468" cy="49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2" rIns="94826" bIns="47412" numCol="1" anchor="t" anchorCtr="0" compatLnSpc="1">
            <a:prstTxWarp prst="textNoShape">
              <a:avLst/>
            </a:prstTxWarp>
          </a:bodyPr>
          <a:lstStyle>
            <a:lvl1pPr algn="l" defTabSz="94816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742" y="0"/>
            <a:ext cx="2918468" cy="49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2" rIns="94826" bIns="47412" numCol="1" anchor="t" anchorCtr="0" compatLnSpc="1">
            <a:prstTxWarp prst="textNoShape">
              <a:avLst/>
            </a:prstTxWarp>
          </a:bodyPr>
          <a:lstStyle>
            <a:lvl1pPr algn="r" defTabSz="94816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5913" y="739775"/>
            <a:ext cx="6103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734" y="4686186"/>
            <a:ext cx="5388300" cy="444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2" rIns="94826" bIns="47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11"/>
            <a:ext cx="2918468" cy="49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2" rIns="94826" bIns="47412" numCol="1" anchor="b" anchorCtr="0" compatLnSpc="1">
            <a:prstTxWarp prst="textNoShape">
              <a:avLst/>
            </a:prstTxWarp>
          </a:bodyPr>
          <a:lstStyle>
            <a:lvl1pPr algn="l" defTabSz="94816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742" y="9370811"/>
            <a:ext cx="2918468" cy="49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2" rIns="94826" bIns="47412" numCol="1" anchor="b" anchorCtr="0" compatLnSpc="1">
            <a:prstTxWarp prst="textNoShape">
              <a:avLst/>
            </a:prstTxWarp>
          </a:bodyPr>
          <a:lstStyle>
            <a:lvl1pPr algn="r" defTabSz="948166">
              <a:defRPr sz="1300">
                <a:latin typeface="Arial" charset="0"/>
              </a:defRPr>
            </a:lvl1pPr>
          </a:lstStyle>
          <a:p>
            <a:pPr>
              <a:defRPr/>
            </a:pPr>
            <a:fld id="{ABDCC34D-6933-475E-9F6F-54AD020BD3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63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 flipH="1" flipV="1">
            <a:off x="249936" y="268888"/>
            <a:ext cx="7922736" cy="48886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" name="Picture 22" descr="background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5" y="4536554"/>
            <a:ext cx="11325284" cy="191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background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" y="905469"/>
            <a:ext cx="11351989" cy="36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26"/>
          <p:cNvSpPr>
            <a:spLocks noChangeShapeType="1"/>
          </p:cNvSpPr>
          <p:nvPr userDrawn="1"/>
        </p:nvSpPr>
        <p:spPr bwMode="auto">
          <a:xfrm>
            <a:off x="249935" y="6624786"/>
            <a:ext cx="11351990" cy="0"/>
          </a:xfrm>
          <a:prstGeom prst="line">
            <a:avLst/>
          </a:prstGeom>
          <a:noFill/>
          <a:ln w="57150" cmpd="thickThin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27"/>
          <p:cNvSpPr>
            <a:spLocks noChangeShapeType="1"/>
          </p:cNvSpPr>
          <p:nvPr userDrawn="1"/>
        </p:nvSpPr>
        <p:spPr bwMode="auto">
          <a:xfrm>
            <a:off x="249936" y="4176514"/>
            <a:ext cx="11325284" cy="0"/>
          </a:xfrm>
          <a:prstGeom prst="line">
            <a:avLst/>
          </a:prstGeom>
          <a:noFill/>
          <a:ln w="57150" cmpd="thickThin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93" y="2313628"/>
            <a:ext cx="11305256" cy="1480458"/>
          </a:xfrm>
        </p:spPr>
        <p:txBody>
          <a:bodyPr/>
          <a:lstStyle>
            <a:lvl1pPr algn="r">
              <a:defRPr sz="3600">
                <a:latin typeface="HGP創英角ｺﾞｼｯｸUB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93" y="4053841"/>
            <a:ext cx="11305256" cy="869729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pic>
        <p:nvPicPr>
          <p:cNvPr id="11" name="Picture 28" descr="skig">
            <a:extLst>
              <a:ext uri="{FF2B5EF4-FFF2-40B4-BE49-F238E27FC236}">
                <a16:creationId xmlns:a16="http://schemas.microsoft.com/office/drawing/2014/main" id="{024195F3-E533-4B62-AC51-89FC63D70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37" y="72058"/>
            <a:ext cx="1474243" cy="81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343CD58-8C5B-48E4-9BEE-80A7779DE9C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26822" y="223859"/>
            <a:ext cx="1474243" cy="4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31D7B-A350-4CD4-B77D-5EFD45C29D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92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13618" y="878447"/>
            <a:ext cx="2673191" cy="5509021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94045" y="878447"/>
            <a:ext cx="7821560" cy="5509021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C2E8F-9C3D-4D52-BCE0-65AE03F712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0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9936" y="576114"/>
            <a:ext cx="11210134" cy="610076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78375-DC75-4274-BA27-75613363BF3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02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8506" y="4627252"/>
            <a:ext cx="10098724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38506" y="3052050"/>
            <a:ext cx="10098724" cy="15751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E0072-AF63-434C-BD06-50879579C6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1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94044" y="1635206"/>
            <a:ext cx="5247376" cy="47522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39432" y="1635206"/>
            <a:ext cx="5247376" cy="47522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6B275-09A7-49F8-83D7-57D30D8CB8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416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4044" y="288372"/>
            <a:ext cx="1069276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94043" y="1611869"/>
            <a:ext cx="524943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94043" y="2283621"/>
            <a:ext cx="5249439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035310" y="1611869"/>
            <a:ext cx="5251501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035310" y="2283621"/>
            <a:ext cx="5251501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3199-8C53-4BFA-93B9-7CA415FE27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05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774B-C61C-467D-9A82-9ECD8D4721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38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3E6C8-2F64-4F8E-BBF9-C43EE88DBB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7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4047" y="286702"/>
            <a:ext cx="3908717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45086" y="286708"/>
            <a:ext cx="6641726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4047" y="1506859"/>
            <a:ext cx="3908717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FA83B-0877-4FE6-868D-948B3D841D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929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731" y="5040632"/>
            <a:ext cx="712851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28731" y="643416"/>
            <a:ext cx="712851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28731" y="5635706"/>
            <a:ext cx="712851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247409" y="6851611"/>
            <a:ext cx="7213079" cy="42505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Software Knowledge Incorporated Co., Ltd. All Right Reserved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8FF78-4F0E-448A-962E-DE5E5E9D8B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13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935" y="1525813"/>
            <a:ext cx="11380978" cy="500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>
            <a:off x="249936" y="1257077"/>
            <a:ext cx="11380978" cy="45679"/>
          </a:xfrm>
          <a:prstGeom prst="line">
            <a:avLst/>
          </a:prstGeom>
          <a:noFill/>
          <a:ln w="57150" cmpd="thickThin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28865" y="6842930"/>
            <a:ext cx="277219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47579C93-E0C8-42B8-911B-34DE2A4D5B3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1" name="Line 21"/>
          <p:cNvSpPr>
            <a:spLocks noChangeShapeType="1"/>
          </p:cNvSpPr>
          <p:nvPr userDrawn="1"/>
        </p:nvSpPr>
        <p:spPr bwMode="auto">
          <a:xfrm>
            <a:off x="249935" y="6766082"/>
            <a:ext cx="11451129" cy="39117"/>
          </a:xfrm>
          <a:prstGeom prst="line">
            <a:avLst/>
          </a:prstGeom>
          <a:noFill/>
          <a:ln w="57150" cmpd="thickThin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403A2F2-94CC-4241-9623-E6549A58C0B8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249936" y="268888"/>
            <a:ext cx="7922736" cy="397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7" name="Picture 28" descr="skig">
            <a:extLst>
              <a:ext uri="{FF2B5EF4-FFF2-40B4-BE49-F238E27FC236}">
                <a16:creationId xmlns:a16="http://schemas.microsoft.com/office/drawing/2014/main" id="{175558A2-0091-4E95-8B4C-F382F53A1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37" y="72058"/>
            <a:ext cx="1474243" cy="81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F1C8B7-8B8A-46A4-A902-4792C324A5F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26822" y="223859"/>
            <a:ext cx="1474243" cy="46967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9936" y="576114"/>
            <a:ext cx="11380978" cy="61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Lucida Sans Unicode" pitchFamily="34" charset="0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emf"/><Relationship Id="rId18" Type="http://schemas.openxmlformats.org/officeDocument/2006/relationships/image" Target="../media/image22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8.jpe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microsoft.com/office/2007/relationships/hdphoto" Target="../media/hdphoto1.wdp"/><Relationship Id="rId27" Type="http://schemas.openxmlformats.org/officeDocument/2006/relationships/image" Target="../media/image30.jpe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6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5.jpeg"/><Relationship Id="rId17" Type="http://schemas.microsoft.com/office/2007/relationships/hdphoto" Target="../media/hdphoto2.wdp"/><Relationship Id="rId25" Type="http://schemas.openxmlformats.org/officeDocument/2006/relationships/image" Target="../media/image57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eg"/><Relationship Id="rId24" Type="http://schemas.openxmlformats.org/officeDocument/2006/relationships/image" Target="../media/image56.png"/><Relationship Id="rId5" Type="http://schemas.openxmlformats.org/officeDocument/2006/relationships/image" Target="../media/image38.jpe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3.jpe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129" y="5904706"/>
            <a:ext cx="8083516" cy="417642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ja-JP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lang="ja-JP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857" y="2448322"/>
            <a:ext cx="10098724" cy="105846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ja-JP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株式会社　</a:t>
            </a:r>
            <a:r>
              <a:rPr lang="en-US" altLang="ja-JP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ATGS</a:t>
            </a:r>
            <a:r>
              <a:rPr lang="en-US" altLang="ja-JP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  <a:r>
              <a:rPr lang="ja-JP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エーティージーエス</a:t>
            </a:r>
            <a:r>
              <a:rPr lang="en-US" altLang="ja-JP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　のご紹介</a:t>
            </a:r>
            <a:endParaRPr lang="ja-JP" altLang="en-US" sz="66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6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ATGS 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らしさ</a:t>
            </a: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2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98E0F07-E8DE-43FB-B602-7C387460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3" y="2880370"/>
            <a:ext cx="7382590" cy="38164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6CA163-D6F7-450D-94B8-E22F6F431D2B}"/>
              </a:ext>
            </a:extLst>
          </p:cNvPr>
          <p:cNvSpPr txBox="1"/>
          <p:nvPr/>
        </p:nvSpPr>
        <p:spPr>
          <a:xfrm>
            <a:off x="251793" y="1296194"/>
            <a:ext cx="11347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幅広い業種に対する開発・インフラに対応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金融・通信・産業ソリューションにおけるアプリ開発の要件定義・設計～開発・保守を、お客様先で常駐支援します。</a:t>
            </a:r>
          </a:p>
          <a:p>
            <a:pPr algn="l"/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サーバー設計構築・運用保守／クラウドソリューションの分野では、大型システムの基盤構築・運用保守に加え、パブリッククラウドソリューション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(AWS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Azure)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、マイクロソフト製品対応　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(Office365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Microsoft365)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を、お客様先で常駐支援、または本社・各支社での持ち帰り受託対応を行っています。</a:t>
            </a:r>
            <a:endParaRPr lang="en-US" altLang="ja-JP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8317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ATGS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のトレンド</a:t>
            </a: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3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6CA163-D6F7-450D-94B8-E22F6F431D2B}"/>
              </a:ext>
            </a:extLst>
          </p:cNvPr>
          <p:cNvSpPr txBox="1"/>
          <p:nvPr/>
        </p:nvSpPr>
        <p:spPr>
          <a:xfrm>
            <a:off x="251793" y="1467023"/>
            <a:ext cx="1128037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取り組み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ATGS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では特にマイクロソフト ソリューションに力を入れています。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主に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Microsoft 365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ソリューションに取り組んでおり、現在は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EMS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製品に注力しています。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AWS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Azure</a:t>
            </a:r>
            <a:r>
              <a:rPr lang="ja-JP" altLang="en-US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といったクラウドソリューションへの案件も得意としております。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プロジェクトへの関わり方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ATGS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では、マイクロソフトのオンプレミス製品からクラウド サービスのコンサルや提案、設計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移行まで一環して対応することが可能です。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PM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としてのプロジェクト運営だけでなく、コンサルや提案フェーズからプロジェクトに関わる実績が多数あります。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技術領域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オンプレミスのインフラ、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AD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Exchange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等のオンプレミス製品、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Microsoft 365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などのクラウドなど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幅広い対応が可能です。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Exchange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Teams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等の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Office 365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サービスだけでなく、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Intune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Azure Information Protection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Cloud App Security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など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EMS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製品の対応も可能です。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マイクロソフト出身のメンバーもいることから、製品の深い知識を有しています。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4782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Microsoft365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対応領域</a:t>
            </a:r>
            <a:endParaRPr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4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CA2E0DDA-18A5-49EF-AC16-41CF65A4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19" t="14657" r="-1472" b="12087"/>
          <a:stretch/>
        </p:blipFill>
        <p:spPr>
          <a:xfrm>
            <a:off x="167746" y="1342786"/>
            <a:ext cx="7686802" cy="3603474"/>
          </a:xfrm>
          <a:prstGeom prst="rect">
            <a:avLst/>
          </a:prstGeom>
        </p:spPr>
      </p:pic>
      <p:sp>
        <p:nvSpPr>
          <p:cNvPr id="92" name="角丸四角形 63">
            <a:extLst>
              <a:ext uri="{FF2B5EF4-FFF2-40B4-BE49-F238E27FC236}">
                <a16:creationId xmlns:a16="http://schemas.microsoft.com/office/drawing/2014/main" id="{28EDB315-DF80-450D-8B2E-C9F799386CBD}"/>
              </a:ext>
            </a:extLst>
          </p:cNvPr>
          <p:cNvSpPr/>
          <p:nvPr/>
        </p:nvSpPr>
        <p:spPr bwMode="auto">
          <a:xfrm>
            <a:off x="6044659" y="3748519"/>
            <a:ext cx="5779041" cy="2948275"/>
          </a:xfrm>
          <a:prstGeom prst="rect">
            <a:avLst/>
          </a:prstGeom>
          <a:solidFill>
            <a:srgbClr val="FFFFFF">
              <a:alpha val="51000"/>
            </a:srgbClr>
          </a:solidFill>
          <a:ln w="38100" cap="flat" cmpd="sng" algn="ctr">
            <a:solidFill>
              <a:srgbClr val="EB3C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2203" tIns="42203" rIns="42203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38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203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メイリオ" panose="020B0604030504040204" pitchFamily="50" charset="-128"/>
              <a:ea typeface="メイリオ" panose="020B0604030504040204" pitchFamily="50" charset="-128"/>
              <a:cs typeface="Segoe UI" pitchFamily="34" charset="0"/>
            </a:endParaRP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E805367D-F65C-4A5E-BD49-1CBA54BDB2EE}"/>
              </a:ext>
            </a:extLst>
          </p:cNvPr>
          <p:cNvGrpSpPr/>
          <p:nvPr/>
        </p:nvGrpSpPr>
        <p:grpSpPr>
          <a:xfrm>
            <a:off x="7613958" y="3994996"/>
            <a:ext cx="1760121" cy="868553"/>
            <a:chOff x="3034264" y="1593300"/>
            <a:chExt cx="1805184" cy="765416"/>
          </a:xfrm>
        </p:grpSpPr>
        <p:pic>
          <p:nvPicPr>
            <p:cNvPr id="94" name="図 93">
              <a:extLst>
                <a:ext uri="{FF2B5EF4-FFF2-40B4-BE49-F238E27FC236}">
                  <a16:creationId xmlns:a16="http://schemas.microsoft.com/office/drawing/2014/main" id="{3BDCC95D-D643-4AC5-9F04-E0C8E3771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264" y="1593300"/>
              <a:ext cx="1805184" cy="705506"/>
            </a:xfrm>
            <a:prstGeom prst="rect">
              <a:avLst/>
            </a:prstGeom>
          </p:spPr>
        </p:pic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A611565B-2D30-44C2-972A-EB046C6BBB47}"/>
                </a:ext>
              </a:extLst>
            </p:cNvPr>
            <p:cNvSpPr txBox="1"/>
            <p:nvPr/>
          </p:nvSpPr>
          <p:spPr>
            <a:xfrm>
              <a:off x="3457004" y="2216436"/>
              <a:ext cx="1219405" cy="1422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15" b="1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個人用ストレージ</a:t>
              </a: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11439CF-71D5-4126-93BC-A1FD4B78F1AA}"/>
              </a:ext>
            </a:extLst>
          </p:cNvPr>
          <p:cNvGrpSpPr/>
          <p:nvPr/>
        </p:nvGrpSpPr>
        <p:grpSpPr>
          <a:xfrm>
            <a:off x="6044658" y="3937732"/>
            <a:ext cx="1475785" cy="787269"/>
            <a:chOff x="4774200" y="1598150"/>
            <a:chExt cx="1513571" cy="693784"/>
          </a:xfrm>
        </p:grpSpPr>
        <p:pic>
          <p:nvPicPr>
            <p:cNvPr id="97" name="図 96">
              <a:extLst>
                <a:ext uri="{FF2B5EF4-FFF2-40B4-BE49-F238E27FC236}">
                  <a16:creationId xmlns:a16="http://schemas.microsoft.com/office/drawing/2014/main" id="{4DAD5A3C-8480-4868-B394-2A7B354C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490" y="1598150"/>
              <a:ext cx="1404067" cy="648893"/>
            </a:xfrm>
            <a:prstGeom prst="rect">
              <a:avLst/>
            </a:prstGeom>
          </p:spPr>
        </p:pic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83F124F-5C15-4A85-93B4-6882F947BD3E}"/>
                </a:ext>
              </a:extLst>
            </p:cNvPr>
            <p:cNvSpPr txBox="1"/>
            <p:nvPr/>
          </p:nvSpPr>
          <p:spPr>
            <a:xfrm>
              <a:off x="4774200" y="2149654"/>
              <a:ext cx="1513571" cy="1422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15" b="1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クラウドベースの </a:t>
              </a:r>
              <a:r>
                <a:rPr lang="en-US" altLang="ja-JP" sz="1015" b="1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Office</a:t>
              </a:r>
              <a:endParaRPr lang="ja-JP" altLang="en-US" sz="1015" b="1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766E69CA-EF17-4AE4-86C8-D231ECDF32E9}"/>
              </a:ext>
            </a:extLst>
          </p:cNvPr>
          <p:cNvGrpSpPr/>
          <p:nvPr/>
        </p:nvGrpSpPr>
        <p:grpSpPr>
          <a:xfrm>
            <a:off x="5883275" y="5016673"/>
            <a:ext cx="1922387" cy="1431026"/>
            <a:chOff x="1003777" y="4374080"/>
            <a:chExt cx="1971606" cy="1261097"/>
          </a:xfrm>
        </p:grpSpPr>
        <p:pic>
          <p:nvPicPr>
            <p:cNvPr id="100" name="図 99">
              <a:extLst>
                <a:ext uri="{FF2B5EF4-FFF2-40B4-BE49-F238E27FC236}">
                  <a16:creationId xmlns:a16="http://schemas.microsoft.com/office/drawing/2014/main" id="{C3174FE2-0126-417D-9366-44C0EA822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214" y="4374080"/>
              <a:ext cx="1673426" cy="572096"/>
            </a:xfrm>
            <a:prstGeom prst="rect">
              <a:avLst/>
            </a:prstGeom>
          </p:spPr>
        </p:pic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CAABEB83-E9D6-4792-862B-BD0C4E1C25A8}"/>
                </a:ext>
              </a:extLst>
            </p:cNvPr>
            <p:cNvSpPr txBox="1"/>
            <p:nvPr/>
          </p:nvSpPr>
          <p:spPr>
            <a:xfrm>
              <a:off x="1003777" y="4839772"/>
              <a:ext cx="1754262" cy="1376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15" b="1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メール ＆ スケジュール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C1AD477-E593-4EC5-99DF-71C8C2F09065}"/>
                </a:ext>
              </a:extLst>
            </p:cNvPr>
            <p:cNvSpPr txBox="1"/>
            <p:nvPr/>
          </p:nvSpPr>
          <p:spPr>
            <a:xfrm>
              <a:off x="1327273" y="5040536"/>
              <a:ext cx="1648110" cy="407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電子メール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グループスケジュール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施設予約</a:t>
              </a:r>
            </a:p>
          </p:txBody>
        </p:sp>
        <p:pic>
          <p:nvPicPr>
            <p:cNvPr id="103" name="Picture 275" descr="calendar">
              <a:extLst>
                <a:ext uri="{FF2B5EF4-FFF2-40B4-BE49-F238E27FC236}">
                  <a16:creationId xmlns:a16="http://schemas.microsoft.com/office/drawing/2014/main" id="{2C81B345-2006-4FED-9E67-23EDD4825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6248" y="5328216"/>
              <a:ext cx="332281" cy="294985"/>
            </a:xfrm>
            <a:prstGeom prst="rect">
              <a:avLst/>
            </a:prstGeom>
          </p:spPr>
        </p:pic>
        <p:pic>
          <p:nvPicPr>
            <p:cNvPr id="104" name="Picture 276" descr="XP icon mail">
              <a:extLst>
                <a:ext uri="{FF2B5EF4-FFF2-40B4-BE49-F238E27FC236}">
                  <a16:creationId xmlns:a16="http://schemas.microsoft.com/office/drawing/2014/main" id="{8E5CDEA9-8E5C-449C-AB3D-656C9AB9D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22236" y="5316248"/>
              <a:ext cx="287923" cy="318929"/>
            </a:xfrm>
            <a:prstGeom prst="rect">
              <a:avLst/>
            </a:prstGeom>
          </p:spPr>
        </p:pic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D21756E-C5E3-4682-B19F-6BD7CBB671CA}"/>
              </a:ext>
            </a:extLst>
          </p:cNvPr>
          <p:cNvGrpSpPr/>
          <p:nvPr/>
        </p:nvGrpSpPr>
        <p:grpSpPr>
          <a:xfrm>
            <a:off x="7703687" y="5005672"/>
            <a:ext cx="1725241" cy="1512782"/>
            <a:chOff x="3499381" y="4403176"/>
            <a:chExt cx="1769412" cy="1333146"/>
          </a:xfrm>
        </p:grpSpPr>
        <p:pic>
          <p:nvPicPr>
            <p:cNvPr id="106" name="図 105">
              <a:extLst>
                <a:ext uri="{FF2B5EF4-FFF2-40B4-BE49-F238E27FC236}">
                  <a16:creationId xmlns:a16="http://schemas.microsoft.com/office/drawing/2014/main" id="{57040435-D59F-4F79-B75E-037456DE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381" y="4403176"/>
              <a:ext cx="1769412" cy="562291"/>
            </a:xfrm>
            <a:prstGeom prst="rect">
              <a:avLst/>
            </a:prstGeom>
          </p:spPr>
        </p:pic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F9797CF9-1C74-4629-B3F8-E119B1C828D8}"/>
                </a:ext>
              </a:extLst>
            </p:cNvPr>
            <p:cNvSpPr txBox="1"/>
            <p:nvPr/>
          </p:nvSpPr>
          <p:spPr>
            <a:xfrm>
              <a:off x="3525962" y="4856453"/>
              <a:ext cx="1726734" cy="1376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15" b="1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情報共有ワークスペース</a:t>
              </a: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9F13602-C05C-4923-BCF6-29BE60006D83}"/>
                </a:ext>
              </a:extLst>
            </p:cNvPr>
            <p:cNvSpPr txBox="1"/>
            <p:nvPr/>
          </p:nvSpPr>
          <p:spPr>
            <a:xfrm>
              <a:off x="3636673" y="5057048"/>
              <a:ext cx="1219405" cy="679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ポータル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掲示板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検索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文書共有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58265" indent="-158265" algn="l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ja-JP" altLang="en-US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アプリ構築</a:t>
              </a:r>
              <a:endParaRPr lang="en-US" altLang="ja-JP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09" name="正方形/長方形 234555">
              <a:extLst>
                <a:ext uri="{FF2B5EF4-FFF2-40B4-BE49-F238E27FC236}">
                  <a16:creationId xmlns:a16="http://schemas.microsoft.com/office/drawing/2014/main" id="{F320828F-376F-4F28-A064-1A929F478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7573" y="5180418"/>
              <a:ext cx="518733" cy="477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CB778A5-BC8C-4764-8AFF-1A5D1F4B6DC3}"/>
              </a:ext>
            </a:extLst>
          </p:cNvPr>
          <p:cNvSpPr txBox="1"/>
          <p:nvPr/>
        </p:nvSpPr>
        <p:spPr>
          <a:xfrm>
            <a:off x="9686334" y="5514972"/>
            <a:ext cx="2163607" cy="312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15" b="1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チャットベースの作業ワークスペース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5201F67-B40B-432C-A740-388F09626F21}"/>
              </a:ext>
            </a:extLst>
          </p:cNvPr>
          <p:cNvSpPr txBox="1"/>
          <p:nvPr/>
        </p:nvSpPr>
        <p:spPr>
          <a:xfrm>
            <a:off x="9922699" y="5765817"/>
            <a:ext cx="1771648" cy="894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8265" indent="-158265"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在籍確認</a:t>
            </a:r>
            <a:endParaRPr lang="en-US" altLang="ja-JP" sz="969" kern="0" spc="-65" dirty="0">
              <a:solidFill>
                <a:srgbClr val="000000">
                  <a:lumMod val="50000"/>
                  <a:lumOff val="5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58265" indent="-158265"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チャット</a:t>
            </a:r>
            <a:endParaRPr lang="en-US" altLang="ja-JP" sz="969" kern="0" spc="-65" dirty="0">
              <a:solidFill>
                <a:srgbClr val="000000">
                  <a:lumMod val="50000"/>
                  <a:lumOff val="5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58265" indent="-158265"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電話</a:t>
            </a:r>
            <a:endParaRPr lang="en-US" altLang="ja-JP" sz="969" kern="0" spc="-65" dirty="0">
              <a:solidFill>
                <a:srgbClr val="000000">
                  <a:lumMod val="50000"/>
                  <a:lumOff val="5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58265" indent="-158265"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リモート会議</a:t>
            </a:r>
            <a:endParaRPr lang="en-US" altLang="ja-JP" sz="969" kern="0" spc="-65" dirty="0">
              <a:solidFill>
                <a:srgbClr val="000000">
                  <a:lumMod val="50000"/>
                  <a:lumOff val="5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58265" indent="-158265"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969" kern="0" spc="-65" dirty="0">
                <a:solidFill>
                  <a:srgbClr val="000000">
                    <a:lumMod val="50000"/>
                    <a:lumOff val="5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グループコミュニケーション</a:t>
            </a:r>
          </a:p>
        </p:txBody>
      </p:sp>
      <p:pic>
        <p:nvPicPr>
          <p:cNvPr id="112" name="正方形/長方形 237599">
            <a:extLst>
              <a:ext uri="{FF2B5EF4-FFF2-40B4-BE49-F238E27FC236}">
                <a16:creationId xmlns:a16="http://schemas.microsoft.com/office/drawing/2014/main" id="{4836B7A8-91FB-4A93-83B6-8A1896BAA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35686" y="5778186"/>
            <a:ext cx="620839" cy="57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角丸四角形 86">
            <a:extLst>
              <a:ext uri="{FF2B5EF4-FFF2-40B4-BE49-F238E27FC236}">
                <a16:creationId xmlns:a16="http://schemas.microsoft.com/office/drawing/2014/main" id="{F97740D5-2B2D-4D6F-A5FD-015DE95875A1}"/>
              </a:ext>
            </a:extLst>
          </p:cNvPr>
          <p:cNvSpPr/>
          <p:nvPr/>
        </p:nvSpPr>
        <p:spPr bwMode="auto">
          <a:xfrm>
            <a:off x="6209750" y="3557643"/>
            <a:ext cx="5406202" cy="439917"/>
          </a:xfrm>
          <a:prstGeom prst="rect">
            <a:avLst/>
          </a:prstGeom>
          <a:solidFill>
            <a:srgbClr val="EB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2203" tIns="42203" rIns="42203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38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8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メイリオ" panose="020B0604030504040204" pitchFamily="50" charset="-128"/>
                <a:ea typeface="メイリオ" panose="020B0604030504040204" pitchFamily="50" charset="-128"/>
                <a:cs typeface="Segoe UI" pitchFamily="34" charset="0"/>
              </a:rPr>
              <a:t>Office</a:t>
            </a:r>
            <a:r>
              <a:rPr kumimoji="0" lang="ja-JP" altLang="en-US" sz="18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メイリオ" panose="020B0604030504040204" pitchFamily="50" charset="-128"/>
                <a:ea typeface="メイリオ" panose="020B0604030504040204" pitchFamily="50" charset="-128"/>
                <a:cs typeface="Segoe UI" pitchFamily="34" charset="0"/>
              </a:rPr>
              <a:t> </a:t>
            </a:r>
            <a:r>
              <a:rPr kumimoji="0" lang="en-US" altLang="ja-JP" sz="18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メイリオ" panose="020B0604030504040204" pitchFamily="50" charset="-128"/>
                <a:ea typeface="メイリオ" panose="020B0604030504040204" pitchFamily="50" charset="-128"/>
                <a:cs typeface="Segoe UI" pitchFamily="34" charset="0"/>
              </a:rPr>
              <a:t>365</a:t>
            </a:r>
            <a:r>
              <a:rPr kumimoji="0" lang="ja-JP" altLang="en-US" sz="184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メイリオ" panose="020B0604030504040204" pitchFamily="50" charset="-128"/>
                <a:ea typeface="メイリオ" panose="020B0604030504040204" pitchFamily="50" charset="-128"/>
                <a:cs typeface="Segoe UI" pitchFamily="34" charset="0"/>
              </a:rPr>
              <a:t> コアサービス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4A8C0312-F239-478C-8D6F-7F6E5BD2718C}"/>
              </a:ext>
            </a:extLst>
          </p:cNvPr>
          <p:cNvGrpSpPr/>
          <p:nvPr/>
        </p:nvGrpSpPr>
        <p:grpSpPr>
          <a:xfrm>
            <a:off x="9788147" y="4095594"/>
            <a:ext cx="1689107" cy="950566"/>
            <a:chOff x="4637335" y="4340579"/>
            <a:chExt cx="1732353" cy="837691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2E1B52D3-BDDE-42C3-8B7A-3E23BAE9919C}"/>
                </a:ext>
              </a:extLst>
            </p:cNvPr>
            <p:cNvGrpSpPr/>
            <p:nvPr/>
          </p:nvGrpSpPr>
          <p:grpSpPr>
            <a:xfrm>
              <a:off x="4637335" y="4610617"/>
              <a:ext cx="1732353" cy="567653"/>
              <a:chOff x="8097447" y="1736340"/>
              <a:chExt cx="1732353" cy="567653"/>
            </a:xfrm>
          </p:grpSpPr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7AC8D0D1-89C8-40FC-B9E6-B7476F05B80F}"/>
                  </a:ext>
                </a:extLst>
              </p:cNvPr>
              <p:cNvSpPr txBox="1"/>
              <p:nvPr/>
            </p:nvSpPr>
            <p:spPr>
              <a:xfrm>
                <a:off x="8097447" y="1736340"/>
                <a:ext cx="1732353" cy="275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015" b="1" kern="0" spc="-65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エンタープライズソーシャル</a:t>
                </a: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B11152AD-A0CC-4922-B141-E1D003A5D5A2}"/>
                  </a:ext>
                </a:extLst>
              </p:cNvPr>
              <p:cNvSpPr txBox="1"/>
              <p:nvPr/>
            </p:nvSpPr>
            <p:spPr>
              <a:xfrm>
                <a:off x="8353920" y="1911279"/>
                <a:ext cx="1219405" cy="271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58265" indent="-158265" algn="l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ja-JP" altLang="en-US" sz="969" kern="0" spc="-65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フィード</a:t>
                </a:r>
                <a:endParaRPr lang="en-US" altLang="ja-JP" sz="969" kern="0" spc="-65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158265" indent="-158265" algn="l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ja-JP" altLang="en-US" sz="969" kern="0" spc="-65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コミュニティ</a:t>
                </a:r>
              </a:p>
            </p:txBody>
          </p:sp>
          <p:pic>
            <p:nvPicPr>
              <p:cNvPr id="119" name="正方形/長方形 234555">
                <a:extLst>
                  <a:ext uri="{FF2B5EF4-FFF2-40B4-BE49-F238E27FC236}">
                    <a16:creationId xmlns:a16="http://schemas.microsoft.com/office/drawing/2014/main" id="{7F7E2997-D59F-492E-B810-2D6BCD3B9C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94727" y="1894499"/>
                <a:ext cx="361725" cy="333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0" name="Picture 5" descr="Bule User sm">
                <a:extLst>
                  <a:ext uri="{FF2B5EF4-FFF2-40B4-BE49-F238E27FC236}">
                    <a16:creationId xmlns:a16="http://schemas.microsoft.com/office/drawing/2014/main" id="{6B6029A4-7428-4E16-A29C-082B8111D10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0857" y="1979576"/>
                <a:ext cx="214846" cy="286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1" name="Picture 7" descr="Green User sm">
                <a:extLst>
                  <a:ext uri="{FF2B5EF4-FFF2-40B4-BE49-F238E27FC236}">
                    <a16:creationId xmlns:a16="http://schemas.microsoft.com/office/drawing/2014/main" id="{089597C1-A734-4901-B9A6-ED34ABBA212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1315" y="2017382"/>
                <a:ext cx="213500" cy="286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16" name="Picture 12" descr="Yammer_Logo.eps">
              <a:extLst>
                <a:ext uri="{FF2B5EF4-FFF2-40B4-BE49-F238E27FC236}">
                  <a16:creationId xmlns:a16="http://schemas.microsoft.com/office/drawing/2014/main" id="{3C7EFE75-4363-4C7A-996F-E1F2B92F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237" y="4340579"/>
              <a:ext cx="1243308" cy="261548"/>
            </a:xfrm>
            <a:prstGeom prst="rect">
              <a:avLst/>
            </a:prstGeom>
          </p:spPr>
        </p:pic>
      </p:grp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3114E34F-ED4B-4A33-BA29-E789A93AB5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08623" y="5119897"/>
            <a:ext cx="319815" cy="372202"/>
          </a:xfrm>
          <a:prstGeom prst="rect">
            <a:avLst/>
          </a:prstGeom>
          <a:effectLst>
            <a:glow rad="38100">
              <a:sysClr val="window" lastClr="FFFFFF"/>
            </a:glow>
          </a:effectLst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2026B8E-8161-4932-8717-7ED3C3E8CE18}"/>
              </a:ext>
            </a:extLst>
          </p:cNvPr>
          <p:cNvSpPr txBox="1"/>
          <p:nvPr/>
        </p:nvSpPr>
        <p:spPr>
          <a:xfrm>
            <a:off x="10075460" y="5105723"/>
            <a:ext cx="1774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rgbClr val="4B53BC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Microsoft Teams</a:t>
            </a:r>
            <a:endParaRPr lang="ja-JP" altLang="en-US" sz="1600" dirty="0">
              <a:solidFill>
                <a:srgbClr val="4B53BC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7AFEA1E-ADF4-4A56-AB21-B77ACEFD5ABB}"/>
              </a:ext>
            </a:extLst>
          </p:cNvPr>
          <p:cNvGrpSpPr/>
          <p:nvPr/>
        </p:nvGrpSpPr>
        <p:grpSpPr>
          <a:xfrm>
            <a:off x="3534198" y="3600450"/>
            <a:ext cx="2124438" cy="3096344"/>
            <a:chOff x="-2846024" y="2161890"/>
            <a:chExt cx="2149500" cy="3665475"/>
          </a:xfrm>
        </p:grpSpPr>
        <p:sp>
          <p:nvSpPr>
            <p:cNvPr id="295" name="角丸四角形 95">
              <a:extLst>
                <a:ext uri="{FF2B5EF4-FFF2-40B4-BE49-F238E27FC236}">
                  <a16:creationId xmlns:a16="http://schemas.microsoft.com/office/drawing/2014/main" id="{B8CE9DC0-D8D2-4F46-80C9-1E14357EFE0C}"/>
                </a:ext>
              </a:extLst>
            </p:cNvPr>
            <p:cNvSpPr/>
            <p:nvPr/>
          </p:nvSpPr>
          <p:spPr bwMode="auto">
            <a:xfrm>
              <a:off x="-2846024" y="2349799"/>
              <a:ext cx="2149500" cy="347756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38100" cap="flat" cmpd="sng" algn="ctr">
              <a:solidFill>
                <a:srgbClr val="EB3C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2203" tIns="42203" rIns="42203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380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203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6" name="角丸四角形 96">
              <a:extLst>
                <a:ext uri="{FF2B5EF4-FFF2-40B4-BE49-F238E27FC236}">
                  <a16:creationId xmlns:a16="http://schemas.microsoft.com/office/drawing/2014/main" id="{271BA614-5D91-4EEC-9B14-14DD034B174B}"/>
                </a:ext>
              </a:extLst>
            </p:cNvPr>
            <p:cNvSpPr/>
            <p:nvPr/>
          </p:nvSpPr>
          <p:spPr bwMode="auto">
            <a:xfrm>
              <a:off x="-2593811" y="2161890"/>
              <a:ext cx="1486690" cy="439917"/>
            </a:xfrm>
            <a:prstGeom prst="rect">
              <a:avLst/>
            </a:prstGeom>
            <a:solidFill>
              <a:srgbClr val="EB3C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2203" tIns="42203" rIns="42203" bIns="422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380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メイリオ" panose="020B0604030504040204" pitchFamily="50" charset="-128"/>
                  <a:ea typeface="メイリオ" panose="020B0604030504040204" pitchFamily="50" charset="-128"/>
                  <a:cs typeface="Segoe UI" pitchFamily="34" charset="0"/>
                </a:rPr>
                <a:t>クライアント</a:t>
              </a:r>
            </a:p>
          </p:txBody>
        </p:sp>
        <p:pic>
          <p:nvPicPr>
            <p:cNvPr id="297" name="図 296">
              <a:extLst>
                <a:ext uri="{FF2B5EF4-FFF2-40B4-BE49-F238E27FC236}">
                  <a16:creationId xmlns:a16="http://schemas.microsoft.com/office/drawing/2014/main" id="{63F51D96-5D46-4165-A8A4-0E9A3123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50331" y="3156564"/>
              <a:ext cx="781561" cy="510731"/>
            </a:xfrm>
            <a:prstGeom prst="rect">
              <a:avLst/>
            </a:prstGeom>
          </p:spPr>
        </p:pic>
        <p:pic>
          <p:nvPicPr>
            <p:cNvPr id="298" name="図 297">
              <a:extLst>
                <a:ext uri="{FF2B5EF4-FFF2-40B4-BE49-F238E27FC236}">
                  <a16:creationId xmlns:a16="http://schemas.microsoft.com/office/drawing/2014/main" id="{A17F16B5-BFC6-4F1D-95F0-907484C4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57642" y="3588453"/>
              <a:ext cx="788873" cy="538644"/>
            </a:xfrm>
            <a:prstGeom prst="rect">
              <a:avLst/>
            </a:prstGeom>
          </p:spPr>
        </p:pic>
        <p:pic>
          <p:nvPicPr>
            <p:cNvPr id="299" name="図 298">
              <a:extLst>
                <a:ext uri="{FF2B5EF4-FFF2-40B4-BE49-F238E27FC236}">
                  <a16:creationId xmlns:a16="http://schemas.microsoft.com/office/drawing/2014/main" id="{5FB8F859-B7DF-4D86-8976-D8A6B1DB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31689" y="4418832"/>
              <a:ext cx="980718" cy="505433"/>
            </a:xfrm>
            <a:prstGeom prst="rect">
              <a:avLst/>
            </a:prstGeom>
          </p:spPr>
        </p:pic>
        <p:pic>
          <p:nvPicPr>
            <p:cNvPr id="300" name="図 299">
              <a:extLst>
                <a:ext uri="{FF2B5EF4-FFF2-40B4-BE49-F238E27FC236}">
                  <a16:creationId xmlns:a16="http://schemas.microsoft.com/office/drawing/2014/main" id="{2DD2EBE8-2907-4730-B8E3-0E99DB75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39971" y="4022605"/>
              <a:ext cx="1082474" cy="500724"/>
            </a:xfrm>
            <a:prstGeom prst="rect">
              <a:avLst/>
            </a:prstGeom>
          </p:spPr>
        </p:pic>
        <p:pic>
          <p:nvPicPr>
            <p:cNvPr id="301" name="図 300">
              <a:extLst>
                <a:ext uri="{FF2B5EF4-FFF2-40B4-BE49-F238E27FC236}">
                  <a16:creationId xmlns:a16="http://schemas.microsoft.com/office/drawing/2014/main" id="{9CDB1E48-379B-4DCA-A58D-533055866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34047" y="4837123"/>
              <a:ext cx="1008621" cy="485475"/>
            </a:xfrm>
            <a:prstGeom prst="rect">
              <a:avLst/>
            </a:prstGeom>
          </p:spPr>
        </p:pic>
        <p:pic>
          <p:nvPicPr>
            <p:cNvPr id="303" name="図 302">
              <a:extLst>
                <a:ext uri="{FF2B5EF4-FFF2-40B4-BE49-F238E27FC236}">
                  <a16:creationId xmlns:a16="http://schemas.microsoft.com/office/drawing/2014/main" id="{A2D6F27C-A5F1-44A7-9EDF-5A5A783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4625" r="92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31273" y="2667290"/>
              <a:ext cx="1004474" cy="958642"/>
            </a:xfrm>
            <a:prstGeom prst="rect">
              <a:avLst/>
            </a:prstGeom>
          </p:spPr>
        </p:pic>
        <p:pic>
          <p:nvPicPr>
            <p:cNvPr id="304" name="Picture 5">
              <a:extLst>
                <a:ext uri="{FF2B5EF4-FFF2-40B4-BE49-F238E27FC236}">
                  <a16:creationId xmlns:a16="http://schemas.microsoft.com/office/drawing/2014/main" id="{1236F52F-A778-468D-A443-BD9600340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/>
            <a:stretch>
              <a:fillRect/>
            </a:stretch>
          </p:blipFill>
          <p:spPr bwMode="auto">
            <a:xfrm>
              <a:off x="-1615256" y="4589653"/>
              <a:ext cx="818583" cy="732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blurRad="6350" stA="20000" endPos="22000" dir="5400000" sy="-100000" algn="bl" rotWithShape="0"/>
            </a:effectLst>
          </p:spPr>
        </p:pic>
        <p:grpSp>
          <p:nvGrpSpPr>
            <p:cNvPr id="305" name="グループ化 304">
              <a:extLst>
                <a:ext uri="{FF2B5EF4-FFF2-40B4-BE49-F238E27FC236}">
                  <a16:creationId xmlns:a16="http://schemas.microsoft.com/office/drawing/2014/main" id="{5D1B1C05-ED7C-439F-BC29-3F8F6A2B56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173676" y="3676056"/>
              <a:ext cx="401178" cy="632083"/>
              <a:chOff x="182880" y="1376058"/>
              <a:chExt cx="2886929" cy="3763587"/>
            </a:xfrm>
          </p:grpSpPr>
          <p:pic>
            <p:nvPicPr>
              <p:cNvPr id="315" name="図 314">
                <a:extLst>
                  <a:ext uri="{FF2B5EF4-FFF2-40B4-BE49-F238E27FC236}">
                    <a16:creationId xmlns:a16="http://schemas.microsoft.com/office/drawing/2014/main" id="{7B330E39-6BA5-4C31-B8E3-0F2C6FFBD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2880" y="1376058"/>
                <a:ext cx="2886929" cy="3763587"/>
              </a:xfrm>
              <a:prstGeom prst="rect">
                <a:avLst/>
              </a:prstGeom>
            </p:spPr>
          </p:pic>
          <p:pic>
            <p:nvPicPr>
              <p:cNvPr id="316" name="図 315">
                <a:extLst>
                  <a:ext uri="{FF2B5EF4-FFF2-40B4-BE49-F238E27FC236}">
                    <a16:creationId xmlns:a16="http://schemas.microsoft.com/office/drawing/2014/main" id="{08FFC017-BB4C-415C-9A04-4EBF1B82A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00" y="1665649"/>
                <a:ext cx="2403627" cy="3204836"/>
              </a:xfrm>
              <a:prstGeom prst="rect">
                <a:avLst/>
              </a:prstGeom>
            </p:spPr>
          </p:pic>
        </p:grpSp>
        <p:grpSp>
          <p:nvGrpSpPr>
            <p:cNvPr id="306" name="Group 20">
              <a:extLst>
                <a:ext uri="{FF2B5EF4-FFF2-40B4-BE49-F238E27FC236}">
                  <a16:creationId xmlns:a16="http://schemas.microsoft.com/office/drawing/2014/main" id="{53A6957F-CBA1-49B0-B208-04D75981AF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40569" y="3782329"/>
              <a:ext cx="218422" cy="515151"/>
              <a:chOff x="1849147" y="1765935"/>
              <a:chExt cx="2346713" cy="4427970"/>
            </a:xfrm>
          </p:grpSpPr>
          <p:grpSp>
            <p:nvGrpSpPr>
              <p:cNvPr id="311" name="Group 17">
                <a:extLst>
                  <a:ext uri="{FF2B5EF4-FFF2-40B4-BE49-F238E27FC236}">
                    <a16:creationId xmlns:a16="http://schemas.microsoft.com/office/drawing/2014/main" id="{398E0001-BB2C-4C31-9AA0-214664554D34}"/>
                  </a:ext>
                </a:extLst>
              </p:cNvPr>
              <p:cNvGrpSpPr/>
              <p:nvPr/>
            </p:nvGrpSpPr>
            <p:grpSpPr>
              <a:xfrm>
                <a:off x="1849147" y="1765935"/>
                <a:ext cx="2346713" cy="4427970"/>
                <a:chOff x="6468675" y="2430030"/>
                <a:chExt cx="1735526" cy="3442716"/>
              </a:xfrm>
            </p:grpSpPr>
            <p:pic>
              <p:nvPicPr>
                <p:cNvPr id="313" name="Picture 3" descr="C:\Users\robertw\Desktop\WP1.png">
                  <a:extLst>
                    <a:ext uri="{FF2B5EF4-FFF2-40B4-BE49-F238E27FC236}">
                      <a16:creationId xmlns:a16="http://schemas.microsoft.com/office/drawing/2014/main" id="{097D2E34-1D1C-4BEE-9F0F-8F69E58807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8675" y="2430030"/>
                  <a:ext cx="1735526" cy="34427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2" descr="W:\Open Engagements\Productivity\MS-Comm &amp; Collab Software\#1491 FY12 Exchange Content Support\Deliverables\Brian Crum\Lync Mobile BOM\From Client\3_WP-EN-im convo.jpg">
                  <a:extLst>
                    <a:ext uri="{FF2B5EF4-FFF2-40B4-BE49-F238E27FC236}">
                      <a16:creationId xmlns:a16="http://schemas.microsoft.com/office/drawing/2014/main" id="{BD4E241A-878A-43C5-AE06-73E57CB548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9136" y="3045509"/>
                  <a:ext cx="1359009" cy="22660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2" name="Newsfeed" descr="F:\00-Work\001-O15\0001-SPMobile\Iteration6-M1\F-6-TimeLine01.png">
                <a:extLst>
                  <a:ext uri="{FF2B5EF4-FFF2-40B4-BE49-F238E27FC236}">
                    <a16:creationId xmlns:a16="http://schemas.microsoft.com/office/drawing/2014/main" id="{848C9487-D180-4C62-84BB-36820DBE3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93" t="13933" r="18944" b="26609"/>
              <a:stretch/>
            </p:blipFill>
            <p:spPr bwMode="auto">
              <a:xfrm>
                <a:off x="2093161" y="2469988"/>
                <a:ext cx="1837600" cy="30890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9" name="グラフィックス 308">
              <a:extLst>
                <a:ext uri="{FF2B5EF4-FFF2-40B4-BE49-F238E27FC236}">
                  <a16:creationId xmlns:a16="http://schemas.microsoft.com/office/drawing/2014/main" id="{366A58DD-2DCF-4E0B-96E3-43E7A5934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2646008" y="5330870"/>
              <a:ext cx="243448" cy="309786"/>
            </a:xfrm>
            <a:prstGeom prst="rect">
              <a:avLst/>
            </a:prstGeom>
            <a:effectLst>
              <a:glow rad="38100">
                <a:sysClr val="window" lastClr="FFFFFF"/>
              </a:glow>
            </a:effectLst>
          </p:spPr>
        </p:pic>
        <p:sp>
          <p:nvSpPr>
            <p:cNvPr id="310" name="テキスト ボックス 309">
              <a:extLst>
                <a:ext uri="{FF2B5EF4-FFF2-40B4-BE49-F238E27FC236}">
                  <a16:creationId xmlns:a16="http://schemas.microsoft.com/office/drawing/2014/main" id="{FE164337-859A-4F0D-AECB-608A85692FB9}"/>
                </a:ext>
              </a:extLst>
            </p:cNvPr>
            <p:cNvSpPr txBox="1"/>
            <p:nvPr/>
          </p:nvSpPr>
          <p:spPr>
            <a:xfrm>
              <a:off x="-2463410" y="5320733"/>
              <a:ext cx="148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>
                  <a:solidFill>
                    <a:srgbClr val="4B53BC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Microsoft Teams</a:t>
              </a:r>
              <a:endParaRPr lang="ja-JP" altLang="en-US" sz="1200" dirty="0">
                <a:solidFill>
                  <a:srgbClr val="4B53BC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BD7D348-7E93-4547-A139-1A7408EEA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-2751456" y="2783989"/>
              <a:ext cx="364908" cy="35954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D38266E-3AEE-4907-BB7C-3C024B907873}"/>
                </a:ext>
              </a:extLst>
            </p:cNvPr>
            <p:cNvSpPr/>
            <p:nvPr/>
          </p:nvSpPr>
          <p:spPr bwMode="auto">
            <a:xfrm>
              <a:off x="-2427639" y="2855997"/>
              <a:ext cx="655275" cy="2409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Lucida Sans Unicode" pitchFamily="34" charset="0"/>
                  <a:ea typeface="ＭＳ Ｐゴシック" pitchFamily="50" charset="-128"/>
                </a:rPr>
                <a:t>Edge</a:t>
              </a:r>
              <a:endParaRPr kumimoji="1" lang="ja-JP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Sans Unicode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337" name="Picture 41" descr="arrow 1 yellow Curved Arrow Small">
            <a:extLst>
              <a:ext uri="{FF2B5EF4-FFF2-40B4-BE49-F238E27FC236}">
                <a16:creationId xmlns:a16="http://schemas.microsoft.com/office/drawing/2014/main" id="{B7AC92EB-1545-45F3-8CB3-0F0A02F3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4619" flipH="1" flipV="1">
            <a:off x="1748478" y="4799505"/>
            <a:ext cx="1988706" cy="93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13323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対応ソリューション事例①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移行案件）</a:t>
            </a: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5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C39B3AA9-CA78-4311-9792-AF6824E63A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81" y="1358022"/>
            <a:ext cx="9073008" cy="5194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9323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対応ソリューション事例②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Microsoft365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EMS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環境構築案件）</a:t>
            </a: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6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15">
            <a:extLst>
              <a:ext uri="{FF2B5EF4-FFF2-40B4-BE49-F238E27FC236}">
                <a16:creationId xmlns:a16="http://schemas.microsoft.com/office/drawing/2014/main" id="{CFF6F890-0F1B-42E2-90A7-3E5E0D734D5E}"/>
              </a:ext>
            </a:extLst>
          </p:cNvPr>
          <p:cNvSpPr/>
          <p:nvPr/>
        </p:nvSpPr>
        <p:spPr>
          <a:xfrm>
            <a:off x="431457" y="1368202"/>
            <a:ext cx="8775409" cy="1808154"/>
          </a:xfrm>
          <a:prstGeom prst="roundRect">
            <a:avLst>
              <a:gd name="adj" fmla="val 1118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sz="1260" kern="0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　インターネット（パブリッククラウド）</a:t>
            </a:r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79575D0D-B8C4-461D-8305-E51FD13BE450}"/>
              </a:ext>
            </a:extLst>
          </p:cNvPr>
          <p:cNvSpPr>
            <a:spLocks noChangeAspect="1"/>
          </p:cNvSpPr>
          <p:nvPr/>
        </p:nvSpPr>
        <p:spPr bwMode="auto">
          <a:xfrm>
            <a:off x="3585826" y="1748048"/>
            <a:ext cx="4519282" cy="1364913"/>
          </a:xfrm>
          <a:custGeom>
            <a:avLst/>
            <a:gdLst>
              <a:gd name="T0" fmla="*/ 1009 w 1552"/>
              <a:gd name="T1" fmla="*/ 4 h 961"/>
              <a:gd name="T2" fmla="*/ 691 w 1552"/>
              <a:gd name="T3" fmla="*/ 224 h 961"/>
              <a:gd name="T4" fmla="*/ 576 w 1552"/>
              <a:gd name="T5" fmla="*/ 197 h 961"/>
              <a:gd name="T6" fmla="*/ 291 w 1552"/>
              <a:gd name="T7" fmla="*/ 420 h 961"/>
              <a:gd name="T8" fmla="*/ 235 w 1552"/>
              <a:gd name="T9" fmla="*/ 412 h 961"/>
              <a:gd name="T10" fmla="*/ 3 w 1552"/>
              <a:gd name="T11" fmla="*/ 629 h 961"/>
              <a:gd name="T12" fmla="*/ 224 w 1552"/>
              <a:gd name="T13" fmla="*/ 857 h 961"/>
              <a:gd name="T14" fmla="*/ 333 w 1552"/>
              <a:gd name="T15" fmla="*/ 833 h 961"/>
              <a:gd name="T16" fmla="*/ 579 w 1552"/>
              <a:gd name="T17" fmla="*/ 931 h 961"/>
              <a:gd name="T18" fmla="*/ 793 w 1552"/>
              <a:gd name="T19" fmla="*/ 874 h 961"/>
              <a:gd name="T20" fmla="*/ 977 w 1552"/>
              <a:gd name="T21" fmla="*/ 959 h 961"/>
              <a:gd name="T22" fmla="*/ 1204 w 1552"/>
              <a:gd name="T23" fmla="*/ 835 h 961"/>
              <a:gd name="T24" fmla="*/ 1307 w 1552"/>
              <a:gd name="T25" fmla="*/ 865 h 961"/>
              <a:gd name="T26" fmla="*/ 1548 w 1552"/>
              <a:gd name="T27" fmla="*/ 602 h 961"/>
              <a:gd name="T28" fmla="*/ 1334 w 1552"/>
              <a:gd name="T29" fmla="*/ 328 h 961"/>
              <a:gd name="T30" fmla="*/ 1009 w 1552"/>
              <a:gd name="T31" fmla="*/ 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2" h="961">
                <a:moveTo>
                  <a:pt x="1009" y="4"/>
                </a:moveTo>
                <a:cubicBezTo>
                  <a:pt x="867" y="0"/>
                  <a:pt x="744" y="92"/>
                  <a:pt x="691" y="224"/>
                </a:cubicBezTo>
                <a:cubicBezTo>
                  <a:pt x="656" y="208"/>
                  <a:pt x="617" y="198"/>
                  <a:pt x="576" y="197"/>
                </a:cubicBezTo>
                <a:cubicBezTo>
                  <a:pt x="437" y="194"/>
                  <a:pt x="319" y="290"/>
                  <a:pt x="291" y="420"/>
                </a:cubicBezTo>
                <a:cubicBezTo>
                  <a:pt x="273" y="415"/>
                  <a:pt x="254" y="412"/>
                  <a:pt x="235" y="412"/>
                </a:cubicBezTo>
                <a:cubicBezTo>
                  <a:pt x="110" y="409"/>
                  <a:pt x="6" y="506"/>
                  <a:pt x="3" y="629"/>
                </a:cubicBezTo>
                <a:cubicBezTo>
                  <a:pt x="0" y="752"/>
                  <a:pt x="99" y="854"/>
                  <a:pt x="224" y="857"/>
                </a:cubicBezTo>
                <a:cubicBezTo>
                  <a:pt x="263" y="858"/>
                  <a:pt x="301" y="850"/>
                  <a:pt x="333" y="833"/>
                </a:cubicBezTo>
                <a:cubicBezTo>
                  <a:pt x="388" y="890"/>
                  <a:pt x="477" y="929"/>
                  <a:pt x="579" y="931"/>
                </a:cubicBezTo>
                <a:cubicBezTo>
                  <a:pt x="661" y="933"/>
                  <a:pt x="736" y="911"/>
                  <a:pt x="793" y="874"/>
                </a:cubicBezTo>
                <a:cubicBezTo>
                  <a:pt x="839" y="925"/>
                  <a:pt x="904" y="957"/>
                  <a:pt x="977" y="959"/>
                </a:cubicBezTo>
                <a:cubicBezTo>
                  <a:pt x="1072" y="961"/>
                  <a:pt x="1157" y="912"/>
                  <a:pt x="1204" y="835"/>
                </a:cubicBezTo>
                <a:cubicBezTo>
                  <a:pt x="1235" y="853"/>
                  <a:pt x="1270" y="864"/>
                  <a:pt x="1307" y="865"/>
                </a:cubicBezTo>
                <a:cubicBezTo>
                  <a:pt x="1436" y="869"/>
                  <a:pt x="1545" y="750"/>
                  <a:pt x="1548" y="602"/>
                </a:cubicBezTo>
                <a:cubicBezTo>
                  <a:pt x="1552" y="458"/>
                  <a:pt x="1457" y="339"/>
                  <a:pt x="1334" y="328"/>
                </a:cubicBezTo>
                <a:cubicBezTo>
                  <a:pt x="1317" y="149"/>
                  <a:pt x="1180" y="8"/>
                  <a:pt x="1009" y="4"/>
                </a:cubicBezTo>
                <a:close/>
              </a:path>
            </a:pathLst>
          </a:custGeom>
          <a:solidFill>
            <a:sysClr val="window" lastClr="FFFFFF"/>
          </a:solidFill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78010" tIns="39005" rIns="78010" bIns="39005" numCol="1" anchor="t" anchorCtr="0" compatLnSpc="1">
            <a:prstTxWarp prst="textNoShape">
              <a:avLst/>
            </a:prstTxWarp>
          </a:bodyPr>
          <a:lstStyle/>
          <a:p>
            <a:pPr defTabSz="77993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260" kern="0">
              <a:solidFill>
                <a:srgbClr val="71707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Picture 2" descr="Microsoft 365 製品概要">
            <a:extLst>
              <a:ext uri="{FF2B5EF4-FFF2-40B4-BE49-F238E27FC236}">
                <a16:creationId xmlns:a16="http://schemas.microsoft.com/office/drawing/2014/main" id="{09107E87-5971-4350-BC1D-8A9128780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7" b="22235"/>
          <a:stretch/>
        </p:blipFill>
        <p:spPr bwMode="auto">
          <a:xfrm>
            <a:off x="5554505" y="1607103"/>
            <a:ext cx="1326975" cy="2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Server sm">
            <a:extLst>
              <a:ext uri="{FF2B5EF4-FFF2-40B4-BE49-F238E27FC236}">
                <a16:creationId xmlns:a16="http://schemas.microsoft.com/office/drawing/2014/main" id="{D8923BAE-5BF6-4E00-857B-29345C7507C2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51" y="2271881"/>
            <a:ext cx="288064" cy="3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E32AF0F-81DA-40FD-8E47-6F5089D121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51" y="2439199"/>
            <a:ext cx="232013" cy="24075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E6B3552-D86C-4449-8C20-46D0D234AD64}"/>
              </a:ext>
            </a:extLst>
          </p:cNvPr>
          <p:cNvSpPr/>
          <p:nvPr/>
        </p:nvSpPr>
        <p:spPr>
          <a:xfrm>
            <a:off x="6355776" y="2632044"/>
            <a:ext cx="1091453" cy="304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Azure</a:t>
            </a:r>
            <a:r>
              <a:rPr kumimoji="0" lang="ja-JP" altLang="en-US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0" lang="en-US" altLang="ja-JP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Active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Directory Premium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71DCE9-D5E1-429A-9B9F-B3BC332AF0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93" b="33626"/>
          <a:stretch/>
        </p:blipFill>
        <p:spPr>
          <a:xfrm>
            <a:off x="5144943" y="2850188"/>
            <a:ext cx="980969" cy="173750"/>
          </a:xfrm>
          <a:prstGeom prst="rect">
            <a:avLst/>
          </a:prstGeom>
        </p:spPr>
      </p:pic>
      <p:pic>
        <p:nvPicPr>
          <p:cNvPr id="16" name="Picture 9" descr="Server sm">
            <a:extLst>
              <a:ext uri="{FF2B5EF4-FFF2-40B4-BE49-F238E27FC236}">
                <a16:creationId xmlns:a16="http://schemas.microsoft.com/office/drawing/2014/main" id="{F4EBB15B-F4FE-46FE-94CE-4CE343C41B46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71" y="2503091"/>
            <a:ext cx="288064" cy="3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66">
            <a:extLst>
              <a:ext uri="{FF2B5EF4-FFF2-40B4-BE49-F238E27FC236}">
                <a16:creationId xmlns:a16="http://schemas.microsoft.com/office/drawing/2014/main" id="{EA44074D-B9C3-46BC-B80A-61F777BDA544}"/>
              </a:ext>
            </a:extLst>
          </p:cNvPr>
          <p:cNvSpPr>
            <a:spLocks noChangeAspect="1"/>
          </p:cNvSpPr>
          <p:nvPr/>
        </p:nvSpPr>
        <p:spPr bwMode="auto">
          <a:xfrm>
            <a:off x="856874" y="2383414"/>
            <a:ext cx="2621088" cy="683468"/>
          </a:xfrm>
          <a:custGeom>
            <a:avLst/>
            <a:gdLst>
              <a:gd name="T0" fmla="*/ 1009 w 1552"/>
              <a:gd name="T1" fmla="*/ 4 h 961"/>
              <a:gd name="T2" fmla="*/ 691 w 1552"/>
              <a:gd name="T3" fmla="*/ 224 h 961"/>
              <a:gd name="T4" fmla="*/ 576 w 1552"/>
              <a:gd name="T5" fmla="*/ 197 h 961"/>
              <a:gd name="T6" fmla="*/ 291 w 1552"/>
              <a:gd name="T7" fmla="*/ 420 h 961"/>
              <a:gd name="T8" fmla="*/ 235 w 1552"/>
              <a:gd name="T9" fmla="*/ 412 h 961"/>
              <a:gd name="T10" fmla="*/ 3 w 1552"/>
              <a:gd name="T11" fmla="*/ 629 h 961"/>
              <a:gd name="T12" fmla="*/ 224 w 1552"/>
              <a:gd name="T13" fmla="*/ 857 h 961"/>
              <a:gd name="T14" fmla="*/ 333 w 1552"/>
              <a:gd name="T15" fmla="*/ 833 h 961"/>
              <a:gd name="T16" fmla="*/ 579 w 1552"/>
              <a:gd name="T17" fmla="*/ 931 h 961"/>
              <a:gd name="T18" fmla="*/ 793 w 1552"/>
              <a:gd name="T19" fmla="*/ 874 h 961"/>
              <a:gd name="T20" fmla="*/ 977 w 1552"/>
              <a:gd name="T21" fmla="*/ 959 h 961"/>
              <a:gd name="T22" fmla="*/ 1204 w 1552"/>
              <a:gd name="T23" fmla="*/ 835 h 961"/>
              <a:gd name="T24" fmla="*/ 1307 w 1552"/>
              <a:gd name="T25" fmla="*/ 865 h 961"/>
              <a:gd name="T26" fmla="*/ 1548 w 1552"/>
              <a:gd name="T27" fmla="*/ 602 h 961"/>
              <a:gd name="T28" fmla="*/ 1334 w 1552"/>
              <a:gd name="T29" fmla="*/ 328 h 961"/>
              <a:gd name="T30" fmla="*/ 1009 w 1552"/>
              <a:gd name="T31" fmla="*/ 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2" h="961">
                <a:moveTo>
                  <a:pt x="1009" y="4"/>
                </a:moveTo>
                <a:cubicBezTo>
                  <a:pt x="867" y="0"/>
                  <a:pt x="744" y="92"/>
                  <a:pt x="691" y="224"/>
                </a:cubicBezTo>
                <a:cubicBezTo>
                  <a:pt x="656" y="208"/>
                  <a:pt x="617" y="198"/>
                  <a:pt x="576" y="197"/>
                </a:cubicBezTo>
                <a:cubicBezTo>
                  <a:pt x="437" y="194"/>
                  <a:pt x="319" y="290"/>
                  <a:pt x="291" y="420"/>
                </a:cubicBezTo>
                <a:cubicBezTo>
                  <a:pt x="273" y="415"/>
                  <a:pt x="254" y="412"/>
                  <a:pt x="235" y="412"/>
                </a:cubicBezTo>
                <a:cubicBezTo>
                  <a:pt x="110" y="409"/>
                  <a:pt x="6" y="506"/>
                  <a:pt x="3" y="629"/>
                </a:cubicBezTo>
                <a:cubicBezTo>
                  <a:pt x="0" y="752"/>
                  <a:pt x="99" y="854"/>
                  <a:pt x="224" y="857"/>
                </a:cubicBezTo>
                <a:cubicBezTo>
                  <a:pt x="263" y="858"/>
                  <a:pt x="301" y="850"/>
                  <a:pt x="333" y="833"/>
                </a:cubicBezTo>
                <a:cubicBezTo>
                  <a:pt x="388" y="890"/>
                  <a:pt x="477" y="929"/>
                  <a:pt x="579" y="931"/>
                </a:cubicBezTo>
                <a:cubicBezTo>
                  <a:pt x="661" y="933"/>
                  <a:pt x="736" y="911"/>
                  <a:pt x="793" y="874"/>
                </a:cubicBezTo>
                <a:cubicBezTo>
                  <a:pt x="839" y="925"/>
                  <a:pt x="904" y="957"/>
                  <a:pt x="977" y="959"/>
                </a:cubicBezTo>
                <a:cubicBezTo>
                  <a:pt x="1072" y="961"/>
                  <a:pt x="1157" y="912"/>
                  <a:pt x="1204" y="835"/>
                </a:cubicBezTo>
                <a:cubicBezTo>
                  <a:pt x="1235" y="853"/>
                  <a:pt x="1270" y="864"/>
                  <a:pt x="1307" y="865"/>
                </a:cubicBezTo>
                <a:cubicBezTo>
                  <a:pt x="1436" y="869"/>
                  <a:pt x="1545" y="750"/>
                  <a:pt x="1548" y="602"/>
                </a:cubicBezTo>
                <a:cubicBezTo>
                  <a:pt x="1552" y="458"/>
                  <a:pt x="1457" y="339"/>
                  <a:pt x="1334" y="328"/>
                </a:cubicBezTo>
                <a:cubicBezTo>
                  <a:pt x="1317" y="149"/>
                  <a:pt x="1180" y="8"/>
                  <a:pt x="1009" y="4"/>
                </a:cubicBezTo>
                <a:close/>
              </a:path>
            </a:pathLst>
          </a:custGeom>
          <a:solidFill>
            <a:sysClr val="window" lastClr="FFFFFF"/>
          </a:solidFill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78010" tIns="39005" rIns="78010" bIns="39005" numCol="1" anchor="t" anchorCtr="0" compatLnSpc="1">
            <a:prstTxWarp prst="textNoShape">
              <a:avLst/>
            </a:prstTxWarp>
          </a:bodyPr>
          <a:lstStyle/>
          <a:p>
            <a:pPr defTabSz="77993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260" kern="0">
              <a:solidFill>
                <a:srgbClr val="71707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8" name="Picture 4" descr="é¢é£ç»å">
            <a:extLst>
              <a:ext uri="{FF2B5EF4-FFF2-40B4-BE49-F238E27FC236}">
                <a16:creationId xmlns:a16="http://schemas.microsoft.com/office/drawing/2014/main" id="{1BA44E2C-44F0-4CFC-B112-7D31F709B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6" r="22121"/>
          <a:stretch/>
        </p:blipFill>
        <p:spPr bwMode="auto">
          <a:xfrm>
            <a:off x="1385577" y="2695253"/>
            <a:ext cx="259366" cy="2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998DCB-9ECC-4A9D-8481-924EA4561B9D}"/>
              </a:ext>
            </a:extLst>
          </p:cNvPr>
          <p:cNvSpPr/>
          <p:nvPr/>
        </p:nvSpPr>
        <p:spPr>
          <a:xfrm>
            <a:off x="1559855" y="2803898"/>
            <a:ext cx="1757269" cy="20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945" b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0" lang="ja-JP" altLang="en-US" sz="945" b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945" b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Business</a:t>
            </a:r>
            <a:r>
              <a:rPr kumimoji="0" lang="ja-JP" altLang="en-US" sz="945" b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945" b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Manager</a:t>
            </a:r>
            <a:endParaRPr kumimoji="0" lang="en-US" sz="945" b="1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" name="Picture 2" descr="ãapple business managerãã®ç»åæ¤ç´¢çµæ">
            <a:extLst>
              <a:ext uri="{FF2B5EF4-FFF2-40B4-BE49-F238E27FC236}">
                <a16:creationId xmlns:a16="http://schemas.microsoft.com/office/drawing/2014/main" id="{4B5B8ED6-E255-44A1-975B-E740EF102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20241" r="48423" b="18543"/>
          <a:stretch/>
        </p:blipFill>
        <p:spPr bwMode="auto">
          <a:xfrm>
            <a:off x="2364750" y="2383413"/>
            <a:ext cx="362745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ãapple business managerãã®ç»åæ¤ç´¢çµæ">
            <a:extLst>
              <a:ext uri="{FF2B5EF4-FFF2-40B4-BE49-F238E27FC236}">
                <a16:creationId xmlns:a16="http://schemas.microsoft.com/office/drawing/2014/main" id="{06E6479D-C7AF-45D6-9E2C-C6A185DD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20241" r="11229" b="18543"/>
          <a:stretch/>
        </p:blipFill>
        <p:spPr bwMode="auto">
          <a:xfrm>
            <a:off x="2875199" y="2404945"/>
            <a:ext cx="321021" cy="30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44C0A79-5311-4790-B7A3-205F00D0B13C}"/>
              </a:ext>
            </a:extLst>
          </p:cNvPr>
          <p:cNvSpPr/>
          <p:nvPr/>
        </p:nvSpPr>
        <p:spPr>
          <a:xfrm>
            <a:off x="2366038" y="2696113"/>
            <a:ext cx="395351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DEP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F2B53E-5635-42D1-A1F2-0AA0543D9DF8}"/>
              </a:ext>
            </a:extLst>
          </p:cNvPr>
          <p:cNvSpPr/>
          <p:nvPr/>
        </p:nvSpPr>
        <p:spPr>
          <a:xfrm>
            <a:off x="2869550" y="2711645"/>
            <a:ext cx="395351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VPP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コネクタ: 曲線 215">
            <a:extLst>
              <a:ext uri="{FF2B5EF4-FFF2-40B4-BE49-F238E27FC236}">
                <a16:creationId xmlns:a16="http://schemas.microsoft.com/office/drawing/2014/main" id="{E1C91E93-7A08-476F-BE33-67845015DEB6}"/>
              </a:ext>
            </a:extLst>
          </p:cNvPr>
          <p:cNvCxnSpPr>
            <a:cxnSpLocks/>
            <a:stCxn id="17" idx="13"/>
            <a:endCxn id="16" idx="1"/>
          </p:cNvCxnSpPr>
          <p:nvPr/>
        </p:nvCxnSpPr>
        <p:spPr>
          <a:xfrm flipV="1">
            <a:off x="3471207" y="2678238"/>
            <a:ext cx="1999264" cy="13332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</p:cxnSp>
      <p:sp>
        <p:nvSpPr>
          <p:cNvPr id="25" name="角丸四角形 154">
            <a:extLst>
              <a:ext uri="{FF2B5EF4-FFF2-40B4-BE49-F238E27FC236}">
                <a16:creationId xmlns:a16="http://schemas.microsoft.com/office/drawing/2014/main" id="{4ED92596-8182-4240-8E35-E03B1922D498}"/>
              </a:ext>
            </a:extLst>
          </p:cNvPr>
          <p:cNvSpPr/>
          <p:nvPr/>
        </p:nvSpPr>
        <p:spPr>
          <a:xfrm>
            <a:off x="445924" y="3158149"/>
            <a:ext cx="5524495" cy="15274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945" ker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DMZ</a:t>
            </a:r>
            <a:endParaRPr kumimoji="0" lang="ja-JP" altLang="en-US" sz="945" ker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角丸四角形 18">
            <a:extLst>
              <a:ext uri="{FF2B5EF4-FFF2-40B4-BE49-F238E27FC236}">
                <a16:creationId xmlns:a16="http://schemas.microsoft.com/office/drawing/2014/main" id="{F73F0033-D89A-4A01-AE47-0FBFB86DD38B}"/>
              </a:ext>
            </a:extLst>
          </p:cNvPr>
          <p:cNvSpPr/>
          <p:nvPr/>
        </p:nvSpPr>
        <p:spPr>
          <a:xfrm>
            <a:off x="395809" y="3311825"/>
            <a:ext cx="5600821" cy="2810174"/>
          </a:xfrm>
          <a:prstGeom prst="roundRect">
            <a:avLst>
              <a:gd name="adj" fmla="val 6253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sz="1260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 　　　　　 　　　　　社内ネットワーク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5AB19DE-92DF-4511-B874-32BADA8E1C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3771" y="3180565"/>
            <a:ext cx="547317" cy="553529"/>
          </a:xfrm>
          <a:prstGeom prst="rect">
            <a:avLst/>
          </a:prstGeom>
        </p:spPr>
      </p:pic>
      <p:sp>
        <p:nvSpPr>
          <p:cNvPr id="28" name="角丸四角形 18">
            <a:extLst>
              <a:ext uri="{FF2B5EF4-FFF2-40B4-BE49-F238E27FC236}">
                <a16:creationId xmlns:a16="http://schemas.microsoft.com/office/drawing/2014/main" id="{8362CBC1-0AC0-481A-BEFD-D734AF2C4ABF}"/>
              </a:ext>
            </a:extLst>
          </p:cNvPr>
          <p:cNvSpPr/>
          <p:nvPr/>
        </p:nvSpPr>
        <p:spPr>
          <a:xfrm>
            <a:off x="5989052" y="3295667"/>
            <a:ext cx="3462419" cy="3060405"/>
          </a:xfrm>
          <a:prstGeom prst="roundRect">
            <a:avLst>
              <a:gd name="adj" fmla="val 5952"/>
            </a:avLst>
          </a:prstGeom>
          <a:noFill/>
          <a:ln w="9525" cap="flat" cmpd="sng" algn="ctr">
            <a:solidFill>
              <a:srgbClr val="348DCD"/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260" kern="0">
                <a:solidFill>
                  <a:srgbClr val="348DC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　　　　　　社外環境</a:t>
            </a:r>
            <a:r>
              <a:rPr kumimoji="0" lang="en-US" altLang="ja-JP" sz="1260" kern="0">
                <a:solidFill>
                  <a:srgbClr val="348DC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0" lang="ja-JP" altLang="en-US" sz="1260" kern="0">
                <a:solidFill>
                  <a:srgbClr val="348DC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非</a:t>
            </a:r>
            <a:r>
              <a:rPr kumimoji="0" lang="en-US" altLang="ja-JP" sz="1260" kern="0">
                <a:solidFill>
                  <a:srgbClr val="348DC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kumimoji="0" lang="ja-JP" altLang="en-US" sz="1260" kern="0">
                <a:solidFill>
                  <a:srgbClr val="348DC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環境</a:t>
            </a:r>
          </a:p>
        </p:txBody>
      </p:sp>
      <p:sp>
        <p:nvSpPr>
          <p:cNvPr id="29" name="Text Box 77">
            <a:extLst>
              <a:ext uri="{FF2B5EF4-FFF2-40B4-BE49-F238E27FC236}">
                <a16:creationId xmlns:a16="http://schemas.microsoft.com/office/drawing/2014/main" id="{3C603B4D-4895-4F0D-81AD-0C9BC15C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4958" y="3917842"/>
            <a:ext cx="1103722" cy="36086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スマートデバイス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Intune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＋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多要素認証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13447F64-60B2-4CCE-BA6A-856FCBA89C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65" y="3430323"/>
            <a:ext cx="522626" cy="351536"/>
          </a:xfrm>
          <a:prstGeom prst="rect">
            <a:avLst/>
          </a:prstGeom>
        </p:spPr>
      </p:pic>
      <p:sp>
        <p:nvSpPr>
          <p:cNvPr id="31" name="Text Box 77">
            <a:extLst>
              <a:ext uri="{FF2B5EF4-FFF2-40B4-BE49-F238E27FC236}">
                <a16:creationId xmlns:a16="http://schemas.microsoft.com/office/drawing/2014/main" id="{11526E91-EFF1-4E5A-A48C-670D4CC13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66" y="4100792"/>
            <a:ext cx="1566890" cy="37490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Intune</a:t>
            </a: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参加</a:t>
            </a:r>
            <a:endParaRPr kumimoji="0" lang="en-US" altLang="ja-JP" sz="73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クライアント</a:t>
            </a: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PC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Win10</a:t>
            </a: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0" lang="en-US" altLang="ja-JP" sz="73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2" name="Picture 6" descr="http://arthur.sewanee.edu/sandecb0/Projects/iphone.jpg">
            <a:extLst>
              <a:ext uri="{FF2B5EF4-FFF2-40B4-BE49-F238E27FC236}">
                <a16:creationId xmlns:a16="http://schemas.microsoft.com/office/drawing/2014/main" id="{C56EA8AD-CEC2-4116-9707-E1704477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95" y="3412152"/>
            <a:ext cx="267361" cy="4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角丸四角形 154">
            <a:extLst>
              <a:ext uri="{FF2B5EF4-FFF2-40B4-BE49-F238E27FC236}">
                <a16:creationId xmlns:a16="http://schemas.microsoft.com/office/drawing/2014/main" id="{3CB89DF6-26F8-43EB-9971-35671D73F95F}"/>
              </a:ext>
            </a:extLst>
          </p:cNvPr>
          <p:cNvSpPr/>
          <p:nvPr/>
        </p:nvSpPr>
        <p:spPr>
          <a:xfrm>
            <a:off x="7733210" y="3393422"/>
            <a:ext cx="1595971" cy="1587404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角丸四角形 154">
            <a:extLst>
              <a:ext uri="{FF2B5EF4-FFF2-40B4-BE49-F238E27FC236}">
                <a16:creationId xmlns:a16="http://schemas.microsoft.com/office/drawing/2014/main" id="{BB0935E8-EB86-4F85-AA1E-0BB26023C39D}"/>
              </a:ext>
            </a:extLst>
          </p:cNvPr>
          <p:cNvSpPr/>
          <p:nvPr/>
        </p:nvSpPr>
        <p:spPr>
          <a:xfrm>
            <a:off x="6140374" y="3402165"/>
            <a:ext cx="1067481" cy="1077537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2C4FDD85-181C-4D65-B6A3-C5F7E355A64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59" y="3746881"/>
            <a:ext cx="346114" cy="336701"/>
          </a:xfrm>
          <a:prstGeom prst="rect">
            <a:avLst/>
          </a:prstGeom>
        </p:spPr>
      </p:pic>
      <p:sp>
        <p:nvSpPr>
          <p:cNvPr id="36" name="Text Box 77">
            <a:extLst>
              <a:ext uri="{FF2B5EF4-FFF2-40B4-BE49-F238E27FC236}">
                <a16:creationId xmlns:a16="http://schemas.microsoft.com/office/drawing/2014/main" id="{7CF499FF-2E85-4F6B-828E-7F6197679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94" y="4065068"/>
            <a:ext cx="1103722" cy="1503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Intune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会社ポータル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1944C41D-E439-42C1-9C17-444E250BB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367" y="3791689"/>
            <a:ext cx="1103722" cy="36086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MDM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登録機能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Azure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0" lang="en-US" altLang="ja-JP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参加機能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＋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52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多要素認証</a:t>
            </a:r>
            <a:endParaRPr kumimoji="0" lang="en-US" altLang="ja-JP" sz="52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909F3C67-BB48-4EB4-A1C4-2DBA014F7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83" y="5284188"/>
            <a:ext cx="522626" cy="351536"/>
          </a:xfrm>
          <a:prstGeom prst="rect">
            <a:avLst/>
          </a:prstGeom>
        </p:spPr>
      </p:pic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878FB11D-264D-4A5E-873B-D03AD58233AE}"/>
              </a:ext>
            </a:extLst>
          </p:cNvPr>
          <p:cNvSpPr/>
          <p:nvPr/>
        </p:nvSpPr>
        <p:spPr>
          <a:xfrm>
            <a:off x="7838834" y="4314567"/>
            <a:ext cx="1444912" cy="565231"/>
          </a:xfrm>
          <a:prstGeom prst="wedgeRectCallout">
            <a:avLst>
              <a:gd name="adj1" fmla="val 27315"/>
              <a:gd name="adj2" fmla="val -72557"/>
            </a:avLst>
          </a:prstGeom>
          <a:solidFill>
            <a:sysClr val="window" lastClr="FFFFFF"/>
          </a:solidFill>
          <a:ln w="25400" cap="flat" cmpd="sng" algn="ctr">
            <a:solidFill>
              <a:srgbClr val="C7161E"/>
            </a:solidFill>
            <a:prstDash val="solid"/>
          </a:ln>
          <a:effectLst/>
        </p:spPr>
        <p:txBody>
          <a:bodyPr rtlCol="0" anchor="t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873" ker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Intune</a:t>
            </a:r>
            <a:r>
              <a:rPr kumimoji="0" lang="ja-JP" altLang="en-US" sz="873" ker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配布</a:t>
            </a:r>
            <a:r>
              <a:rPr kumimoji="0" lang="en-US" altLang="ja-JP" sz="873" ker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/MAM</a:t>
            </a:r>
            <a:r>
              <a:rPr kumimoji="0" lang="ja-JP" altLang="en-US" sz="873" ker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kumimoji="0" lang="en-US" sz="873" ker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01A59388-C25C-406A-A932-890328A5E5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2681" y="4490038"/>
            <a:ext cx="286688" cy="2746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E7EC0DC-ADE4-4B3D-96D5-21F2CEB24DB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65" y="4490039"/>
            <a:ext cx="279602" cy="26781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095AB-B784-4FE3-9900-68B93A0B4A7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86" y="4482747"/>
            <a:ext cx="301278" cy="288575"/>
          </a:xfrm>
          <a:prstGeom prst="rect">
            <a:avLst/>
          </a:prstGeom>
        </p:spPr>
      </p:pic>
      <p:sp>
        <p:nvSpPr>
          <p:cNvPr id="43" name="角丸四角形 154">
            <a:extLst>
              <a:ext uri="{FF2B5EF4-FFF2-40B4-BE49-F238E27FC236}">
                <a16:creationId xmlns:a16="http://schemas.microsoft.com/office/drawing/2014/main" id="{D5B784A7-7A82-4E45-995A-FCE5DFB114EC}"/>
              </a:ext>
            </a:extLst>
          </p:cNvPr>
          <p:cNvSpPr/>
          <p:nvPr/>
        </p:nvSpPr>
        <p:spPr>
          <a:xfrm>
            <a:off x="4961534" y="5100846"/>
            <a:ext cx="2246320" cy="832086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B44763E5-7B05-4827-A29A-419A707E41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39" y="5270267"/>
            <a:ext cx="522626" cy="351536"/>
          </a:xfrm>
          <a:prstGeom prst="rect">
            <a:avLst/>
          </a:prstGeom>
        </p:spPr>
      </p:pic>
      <p:sp>
        <p:nvSpPr>
          <p:cNvPr id="45" name="Text Box 77">
            <a:extLst>
              <a:ext uri="{FF2B5EF4-FFF2-40B4-BE49-F238E27FC236}">
                <a16:creationId xmlns:a16="http://schemas.microsoft.com/office/drawing/2014/main" id="{106BC646-1D6D-4612-8004-E13291B05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475" y="5591100"/>
            <a:ext cx="1566890" cy="37490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ドメイン参加</a:t>
            </a:r>
            <a:endParaRPr kumimoji="0" lang="en-US" altLang="ja-JP" sz="73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クライアント</a:t>
            </a: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PC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Win10</a:t>
            </a: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0" lang="en-US" altLang="ja-JP" sz="73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6" name="図 45" descr=", ファイアーウォール ...">
            <a:extLst>
              <a:ext uri="{FF2B5EF4-FFF2-40B4-BE49-F238E27FC236}">
                <a16:creationId xmlns:a16="http://schemas.microsoft.com/office/drawing/2014/main" id="{4B2726EC-76EA-4ACC-B59E-D529694129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1099" r="100000">
                        <a14:foregroundMark x1="68132" y1="87719" x2="68132" y2="87719"/>
                        <a14:foregroundMark x1="94505" y1="85965" x2="94505" y2="85965"/>
                        <a14:foregroundMark x1="9890" y1="89474" x2="9890" y2="89474"/>
                        <a14:backgroundMark x1="7692" y1="15789" x2="7692" y2="15789"/>
                        <a14:backgroundMark x1="26374" y1="8772" x2="26374" y2="8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3" y="3138459"/>
            <a:ext cx="321860" cy="193312"/>
          </a:xfrm>
          <a:prstGeom prst="rect">
            <a:avLst/>
          </a:prstGeom>
        </p:spPr>
      </p:pic>
      <p:sp>
        <p:nvSpPr>
          <p:cNvPr id="47" name="Text Box 77">
            <a:extLst>
              <a:ext uri="{FF2B5EF4-FFF2-40B4-BE49-F238E27FC236}">
                <a16:creationId xmlns:a16="http://schemas.microsoft.com/office/drawing/2014/main" id="{E0D94935-3072-484C-9AD0-E0FFF8597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1" y="3288238"/>
            <a:ext cx="1036035" cy="192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ゲートウェイ</a:t>
            </a:r>
            <a:endParaRPr kumimoji="0" lang="en-US" altLang="ja-JP" sz="840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9D73E66D-14B8-4D72-952E-CBD59517C6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9593" y="4490038"/>
            <a:ext cx="301278" cy="28857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3E0E1ED-9C82-4A3E-980E-ABE48256EC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32495" y="3943635"/>
            <a:ext cx="812224" cy="120401"/>
          </a:xfrm>
          <a:prstGeom prst="rect">
            <a:avLst/>
          </a:prstGeom>
        </p:spPr>
      </p:pic>
      <p:pic>
        <p:nvPicPr>
          <p:cNvPr id="50" name="Picture 9" descr="Server sm">
            <a:extLst>
              <a:ext uri="{FF2B5EF4-FFF2-40B4-BE49-F238E27FC236}">
                <a16:creationId xmlns:a16="http://schemas.microsoft.com/office/drawing/2014/main" id="{5A73190F-9232-4CFD-9EE4-52236812BDBC}"/>
              </a:ext>
            </a:extLst>
          </p:cNvPr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11" y="3355944"/>
            <a:ext cx="416186" cy="48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9" descr="Server sm">
            <a:extLst>
              <a:ext uri="{FF2B5EF4-FFF2-40B4-BE49-F238E27FC236}">
                <a16:creationId xmlns:a16="http://schemas.microsoft.com/office/drawing/2014/main" id="{C9B8C820-7029-492D-BE2E-CE632FEC7C15}"/>
              </a:ext>
            </a:extLst>
          </p:cNvPr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68" y="3377799"/>
            <a:ext cx="416186" cy="48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6CAAD6-27CB-44F7-BF0C-1820AD6908AA}"/>
              </a:ext>
            </a:extLst>
          </p:cNvPr>
          <p:cNvSpPr/>
          <p:nvPr/>
        </p:nvSpPr>
        <p:spPr>
          <a:xfrm>
            <a:off x="4112327" y="4035488"/>
            <a:ext cx="1091798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SMTP</a:t>
            </a:r>
            <a:r>
              <a:rPr lang="ja-JP" altLang="en-US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リレー用</a:t>
            </a: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SMTP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角丸四角形 154">
            <a:extLst>
              <a:ext uri="{FF2B5EF4-FFF2-40B4-BE49-F238E27FC236}">
                <a16:creationId xmlns:a16="http://schemas.microsoft.com/office/drawing/2014/main" id="{A08C0843-EE2D-4EA4-A50A-409674FDED55}"/>
              </a:ext>
            </a:extLst>
          </p:cNvPr>
          <p:cNvSpPr/>
          <p:nvPr/>
        </p:nvSpPr>
        <p:spPr>
          <a:xfrm>
            <a:off x="3862500" y="3369122"/>
            <a:ext cx="1541028" cy="788755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60BBF9E-B3C5-427C-B4C4-9DF6DC2FF10D}"/>
              </a:ext>
            </a:extLst>
          </p:cNvPr>
          <p:cNvSpPr/>
          <p:nvPr/>
        </p:nvSpPr>
        <p:spPr>
          <a:xfrm>
            <a:off x="4453218" y="3370028"/>
            <a:ext cx="402943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NLB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BDE7D4A-B991-465F-AF47-F30DFA3685C3}"/>
              </a:ext>
            </a:extLst>
          </p:cNvPr>
          <p:cNvGrpSpPr/>
          <p:nvPr/>
        </p:nvGrpSpPr>
        <p:grpSpPr>
          <a:xfrm>
            <a:off x="4446872" y="2275760"/>
            <a:ext cx="1188867" cy="243701"/>
            <a:chOff x="5883275" y="2868613"/>
            <a:chExt cx="1373188" cy="344487"/>
          </a:xfrm>
        </p:grpSpPr>
        <p:pic>
          <p:nvPicPr>
            <p:cNvPr id="112" name="図 59">
              <a:extLst>
                <a:ext uri="{FF2B5EF4-FFF2-40B4-BE49-F238E27FC236}">
                  <a16:creationId xmlns:a16="http://schemas.microsoft.com/office/drawing/2014/main" id="{63CC56A9-604C-4622-BF7C-A60C74F57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638" y="2922588"/>
              <a:ext cx="10128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図 60">
              <a:extLst>
                <a:ext uri="{FF2B5EF4-FFF2-40B4-BE49-F238E27FC236}">
                  <a16:creationId xmlns:a16="http://schemas.microsoft.com/office/drawing/2014/main" id="{39B5D269-0F49-4646-B517-10BC83ECA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275" y="2868613"/>
              <a:ext cx="293688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" name="Picture 13" descr="Exchange Server sm">
            <a:extLst>
              <a:ext uri="{FF2B5EF4-FFF2-40B4-BE49-F238E27FC236}">
                <a16:creationId xmlns:a16="http://schemas.microsoft.com/office/drawing/2014/main" id="{07C62C50-50FF-4735-B60C-694C189E43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7" y="1952687"/>
            <a:ext cx="360570" cy="4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A42FCC96-E736-400D-A21B-3DC353B0F86B}"/>
              </a:ext>
            </a:extLst>
          </p:cNvPr>
          <p:cNvSpPr/>
          <p:nvPr/>
        </p:nvSpPr>
        <p:spPr>
          <a:xfrm>
            <a:off x="3700458" y="2395922"/>
            <a:ext cx="437105" cy="154980"/>
          </a:xfrm>
          <a:prstGeom prst="wedgeRoundRectCallout">
            <a:avLst>
              <a:gd name="adj1" fmla="val 60039"/>
              <a:gd name="adj2" fmla="val -77958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582" ker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コネクタ</a:t>
            </a:r>
            <a:endParaRPr kumimoji="0" lang="en-US" altLang="ja-JP" sz="582" ker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8" name="コネクタ: 曲線 215">
            <a:extLst>
              <a:ext uri="{FF2B5EF4-FFF2-40B4-BE49-F238E27FC236}">
                <a16:creationId xmlns:a16="http://schemas.microsoft.com/office/drawing/2014/main" id="{C9A1DAF1-6A41-4448-AA26-B21A10D505E3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rot="16200000" flipV="1">
            <a:off x="3877287" y="2592626"/>
            <a:ext cx="819126" cy="735679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B0F0"/>
            </a:solidFill>
            <a:prstDash val="sysDot"/>
            <a:tailEnd type="triangle"/>
          </a:ln>
          <a:effectLst/>
        </p:spPr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95EFE2BE-17AB-43BF-9DD7-442E798365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30355" y="3042120"/>
            <a:ext cx="184098" cy="110595"/>
          </a:xfrm>
          <a:prstGeom prst="rect">
            <a:avLst/>
          </a:prstGeom>
        </p:spPr>
      </p:pic>
      <p:pic>
        <p:nvPicPr>
          <p:cNvPr id="60" name="正方形/長方形 45063">
            <a:extLst>
              <a:ext uri="{FF2B5EF4-FFF2-40B4-BE49-F238E27FC236}">
                <a16:creationId xmlns:a16="http://schemas.microsoft.com/office/drawing/2014/main" id="{2C133808-79C5-488C-9938-FF5F6DF2E4A9}"/>
              </a:ext>
            </a:extLst>
          </p:cNvPr>
          <p:cNvPicPr>
            <a:picLocks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65" y="4078105"/>
            <a:ext cx="502678" cy="60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2891959-0B11-4FA7-B957-1C42D77DA9C0}"/>
              </a:ext>
            </a:extLst>
          </p:cNvPr>
          <p:cNvSpPr/>
          <p:nvPr/>
        </p:nvSpPr>
        <p:spPr>
          <a:xfrm>
            <a:off x="5204198" y="4642015"/>
            <a:ext cx="402943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2" name="コネクタ: カギ線 124">
            <a:extLst>
              <a:ext uri="{FF2B5EF4-FFF2-40B4-BE49-F238E27FC236}">
                <a16:creationId xmlns:a16="http://schemas.microsoft.com/office/drawing/2014/main" id="{353B9110-9917-463E-AB0D-519A1D0724F7}"/>
              </a:ext>
            </a:extLst>
          </p:cNvPr>
          <p:cNvCxnSpPr>
            <a:cxnSpLocks/>
            <a:stCxn id="38" idx="0"/>
            <a:endCxn id="60" idx="2"/>
          </p:cNvCxnSpPr>
          <p:nvPr/>
        </p:nvCxnSpPr>
        <p:spPr>
          <a:xfrm rot="16200000" flipV="1">
            <a:off x="5198582" y="4983773"/>
            <a:ext cx="596638" cy="41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124">
            <a:extLst>
              <a:ext uri="{FF2B5EF4-FFF2-40B4-BE49-F238E27FC236}">
                <a16:creationId xmlns:a16="http://schemas.microsoft.com/office/drawing/2014/main" id="{2938B2B0-B2F0-4959-B93F-69F3B8EB03A1}"/>
              </a:ext>
            </a:extLst>
          </p:cNvPr>
          <p:cNvCxnSpPr>
            <a:cxnSpLocks/>
            <a:stCxn id="44" idx="0"/>
            <a:endCxn id="60" idx="2"/>
          </p:cNvCxnSpPr>
          <p:nvPr/>
        </p:nvCxnSpPr>
        <p:spPr>
          <a:xfrm rot="16200000" flipV="1">
            <a:off x="5617721" y="4564635"/>
            <a:ext cx="582716" cy="82854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154">
            <a:extLst>
              <a:ext uri="{FF2B5EF4-FFF2-40B4-BE49-F238E27FC236}">
                <a16:creationId xmlns:a16="http://schemas.microsoft.com/office/drawing/2014/main" id="{289CF501-9144-435A-B061-B2C0CE6D20AD}"/>
              </a:ext>
            </a:extLst>
          </p:cNvPr>
          <p:cNvSpPr/>
          <p:nvPr/>
        </p:nvSpPr>
        <p:spPr>
          <a:xfrm>
            <a:off x="3838116" y="5184473"/>
            <a:ext cx="1072844" cy="748458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3137C79-728B-43A7-BD64-040F13B095FF}"/>
              </a:ext>
            </a:extLst>
          </p:cNvPr>
          <p:cNvSpPr/>
          <p:nvPr/>
        </p:nvSpPr>
        <p:spPr>
          <a:xfrm>
            <a:off x="2305293" y="5241333"/>
            <a:ext cx="1022151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84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国内拠点</a:t>
            </a:r>
            <a:endParaRPr lang="en-US" sz="84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D0709BDB-0AA5-4235-9294-9B9139E5E50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86" y="5263381"/>
            <a:ext cx="522626" cy="351536"/>
          </a:xfrm>
          <a:prstGeom prst="rect">
            <a:avLst/>
          </a:prstGeom>
        </p:spPr>
      </p:pic>
      <p:sp>
        <p:nvSpPr>
          <p:cNvPr id="67" name="角丸四角形 154">
            <a:extLst>
              <a:ext uri="{FF2B5EF4-FFF2-40B4-BE49-F238E27FC236}">
                <a16:creationId xmlns:a16="http://schemas.microsoft.com/office/drawing/2014/main" id="{35B2660B-C1C9-42E0-A876-E00AA1A2AF8B}"/>
              </a:ext>
            </a:extLst>
          </p:cNvPr>
          <p:cNvSpPr/>
          <p:nvPr/>
        </p:nvSpPr>
        <p:spPr>
          <a:xfrm>
            <a:off x="2578199" y="5192193"/>
            <a:ext cx="1082733" cy="748458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9AB0-B96D-45A5-A15E-433F0D8F77FC}"/>
              </a:ext>
            </a:extLst>
          </p:cNvPr>
          <p:cNvSpPr/>
          <p:nvPr/>
        </p:nvSpPr>
        <p:spPr>
          <a:xfrm>
            <a:off x="3833080" y="5232275"/>
            <a:ext cx="648526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84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海外拠点</a:t>
            </a:r>
            <a:endParaRPr lang="en-US" sz="84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D0F0DD0-BC80-488F-A8A1-57C338D662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58" y="5271100"/>
            <a:ext cx="522626" cy="351536"/>
          </a:xfrm>
          <a:prstGeom prst="rect">
            <a:avLst/>
          </a:prstGeom>
        </p:spPr>
      </p:pic>
      <p:cxnSp>
        <p:nvCxnSpPr>
          <p:cNvPr id="70" name="コネクタ: カギ線 124">
            <a:extLst>
              <a:ext uri="{FF2B5EF4-FFF2-40B4-BE49-F238E27FC236}">
                <a16:creationId xmlns:a16="http://schemas.microsoft.com/office/drawing/2014/main" id="{B1AA7FC3-31E7-4D5C-BC0D-FE7DDE4B0ECB}"/>
              </a:ext>
            </a:extLst>
          </p:cNvPr>
          <p:cNvCxnSpPr>
            <a:cxnSpLocks/>
            <a:stCxn id="66" idx="0"/>
            <a:endCxn id="60" idx="2"/>
          </p:cNvCxnSpPr>
          <p:nvPr/>
        </p:nvCxnSpPr>
        <p:spPr>
          <a:xfrm rot="5400000" flipH="1" flipV="1">
            <a:off x="4752437" y="4521013"/>
            <a:ext cx="575831" cy="90890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124">
            <a:extLst>
              <a:ext uri="{FF2B5EF4-FFF2-40B4-BE49-F238E27FC236}">
                <a16:creationId xmlns:a16="http://schemas.microsoft.com/office/drawing/2014/main" id="{980CCE2C-51B8-4A53-8EB6-057A218E2A26}"/>
              </a:ext>
            </a:extLst>
          </p:cNvPr>
          <p:cNvCxnSpPr>
            <a:cxnSpLocks/>
            <a:stCxn id="69" idx="0"/>
            <a:endCxn id="60" idx="2"/>
          </p:cNvCxnSpPr>
          <p:nvPr/>
        </p:nvCxnSpPr>
        <p:spPr>
          <a:xfrm rot="5400000" flipH="1" flipV="1">
            <a:off x="4123562" y="3899858"/>
            <a:ext cx="583551" cy="215893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ãTeamsãã®ç»åæ¤ç´¢çµæ">
            <a:extLst>
              <a:ext uri="{FF2B5EF4-FFF2-40B4-BE49-F238E27FC236}">
                <a16:creationId xmlns:a16="http://schemas.microsoft.com/office/drawing/2014/main" id="{B23BE3B3-D39A-41AA-920E-865908DDF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33458" r="7441" b="35649"/>
          <a:stretch/>
        </p:blipFill>
        <p:spPr bwMode="auto">
          <a:xfrm>
            <a:off x="4877992" y="1910842"/>
            <a:ext cx="1184047" cy="2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Microsoft SharePoint - Google Play のアプリ">
            <a:extLst>
              <a:ext uri="{FF2B5EF4-FFF2-40B4-BE49-F238E27FC236}">
                <a16:creationId xmlns:a16="http://schemas.microsoft.com/office/drawing/2014/main" id="{21485ED0-B8E0-4310-B850-908D5263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74" y="2135533"/>
            <a:ext cx="455662" cy="4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6CEB6CDF-C595-4CC0-AEE5-8E79F9C9C788}"/>
              </a:ext>
            </a:extLst>
          </p:cNvPr>
          <p:cNvCxnSpPr>
            <a:cxnSpLocks/>
            <a:stCxn id="37" idx="3"/>
            <a:endCxn id="13" idx="3"/>
          </p:cNvCxnSpPr>
          <p:nvPr/>
        </p:nvCxnSpPr>
        <p:spPr>
          <a:xfrm flipH="1" flipV="1">
            <a:off x="7124964" y="2559574"/>
            <a:ext cx="6125" cy="1412549"/>
          </a:xfrm>
          <a:prstGeom prst="curvedConnector3">
            <a:avLst>
              <a:gd name="adj1" fmla="val -338416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1D34C685-CE77-4604-B902-94D55A48C316}"/>
              </a:ext>
            </a:extLst>
          </p:cNvPr>
          <p:cNvCxnSpPr>
            <a:cxnSpLocks/>
            <a:stCxn id="33" idx="0"/>
            <a:endCxn id="13" idx="3"/>
          </p:cNvCxnSpPr>
          <p:nvPr/>
        </p:nvCxnSpPr>
        <p:spPr>
          <a:xfrm rot="16200000" flipV="1">
            <a:off x="7411157" y="2273383"/>
            <a:ext cx="833848" cy="1406231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曲線 75">
            <a:extLst>
              <a:ext uri="{FF2B5EF4-FFF2-40B4-BE49-F238E27FC236}">
                <a16:creationId xmlns:a16="http://schemas.microsoft.com/office/drawing/2014/main" id="{89FFD61F-2288-487E-B1C5-F80F9D57E477}"/>
              </a:ext>
            </a:extLst>
          </p:cNvPr>
          <p:cNvCxnSpPr>
            <a:cxnSpLocks/>
            <a:stCxn id="43" idx="3"/>
            <a:endCxn id="13" idx="3"/>
          </p:cNvCxnSpPr>
          <p:nvPr/>
        </p:nvCxnSpPr>
        <p:spPr>
          <a:xfrm flipH="1" flipV="1">
            <a:off x="7124965" y="2559574"/>
            <a:ext cx="82890" cy="2957315"/>
          </a:xfrm>
          <a:prstGeom prst="curvedConnector3">
            <a:avLst>
              <a:gd name="adj1" fmla="val -262575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154">
            <a:extLst>
              <a:ext uri="{FF2B5EF4-FFF2-40B4-BE49-F238E27FC236}">
                <a16:creationId xmlns:a16="http://schemas.microsoft.com/office/drawing/2014/main" id="{C7F4C848-1EC9-43DC-B06C-EE35CAF3AB72}"/>
              </a:ext>
            </a:extLst>
          </p:cNvPr>
          <p:cNvSpPr/>
          <p:nvPr/>
        </p:nvSpPr>
        <p:spPr>
          <a:xfrm>
            <a:off x="7727508" y="5019699"/>
            <a:ext cx="1595971" cy="730528"/>
          </a:xfrm>
          <a:prstGeom prst="roundRect">
            <a:avLst/>
          </a:prstGeom>
          <a:noFill/>
          <a:ln w="6350" cap="flat" cmpd="sng" algn="ctr">
            <a:solidFill>
              <a:srgbClr val="707F86"/>
            </a:solidFill>
            <a:prstDash val="sysDash"/>
          </a:ln>
          <a:effectLst/>
        </p:spPr>
        <p:txBody>
          <a:bodyPr rtlCol="0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470" kern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E2CB41F7-E58A-49A8-90AB-DD98BFCB3E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602" y="5081774"/>
            <a:ext cx="522626" cy="351536"/>
          </a:xfrm>
          <a:prstGeom prst="rect">
            <a:avLst/>
          </a:prstGeom>
        </p:spPr>
      </p:pic>
      <p:sp>
        <p:nvSpPr>
          <p:cNvPr id="79" name="Text Box 77">
            <a:extLst>
              <a:ext uri="{FF2B5EF4-FFF2-40B4-BE49-F238E27FC236}">
                <a16:creationId xmlns:a16="http://schemas.microsoft.com/office/drawing/2014/main" id="{4C490CC6-8A8F-47DA-B82A-9B7C07E1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543" y="5495386"/>
            <a:ext cx="1566890" cy="27666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ドメイン</a:t>
            </a: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/Intune</a:t>
            </a: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非参加</a:t>
            </a:r>
            <a:endParaRPr kumimoji="0" lang="en-US" altLang="ja-JP" sz="73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デバイス</a:t>
            </a:r>
            <a:endParaRPr kumimoji="0" lang="en-US" altLang="ja-JP" sz="735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0" name="Picture 6" descr="http://arthur.sewanee.edu/sandecb0/Projects/iphone.jpg">
            <a:extLst>
              <a:ext uri="{FF2B5EF4-FFF2-40B4-BE49-F238E27FC236}">
                <a16:creationId xmlns:a16="http://schemas.microsoft.com/office/drawing/2014/main" id="{313B0B07-6AD8-4960-AA75-413C19187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69" y="5081773"/>
            <a:ext cx="218702" cy="4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41DFB911-AB70-4CC7-8527-64592F8F0E75}"/>
              </a:ext>
            </a:extLst>
          </p:cNvPr>
          <p:cNvCxnSpPr>
            <a:cxnSpLocks/>
            <a:stCxn id="77" idx="1"/>
            <a:endCxn id="13" idx="3"/>
          </p:cNvCxnSpPr>
          <p:nvPr/>
        </p:nvCxnSpPr>
        <p:spPr>
          <a:xfrm rot="10800000">
            <a:off x="7124964" y="2559575"/>
            <a:ext cx="602543" cy="2825388"/>
          </a:xfrm>
          <a:prstGeom prst="curvedConnector3">
            <a:avLst>
              <a:gd name="adj1" fmla="val 2159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乗算記号 81">
            <a:extLst>
              <a:ext uri="{FF2B5EF4-FFF2-40B4-BE49-F238E27FC236}">
                <a16:creationId xmlns:a16="http://schemas.microsoft.com/office/drawing/2014/main" id="{692F855A-30F9-4E50-8879-AE9ECF4EF436}"/>
              </a:ext>
            </a:extLst>
          </p:cNvPr>
          <p:cNvSpPr/>
          <p:nvPr/>
        </p:nvSpPr>
        <p:spPr>
          <a:xfrm>
            <a:off x="7428138" y="4637533"/>
            <a:ext cx="410697" cy="344315"/>
          </a:xfrm>
          <a:prstGeom prst="mathMultiply">
            <a:avLst>
              <a:gd name="adj1" fmla="val 78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3" name="コネクタ: 曲線 215">
            <a:extLst>
              <a:ext uri="{FF2B5EF4-FFF2-40B4-BE49-F238E27FC236}">
                <a16:creationId xmlns:a16="http://schemas.microsoft.com/office/drawing/2014/main" id="{BC293534-8B10-469E-A07D-0327203FADD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758534" y="2447029"/>
            <a:ext cx="918916" cy="231210"/>
          </a:xfrm>
          <a:prstGeom prst="curvedConnector3">
            <a:avLst>
              <a:gd name="adj1" fmla="val 57452"/>
            </a:avLst>
          </a:prstGeom>
          <a:noFill/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</p:cxnSp>
      <p:cxnSp>
        <p:nvCxnSpPr>
          <p:cNvPr id="84" name="コネクタ: 曲線 215">
            <a:extLst>
              <a:ext uri="{FF2B5EF4-FFF2-40B4-BE49-F238E27FC236}">
                <a16:creationId xmlns:a16="http://schemas.microsoft.com/office/drawing/2014/main" id="{3108C671-4EE0-4C86-B071-4859B59736EB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 flipV="1">
            <a:off x="5205697" y="2447029"/>
            <a:ext cx="1471754" cy="1151128"/>
          </a:xfrm>
          <a:prstGeom prst="curvedConnector3">
            <a:avLst>
              <a:gd name="adj1" fmla="val 61631"/>
            </a:avLst>
          </a:prstGeom>
          <a:noFill/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</p:cxnSp>
      <p:cxnSp>
        <p:nvCxnSpPr>
          <p:cNvPr id="85" name="コネクタ: 曲線 215">
            <a:extLst>
              <a:ext uri="{FF2B5EF4-FFF2-40B4-BE49-F238E27FC236}">
                <a16:creationId xmlns:a16="http://schemas.microsoft.com/office/drawing/2014/main" id="{B02C4652-8AB4-4135-90D5-57251B76E1A9}"/>
              </a:ext>
            </a:extLst>
          </p:cNvPr>
          <p:cNvCxnSpPr>
            <a:cxnSpLocks/>
            <a:stCxn id="60" idx="0"/>
            <a:endCxn id="50" idx="3"/>
          </p:cNvCxnSpPr>
          <p:nvPr/>
        </p:nvCxnSpPr>
        <p:spPr>
          <a:xfrm rot="16200000" flipV="1">
            <a:off x="5110277" y="3693577"/>
            <a:ext cx="479949" cy="289108"/>
          </a:xfrm>
          <a:prstGeom prst="curvedConnector2">
            <a:avLst/>
          </a:prstGeom>
          <a:noFill/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</p:cxnSp>
      <p:sp>
        <p:nvSpPr>
          <p:cNvPr id="86" name="Freeform 66">
            <a:extLst>
              <a:ext uri="{FF2B5EF4-FFF2-40B4-BE49-F238E27FC236}">
                <a16:creationId xmlns:a16="http://schemas.microsoft.com/office/drawing/2014/main" id="{AA2C2E82-944F-483B-A253-B0A6C90FE951}"/>
              </a:ext>
            </a:extLst>
          </p:cNvPr>
          <p:cNvSpPr>
            <a:spLocks noChangeAspect="1"/>
          </p:cNvSpPr>
          <p:nvPr/>
        </p:nvSpPr>
        <p:spPr bwMode="auto">
          <a:xfrm>
            <a:off x="453206" y="1796660"/>
            <a:ext cx="1646206" cy="549192"/>
          </a:xfrm>
          <a:custGeom>
            <a:avLst/>
            <a:gdLst>
              <a:gd name="T0" fmla="*/ 1009 w 1552"/>
              <a:gd name="T1" fmla="*/ 4 h 961"/>
              <a:gd name="T2" fmla="*/ 691 w 1552"/>
              <a:gd name="T3" fmla="*/ 224 h 961"/>
              <a:gd name="T4" fmla="*/ 576 w 1552"/>
              <a:gd name="T5" fmla="*/ 197 h 961"/>
              <a:gd name="T6" fmla="*/ 291 w 1552"/>
              <a:gd name="T7" fmla="*/ 420 h 961"/>
              <a:gd name="T8" fmla="*/ 235 w 1552"/>
              <a:gd name="T9" fmla="*/ 412 h 961"/>
              <a:gd name="T10" fmla="*/ 3 w 1552"/>
              <a:gd name="T11" fmla="*/ 629 h 961"/>
              <a:gd name="T12" fmla="*/ 224 w 1552"/>
              <a:gd name="T13" fmla="*/ 857 h 961"/>
              <a:gd name="T14" fmla="*/ 333 w 1552"/>
              <a:gd name="T15" fmla="*/ 833 h 961"/>
              <a:gd name="T16" fmla="*/ 579 w 1552"/>
              <a:gd name="T17" fmla="*/ 931 h 961"/>
              <a:gd name="T18" fmla="*/ 793 w 1552"/>
              <a:gd name="T19" fmla="*/ 874 h 961"/>
              <a:gd name="T20" fmla="*/ 977 w 1552"/>
              <a:gd name="T21" fmla="*/ 959 h 961"/>
              <a:gd name="T22" fmla="*/ 1204 w 1552"/>
              <a:gd name="T23" fmla="*/ 835 h 961"/>
              <a:gd name="T24" fmla="*/ 1307 w 1552"/>
              <a:gd name="T25" fmla="*/ 865 h 961"/>
              <a:gd name="T26" fmla="*/ 1548 w 1552"/>
              <a:gd name="T27" fmla="*/ 602 h 961"/>
              <a:gd name="T28" fmla="*/ 1334 w 1552"/>
              <a:gd name="T29" fmla="*/ 328 h 961"/>
              <a:gd name="T30" fmla="*/ 1009 w 1552"/>
              <a:gd name="T31" fmla="*/ 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2" h="961">
                <a:moveTo>
                  <a:pt x="1009" y="4"/>
                </a:moveTo>
                <a:cubicBezTo>
                  <a:pt x="867" y="0"/>
                  <a:pt x="744" y="92"/>
                  <a:pt x="691" y="224"/>
                </a:cubicBezTo>
                <a:cubicBezTo>
                  <a:pt x="656" y="208"/>
                  <a:pt x="617" y="198"/>
                  <a:pt x="576" y="197"/>
                </a:cubicBezTo>
                <a:cubicBezTo>
                  <a:pt x="437" y="194"/>
                  <a:pt x="319" y="290"/>
                  <a:pt x="291" y="420"/>
                </a:cubicBezTo>
                <a:cubicBezTo>
                  <a:pt x="273" y="415"/>
                  <a:pt x="254" y="412"/>
                  <a:pt x="235" y="412"/>
                </a:cubicBezTo>
                <a:cubicBezTo>
                  <a:pt x="110" y="409"/>
                  <a:pt x="6" y="506"/>
                  <a:pt x="3" y="629"/>
                </a:cubicBezTo>
                <a:cubicBezTo>
                  <a:pt x="0" y="752"/>
                  <a:pt x="99" y="854"/>
                  <a:pt x="224" y="857"/>
                </a:cubicBezTo>
                <a:cubicBezTo>
                  <a:pt x="263" y="858"/>
                  <a:pt x="301" y="850"/>
                  <a:pt x="333" y="833"/>
                </a:cubicBezTo>
                <a:cubicBezTo>
                  <a:pt x="388" y="890"/>
                  <a:pt x="477" y="929"/>
                  <a:pt x="579" y="931"/>
                </a:cubicBezTo>
                <a:cubicBezTo>
                  <a:pt x="661" y="933"/>
                  <a:pt x="736" y="911"/>
                  <a:pt x="793" y="874"/>
                </a:cubicBezTo>
                <a:cubicBezTo>
                  <a:pt x="839" y="925"/>
                  <a:pt x="904" y="957"/>
                  <a:pt x="977" y="959"/>
                </a:cubicBezTo>
                <a:cubicBezTo>
                  <a:pt x="1072" y="961"/>
                  <a:pt x="1157" y="912"/>
                  <a:pt x="1204" y="835"/>
                </a:cubicBezTo>
                <a:cubicBezTo>
                  <a:pt x="1235" y="853"/>
                  <a:pt x="1270" y="864"/>
                  <a:pt x="1307" y="865"/>
                </a:cubicBezTo>
                <a:cubicBezTo>
                  <a:pt x="1436" y="869"/>
                  <a:pt x="1545" y="750"/>
                  <a:pt x="1548" y="602"/>
                </a:cubicBezTo>
                <a:cubicBezTo>
                  <a:pt x="1552" y="458"/>
                  <a:pt x="1457" y="339"/>
                  <a:pt x="1334" y="328"/>
                </a:cubicBezTo>
                <a:cubicBezTo>
                  <a:pt x="1317" y="149"/>
                  <a:pt x="1180" y="8"/>
                  <a:pt x="1009" y="4"/>
                </a:cubicBezTo>
                <a:close/>
              </a:path>
            </a:pathLst>
          </a:custGeom>
          <a:solidFill>
            <a:sysClr val="window" lastClr="FFFFFF"/>
          </a:solidFill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78010" tIns="39005" rIns="78010" bIns="39005" numCol="1" anchor="t" anchorCtr="0" compatLnSpc="1">
            <a:prstTxWarp prst="textNoShape">
              <a:avLst/>
            </a:prstTxWarp>
          </a:bodyPr>
          <a:lstStyle/>
          <a:p>
            <a:pPr defTabSz="77993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260" kern="0">
              <a:solidFill>
                <a:srgbClr val="71707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7" name="Picture 13" descr="Exchange Server sm">
            <a:extLst>
              <a:ext uri="{FF2B5EF4-FFF2-40B4-BE49-F238E27FC236}">
                <a16:creationId xmlns:a16="http://schemas.microsoft.com/office/drawing/2014/main" id="{46AE8FB5-DE37-485B-8F82-5DD0382C77B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39" y="1672787"/>
            <a:ext cx="360570" cy="4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97327A5-3840-438E-8C3B-901159201F9A}"/>
              </a:ext>
            </a:extLst>
          </p:cNvPr>
          <p:cNvSpPr/>
          <p:nvPr/>
        </p:nvSpPr>
        <p:spPr>
          <a:xfrm>
            <a:off x="825567" y="2108352"/>
            <a:ext cx="1195443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外部のメールサーバー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Freeform 66">
            <a:extLst>
              <a:ext uri="{FF2B5EF4-FFF2-40B4-BE49-F238E27FC236}">
                <a16:creationId xmlns:a16="http://schemas.microsoft.com/office/drawing/2014/main" id="{239BAF1E-DF6D-43D4-B10A-896C1BA9A521}"/>
              </a:ext>
            </a:extLst>
          </p:cNvPr>
          <p:cNvSpPr>
            <a:spLocks noChangeAspect="1"/>
          </p:cNvSpPr>
          <p:nvPr/>
        </p:nvSpPr>
        <p:spPr bwMode="auto">
          <a:xfrm>
            <a:off x="3833079" y="1575129"/>
            <a:ext cx="1149210" cy="320752"/>
          </a:xfrm>
          <a:custGeom>
            <a:avLst/>
            <a:gdLst>
              <a:gd name="T0" fmla="*/ 1009 w 1552"/>
              <a:gd name="T1" fmla="*/ 4 h 961"/>
              <a:gd name="T2" fmla="*/ 691 w 1552"/>
              <a:gd name="T3" fmla="*/ 224 h 961"/>
              <a:gd name="T4" fmla="*/ 576 w 1552"/>
              <a:gd name="T5" fmla="*/ 197 h 961"/>
              <a:gd name="T6" fmla="*/ 291 w 1552"/>
              <a:gd name="T7" fmla="*/ 420 h 961"/>
              <a:gd name="T8" fmla="*/ 235 w 1552"/>
              <a:gd name="T9" fmla="*/ 412 h 961"/>
              <a:gd name="T10" fmla="*/ 3 w 1552"/>
              <a:gd name="T11" fmla="*/ 629 h 961"/>
              <a:gd name="T12" fmla="*/ 224 w 1552"/>
              <a:gd name="T13" fmla="*/ 857 h 961"/>
              <a:gd name="T14" fmla="*/ 333 w 1552"/>
              <a:gd name="T15" fmla="*/ 833 h 961"/>
              <a:gd name="T16" fmla="*/ 579 w 1552"/>
              <a:gd name="T17" fmla="*/ 931 h 961"/>
              <a:gd name="T18" fmla="*/ 793 w 1552"/>
              <a:gd name="T19" fmla="*/ 874 h 961"/>
              <a:gd name="T20" fmla="*/ 977 w 1552"/>
              <a:gd name="T21" fmla="*/ 959 h 961"/>
              <a:gd name="T22" fmla="*/ 1204 w 1552"/>
              <a:gd name="T23" fmla="*/ 835 h 961"/>
              <a:gd name="T24" fmla="*/ 1307 w 1552"/>
              <a:gd name="T25" fmla="*/ 865 h 961"/>
              <a:gd name="T26" fmla="*/ 1548 w 1552"/>
              <a:gd name="T27" fmla="*/ 602 h 961"/>
              <a:gd name="T28" fmla="*/ 1334 w 1552"/>
              <a:gd name="T29" fmla="*/ 328 h 961"/>
              <a:gd name="T30" fmla="*/ 1009 w 1552"/>
              <a:gd name="T31" fmla="*/ 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2" h="961">
                <a:moveTo>
                  <a:pt x="1009" y="4"/>
                </a:moveTo>
                <a:cubicBezTo>
                  <a:pt x="867" y="0"/>
                  <a:pt x="744" y="92"/>
                  <a:pt x="691" y="224"/>
                </a:cubicBezTo>
                <a:cubicBezTo>
                  <a:pt x="656" y="208"/>
                  <a:pt x="617" y="198"/>
                  <a:pt x="576" y="197"/>
                </a:cubicBezTo>
                <a:cubicBezTo>
                  <a:pt x="437" y="194"/>
                  <a:pt x="319" y="290"/>
                  <a:pt x="291" y="420"/>
                </a:cubicBezTo>
                <a:cubicBezTo>
                  <a:pt x="273" y="415"/>
                  <a:pt x="254" y="412"/>
                  <a:pt x="235" y="412"/>
                </a:cubicBezTo>
                <a:cubicBezTo>
                  <a:pt x="110" y="409"/>
                  <a:pt x="6" y="506"/>
                  <a:pt x="3" y="629"/>
                </a:cubicBezTo>
                <a:cubicBezTo>
                  <a:pt x="0" y="752"/>
                  <a:pt x="99" y="854"/>
                  <a:pt x="224" y="857"/>
                </a:cubicBezTo>
                <a:cubicBezTo>
                  <a:pt x="263" y="858"/>
                  <a:pt x="301" y="850"/>
                  <a:pt x="333" y="833"/>
                </a:cubicBezTo>
                <a:cubicBezTo>
                  <a:pt x="388" y="890"/>
                  <a:pt x="477" y="929"/>
                  <a:pt x="579" y="931"/>
                </a:cubicBezTo>
                <a:cubicBezTo>
                  <a:pt x="661" y="933"/>
                  <a:pt x="736" y="911"/>
                  <a:pt x="793" y="874"/>
                </a:cubicBezTo>
                <a:cubicBezTo>
                  <a:pt x="839" y="925"/>
                  <a:pt x="904" y="957"/>
                  <a:pt x="977" y="959"/>
                </a:cubicBezTo>
                <a:cubicBezTo>
                  <a:pt x="1072" y="961"/>
                  <a:pt x="1157" y="912"/>
                  <a:pt x="1204" y="835"/>
                </a:cubicBezTo>
                <a:cubicBezTo>
                  <a:pt x="1235" y="853"/>
                  <a:pt x="1270" y="864"/>
                  <a:pt x="1307" y="865"/>
                </a:cubicBezTo>
                <a:cubicBezTo>
                  <a:pt x="1436" y="869"/>
                  <a:pt x="1545" y="750"/>
                  <a:pt x="1548" y="602"/>
                </a:cubicBezTo>
                <a:cubicBezTo>
                  <a:pt x="1552" y="458"/>
                  <a:pt x="1457" y="339"/>
                  <a:pt x="1334" y="328"/>
                </a:cubicBezTo>
                <a:cubicBezTo>
                  <a:pt x="1317" y="149"/>
                  <a:pt x="1180" y="8"/>
                  <a:pt x="1009" y="4"/>
                </a:cubicBezTo>
                <a:close/>
              </a:path>
            </a:pathLst>
          </a:custGeom>
          <a:solidFill>
            <a:sysClr val="window" lastClr="FFFFFF"/>
          </a:solidFill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78010" tIns="39005" rIns="78010" bIns="39005" numCol="1" anchor="t" anchorCtr="0" compatLnSpc="1">
            <a:prstTxWarp prst="textNoShape">
              <a:avLst/>
            </a:prstTxWarp>
          </a:bodyPr>
          <a:lstStyle/>
          <a:p>
            <a:pPr defTabSz="77993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260" kern="0">
              <a:solidFill>
                <a:srgbClr val="717074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EDDC62E-D740-4418-ABED-C0E2E9B6801D}"/>
              </a:ext>
            </a:extLst>
          </p:cNvPr>
          <p:cNvSpPr/>
          <p:nvPr/>
        </p:nvSpPr>
        <p:spPr>
          <a:xfrm>
            <a:off x="3833080" y="1709141"/>
            <a:ext cx="1121614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</a:t>
            </a: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DNS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1" name="Picture 9" descr="Server sm">
            <a:extLst>
              <a:ext uri="{FF2B5EF4-FFF2-40B4-BE49-F238E27FC236}">
                <a16:creationId xmlns:a16="http://schemas.microsoft.com/office/drawing/2014/main" id="{9B5CAD60-0995-43BC-B7F6-C79467EDCCB3}"/>
              </a:ext>
            </a:extLst>
          </p:cNvPr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42" y="1369316"/>
            <a:ext cx="303313" cy="36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" descr="Server sm">
            <a:extLst>
              <a:ext uri="{FF2B5EF4-FFF2-40B4-BE49-F238E27FC236}">
                <a16:creationId xmlns:a16="http://schemas.microsoft.com/office/drawing/2014/main" id="{435BF7AD-ABC3-4004-82E5-72A6115144BB}"/>
              </a:ext>
            </a:extLst>
          </p:cNvPr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91" y="4282720"/>
            <a:ext cx="386243" cy="48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32FAD42-D499-4BBA-A2B0-992ABBDDA331}"/>
              </a:ext>
            </a:extLst>
          </p:cNvPr>
          <p:cNvSpPr/>
          <p:nvPr/>
        </p:nvSpPr>
        <p:spPr>
          <a:xfrm>
            <a:off x="1874938" y="4740251"/>
            <a:ext cx="578114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</a:t>
            </a:r>
            <a:r>
              <a:rPr lang="en-US" altLang="ja-JP" sz="84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DNS</a:t>
            </a: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Text Box 77">
            <a:extLst>
              <a:ext uri="{FF2B5EF4-FFF2-40B4-BE49-F238E27FC236}">
                <a16:creationId xmlns:a16="http://schemas.microsoft.com/office/drawing/2014/main" id="{404DD822-750E-4AFE-9156-99BBBCA9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00" y="5110792"/>
            <a:ext cx="1441466" cy="1784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ドメイン参加クライアント</a:t>
            </a:r>
            <a:r>
              <a:rPr kumimoji="0" lang="en-US" altLang="ja-JP" sz="735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PC</a:t>
            </a:r>
          </a:p>
        </p:txBody>
      </p:sp>
      <p:pic>
        <p:nvPicPr>
          <p:cNvPr id="95" name="Picture 9" descr="Server sm">
            <a:extLst>
              <a:ext uri="{FF2B5EF4-FFF2-40B4-BE49-F238E27FC236}">
                <a16:creationId xmlns:a16="http://schemas.microsoft.com/office/drawing/2014/main" id="{FBC9DB5E-CCDB-4800-8818-F511AB2C5ED9}"/>
              </a:ext>
            </a:extLst>
          </p:cNvPr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88" y="5001480"/>
            <a:ext cx="397835" cy="51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B2B4787-36F7-4929-8B13-9F3B7EB35FC3}"/>
              </a:ext>
            </a:extLst>
          </p:cNvPr>
          <p:cNvSpPr txBox="1"/>
          <p:nvPr/>
        </p:nvSpPr>
        <p:spPr>
          <a:xfrm>
            <a:off x="1863268" y="5489070"/>
            <a:ext cx="783321" cy="16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63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ファイルサーバー</a:t>
            </a:r>
            <a:endParaRPr lang="en-US" altLang="ja-JP" sz="63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2EF9C041-D79E-4E55-A8DC-DE9CF0B33198}"/>
              </a:ext>
            </a:extLst>
          </p:cNvPr>
          <p:cNvSpPr/>
          <p:nvPr/>
        </p:nvSpPr>
        <p:spPr>
          <a:xfrm>
            <a:off x="1092255" y="5077503"/>
            <a:ext cx="786764" cy="847903"/>
          </a:xfrm>
          <a:prstGeom prst="wedgeRectCallout">
            <a:avLst>
              <a:gd name="adj1" fmla="val 55981"/>
              <a:gd name="adj2" fmla="val -30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C2886D3D-23C1-4F75-9272-8B00CA469FC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2" y="5159107"/>
            <a:ext cx="451643" cy="431992"/>
          </a:xfrm>
          <a:prstGeom prst="rect">
            <a:avLst/>
          </a:prstGeom>
        </p:spPr>
      </p:pic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597C25-E871-483D-8151-1E0821B222CE}"/>
              </a:ext>
            </a:extLst>
          </p:cNvPr>
          <p:cNvSpPr/>
          <p:nvPr/>
        </p:nvSpPr>
        <p:spPr>
          <a:xfrm>
            <a:off x="1092255" y="5586890"/>
            <a:ext cx="845103" cy="33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63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先行展開用</a:t>
            </a:r>
            <a:r>
              <a:rPr lang="en-US" altLang="ja-JP" sz="63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Office365ProPlus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63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ソースファイル</a:t>
            </a:r>
            <a:endParaRPr lang="en-US" sz="63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0" name="Picture 8" descr="ãOffice PropLusãã®ç»åæ¤ç´¢çµæ">
            <a:extLst>
              <a:ext uri="{FF2B5EF4-FFF2-40B4-BE49-F238E27FC236}">
                <a16:creationId xmlns:a16="http://schemas.microsoft.com/office/drawing/2014/main" id="{3959DEEC-8F4C-468C-920A-9E8D1F1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83" y="5391106"/>
            <a:ext cx="224965" cy="2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528734CD-581C-4FDF-A5BB-001FDCD225D3}"/>
              </a:ext>
            </a:extLst>
          </p:cNvPr>
          <p:cNvSpPr/>
          <p:nvPr/>
        </p:nvSpPr>
        <p:spPr>
          <a:xfrm>
            <a:off x="784978" y="3926722"/>
            <a:ext cx="1091798" cy="19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4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5B0743F-479D-42BC-973D-0EC45F455CB2}"/>
              </a:ext>
            </a:extLst>
          </p:cNvPr>
          <p:cNvSpPr/>
          <p:nvPr/>
        </p:nvSpPr>
        <p:spPr>
          <a:xfrm>
            <a:off x="3940752" y="3828485"/>
            <a:ext cx="1517767" cy="192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40">
                <a:solidFill>
                  <a:srgbClr val="171717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Intune Certificate Connector</a:t>
            </a:r>
          </a:p>
        </p:txBody>
      </p:sp>
      <p:cxnSp>
        <p:nvCxnSpPr>
          <p:cNvPr id="103" name="コネクタ: 曲線 215">
            <a:extLst>
              <a:ext uri="{FF2B5EF4-FFF2-40B4-BE49-F238E27FC236}">
                <a16:creationId xmlns:a16="http://schemas.microsoft.com/office/drawing/2014/main" id="{5EA74EB7-9C93-41E1-8DF2-F2BCE550473D}"/>
              </a:ext>
            </a:extLst>
          </p:cNvPr>
          <p:cNvCxnSpPr>
            <a:cxnSpLocks/>
            <a:stCxn id="50" idx="0"/>
            <a:endCxn id="16" idx="1"/>
          </p:cNvCxnSpPr>
          <p:nvPr/>
        </p:nvCxnSpPr>
        <p:spPr>
          <a:xfrm rot="5400000" flipH="1" flipV="1">
            <a:off x="4895185" y="2780659"/>
            <a:ext cx="677706" cy="472866"/>
          </a:xfrm>
          <a:prstGeom prst="curvedConnector2">
            <a:avLst/>
          </a:prstGeom>
          <a:noFill/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D9B4CE02-C60F-48D8-AF12-84755246617A}"/>
              </a:ext>
            </a:extLst>
          </p:cNvPr>
          <p:cNvCxnSpPr>
            <a:cxnSpLocks/>
            <a:stCxn id="99" idx="3"/>
            <a:endCxn id="38" idx="2"/>
          </p:cNvCxnSpPr>
          <p:nvPr/>
        </p:nvCxnSpPr>
        <p:spPr>
          <a:xfrm flipV="1">
            <a:off x="1937358" y="5635724"/>
            <a:ext cx="3561638" cy="11756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50255EBC-0EBC-4DAC-A363-3BE593232057}"/>
              </a:ext>
            </a:extLst>
          </p:cNvPr>
          <p:cNvCxnSpPr>
            <a:cxnSpLocks/>
            <a:stCxn id="99" idx="3"/>
            <a:endCxn id="66" idx="2"/>
          </p:cNvCxnSpPr>
          <p:nvPr/>
        </p:nvCxnSpPr>
        <p:spPr>
          <a:xfrm flipV="1">
            <a:off x="1937358" y="5614917"/>
            <a:ext cx="2648541" cy="138373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0C1F6562-1A0E-4C86-8435-7655F94FA6E0}"/>
              </a:ext>
            </a:extLst>
          </p:cNvPr>
          <p:cNvCxnSpPr>
            <a:cxnSpLocks/>
            <a:stCxn id="99" idx="3"/>
            <a:endCxn id="69" idx="2"/>
          </p:cNvCxnSpPr>
          <p:nvPr/>
        </p:nvCxnSpPr>
        <p:spPr>
          <a:xfrm flipV="1">
            <a:off x="1937358" y="5622636"/>
            <a:ext cx="1398513" cy="13065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AB0F2703-3715-49B8-A165-3729D97B2125}"/>
              </a:ext>
            </a:extLst>
          </p:cNvPr>
          <p:cNvCxnSpPr>
            <a:stCxn id="86" idx="0"/>
            <a:endCxn id="56" idx="1"/>
          </p:cNvCxnSpPr>
          <p:nvPr/>
        </p:nvCxnSpPr>
        <p:spPr>
          <a:xfrm>
            <a:off x="1523453" y="1798947"/>
            <a:ext cx="2588874" cy="385114"/>
          </a:xfrm>
          <a:prstGeom prst="bentConnector3">
            <a:avLst/>
          </a:prstGeom>
          <a:ln w="38100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図 107">
            <a:extLst>
              <a:ext uri="{FF2B5EF4-FFF2-40B4-BE49-F238E27FC236}">
                <a16:creationId xmlns:a16="http://schemas.microsoft.com/office/drawing/2014/main" id="{86268DE3-F76F-45E4-B363-07C4715151D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32014" y="1919446"/>
            <a:ext cx="184098" cy="110595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802955DA-CCDB-4440-91BC-83428E397A08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6194" y="3422063"/>
            <a:ext cx="174029" cy="386023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41108A00-101B-4561-B487-592055D7EC5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89" y="3716951"/>
            <a:ext cx="176485" cy="169044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01700AEF-FFA0-439F-8C3E-D90FAA7D785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60" y="3688996"/>
            <a:ext cx="162411" cy="155563"/>
          </a:xfrm>
          <a:prstGeom prst="rect">
            <a:avLst/>
          </a:prstGeom>
        </p:spPr>
      </p:pic>
      <p:sp>
        <p:nvSpPr>
          <p:cNvPr id="114" name="Text Box 77">
            <a:extLst>
              <a:ext uri="{FF2B5EF4-FFF2-40B4-BE49-F238E27FC236}">
                <a16:creationId xmlns:a16="http://schemas.microsoft.com/office/drawing/2014/main" id="{AED41DC2-68EC-44B6-A8D9-E9A1202A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42" y="6513997"/>
            <a:ext cx="962915" cy="2215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連携ルート</a:t>
            </a:r>
            <a:endParaRPr kumimoji="0" lang="en-US" altLang="ja-JP" sz="840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5" name="Text Box 77">
            <a:extLst>
              <a:ext uri="{FF2B5EF4-FFF2-40B4-BE49-F238E27FC236}">
                <a16:creationId xmlns:a16="http://schemas.microsoft.com/office/drawing/2014/main" id="{2A6DF906-6029-4A9B-8C24-C1FDF68D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293" y="6500806"/>
            <a:ext cx="1782290" cy="2215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クライアント</a:t>
            </a:r>
            <a:r>
              <a:rPr kumimoji="0" lang="en-US" altLang="ja-JP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0" lang="ja-JP" altLang="en-US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デバイスアクセス</a:t>
            </a:r>
            <a:endParaRPr kumimoji="0" lang="en-US" altLang="ja-JP" sz="840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9BBEC929-3A52-40B4-B178-90781A89956F}"/>
              </a:ext>
            </a:extLst>
          </p:cNvPr>
          <p:cNvCxnSpPr/>
          <p:nvPr/>
        </p:nvCxnSpPr>
        <p:spPr>
          <a:xfrm>
            <a:off x="3526765" y="6624786"/>
            <a:ext cx="68546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7BA06B25-7F07-40A9-B159-F754C6633B33}"/>
              </a:ext>
            </a:extLst>
          </p:cNvPr>
          <p:cNvCxnSpPr/>
          <p:nvPr/>
        </p:nvCxnSpPr>
        <p:spPr>
          <a:xfrm>
            <a:off x="5038933" y="6624786"/>
            <a:ext cx="685468" cy="0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62289EF-4858-4004-B18F-C971F48B0EAD}"/>
              </a:ext>
            </a:extLst>
          </p:cNvPr>
          <p:cNvCxnSpPr/>
          <p:nvPr/>
        </p:nvCxnSpPr>
        <p:spPr>
          <a:xfrm>
            <a:off x="7415197" y="6586968"/>
            <a:ext cx="68546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77">
            <a:extLst>
              <a:ext uri="{FF2B5EF4-FFF2-40B4-BE49-F238E27FC236}">
                <a16:creationId xmlns:a16="http://schemas.microsoft.com/office/drawing/2014/main" id="{DA4C3887-146F-48AD-BFEB-9EED5387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81" y="6484741"/>
            <a:ext cx="1782290" cy="2215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7A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kumimoji="0" lang="ja-JP" altLang="en-US" sz="84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メールフロー</a:t>
            </a:r>
            <a:endParaRPr kumimoji="0" lang="en-US" altLang="ja-JP" sz="840" ker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16702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対応案件実績</a:t>
            </a: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7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EEF59595-1D1E-4AEE-8C20-612AA22E5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67467"/>
              </p:ext>
            </p:extLst>
          </p:nvPr>
        </p:nvGraphicFramePr>
        <p:xfrm>
          <a:off x="284991" y="1402593"/>
          <a:ext cx="11143239" cy="532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3">
                  <a:extLst>
                    <a:ext uri="{9D8B030D-6E8A-4147-A177-3AD203B41FA5}">
                      <a16:colId xmlns:a16="http://schemas.microsoft.com/office/drawing/2014/main" val="2313147188"/>
                    </a:ext>
                  </a:extLst>
                </a:gridCol>
                <a:gridCol w="3546394">
                  <a:extLst>
                    <a:ext uri="{9D8B030D-6E8A-4147-A177-3AD203B41FA5}">
                      <a16:colId xmlns:a16="http://schemas.microsoft.com/office/drawing/2014/main" val="424165823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97477638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739734325"/>
                    </a:ext>
                  </a:extLst>
                </a:gridCol>
              </a:tblGrid>
              <a:tr h="329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対応範囲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86915"/>
                  </a:ext>
                </a:extLst>
              </a:tr>
              <a:tr h="822949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大手医療機器メーカー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Notes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</a:t>
                      </a:r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Microsoft365/EMS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環境への移行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６カ月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・基本設計支援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・詳細設計（パラメータシート）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・テスト設計および動作検証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4291"/>
                  </a:ext>
                </a:extLst>
              </a:tr>
              <a:tr h="702052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大手製造メーカー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オンプレ</a:t>
                      </a:r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Exchange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サーバーから</a:t>
                      </a:r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Office365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への移行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カ月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・要件定義支援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79479"/>
                  </a:ext>
                </a:extLst>
              </a:tr>
              <a:tr h="471109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大手航空会社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EMS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環境構築案件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カ月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提案フェーズ</a:t>
                      </a:r>
                      <a:r>
                        <a:rPr kumimoji="1" lang="ja-JP" altLang="en-US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から参画し、見積り提案の支援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1150"/>
                  </a:ext>
                </a:extLst>
              </a:tr>
              <a:tr h="1563602">
                <a:tc>
                  <a:txBody>
                    <a:bodyPr/>
                    <a:lstStyle/>
                    <a:p>
                      <a:r>
                        <a:rPr lang="ja-JP" altLang="en-US" b="1">
                          <a:latin typeface="Meiryo UI"/>
                          <a:ea typeface="Meiryo UI"/>
                        </a:rPr>
                        <a:t>大手携帯会社</a:t>
                      </a:r>
                      <a:endParaRPr kumimoji="1" lang="ja-JP" altLang="en-US" b="1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latin typeface="Meiryo UI"/>
                          <a:ea typeface="Meiryo UI"/>
                        </a:rPr>
                        <a:t>Microsoft 365 導入、Autopilot による自動キッティング</a:t>
                      </a:r>
                      <a:endParaRPr kumimoji="1" lang="ja-JP" altLang="en-US" b="1" dirty="0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16ヶ月</a:t>
                      </a:r>
                      <a:endParaRPr kumimoji="1" lang="en-US" altLang="ja-JP" b="1" dirty="0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要件定義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基本設計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詳細設計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構築およびテスト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運用設計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コンサルティング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32798"/>
                  </a:ext>
                </a:extLst>
              </a:tr>
              <a:tr h="965997">
                <a:tc>
                  <a:txBody>
                    <a:bodyPr/>
                    <a:lstStyle/>
                    <a:p>
                      <a:r>
                        <a:rPr lang="ja-JP" altLang="en-US" b="1">
                          <a:latin typeface="Meiryo UI"/>
                          <a:ea typeface="Meiryo UI"/>
                        </a:rPr>
                        <a:t>大手保険会社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>
                          <a:latin typeface="Meiryo UI"/>
                          <a:ea typeface="Meiryo UI"/>
                        </a:rPr>
                        <a:t>Microsoft 365 導入、メール・サイト・チームの申請サイトおよび処理の自動化</a:t>
                      </a:r>
                      <a:endParaRPr kumimoji="1" lang="ja-JP" altLang="en-US" b="1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4ヶ月</a:t>
                      </a:r>
                      <a:endParaRPr kumimoji="1" lang="en-US" altLang="ja-JP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要件定義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詳細設計</a:t>
                      </a:r>
                      <a:endParaRPr lang="en-US" altLang="ja-JP" b="1" dirty="0">
                        <a:latin typeface="Meiryo UI"/>
                        <a:ea typeface="Meiryo UI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ja-JP" b="1" dirty="0">
                          <a:latin typeface="Meiryo UI"/>
                          <a:ea typeface="Meiryo UI"/>
                        </a:rPr>
                        <a:t>・</a:t>
                      </a:r>
                      <a:r>
                        <a:rPr lang="en-US" altLang="ja-JP" b="1" dirty="0" err="1">
                          <a:latin typeface="Meiryo UI"/>
                          <a:ea typeface="Meiryo UI"/>
                        </a:rPr>
                        <a:t>構築およびテスト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024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F74BE04-9C21-454E-8BCE-A6C1207C5945}"/>
              </a:ext>
            </a:extLst>
          </p:cNvPr>
          <p:cNvSpPr/>
          <p:nvPr/>
        </p:nvSpPr>
        <p:spPr bwMode="auto">
          <a:xfrm>
            <a:off x="251792" y="1432909"/>
            <a:ext cx="11347655" cy="35558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  <a:ea typeface="ＭＳ Ｐゴシック" pitchFamily="50" charset="-128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3" y="648122"/>
            <a:ext cx="10692765" cy="610076"/>
          </a:xfrm>
        </p:spPr>
        <p:txBody>
          <a:bodyPr/>
          <a:lstStyle/>
          <a:p>
            <a:pPr eaLnBrk="1" hangingPunct="1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チーム体制</a:t>
            </a:r>
            <a:endParaRPr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10289668" y="6872638"/>
            <a:ext cx="1309780" cy="2266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3DD03BE-9FE2-4A9F-AF62-CA61E041E605}" type="slidenum"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eaLnBrk="1" hangingPunct="1"/>
              <a:t>8</a:t>
            </a:fld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2F2864A-58FB-4278-9FE4-973F026C9CE8}"/>
              </a:ext>
            </a:extLst>
          </p:cNvPr>
          <p:cNvSpPr/>
          <p:nvPr/>
        </p:nvSpPr>
        <p:spPr bwMode="auto">
          <a:xfrm>
            <a:off x="829766" y="2034338"/>
            <a:ext cx="3034557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案件①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F9E41A-5017-40B1-A48B-40DFB137FB73}"/>
              </a:ext>
            </a:extLst>
          </p:cNvPr>
          <p:cNvSpPr/>
          <p:nvPr/>
        </p:nvSpPr>
        <p:spPr bwMode="auto">
          <a:xfrm>
            <a:off x="827857" y="2538394"/>
            <a:ext cx="3036466" cy="22861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2DB026-964F-4624-82CD-994052D0CE5D}"/>
              </a:ext>
            </a:extLst>
          </p:cNvPr>
          <p:cNvSpPr/>
          <p:nvPr/>
        </p:nvSpPr>
        <p:spPr bwMode="auto">
          <a:xfrm>
            <a:off x="997111" y="2610525"/>
            <a:ext cx="2734173" cy="185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ysDash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≪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EMS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案件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≫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640F00-107B-4E9D-B4DB-931BE7982FC8}"/>
              </a:ext>
            </a:extLst>
          </p:cNvPr>
          <p:cNvSpPr/>
          <p:nvPr/>
        </p:nvSpPr>
        <p:spPr bwMode="auto">
          <a:xfrm>
            <a:off x="4067921" y="2034338"/>
            <a:ext cx="2341715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案件②</a:t>
            </a:r>
            <a:endParaRPr kumimoji="1" lang="en-US" altLang="ja-JP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3CD23C8-F005-40C3-A7CE-513626B005A3}"/>
              </a:ext>
            </a:extLst>
          </p:cNvPr>
          <p:cNvSpPr/>
          <p:nvPr/>
        </p:nvSpPr>
        <p:spPr bwMode="auto">
          <a:xfrm>
            <a:off x="4066128" y="2538394"/>
            <a:ext cx="2343189" cy="22861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78DCF4C-E2FA-4178-B45C-3D0B56DDC020}"/>
              </a:ext>
            </a:extLst>
          </p:cNvPr>
          <p:cNvSpPr/>
          <p:nvPr/>
        </p:nvSpPr>
        <p:spPr bwMode="auto">
          <a:xfrm>
            <a:off x="4217046" y="2610525"/>
            <a:ext cx="2109915" cy="160332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ysDash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≪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Office365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支援≫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7A0EBB-662D-412A-AEE1-17ADBECF8B14}"/>
              </a:ext>
            </a:extLst>
          </p:cNvPr>
          <p:cNvSpPr/>
          <p:nvPr/>
        </p:nvSpPr>
        <p:spPr bwMode="auto">
          <a:xfrm>
            <a:off x="6575777" y="2034338"/>
            <a:ext cx="256649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案件③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9B88FB-C823-4B1D-9036-F930AA7E6135}"/>
              </a:ext>
            </a:extLst>
          </p:cNvPr>
          <p:cNvSpPr/>
          <p:nvPr/>
        </p:nvSpPr>
        <p:spPr bwMode="auto">
          <a:xfrm>
            <a:off x="6574280" y="2538394"/>
            <a:ext cx="2566492" cy="22861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225FC3F-8EA2-4376-A718-5F818FADA7C2}"/>
              </a:ext>
            </a:extLst>
          </p:cNvPr>
          <p:cNvSpPr/>
          <p:nvPr/>
        </p:nvSpPr>
        <p:spPr bwMode="auto">
          <a:xfrm>
            <a:off x="6717605" y="2610524"/>
            <a:ext cx="2317075" cy="16033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ysDash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≪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AWS/Azure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≫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5A211F6-1B37-49D7-963B-CF3FD1FA9C5A}"/>
              </a:ext>
            </a:extLst>
          </p:cNvPr>
          <p:cNvSpPr txBox="1"/>
          <p:nvPr/>
        </p:nvSpPr>
        <p:spPr>
          <a:xfrm>
            <a:off x="318976" y="5078943"/>
            <a:ext cx="9393673" cy="1354417"/>
          </a:xfrm>
          <a:prstGeom prst="rect">
            <a:avLst/>
          </a:prstGeom>
          <a:solidFill>
            <a:srgbClr val="FFFFCC"/>
          </a:solidFill>
        </p:spPr>
        <p:txBody>
          <a:bodyPr wrap="square" lIns="122118" tIns="61059" rIns="122118" bIns="61059" rtlCol="0">
            <a:spAutoFit/>
          </a:bodyPr>
          <a:lstStyle/>
          <a:p>
            <a:pPr algn="l"/>
            <a:r>
              <a:rPr lang="ja-JP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それぞれの案件に</a:t>
            </a:r>
            <a:r>
              <a:rPr lang="en-US" altLang="ja-JP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ATGS</a:t>
            </a:r>
            <a:r>
              <a:rPr lang="ja-JP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リーダー・中堅・若手社員を中心</a:t>
            </a:r>
            <a:r>
              <a:rPr lang="ja-JP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に、パートナー企業様</a:t>
            </a:r>
            <a:r>
              <a:rPr lang="en-US" altLang="ja-JP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lang="ja-JP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とチームを組み、対応していきます。</a:t>
            </a:r>
            <a:endParaRPr lang="en-US" altLang="ja-JP" sz="2000" b="1" i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本社・各支社での</a:t>
            </a:r>
            <a:r>
              <a:rPr lang="ja-JP" altLang="en-US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持ち帰り受託対応</a:t>
            </a:r>
            <a:r>
              <a:rPr lang="ja-JP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を行っており、</a:t>
            </a:r>
            <a:r>
              <a:rPr lang="ja-JP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それぞれの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ソリューションに応じた体制</a:t>
            </a:r>
            <a:r>
              <a:rPr lang="ja-JP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をご提案致します。</a:t>
            </a:r>
            <a:endParaRPr lang="en-US" altLang="ja-JP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BB55CB-DDF6-4F6A-9BE5-C69E1780643E}"/>
              </a:ext>
            </a:extLst>
          </p:cNvPr>
          <p:cNvSpPr/>
          <p:nvPr/>
        </p:nvSpPr>
        <p:spPr bwMode="auto">
          <a:xfrm>
            <a:off x="9466993" y="2016273"/>
            <a:ext cx="1464140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案件④</a:t>
            </a:r>
            <a:endParaRPr kumimoji="1" lang="ja-JP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DD9879C-7138-4E96-BA61-744199C00E5A}"/>
              </a:ext>
            </a:extLst>
          </p:cNvPr>
          <p:cNvSpPr/>
          <p:nvPr/>
        </p:nvSpPr>
        <p:spPr bwMode="auto">
          <a:xfrm>
            <a:off x="9465496" y="2520329"/>
            <a:ext cx="1464140" cy="22861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C31D50-EBFA-442D-AFBD-A3F9FAC1C9BD}"/>
              </a:ext>
            </a:extLst>
          </p:cNvPr>
          <p:cNvSpPr/>
          <p:nvPr/>
        </p:nvSpPr>
        <p:spPr bwMode="auto">
          <a:xfrm>
            <a:off x="9597067" y="2610524"/>
            <a:ext cx="1224136" cy="16033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66699"/>
            </a:solidFill>
            <a:prstDash val="sysDash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≪提案支援≫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0D06EC-EAB7-46A9-9AC6-C64E1CC3B94A}"/>
              </a:ext>
            </a:extLst>
          </p:cNvPr>
          <p:cNvSpPr/>
          <p:nvPr/>
        </p:nvSpPr>
        <p:spPr>
          <a:xfrm>
            <a:off x="9837090" y="5995027"/>
            <a:ext cx="36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C5BA88E-62AE-4E73-AE1B-43D219D852FA}"/>
              </a:ext>
            </a:extLst>
          </p:cNvPr>
          <p:cNvSpPr/>
          <p:nvPr/>
        </p:nvSpPr>
        <p:spPr>
          <a:xfrm>
            <a:off x="10192690" y="6350627"/>
            <a:ext cx="36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75940AC8-F1C0-42F2-8B25-1535638E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80" y="6337927"/>
            <a:ext cx="925020" cy="360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C0E2CD1-88A0-4A1A-9517-056C2F21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531" y="6033881"/>
            <a:ext cx="1379534" cy="182922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C84B61D5-1366-43D7-844D-EBCB88E3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25" y="1406198"/>
            <a:ext cx="3303660" cy="61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66"/>
                </a:solidFill>
                <a:latin typeface="Lucida Sans Unicode" pitchFamily="34" charset="0"/>
                <a:ea typeface="HGP創英角ｺﾞｼｯｸUB" pitchFamily="50" charset="-128"/>
              </a:defRPr>
            </a:lvl9pPr>
          </a:lstStyle>
          <a:p>
            <a:pPr eaLnBrk="1" hangingPunct="1"/>
            <a:r>
              <a:rPr lang="ja-JP" alt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自社持ち帰り（受託）</a:t>
            </a:r>
          </a:p>
        </p:txBody>
      </p:sp>
    </p:spTree>
    <p:extLst>
      <p:ext uri="{BB962C8B-B14F-4D97-AF65-F5344CB8AC3E}">
        <p14:creationId xmlns:p14="http://schemas.microsoft.com/office/powerpoint/2010/main" val="14788871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666699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666699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27285</TotalTime>
  <Words>716</Words>
  <Application>Microsoft Office PowerPoint</Application>
  <PresentationFormat>ユーザー設定</PresentationFormat>
  <Paragraphs>168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HGP創英角ｺﾞｼｯｸUB</vt:lpstr>
      <vt:lpstr>Meiryo UI</vt:lpstr>
      <vt:lpstr>メイリオ</vt:lpstr>
      <vt:lpstr>Arial</vt:lpstr>
      <vt:lpstr>Lucida Sans Unicode</vt:lpstr>
      <vt:lpstr>Segoe UI</vt:lpstr>
      <vt:lpstr>Wingdings</vt:lpstr>
      <vt:lpstr>標準デザイン</vt:lpstr>
      <vt:lpstr>株式会社　ATGS (エーティージーエス)　のご紹介</vt:lpstr>
      <vt:lpstr>ATGS らしさ</vt:lpstr>
      <vt:lpstr>ATGSのトレンド</vt:lpstr>
      <vt:lpstr>Microsoft365 対応領域</vt:lpstr>
      <vt:lpstr>対応ソリューション事例①（Office365移行案件）</vt:lpstr>
      <vt:lpstr>対応ソリューション事例②（Microsoft365、EMS環境構築案件）</vt:lpstr>
      <vt:lpstr>対応案件実績</vt:lpstr>
      <vt:lpstr>チーム体制</vt:lpstr>
    </vt:vector>
  </TitlesOfParts>
  <Company>日本HP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andohy</dc:creator>
  <cp:lastModifiedBy>石川 のぞみ</cp:lastModifiedBy>
  <cp:revision>670</cp:revision>
  <cp:lastPrinted>2015-10-27T08:57:22Z</cp:lastPrinted>
  <dcterms:created xsi:type="dcterms:W3CDTF">2008-01-25T02:27:43Z</dcterms:created>
  <dcterms:modified xsi:type="dcterms:W3CDTF">2021-02-15T07:57:44Z</dcterms:modified>
</cp:coreProperties>
</file>