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1" r:id="rId1"/>
    <p:sldMasterId id="2147483703" r:id="rId2"/>
  </p:sldMasterIdLst>
  <p:notesMasterIdLst>
    <p:notesMasterId r:id="rId13"/>
  </p:notesMasterIdLst>
  <p:sldIdLst>
    <p:sldId id="256" r:id="rId3"/>
    <p:sldId id="292" r:id="rId4"/>
    <p:sldId id="299" r:id="rId5"/>
    <p:sldId id="300" r:id="rId6"/>
    <p:sldId id="291" r:id="rId7"/>
    <p:sldId id="266" r:id="rId8"/>
    <p:sldId id="294" r:id="rId9"/>
    <p:sldId id="293" r:id="rId10"/>
    <p:sldId id="296" r:id="rId11"/>
    <p:sldId id="298" r:id="rId12"/>
  </p:sldIdLst>
  <p:sldSz cx="9144000" cy="5143500" type="screen16x9"/>
  <p:notesSz cx="6807200" cy="99393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4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9053" autoAdjust="0"/>
  </p:normalViewPr>
  <p:slideViewPr>
    <p:cSldViewPr snapToGrid="0">
      <p:cViewPr varScale="1">
        <p:scale>
          <a:sx n="133" d="100"/>
          <a:sy n="133" d="100"/>
        </p:scale>
        <p:origin x="58" y="2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73362B-42CB-4AA2-ACA2-6F5567DDEE2F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490C2B1-1F8C-4C68-A9CE-491104473112}">
      <dgm:prSet phldrT="[テキスト]" custT="1"/>
      <dgm:spPr>
        <a:solidFill>
          <a:srgbClr val="E4E4E4"/>
        </a:solidFill>
      </dgm:spPr>
      <dgm:t>
        <a:bodyPr/>
        <a:lstStyle/>
        <a:p>
          <a:r>
            <a:rPr kumimoji="1" lang="ja-JP" altLang="en-US" sz="5400" dirty="0">
              <a:latin typeface="Aharoni" panose="02010803020104030203" pitchFamily="2" charset="-79"/>
              <a:cs typeface="Aharoni" panose="02010803020104030203" pitchFamily="2" charset="-79"/>
            </a:rPr>
            <a:t>　</a:t>
          </a:r>
        </a:p>
      </dgm:t>
    </dgm:pt>
    <dgm:pt modelId="{BCFDE11C-06FB-464C-A6FC-E5B974FA8C2E}" type="parTrans" cxnId="{EA4AD3D7-7524-46F2-8C16-7D35FB820E21}">
      <dgm:prSet/>
      <dgm:spPr/>
      <dgm:t>
        <a:bodyPr/>
        <a:lstStyle/>
        <a:p>
          <a:endParaRPr kumimoji="1" lang="ja-JP" altLang="en-US" sz="5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71FFA37-5265-47F5-AC43-4E443D9BC51E}" type="sibTrans" cxnId="{EA4AD3D7-7524-46F2-8C16-7D35FB820E21}">
      <dgm:prSet/>
      <dgm:spPr/>
      <dgm:t>
        <a:bodyPr/>
        <a:lstStyle/>
        <a:p>
          <a:endParaRPr kumimoji="1" lang="ja-JP" altLang="en-US" sz="5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08903787-38EF-452D-956F-D235D33A4BD7}">
      <dgm:prSet phldrT="[テキスト]" custT="1"/>
      <dgm:spPr>
        <a:solidFill>
          <a:srgbClr val="E4E4E4"/>
        </a:solidFill>
      </dgm:spPr>
      <dgm:t>
        <a:bodyPr/>
        <a:lstStyle/>
        <a:p>
          <a:r>
            <a:rPr kumimoji="1" lang="ja-JP" altLang="en-US" sz="5400" dirty="0">
              <a:latin typeface="Aharoni" panose="02010803020104030203" pitchFamily="2" charset="-79"/>
              <a:cs typeface="Aharoni" panose="02010803020104030203" pitchFamily="2" charset="-79"/>
            </a:rPr>
            <a:t>　</a:t>
          </a:r>
        </a:p>
      </dgm:t>
    </dgm:pt>
    <dgm:pt modelId="{7351D018-3E67-42AE-BBEF-3D12F820C721}" type="parTrans" cxnId="{DC52A629-26A5-47B4-8752-9382C0AD9A33}">
      <dgm:prSet/>
      <dgm:spPr/>
      <dgm:t>
        <a:bodyPr/>
        <a:lstStyle/>
        <a:p>
          <a:endParaRPr kumimoji="1" lang="ja-JP" altLang="en-US" sz="5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574E9CA0-B0BB-477A-BF2E-A91D419E4D99}" type="sibTrans" cxnId="{DC52A629-26A5-47B4-8752-9382C0AD9A33}">
      <dgm:prSet/>
      <dgm:spPr/>
      <dgm:t>
        <a:bodyPr/>
        <a:lstStyle/>
        <a:p>
          <a:endParaRPr kumimoji="1" lang="ja-JP" altLang="en-US" sz="5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20CEF46F-05C7-496C-9DF9-819B0D8994D7}">
      <dgm:prSet phldrT="[テキスト]" custT="1"/>
      <dgm:spPr>
        <a:solidFill>
          <a:srgbClr val="0E3666"/>
        </a:solidFill>
      </dgm:spPr>
      <dgm:t>
        <a:bodyPr/>
        <a:lstStyle/>
        <a:p>
          <a:r>
            <a:rPr kumimoji="1" lang="ja-JP" altLang="en-US" sz="5400" dirty="0">
              <a:latin typeface="Aharoni" panose="02010803020104030203" pitchFamily="2" charset="-79"/>
              <a:cs typeface="Aharoni" panose="02010803020104030203" pitchFamily="2" charset="-79"/>
            </a:rPr>
            <a:t>　</a:t>
          </a:r>
        </a:p>
      </dgm:t>
    </dgm:pt>
    <dgm:pt modelId="{4A66236C-6CD6-490C-8171-2D8EB3184806}" type="parTrans" cxnId="{F351F5AA-EDD2-49D6-85D7-DFC31548AA55}">
      <dgm:prSet/>
      <dgm:spPr/>
      <dgm:t>
        <a:bodyPr/>
        <a:lstStyle/>
        <a:p>
          <a:endParaRPr kumimoji="1" lang="ja-JP" altLang="en-US" sz="5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14CB7284-9025-4A06-8B84-AC8B8155FBF4}" type="sibTrans" cxnId="{F351F5AA-EDD2-49D6-85D7-DFC31548AA55}">
      <dgm:prSet/>
      <dgm:spPr/>
      <dgm:t>
        <a:bodyPr/>
        <a:lstStyle/>
        <a:p>
          <a:endParaRPr kumimoji="1" lang="ja-JP" altLang="en-US" sz="5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511F566A-9B2E-40A3-BBE8-045C6E20CED4}" type="pres">
      <dgm:prSet presAssocID="{A473362B-42CB-4AA2-ACA2-6F5567DDEE2F}" presName="Name0" presStyleCnt="0">
        <dgm:presLayoutVars>
          <dgm:dir/>
          <dgm:animLvl val="lvl"/>
          <dgm:resizeHandles val="exact"/>
        </dgm:presLayoutVars>
      </dgm:prSet>
      <dgm:spPr/>
    </dgm:pt>
    <dgm:pt modelId="{F44210F4-1C10-40F5-819C-E9E01D388C39}" type="pres">
      <dgm:prSet presAssocID="{E490C2B1-1F8C-4C68-A9CE-491104473112}" presName="Name8" presStyleCnt="0"/>
      <dgm:spPr/>
    </dgm:pt>
    <dgm:pt modelId="{CE4797F7-39E0-4575-9926-AADF40E67A4F}" type="pres">
      <dgm:prSet presAssocID="{E490C2B1-1F8C-4C68-A9CE-491104473112}" presName="level" presStyleLbl="node1" presStyleIdx="0" presStyleCnt="3">
        <dgm:presLayoutVars>
          <dgm:chMax val="1"/>
          <dgm:bulletEnabled val="1"/>
        </dgm:presLayoutVars>
      </dgm:prSet>
      <dgm:spPr/>
    </dgm:pt>
    <dgm:pt modelId="{66433FDD-3A86-4E52-A27C-12C430C0877B}" type="pres">
      <dgm:prSet presAssocID="{E490C2B1-1F8C-4C68-A9CE-49110447311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8483C30-E251-44ED-B56F-AAA3981EC3AD}" type="pres">
      <dgm:prSet presAssocID="{08903787-38EF-452D-956F-D235D33A4BD7}" presName="Name8" presStyleCnt="0"/>
      <dgm:spPr/>
    </dgm:pt>
    <dgm:pt modelId="{1978DD20-8613-4130-AD2B-9E4CBDE32991}" type="pres">
      <dgm:prSet presAssocID="{08903787-38EF-452D-956F-D235D33A4BD7}" presName="level" presStyleLbl="node1" presStyleIdx="1" presStyleCnt="3">
        <dgm:presLayoutVars>
          <dgm:chMax val="1"/>
          <dgm:bulletEnabled val="1"/>
        </dgm:presLayoutVars>
      </dgm:prSet>
      <dgm:spPr/>
    </dgm:pt>
    <dgm:pt modelId="{67872D74-F1B1-4D52-8791-10E8690995A5}" type="pres">
      <dgm:prSet presAssocID="{08903787-38EF-452D-956F-D235D33A4BD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D0C765B-2539-4BCE-8263-A030BFA9894E}" type="pres">
      <dgm:prSet presAssocID="{20CEF46F-05C7-496C-9DF9-819B0D8994D7}" presName="Name8" presStyleCnt="0"/>
      <dgm:spPr/>
    </dgm:pt>
    <dgm:pt modelId="{D2F8B5C6-73E2-49CD-AC74-311CD0CFC6DC}" type="pres">
      <dgm:prSet presAssocID="{20CEF46F-05C7-496C-9DF9-819B0D8994D7}" presName="level" presStyleLbl="node1" presStyleIdx="2" presStyleCnt="3" custLinFactNeighborX="6666">
        <dgm:presLayoutVars>
          <dgm:chMax val="1"/>
          <dgm:bulletEnabled val="1"/>
        </dgm:presLayoutVars>
      </dgm:prSet>
      <dgm:spPr/>
    </dgm:pt>
    <dgm:pt modelId="{9A9AFB56-C662-4B48-ABAD-57ADBB6BEA81}" type="pres">
      <dgm:prSet presAssocID="{20CEF46F-05C7-496C-9DF9-819B0D8994D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FEDBE18-5259-45D1-9406-1D883459DB03}" type="presOf" srcId="{E490C2B1-1F8C-4C68-A9CE-491104473112}" destId="{CE4797F7-39E0-4575-9926-AADF40E67A4F}" srcOrd="0" destOrd="0" presId="urn:microsoft.com/office/officeart/2005/8/layout/pyramid1"/>
    <dgm:cxn modelId="{5B41C41E-8B11-461C-B3AD-C3C6078B5C94}" type="presOf" srcId="{20CEF46F-05C7-496C-9DF9-819B0D8994D7}" destId="{9A9AFB56-C662-4B48-ABAD-57ADBB6BEA81}" srcOrd="1" destOrd="0" presId="urn:microsoft.com/office/officeart/2005/8/layout/pyramid1"/>
    <dgm:cxn modelId="{DC52A629-26A5-47B4-8752-9382C0AD9A33}" srcId="{A473362B-42CB-4AA2-ACA2-6F5567DDEE2F}" destId="{08903787-38EF-452D-956F-D235D33A4BD7}" srcOrd="1" destOrd="0" parTransId="{7351D018-3E67-42AE-BBEF-3D12F820C721}" sibTransId="{574E9CA0-B0BB-477A-BF2E-A91D419E4D99}"/>
    <dgm:cxn modelId="{38F22E85-057E-464E-A7A8-E4BF2D7FBBC9}" type="presOf" srcId="{08903787-38EF-452D-956F-D235D33A4BD7}" destId="{1978DD20-8613-4130-AD2B-9E4CBDE32991}" srcOrd="0" destOrd="0" presId="urn:microsoft.com/office/officeart/2005/8/layout/pyramid1"/>
    <dgm:cxn modelId="{F351F5AA-EDD2-49D6-85D7-DFC31548AA55}" srcId="{A473362B-42CB-4AA2-ACA2-6F5567DDEE2F}" destId="{20CEF46F-05C7-496C-9DF9-819B0D8994D7}" srcOrd="2" destOrd="0" parTransId="{4A66236C-6CD6-490C-8171-2D8EB3184806}" sibTransId="{14CB7284-9025-4A06-8B84-AC8B8155FBF4}"/>
    <dgm:cxn modelId="{6E5F30C2-0E75-45DF-9279-1E27C87C1556}" type="presOf" srcId="{A473362B-42CB-4AA2-ACA2-6F5567DDEE2F}" destId="{511F566A-9B2E-40A3-BBE8-045C6E20CED4}" srcOrd="0" destOrd="0" presId="urn:microsoft.com/office/officeart/2005/8/layout/pyramid1"/>
    <dgm:cxn modelId="{88E5F5D1-A483-40C1-8707-8A61EE61AB50}" type="presOf" srcId="{08903787-38EF-452D-956F-D235D33A4BD7}" destId="{67872D74-F1B1-4D52-8791-10E8690995A5}" srcOrd="1" destOrd="0" presId="urn:microsoft.com/office/officeart/2005/8/layout/pyramid1"/>
    <dgm:cxn modelId="{EA4AD3D7-7524-46F2-8C16-7D35FB820E21}" srcId="{A473362B-42CB-4AA2-ACA2-6F5567DDEE2F}" destId="{E490C2B1-1F8C-4C68-A9CE-491104473112}" srcOrd="0" destOrd="0" parTransId="{BCFDE11C-06FB-464C-A6FC-E5B974FA8C2E}" sibTransId="{671FFA37-5265-47F5-AC43-4E443D9BC51E}"/>
    <dgm:cxn modelId="{BDDBE3DD-B5FA-4684-8847-A43F3EEDD1EF}" type="presOf" srcId="{E490C2B1-1F8C-4C68-A9CE-491104473112}" destId="{66433FDD-3A86-4E52-A27C-12C430C0877B}" srcOrd="1" destOrd="0" presId="urn:microsoft.com/office/officeart/2005/8/layout/pyramid1"/>
    <dgm:cxn modelId="{00A074EE-F9A6-4718-801B-FFC7121B6479}" type="presOf" srcId="{20CEF46F-05C7-496C-9DF9-819B0D8994D7}" destId="{D2F8B5C6-73E2-49CD-AC74-311CD0CFC6DC}" srcOrd="0" destOrd="0" presId="urn:microsoft.com/office/officeart/2005/8/layout/pyramid1"/>
    <dgm:cxn modelId="{F9F242EC-DB7D-486C-A5D4-9A5C5C8B6094}" type="presParOf" srcId="{511F566A-9B2E-40A3-BBE8-045C6E20CED4}" destId="{F44210F4-1C10-40F5-819C-E9E01D388C39}" srcOrd="0" destOrd="0" presId="urn:microsoft.com/office/officeart/2005/8/layout/pyramid1"/>
    <dgm:cxn modelId="{588D5819-F3BB-4D41-A087-7462941EE320}" type="presParOf" srcId="{F44210F4-1C10-40F5-819C-E9E01D388C39}" destId="{CE4797F7-39E0-4575-9926-AADF40E67A4F}" srcOrd="0" destOrd="0" presId="urn:microsoft.com/office/officeart/2005/8/layout/pyramid1"/>
    <dgm:cxn modelId="{BF2CED18-2807-4A52-B781-0FA104A73F41}" type="presParOf" srcId="{F44210F4-1C10-40F5-819C-E9E01D388C39}" destId="{66433FDD-3A86-4E52-A27C-12C430C0877B}" srcOrd="1" destOrd="0" presId="urn:microsoft.com/office/officeart/2005/8/layout/pyramid1"/>
    <dgm:cxn modelId="{E990108B-6124-4542-A294-4373382ED0FA}" type="presParOf" srcId="{511F566A-9B2E-40A3-BBE8-045C6E20CED4}" destId="{78483C30-E251-44ED-B56F-AAA3981EC3AD}" srcOrd="1" destOrd="0" presId="urn:microsoft.com/office/officeart/2005/8/layout/pyramid1"/>
    <dgm:cxn modelId="{2A10CBB8-DFD8-4978-B1CA-5B01F9CC221D}" type="presParOf" srcId="{78483C30-E251-44ED-B56F-AAA3981EC3AD}" destId="{1978DD20-8613-4130-AD2B-9E4CBDE32991}" srcOrd="0" destOrd="0" presId="urn:microsoft.com/office/officeart/2005/8/layout/pyramid1"/>
    <dgm:cxn modelId="{B40CF2C5-0D3C-4795-A6D4-85B5653E1AAD}" type="presParOf" srcId="{78483C30-E251-44ED-B56F-AAA3981EC3AD}" destId="{67872D74-F1B1-4D52-8791-10E8690995A5}" srcOrd="1" destOrd="0" presId="urn:microsoft.com/office/officeart/2005/8/layout/pyramid1"/>
    <dgm:cxn modelId="{6CB37C48-4DA6-48B2-B3DC-A7F7D44313E5}" type="presParOf" srcId="{511F566A-9B2E-40A3-BBE8-045C6E20CED4}" destId="{CD0C765B-2539-4BCE-8263-A030BFA9894E}" srcOrd="2" destOrd="0" presId="urn:microsoft.com/office/officeart/2005/8/layout/pyramid1"/>
    <dgm:cxn modelId="{D2B9659C-9040-4FD5-8A1C-A5DC26DB0C2A}" type="presParOf" srcId="{CD0C765B-2539-4BCE-8263-A030BFA9894E}" destId="{D2F8B5C6-73E2-49CD-AC74-311CD0CFC6DC}" srcOrd="0" destOrd="0" presId="urn:microsoft.com/office/officeart/2005/8/layout/pyramid1"/>
    <dgm:cxn modelId="{448D7B60-2C2E-40B7-AEB3-E0F7F6FF2C78}" type="presParOf" srcId="{CD0C765B-2539-4BCE-8263-A030BFA9894E}" destId="{9A9AFB56-C662-4B48-ABAD-57ADBB6BEA8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797F7-39E0-4575-9926-AADF40E67A4F}">
      <dsp:nvSpPr>
        <dsp:cNvPr id="0" name=""/>
        <dsp:cNvSpPr/>
      </dsp:nvSpPr>
      <dsp:spPr>
        <a:xfrm>
          <a:off x="861489" y="0"/>
          <a:ext cx="861489" cy="735313"/>
        </a:xfrm>
        <a:prstGeom prst="trapezoid">
          <a:avLst>
            <a:gd name="adj" fmla="val 58580"/>
          </a:avLst>
        </a:prstGeom>
        <a:solidFill>
          <a:srgbClr val="E4E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400" kern="1200" dirty="0">
              <a:latin typeface="Aharoni" panose="02010803020104030203" pitchFamily="2" charset="-79"/>
              <a:cs typeface="Aharoni" panose="02010803020104030203" pitchFamily="2" charset="-79"/>
            </a:rPr>
            <a:t>　</a:t>
          </a:r>
        </a:p>
      </dsp:txBody>
      <dsp:txXfrm>
        <a:off x="861489" y="0"/>
        <a:ext cx="861489" cy="735313"/>
      </dsp:txXfrm>
    </dsp:sp>
    <dsp:sp modelId="{1978DD20-8613-4130-AD2B-9E4CBDE32991}">
      <dsp:nvSpPr>
        <dsp:cNvPr id="0" name=""/>
        <dsp:cNvSpPr/>
      </dsp:nvSpPr>
      <dsp:spPr>
        <a:xfrm>
          <a:off x="430744" y="735313"/>
          <a:ext cx="1722978" cy="735313"/>
        </a:xfrm>
        <a:prstGeom prst="trapezoid">
          <a:avLst>
            <a:gd name="adj" fmla="val 58580"/>
          </a:avLst>
        </a:prstGeom>
        <a:solidFill>
          <a:srgbClr val="E4E4E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400" kern="1200" dirty="0">
              <a:latin typeface="Aharoni" panose="02010803020104030203" pitchFamily="2" charset="-79"/>
              <a:cs typeface="Aharoni" panose="02010803020104030203" pitchFamily="2" charset="-79"/>
            </a:rPr>
            <a:t>　</a:t>
          </a:r>
        </a:p>
      </dsp:txBody>
      <dsp:txXfrm>
        <a:off x="732265" y="735313"/>
        <a:ext cx="1119936" cy="735313"/>
      </dsp:txXfrm>
    </dsp:sp>
    <dsp:sp modelId="{D2F8B5C6-73E2-49CD-AC74-311CD0CFC6DC}">
      <dsp:nvSpPr>
        <dsp:cNvPr id="0" name=""/>
        <dsp:cNvSpPr/>
      </dsp:nvSpPr>
      <dsp:spPr>
        <a:xfrm>
          <a:off x="0" y="1470626"/>
          <a:ext cx="2584468" cy="735313"/>
        </a:xfrm>
        <a:prstGeom prst="trapezoid">
          <a:avLst>
            <a:gd name="adj" fmla="val 58580"/>
          </a:avLst>
        </a:prstGeom>
        <a:solidFill>
          <a:srgbClr val="0E36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5400" kern="1200" dirty="0">
              <a:latin typeface="Aharoni" panose="02010803020104030203" pitchFamily="2" charset="-79"/>
              <a:cs typeface="Aharoni" panose="02010803020104030203" pitchFamily="2" charset="-79"/>
            </a:rPr>
            <a:t>　</a:t>
          </a:r>
        </a:p>
      </dsp:txBody>
      <dsp:txXfrm>
        <a:off x="452281" y="1470626"/>
        <a:ext cx="1679904" cy="735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f39cc7ffc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6f39cc7ffc_0_171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ja-JP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f39cc7ffc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6f39cc7ffc_0_171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46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eaec6c89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eaec6c897_0_35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11423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eaec6c89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eaec6c897_0_35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6154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daf6e99ff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daf6e99ff_0_23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ja-JP" sz="1100" b="0" i="0" u="none" strike="noStrike" cap="non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259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eaec6c89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eaec6c897_0_35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1" lang="ja-JP" altLang="en-US" sz="1100" b="0" i="0" u="none" strike="noStrike" kern="1200" cap="none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1" lang="en-US" altLang="ja-JP" sz="1100" b="0" i="0" u="none" strike="noStrike" kern="1200" cap="none" dirty="0">
              <a:solidFill>
                <a:schemeClr val="tx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ＭＳ Ｐ明朝" panose="02020600040205080304" pitchFamily="18" charset="-128"/>
              <a:cs typeface="Arial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1" lang="en-US" altLang="ja-JP" sz="1100" b="0" i="0" u="none" strike="noStrike" kern="1200" cap="none" dirty="0">
              <a:solidFill>
                <a:schemeClr val="tx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ＭＳ Ｐ明朝" panose="02020600040205080304" pitchFamily="18" charset="-128"/>
              <a:cs typeface="Arial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85901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4ed730d6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e4ed730d6_0_186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4ed730d6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e4ed730d6_0_186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40307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eaec6c89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eaec6c897_0_35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26661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eaec6c89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eaec6c897_0_35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229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1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1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1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90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90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90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90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90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90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90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90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90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1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6" marR="0" lvl="0" indent="-34290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11" marR="0" lvl="1" indent="-317504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17" marR="0" lvl="2" indent="-317504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23" marR="0" lvl="3" indent="-317504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29" marR="0" lvl="4" indent="-317504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34" marR="0" lvl="5" indent="-317504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40" marR="0" lvl="6" indent="-317504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46" marR="0" lvl="7" indent="-317504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51" marR="0" lvl="8" indent="-317504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Char char="■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/>
          <p:nvPr/>
        </p:nvSpPr>
        <p:spPr>
          <a:xfrm>
            <a:off x="0" y="0"/>
            <a:ext cx="9144000" cy="584400"/>
          </a:xfrm>
          <a:prstGeom prst="rect">
            <a:avLst/>
          </a:prstGeom>
          <a:solidFill>
            <a:srgbClr val="388FA5"/>
          </a:solidFill>
          <a:ln>
            <a:noFill/>
          </a:ln>
        </p:spPr>
        <p:txBody>
          <a:bodyPr spcFirstLastPara="1" wrap="square" lIns="34276" tIns="34276" rIns="34276" bIns="342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ja" alt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401" i="0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/>
          <p:nvPr/>
        </p:nvSpPr>
        <p:spPr>
          <a:xfrm>
            <a:off x="0" y="0"/>
            <a:ext cx="9144000" cy="584400"/>
          </a:xfrm>
          <a:prstGeom prst="rect">
            <a:avLst/>
          </a:prstGeom>
          <a:solidFill>
            <a:srgbClr val="388FA5"/>
          </a:solidFill>
          <a:ln>
            <a:noFill/>
          </a:ln>
        </p:spPr>
        <p:txBody>
          <a:bodyPr spcFirstLastPara="1" wrap="square" lIns="34276" tIns="34276" rIns="34276" bIns="342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ja" alt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401" i="0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/>
          <p:nvPr/>
        </p:nvSpPr>
        <p:spPr>
          <a:xfrm>
            <a:off x="0" y="0"/>
            <a:ext cx="9144000" cy="584400"/>
          </a:xfrm>
          <a:prstGeom prst="rect">
            <a:avLst/>
          </a:prstGeom>
          <a:solidFill>
            <a:srgbClr val="388FA5"/>
          </a:solidFill>
          <a:ln>
            <a:noFill/>
          </a:ln>
        </p:spPr>
        <p:txBody>
          <a:bodyPr spcFirstLastPara="1" wrap="square" lIns="34276" tIns="34276" rIns="34276" bIns="3427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ja" alt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401" i="0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8"/>
          <p:cNvSpPr txBox="1">
            <a:spLocks noGrp="1"/>
          </p:cNvSpPr>
          <p:nvPr>
            <p:ph type="title"/>
          </p:nvPr>
        </p:nvSpPr>
        <p:spPr>
          <a:xfrm>
            <a:off x="158750" y="205978"/>
            <a:ext cx="8229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Meiryo"/>
                <a:ea typeface="Meiryo"/>
                <a:cs typeface="Meiryo"/>
                <a:sym typeface="Meiry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1"/>
          </p:nvPr>
        </p:nvSpPr>
        <p:spPr>
          <a:xfrm>
            <a:off x="468313" y="735806"/>
            <a:ext cx="8229600" cy="38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6" lvl="0" indent="-342904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11" lvl="1" indent="-342904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17" lvl="2" indent="-342904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23" lvl="3" indent="-342904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29" lvl="4" indent="-342904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34" lvl="5" indent="-342904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40" lvl="6" indent="-342904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46" lvl="7" indent="-342904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51" lvl="8" indent="-342904" algn="l" rtl="0"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8"/>
          <p:cNvSpPr txBox="1">
            <a:spLocks noGrp="1"/>
          </p:cNvSpPr>
          <p:nvPr>
            <p:ph type="title"/>
          </p:nvPr>
        </p:nvSpPr>
        <p:spPr>
          <a:xfrm>
            <a:off x="113250" y="95925"/>
            <a:ext cx="87189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6" marR="0" lvl="0" indent="-317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11" marR="0" lvl="1" indent="-317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17" marR="0" lvl="2" indent="-317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23" marR="0" lvl="3" indent="-317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29" marR="0" lvl="4" indent="-317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34" marR="0" lvl="5" indent="-317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40" marR="0" lvl="6" indent="-317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46" marR="0" lvl="7" indent="-317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51" marR="0" lvl="8" indent="-317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4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9"/>
          <p:cNvSpPr txBox="1">
            <a:spLocks noGrp="1"/>
          </p:cNvSpPr>
          <p:nvPr>
            <p:ph type="title"/>
          </p:nvPr>
        </p:nvSpPr>
        <p:spPr>
          <a:xfrm>
            <a:off x="113250" y="95925"/>
            <a:ext cx="87189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6" marR="0" lvl="0" indent="-317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11" marR="0" lvl="1" indent="-3048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17" marR="0" lvl="2" indent="-3048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23" marR="0" lvl="3" indent="-3048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29" marR="0" lvl="4" indent="-3048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34" marR="0" lvl="5" indent="-3048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40" marR="0" lvl="6" indent="-3048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46" marR="0" lvl="7" indent="-3048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51" marR="0" lvl="8" indent="-3048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4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6" marR="0" lvl="0" indent="-317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11" marR="0" lvl="1" indent="-3048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17" marR="0" lvl="2" indent="-3048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23" marR="0" lvl="3" indent="-3048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29" marR="0" lvl="4" indent="-3048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34" marR="0" lvl="5" indent="-3048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40" marR="0" lvl="6" indent="-3048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46" marR="0" lvl="7" indent="-3048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51" marR="0" lvl="8" indent="-3048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4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0"/>
          <p:cNvSpPr txBox="1">
            <a:spLocks noGrp="1"/>
          </p:cNvSpPr>
          <p:nvPr>
            <p:ph type="title"/>
          </p:nvPr>
        </p:nvSpPr>
        <p:spPr>
          <a:xfrm>
            <a:off x="113250" y="95925"/>
            <a:ext cx="87189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5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6" marR="0" lvl="0" indent="-3048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11" marR="0" lvl="1" indent="-3048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17" marR="0" lvl="2" indent="-3048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23" marR="0" lvl="3" indent="-3048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29" marR="0" lvl="4" indent="-3048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34" marR="0" lvl="5" indent="-3048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40" marR="0" lvl="6" indent="-3048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46" marR="0" lvl="7" indent="-3048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51" marR="0" lvl="8" indent="-3048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5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2"/>
          <p:cNvSpPr txBox="1">
            <a:spLocks noGrp="1"/>
          </p:cNvSpPr>
          <p:nvPr>
            <p:ph type="title"/>
          </p:nvPr>
        </p:nvSpPr>
        <p:spPr>
          <a:xfrm>
            <a:off x="490249" y="450150"/>
            <a:ext cx="6367801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4" name="Google Shape;184;p5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3"/>
          <p:cNvSpPr txBox="1">
            <a:spLocks noGrp="1"/>
          </p:cNvSpPr>
          <p:nvPr>
            <p:ph type="title"/>
          </p:nvPr>
        </p:nvSpPr>
        <p:spPr>
          <a:xfrm>
            <a:off x="265501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1"/>
            </a:lvl9pPr>
          </a:lstStyle>
          <a:p>
            <a:endParaRPr/>
          </a:p>
        </p:txBody>
      </p:sp>
      <p:sp>
        <p:nvSpPr>
          <p:cNvPr id="188" name="Google Shape;188;p53"/>
          <p:cNvSpPr txBox="1">
            <a:spLocks noGrp="1"/>
          </p:cNvSpPr>
          <p:nvPr>
            <p:ph type="subTitle" idx="1"/>
          </p:nvPr>
        </p:nvSpPr>
        <p:spPr>
          <a:xfrm>
            <a:off x="265501" y="2803076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53"/>
          <p:cNvSpPr txBox="1">
            <a:spLocks noGrp="1"/>
          </p:cNvSpPr>
          <p:nvPr>
            <p:ph type="body" idx="2"/>
          </p:nvPr>
        </p:nvSpPr>
        <p:spPr>
          <a:xfrm>
            <a:off x="4939501" y="724075"/>
            <a:ext cx="3837001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6" marR="0" lvl="0" indent="-317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11" marR="0" lvl="1" indent="-317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17" marR="0" lvl="2" indent="-317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23" marR="0" lvl="3" indent="-317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29" marR="0" lvl="4" indent="-317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34" marR="0" lvl="5" indent="-317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40" marR="0" lvl="6" indent="-317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46" marR="0" lvl="7" indent="-317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51" marR="0" lvl="8" indent="-317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5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6" marR="0" lvl="0" indent="-2286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193" name="Google Shape;193;p5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1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6" name="Google Shape;196;p5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1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6" marR="0" lvl="0" indent="-31750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11" marR="0" lvl="1" indent="-31750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17" marR="0" lvl="2" indent="-31750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23" marR="0" lvl="3" indent="-31750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29" marR="0" lvl="4" indent="-31750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34" marR="0" lvl="5" indent="-31750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40" marR="0" lvl="6" indent="-31750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46" marR="0" lvl="7" indent="-31750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51" marR="0" lvl="8" indent="-31750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5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1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1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896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311700" y="2150851"/>
            <a:ext cx="8520601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1"/>
          </p:nvPr>
        </p:nvSpPr>
        <p:spPr>
          <a:xfrm>
            <a:off x="311702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6" marR="0" lvl="0" indent="-317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11" marR="0" lvl="1" indent="-3048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17" marR="0" lvl="2" indent="-3048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23" marR="0" lvl="3" indent="-3048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29" marR="0" lvl="4" indent="-3048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34" marR="0" lvl="5" indent="-3048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40" marR="0" lvl="6" indent="-3048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46" marR="0" lvl="7" indent="-3048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51" marR="0" lvl="8" indent="-304804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6" marR="0" lvl="0" indent="-3175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11" marR="0" lvl="1" indent="-3048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17" marR="0" lvl="2" indent="-3048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23" marR="0" lvl="3" indent="-3048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29" marR="0" lvl="4" indent="-3048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34" marR="0" lvl="5" indent="-3048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40" marR="0" lvl="6" indent="-3048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46" marR="0" lvl="7" indent="-3048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51" marR="0" lvl="8" indent="-304804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8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8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8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8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8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8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8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8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8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6" marR="0" lvl="0" indent="-3048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11" marR="0" lvl="1" indent="-3048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17" marR="0" lvl="2" indent="-3048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23" marR="0" lvl="3" indent="-3048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29" marR="0" lvl="4" indent="-3048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34" marR="0" lvl="5" indent="-3048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40" marR="0" lvl="6" indent="-3048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46" marR="0" lvl="7" indent="-3048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51" marR="0" lvl="8" indent="-304804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1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49" tIns="68549" rIns="68549" bIns="6854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265501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3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3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3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3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3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3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3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3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31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ubTitle" idx="1"/>
          </p:nvPr>
        </p:nvSpPr>
        <p:spPr>
          <a:xfrm>
            <a:off x="265501" y="2803076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5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5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5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5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5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5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5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5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57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2"/>
          </p:nvPr>
        </p:nvSpPr>
        <p:spPr>
          <a:xfrm>
            <a:off x="4939501" y="724075"/>
            <a:ext cx="3837001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6" marR="0" lvl="0" indent="-3429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11" marR="0" lvl="1" indent="-3175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17" marR="0" lvl="2" indent="-3175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23" marR="0" lvl="3" indent="-3175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29" marR="0" lvl="4" indent="-3175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34" marR="0" lvl="5" indent="-3175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40" marR="0" lvl="6" indent="-3175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46" marR="0" lvl="7" indent="-31750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51" marR="0" lvl="8" indent="-317504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Char char="■"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6" marR="0" lvl="0" indent="-2286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05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991476" y="4945265"/>
            <a:ext cx="1326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45700" rIns="91426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9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© 20</a:t>
            </a:r>
            <a:r>
              <a:rPr lang="en-US" altLang="ja" sz="900">
                <a:solidFill>
                  <a:srgbClr val="666666"/>
                </a:solidFill>
              </a:rPr>
              <a:t>20</a:t>
            </a:r>
            <a:r>
              <a:rPr lang="ja" altLang="en-US" sz="9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" sz="9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ISFnet, Inc.</a:t>
            </a:r>
            <a:endParaRPr sz="9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5"/>
          <p:cNvSpPr txBox="1">
            <a:spLocks noGrp="1"/>
          </p:cNvSpPr>
          <p:nvPr>
            <p:ph type="title"/>
          </p:nvPr>
        </p:nvSpPr>
        <p:spPr>
          <a:xfrm>
            <a:off x="113250" y="95925"/>
            <a:ext cx="87189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iryo"/>
              <a:buNone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iryo"/>
              <a:buNone/>
              <a:defRPr sz="22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iryo"/>
              <a:buNone/>
              <a:defRPr sz="22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iryo"/>
              <a:buNone/>
              <a:defRPr sz="22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iryo"/>
              <a:buNone/>
              <a:defRPr sz="22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iryo"/>
              <a:buNone/>
              <a:defRPr sz="22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iryo"/>
              <a:buNone/>
              <a:defRPr sz="22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iryo"/>
              <a:buNone/>
              <a:defRPr sz="22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iryo"/>
              <a:buNone/>
              <a:defRPr sz="22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157" name="Google Shape;157;p4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1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  <p:cxnSp>
        <p:nvCxnSpPr>
          <p:cNvPr id="158" name="Google Shape;158;p45"/>
          <p:cNvCxnSpPr/>
          <p:nvPr/>
        </p:nvCxnSpPr>
        <p:spPr>
          <a:xfrm rot="10800000">
            <a:off x="113250" y="540350"/>
            <a:ext cx="8913600" cy="450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9" name="Google Shape;159;p4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32651" y="152987"/>
            <a:ext cx="1435150" cy="21226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iyo@isfnet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57"/>
          <p:cNvPicPr preferRelativeResize="0"/>
          <p:nvPr/>
        </p:nvPicPr>
        <p:blipFill rotWithShape="1">
          <a:blip r:embed="rId3">
            <a:alphaModFix/>
          </a:blip>
          <a:srcRect b="3222"/>
          <a:stretch/>
        </p:blipFill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5764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endParaRPr sz="1401"/>
          </a:p>
        </p:txBody>
      </p:sp>
      <p:sp>
        <p:nvSpPr>
          <p:cNvPr id="206" name="Google Shape;206;p57"/>
          <p:cNvSpPr/>
          <p:nvPr/>
        </p:nvSpPr>
        <p:spPr>
          <a:xfrm>
            <a:off x="0" y="1969731"/>
            <a:ext cx="9144000" cy="1699801"/>
          </a:xfrm>
          <a:prstGeom prst="rect">
            <a:avLst/>
          </a:prstGeom>
          <a:solidFill>
            <a:schemeClr val="dk1">
              <a:alpha val="31760"/>
            </a:schemeClr>
          </a:solidFill>
          <a:ln>
            <a:noFill/>
          </a:ln>
        </p:spPr>
        <p:txBody>
          <a:bodyPr spcFirstLastPara="1" wrap="square" lIns="91426" tIns="45700" rIns="91426" bIns="45700" anchor="ctr" anchorCtr="0">
            <a:noAutofit/>
          </a:bodyPr>
          <a:lstStyle/>
          <a:p>
            <a:pPr algn="ctr">
              <a:lnSpc>
                <a:spcPct val="115000"/>
              </a:lnSpc>
            </a:pPr>
            <a:endParaRPr sz="1401">
              <a:solidFill>
                <a:schemeClr val="lt1"/>
              </a:solidFill>
            </a:endParaRPr>
          </a:p>
        </p:txBody>
      </p:sp>
      <p:sp>
        <p:nvSpPr>
          <p:cNvPr id="207" name="Google Shape;207;p57"/>
          <p:cNvSpPr txBox="1">
            <a:spLocks noGrp="1"/>
          </p:cNvSpPr>
          <p:nvPr>
            <p:ph type="ctrTitle"/>
          </p:nvPr>
        </p:nvSpPr>
        <p:spPr>
          <a:xfrm>
            <a:off x="1376623" y="1722459"/>
            <a:ext cx="6390601" cy="109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49" tIns="68549" rIns="68549" bIns="68549" anchor="b" anchorCtr="0">
            <a:noAutofit/>
          </a:bodyPr>
          <a:lstStyle/>
          <a:p>
            <a:r>
              <a:rPr lang="ja-JP" altLang="en-US" sz="2800" b="1" dirty="0">
                <a:solidFill>
                  <a:schemeClr val="l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会社説明</a:t>
            </a:r>
            <a:endParaRPr sz="2800" b="1" dirty="0">
              <a:solidFill>
                <a:schemeClr val="lt1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Arial"/>
            </a:endParaRPr>
          </a:p>
        </p:txBody>
      </p:sp>
      <p:sp>
        <p:nvSpPr>
          <p:cNvPr id="208" name="Google Shape;208;p57"/>
          <p:cNvSpPr txBox="1">
            <a:spLocks noGrp="1"/>
          </p:cNvSpPr>
          <p:nvPr>
            <p:ph type="subTitle" idx="1"/>
          </p:nvPr>
        </p:nvSpPr>
        <p:spPr>
          <a:xfrm>
            <a:off x="2110280" y="2768529"/>
            <a:ext cx="5196396" cy="68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49" tIns="68549" rIns="68549" bIns="68549" anchor="ctr" anchorCtr="0">
            <a:noAutofit/>
          </a:bodyPr>
          <a:lstStyle/>
          <a:p>
            <a:r>
              <a:rPr lang="ja-JP" altLang="en-US" sz="1600" b="1" dirty="0">
                <a:solidFill>
                  <a:schemeClr val="l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株式会社アイエスエフネット</a:t>
            </a:r>
            <a:endParaRPr sz="1600" b="1" dirty="0">
              <a:solidFill>
                <a:schemeClr val="l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57"/>
          <p:cNvPicPr preferRelativeResize="0"/>
          <p:nvPr/>
        </p:nvPicPr>
        <p:blipFill rotWithShape="1">
          <a:blip r:embed="rId3">
            <a:alphaModFix/>
          </a:blip>
          <a:srcRect b="3222"/>
          <a:stretch/>
        </p:blipFill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7"/>
          <p:cNvSpPr/>
          <p:nvPr/>
        </p:nvSpPr>
        <p:spPr>
          <a:xfrm>
            <a:off x="-154" y="-1"/>
            <a:ext cx="9144000" cy="5143500"/>
          </a:xfrm>
          <a:prstGeom prst="rect">
            <a:avLst/>
          </a:prstGeom>
          <a:solidFill>
            <a:srgbClr val="FFFFFF">
              <a:alpha val="5764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endParaRPr sz="1401"/>
          </a:p>
        </p:txBody>
      </p:sp>
      <p:sp>
        <p:nvSpPr>
          <p:cNvPr id="206" name="Google Shape;206;p57"/>
          <p:cNvSpPr/>
          <p:nvPr/>
        </p:nvSpPr>
        <p:spPr>
          <a:xfrm>
            <a:off x="0" y="658268"/>
            <a:ext cx="9144000" cy="3857834"/>
          </a:xfrm>
          <a:prstGeom prst="rect">
            <a:avLst/>
          </a:prstGeom>
          <a:solidFill>
            <a:schemeClr val="dk1">
              <a:alpha val="31760"/>
            </a:schemeClr>
          </a:solidFill>
          <a:ln>
            <a:noFill/>
          </a:ln>
        </p:spPr>
        <p:txBody>
          <a:bodyPr spcFirstLastPara="1" wrap="square" lIns="91426" tIns="45700" rIns="91426" bIns="45700" anchor="ctr" anchorCtr="0">
            <a:noAutofit/>
          </a:bodyPr>
          <a:lstStyle/>
          <a:p>
            <a:pPr algn="ctr">
              <a:lnSpc>
                <a:spcPct val="115000"/>
              </a:lnSpc>
            </a:pPr>
            <a:endParaRPr sz="1401">
              <a:solidFill>
                <a:schemeClr val="lt1"/>
              </a:solidFill>
            </a:endParaRPr>
          </a:p>
        </p:txBody>
      </p:sp>
      <p:sp>
        <p:nvSpPr>
          <p:cNvPr id="207" name="Google Shape;207;p57"/>
          <p:cNvSpPr txBox="1">
            <a:spLocks noGrp="1"/>
          </p:cNvSpPr>
          <p:nvPr>
            <p:ph type="ctrTitle"/>
          </p:nvPr>
        </p:nvSpPr>
        <p:spPr>
          <a:xfrm>
            <a:off x="1376545" y="1004822"/>
            <a:ext cx="6390601" cy="404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49" tIns="68549" rIns="68549" bIns="68549" anchor="b" anchorCtr="0">
            <a:noAutofit/>
          </a:bodyPr>
          <a:lstStyle/>
          <a:p>
            <a:r>
              <a:rPr lang="ja-JP" altLang="en-US" sz="2000" b="1" dirty="0">
                <a:solidFill>
                  <a:schemeClr val="l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以上で会社説明は終了となります。</a:t>
            </a:r>
            <a:br>
              <a:rPr lang="en-US" altLang="ja-JP" sz="2000" b="1" dirty="0">
                <a:solidFill>
                  <a:schemeClr val="l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br>
              <a:rPr lang="ja-JP" altLang="en-US" sz="2000" b="1" dirty="0">
                <a:solidFill>
                  <a:schemeClr val="l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000" b="1" dirty="0">
                <a:solidFill>
                  <a:schemeClr val="l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面接日程の前日までに履歴書及び職務経歴書の</a:t>
            </a:r>
            <a:br>
              <a:rPr lang="en-US" altLang="ja-JP" sz="2000" b="1" dirty="0">
                <a:solidFill>
                  <a:schemeClr val="lt1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Arial"/>
              </a:rPr>
            </a:br>
            <a:r>
              <a:rPr lang="ja-JP" altLang="en-US" sz="2000" b="1" dirty="0">
                <a:solidFill>
                  <a:schemeClr val="lt1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Arial"/>
              </a:rPr>
              <a:t>データを下記メールアドレス宛にご送付ください。</a:t>
            </a:r>
            <a:br>
              <a:rPr lang="en-US" altLang="ja-JP" sz="2000" b="1" dirty="0">
                <a:solidFill>
                  <a:schemeClr val="l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000" b="1" dirty="0">
                <a:solidFill>
                  <a:schemeClr val="lt1"/>
                </a:solidFill>
                <a:latin typeface="メイリオ" panose="020B0604030504040204" pitchFamily="50" charset="-128"/>
                <a:ea typeface="メイリオ" panose="020B0604030504040204" pitchFamily="50" charset="-128"/>
                <a:sym typeface="Arial"/>
              </a:rPr>
              <a:t>メールアドレス：</a:t>
            </a:r>
            <a:r>
              <a:rPr lang="en-US" altLang="ja-JP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saiyo@isfnet.com</a:t>
            </a:r>
            <a:br>
              <a:rPr lang="en-US" altLang="ja-JP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br>
              <a:rPr lang="en-US" altLang="ja-JP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履歴書は顔写真の添付をお忘れなきよう</a:t>
            </a:r>
            <a:br>
              <a:rPr lang="en-US" altLang="ja-JP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お願い申し上げます。</a:t>
            </a:r>
            <a:br>
              <a:rPr lang="en-US" altLang="ja-JP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br>
              <a:rPr lang="en-US" altLang="ja-JP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お時間頂きまして、ありがとうございました。</a:t>
            </a:r>
            <a:br>
              <a:rPr lang="en-US" altLang="ja-JP" sz="2000" b="1" dirty="0">
                <a:solidFill>
                  <a:schemeClr val="l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br>
              <a:rPr lang="en-US" altLang="ja-JP" sz="2000" b="1" dirty="0">
                <a:solidFill>
                  <a:schemeClr val="l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sz="2800" b="1" dirty="0">
              <a:solidFill>
                <a:schemeClr val="lt1"/>
              </a:solidFill>
              <a:latin typeface="メイリオ" panose="020B0604030504040204" pitchFamily="50" charset="-128"/>
              <a:ea typeface="メイリオ" panose="020B0604030504040204" pitchFamily="50" charset="-128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961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4"/>
          <p:cNvPicPr preferRelativeResize="0"/>
          <p:nvPr/>
        </p:nvPicPr>
        <p:blipFill rotWithShape="1">
          <a:blip r:embed="rId3">
            <a:alphaModFix/>
          </a:blip>
          <a:srcRect b="14792"/>
          <a:stretch/>
        </p:blipFill>
        <p:spPr>
          <a:xfrm flipH="1">
            <a:off x="1870148" y="706896"/>
            <a:ext cx="7273852" cy="43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4"/>
          <p:cNvSpPr/>
          <p:nvPr/>
        </p:nvSpPr>
        <p:spPr>
          <a:xfrm>
            <a:off x="-2425" y="344"/>
            <a:ext cx="9144000" cy="706552"/>
          </a:xfrm>
          <a:prstGeom prst="rect">
            <a:avLst/>
          </a:prstGeom>
          <a:solidFill>
            <a:srgbClr val="CDE4FD"/>
          </a:solidFill>
          <a:ln>
            <a:noFill/>
          </a:ln>
        </p:spPr>
        <p:txBody>
          <a:bodyPr spcFirstLastPara="1" wrap="square" lIns="34276" tIns="34276" rIns="34276" bIns="34276" anchor="ctr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ja" altLang="en-US" sz="2800" b="1" dirty="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altLang="en-US" sz="2800" b="1" dirty="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プロフィール </a:t>
            </a:r>
            <a:r>
              <a:rPr lang="en-US" altLang="ja-JP" sz="2800" b="1" dirty="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profile</a:t>
            </a:r>
            <a:endParaRPr lang="en-US" altLang="ja-JP" sz="2400" b="1" dirty="0">
              <a:solidFill>
                <a:srgbClr val="666666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7" name="Google Shape;237;p44"/>
          <p:cNvSpPr/>
          <p:nvPr/>
        </p:nvSpPr>
        <p:spPr>
          <a:xfrm>
            <a:off x="2959175" y="706896"/>
            <a:ext cx="6182400" cy="4255957"/>
          </a:xfrm>
          <a:prstGeom prst="rect">
            <a:avLst/>
          </a:prstGeom>
          <a:solidFill>
            <a:srgbClr val="FFFFFF">
              <a:alpha val="65520"/>
            </a:srgbClr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endParaRPr sz="1401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D76B8B-58E4-4A47-A36C-28888369A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4" y="768205"/>
            <a:ext cx="605196" cy="262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120000"/>
              </a:lnSpc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120000"/>
              </a:lnSpc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120000"/>
              </a:lnSpc>
              <a:buBlip>
                <a:blip r:embed="rId6"/>
              </a:buBlip>
              <a:defRPr kumimoji="1" sz="12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120000"/>
              </a:lnSpc>
              <a:buBlip>
                <a:blip r:embed="rId7"/>
              </a:buBlip>
              <a:defRPr kumimoji="1" sz="10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120000"/>
              </a:lnSpc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9pPr>
          </a:lstStyle>
          <a:p>
            <a:pPr algn="ctr" defTabSz="914411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ja-JP" altLang="en-US" sz="900" b="1" kern="1200" dirty="0">
                <a:solidFill>
                  <a:schemeClr val="bg2"/>
                </a:solidFill>
                <a:latin typeface="ＭＳ Ｐゴシック" panose="020B0600070205080204" pitchFamily="50" charset="-128"/>
              </a:rPr>
              <a:t>　</a:t>
            </a:r>
            <a:r>
              <a:rPr lang="ja-JP" altLang="en-US" sz="1051" b="1" kern="1200" dirty="0">
                <a:solidFill>
                  <a:schemeClr val="bg2"/>
                </a:solidFill>
                <a:latin typeface="ＭＳ Ｐゴシック" panose="020B0600070205080204" pitchFamily="50" charset="-128"/>
              </a:rPr>
              <a:t>◇</a:t>
            </a:r>
            <a:r>
              <a:rPr lang="ja-JP" altLang="en-US" sz="1051" b="1" kern="1200" dirty="0">
                <a:solidFill>
                  <a:schemeClr val="bg2"/>
                </a:solidFill>
                <a:latin typeface="HG丸ｺﾞｼｯｸM-PRO"/>
                <a:ea typeface="HG丸ｺﾞｼｯｸM-PRO"/>
              </a:rPr>
              <a:t>設立</a:t>
            </a:r>
            <a:r>
              <a:rPr lang="ja-JP" altLang="en-US" sz="900" b="1" kern="1200" dirty="0">
                <a:solidFill>
                  <a:schemeClr val="bg2"/>
                </a:solidFill>
                <a:latin typeface="HG丸ｺﾞｼｯｸM-PRO"/>
                <a:ea typeface="HG丸ｺﾞｼｯｸM-PRO"/>
              </a:rPr>
              <a:t>　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17726CF-4C93-42AE-9EDD-163941B4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41" y="1071400"/>
            <a:ext cx="892265" cy="262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120000"/>
              </a:lnSpc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120000"/>
              </a:lnSpc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120000"/>
              </a:lnSpc>
              <a:buBlip>
                <a:blip r:embed="rId6"/>
              </a:buBlip>
              <a:defRPr kumimoji="1" sz="12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120000"/>
              </a:lnSpc>
              <a:buBlip>
                <a:blip r:embed="rId7"/>
              </a:buBlip>
              <a:defRPr kumimoji="1" sz="10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120000"/>
              </a:lnSpc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9pPr>
          </a:lstStyle>
          <a:p>
            <a:pPr algn="ctr" defTabSz="914411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ja-JP" altLang="en-US" sz="900" b="1" kern="1200" dirty="0">
                <a:solidFill>
                  <a:srgbClr val="FFFFFF"/>
                </a:solidFill>
                <a:latin typeface="ＭＳ Ｐゴシック" panose="020B0600070205080204" pitchFamily="50" charset="-128"/>
              </a:rPr>
              <a:t>　</a:t>
            </a:r>
            <a:r>
              <a:rPr lang="ja-JP" altLang="en-US" sz="1051" b="1" kern="1200" dirty="0">
                <a:solidFill>
                  <a:schemeClr val="bg2"/>
                </a:solidFill>
                <a:latin typeface="ＭＳ Ｐゴシック" panose="020B0600070205080204" pitchFamily="50" charset="-128"/>
              </a:rPr>
              <a:t>◇</a:t>
            </a:r>
            <a:r>
              <a:rPr lang="ja-JP" altLang="en-US" sz="1051" b="1" kern="1200" dirty="0">
                <a:solidFill>
                  <a:schemeClr val="bg2"/>
                </a:solidFill>
                <a:latin typeface="HG丸ｺﾞｼｯｸM-PRO"/>
                <a:ea typeface="HG丸ｺﾞｼｯｸM-PRO"/>
              </a:rPr>
              <a:t>資本金</a:t>
            </a:r>
            <a:r>
              <a:rPr lang="ja-JP" altLang="en-US" sz="900" b="1" kern="1200" dirty="0">
                <a:solidFill>
                  <a:srgbClr val="FFFFFF"/>
                </a:solidFill>
                <a:latin typeface="HG丸ｺﾞｼｯｸM-PRO"/>
                <a:ea typeface="HG丸ｺﾞｼｯｸM-PRO"/>
              </a:rPr>
              <a:t>　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B6160A9-8A44-48E0-82AC-2A594F50C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43" y="1403218"/>
            <a:ext cx="726866" cy="27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120000"/>
              </a:lnSpc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120000"/>
              </a:lnSpc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120000"/>
              </a:lnSpc>
              <a:buBlip>
                <a:blip r:embed="rId6"/>
              </a:buBlip>
              <a:defRPr kumimoji="1" sz="12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120000"/>
              </a:lnSpc>
              <a:buBlip>
                <a:blip r:embed="rId7"/>
              </a:buBlip>
              <a:defRPr kumimoji="1" sz="10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120000"/>
              </a:lnSpc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9pPr>
          </a:lstStyle>
          <a:p>
            <a:pPr algn="ctr" defTabSz="914411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ja-JP" altLang="en-US" sz="1051" b="1" kern="1200" dirty="0">
                <a:solidFill>
                  <a:schemeClr val="bg2"/>
                </a:solidFill>
                <a:latin typeface="ＭＳ Ｐゴシック" panose="020B0600070205080204" pitchFamily="50" charset="-128"/>
              </a:rPr>
              <a:t>◇</a:t>
            </a:r>
            <a:r>
              <a:rPr lang="ja-JP" altLang="en-US" sz="1051" b="1" kern="1200" dirty="0">
                <a:solidFill>
                  <a:schemeClr val="bg2"/>
                </a:solidFill>
                <a:latin typeface="HG丸ｺﾞｼｯｸM-PRO"/>
                <a:ea typeface="HG丸ｺﾞｼｯｸM-PRO"/>
              </a:rPr>
              <a:t>代表者</a:t>
            </a:r>
            <a:r>
              <a:rPr lang="ja-JP" altLang="en-US" sz="900" b="1" kern="1200" dirty="0">
                <a:solidFill>
                  <a:srgbClr val="FFFFFF"/>
                </a:solidFill>
                <a:latin typeface="HG丸ｺﾞｼｯｸM-PRO"/>
                <a:ea typeface="HG丸ｺﾞｼｯｸM-PRO"/>
              </a:rPr>
              <a:t>　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6F2CE4B-1799-45CB-AFB9-8166A2022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716" y="776136"/>
            <a:ext cx="1111125" cy="28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120000"/>
              </a:lnSpc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120000"/>
              </a:lnSpc>
              <a:buBlip>
                <a:blip r:embed="rId6"/>
              </a:buBlip>
              <a:defRPr kumimoji="1" sz="12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120000"/>
              </a:lnSpc>
              <a:buBlip>
                <a:blip r:embed="rId7"/>
              </a:buBlip>
              <a:defRPr kumimoji="1" sz="10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120000"/>
              </a:lnSpc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9pPr>
          </a:lstStyle>
          <a:p>
            <a:pPr defTabSz="914411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2000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年</a:t>
            </a: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1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月</a:t>
            </a: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12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日</a:t>
            </a:r>
            <a:r>
              <a:rPr lang="ja-JP" altLang="en-US" sz="900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　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AF3BF734-CD26-41BB-AA81-42EB15085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829" y="1062470"/>
            <a:ext cx="560128" cy="28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120000"/>
              </a:lnSpc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120000"/>
              </a:lnSpc>
              <a:buBlip>
                <a:blip r:embed="rId6"/>
              </a:buBlip>
              <a:defRPr kumimoji="1" sz="12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120000"/>
              </a:lnSpc>
              <a:buBlip>
                <a:blip r:embed="rId7"/>
              </a:buBlip>
              <a:defRPr kumimoji="1" sz="10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120000"/>
              </a:lnSpc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9pPr>
          </a:lstStyle>
          <a:p>
            <a:pPr defTabSz="914411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1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億円</a:t>
            </a:r>
            <a:r>
              <a:rPr lang="ja-JP" altLang="en-US" sz="900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　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B2137CF9-B4A7-4224-BD93-5D62EA826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193" y="1383346"/>
            <a:ext cx="149477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120000"/>
              </a:lnSpc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120000"/>
              </a:lnSpc>
              <a:buBlip>
                <a:blip r:embed="rId6"/>
              </a:buBlip>
              <a:defRPr kumimoji="1" sz="12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120000"/>
              </a:lnSpc>
              <a:buBlip>
                <a:blip r:embed="rId7"/>
              </a:buBlip>
              <a:defRPr kumimoji="1" sz="10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120000"/>
              </a:lnSpc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9pPr>
          </a:lstStyle>
          <a:p>
            <a:pPr defTabSz="914411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【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代表取締役</a:t>
            </a: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】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渡邉 幸義</a:t>
            </a:r>
            <a:r>
              <a:rPr lang="ja-JP" altLang="en-US" sz="900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　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4F2FA28-5EBA-4DA7-B4E5-89C853DB2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430" y="1768249"/>
            <a:ext cx="1326911" cy="28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120000"/>
              </a:lnSpc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120000"/>
              </a:lnSpc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120000"/>
              </a:lnSpc>
              <a:buBlip>
                <a:blip r:embed="rId6"/>
              </a:buBlip>
              <a:defRPr kumimoji="1" sz="12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120000"/>
              </a:lnSpc>
              <a:buBlip>
                <a:blip r:embed="rId7"/>
              </a:buBlip>
              <a:defRPr kumimoji="1" sz="10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120000"/>
              </a:lnSpc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9pPr>
          </a:lstStyle>
          <a:p>
            <a:pPr algn="ctr" defTabSz="914411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ja-JP" altLang="en-US" sz="900" b="1" kern="1200" dirty="0">
                <a:solidFill>
                  <a:srgbClr val="FFFFFF"/>
                </a:solidFill>
                <a:latin typeface="ＭＳ Ｐゴシック" panose="020B0600070205080204" pitchFamily="50" charset="-128"/>
              </a:rPr>
              <a:t>　</a:t>
            </a:r>
            <a:r>
              <a:rPr lang="ja-JP" altLang="en-US" sz="1051" b="1" kern="1200" dirty="0">
                <a:solidFill>
                  <a:schemeClr val="bg2"/>
                </a:solidFill>
                <a:latin typeface="ＭＳ Ｐゴシック" panose="020B0600070205080204" pitchFamily="50" charset="-128"/>
              </a:rPr>
              <a:t>◇</a:t>
            </a:r>
            <a:r>
              <a:rPr lang="ja-JP" altLang="en-US" sz="1051" b="1" kern="1200" dirty="0">
                <a:solidFill>
                  <a:schemeClr val="bg2"/>
                </a:solidFill>
                <a:latin typeface="HG丸ｺﾞｼｯｸM-PRO"/>
                <a:ea typeface="HG丸ｺﾞｼｯｸM-PRO"/>
              </a:rPr>
              <a:t>従業員数</a:t>
            </a:r>
            <a:r>
              <a:rPr lang="ja-JP" altLang="en-US" sz="900" b="1" kern="1200" dirty="0">
                <a:solidFill>
                  <a:srgbClr val="FFFFFF"/>
                </a:solidFill>
                <a:latin typeface="HG丸ｺﾞｼｯｸM-PRO"/>
                <a:ea typeface="HG丸ｺﾞｼｯｸM-PRO"/>
              </a:rPr>
              <a:t>　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6582D261-6C6D-4D76-8A2F-1A1F17F19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0398" y="2085634"/>
            <a:ext cx="1445591" cy="62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120000"/>
              </a:lnSpc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120000"/>
              </a:lnSpc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120000"/>
              </a:lnSpc>
              <a:buBlip>
                <a:blip r:embed="rId6"/>
              </a:buBlip>
              <a:defRPr kumimoji="1" sz="12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120000"/>
              </a:lnSpc>
              <a:buBlip>
                <a:blip r:embed="rId7"/>
              </a:buBlip>
              <a:defRPr kumimoji="1" sz="10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120000"/>
              </a:lnSpc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9pPr>
          </a:lstStyle>
          <a:p>
            <a:pPr algn="ctr" defTabSz="914411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ja-JP" altLang="en-US" sz="900" b="1" kern="1200" dirty="0">
                <a:solidFill>
                  <a:srgbClr val="FFFFFF"/>
                </a:solidFill>
                <a:latin typeface="ＭＳ Ｐゴシック" panose="020B0600070205080204" pitchFamily="50" charset="-128"/>
              </a:rPr>
              <a:t>　</a:t>
            </a:r>
            <a:r>
              <a:rPr lang="ja-JP" altLang="en-US" sz="1051" b="1" kern="1200" dirty="0">
                <a:solidFill>
                  <a:schemeClr val="bg2"/>
                </a:solidFill>
                <a:latin typeface="ＭＳ Ｐゴシック" panose="020B0600070205080204" pitchFamily="50" charset="-128"/>
              </a:rPr>
              <a:t>◇</a:t>
            </a:r>
            <a:r>
              <a:rPr lang="ja-JP" altLang="en-US" sz="1051" b="1" kern="1200" dirty="0">
                <a:solidFill>
                  <a:schemeClr val="bg2"/>
                </a:solidFill>
                <a:latin typeface="HG丸ｺﾞｼｯｸM-PRO"/>
                <a:ea typeface="HG丸ｺﾞｼｯｸM-PRO"/>
              </a:rPr>
              <a:t>事業内容</a:t>
            </a:r>
            <a:r>
              <a:rPr lang="ja-JP" altLang="en-US" sz="900" b="1" kern="1200" dirty="0">
                <a:solidFill>
                  <a:srgbClr val="FFFFFF"/>
                </a:solidFill>
                <a:latin typeface="HG丸ｺﾞｼｯｸM-PRO"/>
                <a:ea typeface="HG丸ｺﾞｼｯｸM-PRO"/>
              </a:rPr>
              <a:t>　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B944946-23E6-42A9-8FCB-E05478895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685" y="2085634"/>
            <a:ext cx="3416320" cy="6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120000"/>
              </a:lnSpc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120000"/>
              </a:lnSpc>
              <a:buBlip>
                <a:blip r:embed="rId6"/>
              </a:buBlip>
              <a:defRPr kumimoji="1" sz="12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120000"/>
              </a:lnSpc>
              <a:buBlip>
                <a:blip r:embed="rId7"/>
              </a:buBlip>
              <a:defRPr kumimoji="1" sz="10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120000"/>
              </a:lnSpc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9pPr>
          </a:lstStyle>
          <a:p>
            <a:pPr defTabSz="91441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情報通信システムの設計、施工、保守及びコンサルタント業務</a:t>
            </a:r>
          </a:p>
          <a:p>
            <a:pPr defTabSz="91441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コンピュータシステムの運用、管理、保守の受託　</a:t>
            </a:r>
          </a:p>
          <a:p>
            <a:pPr defTabSz="91441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労働者派遣事業法に基づく労働者派遣事業  等</a:t>
            </a:r>
            <a:r>
              <a:rPr lang="ja-JP" altLang="en-US" sz="900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　    　　　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F7F7BA35-23FD-4066-A700-3655EA52B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6" y="2792151"/>
            <a:ext cx="984617" cy="68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120000"/>
              </a:lnSpc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120000"/>
              </a:lnSpc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120000"/>
              </a:lnSpc>
              <a:buBlip>
                <a:blip r:embed="rId6"/>
              </a:buBlip>
              <a:defRPr kumimoji="1" sz="12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120000"/>
              </a:lnSpc>
              <a:buBlip>
                <a:blip r:embed="rId7"/>
              </a:buBlip>
              <a:defRPr kumimoji="1" sz="10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120000"/>
              </a:lnSpc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9pPr>
          </a:lstStyle>
          <a:p>
            <a:pPr algn="ctr" defTabSz="914411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ja-JP" altLang="en-US" sz="900" b="1" kern="1200" dirty="0">
                <a:solidFill>
                  <a:srgbClr val="FFFFFF"/>
                </a:solidFill>
                <a:latin typeface="ＭＳ Ｐゴシック" panose="020B0600070205080204" pitchFamily="50" charset="-128"/>
              </a:rPr>
              <a:t>　</a:t>
            </a:r>
            <a:r>
              <a:rPr lang="ja-JP" altLang="en-US" sz="1051" b="1" kern="1200" dirty="0">
                <a:solidFill>
                  <a:schemeClr val="bg2"/>
                </a:solidFill>
                <a:latin typeface="ＭＳ Ｐゴシック" panose="020B0600070205080204" pitchFamily="50" charset="-128"/>
              </a:rPr>
              <a:t>◇</a:t>
            </a:r>
            <a:r>
              <a:rPr lang="ja-JP" altLang="en-US" sz="1051" b="1" kern="1200" dirty="0">
                <a:solidFill>
                  <a:schemeClr val="bg2"/>
                </a:solidFill>
                <a:latin typeface="HG丸ｺﾞｼｯｸM-PRO"/>
                <a:ea typeface="HG丸ｺﾞｼｯｸM-PRO"/>
              </a:rPr>
              <a:t>拠点</a:t>
            </a:r>
            <a:r>
              <a:rPr lang="ja-JP" altLang="en-US" sz="900" b="1" kern="1200" dirty="0">
                <a:solidFill>
                  <a:srgbClr val="FFFFFF"/>
                </a:solidFill>
                <a:latin typeface="HG丸ｺﾞｼｯｸM-PRO"/>
                <a:ea typeface="HG丸ｺﾞｼｯｸM-PRO"/>
              </a:rPr>
              <a:t>　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8D87CC84-A381-412A-97CD-8CE69F180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27" y="3736521"/>
            <a:ext cx="890315" cy="94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120000"/>
              </a:lnSpc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120000"/>
              </a:lnSpc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120000"/>
              </a:lnSpc>
              <a:buBlip>
                <a:blip r:embed="rId6"/>
              </a:buBlip>
              <a:defRPr kumimoji="1" sz="12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120000"/>
              </a:lnSpc>
              <a:buBlip>
                <a:blip r:embed="rId7"/>
              </a:buBlip>
              <a:defRPr kumimoji="1" sz="10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120000"/>
              </a:lnSpc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9pPr>
          </a:lstStyle>
          <a:p>
            <a:pPr algn="ctr" defTabSz="914411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ja-JP" altLang="en-US" sz="1051" b="1" kern="1200" dirty="0">
                <a:solidFill>
                  <a:schemeClr val="bg2"/>
                </a:solidFill>
                <a:latin typeface="HG丸ｺﾞｼｯｸM-PRO"/>
                <a:ea typeface="HG丸ｺﾞｼｯｸM-PRO"/>
              </a:rPr>
              <a:t>◇受賞･認定歴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025C604D-F537-4654-836E-2798B70ED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686" y="1760935"/>
            <a:ext cx="3639564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120000"/>
              </a:lnSpc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120000"/>
              </a:lnSpc>
              <a:buBlip>
                <a:blip r:embed="rId6"/>
              </a:buBlip>
              <a:defRPr kumimoji="1" sz="12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120000"/>
              </a:lnSpc>
              <a:buBlip>
                <a:blip r:embed="rId7"/>
              </a:buBlip>
              <a:defRPr kumimoji="1" sz="10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120000"/>
              </a:lnSpc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9pPr>
          </a:lstStyle>
          <a:p>
            <a:pPr defTabSz="914411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本体：</a:t>
            </a: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2,336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名　グループ全体： </a:t>
            </a: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2,586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名（</a:t>
            </a: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2020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年</a:t>
            </a: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4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月</a:t>
            </a: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1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日現在）</a:t>
            </a:r>
            <a:endParaRPr lang="en-US" altLang="zh-TW" sz="1051" kern="1200" dirty="0">
              <a:solidFill>
                <a:srgbClr val="000000"/>
              </a:solidFill>
              <a:highlight>
                <a:srgbClr val="FFFF00"/>
              </a:highlight>
              <a:latin typeface="HG丸ｺﾞｼｯｸM-PRO"/>
              <a:ea typeface="HG丸ｺﾞｼｯｸM-PRO"/>
            </a:endParaRPr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4B68FE4B-F6CB-44FB-AFE9-014977F54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518" y="2776731"/>
            <a:ext cx="6077305" cy="66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bIns="10800">
            <a:spAutoFit/>
          </a:bodyPr>
          <a:lstStyle>
            <a:lvl1pPr>
              <a:lnSpc>
                <a:spcPct val="120000"/>
              </a:lnSpc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120000"/>
              </a:lnSpc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120000"/>
              </a:lnSpc>
              <a:buBlip>
                <a:blip r:embed="rId6"/>
              </a:buBlip>
              <a:defRPr kumimoji="1" sz="12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120000"/>
              </a:lnSpc>
              <a:buBlip>
                <a:blip r:embed="rId7"/>
              </a:buBlip>
              <a:defRPr kumimoji="1" sz="10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120000"/>
              </a:lnSpc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9pPr>
          </a:lstStyle>
          <a:p>
            <a:pPr defTabSz="91441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【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本社</a:t>
            </a: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】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東京　東京都港区赤坂</a:t>
            </a: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7-1-16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　オーク赤坂ビル</a:t>
            </a: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3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階</a:t>
            </a:r>
            <a:endParaRPr lang="en-US" altLang="ja-JP" sz="1051" kern="1200" dirty="0">
              <a:solidFill>
                <a:srgbClr val="000000"/>
              </a:solidFill>
              <a:latin typeface="HG丸ｺﾞｼｯｸM-PRO"/>
              <a:ea typeface="HG丸ｺﾞｼｯｸM-PRO"/>
            </a:endParaRPr>
          </a:p>
          <a:p>
            <a:pPr defTabSz="91441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【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支店</a:t>
            </a: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】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札幌、仙台、沼津、静岡、名古屋、大阪、広島、福岡</a:t>
            </a:r>
            <a:b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</a:b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【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営業所</a:t>
            </a: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】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つくば、浜松　</a:t>
            </a: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【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サービスステーション</a:t>
            </a: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】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宇都宮</a:t>
            </a:r>
          </a:p>
          <a:p>
            <a:pPr defTabSz="91441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【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海外</a:t>
            </a: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】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韓国、中国（大連、上海）、インド　</a:t>
            </a: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【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研修拠点</a:t>
            </a: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】</a:t>
            </a:r>
            <a:r>
              <a:rPr lang="ja-JP" altLang="en-US" sz="1051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東京サポート</a:t>
            </a:r>
            <a:r>
              <a:rPr lang="en-US" altLang="ja-JP" sz="1051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&amp;</a:t>
            </a:r>
            <a:r>
              <a:rPr lang="ja-JP" altLang="en-US" sz="1051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トレーニングセンター</a:t>
            </a:r>
            <a:endParaRPr lang="ja-JP" altLang="en-US" sz="1051" kern="1200" dirty="0">
              <a:solidFill>
                <a:srgbClr val="000000"/>
              </a:solidFill>
              <a:latin typeface="HG丸ｺﾞｼｯｸM-PRO"/>
              <a:ea typeface="HG丸ｺﾞｼｯｸM-PRO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8295B4C2-F2D4-433C-BB1D-0CCAADC7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101" y="3576604"/>
            <a:ext cx="4388724" cy="15202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/>
          <a:lstStyle>
            <a:lvl1pPr>
              <a:lnSpc>
                <a:spcPct val="120000"/>
              </a:lnSpc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120000"/>
              </a:lnSpc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120000"/>
              </a:lnSpc>
              <a:buBlip>
                <a:blip r:embed="rId6"/>
              </a:buBlip>
              <a:defRPr kumimoji="1" sz="12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120000"/>
              </a:lnSpc>
              <a:buBlip>
                <a:blip r:embed="rId7"/>
              </a:buBlip>
              <a:defRPr kumimoji="1" sz="10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120000"/>
              </a:lnSpc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Blip>
                <a:blip r:embed="rId8"/>
              </a:buBlip>
              <a:defRPr kumimoji="1" sz="900">
                <a:solidFill>
                  <a:schemeClr val="tx1"/>
                </a:solidFill>
                <a:latin typeface="HGPｺﾞｼｯｸM" panose="020B0600000000000000" pitchFamily="50" charset="-128"/>
                <a:ea typeface="ＭＳ Ｐゴシック" panose="020B0600070205080204" pitchFamily="50" charset="-128"/>
              </a:defRPr>
            </a:lvl9pPr>
          </a:lstStyle>
          <a:p>
            <a:pPr defTabSz="914411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・「第</a:t>
            </a: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6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回ワーク・ライフ・バランス大賞」大賞</a:t>
            </a:r>
          </a:p>
          <a:p>
            <a:pPr defTabSz="914411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・男女共同参画推進事業者表彰「きらり大賞」</a:t>
            </a:r>
          </a:p>
          <a:p>
            <a:pPr defTabSz="914411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・経済産業省「ダイバーシティ経営企業</a:t>
            </a: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100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選」選出</a:t>
            </a:r>
          </a:p>
          <a:p>
            <a:pPr defTabSz="914411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・経済産業省「おもてなし経営企業選」選出</a:t>
            </a:r>
          </a:p>
          <a:p>
            <a:pPr defTabSz="914411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・第</a:t>
            </a: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2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回</a:t>
            </a: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HR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チャレンジ大賞 「人材マネジメント部門」 優秀賞</a:t>
            </a:r>
          </a:p>
          <a:p>
            <a:pPr defTabSz="914411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・「キャリア支援企業に対する中央職業能力開発協会会長賞」</a:t>
            </a:r>
            <a:endParaRPr lang="en-US" altLang="ja-JP" sz="1051" kern="1200" dirty="0">
              <a:solidFill>
                <a:srgbClr val="000000"/>
              </a:solidFill>
              <a:latin typeface="HG丸ｺﾞｼｯｸM-PRO"/>
              <a:ea typeface="HG丸ｺﾞｼｯｸM-PRO"/>
            </a:endParaRPr>
          </a:p>
          <a:p>
            <a:pPr defTabSz="914411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・</a:t>
            </a: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JobCreation2014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第</a:t>
            </a: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2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位</a:t>
            </a:r>
            <a:endParaRPr lang="en-US" altLang="ja-JP" sz="1051" kern="1200" dirty="0">
              <a:solidFill>
                <a:srgbClr val="000000"/>
              </a:solidFill>
              <a:latin typeface="HG丸ｺﾞｼｯｸM-PRO"/>
              <a:ea typeface="HG丸ｺﾞｼｯｸM-PRO"/>
            </a:endParaRPr>
          </a:p>
          <a:p>
            <a:pPr defTabSz="914411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・第３回「日経ソーシャルイニシアチブ大賞」 ファイナリスト選出</a:t>
            </a:r>
            <a:endParaRPr lang="en-US" altLang="ja-JP" sz="1051" kern="1200" dirty="0">
              <a:solidFill>
                <a:srgbClr val="000000"/>
              </a:solidFill>
              <a:latin typeface="HG丸ｺﾞｼｯｸM-PRO"/>
              <a:ea typeface="HG丸ｺﾞｼｯｸM-PRO"/>
            </a:endParaRPr>
          </a:p>
          <a:p>
            <a:pPr defTabSz="914411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・東洋経済「</a:t>
            </a: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CSR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企業ランキング」</a:t>
            </a:r>
            <a:r>
              <a:rPr lang="en-US" altLang="ja-JP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9</a:t>
            </a:r>
            <a:r>
              <a:rPr lang="ja-JP" altLang="en-US" sz="1051" kern="1200" dirty="0">
                <a:solidFill>
                  <a:srgbClr val="000000"/>
                </a:solidFill>
                <a:latin typeface="HG丸ｺﾞｼｯｸM-PRO"/>
                <a:ea typeface="HG丸ｺﾞｼｯｸM-PRO"/>
              </a:rPr>
              <a:t>位</a:t>
            </a:r>
            <a:endParaRPr lang="en-US" altLang="ja-JP" sz="1051" kern="1200" dirty="0">
              <a:solidFill>
                <a:srgbClr val="000000"/>
              </a:solidFill>
              <a:latin typeface="HG丸ｺﾞｼｯｸM-PRO"/>
              <a:ea typeface="HG丸ｺﾞｼｯｸM-PRO"/>
            </a:endParaRPr>
          </a:p>
        </p:txBody>
      </p:sp>
    </p:spTree>
    <p:extLst>
      <p:ext uri="{BB962C8B-B14F-4D97-AF65-F5344CB8AC3E}">
        <p14:creationId xmlns:p14="http://schemas.microsoft.com/office/powerpoint/2010/main" val="176714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235;p44">
            <a:extLst>
              <a:ext uri="{FF2B5EF4-FFF2-40B4-BE49-F238E27FC236}">
                <a16:creationId xmlns:a16="http://schemas.microsoft.com/office/drawing/2014/main" id="{8947658B-E279-4982-894F-FF6214CFFB3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4792"/>
          <a:stretch/>
        </p:blipFill>
        <p:spPr>
          <a:xfrm flipH="1">
            <a:off x="2868164" y="1007951"/>
            <a:ext cx="6275836" cy="4133953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4"/>
          <p:cNvSpPr/>
          <p:nvPr/>
        </p:nvSpPr>
        <p:spPr>
          <a:xfrm>
            <a:off x="0" y="-5459"/>
            <a:ext cx="9144000" cy="760005"/>
          </a:xfrm>
          <a:prstGeom prst="rect">
            <a:avLst/>
          </a:prstGeom>
          <a:solidFill>
            <a:srgbClr val="CDE4FD"/>
          </a:solidFill>
          <a:ln>
            <a:noFill/>
          </a:ln>
        </p:spPr>
        <p:txBody>
          <a:bodyPr spcFirstLastPara="1" wrap="square" lIns="34276" tIns="34276" rIns="34276" bIns="34276" anchor="ctr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ja" altLang="en-US" sz="2800" b="1" dirty="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altLang="en-US" sz="2800" b="1" dirty="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ソリューション一覧 </a:t>
            </a:r>
            <a:r>
              <a:rPr kumimoji="1" lang="en-US" altLang="ja-JP" sz="2800" b="1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solution</a:t>
            </a:r>
            <a:r>
              <a:rPr lang="ja-JP" altLang="en-US" sz="2800" b="1" dirty="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endParaRPr lang="en-US" altLang="ja-JP" sz="2400" b="1" dirty="0">
              <a:solidFill>
                <a:srgbClr val="666666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6" name="Google Shape;237;p44">
            <a:extLst>
              <a:ext uri="{FF2B5EF4-FFF2-40B4-BE49-F238E27FC236}">
                <a16:creationId xmlns:a16="http://schemas.microsoft.com/office/drawing/2014/main" id="{74A6FA60-7664-4B44-A974-24CA2D0B5DA5}"/>
              </a:ext>
            </a:extLst>
          </p:cNvPr>
          <p:cNvSpPr/>
          <p:nvPr/>
        </p:nvSpPr>
        <p:spPr>
          <a:xfrm>
            <a:off x="2935718" y="1003526"/>
            <a:ext cx="6208282" cy="4139974"/>
          </a:xfrm>
          <a:prstGeom prst="rect">
            <a:avLst/>
          </a:prstGeom>
          <a:solidFill>
            <a:srgbClr val="FFFFFF">
              <a:alpha val="65520"/>
            </a:srgbClr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endParaRPr sz="1401" dirty="0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B7BDD98F-EA89-4C28-BC39-E245877C2600}"/>
              </a:ext>
            </a:extLst>
          </p:cNvPr>
          <p:cNvGrpSpPr/>
          <p:nvPr/>
        </p:nvGrpSpPr>
        <p:grpSpPr>
          <a:xfrm>
            <a:off x="415635" y="1148975"/>
            <a:ext cx="2597729" cy="3830348"/>
            <a:chOff x="2106884" y="542146"/>
            <a:chExt cx="2875183" cy="4059206"/>
          </a:xfrm>
        </p:grpSpPr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6CBEBDDC-81A1-4871-9CEC-DCEE1FF0FDA8}"/>
                </a:ext>
              </a:extLst>
            </p:cNvPr>
            <p:cNvSpPr/>
            <p:nvPr/>
          </p:nvSpPr>
          <p:spPr>
            <a:xfrm rot="3205425">
              <a:off x="2653695" y="3480225"/>
              <a:ext cx="1485199" cy="3331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6655"/>
                  </a:moveTo>
                  <a:lnTo>
                    <a:pt x="1485199" y="16655"/>
                  </a:lnTo>
                </a:path>
              </a:pathLst>
            </a:custGeom>
            <a:noFill/>
            <a:ln w="19050">
              <a:solidFill>
                <a:schemeClr val="bg2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フリーフォーム: 図形 40">
              <a:extLst>
                <a:ext uri="{FF2B5EF4-FFF2-40B4-BE49-F238E27FC236}">
                  <a16:creationId xmlns:a16="http://schemas.microsoft.com/office/drawing/2014/main" id="{E209391D-C2A0-4BED-9341-F6F524CFD4C1}"/>
                </a:ext>
              </a:extLst>
            </p:cNvPr>
            <p:cNvSpPr/>
            <p:nvPr/>
          </p:nvSpPr>
          <p:spPr>
            <a:xfrm rot="1958853">
              <a:off x="2927387" y="3145481"/>
              <a:ext cx="1407831" cy="3331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6655"/>
                  </a:moveTo>
                  <a:lnTo>
                    <a:pt x="1407831" y="16655"/>
                  </a:lnTo>
                </a:path>
              </a:pathLst>
            </a:custGeom>
            <a:noFill/>
            <a:ln w="19050">
              <a:solidFill>
                <a:schemeClr val="bg2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DE7E167F-8BF5-4031-948B-91D1C80AA92A}"/>
                </a:ext>
              </a:extLst>
            </p:cNvPr>
            <p:cNvSpPr/>
            <p:nvPr/>
          </p:nvSpPr>
          <p:spPr>
            <a:xfrm rot="659612">
              <a:off x="3025656" y="2753493"/>
              <a:ext cx="1410914" cy="3331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6655"/>
                  </a:moveTo>
                  <a:lnTo>
                    <a:pt x="1410914" y="16655"/>
                  </a:lnTo>
                </a:path>
              </a:pathLst>
            </a:custGeom>
            <a:noFill/>
            <a:ln w="19050">
              <a:solidFill>
                <a:schemeClr val="bg2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7FBE27D2-598C-4652-98EA-9F7DFE9D151D}"/>
                </a:ext>
              </a:extLst>
            </p:cNvPr>
            <p:cNvSpPr/>
            <p:nvPr/>
          </p:nvSpPr>
          <p:spPr>
            <a:xfrm rot="20940388">
              <a:off x="3025656" y="2356696"/>
              <a:ext cx="1410914" cy="3331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6655"/>
                  </a:moveTo>
                  <a:lnTo>
                    <a:pt x="1410914" y="16655"/>
                  </a:lnTo>
                </a:path>
              </a:pathLst>
            </a:custGeom>
            <a:noFill/>
            <a:ln w="19050">
              <a:solidFill>
                <a:schemeClr val="bg2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フリーフォーム: 図形 43">
              <a:extLst>
                <a:ext uri="{FF2B5EF4-FFF2-40B4-BE49-F238E27FC236}">
                  <a16:creationId xmlns:a16="http://schemas.microsoft.com/office/drawing/2014/main" id="{96E3020F-3B51-4884-99B2-3E96108E53B8}"/>
                </a:ext>
              </a:extLst>
            </p:cNvPr>
            <p:cNvSpPr/>
            <p:nvPr/>
          </p:nvSpPr>
          <p:spPr>
            <a:xfrm rot="19641147">
              <a:off x="2927387" y="1964708"/>
              <a:ext cx="1407831" cy="3331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6655"/>
                  </a:moveTo>
                  <a:lnTo>
                    <a:pt x="1407831" y="16655"/>
                  </a:lnTo>
                </a:path>
              </a:pathLst>
            </a:custGeom>
            <a:noFill/>
            <a:ln w="19050">
              <a:solidFill>
                <a:schemeClr val="bg2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フリーフォーム: 図形 44">
              <a:extLst>
                <a:ext uri="{FF2B5EF4-FFF2-40B4-BE49-F238E27FC236}">
                  <a16:creationId xmlns:a16="http://schemas.microsoft.com/office/drawing/2014/main" id="{4F48303D-F0EA-489C-B558-D19EB9F38723}"/>
                </a:ext>
              </a:extLst>
            </p:cNvPr>
            <p:cNvSpPr/>
            <p:nvPr/>
          </p:nvSpPr>
          <p:spPr>
            <a:xfrm rot="18394575">
              <a:off x="2653695" y="1629963"/>
              <a:ext cx="1485199" cy="3331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6655"/>
                  </a:moveTo>
                  <a:lnTo>
                    <a:pt x="1485199" y="16655"/>
                  </a:lnTo>
                </a:path>
              </a:pathLst>
            </a:custGeom>
            <a:noFill/>
            <a:ln w="19050">
              <a:solidFill>
                <a:schemeClr val="bg2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7BE97EBC-7A31-46AF-B33E-2874F80E5B17}"/>
                </a:ext>
              </a:extLst>
            </p:cNvPr>
            <p:cNvSpPr/>
            <p:nvPr/>
          </p:nvSpPr>
          <p:spPr>
            <a:xfrm>
              <a:off x="2106884" y="2102071"/>
              <a:ext cx="1195351" cy="91562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0" tIns="180000" rIns="72000"/>
            <a:lstStyle/>
            <a:p>
              <a:r>
                <a:rPr kumimoji="1" lang="en-US" altLang="ja-JP" sz="1600" dirty="0">
                  <a:solidFill>
                    <a:schemeClr val="bg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solution</a:t>
              </a:r>
              <a:endParaRPr kumimoji="1" lang="ja-JP" altLang="en-US" sz="1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endParaRPr lang="ja-JP" altLang="en-US" dirty="0"/>
            </a:p>
          </p:txBody>
        </p:sp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49F0C7F3-482D-4984-AA9A-A8546A01689D}"/>
                </a:ext>
              </a:extLst>
            </p:cNvPr>
            <p:cNvSpPr/>
            <p:nvPr/>
          </p:nvSpPr>
          <p:spPr>
            <a:xfrm>
              <a:off x="3724924" y="542146"/>
              <a:ext cx="563614" cy="563614"/>
            </a:xfrm>
            <a:custGeom>
              <a:avLst/>
              <a:gdLst>
                <a:gd name="connsiteX0" fmla="*/ 0 w 563614"/>
                <a:gd name="connsiteY0" fmla="*/ 281807 h 563614"/>
                <a:gd name="connsiteX1" fmla="*/ 281807 w 563614"/>
                <a:gd name="connsiteY1" fmla="*/ 0 h 563614"/>
                <a:gd name="connsiteX2" fmla="*/ 563614 w 563614"/>
                <a:gd name="connsiteY2" fmla="*/ 281807 h 563614"/>
                <a:gd name="connsiteX3" fmla="*/ 281807 w 563614"/>
                <a:gd name="connsiteY3" fmla="*/ 563614 h 563614"/>
                <a:gd name="connsiteX4" fmla="*/ 0 w 563614"/>
                <a:gd name="connsiteY4" fmla="*/ 281807 h 56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614" h="563614">
                  <a:moveTo>
                    <a:pt x="0" y="281807"/>
                  </a:moveTo>
                  <a:cubicBezTo>
                    <a:pt x="0" y="126169"/>
                    <a:pt x="126169" y="0"/>
                    <a:pt x="281807" y="0"/>
                  </a:cubicBezTo>
                  <a:cubicBezTo>
                    <a:pt x="437445" y="0"/>
                    <a:pt x="563614" y="126169"/>
                    <a:pt x="563614" y="281807"/>
                  </a:cubicBezTo>
                  <a:cubicBezTo>
                    <a:pt x="563614" y="437445"/>
                    <a:pt x="437445" y="563614"/>
                    <a:pt x="281807" y="563614"/>
                  </a:cubicBezTo>
                  <a:cubicBezTo>
                    <a:pt x="126169" y="563614"/>
                    <a:pt x="0" y="437445"/>
                    <a:pt x="0" y="281807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none" lIns="720000" tIns="252000" rIns="92699" bIns="92699" numCol="1" spcCol="1270" anchor="ctr" anchorCtr="0">
              <a:noAutofit/>
            </a:bodyPr>
            <a:lstStyle/>
            <a:p>
              <a:pPr lvl="1"/>
              <a:r>
                <a:rPr lang="ja-JP" altLang="en-US" sz="1200" b="1" dirty="0">
                  <a:solidFill>
                    <a:schemeClr val="bg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ネットワークやサーバの設計・構築</a:t>
              </a:r>
              <a:endParaRPr lang="en-US" altLang="ja-JP" sz="1200" b="1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lvl="1"/>
              <a:r>
                <a:rPr lang="ja-JP" altLang="en-US" sz="1200" b="1" dirty="0">
                  <a:solidFill>
                    <a:schemeClr val="bg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および</a:t>
              </a:r>
              <a:r>
                <a:rPr lang="en-US" altLang="ja-JP" sz="1200" b="1" dirty="0">
                  <a:solidFill>
                    <a:schemeClr val="bg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PC</a:t>
              </a:r>
              <a:r>
                <a:rPr lang="ja-JP" altLang="en-US" sz="1200" b="1" dirty="0">
                  <a:solidFill>
                    <a:schemeClr val="bg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キッティングから現地展開作業</a:t>
              </a:r>
              <a:endParaRPr kumimoji="1" lang="ja-JP" altLang="en-US" sz="1200" b="1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lvl="0" indent="0" algn="dist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ja-JP" altLang="en-US" sz="1600" b="1" kern="1200" dirty="0">
                  <a:solidFill>
                    <a:schemeClr val="bg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　　　　　　　　　　　　　　　　　　　　　　　　　　　　　　　　　　　　　　　　　　　</a:t>
              </a:r>
              <a:endParaRPr lang="en-US" altLang="ja-JP" sz="1600" b="1" kern="12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8" name="フリーフォーム: 図形 47">
              <a:extLst>
                <a:ext uri="{FF2B5EF4-FFF2-40B4-BE49-F238E27FC236}">
                  <a16:creationId xmlns:a16="http://schemas.microsoft.com/office/drawing/2014/main" id="{C0C97340-3F4F-49C2-B359-92EB4BF5F676}"/>
                </a:ext>
              </a:extLst>
            </p:cNvPr>
            <p:cNvSpPr/>
            <p:nvPr/>
          </p:nvSpPr>
          <p:spPr>
            <a:xfrm>
              <a:off x="4179479" y="1167788"/>
              <a:ext cx="563614" cy="563614"/>
            </a:xfrm>
            <a:custGeom>
              <a:avLst/>
              <a:gdLst>
                <a:gd name="connsiteX0" fmla="*/ 0 w 563614"/>
                <a:gd name="connsiteY0" fmla="*/ 281807 h 563614"/>
                <a:gd name="connsiteX1" fmla="*/ 281807 w 563614"/>
                <a:gd name="connsiteY1" fmla="*/ 0 h 563614"/>
                <a:gd name="connsiteX2" fmla="*/ 563614 w 563614"/>
                <a:gd name="connsiteY2" fmla="*/ 281807 h 563614"/>
                <a:gd name="connsiteX3" fmla="*/ 281807 w 563614"/>
                <a:gd name="connsiteY3" fmla="*/ 563614 h 563614"/>
                <a:gd name="connsiteX4" fmla="*/ 0 w 563614"/>
                <a:gd name="connsiteY4" fmla="*/ 281807 h 56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614" h="563614">
                  <a:moveTo>
                    <a:pt x="0" y="281807"/>
                  </a:moveTo>
                  <a:cubicBezTo>
                    <a:pt x="0" y="126169"/>
                    <a:pt x="126169" y="0"/>
                    <a:pt x="281807" y="0"/>
                  </a:cubicBezTo>
                  <a:cubicBezTo>
                    <a:pt x="437445" y="0"/>
                    <a:pt x="563614" y="126169"/>
                    <a:pt x="563614" y="281807"/>
                  </a:cubicBezTo>
                  <a:cubicBezTo>
                    <a:pt x="563614" y="437445"/>
                    <a:pt x="437445" y="563614"/>
                    <a:pt x="281807" y="563614"/>
                  </a:cubicBezTo>
                  <a:cubicBezTo>
                    <a:pt x="126169" y="563614"/>
                    <a:pt x="0" y="437445"/>
                    <a:pt x="0" y="281807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none" lIns="648000" tIns="180000" rIns="86984" bIns="86984" numCol="1" spcCol="1270" anchor="ctr" anchorCtr="0">
              <a:noAutofit/>
            </a:bodyPr>
            <a:lstStyle/>
            <a:p>
              <a:pPr lvl="0"/>
              <a:r>
                <a:rPr lang="ja-JP" altLang="en-US" sz="1200" b="1" dirty="0">
                  <a:solidFill>
                    <a:schemeClr val="bg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マルチリンガルヘルプデスク、</a:t>
              </a:r>
              <a:endParaRPr lang="en-US" altLang="ja-JP" sz="1200" b="1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lvl="0"/>
              <a:r>
                <a:rPr lang="ja-JP" altLang="en-US" sz="1200" b="1" dirty="0">
                  <a:solidFill>
                    <a:schemeClr val="bg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運用監視等の</a:t>
              </a:r>
              <a:r>
                <a:rPr lang="en-US" altLang="ja-JP" sz="1200" b="1" dirty="0">
                  <a:solidFill>
                    <a:schemeClr val="bg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24</a:t>
              </a:r>
              <a:r>
                <a:rPr lang="ja-JP" altLang="en-US" sz="1200" b="1" dirty="0">
                  <a:solidFill>
                    <a:schemeClr val="bg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時間</a:t>
              </a:r>
              <a:r>
                <a:rPr lang="en-US" altLang="ja-JP" sz="1200" b="1" dirty="0">
                  <a:solidFill>
                    <a:schemeClr val="bg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365</a:t>
              </a:r>
              <a:r>
                <a:rPr lang="ja-JP" altLang="en-US" sz="1200" b="1" dirty="0">
                  <a:solidFill>
                    <a:schemeClr val="bg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日リモートサポートサービス、オンサイトサポート</a:t>
              </a:r>
              <a:endParaRPr kumimoji="1" lang="ja-JP" altLang="en-US" sz="1200" b="1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700" kern="1200" dirty="0"/>
            </a:p>
          </p:txBody>
        </p:sp>
        <p:sp>
          <p:nvSpPr>
            <p:cNvPr id="50" name="フリーフォーム: 図形 49">
              <a:extLst>
                <a:ext uri="{FF2B5EF4-FFF2-40B4-BE49-F238E27FC236}">
                  <a16:creationId xmlns:a16="http://schemas.microsoft.com/office/drawing/2014/main" id="{DD70E685-00DA-4B84-8E63-1875BA33F428}"/>
                </a:ext>
              </a:extLst>
            </p:cNvPr>
            <p:cNvSpPr/>
            <p:nvPr/>
          </p:nvSpPr>
          <p:spPr>
            <a:xfrm>
              <a:off x="4418453" y="1903274"/>
              <a:ext cx="563614" cy="563614"/>
            </a:xfrm>
            <a:custGeom>
              <a:avLst/>
              <a:gdLst>
                <a:gd name="connsiteX0" fmla="*/ 0 w 563614"/>
                <a:gd name="connsiteY0" fmla="*/ 281807 h 563614"/>
                <a:gd name="connsiteX1" fmla="*/ 281807 w 563614"/>
                <a:gd name="connsiteY1" fmla="*/ 0 h 563614"/>
                <a:gd name="connsiteX2" fmla="*/ 563614 w 563614"/>
                <a:gd name="connsiteY2" fmla="*/ 281807 h 563614"/>
                <a:gd name="connsiteX3" fmla="*/ 281807 w 563614"/>
                <a:gd name="connsiteY3" fmla="*/ 563614 h 563614"/>
                <a:gd name="connsiteX4" fmla="*/ 0 w 563614"/>
                <a:gd name="connsiteY4" fmla="*/ 281807 h 56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614" h="563614">
                  <a:moveTo>
                    <a:pt x="0" y="281807"/>
                  </a:moveTo>
                  <a:cubicBezTo>
                    <a:pt x="0" y="126169"/>
                    <a:pt x="126169" y="0"/>
                    <a:pt x="281807" y="0"/>
                  </a:cubicBezTo>
                  <a:cubicBezTo>
                    <a:pt x="437445" y="0"/>
                    <a:pt x="563614" y="126169"/>
                    <a:pt x="563614" y="281807"/>
                  </a:cubicBezTo>
                  <a:cubicBezTo>
                    <a:pt x="563614" y="437445"/>
                    <a:pt x="437445" y="563614"/>
                    <a:pt x="281807" y="563614"/>
                  </a:cubicBezTo>
                  <a:cubicBezTo>
                    <a:pt x="126169" y="563614"/>
                    <a:pt x="0" y="437445"/>
                    <a:pt x="0" y="281807"/>
                  </a:cubicBezTo>
                  <a:close/>
                </a:path>
              </a:pathLst>
            </a:custGeom>
            <a:solidFill>
              <a:schemeClr val="accent2">
                <a:lumMod val="50000"/>
                <a:lumOff val="50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none" lIns="720000" tIns="180000" rIns="86984" bIns="86984" numCol="1" spcCol="1270" anchor="ctr" anchorCtr="0">
              <a:noAutofit/>
            </a:bodyPr>
            <a:lstStyle/>
            <a:p>
              <a:pPr lvl="0"/>
              <a:r>
                <a:rPr lang="ja-JP" altLang="en-US" sz="1200" b="1" dirty="0">
                  <a:solidFill>
                    <a:schemeClr val="bg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エンジニア派遣</a:t>
              </a:r>
              <a:endParaRPr lang="en-US" altLang="ja-JP" sz="1200" b="1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lvl="0"/>
              <a:r>
                <a:rPr lang="ja-JP" altLang="en-US" sz="1200" b="1" dirty="0">
                  <a:solidFill>
                    <a:schemeClr val="bg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常駐型の請負・委託業務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700" kern="1200" dirty="0"/>
            </a:p>
          </p:txBody>
        </p:sp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845DE199-6674-48BD-9F27-0F09A75FE519}"/>
                </a:ext>
              </a:extLst>
            </p:cNvPr>
            <p:cNvSpPr/>
            <p:nvPr/>
          </p:nvSpPr>
          <p:spPr>
            <a:xfrm>
              <a:off x="4418453" y="2676610"/>
              <a:ext cx="563614" cy="563614"/>
            </a:xfrm>
            <a:custGeom>
              <a:avLst/>
              <a:gdLst>
                <a:gd name="connsiteX0" fmla="*/ 0 w 563614"/>
                <a:gd name="connsiteY0" fmla="*/ 281807 h 563614"/>
                <a:gd name="connsiteX1" fmla="*/ 281807 w 563614"/>
                <a:gd name="connsiteY1" fmla="*/ 0 h 563614"/>
                <a:gd name="connsiteX2" fmla="*/ 563614 w 563614"/>
                <a:gd name="connsiteY2" fmla="*/ 281807 h 563614"/>
                <a:gd name="connsiteX3" fmla="*/ 281807 w 563614"/>
                <a:gd name="connsiteY3" fmla="*/ 563614 h 563614"/>
                <a:gd name="connsiteX4" fmla="*/ 0 w 563614"/>
                <a:gd name="connsiteY4" fmla="*/ 281807 h 56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614" h="563614">
                  <a:moveTo>
                    <a:pt x="0" y="281807"/>
                  </a:moveTo>
                  <a:cubicBezTo>
                    <a:pt x="0" y="126169"/>
                    <a:pt x="126169" y="0"/>
                    <a:pt x="281807" y="0"/>
                  </a:cubicBezTo>
                  <a:cubicBezTo>
                    <a:pt x="437445" y="0"/>
                    <a:pt x="563614" y="126169"/>
                    <a:pt x="563614" y="281807"/>
                  </a:cubicBezTo>
                  <a:cubicBezTo>
                    <a:pt x="563614" y="437445"/>
                    <a:pt x="437445" y="563614"/>
                    <a:pt x="281807" y="563614"/>
                  </a:cubicBezTo>
                  <a:cubicBezTo>
                    <a:pt x="126169" y="563614"/>
                    <a:pt x="0" y="437445"/>
                    <a:pt x="0" y="281807"/>
                  </a:cubicBez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none" lIns="684000" tIns="216000" rIns="86984" bIns="86984" numCol="1" spcCol="1270" anchor="ctr" anchorCtr="0">
              <a:noAutofit/>
            </a:bodyPr>
            <a:lstStyle/>
            <a:p>
              <a:pPr lvl="0"/>
              <a:r>
                <a:rPr lang="en-US" altLang="ja-JP" sz="1200" b="1" dirty="0">
                  <a:solidFill>
                    <a:schemeClr val="bg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Microsoft</a:t>
              </a:r>
              <a:r>
                <a:rPr lang="ja-JP" altLang="en-US" sz="1200" b="1" dirty="0">
                  <a:solidFill>
                    <a:schemeClr val="bg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 クラウドサービス</a:t>
              </a:r>
              <a:endParaRPr lang="en-US" altLang="ja-JP" sz="1200" b="1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lvl="0"/>
              <a:r>
                <a:rPr lang="ja-JP" altLang="en-US" sz="1200" b="1" dirty="0">
                  <a:solidFill>
                    <a:schemeClr val="bg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ソリューション提案、導入</a:t>
              </a:r>
              <a:r>
                <a:rPr lang="en-US" altLang="ja-JP" sz="1200" b="1" dirty="0">
                  <a:solidFill>
                    <a:schemeClr val="bg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  <a:r>
                <a:rPr lang="ja-JP" altLang="en-US" sz="1200" b="1" dirty="0">
                  <a:solidFill>
                    <a:schemeClr val="bg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活用支援、コンサルティング</a:t>
              </a:r>
              <a:endParaRPr kumimoji="1" lang="ja-JP" altLang="en-US" sz="1200" b="1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700" kern="1200" dirty="0"/>
            </a:p>
          </p:txBody>
        </p:sp>
        <p:sp>
          <p:nvSpPr>
            <p:cNvPr id="52" name="フリーフォーム: 図形 51">
              <a:extLst>
                <a:ext uri="{FF2B5EF4-FFF2-40B4-BE49-F238E27FC236}">
                  <a16:creationId xmlns:a16="http://schemas.microsoft.com/office/drawing/2014/main" id="{390A0E84-C7F0-42E9-BB8A-BA3040B1F474}"/>
                </a:ext>
              </a:extLst>
            </p:cNvPr>
            <p:cNvSpPr/>
            <p:nvPr/>
          </p:nvSpPr>
          <p:spPr>
            <a:xfrm>
              <a:off x="4179479" y="3412096"/>
              <a:ext cx="563614" cy="563614"/>
            </a:xfrm>
            <a:custGeom>
              <a:avLst/>
              <a:gdLst>
                <a:gd name="connsiteX0" fmla="*/ 0 w 563614"/>
                <a:gd name="connsiteY0" fmla="*/ 281807 h 563614"/>
                <a:gd name="connsiteX1" fmla="*/ 281807 w 563614"/>
                <a:gd name="connsiteY1" fmla="*/ 0 h 563614"/>
                <a:gd name="connsiteX2" fmla="*/ 563614 w 563614"/>
                <a:gd name="connsiteY2" fmla="*/ 281807 h 563614"/>
                <a:gd name="connsiteX3" fmla="*/ 281807 w 563614"/>
                <a:gd name="connsiteY3" fmla="*/ 563614 h 563614"/>
                <a:gd name="connsiteX4" fmla="*/ 0 w 563614"/>
                <a:gd name="connsiteY4" fmla="*/ 281807 h 56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614" h="563614">
                  <a:moveTo>
                    <a:pt x="0" y="281807"/>
                  </a:moveTo>
                  <a:cubicBezTo>
                    <a:pt x="0" y="126169"/>
                    <a:pt x="126169" y="0"/>
                    <a:pt x="281807" y="0"/>
                  </a:cubicBezTo>
                  <a:cubicBezTo>
                    <a:pt x="437445" y="0"/>
                    <a:pt x="563614" y="126169"/>
                    <a:pt x="563614" y="281807"/>
                  </a:cubicBezTo>
                  <a:cubicBezTo>
                    <a:pt x="563614" y="437445"/>
                    <a:pt x="437445" y="563614"/>
                    <a:pt x="281807" y="563614"/>
                  </a:cubicBezTo>
                  <a:cubicBezTo>
                    <a:pt x="126169" y="563614"/>
                    <a:pt x="0" y="437445"/>
                    <a:pt x="0" y="281807"/>
                  </a:cubicBezTo>
                  <a:close/>
                </a:path>
              </a:pathLst>
            </a:custGeom>
            <a:solidFill>
              <a:srgbClr val="CDE4FD"/>
            </a:solidFill>
            <a:ln w="12700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none" lIns="684000" tIns="252000" rIns="86984" bIns="86984" numCol="1" spcCol="1270" anchor="ctr" anchorCtr="0">
              <a:noAutofit/>
            </a:bodyPr>
            <a:lstStyle/>
            <a:p>
              <a:pPr lvl="0"/>
              <a:r>
                <a:rPr lang="en-US" altLang="ja-JP" sz="1200" b="1" dirty="0">
                  <a:solidFill>
                    <a:schemeClr val="bg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RPA</a:t>
              </a:r>
              <a:r>
                <a:rPr lang="ja-JP" altLang="en-US" sz="1200" b="1" dirty="0">
                  <a:solidFill>
                    <a:schemeClr val="bg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を活用したコンサルタント、</a:t>
              </a:r>
              <a:endParaRPr lang="en-US" altLang="ja-JP" sz="1200" b="1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lvl="0"/>
              <a:r>
                <a:rPr lang="ja-JP" altLang="en-US" sz="1200" b="1" dirty="0">
                  <a:solidFill>
                    <a:schemeClr val="bg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ソリューション提案</a:t>
              </a:r>
              <a:endParaRPr kumimoji="1" lang="ja-JP" altLang="en-US" sz="1200" b="1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700" kern="1200" dirty="0"/>
            </a:p>
          </p:txBody>
        </p:sp>
        <p:sp>
          <p:nvSpPr>
            <p:cNvPr id="53" name="フリーフォーム: 図形 52">
              <a:extLst>
                <a:ext uri="{FF2B5EF4-FFF2-40B4-BE49-F238E27FC236}">
                  <a16:creationId xmlns:a16="http://schemas.microsoft.com/office/drawing/2014/main" id="{E1D2B66F-D333-4F0D-98A7-9072BED1ABE5}"/>
                </a:ext>
              </a:extLst>
            </p:cNvPr>
            <p:cNvSpPr/>
            <p:nvPr/>
          </p:nvSpPr>
          <p:spPr>
            <a:xfrm>
              <a:off x="3724924" y="4037738"/>
              <a:ext cx="563614" cy="563614"/>
            </a:xfrm>
            <a:custGeom>
              <a:avLst/>
              <a:gdLst>
                <a:gd name="connsiteX0" fmla="*/ 0 w 563614"/>
                <a:gd name="connsiteY0" fmla="*/ 281807 h 563614"/>
                <a:gd name="connsiteX1" fmla="*/ 281807 w 563614"/>
                <a:gd name="connsiteY1" fmla="*/ 0 h 563614"/>
                <a:gd name="connsiteX2" fmla="*/ 563614 w 563614"/>
                <a:gd name="connsiteY2" fmla="*/ 281807 h 563614"/>
                <a:gd name="connsiteX3" fmla="*/ 281807 w 563614"/>
                <a:gd name="connsiteY3" fmla="*/ 563614 h 563614"/>
                <a:gd name="connsiteX4" fmla="*/ 0 w 563614"/>
                <a:gd name="connsiteY4" fmla="*/ 281807 h 56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614" h="563614">
                  <a:moveTo>
                    <a:pt x="0" y="281807"/>
                  </a:moveTo>
                  <a:cubicBezTo>
                    <a:pt x="0" y="126169"/>
                    <a:pt x="126169" y="0"/>
                    <a:pt x="281807" y="0"/>
                  </a:cubicBezTo>
                  <a:cubicBezTo>
                    <a:pt x="437445" y="0"/>
                    <a:pt x="563614" y="126169"/>
                    <a:pt x="563614" y="281807"/>
                  </a:cubicBezTo>
                  <a:cubicBezTo>
                    <a:pt x="563614" y="437445"/>
                    <a:pt x="437445" y="563614"/>
                    <a:pt x="281807" y="563614"/>
                  </a:cubicBezTo>
                  <a:cubicBezTo>
                    <a:pt x="126169" y="563614"/>
                    <a:pt x="0" y="437445"/>
                    <a:pt x="0" y="281807"/>
                  </a:cubicBez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none" lIns="648000" tIns="324000" rIns="86984" bIns="86984" numCol="1" spcCol="1270" anchor="ctr" anchorCtr="0">
              <a:noAutofit/>
            </a:bodyPr>
            <a:lstStyle/>
            <a:p>
              <a:pPr lvl="0"/>
              <a:r>
                <a:rPr lang="ja-JP" altLang="en-US" sz="1200" b="1" dirty="0">
                  <a:solidFill>
                    <a:schemeClr val="bg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新ソリューションの企画、提案</a:t>
              </a:r>
              <a:endParaRPr lang="en-US" altLang="ja-JP" sz="1200" b="1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lvl="0"/>
              <a:r>
                <a:rPr lang="ja-JP" altLang="en-US" sz="1200" b="1" dirty="0">
                  <a:solidFill>
                    <a:schemeClr val="bg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新テクノロジー領域の習得とサービス展開</a:t>
              </a:r>
              <a:endParaRPr kumimoji="1" lang="ja-JP" altLang="en-US" sz="1200" b="1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330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/>
          <p:nvPr/>
        </p:nvSpPr>
        <p:spPr>
          <a:xfrm>
            <a:off x="0" y="1"/>
            <a:ext cx="9144001" cy="727343"/>
          </a:xfrm>
          <a:prstGeom prst="rect">
            <a:avLst/>
          </a:prstGeom>
          <a:solidFill>
            <a:srgbClr val="CDE4FD"/>
          </a:solidFill>
          <a:ln>
            <a:noFill/>
          </a:ln>
        </p:spPr>
        <p:txBody>
          <a:bodyPr spcFirstLastPara="1" wrap="square" lIns="34276" tIns="34276" rIns="34276" bIns="34276" anchor="ctr" anchorCtr="0">
            <a:noAutofit/>
          </a:bodyPr>
          <a:lstStyle/>
          <a:p>
            <a:pPr lvl="0">
              <a:buClr>
                <a:schemeClr val="dk1"/>
              </a:buClr>
              <a:buSzPts val="1400"/>
            </a:pPr>
            <a:r>
              <a:rPr lang="ja-JP" altLang="en-US" sz="2800" b="1" dirty="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 教育環境（リカレント） </a:t>
            </a:r>
            <a:r>
              <a:rPr lang="en-US" altLang="ja-JP" sz="2800" b="1" dirty="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environment</a:t>
            </a:r>
            <a:endParaRPr sz="2800" b="1" dirty="0">
              <a:solidFill>
                <a:srgbClr val="666666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99" name="Google Shape;299;p50"/>
          <p:cNvPicPr preferRelativeResize="0"/>
          <p:nvPr/>
        </p:nvPicPr>
        <p:blipFill rotWithShape="1">
          <a:blip r:embed="rId3">
            <a:alphaModFix/>
          </a:blip>
          <a:srcRect l="47377" r="5867"/>
          <a:stretch/>
        </p:blipFill>
        <p:spPr>
          <a:xfrm>
            <a:off x="6109202" y="760801"/>
            <a:ext cx="3034796" cy="438119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0"/>
          <p:cNvSpPr/>
          <p:nvPr/>
        </p:nvSpPr>
        <p:spPr>
          <a:xfrm>
            <a:off x="6109201" y="761426"/>
            <a:ext cx="3052200" cy="4382699"/>
          </a:xfrm>
          <a:prstGeom prst="rect">
            <a:avLst/>
          </a:prstGeom>
          <a:solidFill>
            <a:srgbClr val="FFFFFF">
              <a:alpha val="53690"/>
            </a:srgbClr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endParaRPr sz="1401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EF99060-A173-40D7-83AF-952DB68EEE30}"/>
              </a:ext>
            </a:extLst>
          </p:cNvPr>
          <p:cNvSpPr/>
          <p:nvPr/>
        </p:nvSpPr>
        <p:spPr>
          <a:xfrm>
            <a:off x="-40589" y="1175753"/>
            <a:ext cx="47345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ja-JP" altLang="en-US" dirty="0">
                <a:solidFill>
                  <a:sysClr val="windowText" lastClr="000000"/>
                </a:solidFill>
                <a:latin typeface="+mj-ea"/>
              </a:rPr>
              <a:t>■仮想検証環境</a:t>
            </a:r>
            <a:endParaRPr lang="en-US" altLang="ja-JP" dirty="0">
              <a:solidFill>
                <a:sysClr val="windowText" lastClr="000000"/>
              </a:solidFill>
              <a:latin typeface="+mj-ea"/>
            </a:endParaRPr>
          </a:p>
          <a:p>
            <a:pPr eaLnBrk="1" hangingPunct="1"/>
            <a:r>
              <a:rPr lang="ja-JP" altLang="en-US" sz="1300" dirty="0">
                <a:solidFill>
                  <a:sysClr val="windowText" lastClr="000000"/>
                </a:solidFill>
                <a:latin typeface="+mj-ea"/>
              </a:rPr>
              <a:t>　・</a:t>
            </a:r>
            <a:r>
              <a:rPr lang="en-US" altLang="ja-JP" sz="1300" dirty="0">
                <a:solidFill>
                  <a:sysClr val="windowText" lastClr="000000"/>
                </a:solidFill>
                <a:latin typeface="+mj-ea"/>
              </a:rPr>
              <a:t>Win10</a:t>
            </a:r>
            <a:r>
              <a:rPr lang="ja-JP" altLang="en-US" sz="1300" dirty="0">
                <a:solidFill>
                  <a:sysClr val="windowText" lastClr="000000"/>
                </a:solidFill>
                <a:latin typeface="+mj-ea"/>
              </a:rPr>
              <a:t>、</a:t>
            </a:r>
            <a:r>
              <a:rPr lang="en-US" altLang="ja-JP" sz="1300" dirty="0">
                <a:solidFill>
                  <a:sysClr val="windowText" lastClr="000000"/>
                </a:solidFill>
                <a:latin typeface="+mj-ea"/>
              </a:rPr>
              <a:t>Office</a:t>
            </a:r>
            <a:r>
              <a:rPr lang="ja-JP" altLang="en-US" sz="1300" dirty="0">
                <a:solidFill>
                  <a:sysClr val="windowText" lastClr="000000"/>
                </a:solidFill>
                <a:latin typeface="+mj-ea"/>
              </a:rPr>
              <a:t>、</a:t>
            </a:r>
            <a:r>
              <a:rPr lang="en-US" altLang="ja-JP" sz="1300" dirty="0">
                <a:solidFill>
                  <a:sysClr val="windowText" lastClr="000000"/>
                </a:solidFill>
                <a:latin typeface="+mj-ea"/>
              </a:rPr>
              <a:t>Cisco</a:t>
            </a:r>
            <a:r>
              <a:rPr lang="ja-JP" altLang="en-US" sz="1300" dirty="0">
                <a:solidFill>
                  <a:sysClr val="windowText" lastClr="000000"/>
                </a:solidFill>
                <a:latin typeface="+mj-ea"/>
              </a:rPr>
              <a:t>、</a:t>
            </a:r>
            <a:r>
              <a:rPr lang="en-US" altLang="ja-JP" sz="1300" dirty="0">
                <a:solidFill>
                  <a:sysClr val="windowText" lastClr="000000"/>
                </a:solidFill>
                <a:latin typeface="+mj-ea"/>
              </a:rPr>
              <a:t>Linux</a:t>
            </a:r>
          </a:p>
          <a:p>
            <a:pPr eaLnBrk="1" hangingPunct="1"/>
            <a:endParaRPr lang="en-US" altLang="ja-JP" sz="1300" dirty="0">
              <a:solidFill>
                <a:sysClr val="windowText" lastClr="000000"/>
              </a:solidFill>
              <a:latin typeface="+mj-ea"/>
            </a:endParaRPr>
          </a:p>
          <a:p>
            <a:pPr eaLnBrk="1" hangingPunct="1"/>
            <a:r>
              <a:rPr lang="ja-JP" altLang="en-US" dirty="0">
                <a:solidFill>
                  <a:sysClr val="windowText" lastClr="000000"/>
                </a:solidFill>
                <a:latin typeface="+mj-ea"/>
              </a:rPr>
              <a:t>■マルチクラウド検証環境</a:t>
            </a:r>
            <a:endParaRPr lang="en-US" altLang="ja-JP" dirty="0">
              <a:solidFill>
                <a:sysClr val="windowText" lastClr="000000"/>
              </a:solidFill>
              <a:latin typeface="+mj-ea"/>
            </a:endParaRPr>
          </a:p>
          <a:p>
            <a:pPr eaLnBrk="1" hangingPunct="1"/>
            <a:r>
              <a:rPr lang="ja-JP" altLang="en-US" sz="1300" dirty="0">
                <a:solidFill>
                  <a:sysClr val="windowText" lastClr="000000"/>
                </a:solidFill>
                <a:latin typeface="+mj-ea"/>
              </a:rPr>
              <a:t>　・</a:t>
            </a:r>
            <a:r>
              <a:rPr lang="en-US" altLang="ja-JP" sz="1300" dirty="0">
                <a:solidFill>
                  <a:sysClr val="windowText" lastClr="000000"/>
                </a:solidFill>
                <a:latin typeface="+mj-ea"/>
              </a:rPr>
              <a:t>AWS</a:t>
            </a:r>
            <a:r>
              <a:rPr lang="ja-JP" altLang="en-US" sz="1300" dirty="0">
                <a:solidFill>
                  <a:sysClr val="windowText" lastClr="000000"/>
                </a:solidFill>
                <a:latin typeface="+mj-ea"/>
              </a:rPr>
              <a:t>、</a:t>
            </a:r>
            <a:r>
              <a:rPr lang="en-US" altLang="ja-JP" sz="1300" dirty="0">
                <a:solidFill>
                  <a:sysClr val="windowText" lastClr="000000"/>
                </a:solidFill>
                <a:latin typeface="+mj-ea"/>
              </a:rPr>
              <a:t>Azure</a:t>
            </a:r>
            <a:r>
              <a:rPr lang="ja-JP" altLang="en-US" sz="1300" dirty="0">
                <a:solidFill>
                  <a:sysClr val="windowText" lastClr="000000"/>
                </a:solidFill>
                <a:latin typeface="+mj-ea"/>
              </a:rPr>
              <a:t>、</a:t>
            </a:r>
            <a:r>
              <a:rPr lang="en-US" altLang="ja-JP" sz="1300" dirty="0">
                <a:solidFill>
                  <a:sysClr val="windowText" lastClr="000000"/>
                </a:solidFill>
                <a:latin typeface="+mj-ea"/>
              </a:rPr>
              <a:t>G Suite</a:t>
            </a:r>
            <a:r>
              <a:rPr lang="ja-JP" altLang="en-US" sz="1300" dirty="0">
                <a:solidFill>
                  <a:sysClr val="windowText" lastClr="000000"/>
                </a:solidFill>
                <a:latin typeface="+mj-ea"/>
              </a:rPr>
              <a:t>等</a:t>
            </a:r>
            <a:endParaRPr lang="en-US" altLang="ja-JP" sz="1300" dirty="0">
              <a:solidFill>
                <a:sysClr val="windowText" lastClr="000000"/>
              </a:solidFill>
              <a:latin typeface="+mj-ea"/>
            </a:endParaRPr>
          </a:p>
          <a:p>
            <a:pPr eaLnBrk="1" hangingPunct="1"/>
            <a:endParaRPr lang="en-US" altLang="ja-JP" sz="1300" dirty="0">
              <a:solidFill>
                <a:sysClr val="windowText" lastClr="000000"/>
              </a:solidFill>
              <a:latin typeface="+mj-ea"/>
            </a:endParaRPr>
          </a:p>
          <a:p>
            <a:pPr eaLnBrk="1" hangingPunct="1"/>
            <a:r>
              <a:rPr lang="ja-JP" altLang="en-US" dirty="0">
                <a:solidFill>
                  <a:sysClr val="windowText" lastClr="000000"/>
                </a:solidFill>
                <a:latin typeface="+mj-ea"/>
              </a:rPr>
              <a:t>■動画研修（</a:t>
            </a:r>
            <a:r>
              <a:rPr lang="en-US" altLang="ja-JP" dirty="0">
                <a:solidFill>
                  <a:sysClr val="windowText" lastClr="000000"/>
                </a:solidFill>
                <a:latin typeface="+mj-ea"/>
              </a:rPr>
              <a:t>LMS</a:t>
            </a:r>
            <a:r>
              <a:rPr lang="ja-JP" altLang="en-US" dirty="0">
                <a:solidFill>
                  <a:sysClr val="windowText" lastClr="000000"/>
                </a:solidFill>
                <a:latin typeface="+mj-ea"/>
              </a:rPr>
              <a:t>）</a:t>
            </a:r>
            <a:endParaRPr lang="en-US" altLang="ja-JP" dirty="0">
              <a:solidFill>
                <a:sysClr val="windowText" lastClr="000000"/>
              </a:solidFill>
              <a:latin typeface="+mj-ea"/>
            </a:endParaRPr>
          </a:p>
          <a:p>
            <a:pPr eaLnBrk="1" hangingPunct="1"/>
            <a:r>
              <a:rPr lang="ja-JP" altLang="en-US" sz="1300" dirty="0">
                <a:solidFill>
                  <a:sysClr val="windowText" lastClr="000000"/>
                </a:solidFill>
                <a:latin typeface="+mj-ea"/>
              </a:rPr>
              <a:t>　・資格取得まで管理、</a:t>
            </a:r>
            <a:r>
              <a:rPr lang="en-US" altLang="ja-JP" sz="1300" dirty="0">
                <a:solidFill>
                  <a:sysClr val="windowText" lastClr="000000"/>
                </a:solidFill>
                <a:latin typeface="+mj-ea"/>
              </a:rPr>
              <a:t>iPhone</a:t>
            </a:r>
            <a:r>
              <a:rPr lang="ja-JP" altLang="en-US" sz="1300" dirty="0">
                <a:solidFill>
                  <a:sysClr val="windowText" lastClr="000000"/>
                </a:solidFill>
                <a:latin typeface="+mj-ea"/>
              </a:rPr>
              <a:t>からも学べる</a:t>
            </a:r>
            <a:endParaRPr lang="en-US" altLang="ja-JP" sz="1300" dirty="0">
              <a:solidFill>
                <a:sysClr val="windowText" lastClr="000000"/>
              </a:solidFill>
              <a:latin typeface="+mj-ea"/>
            </a:endParaRPr>
          </a:p>
          <a:p>
            <a:pPr eaLnBrk="1" hangingPunct="1"/>
            <a:r>
              <a:rPr lang="ja-JP" altLang="en-US" sz="1300" dirty="0">
                <a:solidFill>
                  <a:sysClr val="windowText" lastClr="000000"/>
                </a:solidFill>
                <a:latin typeface="+mj-ea"/>
              </a:rPr>
              <a:t>　・高度な</a:t>
            </a:r>
            <a:r>
              <a:rPr lang="en-US" altLang="ja-JP" sz="1300" dirty="0">
                <a:solidFill>
                  <a:sysClr val="windowText" lastClr="000000"/>
                </a:solidFill>
                <a:latin typeface="+mj-ea"/>
              </a:rPr>
              <a:t>IT</a:t>
            </a:r>
            <a:r>
              <a:rPr lang="ja-JP" altLang="en-US" sz="1300" dirty="0">
                <a:solidFill>
                  <a:sysClr val="windowText" lastClr="000000"/>
                </a:solidFill>
                <a:latin typeface="+mj-ea"/>
              </a:rPr>
              <a:t>動画</a:t>
            </a:r>
            <a:r>
              <a:rPr lang="en-US" altLang="ja-JP" sz="1300" dirty="0">
                <a:solidFill>
                  <a:sysClr val="windowText" lastClr="000000"/>
                </a:solidFill>
                <a:latin typeface="+mj-ea"/>
              </a:rPr>
              <a:t>(LPIC Level1</a:t>
            </a:r>
            <a:r>
              <a:rPr lang="ja-JP" altLang="en-US" sz="1300" dirty="0">
                <a:solidFill>
                  <a:sysClr val="windowText" lastClr="000000"/>
                </a:solidFill>
                <a:latin typeface="+mj-ea"/>
              </a:rPr>
              <a:t>、</a:t>
            </a:r>
            <a:r>
              <a:rPr lang="en-US" altLang="ja-JP" sz="1300" dirty="0">
                <a:solidFill>
                  <a:sysClr val="windowText" lastClr="000000"/>
                </a:solidFill>
                <a:latin typeface="+mj-ea"/>
              </a:rPr>
              <a:t>CCNA</a:t>
            </a:r>
            <a:r>
              <a:rPr lang="ja-JP" altLang="en-US" sz="1300" dirty="0">
                <a:solidFill>
                  <a:sysClr val="windowText" lastClr="000000"/>
                </a:solidFill>
                <a:latin typeface="+mj-ea"/>
              </a:rPr>
              <a:t>、</a:t>
            </a:r>
            <a:r>
              <a:rPr lang="en-US" altLang="ja-JP" sz="1300" dirty="0">
                <a:solidFill>
                  <a:sysClr val="windowText" lastClr="000000"/>
                </a:solidFill>
                <a:latin typeface="+mj-ea"/>
              </a:rPr>
              <a:t>CCNP)</a:t>
            </a:r>
          </a:p>
          <a:p>
            <a:pPr eaLnBrk="1" hangingPunct="1"/>
            <a:r>
              <a:rPr lang="ja-JP" altLang="en-US" sz="1300" dirty="0">
                <a:solidFill>
                  <a:sysClr val="windowText" lastClr="000000"/>
                </a:solidFill>
                <a:latin typeface="+mj-ea"/>
              </a:rPr>
              <a:t>　・</a:t>
            </a:r>
            <a:r>
              <a:rPr lang="en-US" altLang="ja-JP" sz="1300" dirty="0">
                <a:solidFill>
                  <a:sysClr val="windowText" lastClr="000000"/>
                </a:solidFill>
                <a:latin typeface="+mj-ea"/>
              </a:rPr>
              <a:t>Word</a:t>
            </a:r>
            <a:r>
              <a:rPr lang="ja-JP" altLang="en-US" sz="1300" dirty="0">
                <a:solidFill>
                  <a:sysClr val="windowText" lastClr="000000"/>
                </a:solidFill>
                <a:latin typeface="+mj-ea"/>
              </a:rPr>
              <a:t>、</a:t>
            </a:r>
            <a:r>
              <a:rPr lang="en-US" altLang="ja-JP" sz="1300" dirty="0">
                <a:solidFill>
                  <a:sysClr val="windowText" lastClr="000000"/>
                </a:solidFill>
                <a:latin typeface="+mj-ea"/>
              </a:rPr>
              <a:t>Excel</a:t>
            </a:r>
            <a:r>
              <a:rPr lang="ja-JP" altLang="en-US" sz="1300" dirty="0">
                <a:solidFill>
                  <a:sysClr val="windowText" lastClr="000000"/>
                </a:solidFill>
                <a:latin typeface="+mj-ea"/>
              </a:rPr>
              <a:t>、</a:t>
            </a:r>
            <a:r>
              <a:rPr lang="en-US" altLang="ja-JP" sz="1300" dirty="0">
                <a:solidFill>
                  <a:sysClr val="windowText" lastClr="000000"/>
                </a:solidFill>
                <a:latin typeface="+mj-ea"/>
              </a:rPr>
              <a:t>PowerPoint</a:t>
            </a:r>
            <a:r>
              <a:rPr lang="ja-JP" altLang="en-US" sz="1300" dirty="0">
                <a:solidFill>
                  <a:sysClr val="windowText" lastClr="000000"/>
                </a:solidFill>
                <a:latin typeface="+mj-ea"/>
              </a:rPr>
              <a:t>の使い方を学習して業務効率化</a:t>
            </a:r>
          </a:p>
          <a:p>
            <a:pPr eaLnBrk="1" hangingPunct="1"/>
            <a:r>
              <a:rPr lang="ja-JP" altLang="en-US" sz="1300" dirty="0">
                <a:solidFill>
                  <a:sysClr val="windowText" lastClr="000000"/>
                </a:solidFill>
                <a:latin typeface="+mj-ea"/>
              </a:rPr>
              <a:t>　・マネジメント、自己啓発、言語習得の動画も充実</a:t>
            </a:r>
          </a:p>
          <a:p>
            <a:pPr eaLnBrk="1" hangingPunct="1"/>
            <a:r>
              <a:rPr lang="ja-JP" altLang="en-US" sz="1300" dirty="0">
                <a:solidFill>
                  <a:sysClr val="windowText" lastClr="000000"/>
                </a:solidFill>
                <a:latin typeface="+mj-ea"/>
              </a:rPr>
              <a:t>　・受講履歴の管理機能も充実</a:t>
            </a:r>
          </a:p>
          <a:p>
            <a:pPr eaLnBrk="1" hangingPunct="1"/>
            <a:r>
              <a:rPr lang="ja-JP" altLang="en-US" sz="1300" dirty="0">
                <a:solidFill>
                  <a:sysClr val="windowText" lastClr="000000"/>
                </a:solidFill>
                <a:latin typeface="+mj-ea"/>
              </a:rPr>
              <a:t>　・派遣法の教育訓練にも対応</a:t>
            </a:r>
            <a:endParaRPr lang="en-US" altLang="ja-JP" sz="1300" dirty="0">
              <a:solidFill>
                <a:sysClr val="windowText" lastClr="000000"/>
              </a:solidFill>
              <a:latin typeface="+mj-ea"/>
            </a:endParaRPr>
          </a:p>
          <a:p>
            <a:pPr eaLnBrk="1" hangingPunct="1"/>
            <a:endParaRPr lang="en-US" altLang="ja-JP" sz="1200" dirty="0">
              <a:solidFill>
                <a:sysClr val="windowText" lastClr="000000"/>
              </a:solidFill>
              <a:latin typeface="+mj-ea"/>
            </a:endParaRPr>
          </a:p>
          <a:p>
            <a:pPr eaLnBrk="1" hangingPunct="1"/>
            <a:endParaRPr lang="en-US" altLang="ja-JP" sz="1200" dirty="0">
              <a:solidFill>
                <a:sysClr val="windowText" lastClr="000000"/>
              </a:solidFill>
              <a:latin typeface="+mj-ea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9E09DD9-0CC6-4B56-B2C4-2B263642A72F}"/>
              </a:ext>
            </a:extLst>
          </p:cNvPr>
          <p:cNvSpPr txBox="1"/>
          <p:nvPr/>
        </p:nvSpPr>
        <p:spPr>
          <a:xfrm>
            <a:off x="0" y="733576"/>
            <a:ext cx="3506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0206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◇好きな時に学べる</a:t>
            </a:r>
            <a:endParaRPr kumimoji="1" lang="ja-JP" altLang="en-US" sz="2000" dirty="0">
              <a:solidFill>
                <a:srgbClr val="00206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5F63820-5F31-408B-90ED-278587E3288C}"/>
              </a:ext>
            </a:extLst>
          </p:cNvPr>
          <p:cNvSpPr txBox="1"/>
          <p:nvPr/>
        </p:nvSpPr>
        <p:spPr>
          <a:xfrm>
            <a:off x="429426" y="4268998"/>
            <a:ext cx="8721074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1" dirty="0">
                <a:solidFill>
                  <a:srgbClr val="00206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今持っている技術を生かしながら、</a:t>
            </a:r>
            <a:endParaRPr lang="en-US" altLang="ja-JP" sz="1801" dirty="0">
              <a:solidFill>
                <a:srgbClr val="00206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sz="1801" dirty="0">
                <a:solidFill>
                  <a:srgbClr val="00206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　　将来欲しい技術を身に付けることが出来る会社</a:t>
            </a:r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C5D73389-7D5B-4E90-B01A-08838DC79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964" y="2605501"/>
            <a:ext cx="1108435" cy="84681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3D93424B-A526-4A4B-8B9C-CBA167819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457" y="3310331"/>
            <a:ext cx="1011148" cy="789348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ACB25A61-CBA8-4153-A85A-E20FEF43E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6795" y="3543058"/>
            <a:ext cx="924415" cy="691858"/>
          </a:xfrm>
          <a:prstGeom prst="rect">
            <a:avLst/>
          </a:prstGeom>
        </p:spPr>
      </p:pic>
      <p:sp>
        <p:nvSpPr>
          <p:cNvPr id="56" name="Google Shape;278;p48">
            <a:extLst>
              <a:ext uri="{FF2B5EF4-FFF2-40B4-BE49-F238E27FC236}">
                <a16:creationId xmlns:a16="http://schemas.microsoft.com/office/drawing/2014/main" id="{DF90BDFE-53BC-4D01-B8F0-E9A84591C732}"/>
              </a:ext>
            </a:extLst>
          </p:cNvPr>
          <p:cNvSpPr/>
          <p:nvPr/>
        </p:nvSpPr>
        <p:spPr>
          <a:xfrm>
            <a:off x="9496" y="1147659"/>
            <a:ext cx="4642477" cy="2868340"/>
          </a:xfrm>
          <a:prstGeom prst="rect">
            <a:avLst/>
          </a:prstGeom>
          <a:solidFill>
            <a:srgbClr val="FCE5CD">
              <a:alpha val="27090"/>
            </a:srgbClr>
          </a:solidFill>
          <a:ln>
            <a:noFill/>
          </a:ln>
        </p:spPr>
        <p:txBody>
          <a:bodyPr spcFirstLastPara="1" wrap="square" lIns="34276" tIns="34276" rIns="34276" bIns="34276" anchor="ctr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endParaRPr lang="en-US" altLang="ja-JP" sz="2800" b="1" dirty="0">
              <a:solidFill>
                <a:srgbClr val="666666"/>
              </a:solidFill>
              <a:latin typeface="Meiryo"/>
              <a:ea typeface="Meiryo"/>
              <a:cs typeface="Meiryo"/>
              <a:sym typeface="Meiryo"/>
            </a:endParaRPr>
          </a:p>
          <a:p>
            <a:pPr>
              <a:buClr>
                <a:schemeClr val="dk1"/>
              </a:buClr>
              <a:buSzPts val="1400"/>
            </a:pPr>
            <a:endParaRPr lang="en-US" altLang="ja-JP" sz="2800" b="1" dirty="0">
              <a:solidFill>
                <a:srgbClr val="666666"/>
              </a:solidFill>
              <a:latin typeface="Meiryo"/>
              <a:ea typeface="Meiryo"/>
              <a:cs typeface="Meiryo"/>
              <a:sym typeface="Meiryo"/>
            </a:endParaRPr>
          </a:p>
          <a:p>
            <a:pPr>
              <a:buClr>
                <a:schemeClr val="dk1"/>
              </a:buClr>
              <a:buSzPts val="1400"/>
            </a:pPr>
            <a:endParaRPr lang="en-US" altLang="ja-JP" sz="2800" b="1" dirty="0">
              <a:solidFill>
                <a:srgbClr val="666666"/>
              </a:solidFill>
              <a:latin typeface="Meiryo"/>
              <a:ea typeface="Meiryo"/>
              <a:cs typeface="Meiryo"/>
              <a:sym typeface="Meiryo"/>
            </a:endParaRPr>
          </a:p>
          <a:p>
            <a:pPr>
              <a:buClr>
                <a:schemeClr val="dk1"/>
              </a:buClr>
              <a:buSzPts val="1400"/>
            </a:pPr>
            <a:endParaRPr sz="2800" b="1" dirty="0">
              <a:solidFill>
                <a:srgbClr val="666666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57" name="Google Shape;336;p63">
            <a:extLst>
              <a:ext uri="{FF2B5EF4-FFF2-40B4-BE49-F238E27FC236}">
                <a16:creationId xmlns:a16="http://schemas.microsoft.com/office/drawing/2014/main" id="{0EAFB18F-39CD-4A3D-80EB-694B2AA1926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31664" y="874443"/>
            <a:ext cx="2157264" cy="140607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281;p48">
            <a:extLst>
              <a:ext uri="{FF2B5EF4-FFF2-40B4-BE49-F238E27FC236}">
                <a16:creationId xmlns:a16="http://schemas.microsoft.com/office/drawing/2014/main" id="{21232553-2DD3-419C-9888-48B1C3A34FF0}"/>
              </a:ext>
            </a:extLst>
          </p:cNvPr>
          <p:cNvSpPr/>
          <p:nvPr/>
        </p:nvSpPr>
        <p:spPr>
          <a:xfrm>
            <a:off x="120872" y="4316781"/>
            <a:ext cx="295500" cy="29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endParaRPr sz="1401"/>
          </a:p>
        </p:txBody>
      </p:sp>
    </p:spTree>
    <p:extLst>
      <p:ext uri="{BB962C8B-B14F-4D97-AF65-F5344CB8AC3E}">
        <p14:creationId xmlns:p14="http://schemas.microsoft.com/office/powerpoint/2010/main" val="214115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/>
          <p:nvPr/>
        </p:nvSpPr>
        <p:spPr>
          <a:xfrm>
            <a:off x="0" y="-90209"/>
            <a:ext cx="91440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6" tIns="34276" rIns="34276" bIns="34276" anchor="ctr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ja" altLang="en-US" sz="2800" b="1" dirty="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endParaRPr lang="en-US" altLang="ja-JP" sz="2400" b="1" dirty="0">
              <a:solidFill>
                <a:srgbClr val="666666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4F55CFF1-43BF-4F87-B9D0-0D68318911D7}"/>
              </a:ext>
            </a:extLst>
          </p:cNvPr>
          <p:cNvSpPr txBox="1">
            <a:spLocks/>
          </p:cNvSpPr>
          <p:nvPr/>
        </p:nvSpPr>
        <p:spPr>
          <a:xfrm>
            <a:off x="178410" y="863169"/>
            <a:ext cx="7950217" cy="61211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お客様との契約金額が一定以上の場合、年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回インセンティブ賞与が支給されます。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（中堅人財賞与制度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F30DEDEB-3C94-4ACD-8278-B4251E24C7F5}"/>
              </a:ext>
            </a:extLst>
          </p:cNvPr>
          <p:cNvSpPr/>
          <p:nvPr/>
        </p:nvSpPr>
        <p:spPr bwMode="auto">
          <a:xfrm>
            <a:off x="397040" y="1783335"/>
            <a:ext cx="1158297" cy="578356"/>
          </a:xfrm>
          <a:prstGeom prst="roundRect">
            <a:avLst>
              <a:gd name="adj" fmla="val 30847"/>
            </a:avLst>
          </a:prstGeom>
          <a:noFill/>
          <a:ln w="28575" cap="flat" cmpd="sng" algn="in">
            <a:solidFill>
              <a:srgbClr val="CDE4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11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600" kern="12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契約金額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9A420B9-5658-4285-956F-2828DBD32A63}"/>
              </a:ext>
            </a:extLst>
          </p:cNvPr>
          <p:cNvSpPr/>
          <p:nvPr/>
        </p:nvSpPr>
        <p:spPr bwMode="auto">
          <a:xfrm>
            <a:off x="1976164" y="1757809"/>
            <a:ext cx="1014299" cy="578356"/>
          </a:xfrm>
          <a:prstGeom prst="roundRect">
            <a:avLst/>
          </a:prstGeom>
          <a:noFill/>
          <a:ln w="28575" cap="flat" cmpd="sng" algn="in">
            <a:solidFill>
              <a:srgbClr val="CDE4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11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200" kern="1200" dirty="0">
                <a:solidFill>
                  <a:schemeClr val="bg2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rPr>
              <a:t>還元率</a:t>
            </a:r>
            <a:r>
              <a:rPr kumimoji="1" lang="en-US" altLang="ja-JP" sz="1200" kern="1200" dirty="0">
                <a:solidFill>
                  <a:schemeClr val="bg2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rPr>
              <a:t>(</a:t>
            </a:r>
            <a:r>
              <a:rPr kumimoji="1" lang="en-US" altLang="ja-JP" sz="1600" kern="1200" dirty="0">
                <a:solidFill>
                  <a:schemeClr val="bg2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rPr>
              <a:t>%)</a:t>
            </a:r>
            <a:endParaRPr kumimoji="1" lang="ja-JP" altLang="en-US" sz="1600" kern="1200" dirty="0">
              <a:solidFill>
                <a:schemeClr val="bg2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+mn-cs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039FD378-BFBC-40CB-9849-5BE40D003459}"/>
              </a:ext>
            </a:extLst>
          </p:cNvPr>
          <p:cNvSpPr/>
          <p:nvPr/>
        </p:nvSpPr>
        <p:spPr bwMode="auto">
          <a:xfrm>
            <a:off x="3645389" y="1764126"/>
            <a:ext cx="1087454" cy="580731"/>
          </a:xfrm>
          <a:prstGeom prst="roundRect">
            <a:avLst/>
          </a:prstGeom>
          <a:noFill/>
          <a:ln w="28575" cap="flat" cmpd="sng" algn="in">
            <a:solidFill>
              <a:srgbClr val="CDE4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11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600" kern="12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給与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955E77E-73CA-47B1-BB16-C05D9578CFEF}"/>
              </a:ext>
            </a:extLst>
          </p:cNvPr>
          <p:cNvSpPr/>
          <p:nvPr/>
        </p:nvSpPr>
        <p:spPr bwMode="auto">
          <a:xfrm>
            <a:off x="5433179" y="1760186"/>
            <a:ext cx="1441120" cy="580731"/>
          </a:xfrm>
          <a:prstGeom prst="roundRect">
            <a:avLst/>
          </a:prstGeom>
          <a:noFill/>
          <a:ln w="28575" cap="flat" cmpd="sng" algn="in">
            <a:solidFill>
              <a:srgbClr val="CDE4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11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600" kern="12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対象月数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0D42912B-0E6D-4A60-BA95-8CF158335E86}"/>
              </a:ext>
            </a:extLst>
          </p:cNvPr>
          <p:cNvSpPr/>
          <p:nvPr/>
        </p:nvSpPr>
        <p:spPr bwMode="auto">
          <a:xfrm>
            <a:off x="7575038" y="1762252"/>
            <a:ext cx="1282059" cy="580732"/>
          </a:xfrm>
          <a:prstGeom prst="roundRect">
            <a:avLst/>
          </a:prstGeom>
          <a:solidFill>
            <a:srgbClr val="4472C4">
              <a:lumMod val="40000"/>
              <a:lumOff val="60000"/>
            </a:srgbClr>
          </a:solidFill>
          <a:ln w="28575" cap="flat" cmpd="sng" algn="in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11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600" kern="12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賞与</a:t>
            </a:r>
          </a:p>
        </p:txBody>
      </p:sp>
      <p:sp>
        <p:nvSpPr>
          <p:cNvPr id="28" name="乗算記号 27">
            <a:extLst>
              <a:ext uri="{FF2B5EF4-FFF2-40B4-BE49-F238E27FC236}">
                <a16:creationId xmlns:a16="http://schemas.microsoft.com/office/drawing/2014/main" id="{05F3E799-1581-4819-99C0-E803800258B5}"/>
              </a:ext>
            </a:extLst>
          </p:cNvPr>
          <p:cNvSpPr/>
          <p:nvPr/>
        </p:nvSpPr>
        <p:spPr bwMode="auto">
          <a:xfrm>
            <a:off x="1557716" y="1846694"/>
            <a:ext cx="404096" cy="451637"/>
          </a:xfrm>
          <a:prstGeom prst="mathMultiply">
            <a:avLst/>
          </a:prstGeom>
          <a:solidFill>
            <a:srgbClr val="C6E7FE"/>
          </a:solidFill>
          <a:ln w="28575" cap="flat" cmpd="sng" algn="in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ja-JP" altLang="en-US" sz="2800" kern="120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ea typeface="ＭＳ 明朝" panose="02020609040205080304" pitchFamily="17" charset="-128"/>
              <a:cs typeface="+mn-cs"/>
            </a:endParaRPr>
          </a:p>
        </p:txBody>
      </p:sp>
      <p:sp>
        <p:nvSpPr>
          <p:cNvPr id="29" name="乗算記号 28">
            <a:extLst>
              <a:ext uri="{FF2B5EF4-FFF2-40B4-BE49-F238E27FC236}">
                <a16:creationId xmlns:a16="http://schemas.microsoft.com/office/drawing/2014/main" id="{F1944764-777C-4A4A-9F3E-79B13CC6C7BC}"/>
              </a:ext>
            </a:extLst>
          </p:cNvPr>
          <p:cNvSpPr/>
          <p:nvPr/>
        </p:nvSpPr>
        <p:spPr bwMode="auto">
          <a:xfrm>
            <a:off x="4955254" y="1828476"/>
            <a:ext cx="456939" cy="503047"/>
          </a:xfrm>
          <a:prstGeom prst="mathMultiply">
            <a:avLst/>
          </a:prstGeom>
          <a:solidFill>
            <a:srgbClr val="C6E7FE"/>
          </a:solidFill>
          <a:ln w="28575" cap="flat" cmpd="sng" algn="in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ja-JP" altLang="en-US" sz="2800" kern="120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ea typeface="ＭＳ 明朝" panose="02020609040205080304" pitchFamily="17" charset="-128"/>
              <a:cs typeface="+mn-cs"/>
            </a:endParaRPr>
          </a:p>
        </p:txBody>
      </p:sp>
      <p:sp>
        <p:nvSpPr>
          <p:cNvPr id="30" name="減算記号 29">
            <a:extLst>
              <a:ext uri="{FF2B5EF4-FFF2-40B4-BE49-F238E27FC236}">
                <a16:creationId xmlns:a16="http://schemas.microsoft.com/office/drawing/2014/main" id="{2ABAAF2E-A682-4F7A-9935-DBCAB0DA8752}"/>
              </a:ext>
            </a:extLst>
          </p:cNvPr>
          <p:cNvSpPr/>
          <p:nvPr/>
        </p:nvSpPr>
        <p:spPr bwMode="auto">
          <a:xfrm>
            <a:off x="3084954" y="1824454"/>
            <a:ext cx="469836" cy="445063"/>
          </a:xfrm>
          <a:prstGeom prst="mathMinus">
            <a:avLst/>
          </a:prstGeom>
          <a:solidFill>
            <a:srgbClr val="C6E7FE"/>
          </a:solidFill>
          <a:ln w="28575" cap="flat" cmpd="sng" algn="in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ja-JP" altLang="en-US" sz="2800" kern="120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ea typeface="ＭＳ 明朝" panose="02020609040205080304" pitchFamily="17" charset="-128"/>
              <a:cs typeface="+mn-cs"/>
            </a:endParaRPr>
          </a:p>
        </p:txBody>
      </p:sp>
      <p:sp>
        <p:nvSpPr>
          <p:cNvPr id="31" name="次の値と等しい 30">
            <a:extLst>
              <a:ext uri="{FF2B5EF4-FFF2-40B4-BE49-F238E27FC236}">
                <a16:creationId xmlns:a16="http://schemas.microsoft.com/office/drawing/2014/main" id="{565F5C4C-324E-4525-BE27-58BD8B0E1DE5}"/>
              </a:ext>
            </a:extLst>
          </p:cNvPr>
          <p:cNvSpPr/>
          <p:nvPr/>
        </p:nvSpPr>
        <p:spPr bwMode="auto">
          <a:xfrm>
            <a:off x="7030425" y="1814614"/>
            <a:ext cx="435623" cy="473436"/>
          </a:xfrm>
          <a:prstGeom prst="mathEqual">
            <a:avLst/>
          </a:prstGeom>
          <a:solidFill>
            <a:srgbClr val="C6E7FE"/>
          </a:solidFill>
          <a:ln w="28575" cap="flat" cmpd="sng" algn="in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ja-JP" altLang="en-US" sz="2800" kern="120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ea typeface="ＭＳ 明朝" panose="02020609040205080304" pitchFamily="17" charset="-128"/>
              <a:cs typeface="+mn-cs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7C2CF8A-00ED-4656-80E9-B8751C26B15B}"/>
              </a:ext>
            </a:extLst>
          </p:cNvPr>
          <p:cNvSpPr txBox="1"/>
          <p:nvPr/>
        </p:nvSpPr>
        <p:spPr>
          <a:xfrm>
            <a:off x="4490000" y="3742405"/>
            <a:ext cx="4367097" cy="123174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en-US" altLang="ja-JP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※1</a:t>
            </a:r>
            <a:r>
              <a:rPr kumimoji="1" lang="ja-JP" altLang="en-US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：給与額とは、支払われた給与額から家族手当、住宅手当、通勤手当</a:t>
            </a:r>
            <a:endParaRPr kumimoji="1" lang="en-US" altLang="ja-JP" sz="1001" kern="12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en-US" altLang="ja-JP" sz="1001" kern="1200" dirty="0">
                <a:solidFill>
                  <a:sysClr val="windowText" lastClr="00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  <a:cs typeface="+mn-cs"/>
              </a:rPr>
              <a:t>       </a:t>
            </a:r>
            <a:r>
              <a:rPr kumimoji="1" lang="ja-JP" altLang="en-US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を引いた額となります。</a:t>
            </a:r>
            <a:endParaRPr kumimoji="1" lang="en-US" altLang="ja-JP" sz="1001" kern="12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kumimoji="1" lang="en-US" altLang="ja-JP" sz="1200" kern="1200" dirty="0">
              <a:solidFill>
                <a:sysClr val="windowText" lastClr="00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+mn-cs"/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支給時期：</a:t>
            </a:r>
            <a:r>
              <a:rPr kumimoji="1" lang="en-US" altLang="ja-JP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12</a:t>
            </a:r>
            <a:r>
              <a:rPr kumimoji="1" lang="ja-JP" altLang="en-US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月（</a:t>
            </a:r>
            <a:r>
              <a:rPr kumimoji="1" lang="en-US" altLang="ja-JP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4</a:t>
            </a:r>
            <a:r>
              <a:rPr kumimoji="1" lang="ja-JP" altLang="en-US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月分～</a:t>
            </a:r>
            <a:r>
              <a:rPr kumimoji="1" lang="en-US" altLang="ja-JP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9</a:t>
            </a:r>
            <a:r>
              <a:rPr kumimoji="1" lang="ja-JP" altLang="en-US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月分）／</a:t>
            </a:r>
            <a:r>
              <a:rPr kumimoji="1" lang="en-US" altLang="ja-JP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6</a:t>
            </a:r>
            <a:r>
              <a:rPr kumimoji="1" lang="ja-JP" altLang="en-US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月（</a:t>
            </a:r>
            <a:r>
              <a:rPr kumimoji="1" lang="en-US" altLang="ja-JP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10</a:t>
            </a:r>
            <a:r>
              <a:rPr kumimoji="1" lang="ja-JP" altLang="en-US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月分～</a:t>
            </a:r>
            <a:r>
              <a:rPr kumimoji="1" lang="en-US" altLang="ja-JP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</a:t>
            </a:r>
            <a:r>
              <a:rPr kumimoji="1" lang="ja-JP" altLang="en-US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月分）</a:t>
            </a:r>
            <a:endParaRPr kumimoji="1" lang="en-US" altLang="ja-JP" sz="1001" kern="12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kumimoji="1" lang="en-US" altLang="ja-JP" sz="1200" kern="1200" dirty="0">
              <a:solidFill>
                <a:sysClr val="windowText" lastClr="00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+mn-cs"/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例）</a:t>
            </a:r>
            <a:r>
              <a:rPr kumimoji="1" lang="en-US" altLang="ja-JP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2020</a:t>
            </a:r>
            <a:r>
              <a:rPr kumimoji="1" lang="ja-JP" altLang="en-US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年</a:t>
            </a:r>
            <a:r>
              <a:rPr kumimoji="1" lang="en-US" altLang="ja-JP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6</a:t>
            </a:r>
            <a:r>
              <a:rPr kumimoji="1" lang="ja-JP" altLang="en-US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月から対象となった場合</a:t>
            </a:r>
            <a:endParaRPr kumimoji="1" lang="en-US" altLang="ja-JP" sz="1001" kern="12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en-US" altLang="ja-JP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2020</a:t>
            </a:r>
            <a:r>
              <a:rPr kumimoji="1" lang="ja-JP" altLang="en-US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年</a:t>
            </a:r>
            <a:r>
              <a:rPr kumimoji="1" lang="en-US" altLang="ja-JP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6</a:t>
            </a:r>
            <a:r>
              <a:rPr kumimoji="1" lang="ja-JP" altLang="en-US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月～</a:t>
            </a:r>
            <a:r>
              <a:rPr kumimoji="1" lang="en-US" altLang="ja-JP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9</a:t>
            </a:r>
            <a:r>
              <a:rPr kumimoji="1" lang="ja-JP" altLang="en-US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月分を</a:t>
            </a:r>
            <a:r>
              <a:rPr kumimoji="1" lang="en-US" altLang="ja-JP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2020</a:t>
            </a:r>
            <a:r>
              <a:rPr kumimoji="1" lang="ja-JP" altLang="en-US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年</a:t>
            </a:r>
            <a:r>
              <a:rPr kumimoji="1" lang="en-US" altLang="ja-JP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12</a:t>
            </a:r>
            <a:r>
              <a:rPr kumimoji="1" lang="ja-JP" altLang="en-US" sz="100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月に支給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F0E9011-8436-4D94-87B0-7E848FE11274}"/>
              </a:ext>
            </a:extLst>
          </p:cNvPr>
          <p:cNvSpPr txBox="1"/>
          <p:nvPr/>
        </p:nvSpPr>
        <p:spPr>
          <a:xfrm>
            <a:off x="4153519" y="2097005"/>
            <a:ext cx="522075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ja-JP" sz="1001" kern="12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※1</a:t>
            </a:r>
            <a:endParaRPr kumimoji="1" lang="ja-JP" altLang="en-US" sz="1001" kern="1200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FB88A03-F8A2-421E-B438-254212FF3153}"/>
              </a:ext>
            </a:extLst>
          </p:cNvPr>
          <p:cNvSpPr txBox="1"/>
          <p:nvPr/>
        </p:nvSpPr>
        <p:spPr>
          <a:xfrm>
            <a:off x="639029" y="2618692"/>
            <a:ext cx="3662341" cy="2247566"/>
          </a:xfrm>
          <a:prstGeom prst="roundRect">
            <a:avLst/>
          </a:prstGeom>
          <a:noFill/>
          <a:ln w="28575">
            <a:solidFill>
              <a:srgbClr val="CDE4FD"/>
            </a:solidFill>
          </a:ln>
        </p:spPr>
        <p:txBody>
          <a:bodyPr wrap="square" rtlCol="0">
            <a:spAutoFit/>
          </a:bodyPr>
          <a:lstStyle/>
          <a:p>
            <a:pPr defTabSz="914411">
              <a:buClrTx/>
              <a:defRPr/>
            </a:pPr>
            <a:r>
              <a:rPr kumimoji="1" lang="ja-JP" altLang="en-US" sz="1600" kern="12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・事例　</a:t>
            </a:r>
            <a:r>
              <a:rPr kumimoji="1" lang="en-US" altLang="ja-JP" sz="1600" kern="12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600" kern="12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月収</a:t>
            </a:r>
            <a:r>
              <a:rPr kumimoji="1" lang="en-US" altLang="ja-JP" sz="1600" kern="12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40</a:t>
            </a:r>
            <a:r>
              <a:rPr kumimoji="1" lang="ja-JP" altLang="en-US" sz="1600" kern="12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万円の場合</a:t>
            </a:r>
            <a:r>
              <a:rPr kumimoji="1" lang="en-US" altLang="ja-JP" sz="1600" kern="12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)</a:t>
            </a:r>
          </a:p>
          <a:p>
            <a:pPr defTabSz="914411">
              <a:buClrTx/>
              <a:defRPr/>
            </a:pPr>
            <a:endParaRPr kumimoji="1" lang="en-US" altLang="ja-JP" sz="2000" kern="1200" dirty="0">
              <a:solidFill>
                <a:sysClr val="windowText" lastClr="00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+mn-cs"/>
            </a:endParaRPr>
          </a:p>
          <a:p>
            <a:pPr defTabSz="914411">
              <a:buClrTx/>
              <a:defRPr/>
            </a:pPr>
            <a:r>
              <a:rPr kumimoji="1" lang="ja-JP" altLang="en-US" sz="1200" kern="12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①契約金額</a:t>
            </a:r>
            <a:r>
              <a:rPr kumimoji="1" lang="en-US" altLang="ja-JP" sz="1200" kern="12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80</a:t>
            </a:r>
            <a:r>
              <a:rPr kumimoji="1" lang="ja-JP" altLang="en-US" sz="1200" kern="12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万円</a:t>
            </a:r>
            <a:endParaRPr kumimoji="1" lang="en-US" altLang="ja-JP" sz="1200" kern="1200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defTabSz="914411">
              <a:buClrTx/>
              <a:defRPr/>
            </a:pPr>
            <a:r>
              <a:rPr kumimoji="1" lang="ja-JP" altLang="en-US" sz="1200" kern="12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賞与：</a:t>
            </a:r>
            <a:r>
              <a:rPr kumimoji="1" lang="en-US" altLang="ja-JP" sz="1200" kern="12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(80×0.6-40)×12</a:t>
            </a:r>
            <a:r>
              <a:rPr kumimoji="1" lang="ja-JP" altLang="en-US" sz="1200" kern="12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＝</a:t>
            </a:r>
            <a:r>
              <a:rPr kumimoji="1" lang="en-US" altLang="ja-JP" sz="1200" kern="12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96</a:t>
            </a:r>
            <a:r>
              <a:rPr kumimoji="1" lang="ja-JP" altLang="en-US" sz="1200" kern="12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万円</a:t>
            </a:r>
            <a:endParaRPr kumimoji="1" lang="en-US" altLang="ja-JP" sz="1200" kern="1200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defTabSz="914411">
              <a:buClrTx/>
              <a:defRPr/>
            </a:pPr>
            <a:r>
              <a:rPr kumimoji="1" lang="ja-JP" altLang="en-US" sz="1200" kern="12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年収：</a:t>
            </a:r>
            <a:r>
              <a:rPr kumimoji="1" lang="en-US" altLang="ja-JP" sz="1200" kern="12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480</a:t>
            </a:r>
            <a:r>
              <a:rPr kumimoji="1" lang="ja-JP" altLang="en-US" sz="1200" kern="12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＋</a:t>
            </a:r>
            <a:r>
              <a:rPr kumimoji="1" lang="en-US" altLang="ja-JP" sz="1200" kern="12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96</a:t>
            </a:r>
            <a:r>
              <a:rPr kumimoji="1" lang="ja-JP" altLang="en-US" sz="1200" kern="12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＝</a:t>
            </a:r>
            <a:r>
              <a:rPr kumimoji="1" lang="en-US" altLang="ja-JP" sz="1200" kern="12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576</a:t>
            </a:r>
            <a:r>
              <a:rPr kumimoji="1" lang="ja-JP" altLang="en-US" sz="1200" kern="12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万円</a:t>
            </a:r>
            <a:endParaRPr kumimoji="1" lang="en-US" altLang="ja-JP" sz="1200" kern="1200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defTabSz="914411">
              <a:buClrTx/>
              <a:defRPr/>
            </a:pPr>
            <a:endParaRPr kumimoji="1" lang="en-US" altLang="ja-JP" sz="1801" kern="1200" dirty="0">
              <a:solidFill>
                <a:sysClr val="windowText" lastClr="00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  <a:cs typeface="+mn-cs"/>
            </a:endParaRPr>
          </a:p>
          <a:p>
            <a:pPr defTabSz="914411">
              <a:buClrTx/>
              <a:defRPr/>
            </a:pPr>
            <a:r>
              <a:rPr kumimoji="1" lang="ja-JP" altLang="en-US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②契約金額</a:t>
            </a:r>
            <a:r>
              <a:rPr kumimoji="1" lang="en-US" altLang="ja-JP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100</a:t>
            </a:r>
            <a:r>
              <a:rPr kumimoji="1" lang="ja-JP" altLang="en-US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万円</a:t>
            </a:r>
            <a:endParaRPr kumimoji="1" lang="en-US" altLang="ja-JP" sz="1200" kern="12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defTabSz="914411">
              <a:buClrTx/>
              <a:defRPr/>
            </a:pPr>
            <a:r>
              <a:rPr kumimoji="1" lang="ja-JP" altLang="en-US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賞与</a:t>
            </a:r>
            <a:r>
              <a:rPr kumimoji="1" lang="ja-JP" altLang="en-US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Wingdings" panose="05000000000000000000" pitchFamily="2" charset="2"/>
              </a:rPr>
              <a:t>：</a:t>
            </a:r>
            <a:r>
              <a:rPr kumimoji="1" lang="en-US" altLang="ja-JP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Wingdings" panose="05000000000000000000" pitchFamily="2" charset="2"/>
              </a:rPr>
              <a:t>(</a:t>
            </a:r>
            <a:r>
              <a:rPr kumimoji="1" lang="en-US" altLang="ja-JP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100×0.6-40)×12</a:t>
            </a:r>
            <a:r>
              <a:rPr kumimoji="1" lang="ja-JP" altLang="en-US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＝</a:t>
            </a:r>
            <a:r>
              <a:rPr kumimoji="1" lang="en-US" altLang="ja-JP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240</a:t>
            </a:r>
            <a:r>
              <a:rPr kumimoji="1" lang="ja-JP" altLang="en-US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万円</a:t>
            </a:r>
            <a:endParaRPr kumimoji="1" lang="en-US" altLang="ja-JP" sz="1200" kern="12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defTabSz="914411">
              <a:buClrTx/>
              <a:defRPr/>
            </a:pPr>
            <a:r>
              <a:rPr kumimoji="1" lang="ja-JP" altLang="en-US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年収：</a:t>
            </a:r>
            <a:r>
              <a:rPr kumimoji="1" lang="en-US" altLang="ja-JP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480</a:t>
            </a:r>
            <a:r>
              <a:rPr kumimoji="1" lang="ja-JP" altLang="en-US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＋</a:t>
            </a:r>
            <a:r>
              <a:rPr kumimoji="1" lang="en-US" altLang="ja-JP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240</a:t>
            </a:r>
            <a:r>
              <a:rPr kumimoji="1" lang="ja-JP" altLang="en-US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＝</a:t>
            </a:r>
            <a:r>
              <a:rPr kumimoji="1" lang="en-US" altLang="ja-JP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720</a:t>
            </a:r>
            <a:r>
              <a:rPr kumimoji="1" lang="ja-JP" altLang="en-US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万円</a:t>
            </a:r>
            <a:endParaRPr kumimoji="1" lang="en-US" altLang="ja-JP" sz="1200" kern="12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705EDC78-A133-4561-9DAB-FD4DC3331C60}"/>
              </a:ext>
            </a:extLst>
          </p:cNvPr>
          <p:cNvSpPr/>
          <p:nvPr/>
        </p:nvSpPr>
        <p:spPr bwMode="auto">
          <a:xfrm>
            <a:off x="4791150" y="2603384"/>
            <a:ext cx="3192423" cy="1064839"/>
          </a:xfrm>
          <a:prstGeom prst="roundRect">
            <a:avLst/>
          </a:prstGeom>
          <a:noFill/>
          <a:ln w="28575" cap="flat" cmpd="sng" algn="in">
            <a:solidFill>
              <a:srgbClr val="CDE4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8000" tIns="0" rIns="108000" bIns="0" numCol="1" rtlCol="0" anchor="ctr" anchorCtr="0" compatLnSpc="1">
            <a:prstTxWarp prst="textNoShape">
              <a:avLst/>
            </a:prstTxWarp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200" b="1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・還元率</a:t>
            </a:r>
            <a:endParaRPr kumimoji="1" lang="en-US" altLang="ja-JP" sz="1200" b="1" kern="12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algn="ctr" defTabSz="914411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en-US" altLang="ja-JP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55</a:t>
            </a:r>
            <a:r>
              <a:rPr kumimoji="1" lang="ja-JP" altLang="en-US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万円～</a:t>
            </a:r>
            <a:r>
              <a:rPr kumimoji="1" lang="en-US" altLang="ja-JP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60</a:t>
            </a:r>
            <a:r>
              <a:rPr kumimoji="1" lang="ja-JP" altLang="en-US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万円未満 </a:t>
            </a:r>
            <a:r>
              <a:rPr kumimoji="1" lang="en-US" altLang="ja-JP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50%</a:t>
            </a:r>
          </a:p>
          <a:p>
            <a:pPr algn="ctr" defTabSz="914411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en-US" altLang="ja-JP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60</a:t>
            </a:r>
            <a:r>
              <a:rPr kumimoji="1" lang="ja-JP" altLang="en-US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万円～</a:t>
            </a:r>
            <a:r>
              <a:rPr kumimoji="1" lang="en-US" altLang="ja-JP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70</a:t>
            </a:r>
            <a:r>
              <a:rPr kumimoji="1" lang="ja-JP" altLang="en-US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万円未満 </a:t>
            </a:r>
            <a:r>
              <a:rPr kumimoji="1" lang="en-US" altLang="ja-JP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55%</a:t>
            </a:r>
          </a:p>
          <a:p>
            <a:pPr algn="ctr" defTabSz="914411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en-US" altLang="ja-JP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70</a:t>
            </a:r>
            <a:r>
              <a:rPr kumimoji="1" lang="ja-JP" altLang="en-US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万円～　　　　　  </a:t>
            </a:r>
            <a:r>
              <a:rPr kumimoji="1" lang="en-US" altLang="ja-JP" sz="1200" kern="12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60%</a:t>
            </a:r>
            <a:endParaRPr kumimoji="1" lang="ja-JP" altLang="en-US" sz="1200" kern="1200" dirty="0">
              <a:solidFill>
                <a:sysClr val="windowText" lastClr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9C247D7F-22D7-467E-8923-8D66B1E64268}"/>
              </a:ext>
            </a:extLst>
          </p:cNvPr>
          <p:cNvSpPr txBox="1">
            <a:spLocks/>
          </p:cNvSpPr>
          <p:nvPr/>
        </p:nvSpPr>
        <p:spPr bwMode="auto">
          <a:xfrm>
            <a:off x="-1" y="0"/>
            <a:ext cx="9144000" cy="709353"/>
          </a:xfrm>
          <a:prstGeom prst="rect">
            <a:avLst/>
          </a:prstGeom>
          <a:solidFill>
            <a:srgbClr val="CDE4FD"/>
          </a:solidFill>
          <a:ln>
            <a:noFill/>
          </a:ln>
          <a:effectLst/>
        </p:spPr>
        <p:txBody>
          <a:bodyPr vert="horz" wrap="square" lIns="91440" tIns="252000" rIns="91440" bIns="108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i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accent2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accent2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accent2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accent2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accent2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accent2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accent2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 i="1">
                <a:solidFill>
                  <a:schemeClr val="accent2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ja-JP" altLang="en-US" sz="2800" i="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キャリアアップ～インセンティブ賞与 </a:t>
            </a:r>
            <a:r>
              <a:rPr lang="en-US" altLang="ja-JP" sz="2800" i="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incentive</a:t>
            </a:r>
            <a:endParaRPr lang="ja-JP" altLang="en-US" sz="2800" i="0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左大かっこ 1">
            <a:extLst>
              <a:ext uri="{FF2B5EF4-FFF2-40B4-BE49-F238E27FC236}">
                <a16:creationId xmlns:a16="http://schemas.microsoft.com/office/drawing/2014/main" id="{C27D6D16-9EE2-49B0-A797-5C73C89FF534}"/>
              </a:ext>
            </a:extLst>
          </p:cNvPr>
          <p:cNvSpPr/>
          <p:nvPr/>
        </p:nvSpPr>
        <p:spPr>
          <a:xfrm>
            <a:off x="174123" y="1688768"/>
            <a:ext cx="220538" cy="760800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1"/>
          </a:p>
        </p:txBody>
      </p:sp>
      <p:sp>
        <p:nvSpPr>
          <p:cNvPr id="3" name="右大かっこ 2">
            <a:extLst>
              <a:ext uri="{FF2B5EF4-FFF2-40B4-BE49-F238E27FC236}">
                <a16:creationId xmlns:a16="http://schemas.microsoft.com/office/drawing/2014/main" id="{AA840618-1E77-43A5-8A88-5A2CD0CDA694}"/>
              </a:ext>
            </a:extLst>
          </p:cNvPr>
          <p:cNvSpPr/>
          <p:nvPr/>
        </p:nvSpPr>
        <p:spPr>
          <a:xfrm>
            <a:off x="4748934" y="1688768"/>
            <a:ext cx="165571" cy="760800"/>
          </a:xfrm>
          <a:prstGeom prst="righ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1"/>
          </a:p>
        </p:txBody>
      </p:sp>
    </p:spTree>
    <p:extLst>
      <p:ext uri="{BB962C8B-B14F-4D97-AF65-F5344CB8AC3E}">
        <p14:creationId xmlns:p14="http://schemas.microsoft.com/office/powerpoint/2010/main" val="249041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/>
          <p:nvPr/>
        </p:nvSpPr>
        <p:spPr>
          <a:xfrm>
            <a:off x="0" y="1"/>
            <a:ext cx="9144000" cy="681494"/>
          </a:xfrm>
          <a:prstGeom prst="rect">
            <a:avLst/>
          </a:prstGeom>
          <a:solidFill>
            <a:srgbClr val="CDE4FD"/>
          </a:solidFill>
          <a:ln>
            <a:noFill/>
          </a:ln>
        </p:spPr>
        <p:txBody>
          <a:bodyPr spcFirstLastPara="1" wrap="square" lIns="34276" tIns="34276" rIns="34276" bIns="34276" anchor="ctr" anchorCtr="0">
            <a:noAutofit/>
          </a:bodyPr>
          <a:lstStyle/>
          <a:p>
            <a:pPr lvl="0">
              <a:buClr>
                <a:schemeClr val="dk1"/>
              </a:buClr>
              <a:buSzPts val="1400"/>
            </a:pPr>
            <a:r>
              <a:rPr lang="ja" altLang="en-US" sz="2800" b="1" dirty="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altLang="en-US" sz="2800" b="1" dirty="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行動指針 </a:t>
            </a:r>
            <a:r>
              <a:rPr lang="en-US" altLang="ja" sz="2800" b="1" dirty="0" err="1">
                <a:solidFill>
                  <a:srgbClr val="666666"/>
                </a:solidFill>
                <a:latin typeface="Miriam" panose="020B0502050101010101" pitchFamily="34" charset="-79"/>
                <a:ea typeface="Meiryo"/>
                <a:cs typeface="Miriam" panose="020B0502050101010101" pitchFamily="34" charset="-79"/>
                <a:sym typeface="Meiryo"/>
              </a:rPr>
              <a:t>ISFnet</a:t>
            </a:r>
            <a:r>
              <a:rPr lang="en-US" altLang="ja" sz="2800" b="1" dirty="0">
                <a:solidFill>
                  <a:srgbClr val="666666"/>
                </a:solidFill>
                <a:latin typeface="Miriam" panose="020B0502050101010101" pitchFamily="34" charset="-79"/>
                <a:ea typeface="Meiryo"/>
                <a:cs typeface="Miriam" panose="020B0502050101010101" pitchFamily="34" charset="-79"/>
                <a:sym typeface="Meiryo"/>
              </a:rPr>
              <a:t> Standard Concept(ISC)</a:t>
            </a:r>
            <a:endParaRPr sz="2400" b="1" dirty="0">
              <a:solidFill>
                <a:srgbClr val="666666"/>
              </a:solidFill>
              <a:latin typeface="Miriam" panose="020B0502050101010101" pitchFamily="34" charset="-79"/>
              <a:ea typeface="Meiryo"/>
              <a:cs typeface="Miriam" panose="020B0502050101010101" pitchFamily="34" charset="-79"/>
              <a:sym typeface="Meiryo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7CFBACD-AD5A-40CF-B6B5-FE15777A19A6}"/>
              </a:ext>
            </a:extLst>
          </p:cNvPr>
          <p:cNvCxnSpPr>
            <a:cxnSpLocks/>
          </p:cNvCxnSpPr>
          <p:nvPr/>
        </p:nvCxnSpPr>
        <p:spPr bwMode="auto">
          <a:xfrm>
            <a:off x="3903337" y="3487426"/>
            <a:ext cx="3267193" cy="0"/>
          </a:xfrm>
          <a:prstGeom prst="line">
            <a:avLst/>
          </a:prstGeom>
          <a:solidFill>
            <a:srgbClr val="CCFFFF"/>
          </a:solidFill>
          <a:ln w="28575" cap="flat" cmpd="sng" algn="in">
            <a:solidFill>
              <a:schemeClr val="accent3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6074665-612B-4B44-96D2-AB18CDDEFF78}"/>
              </a:ext>
            </a:extLst>
          </p:cNvPr>
          <p:cNvCxnSpPr>
            <a:cxnSpLocks/>
          </p:cNvCxnSpPr>
          <p:nvPr/>
        </p:nvCxnSpPr>
        <p:spPr bwMode="auto">
          <a:xfrm>
            <a:off x="4366978" y="4231604"/>
            <a:ext cx="2803552" cy="0"/>
          </a:xfrm>
          <a:prstGeom prst="line">
            <a:avLst/>
          </a:prstGeom>
          <a:solidFill>
            <a:srgbClr val="CCFFFF"/>
          </a:solidFill>
          <a:ln w="28575" cap="flat" cmpd="sng" algn="in">
            <a:solidFill>
              <a:schemeClr val="accent3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E3D9508-6AEE-427B-A637-5139E5FF746D}"/>
              </a:ext>
            </a:extLst>
          </p:cNvPr>
          <p:cNvSpPr/>
          <p:nvPr/>
        </p:nvSpPr>
        <p:spPr bwMode="auto">
          <a:xfrm>
            <a:off x="4102632" y="2842387"/>
            <a:ext cx="1614505" cy="584775"/>
          </a:xfrm>
          <a:prstGeom prst="roundRect">
            <a:avLst/>
          </a:prstGeom>
          <a:solidFill>
            <a:srgbClr val="E4E4E4"/>
          </a:solidFill>
          <a:ln w="28575" cap="flat" cmpd="sng" algn="in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11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401" b="1" kern="1200" dirty="0">
                <a:solidFill>
                  <a:srgbClr val="FFFFFF">
                    <a:lumMod val="50000"/>
                  </a:srgbClr>
                </a:solidFill>
                <a:latin typeface="HG丸ｺﾞｼｯｸM-PRO"/>
                <a:ea typeface="HG丸ｺﾞｼｯｸM-PRO"/>
                <a:cs typeface="+mn-cs"/>
              </a:rPr>
              <a:t>技術スキル</a:t>
            </a:r>
            <a:endParaRPr kumimoji="1" lang="en-US" altLang="ja-JP" sz="1401" b="1" kern="1200" dirty="0">
              <a:solidFill>
                <a:srgbClr val="FFFFFF">
                  <a:lumMod val="50000"/>
                </a:srgbClr>
              </a:solidFill>
              <a:latin typeface="HG丸ｺﾞｼｯｸM-PRO"/>
              <a:ea typeface="HG丸ｺﾞｼｯｸM-PRO"/>
              <a:cs typeface="+mn-cs"/>
            </a:endParaRPr>
          </a:p>
          <a:p>
            <a:pPr algn="ctr" defTabSz="914411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401" b="1" kern="1200" dirty="0">
                <a:solidFill>
                  <a:srgbClr val="FFFFFF">
                    <a:lumMod val="50000"/>
                  </a:srgbClr>
                </a:solidFill>
                <a:latin typeface="HG丸ｺﾞｼｯｸM-PRO"/>
                <a:ea typeface="HG丸ｺﾞｼｯｸM-PRO"/>
                <a:cs typeface="+mn-cs"/>
              </a:rPr>
              <a:t>成果</a:t>
            </a:r>
          </a:p>
        </p:txBody>
      </p:sp>
      <p:graphicFrame>
        <p:nvGraphicFramePr>
          <p:cNvPr id="15" name="図表 14">
            <a:extLst>
              <a:ext uri="{FF2B5EF4-FFF2-40B4-BE49-F238E27FC236}">
                <a16:creationId xmlns:a16="http://schemas.microsoft.com/office/drawing/2014/main" id="{69C96D6E-753D-44BB-952A-F24B45AF20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272812"/>
              </p:ext>
            </p:extLst>
          </p:nvPr>
        </p:nvGraphicFramePr>
        <p:xfrm>
          <a:off x="2177738" y="2763172"/>
          <a:ext cx="2584468" cy="2205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C2E8B22-3D71-4929-B8D5-53D47254E832}"/>
              </a:ext>
            </a:extLst>
          </p:cNvPr>
          <p:cNvSpPr txBox="1"/>
          <p:nvPr/>
        </p:nvSpPr>
        <p:spPr>
          <a:xfrm>
            <a:off x="2846632" y="4391522"/>
            <a:ext cx="1432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en-US" altLang="ja-JP" sz="4000" kern="1200" dirty="0">
                <a:solidFill>
                  <a:srgbClr val="FFFFFF"/>
                </a:solidFill>
                <a:latin typeface="Aharoni" panose="02010803020104030203" pitchFamily="2" charset="-79"/>
                <a:ea typeface="ＭＳ 明朝" panose="02020609040205080304" pitchFamily="17" charset="-128"/>
                <a:cs typeface="Aharoni" panose="02010803020104030203" pitchFamily="2" charset="-79"/>
              </a:rPr>
              <a:t>Base</a:t>
            </a:r>
            <a:endParaRPr kumimoji="1" lang="ja-JP" altLang="en-US" sz="4000" kern="1200" dirty="0">
              <a:solidFill>
                <a:srgbClr val="FFFFFF"/>
              </a:solidFill>
              <a:latin typeface="Aharoni" panose="02010803020104030203" pitchFamily="2" charset="-79"/>
              <a:ea typeface="ＭＳ 明朝" panose="02020609040205080304" pitchFamily="17" charset="-128"/>
              <a:cs typeface="Aharoni" panose="02010803020104030203" pitchFamily="2" charset="-79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550DF05-27BD-4782-91C7-AB2343E0AF69}"/>
              </a:ext>
            </a:extLst>
          </p:cNvPr>
          <p:cNvSpPr txBox="1"/>
          <p:nvPr/>
        </p:nvSpPr>
        <p:spPr>
          <a:xfrm>
            <a:off x="2936406" y="3289197"/>
            <a:ext cx="966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en-US" altLang="ja-JP" sz="7200" kern="1200" dirty="0">
                <a:solidFill>
                  <a:srgbClr val="FFFFFF">
                    <a:lumMod val="50000"/>
                  </a:srgbClr>
                </a:solidFill>
                <a:latin typeface="Aharoni" panose="02010803020104030203" pitchFamily="2" charset="-79"/>
                <a:ea typeface="ＭＳ 明朝" panose="02020609040205080304" pitchFamily="17" charset="-128"/>
                <a:cs typeface="Aharoni" panose="02010803020104030203" pitchFamily="2" charset="-79"/>
              </a:rPr>
              <a:t>1</a:t>
            </a:r>
            <a:r>
              <a:rPr kumimoji="1" lang="en-US" altLang="ja-JP" sz="4000" kern="1200" dirty="0">
                <a:solidFill>
                  <a:srgbClr val="FFFFFF">
                    <a:lumMod val="50000"/>
                  </a:srgbClr>
                </a:solidFill>
                <a:latin typeface="Aharoni" panose="02010803020104030203" pitchFamily="2" charset="-79"/>
                <a:ea typeface="ＭＳ 明朝" panose="02020609040205080304" pitchFamily="17" charset="-128"/>
                <a:cs typeface="Aharoni" panose="02010803020104030203" pitchFamily="2" charset="-79"/>
              </a:rPr>
              <a:t>st</a:t>
            </a:r>
            <a:endParaRPr kumimoji="1" lang="ja-JP" altLang="en-US" sz="4000" kern="1200" dirty="0">
              <a:solidFill>
                <a:srgbClr val="FFFFFF">
                  <a:lumMod val="50000"/>
                </a:srgbClr>
              </a:solidFill>
              <a:latin typeface="Aharoni" panose="02010803020104030203" pitchFamily="2" charset="-79"/>
              <a:ea typeface="ＭＳ 明朝" panose="02020609040205080304" pitchFamily="17" charset="-128"/>
              <a:cs typeface="Aharoni" panose="02010803020104030203" pitchFamily="2" charset="-79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5D4407D-5C67-4B87-A36C-9E6D88CEFD80}"/>
              </a:ext>
            </a:extLst>
          </p:cNvPr>
          <p:cNvSpPr txBox="1"/>
          <p:nvPr/>
        </p:nvSpPr>
        <p:spPr>
          <a:xfrm>
            <a:off x="3189214" y="303743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en-US" altLang="ja-JP" sz="3200" kern="1200" dirty="0">
                <a:solidFill>
                  <a:srgbClr val="FFFFFF">
                    <a:lumMod val="50000"/>
                  </a:srgbClr>
                </a:solidFill>
                <a:latin typeface="Aharoni" panose="02010803020104030203" pitchFamily="2" charset="-79"/>
                <a:ea typeface="ＭＳ 明朝" panose="02020609040205080304" pitchFamily="17" charset="-128"/>
                <a:cs typeface="Aharoni" panose="02010803020104030203" pitchFamily="2" charset="-79"/>
              </a:rPr>
              <a:t>2</a:t>
            </a:r>
            <a:r>
              <a:rPr kumimoji="1" lang="en-US" altLang="ja-JP" sz="1600" kern="1200" dirty="0">
                <a:solidFill>
                  <a:srgbClr val="FFFFFF">
                    <a:lumMod val="50000"/>
                  </a:srgbClr>
                </a:solidFill>
                <a:latin typeface="Aharoni" panose="02010803020104030203" pitchFamily="2" charset="-79"/>
                <a:ea typeface="ＭＳ 明朝" panose="02020609040205080304" pitchFamily="17" charset="-128"/>
                <a:cs typeface="Aharoni" panose="02010803020104030203" pitchFamily="2" charset="-79"/>
              </a:rPr>
              <a:t>nd</a:t>
            </a:r>
            <a:endParaRPr kumimoji="1" lang="ja-JP" altLang="en-US" sz="1600" kern="1200" dirty="0">
              <a:solidFill>
                <a:srgbClr val="FFFFFF">
                  <a:lumMod val="50000"/>
                </a:srgbClr>
              </a:solidFill>
              <a:latin typeface="Aharoni" panose="02010803020104030203" pitchFamily="2" charset="-79"/>
              <a:ea typeface="ＭＳ 明朝" panose="02020609040205080304" pitchFamily="17" charset="-128"/>
              <a:cs typeface="Aharoni" panose="02010803020104030203" pitchFamily="2" charset="-79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36A1DA7-CFD2-4C7C-B34D-7943B4DA3585}"/>
              </a:ext>
            </a:extLst>
          </p:cNvPr>
          <p:cNvSpPr/>
          <p:nvPr/>
        </p:nvSpPr>
        <p:spPr bwMode="auto">
          <a:xfrm>
            <a:off x="4373180" y="3584634"/>
            <a:ext cx="1704347" cy="553012"/>
          </a:xfrm>
          <a:prstGeom prst="roundRect">
            <a:avLst/>
          </a:prstGeom>
          <a:solidFill>
            <a:srgbClr val="E4E4E4"/>
          </a:solidFill>
          <a:ln w="28575" cap="flat" cmpd="sng" algn="in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11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401" b="1" kern="1200" dirty="0">
                <a:solidFill>
                  <a:srgbClr val="FFFFFF">
                    <a:lumMod val="50000"/>
                  </a:srgbClr>
                </a:solidFill>
                <a:latin typeface="HG丸ｺﾞｼｯｸM-PRO"/>
                <a:ea typeface="HG丸ｺﾞｼｯｸM-PRO"/>
                <a:cs typeface="+mn-cs"/>
              </a:rPr>
              <a:t>コンプライアンス</a:t>
            </a:r>
            <a:endParaRPr kumimoji="1" lang="en-US" altLang="ja-JP" sz="1401" b="1" kern="1200" dirty="0">
              <a:solidFill>
                <a:srgbClr val="FFFFFF">
                  <a:lumMod val="50000"/>
                </a:srgbClr>
              </a:solidFill>
              <a:latin typeface="HG丸ｺﾞｼｯｸM-PRO"/>
              <a:ea typeface="HG丸ｺﾞｼｯｸM-PRO"/>
              <a:cs typeface="+mn-cs"/>
            </a:endParaRPr>
          </a:p>
          <a:p>
            <a:pPr algn="ctr" defTabSz="914411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401" b="1" kern="1200" dirty="0">
                <a:solidFill>
                  <a:srgbClr val="FFFFFF">
                    <a:lumMod val="50000"/>
                  </a:srgbClr>
                </a:solidFill>
                <a:latin typeface="HG丸ｺﾞｼｯｸM-PRO"/>
                <a:ea typeface="HG丸ｺﾞｼｯｸM-PRO"/>
                <a:cs typeface="+mn-cs"/>
              </a:rPr>
              <a:t>規律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E6F8792-10C5-4460-B41A-6E527F07746B}"/>
              </a:ext>
            </a:extLst>
          </p:cNvPr>
          <p:cNvSpPr/>
          <p:nvPr/>
        </p:nvSpPr>
        <p:spPr bwMode="auto">
          <a:xfrm>
            <a:off x="4762206" y="4355532"/>
            <a:ext cx="1639328" cy="480830"/>
          </a:xfrm>
          <a:prstGeom prst="roundRect">
            <a:avLst/>
          </a:prstGeom>
          <a:solidFill>
            <a:srgbClr val="0E3666"/>
          </a:solidFill>
          <a:ln w="28575" cap="flat" cmpd="sng" algn="in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11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401" b="1" kern="1200" dirty="0">
                <a:solidFill>
                  <a:srgbClr val="FFFFFF"/>
                </a:solidFill>
                <a:latin typeface="HG丸ｺﾞｼｯｸM-PRO"/>
                <a:ea typeface="HG丸ｺﾞｼｯｸM-PRO"/>
                <a:cs typeface="+mn-cs"/>
              </a:rPr>
              <a:t>考え方、人間性</a:t>
            </a:r>
            <a:endParaRPr kumimoji="1" lang="en-US" altLang="ja-JP" sz="1401" b="1" kern="1200" dirty="0">
              <a:solidFill>
                <a:srgbClr val="FFFFFF"/>
              </a:solidFill>
              <a:latin typeface="HG丸ｺﾞｼｯｸM-PRO"/>
              <a:ea typeface="HG丸ｺﾞｼｯｸM-PRO"/>
              <a:cs typeface="+mn-cs"/>
            </a:endParaRPr>
          </a:p>
          <a:p>
            <a:pPr algn="ctr" defTabSz="914411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401" b="1" kern="1200" dirty="0">
                <a:solidFill>
                  <a:srgbClr val="FFFFFF"/>
                </a:solidFill>
                <a:latin typeface="HG丸ｺﾞｼｯｸM-PRO"/>
                <a:ea typeface="HG丸ｺﾞｼｯｸM-PRO"/>
                <a:cs typeface="+mn-cs"/>
              </a:rPr>
              <a:t>ビジョン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113AE94-ADEC-4083-BD41-E6410E118B9A}"/>
              </a:ext>
            </a:extLst>
          </p:cNvPr>
          <p:cNvSpPr/>
          <p:nvPr/>
        </p:nvSpPr>
        <p:spPr bwMode="auto">
          <a:xfrm>
            <a:off x="848921" y="813196"/>
            <a:ext cx="5599138" cy="453828"/>
          </a:xfrm>
          <a:prstGeom prst="roundRect">
            <a:avLst/>
          </a:prstGeom>
          <a:noFill/>
          <a:ln w="28575" cap="flat" cmpd="sng" algn="in">
            <a:solidFill>
              <a:srgbClr val="CDE4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11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401" kern="1200" dirty="0">
                <a:solidFill>
                  <a:schemeClr val="bg2"/>
                </a:solidFill>
                <a:latin typeface="Miriam" panose="020B0604020202020204" pitchFamily="34" charset="-79"/>
                <a:ea typeface="HGS創英角ｺﾞｼｯｸUB" panose="020B0900000000000000" pitchFamily="50" charset="-128"/>
                <a:cs typeface="Miriam" panose="020B0604020202020204" pitchFamily="34" charset="-79"/>
              </a:rPr>
              <a:t>「一緒に働きたい」という人だけがいる会社にするために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FC72FA9-2F2B-46FC-AD82-CC7359E4D0C5}"/>
              </a:ext>
            </a:extLst>
          </p:cNvPr>
          <p:cNvSpPr txBox="1"/>
          <p:nvPr/>
        </p:nvSpPr>
        <p:spPr>
          <a:xfrm>
            <a:off x="848921" y="1299842"/>
            <a:ext cx="6861282" cy="132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001" b="1" kern="1200" dirty="0">
                <a:solidFill>
                  <a:sysClr val="windowText" lastClr="000000"/>
                </a:solidFill>
                <a:latin typeface="HG丸ｺﾞｼｯｸM-PRO"/>
                <a:ea typeface="HG丸ｺﾞｼｯｸM-PRO"/>
                <a:cs typeface="+mn-cs"/>
              </a:rPr>
              <a:t>「人間の悩みは、すべて対人関係の悩みである」</a:t>
            </a:r>
            <a:endParaRPr kumimoji="1" lang="en-US" altLang="ja-JP" sz="1001" kern="1200" dirty="0">
              <a:solidFill>
                <a:sysClr val="windowText" lastClr="000000"/>
              </a:solidFill>
              <a:latin typeface="HG丸ｺﾞｼｯｸM-PRO"/>
              <a:ea typeface="HG丸ｺﾞｼｯｸM-PRO"/>
              <a:cs typeface="+mn-cs"/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001" kern="1200" dirty="0">
                <a:solidFill>
                  <a:sysClr val="windowText" lastClr="000000"/>
                </a:solidFill>
                <a:latin typeface="HG丸ｺﾞｼｯｸM-PRO"/>
                <a:ea typeface="HG丸ｺﾞｼｯｸM-PRO"/>
                <a:cs typeface="+mn-cs"/>
              </a:rPr>
              <a:t>これはアドラー心理学の根底に流れる概念です。</a:t>
            </a:r>
            <a:endParaRPr kumimoji="1" lang="en-US" altLang="ja-JP" sz="1001" kern="1200" dirty="0">
              <a:solidFill>
                <a:sysClr val="windowText" lastClr="000000"/>
              </a:solidFill>
              <a:latin typeface="HG丸ｺﾞｼｯｸM-PRO"/>
              <a:ea typeface="HG丸ｺﾞｼｯｸM-PRO"/>
              <a:cs typeface="+mn-cs"/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kumimoji="1" lang="en-US" altLang="ja-JP" sz="1001" kern="1200" dirty="0">
              <a:solidFill>
                <a:sysClr val="windowText" lastClr="000000"/>
              </a:solidFill>
              <a:latin typeface="HG丸ｺﾞｼｯｸM-PRO"/>
              <a:ea typeface="HG丸ｺﾞｼｯｸM-PRO"/>
              <a:cs typeface="+mn-cs"/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001" kern="1200" dirty="0">
                <a:solidFill>
                  <a:sysClr val="windowText" lastClr="000000"/>
                </a:solidFill>
                <a:latin typeface="HG丸ｺﾞｼｯｸM-PRO"/>
                <a:ea typeface="HG丸ｺﾞｼｯｸM-PRO"/>
                <a:cs typeface="+mn-cs"/>
              </a:rPr>
              <a:t>当社は、この会社の差別化のポイントを“</a:t>
            </a:r>
            <a:r>
              <a:rPr kumimoji="1" lang="ja-JP" altLang="en-US" sz="1001" b="1" kern="1200" dirty="0">
                <a:solidFill>
                  <a:sysClr val="windowText" lastClr="000000"/>
                </a:solidFill>
                <a:latin typeface="HG丸ｺﾞｼｯｸM-PRO"/>
                <a:ea typeface="HG丸ｺﾞｼｯｸM-PRO"/>
                <a:cs typeface="+mn-cs"/>
              </a:rPr>
              <a:t>この人と一緒に働きたいという人だけがいる会社</a:t>
            </a:r>
            <a:r>
              <a:rPr kumimoji="1" lang="ja-JP" altLang="en-US" sz="1001" kern="1200" dirty="0">
                <a:solidFill>
                  <a:sysClr val="windowText" lastClr="000000"/>
                </a:solidFill>
                <a:latin typeface="HG丸ｺﾞｼｯｸM-PRO"/>
                <a:ea typeface="HG丸ｺﾞｼｯｸM-PRO"/>
                <a:cs typeface="+mn-cs"/>
              </a:rPr>
              <a:t>”</a:t>
            </a:r>
            <a:endParaRPr kumimoji="1" lang="en-US" altLang="ja-JP" sz="1001" kern="1200" dirty="0">
              <a:solidFill>
                <a:sysClr val="windowText" lastClr="000000"/>
              </a:solidFill>
              <a:latin typeface="HG丸ｺﾞｼｯｸM-PRO"/>
              <a:ea typeface="HG丸ｺﾞｼｯｸM-PRO"/>
              <a:cs typeface="+mn-cs"/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001" kern="1200" dirty="0">
                <a:solidFill>
                  <a:sysClr val="windowText" lastClr="000000"/>
                </a:solidFill>
                <a:latin typeface="HG丸ｺﾞｼｯｸM-PRO"/>
                <a:ea typeface="HG丸ｺﾞｼｯｸM-PRO"/>
                <a:cs typeface="+mn-cs"/>
              </a:rPr>
              <a:t>にしたいと思っています。他社での離職理由の半数は人間関係と言われています。</a:t>
            </a: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001" kern="1200" dirty="0">
                <a:solidFill>
                  <a:sysClr val="windowText" lastClr="000000"/>
                </a:solidFill>
                <a:latin typeface="HG丸ｺﾞｼｯｸM-PRO"/>
                <a:ea typeface="HG丸ｺﾞｼｯｸM-PRO"/>
                <a:cs typeface="+mn-cs"/>
              </a:rPr>
              <a:t>それを実現させるためには、</a:t>
            </a:r>
            <a:r>
              <a:rPr kumimoji="1" lang="en-US" altLang="ja-JP" sz="1001" kern="1200" dirty="0">
                <a:solidFill>
                  <a:sysClr val="windowText" lastClr="000000"/>
                </a:solidFill>
                <a:latin typeface="HG丸ｺﾞｼｯｸM-PRO"/>
                <a:ea typeface="HG丸ｺﾞｼｯｸM-PRO"/>
                <a:cs typeface="+mn-cs"/>
              </a:rPr>
              <a:t>ISC</a:t>
            </a:r>
            <a:r>
              <a:rPr kumimoji="1" lang="ja-JP" altLang="en-US" sz="1001" kern="1200" dirty="0">
                <a:solidFill>
                  <a:sysClr val="windowText" lastClr="000000"/>
                </a:solidFill>
                <a:latin typeface="HG丸ｺﾞｼｯｸM-PRO"/>
                <a:ea typeface="HG丸ｺﾞｼｯｸM-PRO"/>
                <a:cs typeface="+mn-cs"/>
              </a:rPr>
              <a:t>をしっかり守ってゆくこと、その基準として、</a:t>
            </a:r>
            <a:endParaRPr kumimoji="1" lang="en-US" altLang="ja-JP" sz="1001" kern="1200" dirty="0">
              <a:solidFill>
                <a:sysClr val="windowText" lastClr="000000"/>
              </a:solidFill>
              <a:latin typeface="HG丸ｺﾞｼｯｸM-PRO"/>
              <a:ea typeface="HG丸ｺﾞｼｯｸM-PRO"/>
              <a:cs typeface="+mn-cs"/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001" kern="1200" dirty="0">
                <a:solidFill>
                  <a:sysClr val="windowText" lastClr="000000"/>
                </a:solidFill>
                <a:latin typeface="HG丸ｺﾞｼｯｸM-PRO"/>
                <a:ea typeface="HG丸ｺﾞｼｯｸM-PRO"/>
                <a:cs typeface="+mn-cs"/>
              </a:rPr>
              <a:t>“その嫌がられている行為を本人が正当だと言っても、</a:t>
            </a:r>
            <a:endParaRPr kumimoji="1" lang="en-US" altLang="ja-JP" sz="1001" kern="1200" dirty="0">
              <a:solidFill>
                <a:sysClr val="windowText" lastClr="000000"/>
              </a:solidFill>
              <a:latin typeface="HG丸ｺﾞｼｯｸM-PRO"/>
              <a:ea typeface="HG丸ｺﾞｼｯｸM-PRO"/>
              <a:cs typeface="+mn-cs"/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001" kern="1200" dirty="0">
                <a:solidFill>
                  <a:sysClr val="windowText" lastClr="000000"/>
                </a:solidFill>
                <a:latin typeface="HG丸ｺﾞｼｯｸM-PRO"/>
                <a:ea typeface="HG丸ｺﾞｼｯｸM-PRO"/>
                <a:cs typeface="+mn-cs"/>
              </a:rPr>
              <a:t>一緒に働く社員の大多数がダメだと言われた行為は辞めること” 。これを徹底させることが大事だと考えています。</a:t>
            </a: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365AFEAC-25C3-4DB2-97E3-463DEC40D3FF}"/>
              </a:ext>
            </a:extLst>
          </p:cNvPr>
          <p:cNvSpPr/>
          <p:nvPr/>
        </p:nvSpPr>
        <p:spPr bwMode="auto">
          <a:xfrm rot="5400000">
            <a:off x="1418930" y="3557497"/>
            <a:ext cx="2307215" cy="455164"/>
          </a:xfrm>
          <a:prstGeom prst="rightArrow">
            <a:avLst/>
          </a:prstGeom>
          <a:solidFill>
            <a:srgbClr val="C6E7FE"/>
          </a:solidFill>
          <a:ln w="28575" cap="flat" cmpd="sng" algn="in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kumimoji="1" lang="ja-JP" altLang="en-US" sz="2800" kern="1200">
              <a:solidFill>
                <a:srgbClr val="333399"/>
              </a:solidFill>
              <a:latin typeface="Arial" panose="020B0604020202020204" pitchFamily="34" charset="0"/>
              <a:ea typeface="ＭＳ 明朝" panose="02020609040205080304" pitchFamily="17" charset="-128"/>
              <a:cs typeface="+mn-cs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5163916-E5F0-4C69-A606-8CDF13847401}"/>
              </a:ext>
            </a:extLst>
          </p:cNvPr>
          <p:cNvSpPr txBox="1"/>
          <p:nvPr/>
        </p:nvSpPr>
        <p:spPr>
          <a:xfrm>
            <a:off x="6404646" y="4465142"/>
            <a:ext cx="76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100" kern="1200" dirty="0">
                <a:latin typeface="HG丸ｺﾞｼｯｸM-PRO"/>
                <a:ea typeface="HG丸ｺﾞｼｯｸM-PRO"/>
                <a:cs typeface="+mn-cs"/>
              </a:rPr>
              <a:t>皆で判断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F263BB2-128B-4252-B171-A622866348D5}"/>
              </a:ext>
            </a:extLst>
          </p:cNvPr>
          <p:cNvSpPr txBox="1"/>
          <p:nvPr/>
        </p:nvSpPr>
        <p:spPr>
          <a:xfrm>
            <a:off x="6077527" y="3615505"/>
            <a:ext cx="129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200" kern="1200" dirty="0">
                <a:latin typeface="HG丸ｺﾞｼｯｸM-PRO"/>
                <a:ea typeface="HG丸ｺﾞｼｯｸM-PRO"/>
                <a:cs typeface="+mn-cs"/>
              </a:rPr>
              <a:t>弁護士・有識者</a:t>
            </a:r>
            <a:endParaRPr kumimoji="1" lang="en-US" altLang="ja-JP" sz="1200" kern="1200" dirty="0">
              <a:latin typeface="HG丸ｺﾞｼｯｸM-PRO"/>
              <a:ea typeface="HG丸ｺﾞｼｯｸM-PRO"/>
              <a:cs typeface="+mn-cs"/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200" kern="1200" dirty="0">
                <a:latin typeface="HG丸ｺﾞｼｯｸM-PRO"/>
                <a:ea typeface="HG丸ｺﾞｼｯｸM-PRO"/>
                <a:cs typeface="+mn-cs"/>
              </a:rPr>
              <a:t>による判断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04DD9D-0A3A-4B7C-9752-0E4D19B9F3F9}"/>
              </a:ext>
            </a:extLst>
          </p:cNvPr>
          <p:cNvSpPr txBox="1"/>
          <p:nvPr/>
        </p:nvSpPr>
        <p:spPr>
          <a:xfrm>
            <a:off x="5768754" y="2886896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200" kern="1200" dirty="0">
                <a:latin typeface="HG丸ｺﾞｼｯｸM-PRO"/>
                <a:ea typeface="HG丸ｺﾞｼｯｸM-PRO"/>
                <a:cs typeface="+mn-cs"/>
              </a:rPr>
              <a:t>評価制度に</a:t>
            </a:r>
            <a:endParaRPr kumimoji="1" lang="en-US" altLang="ja-JP" sz="1200" kern="1200" dirty="0">
              <a:latin typeface="HG丸ｺﾞｼｯｸM-PRO"/>
              <a:ea typeface="HG丸ｺﾞｼｯｸM-PRO"/>
              <a:cs typeface="+mn-cs"/>
            </a:endParaRPr>
          </a:p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200" kern="1200" dirty="0">
                <a:latin typeface="HG丸ｺﾞｼｯｸM-PRO"/>
                <a:ea typeface="HG丸ｺﾞｼｯｸM-PRO"/>
                <a:cs typeface="+mn-cs"/>
              </a:rPr>
              <a:t>よる判断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D7D7E42-9C61-4FE0-A192-3EBAE6A03FA7}"/>
              </a:ext>
            </a:extLst>
          </p:cNvPr>
          <p:cNvSpPr txBox="1"/>
          <p:nvPr/>
        </p:nvSpPr>
        <p:spPr>
          <a:xfrm>
            <a:off x="2114259" y="3278176"/>
            <a:ext cx="430887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600" kern="1200" dirty="0">
                <a:latin typeface="HG丸ｺﾞｼｯｸM-PRO"/>
                <a:ea typeface="HG丸ｺﾞｼｯｸM-PRO"/>
                <a:cs typeface="+mn-cs"/>
              </a:rPr>
              <a:t>重要度</a:t>
            </a: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7D0084B7-4717-424A-9C0F-7263C9013CE3}"/>
              </a:ext>
            </a:extLst>
          </p:cNvPr>
          <p:cNvSpPr/>
          <p:nvPr/>
        </p:nvSpPr>
        <p:spPr bwMode="auto">
          <a:xfrm>
            <a:off x="752685" y="3631538"/>
            <a:ext cx="1403682" cy="1323438"/>
          </a:xfrm>
          <a:prstGeom prst="wedgeRectCallout">
            <a:avLst>
              <a:gd name="adj1" fmla="val 62510"/>
              <a:gd name="adj2" fmla="val 19344"/>
            </a:avLst>
          </a:prstGeom>
          <a:solidFill>
            <a:srgbClr val="C6E7FE"/>
          </a:solidFill>
          <a:ln w="28575" cap="flat" cmpd="sng" algn="in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en-US" altLang="ja-JP" sz="1051" b="1" kern="1200" dirty="0">
                <a:solidFill>
                  <a:schemeClr val="accent3">
                    <a:lumMod val="50000"/>
                  </a:schemeClr>
                </a:solidFill>
                <a:latin typeface="HG丸ｺﾞｼｯｸM-PRO"/>
                <a:ea typeface="HG丸ｺﾞｼｯｸM-PRO"/>
                <a:cs typeface="+mn-cs"/>
              </a:rPr>
              <a:t>5</a:t>
            </a:r>
            <a:r>
              <a:rPr kumimoji="1" lang="ja-JP" altLang="en-US" sz="1051" b="1" kern="1200" dirty="0" err="1">
                <a:solidFill>
                  <a:schemeClr val="accent3">
                    <a:lumMod val="50000"/>
                  </a:schemeClr>
                </a:solidFill>
                <a:latin typeface="HG丸ｺﾞｼｯｸM-PRO"/>
                <a:ea typeface="HG丸ｺﾞｼｯｸM-PRO"/>
                <a:cs typeface="+mn-cs"/>
              </a:rPr>
              <a:t>つの</a:t>
            </a:r>
            <a:r>
              <a:rPr kumimoji="1" lang="ja-JP" altLang="en-US" sz="1051" b="1" kern="1200" dirty="0">
                <a:solidFill>
                  <a:schemeClr val="accent3">
                    <a:lumMod val="50000"/>
                  </a:schemeClr>
                </a:solidFill>
                <a:latin typeface="HG丸ｺﾞｼｯｸM-PRO"/>
                <a:ea typeface="HG丸ｺﾞｼｯｸM-PRO"/>
                <a:cs typeface="+mn-cs"/>
              </a:rPr>
              <a:t>ポイント</a:t>
            </a:r>
            <a:endParaRPr kumimoji="1" lang="en-US" altLang="ja-JP" sz="1051" b="1" kern="1200" dirty="0">
              <a:solidFill>
                <a:schemeClr val="accent3">
                  <a:lumMod val="50000"/>
                </a:schemeClr>
              </a:solidFill>
              <a:latin typeface="HG丸ｺﾞｼｯｸM-PRO"/>
              <a:ea typeface="HG丸ｺﾞｼｯｸM-PRO"/>
              <a:cs typeface="+mn-cs"/>
            </a:endParaRPr>
          </a:p>
          <a:p>
            <a:pPr defTabSz="914411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ja-JP" altLang="en-US" sz="1051" b="1" dirty="0">
                <a:solidFill>
                  <a:schemeClr val="accent3">
                    <a:lumMod val="50000"/>
                  </a:schemeClr>
                </a:solidFill>
                <a:latin typeface="HG丸ｺﾞｼｯｸM-PRO"/>
                <a:ea typeface="HG丸ｺﾞｼｯｸM-PRO"/>
              </a:rPr>
              <a:t>①不平等</a:t>
            </a:r>
            <a:endParaRPr lang="en-US" altLang="ja-JP" sz="1051" b="1" dirty="0">
              <a:solidFill>
                <a:schemeClr val="accent3">
                  <a:lumMod val="50000"/>
                </a:schemeClr>
              </a:solidFill>
              <a:latin typeface="HG丸ｺﾞｼｯｸM-PRO"/>
              <a:ea typeface="HG丸ｺﾞｼｯｸM-PRO"/>
            </a:endParaRPr>
          </a:p>
          <a:p>
            <a:pPr defTabSz="914411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051" b="1" kern="1200" dirty="0">
                <a:solidFill>
                  <a:schemeClr val="accent3">
                    <a:lumMod val="50000"/>
                  </a:schemeClr>
                </a:solidFill>
                <a:latin typeface="HG丸ｺﾞｼｯｸM-PRO"/>
                <a:ea typeface="HG丸ｺﾞｼｯｸM-PRO"/>
                <a:cs typeface="+mn-cs"/>
              </a:rPr>
              <a:t>②マナーがない</a:t>
            </a:r>
            <a:endParaRPr kumimoji="1" lang="en-US" altLang="ja-JP" sz="1051" b="1" kern="1200" dirty="0">
              <a:solidFill>
                <a:schemeClr val="accent3">
                  <a:lumMod val="50000"/>
                </a:schemeClr>
              </a:solidFill>
              <a:latin typeface="HG丸ｺﾞｼｯｸM-PRO"/>
              <a:ea typeface="HG丸ｺﾞｼｯｸM-PRO"/>
              <a:cs typeface="+mn-cs"/>
            </a:endParaRPr>
          </a:p>
          <a:p>
            <a:pPr defTabSz="914411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ja-JP" altLang="en-US" sz="1051" b="1" dirty="0">
                <a:solidFill>
                  <a:schemeClr val="accent3">
                    <a:lumMod val="50000"/>
                  </a:schemeClr>
                </a:solidFill>
                <a:latin typeface="HG丸ｺﾞｼｯｸM-PRO"/>
                <a:ea typeface="HG丸ｺﾞｼｯｸM-PRO"/>
              </a:rPr>
              <a:t>③利己的</a:t>
            </a:r>
            <a:endParaRPr lang="en-US" altLang="ja-JP" sz="1051" b="1" dirty="0">
              <a:solidFill>
                <a:schemeClr val="accent3">
                  <a:lumMod val="50000"/>
                </a:schemeClr>
              </a:solidFill>
              <a:latin typeface="HG丸ｺﾞｼｯｸM-PRO"/>
              <a:ea typeface="HG丸ｺﾞｼｯｸM-PRO"/>
            </a:endParaRPr>
          </a:p>
          <a:p>
            <a:pPr defTabSz="914411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051" b="1" kern="1200" dirty="0">
                <a:solidFill>
                  <a:schemeClr val="accent3">
                    <a:lumMod val="50000"/>
                  </a:schemeClr>
                </a:solidFill>
                <a:latin typeface="HG丸ｺﾞｼｯｸM-PRO"/>
                <a:ea typeface="HG丸ｺﾞｼｯｸM-PRO"/>
                <a:cs typeface="+mn-cs"/>
              </a:rPr>
              <a:t>④約束を守らない</a:t>
            </a:r>
            <a:endParaRPr kumimoji="1" lang="en-US" altLang="ja-JP" sz="1051" b="1" kern="1200" dirty="0">
              <a:solidFill>
                <a:schemeClr val="accent3">
                  <a:lumMod val="50000"/>
                </a:schemeClr>
              </a:solidFill>
              <a:latin typeface="HG丸ｺﾞｼｯｸM-PRO"/>
              <a:ea typeface="HG丸ｺﾞｼｯｸM-PRO"/>
              <a:cs typeface="+mn-cs"/>
            </a:endParaRPr>
          </a:p>
          <a:p>
            <a:pPr defTabSz="914411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ja-JP" altLang="en-US" sz="1051" b="1" kern="1200" dirty="0">
                <a:solidFill>
                  <a:schemeClr val="accent3">
                    <a:lumMod val="50000"/>
                  </a:schemeClr>
                </a:solidFill>
                <a:latin typeface="HG丸ｺﾞｼｯｸM-PRO"/>
                <a:ea typeface="HG丸ｺﾞｼｯｸM-PRO"/>
                <a:cs typeface="+mn-cs"/>
              </a:rPr>
              <a:t>⑤モラル欠如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/>
          <p:nvPr/>
        </p:nvSpPr>
        <p:spPr>
          <a:xfrm>
            <a:off x="0" y="-4243"/>
            <a:ext cx="9144000" cy="670794"/>
          </a:xfrm>
          <a:prstGeom prst="rect">
            <a:avLst/>
          </a:prstGeom>
          <a:solidFill>
            <a:srgbClr val="CDE4FD"/>
          </a:solidFill>
          <a:ln>
            <a:noFill/>
          </a:ln>
        </p:spPr>
        <p:txBody>
          <a:bodyPr spcFirstLastPara="1" wrap="square" lIns="34276" tIns="34276" rIns="34276" bIns="34276" anchor="ctr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ja" altLang="en-US" sz="2800" b="1" dirty="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altLang="en-US" sz="2800" b="1" dirty="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哲学 </a:t>
            </a:r>
            <a:r>
              <a:rPr lang="en-US" altLang="ja-JP" sz="2800" b="1" dirty="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philosophy</a:t>
            </a:r>
            <a:endParaRPr sz="2400" b="1" dirty="0">
              <a:solidFill>
                <a:srgbClr val="666666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72" name="Google Shape;272;p47"/>
          <p:cNvPicPr preferRelativeResize="0"/>
          <p:nvPr/>
        </p:nvPicPr>
        <p:blipFill rotWithShape="1">
          <a:blip r:embed="rId3">
            <a:alphaModFix/>
          </a:blip>
          <a:srcRect l="36379" r="16004"/>
          <a:stretch/>
        </p:blipFill>
        <p:spPr>
          <a:xfrm>
            <a:off x="6148239" y="677251"/>
            <a:ext cx="2995761" cy="446624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7"/>
          <p:cNvSpPr/>
          <p:nvPr/>
        </p:nvSpPr>
        <p:spPr>
          <a:xfrm>
            <a:off x="6148239" y="666551"/>
            <a:ext cx="2995761" cy="4466248"/>
          </a:xfrm>
          <a:prstGeom prst="rect">
            <a:avLst/>
          </a:prstGeom>
          <a:solidFill>
            <a:srgbClr val="FFFFFF">
              <a:alpha val="65520"/>
            </a:srgbClr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endParaRPr sz="1401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E2BC096-6494-4171-8ADF-62573569CBDF}"/>
              </a:ext>
            </a:extLst>
          </p:cNvPr>
          <p:cNvSpPr/>
          <p:nvPr/>
        </p:nvSpPr>
        <p:spPr bwMode="auto">
          <a:xfrm>
            <a:off x="156621" y="1201810"/>
            <a:ext cx="5722819" cy="1080946"/>
          </a:xfrm>
          <a:prstGeom prst="roundRect">
            <a:avLst/>
          </a:prstGeom>
          <a:noFill/>
          <a:ln w="57150" cap="flat" cmpd="sng" algn="in">
            <a:solidFill>
              <a:srgbClr val="CDE4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ja-JP" altLang="en-US" sz="2800">
              <a:solidFill>
                <a:schemeClr val="accent2"/>
              </a:solidFill>
              <a:latin typeface="Arial" panose="020B0604020202020204" pitchFamily="34" charset="0"/>
              <a:ea typeface="ＭＳ 明朝" panose="02020609040205080304" pitchFamily="17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CE38185-E85C-452D-A1AB-A66E8A980FB4}"/>
              </a:ext>
            </a:extLst>
          </p:cNvPr>
          <p:cNvSpPr/>
          <p:nvPr/>
        </p:nvSpPr>
        <p:spPr bwMode="auto">
          <a:xfrm>
            <a:off x="156621" y="2632281"/>
            <a:ext cx="5722819" cy="2427670"/>
          </a:xfrm>
          <a:prstGeom prst="roundRect">
            <a:avLst/>
          </a:prstGeom>
          <a:noFill/>
          <a:ln w="57150" cap="flat" cmpd="sng" algn="in">
            <a:solidFill>
              <a:srgbClr val="CDE4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411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ja-JP" altLang="en-US" sz="2800">
              <a:solidFill>
                <a:schemeClr val="accent2"/>
              </a:solidFill>
              <a:latin typeface="Arial" panose="020B0604020202020204" pitchFamily="34" charset="0"/>
              <a:ea typeface="ＭＳ 明朝" panose="02020609040205080304" pitchFamily="17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BB62E6E-962D-42F1-B9B0-FA21661E8E7C}"/>
              </a:ext>
            </a:extLst>
          </p:cNvPr>
          <p:cNvSpPr/>
          <p:nvPr/>
        </p:nvSpPr>
        <p:spPr bwMode="auto">
          <a:xfrm>
            <a:off x="430304" y="2428767"/>
            <a:ext cx="2016224" cy="517399"/>
          </a:xfrm>
          <a:prstGeom prst="roundRect">
            <a:avLst/>
          </a:prstGeom>
          <a:solidFill>
            <a:srgbClr val="CDE4FD"/>
          </a:solidFill>
          <a:ln w="28575" cap="flat" cmpd="sng" algn="in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11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ja-JP" altLang="en-US" sz="2000" dirty="0">
                <a:solidFill>
                  <a:schemeClr val="bg2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経営哲学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AF327F-DD7E-440A-878B-6831ED3716F1}"/>
              </a:ext>
            </a:extLst>
          </p:cNvPr>
          <p:cNvSpPr txBox="1"/>
          <p:nvPr/>
        </p:nvSpPr>
        <p:spPr>
          <a:xfrm>
            <a:off x="414032" y="3392354"/>
            <a:ext cx="2679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「利他」とは、「利己」の対義語です。</a:t>
            </a:r>
            <a:endParaRPr lang="en-US" altLang="ja-JP" sz="11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「人を思いやる心」という意味です。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2D09EC2-2798-492E-AEE3-5F8AA6736E3A}"/>
              </a:ext>
            </a:extLst>
          </p:cNvPr>
          <p:cNvSpPr/>
          <p:nvPr/>
        </p:nvSpPr>
        <p:spPr bwMode="auto">
          <a:xfrm>
            <a:off x="412922" y="3897389"/>
            <a:ext cx="1827820" cy="340900"/>
          </a:xfrm>
          <a:prstGeom prst="roundRect">
            <a:avLst/>
          </a:prstGeom>
          <a:noFill/>
          <a:ln w="28575" cap="flat" cmpd="sng" algn="in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11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ja-JP" altLang="en-US" sz="1401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その他の経営哲学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DAD1F8-C700-494F-95E1-7C5269BAF877}"/>
              </a:ext>
            </a:extLst>
          </p:cNvPr>
          <p:cNvSpPr txBox="1"/>
          <p:nvPr/>
        </p:nvSpPr>
        <p:spPr>
          <a:xfrm>
            <a:off x="403148" y="4213990"/>
            <a:ext cx="3001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・毎日の感謝と反省</a:t>
            </a:r>
            <a:endParaRPr lang="en-US" altLang="ja-JP" sz="11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・誰にも負けない努力</a:t>
            </a:r>
            <a:endParaRPr lang="en-US" altLang="ja-JP" sz="11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・四つの与え（人間性・情報・知識・お金）</a:t>
            </a:r>
            <a:endParaRPr lang="en-US" altLang="ja-JP" sz="11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・足るを知る</a:t>
            </a:r>
            <a:r>
              <a:rPr lang="en-US" altLang="ja-JP" sz="11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</a:t>
            </a:r>
            <a:r>
              <a:rPr lang="ja-JP" altLang="en-US" sz="11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・礼節</a:t>
            </a:r>
            <a:endParaRPr lang="en-US" altLang="ja-JP" sz="11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A9E36DA-B693-48C9-AB62-1F89B578B925}"/>
              </a:ext>
            </a:extLst>
          </p:cNvPr>
          <p:cNvSpPr txBox="1"/>
          <p:nvPr/>
        </p:nvSpPr>
        <p:spPr>
          <a:xfrm>
            <a:off x="3281772" y="4223976"/>
            <a:ext cx="1944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・変わらないものを大切に</a:t>
            </a:r>
            <a:endParaRPr lang="en-US" altLang="ja-JP" sz="11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・人を育てる</a:t>
            </a:r>
            <a:endParaRPr lang="en-US" altLang="ja-JP" sz="11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・有意注意</a:t>
            </a:r>
            <a:endParaRPr lang="en-US" altLang="ja-JP" sz="1100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・完全を目指す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EEB8A75-E58D-4DE0-A21F-A8BD77243219}"/>
              </a:ext>
            </a:extLst>
          </p:cNvPr>
          <p:cNvSpPr/>
          <p:nvPr/>
        </p:nvSpPr>
        <p:spPr bwMode="auto">
          <a:xfrm>
            <a:off x="430304" y="869817"/>
            <a:ext cx="1323680" cy="525493"/>
          </a:xfrm>
          <a:prstGeom prst="roundRect">
            <a:avLst/>
          </a:prstGeom>
          <a:solidFill>
            <a:srgbClr val="CDE4FD"/>
          </a:solidFill>
          <a:ln w="38100" cap="flat" cmpd="sng" algn="in">
            <a:solidFill>
              <a:srgbClr val="CDE4F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11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ja-JP" altLang="en-US" sz="2000" dirty="0">
                <a:solidFill>
                  <a:schemeClr val="bg2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大義</a:t>
            </a:r>
            <a:endParaRPr kumimoji="1" lang="ja-JP" altLang="en-US" sz="2000" dirty="0">
              <a:solidFill>
                <a:schemeClr val="bg2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2C89733-2668-45EA-B3D1-A55F449FA2BE}"/>
              </a:ext>
            </a:extLst>
          </p:cNvPr>
          <p:cNvSpPr txBox="1"/>
          <p:nvPr/>
        </p:nvSpPr>
        <p:spPr>
          <a:xfrm>
            <a:off x="414033" y="1449459"/>
            <a:ext cx="5412180" cy="739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1" b="1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</a:t>
            </a:r>
            <a:r>
              <a:rPr lang="en-US" altLang="ja-JP" sz="1401" b="1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Eco</a:t>
            </a:r>
            <a:r>
              <a:rPr lang="ja-JP" altLang="en-US" sz="1401" b="1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　　　　  </a:t>
            </a:r>
            <a:r>
              <a:rPr lang="ja-JP" altLang="en-US" sz="1401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ボランティア活動、エコ活動</a:t>
            </a:r>
            <a:endParaRPr lang="en-US" altLang="ja-JP" sz="1401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1401" b="1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</a:t>
            </a:r>
            <a:r>
              <a:rPr lang="en-US" altLang="ja-JP" sz="1401" b="1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Employment</a:t>
            </a:r>
            <a:r>
              <a:rPr lang="ja-JP" altLang="en-US" sz="1401" b="1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　</a:t>
            </a:r>
            <a:r>
              <a:rPr lang="ja-JP" altLang="en-US" sz="1401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就労困難者（ニート、フリーター、</a:t>
            </a:r>
            <a:endParaRPr lang="en-US" altLang="ja-JP" sz="1401" dirty="0">
              <a:solidFill>
                <a:schemeClr val="tx1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en-US" altLang="ja-JP" sz="1401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                       </a:t>
            </a:r>
            <a:r>
              <a:rPr lang="ja-JP" altLang="en-US" sz="1401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障がい者など）の雇用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8DD1F49-3A01-40A2-8BB2-ED49B2C4B2B7}"/>
              </a:ext>
            </a:extLst>
          </p:cNvPr>
          <p:cNvCxnSpPr>
            <a:cxnSpLocks/>
          </p:cNvCxnSpPr>
          <p:nvPr/>
        </p:nvCxnSpPr>
        <p:spPr bwMode="auto">
          <a:xfrm>
            <a:off x="470449" y="3303569"/>
            <a:ext cx="4251436" cy="0"/>
          </a:xfrm>
          <a:prstGeom prst="line">
            <a:avLst/>
          </a:prstGeom>
          <a:solidFill>
            <a:srgbClr val="CCFFFF"/>
          </a:solidFill>
          <a:ln w="57150" cap="flat" cmpd="sng" algn="in">
            <a:solidFill>
              <a:srgbClr val="0E36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80840EF-DFDB-4CB7-B3AB-62B03BB7B339}"/>
              </a:ext>
            </a:extLst>
          </p:cNvPr>
          <p:cNvSpPr txBox="1"/>
          <p:nvPr/>
        </p:nvSpPr>
        <p:spPr>
          <a:xfrm>
            <a:off x="470449" y="2995793"/>
            <a:ext cx="95706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1" dirty="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利他の心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350AD65-1D40-4BF3-B7B4-A391A622D7D9}"/>
              </a:ext>
            </a:extLst>
          </p:cNvPr>
          <p:cNvCxnSpPr>
            <a:cxnSpLocks/>
          </p:cNvCxnSpPr>
          <p:nvPr/>
        </p:nvCxnSpPr>
        <p:spPr bwMode="auto">
          <a:xfrm>
            <a:off x="470449" y="4199248"/>
            <a:ext cx="4251436" cy="3934"/>
          </a:xfrm>
          <a:prstGeom prst="line">
            <a:avLst/>
          </a:prstGeom>
          <a:solidFill>
            <a:srgbClr val="CCFFFF"/>
          </a:solidFill>
          <a:ln w="57150" cap="flat" cmpd="sng" algn="in">
            <a:solidFill>
              <a:srgbClr val="0E36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3059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/>
          <p:nvPr/>
        </p:nvSpPr>
        <p:spPr>
          <a:xfrm>
            <a:off x="0" y="1"/>
            <a:ext cx="9144000" cy="625791"/>
          </a:xfrm>
          <a:prstGeom prst="rect">
            <a:avLst/>
          </a:prstGeom>
          <a:solidFill>
            <a:srgbClr val="CDE4FD"/>
          </a:solidFill>
          <a:ln>
            <a:noFill/>
          </a:ln>
        </p:spPr>
        <p:txBody>
          <a:bodyPr spcFirstLastPara="1" wrap="square" lIns="34276" tIns="34276" rIns="34276" bIns="34276" anchor="ctr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altLang="ja-JP" sz="2800" b="1" dirty="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3</a:t>
            </a:r>
            <a:r>
              <a:rPr lang="ja-JP" altLang="en-US" sz="2800" b="1" dirty="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つの</a:t>
            </a:r>
            <a:r>
              <a:rPr lang="en-US" altLang="ja-JP" sz="2800" b="1" dirty="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No,1</a:t>
            </a:r>
          </a:p>
        </p:txBody>
      </p:sp>
      <p:cxnSp>
        <p:nvCxnSpPr>
          <p:cNvPr id="5" name="Google Shape;193;p36">
            <a:extLst>
              <a:ext uri="{FF2B5EF4-FFF2-40B4-BE49-F238E27FC236}">
                <a16:creationId xmlns:a16="http://schemas.microsoft.com/office/drawing/2014/main" id="{80888DEB-0538-4DF3-B828-16B588E7FF49}"/>
              </a:ext>
            </a:extLst>
          </p:cNvPr>
          <p:cNvCxnSpPr/>
          <p:nvPr/>
        </p:nvCxnSpPr>
        <p:spPr>
          <a:xfrm rot="10800000">
            <a:off x="2156678" y="4946930"/>
            <a:ext cx="46692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94;p36">
            <a:extLst>
              <a:ext uri="{FF2B5EF4-FFF2-40B4-BE49-F238E27FC236}">
                <a16:creationId xmlns:a16="http://schemas.microsoft.com/office/drawing/2014/main" id="{806A9B57-786D-4352-A166-040133F3F7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6431" y="757707"/>
            <a:ext cx="8335500" cy="955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49" tIns="68549" rIns="68549" bIns="68549" anchor="ctr" anchorCtr="0">
            <a:noAutofit/>
          </a:bodyPr>
          <a:lstStyle/>
          <a:p>
            <a:r>
              <a:rPr lang="en-US" altLang="ja-JP" sz="2000" dirty="0">
                <a:solidFill>
                  <a:srgbClr val="99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  <a:t>―</a:t>
            </a:r>
            <a:r>
              <a:rPr lang="ja" altLang="en-US" sz="2000" dirty="0">
                <a:solidFill>
                  <a:srgbClr val="99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  <a:t>日本マーケティングリサーチ機構の調査</a:t>
            </a:r>
            <a:r>
              <a:rPr lang="ja-JP" altLang="en-US" sz="2000" dirty="0">
                <a:solidFill>
                  <a:srgbClr val="99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  <a:t>－</a:t>
            </a:r>
            <a:br>
              <a:rPr lang="en-US" altLang="ja-JP" sz="2000" dirty="0">
                <a:solidFill>
                  <a:srgbClr val="99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</a:br>
            <a:endParaRPr sz="1200" dirty="0">
              <a:solidFill>
                <a:srgbClr val="99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S PMincho"/>
              <a:sym typeface="MS PMincho"/>
            </a:endParaRPr>
          </a:p>
          <a:p>
            <a:r>
              <a:rPr lang="en-US" altLang="ja" sz="2800" dirty="0">
                <a:solidFill>
                  <a:srgbClr val="99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  <a:t>3</a:t>
            </a:r>
            <a:r>
              <a:rPr lang="ja" altLang="en-US" sz="2800" dirty="0">
                <a:solidFill>
                  <a:srgbClr val="99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  <a:t>部門  </a:t>
            </a:r>
            <a:r>
              <a:rPr lang="en-US" altLang="ja" sz="2800" dirty="0">
                <a:solidFill>
                  <a:srgbClr val="99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  <a:t>No.1</a:t>
            </a:r>
            <a:r>
              <a:rPr lang="ja" altLang="en-US" sz="2800" dirty="0">
                <a:solidFill>
                  <a:srgbClr val="99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  <a:t>を獲得</a:t>
            </a:r>
            <a:endParaRPr sz="2800" dirty="0">
              <a:solidFill>
                <a:srgbClr val="99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S PMincho"/>
              <a:sym typeface="MS PMincho"/>
            </a:endParaRPr>
          </a:p>
        </p:txBody>
      </p:sp>
      <p:cxnSp>
        <p:nvCxnSpPr>
          <p:cNvPr id="7" name="Google Shape;195;p36">
            <a:extLst>
              <a:ext uri="{FF2B5EF4-FFF2-40B4-BE49-F238E27FC236}">
                <a16:creationId xmlns:a16="http://schemas.microsoft.com/office/drawing/2014/main" id="{B76C679F-17C9-4BC7-84BB-5A12C161FD74}"/>
              </a:ext>
            </a:extLst>
          </p:cNvPr>
          <p:cNvCxnSpPr/>
          <p:nvPr/>
        </p:nvCxnSpPr>
        <p:spPr>
          <a:xfrm>
            <a:off x="323528" y="1662858"/>
            <a:ext cx="8335500" cy="408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96;p36">
            <a:extLst>
              <a:ext uri="{FF2B5EF4-FFF2-40B4-BE49-F238E27FC236}">
                <a16:creationId xmlns:a16="http://schemas.microsoft.com/office/drawing/2014/main" id="{04A54003-1D00-4B15-9D49-D29A1CBF722C}"/>
              </a:ext>
            </a:extLst>
          </p:cNvPr>
          <p:cNvSpPr txBox="1">
            <a:spLocks/>
          </p:cNvSpPr>
          <p:nvPr/>
        </p:nvSpPr>
        <p:spPr>
          <a:xfrm>
            <a:off x="2389650" y="4503369"/>
            <a:ext cx="43647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49" tIns="68549" rIns="68549" bIns="6854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5200"/>
            </a:pPr>
            <a:r>
              <a:rPr lang="ja-JP" altLang="en-US" sz="1051" dirty="0">
                <a:solidFill>
                  <a:srgbClr val="43434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  <a:t>日本マーケティングリサーチ機構調べ</a:t>
            </a:r>
          </a:p>
          <a:p>
            <a:pPr algn="ctr">
              <a:buSzPts val="5200"/>
            </a:pPr>
            <a:r>
              <a:rPr lang="ja-JP" altLang="en-US" sz="1051" dirty="0">
                <a:solidFill>
                  <a:srgbClr val="43434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  <a:t>調査概要</a:t>
            </a:r>
            <a:r>
              <a:rPr lang="en-US" altLang="ja-JP" sz="1051" dirty="0">
                <a:solidFill>
                  <a:srgbClr val="43434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  <a:t>:2019 </a:t>
            </a:r>
            <a:r>
              <a:rPr lang="ja-JP" altLang="en-US" sz="1051" dirty="0">
                <a:solidFill>
                  <a:srgbClr val="43434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  <a:t>年</a:t>
            </a:r>
            <a:r>
              <a:rPr lang="en-US" altLang="ja-JP" sz="1051" dirty="0">
                <a:solidFill>
                  <a:srgbClr val="43434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  <a:t>12</a:t>
            </a:r>
            <a:r>
              <a:rPr lang="ja-JP" altLang="en-US" sz="1051" dirty="0">
                <a:solidFill>
                  <a:srgbClr val="43434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  <a:t>月期</a:t>
            </a:r>
            <a:r>
              <a:rPr lang="en-US" altLang="ja-JP" sz="1051" dirty="0">
                <a:solidFill>
                  <a:srgbClr val="43434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  <a:t>_</a:t>
            </a:r>
            <a:r>
              <a:rPr lang="ja-JP" altLang="en-US" sz="1051" dirty="0">
                <a:solidFill>
                  <a:srgbClr val="43434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  <a:t>ブランドのイメージ調査</a:t>
            </a:r>
          </a:p>
        </p:txBody>
      </p:sp>
      <p:pic>
        <p:nvPicPr>
          <p:cNvPr id="9" name="Google Shape;197;p36">
            <a:extLst>
              <a:ext uri="{FF2B5EF4-FFF2-40B4-BE49-F238E27FC236}">
                <a16:creationId xmlns:a16="http://schemas.microsoft.com/office/drawing/2014/main" id="{C58B329A-4D7A-4716-B6F6-DB0385F9D8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01" y="1948341"/>
            <a:ext cx="1643090" cy="114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98;p36">
            <a:extLst>
              <a:ext uri="{FF2B5EF4-FFF2-40B4-BE49-F238E27FC236}">
                <a16:creationId xmlns:a16="http://schemas.microsoft.com/office/drawing/2014/main" id="{3FEE247C-8E6A-4837-83FC-C3C2A368D3F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614" y="1948341"/>
            <a:ext cx="1643090" cy="114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99;p36">
            <a:extLst>
              <a:ext uri="{FF2B5EF4-FFF2-40B4-BE49-F238E27FC236}">
                <a16:creationId xmlns:a16="http://schemas.microsoft.com/office/drawing/2014/main" id="{C561FCD8-54F2-4A29-B6BA-D8B1CDA5DC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910" y="1948341"/>
            <a:ext cx="1643090" cy="114829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00;p36">
            <a:extLst>
              <a:ext uri="{FF2B5EF4-FFF2-40B4-BE49-F238E27FC236}">
                <a16:creationId xmlns:a16="http://schemas.microsoft.com/office/drawing/2014/main" id="{6828AE98-77D1-4B13-BCC2-A5E94E1C8C90}"/>
              </a:ext>
            </a:extLst>
          </p:cNvPr>
          <p:cNvSpPr txBox="1">
            <a:spLocks/>
          </p:cNvSpPr>
          <p:nvPr/>
        </p:nvSpPr>
        <p:spPr>
          <a:xfrm>
            <a:off x="3156829" y="3169693"/>
            <a:ext cx="2804400" cy="907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49" tIns="68549" rIns="68549" bIns="6854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SzPts val="5200"/>
            </a:pPr>
            <a:r>
              <a:rPr lang="ja-JP" altLang="en-US" sz="1801" u="sng" dirty="0">
                <a:solidFill>
                  <a:srgbClr val="43434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  <a:t>挑戦できる環境</a:t>
            </a:r>
            <a:br>
              <a:rPr lang="ja-JP" altLang="en-US" sz="2000" u="sng" dirty="0">
                <a:solidFill>
                  <a:srgbClr val="43434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</a:br>
            <a:r>
              <a:rPr lang="ja-JP" altLang="en-US" sz="1600" dirty="0">
                <a:solidFill>
                  <a:srgbClr val="43434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  <a:t>が整っている企業 </a:t>
            </a:r>
            <a:r>
              <a:rPr lang="en-US" altLang="ja-JP" sz="1600" dirty="0">
                <a:solidFill>
                  <a:srgbClr val="43434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  <a:t>No.1 </a:t>
            </a:r>
            <a:endParaRPr lang="ja-JP" altLang="en-US" sz="2000" dirty="0">
              <a:solidFill>
                <a:srgbClr val="434343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S PMincho"/>
              <a:sym typeface="MS PMincho"/>
            </a:endParaRPr>
          </a:p>
        </p:txBody>
      </p:sp>
      <p:sp>
        <p:nvSpPr>
          <p:cNvPr id="13" name="Google Shape;201;p36">
            <a:extLst>
              <a:ext uri="{FF2B5EF4-FFF2-40B4-BE49-F238E27FC236}">
                <a16:creationId xmlns:a16="http://schemas.microsoft.com/office/drawing/2014/main" id="{FA267574-21CE-4ACA-82B1-160D54B791A9}"/>
              </a:ext>
            </a:extLst>
          </p:cNvPr>
          <p:cNvSpPr txBox="1">
            <a:spLocks/>
          </p:cNvSpPr>
          <p:nvPr/>
        </p:nvSpPr>
        <p:spPr>
          <a:xfrm>
            <a:off x="6037900" y="3171644"/>
            <a:ext cx="2804400" cy="907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49" tIns="68549" rIns="68549" bIns="6854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SzPts val="5200"/>
            </a:pPr>
            <a:r>
              <a:rPr lang="ja-JP" altLang="en-US" sz="1801" u="sng" dirty="0">
                <a:solidFill>
                  <a:srgbClr val="43434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  <a:t>人間関係が良好</a:t>
            </a:r>
            <a:br>
              <a:rPr lang="ja-JP" altLang="en-US" sz="2000" dirty="0">
                <a:solidFill>
                  <a:srgbClr val="43434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</a:br>
            <a:r>
              <a:rPr lang="ja-JP" altLang="en-US" sz="1600" dirty="0">
                <a:solidFill>
                  <a:srgbClr val="43434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  <a:t>だと思う企業 </a:t>
            </a:r>
            <a:r>
              <a:rPr lang="en-US" altLang="ja-JP" sz="1600" dirty="0">
                <a:solidFill>
                  <a:srgbClr val="43434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  <a:t>No.1 </a:t>
            </a:r>
            <a:endParaRPr lang="ja-JP" altLang="en-US" sz="2000" dirty="0">
              <a:solidFill>
                <a:srgbClr val="434343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S PMincho"/>
              <a:sym typeface="MS PMincho"/>
            </a:endParaRPr>
          </a:p>
        </p:txBody>
      </p:sp>
      <p:sp>
        <p:nvSpPr>
          <p:cNvPr id="14" name="Google Shape;202;p36">
            <a:extLst>
              <a:ext uri="{FF2B5EF4-FFF2-40B4-BE49-F238E27FC236}">
                <a16:creationId xmlns:a16="http://schemas.microsoft.com/office/drawing/2014/main" id="{BD874AD5-39F3-4B51-AC69-EDC56B080F55}"/>
              </a:ext>
            </a:extLst>
          </p:cNvPr>
          <p:cNvSpPr txBox="1">
            <a:spLocks/>
          </p:cNvSpPr>
          <p:nvPr/>
        </p:nvSpPr>
        <p:spPr>
          <a:xfrm>
            <a:off x="153341" y="3171644"/>
            <a:ext cx="2804400" cy="907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49" tIns="68549" rIns="68549" bIns="6854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SzPts val="5200"/>
            </a:pPr>
            <a:r>
              <a:rPr lang="ja-JP" altLang="en-US" sz="1801" u="sng" dirty="0">
                <a:solidFill>
                  <a:srgbClr val="43434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  <a:t>人間性を重視</a:t>
            </a:r>
            <a:br>
              <a:rPr lang="ja-JP" altLang="en-US" sz="2000" u="sng" dirty="0">
                <a:solidFill>
                  <a:srgbClr val="43434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</a:br>
            <a:r>
              <a:rPr lang="ja-JP" altLang="en-US" sz="1600" dirty="0">
                <a:solidFill>
                  <a:srgbClr val="43434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  <a:t>して採用する企業 </a:t>
            </a:r>
            <a:r>
              <a:rPr lang="en-US" altLang="ja-JP" sz="1600" dirty="0">
                <a:solidFill>
                  <a:srgbClr val="43434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MS PMincho"/>
                <a:sym typeface="MS PMincho"/>
              </a:rPr>
              <a:t>No.1 </a:t>
            </a:r>
            <a:endParaRPr lang="ja-JP" altLang="en-US" sz="2000" dirty="0">
              <a:solidFill>
                <a:srgbClr val="434343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MS PMincho"/>
              <a:sym typeface="MS PMincho"/>
            </a:endParaRPr>
          </a:p>
        </p:txBody>
      </p:sp>
    </p:spTree>
    <p:extLst>
      <p:ext uri="{BB962C8B-B14F-4D97-AF65-F5344CB8AC3E}">
        <p14:creationId xmlns:p14="http://schemas.microsoft.com/office/powerpoint/2010/main" val="246575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/>
          <p:nvPr/>
        </p:nvSpPr>
        <p:spPr>
          <a:xfrm>
            <a:off x="0" y="4816"/>
            <a:ext cx="9144000" cy="718392"/>
          </a:xfrm>
          <a:prstGeom prst="rect">
            <a:avLst/>
          </a:prstGeom>
          <a:solidFill>
            <a:srgbClr val="CDE4FD"/>
          </a:solidFill>
          <a:ln>
            <a:noFill/>
          </a:ln>
        </p:spPr>
        <p:txBody>
          <a:bodyPr spcFirstLastPara="1" wrap="square" lIns="34276" tIns="34276" rIns="34276" bIns="34276" anchor="ctr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ja-JP" altLang="en-US" sz="2800" b="1" dirty="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みんなで作った</a:t>
            </a:r>
            <a:r>
              <a:rPr lang="en-US" altLang="ja-JP" sz="2800" b="1" dirty="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ISF NET 10</a:t>
            </a:r>
            <a:r>
              <a:rPr lang="ja-JP" altLang="en-US" sz="2800" b="1" dirty="0">
                <a:solidFill>
                  <a:srgbClr val="666666"/>
                </a:solidFill>
                <a:latin typeface="Meiryo"/>
                <a:ea typeface="Meiryo"/>
                <a:cs typeface="Meiryo"/>
                <a:sym typeface="Meiryo"/>
              </a:rPr>
              <a:t>のビジョン</a:t>
            </a:r>
            <a:endParaRPr lang="en-US" altLang="ja-JP" sz="2800" b="1" dirty="0">
              <a:solidFill>
                <a:srgbClr val="666666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F065DD2-3842-49C9-9DD8-918F85065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93" y="889798"/>
            <a:ext cx="6708014" cy="421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390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6887</TotalTime>
  <Words>1166</Words>
  <Application>Microsoft Office PowerPoint</Application>
  <PresentationFormat>画面に合わせる (16:9)</PresentationFormat>
  <Paragraphs>157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10</vt:i4>
      </vt:variant>
    </vt:vector>
  </HeadingPairs>
  <TitlesOfParts>
    <vt:vector size="22" baseType="lpstr">
      <vt:lpstr>HGS創英角ｺﾞｼｯｸUB</vt:lpstr>
      <vt:lpstr>HG丸ｺﾞｼｯｸM-PRO</vt:lpstr>
      <vt:lpstr>HG創英角ｺﾞｼｯｸUB</vt:lpstr>
      <vt:lpstr>ＭＳ Ｐゴシック</vt:lpstr>
      <vt:lpstr>メイリオ</vt:lpstr>
      <vt:lpstr>メイリオ</vt:lpstr>
      <vt:lpstr>Aharoni</vt:lpstr>
      <vt:lpstr>Arial</vt:lpstr>
      <vt:lpstr>Calibri</vt:lpstr>
      <vt:lpstr>Miriam</vt:lpstr>
      <vt:lpstr>Simple Light</vt:lpstr>
      <vt:lpstr>Simple Light</vt:lpstr>
      <vt:lpstr>会社説明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―日本マーケティングリサーチ機構の調査－  3部門  No.1を獲得</vt:lpstr>
      <vt:lpstr>PowerPoint プレゼンテーション</vt:lpstr>
      <vt:lpstr>以上で会社説明は終了となります。  面接日程の前日までに履歴書及び職務経歴書の データを下記メールアドレス宛にご送付ください。 メールアドレス：saiyo@isfnet.com  ※履歴書は顔写真の添付をお忘れなきよう お願い申し上げます。  お時間頂きまして、ありがとうございました。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P教育　社長講話</dc:title>
  <dc:creator>wakamiya.shun</dc:creator>
  <cp:lastModifiedBy>高橋 雛乃</cp:lastModifiedBy>
  <cp:revision>143</cp:revision>
  <cp:lastPrinted>2020-07-29T08:50:04Z</cp:lastPrinted>
  <dcterms:modified xsi:type="dcterms:W3CDTF">2020-08-18T01:51:54Z</dcterms:modified>
</cp:coreProperties>
</file>