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72" r:id="rId2"/>
    <p:sldId id="431" r:id="rId3"/>
    <p:sldId id="270" r:id="rId4"/>
    <p:sldId id="258" r:id="rId5"/>
    <p:sldId id="426" r:id="rId6"/>
    <p:sldId id="273" r:id="rId7"/>
    <p:sldId id="277" r:id="rId8"/>
    <p:sldId id="427" r:id="rId9"/>
    <p:sldId id="433" r:id="rId10"/>
    <p:sldId id="261" r:id="rId11"/>
    <p:sldId id="684" r:id="rId12"/>
    <p:sldId id="262" r:id="rId13"/>
    <p:sldId id="677" r:id="rId14"/>
    <p:sldId id="676" r:id="rId15"/>
    <p:sldId id="280" r:id="rId16"/>
    <p:sldId id="281" r:id="rId17"/>
    <p:sldId id="430" r:id="rId18"/>
    <p:sldId id="435" r:id="rId19"/>
    <p:sldId id="686" r:id="rId20"/>
    <p:sldId id="675" r:id="rId21"/>
    <p:sldId id="436" r:id="rId22"/>
    <p:sldId id="687" r:id="rId23"/>
    <p:sldId id="428" r:id="rId24"/>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3F8"/>
    <a:srgbClr val="FCE4E5"/>
    <a:srgbClr val="FFFFCC"/>
    <a:srgbClr val="E51313"/>
    <a:srgbClr val="DA1F28"/>
    <a:srgbClr val="E8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145" autoAdjust="0"/>
  </p:normalViewPr>
  <p:slideViewPr>
    <p:cSldViewPr>
      <p:cViewPr varScale="1">
        <p:scale>
          <a:sx n="67" d="100"/>
          <a:sy n="67" d="100"/>
        </p:scale>
        <p:origin x="1092" y="3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r>
              <a:rPr lang="ja-JP"/>
              <a:t>売上推移</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title>
    <c:autoTitleDeleted val="0"/>
    <c:plotArea>
      <c:layout/>
      <c:barChart>
        <c:barDir val="col"/>
        <c:grouping val="clustered"/>
        <c:varyColors val="0"/>
        <c:ser>
          <c:idx val="0"/>
          <c:order val="0"/>
          <c:tx>
            <c:strRef>
              <c:f>Sheet1!$B$1</c:f>
              <c:strCache>
                <c:ptCount val="1"/>
                <c:pt idx="0">
                  <c:v>売上</c:v>
                </c:pt>
              </c:strCache>
            </c:strRef>
          </c:tx>
          <c:spPr>
            <a:solidFill>
              <a:srgbClr val="0070C0"/>
            </a:solidFill>
            <a:ln>
              <a:noFill/>
            </a:ln>
            <a:effectLst>
              <a:outerShdw blurRad="50800" dist="38100" dir="2700000" algn="tl" rotWithShape="0">
                <a:prstClr val="black">
                  <a:alpha val="40000"/>
                </a:prstClr>
              </a:outerShdw>
            </a:effectLst>
            <a:scene3d>
              <a:camera prst="orthographicFront"/>
              <a:lightRig rig="threePt" dir="t"/>
            </a:scene3d>
            <a:sp3d>
              <a:bevelT w="0"/>
              <a:bevelB w="0"/>
            </a:sp3d>
          </c:spPr>
          <c:invertIfNegative val="0"/>
          <c:dPt>
            <c:idx val="6"/>
            <c:invertIfNegative val="0"/>
            <c:bubble3D val="0"/>
            <c:spPr>
              <a:solidFill>
                <a:srgbClr val="0070C0"/>
              </a:solidFill>
              <a:ln>
                <a:noFill/>
              </a:ln>
              <a:effectLst>
                <a:outerShdw blurRad="50800" dist="38100" dir="2700000" algn="tl" rotWithShape="0">
                  <a:prstClr val="black">
                    <a:alpha val="40000"/>
                  </a:prstClr>
                </a:outerShdw>
              </a:effectLst>
              <a:scene3d>
                <a:camera prst="orthographicFront"/>
                <a:lightRig rig="threePt" dir="t"/>
              </a:scene3d>
              <a:sp3d>
                <a:bevelT w="0"/>
                <a:bevelB w="0"/>
              </a:sp3d>
            </c:spPr>
            <c:extLst>
              <c:ext xmlns:c16="http://schemas.microsoft.com/office/drawing/2014/chart" uri="{C3380CC4-5D6E-409C-BE32-E72D297353CC}">
                <c16:uniqueId val="{00000003-7629-4177-865D-F7E20BB76D8E}"/>
              </c:ext>
            </c:extLst>
          </c:dPt>
          <c:dLbls>
            <c:dLbl>
              <c:idx val="6"/>
              <c:tx>
                <c:rich>
                  <a:bodyPr/>
                  <a:lstStyle/>
                  <a:p>
                    <a:fld id="{06B7E508-2A9F-49E6-9D8F-E9AC48000E17}" type="VALUE">
                      <a:rPr lang="en-US" altLang="ja-JP" smtClean="0"/>
                      <a:pPr/>
                      <a:t>[値]</a:t>
                    </a:fld>
                    <a:endParaRPr lang="ja-JP" alt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629-4177-865D-F7E20BB76D8E}"/>
                </c:ext>
              </c:extLst>
            </c:dLbl>
            <c:numFmt formatCode="&quot;¥&quot;#,##0_);[Red]\(&quot;¥&quot;#,##0\)"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游ゴシック" panose="020B0400000000000000" pitchFamily="50" charset="-128"/>
                    <a:ea typeface="游ゴシック" panose="020B0400000000000000" pitchFamily="50" charset="-128"/>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Sheet1!$A$2:$A$8</c:f>
              <c:strCache>
                <c:ptCount val="7"/>
                <c:pt idx="0">
                  <c:v>2013年度</c:v>
                </c:pt>
                <c:pt idx="1">
                  <c:v>2014年度</c:v>
                </c:pt>
                <c:pt idx="2">
                  <c:v>2015年度</c:v>
                </c:pt>
                <c:pt idx="3">
                  <c:v>2016年度</c:v>
                </c:pt>
                <c:pt idx="4">
                  <c:v>2017年度</c:v>
                </c:pt>
                <c:pt idx="5">
                  <c:v>2018年度</c:v>
                </c:pt>
                <c:pt idx="6">
                  <c:v>2020年度
</c:v>
                </c:pt>
              </c:strCache>
            </c:strRef>
          </c:cat>
          <c:val>
            <c:numRef>
              <c:f>Sheet1!$B$2:$B$8</c:f>
              <c:numCache>
                <c:formatCode>#,##0_);[Red]\(#,##0\)</c:formatCode>
                <c:ptCount val="7"/>
                <c:pt idx="0" formatCode="#,##0_);[Red]\(#,##0\)">
                  <c:v>675753695</c:v>
                </c:pt>
                <c:pt idx="1">
                  <c:v>909774855</c:v>
                </c:pt>
                <c:pt idx="2">
                  <c:v>1435700061</c:v>
                </c:pt>
                <c:pt idx="3">
                  <c:v>1647283115</c:v>
                </c:pt>
                <c:pt idx="4">
                  <c:v>1831816953</c:v>
                </c:pt>
                <c:pt idx="5">
                  <c:v>1890165792</c:v>
                </c:pt>
                <c:pt idx="6">
                  <c:v>1895000000</c:v>
                </c:pt>
              </c:numCache>
            </c:numRef>
          </c:val>
          <c:extLst>
            <c:ext xmlns:c16="http://schemas.microsoft.com/office/drawing/2014/chart" uri="{C3380CC4-5D6E-409C-BE32-E72D297353CC}">
              <c16:uniqueId val="{00000000-7629-4177-865D-F7E20BB76D8E}"/>
            </c:ext>
          </c:extLst>
        </c:ser>
        <c:dLbls>
          <c:showLegendKey val="0"/>
          <c:showVal val="0"/>
          <c:showCatName val="0"/>
          <c:showSerName val="0"/>
          <c:showPercent val="0"/>
          <c:showBubbleSize val="0"/>
        </c:dLbls>
        <c:gapWidth val="198"/>
        <c:axId val="402262776"/>
        <c:axId val="402254904"/>
      </c:barChart>
      <c:catAx>
        <c:axId val="402262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crossAx val="402254904"/>
        <c:crosses val="autoZero"/>
        <c:auto val="1"/>
        <c:lblAlgn val="ctr"/>
        <c:lblOffset val="100"/>
        <c:noMultiLvlLbl val="0"/>
      </c:catAx>
      <c:valAx>
        <c:axId val="40225490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crossAx val="402262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游ゴシック" panose="020B0400000000000000" pitchFamily="50" charset="-128"/>
          <a:ea typeface="游ゴシック" panose="020B0400000000000000" pitchFamily="50" charset="-128"/>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社員数</c:v>
                </c:pt>
              </c:strCache>
            </c:strRef>
          </c:tx>
          <c:spPr>
            <a:solidFill>
              <a:srgbClr val="0070C0"/>
            </a:solidFill>
            <a:ln>
              <a:noFill/>
            </a:ln>
            <a:effectLst>
              <a:outerShdw blurRad="50800" dist="38100" dir="2700000" algn="tl" rotWithShape="0">
                <a:prstClr val="black">
                  <a:alpha val="40000"/>
                </a:prstClr>
              </a:outerShdw>
            </a:effectLst>
            <a:scene3d>
              <a:camera prst="orthographicFront"/>
              <a:lightRig rig="threePt" dir="t"/>
            </a:scene3d>
            <a:sp3d>
              <a:bevelT w="0"/>
              <a:bevelB w="0"/>
            </a:sp3d>
          </c:spPr>
          <c:invertIfNegative val="0"/>
          <c:dPt>
            <c:idx val="6"/>
            <c:invertIfNegative val="0"/>
            <c:bubble3D val="0"/>
            <c:spPr>
              <a:solidFill>
                <a:srgbClr val="FF0000"/>
              </a:solidFill>
              <a:ln>
                <a:noFill/>
              </a:ln>
              <a:effectLst>
                <a:outerShdw blurRad="50800" dist="38100" dir="2700000" algn="tl" rotWithShape="0">
                  <a:prstClr val="black">
                    <a:alpha val="40000"/>
                  </a:prstClr>
                </a:outerShdw>
              </a:effectLst>
              <a:scene3d>
                <a:camera prst="orthographicFront"/>
                <a:lightRig rig="threePt" dir="t"/>
              </a:scene3d>
              <a:sp3d>
                <a:bevelT w="0"/>
                <a:bevelB w="0"/>
              </a:sp3d>
            </c:spPr>
            <c:extLst>
              <c:ext xmlns:c16="http://schemas.microsoft.com/office/drawing/2014/chart" uri="{C3380CC4-5D6E-409C-BE32-E72D297353CC}">
                <c16:uniqueId val="{00000003-7629-4177-865D-F7E20BB76D8E}"/>
              </c:ext>
            </c:extLst>
          </c:dPt>
          <c:dLbls>
            <c:numFmt formatCode="#,##0_);[Red]\(#,##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eiryo UI" panose="020B0604030504040204" pitchFamily="50" charset="-128"/>
                    <a:ea typeface="Meiryo UI" panose="020B0604030504040204" pitchFamily="50" charset="-128"/>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cat>
            <c:strRef>
              <c:f>Sheet1!$A$2:$A$8</c:f>
              <c:strCache>
                <c:ptCount val="7"/>
                <c:pt idx="0">
                  <c:v>2013年度</c:v>
                </c:pt>
                <c:pt idx="1">
                  <c:v>2014年度</c:v>
                </c:pt>
                <c:pt idx="2">
                  <c:v>2015年度</c:v>
                </c:pt>
                <c:pt idx="3">
                  <c:v>2016年度</c:v>
                </c:pt>
                <c:pt idx="4">
                  <c:v>2017年度</c:v>
                </c:pt>
                <c:pt idx="5">
                  <c:v>2018年度</c:v>
                </c:pt>
                <c:pt idx="6">
                  <c:v>2019年度
(計画）</c:v>
                </c:pt>
              </c:strCache>
            </c:strRef>
          </c:cat>
          <c:val>
            <c:numRef>
              <c:f>Sheet1!$B$2:$B$8</c:f>
              <c:numCache>
                <c:formatCode>General</c:formatCode>
                <c:ptCount val="7"/>
                <c:pt idx="0">
                  <c:v>58</c:v>
                </c:pt>
                <c:pt idx="1">
                  <c:v>87</c:v>
                </c:pt>
                <c:pt idx="2">
                  <c:v>92</c:v>
                </c:pt>
                <c:pt idx="3">
                  <c:v>116</c:v>
                </c:pt>
                <c:pt idx="4">
                  <c:v>113</c:v>
                </c:pt>
                <c:pt idx="5">
                  <c:v>105</c:v>
                </c:pt>
                <c:pt idx="6">
                  <c:v>143</c:v>
                </c:pt>
              </c:numCache>
            </c:numRef>
          </c:val>
          <c:extLst>
            <c:ext xmlns:c16="http://schemas.microsoft.com/office/drawing/2014/chart" uri="{C3380CC4-5D6E-409C-BE32-E72D297353CC}">
              <c16:uniqueId val="{00000000-7629-4177-865D-F7E20BB76D8E}"/>
            </c:ext>
          </c:extLst>
        </c:ser>
        <c:dLbls>
          <c:showLegendKey val="0"/>
          <c:showVal val="0"/>
          <c:showCatName val="0"/>
          <c:showSerName val="0"/>
          <c:showPercent val="0"/>
          <c:showBubbleSize val="0"/>
        </c:dLbls>
        <c:gapWidth val="219"/>
        <c:axId val="402262776"/>
        <c:axId val="402254904"/>
      </c:barChart>
      <c:catAx>
        <c:axId val="402262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eiryo UI" panose="020B0604030504040204" pitchFamily="50" charset="-128"/>
                <a:ea typeface="Meiryo UI" panose="020B0604030504040204" pitchFamily="50" charset="-128"/>
                <a:cs typeface="+mn-cs"/>
              </a:defRPr>
            </a:pPr>
            <a:endParaRPr lang="ja-JP"/>
          </a:p>
        </c:txPr>
        <c:crossAx val="402254904"/>
        <c:crosses val="autoZero"/>
        <c:auto val="1"/>
        <c:lblAlgn val="ctr"/>
        <c:lblOffset val="100"/>
        <c:noMultiLvlLbl val="0"/>
      </c:catAx>
      <c:valAx>
        <c:axId val="402254904"/>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eiryo UI" panose="020B0604030504040204" pitchFamily="50" charset="-128"/>
                <a:ea typeface="Meiryo UI" panose="020B0604030504040204" pitchFamily="50" charset="-128"/>
                <a:cs typeface="+mn-cs"/>
              </a:defRPr>
            </a:pPr>
            <a:endParaRPr lang="ja-JP"/>
          </a:p>
        </c:txPr>
        <c:crossAx val="402262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754232168647929"/>
          <c:y val="7.3034066173717327E-2"/>
          <c:w val="0.43919512415287193"/>
          <c:h val="0.78079133182732785"/>
        </c:manualLayout>
      </c:layout>
      <c:doughnutChart>
        <c:varyColors val="1"/>
        <c:ser>
          <c:idx val="0"/>
          <c:order val="0"/>
          <c:tx>
            <c:strRef>
              <c:f>Sheet1!$B$1</c:f>
              <c:strCache>
                <c:ptCount val="1"/>
                <c:pt idx="0">
                  <c:v>人数</c:v>
                </c:pt>
              </c:strCache>
            </c:strRef>
          </c:tx>
          <c:dPt>
            <c:idx val="0"/>
            <c:bubble3D val="0"/>
            <c:spPr>
              <a:solidFill>
                <a:schemeClr val="accent4">
                  <a:lumMod val="20000"/>
                  <a:lumOff val="80000"/>
                </a:schemeClr>
              </a:solidFill>
              <a:ln w="19050">
                <a:solidFill>
                  <a:schemeClr val="lt1"/>
                </a:solidFill>
              </a:ln>
              <a:effectLst/>
            </c:spPr>
            <c:extLst>
              <c:ext xmlns:c16="http://schemas.microsoft.com/office/drawing/2014/chart" uri="{C3380CC4-5D6E-409C-BE32-E72D297353CC}">
                <c16:uniqueId val="{00000001-696C-4030-9199-E7ECA7818CB9}"/>
              </c:ext>
            </c:extLst>
          </c:dPt>
          <c:dPt>
            <c:idx val="1"/>
            <c:bubble3D val="0"/>
            <c:spPr>
              <a:solidFill>
                <a:schemeClr val="accent4">
                  <a:lumMod val="40000"/>
                  <a:lumOff val="60000"/>
                </a:schemeClr>
              </a:solidFill>
              <a:ln w="19050">
                <a:solidFill>
                  <a:schemeClr val="lt1"/>
                </a:solidFill>
              </a:ln>
              <a:effectLst/>
            </c:spPr>
            <c:extLst>
              <c:ext xmlns:c16="http://schemas.microsoft.com/office/drawing/2014/chart" uri="{C3380CC4-5D6E-409C-BE32-E72D297353CC}">
                <c16:uniqueId val="{00000002-696C-4030-9199-E7ECA7818CB9}"/>
              </c:ext>
            </c:extLst>
          </c:dPt>
          <c:dPt>
            <c:idx val="2"/>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3-696C-4030-9199-E7ECA7818CB9}"/>
              </c:ext>
            </c:extLst>
          </c:dPt>
          <c:dPt>
            <c:idx val="3"/>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04-696C-4030-9199-E7ECA7818CB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5-696C-4030-9199-E7ECA7818CB9}"/>
              </c:ext>
            </c:extLst>
          </c:dPt>
          <c:dLbls>
            <c:dLbl>
              <c:idx val="0"/>
              <c:layout>
                <c:manualLayout>
                  <c:x val="0.10141234307299189"/>
                  <c:y val="-4.91955600222723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96C-4030-9199-E7ECA7818CB9}"/>
                </c:ext>
              </c:extLst>
            </c:dLbl>
            <c:dLbl>
              <c:idx val="1"/>
              <c:layout>
                <c:manualLayout>
                  <c:x val="0.10214733085212746"/>
                  <c:y val="1.57693105530779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96C-4030-9199-E7ECA7818CB9}"/>
                </c:ext>
              </c:extLst>
            </c:dLbl>
            <c:dLbl>
              <c:idx val="2"/>
              <c:layout>
                <c:manualLayout>
                  <c:x val="-6.540349683368514E-2"/>
                  <c:y val="9.568638132161566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96C-4030-9199-E7ECA7818CB9}"/>
                </c:ext>
              </c:extLst>
            </c:dLbl>
            <c:dLbl>
              <c:idx val="3"/>
              <c:layout>
                <c:manualLayout>
                  <c:x val="-6.3933868459060142E-2"/>
                  <c:y val="-6.26169711868039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96C-4030-9199-E7ECA7818CB9}"/>
                </c:ext>
              </c:extLst>
            </c:dLbl>
            <c:dLbl>
              <c:idx val="4"/>
              <c:layout>
                <c:manualLayout>
                  <c:x val="-4.1887706921453251E-2"/>
                  <c:y val="-7.33853594739694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96C-4030-9199-E7ECA7818CB9}"/>
                </c:ext>
              </c:extLst>
            </c:dLbl>
            <c:numFmt formatCode="0%" sourceLinked="0"/>
            <c:spPr>
              <a:noFill/>
              <a:ln>
                <a:noFill/>
              </a:ln>
              <a:effectLst/>
            </c:spPr>
            <c:txPr>
              <a:bodyPr rot="0" spcFirstLastPara="1" vertOverflow="ellipsis" wrap="square" anchor="ctr" anchorCtr="1"/>
              <a:lstStyle/>
              <a:p>
                <a:pPr>
                  <a:defRPr sz="1000" b="0" i="0" u="none" strike="noStrike" kern="1200" baseline="0">
                    <a:solidFill>
                      <a:schemeClr val="tx1">
                        <a:lumMod val="75000"/>
                        <a:lumOff val="25000"/>
                      </a:schemeClr>
                    </a:solidFill>
                    <a:latin typeface="游ゴシック" panose="020B0400000000000000" pitchFamily="50" charset="-128"/>
                    <a:ea typeface="游ゴシック" panose="020B0400000000000000" pitchFamily="50" charset="-128"/>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ext>
            </c:extLst>
          </c:dLbls>
          <c:cat>
            <c:strRef>
              <c:f>Sheet1!$A$2:$A$6</c:f>
              <c:strCache>
                <c:ptCount val="5"/>
                <c:pt idx="0">
                  <c:v>20代</c:v>
                </c:pt>
                <c:pt idx="1">
                  <c:v>30代</c:v>
                </c:pt>
                <c:pt idx="2">
                  <c:v>40代</c:v>
                </c:pt>
                <c:pt idx="3">
                  <c:v>50代</c:v>
                </c:pt>
                <c:pt idx="4">
                  <c:v>60代~</c:v>
                </c:pt>
              </c:strCache>
            </c:strRef>
          </c:cat>
          <c:val>
            <c:numRef>
              <c:f>Sheet1!$B$2:$B$6</c:f>
              <c:numCache>
                <c:formatCode>0%</c:formatCode>
                <c:ptCount val="5"/>
                <c:pt idx="0">
                  <c:v>0.25316455696202533</c:v>
                </c:pt>
                <c:pt idx="1">
                  <c:v>0.25316455696202533</c:v>
                </c:pt>
                <c:pt idx="2">
                  <c:v>0.32911392405063289</c:v>
                </c:pt>
                <c:pt idx="3">
                  <c:v>0.10126582278481013</c:v>
                </c:pt>
                <c:pt idx="4">
                  <c:v>6.3291139240506333E-2</c:v>
                </c:pt>
              </c:numCache>
            </c:numRef>
          </c:val>
          <c:extLst>
            <c:ext xmlns:c16="http://schemas.microsoft.com/office/drawing/2014/chart" uri="{C3380CC4-5D6E-409C-BE32-E72D297353CC}">
              <c16:uniqueId val="{00000000-696C-4030-9199-E7ECA7818CB9}"/>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layout>
        <c:manualLayout>
          <c:xMode val="edge"/>
          <c:yMode val="edge"/>
          <c:x val="6.8457671369847789E-2"/>
          <c:y val="0.83976363737362514"/>
          <c:w val="0.88880517905417922"/>
          <c:h val="0.124962504166203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sz="1000">
          <a:latin typeface="游ゴシック" panose="020B0400000000000000" pitchFamily="50" charset="-128"/>
          <a:ea typeface="游ゴシック" panose="020B0400000000000000" pitchFamily="50" charset="-128"/>
        </a:defRPr>
      </a:pPr>
      <a:endParaRPr lang="ja-JP"/>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339108154649484"/>
          <c:y val="0.10229917289076802"/>
          <c:w val="0.43321783690701027"/>
          <c:h val="0.71701532743619112"/>
        </c:manualLayout>
      </c:layout>
      <c:doughnutChart>
        <c:varyColors val="1"/>
        <c:ser>
          <c:idx val="0"/>
          <c:order val="0"/>
          <c:tx>
            <c:strRef>
              <c:f>Sheet1!$B$1</c:f>
              <c:strCache>
                <c:ptCount val="1"/>
                <c:pt idx="0">
                  <c:v>構成比</c:v>
                </c:pt>
              </c:strCache>
            </c:strRef>
          </c:tx>
          <c:dPt>
            <c:idx val="0"/>
            <c:bubble3D val="0"/>
            <c:spPr>
              <a:solidFill>
                <a:schemeClr val="accent2">
                  <a:lumMod val="20000"/>
                  <a:lumOff val="80000"/>
                </a:schemeClr>
              </a:solidFill>
              <a:ln w="19050">
                <a:solidFill>
                  <a:schemeClr val="lt1"/>
                </a:solidFill>
              </a:ln>
              <a:effectLst/>
            </c:spPr>
            <c:extLst>
              <c:ext xmlns:c16="http://schemas.microsoft.com/office/drawing/2014/chart" uri="{C3380CC4-5D6E-409C-BE32-E72D297353CC}">
                <c16:uniqueId val="{00000001-DD57-492F-94C8-710CDE77363A}"/>
              </c:ext>
            </c:extLst>
          </c:dPt>
          <c:dPt>
            <c:idx val="1"/>
            <c:bubble3D val="0"/>
            <c:explosion val="3"/>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2-DD57-492F-94C8-710CDE77363A}"/>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3-DD57-492F-94C8-710CDE77363A}"/>
              </c:ext>
            </c:extLst>
          </c:dPt>
          <c:dPt>
            <c:idx val="3"/>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4-DD57-492F-94C8-710CDE77363A}"/>
              </c:ext>
            </c:extLst>
          </c:dPt>
          <c:dPt>
            <c:idx val="4"/>
            <c:bubble3D val="0"/>
            <c:spPr>
              <a:solidFill>
                <a:schemeClr val="accent3">
                  <a:lumMod val="75000"/>
                </a:schemeClr>
              </a:solidFill>
              <a:ln w="19050">
                <a:solidFill>
                  <a:schemeClr val="lt1"/>
                </a:solidFill>
              </a:ln>
              <a:effectLst/>
            </c:spPr>
            <c:extLst>
              <c:ext xmlns:c16="http://schemas.microsoft.com/office/drawing/2014/chart" uri="{C3380CC4-5D6E-409C-BE32-E72D297353CC}">
                <c16:uniqueId val="{00000005-DD57-492F-94C8-710CDE77363A}"/>
              </c:ext>
            </c:extLst>
          </c:dPt>
          <c:dLbls>
            <c:dLbl>
              <c:idx val="0"/>
              <c:layout>
                <c:manualLayout>
                  <c:x val="6.7608112987445762E-2"/>
                  <c:y val="-6.550620073344604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D57-492F-94C8-710CDE77363A}"/>
                </c:ext>
              </c:extLst>
            </c:dLbl>
            <c:dLbl>
              <c:idx val="1"/>
              <c:layout>
                <c:manualLayout>
                  <c:x val="0.21605238306854785"/>
                  <c:y val="-5.67955234738359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D57-492F-94C8-710CDE77363A}"/>
                </c:ext>
              </c:extLst>
            </c:dLbl>
            <c:dLbl>
              <c:idx val="2"/>
              <c:layout>
                <c:manualLayout>
                  <c:x val="-6.2464240084435102E-2"/>
                  <c:y val="-2.18062861221023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D57-492F-94C8-710CDE77363A}"/>
                </c:ext>
              </c:extLst>
            </c:dLbl>
            <c:dLbl>
              <c:idx val="3"/>
              <c:layout>
                <c:manualLayout>
                  <c:x val="-5.1441043587749508E-2"/>
                  <c:y val="-5.99676852731040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D57-492F-94C8-710CDE77363A}"/>
                </c:ext>
              </c:extLst>
            </c:dLbl>
            <c:dLbl>
              <c:idx val="4"/>
              <c:layout>
                <c:manualLayout>
                  <c:x val="-3.3804230085546047E-2"/>
                  <c:y val="-8.14605482572324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D57-492F-94C8-710CDE77363A}"/>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游ゴシック" panose="020B0400000000000000" pitchFamily="50" charset="-128"/>
                    <a:ea typeface="游ゴシック" panose="020B0400000000000000" pitchFamily="50" charset="-128"/>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営業</c:v>
                </c:pt>
                <c:pt idx="1">
                  <c:v>開発</c:v>
                </c:pt>
                <c:pt idx="2">
                  <c:v>マネジメント</c:v>
                </c:pt>
                <c:pt idx="3">
                  <c:v>間接</c:v>
                </c:pt>
                <c:pt idx="4">
                  <c:v>管理</c:v>
                </c:pt>
              </c:strCache>
            </c:strRef>
          </c:cat>
          <c:val>
            <c:numRef>
              <c:f>Sheet1!$B$2:$B$6</c:f>
              <c:numCache>
                <c:formatCode>0%</c:formatCode>
                <c:ptCount val="5"/>
                <c:pt idx="0">
                  <c:v>0.15384615384615385</c:v>
                </c:pt>
                <c:pt idx="1">
                  <c:v>0.66666666666666663</c:v>
                </c:pt>
                <c:pt idx="2">
                  <c:v>6.4102564102564097E-2</c:v>
                </c:pt>
                <c:pt idx="3">
                  <c:v>5.128205128205128E-2</c:v>
                </c:pt>
                <c:pt idx="4">
                  <c:v>6.4102564102564097E-2</c:v>
                </c:pt>
              </c:numCache>
            </c:numRef>
          </c:val>
          <c:extLst>
            <c:ext xmlns:c16="http://schemas.microsoft.com/office/drawing/2014/chart" uri="{C3380CC4-5D6E-409C-BE32-E72D297353CC}">
              <c16:uniqueId val="{00000000-DD57-492F-94C8-710CDE77363A}"/>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sz="1000">
          <a:latin typeface="游ゴシック" panose="020B0400000000000000" pitchFamily="50" charset="-128"/>
          <a:ea typeface="游ゴシック" panose="020B0400000000000000" pitchFamily="50" charset="-128"/>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611963119362822"/>
          <c:y val="9.6161647736740907E-2"/>
          <c:w val="0.44744384215776101"/>
          <c:h val="0.7405604162093643"/>
        </c:manualLayout>
      </c:layout>
      <c:doughnutChart>
        <c:varyColors val="1"/>
        <c:ser>
          <c:idx val="0"/>
          <c:order val="0"/>
          <c:tx>
            <c:strRef>
              <c:f>Sheet1!$B$1</c:f>
              <c:strCache>
                <c:ptCount val="1"/>
                <c:pt idx="0">
                  <c:v>構成比</c:v>
                </c:pt>
              </c:strCache>
            </c:strRef>
          </c:tx>
          <c:dPt>
            <c:idx val="0"/>
            <c:bubble3D val="0"/>
            <c:spPr>
              <a:solidFill>
                <a:schemeClr val="accent3">
                  <a:lumMod val="20000"/>
                  <a:lumOff val="80000"/>
                </a:schemeClr>
              </a:solidFill>
              <a:ln w="19050">
                <a:solidFill>
                  <a:schemeClr val="lt1"/>
                </a:solidFill>
              </a:ln>
              <a:effectLst/>
            </c:spPr>
            <c:extLst>
              <c:ext xmlns:c16="http://schemas.microsoft.com/office/drawing/2014/chart" uri="{C3380CC4-5D6E-409C-BE32-E72D297353CC}">
                <c16:uniqueId val="{00000001-B3DC-42A6-A1FF-E088FF6CB2EC}"/>
              </c:ext>
            </c:extLst>
          </c:dPt>
          <c:dPt>
            <c:idx val="1"/>
            <c:bubble3D val="0"/>
            <c:spPr>
              <a:solidFill>
                <a:schemeClr val="accent3">
                  <a:lumMod val="40000"/>
                  <a:lumOff val="60000"/>
                </a:schemeClr>
              </a:solidFill>
              <a:ln w="19050">
                <a:solidFill>
                  <a:schemeClr val="lt1"/>
                </a:solidFill>
              </a:ln>
              <a:effectLst/>
            </c:spPr>
            <c:extLst>
              <c:ext xmlns:c16="http://schemas.microsoft.com/office/drawing/2014/chart" uri="{C3380CC4-5D6E-409C-BE32-E72D297353CC}">
                <c16:uniqueId val="{00000003-B3DC-42A6-A1FF-E088FF6CB2EC}"/>
              </c:ext>
            </c:extLst>
          </c:dPt>
          <c:dPt>
            <c:idx val="2"/>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5-B3DC-42A6-A1FF-E088FF6CB2EC}"/>
              </c:ext>
            </c:extLst>
          </c:dPt>
          <c:dPt>
            <c:idx val="3"/>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7-B3DC-42A6-A1FF-E088FF6CB2EC}"/>
              </c:ext>
            </c:extLst>
          </c:dPt>
          <c:dPt>
            <c:idx val="4"/>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9-B3DC-42A6-A1FF-E088FF6CB2EC}"/>
              </c:ext>
            </c:extLst>
          </c:dPt>
          <c:dLbls>
            <c:dLbl>
              <c:idx val="0"/>
              <c:layout>
                <c:manualLayout>
                  <c:x val="0.10075572411146236"/>
                  <c:y val="-4.45683081396775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3DC-42A6-A1FF-E088FF6CB2EC}"/>
                </c:ext>
              </c:extLst>
            </c:dLbl>
            <c:dLbl>
              <c:idx val="1"/>
              <c:layout>
                <c:manualLayout>
                  <c:x val="7.222606579066973E-2"/>
                  <c:y val="8.70350574219037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3DC-42A6-A1FF-E088FF6CB2EC}"/>
                </c:ext>
              </c:extLst>
            </c:dLbl>
            <c:dLbl>
              <c:idx val="2"/>
              <c:layout>
                <c:manualLayout>
                  <c:x val="-6.0392027148498652E-2"/>
                  <c:y val="4.87457363009496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3DC-42A6-A1FF-E088FF6CB2EC}"/>
                </c:ext>
              </c:extLst>
            </c:dLbl>
            <c:dLbl>
              <c:idx val="3"/>
              <c:layout>
                <c:manualLayout>
                  <c:x val="-5.751613621994895E-2"/>
                  <c:y val="-5.43072097343782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3DC-42A6-A1FF-E088FF6CB2EC}"/>
                </c:ext>
              </c:extLst>
            </c:dLbl>
            <c:dLbl>
              <c:idx val="4"/>
              <c:layout>
                <c:manualLayout>
                  <c:x val="-3.7054468695397538E-2"/>
                  <c:y val="-8.98030109690559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3DC-42A6-A1FF-E088FF6CB2EC}"/>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游ゴシック" panose="020B0400000000000000" pitchFamily="50" charset="-128"/>
                    <a:ea typeface="游ゴシック" panose="020B0400000000000000" pitchFamily="50" charset="-128"/>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JA</c:v>
                </c:pt>
                <c:pt idx="1">
                  <c:v>A</c:v>
                </c:pt>
                <c:pt idx="2">
                  <c:v>SA</c:v>
                </c:pt>
                <c:pt idx="3">
                  <c:v>S</c:v>
                </c:pt>
                <c:pt idx="4">
                  <c:v>M</c:v>
                </c:pt>
              </c:strCache>
            </c:strRef>
          </c:cat>
          <c:val>
            <c:numRef>
              <c:f>Sheet1!$B$2:$B$6</c:f>
              <c:numCache>
                <c:formatCode>0%</c:formatCode>
                <c:ptCount val="5"/>
                <c:pt idx="0">
                  <c:v>0.23076923076923078</c:v>
                </c:pt>
                <c:pt idx="1">
                  <c:v>0.24615384615384617</c:v>
                </c:pt>
                <c:pt idx="2">
                  <c:v>0.32307692307692309</c:v>
                </c:pt>
                <c:pt idx="3">
                  <c:v>9.2307692307692313E-2</c:v>
                </c:pt>
                <c:pt idx="4">
                  <c:v>0.1076923076923077</c:v>
                </c:pt>
              </c:numCache>
            </c:numRef>
          </c:val>
          <c:extLst>
            <c:ext xmlns:c16="http://schemas.microsoft.com/office/drawing/2014/chart" uri="{C3380CC4-5D6E-409C-BE32-E72D297353CC}">
              <c16:uniqueId val="{0000000A-B3DC-42A6-A1FF-E088FF6CB2EC}"/>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layout>
        <c:manualLayout>
          <c:xMode val="edge"/>
          <c:yMode val="edge"/>
          <c:x val="0.24580374907838523"/>
          <c:y val="0.85347253748374274"/>
          <c:w val="0.51159921624869964"/>
          <c:h val="0.1173103880886358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sz="1000">
          <a:latin typeface="游ゴシック" panose="020B0400000000000000" pitchFamily="50" charset="-128"/>
          <a:ea typeface="游ゴシック" panose="020B0400000000000000" pitchFamily="50" charset="-128"/>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Sheet1!$H$5</c:f>
              <c:strCache>
                <c:ptCount val="1"/>
                <c:pt idx="0">
                  <c:v>平均値</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6.6666666666666666E-2"/>
                  <c:y val="-9.72222222222222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E2F-4DCD-873C-874782BBD445}"/>
                </c:ext>
              </c:extLst>
            </c:dLbl>
            <c:dLbl>
              <c:idx val="1"/>
              <c:layout>
                <c:manualLayout>
                  <c:x val="-0.11388888888888898"/>
                  <c:y val="-9.25925925925925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E2F-4DCD-873C-874782BBD445}"/>
                </c:ext>
              </c:extLst>
            </c:dLbl>
            <c:dLbl>
              <c:idx val="2"/>
              <c:layout>
                <c:manualLayout>
                  <c:x val="-7.2222222222222326E-2"/>
                  <c:y val="-8.33333333333333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E2F-4DCD-873C-874782BBD445}"/>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0070C0"/>
                    </a:solidFill>
                    <a:latin typeface="Yu Gothic Medium" panose="020B0500000000000000" pitchFamily="50" charset="-128"/>
                    <a:ea typeface="Yu Gothic Medium" panose="020B0500000000000000" pitchFamily="50" charset="-128"/>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Sheet1!$G$6:$G$8</c:f>
              <c:strCache>
                <c:ptCount val="3"/>
                <c:pt idx="0">
                  <c:v>2017年度</c:v>
                </c:pt>
                <c:pt idx="1">
                  <c:v>2018年度</c:v>
                </c:pt>
                <c:pt idx="2">
                  <c:v>2019年度</c:v>
                </c:pt>
              </c:strCache>
            </c:strRef>
          </c:cat>
          <c:val>
            <c:numRef>
              <c:f>Sheet1!$H$6:$H$8</c:f>
              <c:numCache>
                <c:formatCode>"¥"#,##0_);\("¥"#,##0\)</c:formatCode>
                <c:ptCount val="3"/>
                <c:pt idx="0">
                  <c:v>4806979</c:v>
                </c:pt>
                <c:pt idx="1">
                  <c:v>5013887</c:v>
                </c:pt>
                <c:pt idx="2">
                  <c:v>5359394</c:v>
                </c:pt>
              </c:numCache>
            </c:numRef>
          </c:val>
          <c:smooth val="0"/>
          <c:extLst>
            <c:ext xmlns:c16="http://schemas.microsoft.com/office/drawing/2014/chart" uri="{C3380CC4-5D6E-409C-BE32-E72D297353CC}">
              <c16:uniqueId val="{00000003-0E2F-4DCD-873C-874782BBD445}"/>
            </c:ext>
          </c:extLst>
        </c:ser>
        <c:ser>
          <c:idx val="1"/>
          <c:order val="1"/>
          <c:tx>
            <c:strRef>
              <c:f>Sheet1!$I$5</c:f>
              <c:strCache>
                <c:ptCount val="1"/>
                <c:pt idx="0">
                  <c:v>中央値</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6.5424050742578066E-2"/>
                  <c:y val="-8.62375444873941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E2F-4DCD-873C-874782BBD445}"/>
                </c:ext>
              </c:extLst>
            </c:dLbl>
            <c:dLbl>
              <c:idx val="1"/>
              <c:layout>
                <c:manualLayout>
                  <c:x val="-0.11334762498356446"/>
                  <c:y val="-8.33334131456658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E2F-4DCD-873C-874782BBD445}"/>
                </c:ext>
              </c:extLst>
            </c:dLbl>
            <c:dLbl>
              <c:idx val="2"/>
              <c:layout>
                <c:manualLayout>
                  <c:x val="-5.710165702981583E-2"/>
                  <c:y val="-5.506716747784531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E2F-4DCD-873C-874782BBD445}"/>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FFC000"/>
                    </a:solidFill>
                    <a:latin typeface="Yu Gothic Medium" panose="020B0500000000000000" pitchFamily="50" charset="-128"/>
                    <a:ea typeface="Yu Gothic Medium" panose="020B0500000000000000" pitchFamily="50" charset="-128"/>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Sheet1!$G$6:$G$8</c:f>
              <c:strCache>
                <c:ptCount val="3"/>
                <c:pt idx="0">
                  <c:v>2017年度</c:v>
                </c:pt>
                <c:pt idx="1">
                  <c:v>2018年度</c:v>
                </c:pt>
                <c:pt idx="2">
                  <c:v>2019年度</c:v>
                </c:pt>
              </c:strCache>
            </c:strRef>
          </c:cat>
          <c:val>
            <c:numRef>
              <c:f>Sheet1!$I$6:$I$8</c:f>
              <c:numCache>
                <c:formatCode>"¥"#,##0_);\("¥"#,##0\)</c:formatCode>
                <c:ptCount val="3"/>
                <c:pt idx="0">
                  <c:v>4322500</c:v>
                </c:pt>
                <c:pt idx="1">
                  <c:v>4503000</c:v>
                </c:pt>
                <c:pt idx="2">
                  <c:v>5072000</c:v>
                </c:pt>
              </c:numCache>
            </c:numRef>
          </c:val>
          <c:smooth val="0"/>
          <c:extLst>
            <c:ext xmlns:c16="http://schemas.microsoft.com/office/drawing/2014/chart" uri="{C3380CC4-5D6E-409C-BE32-E72D297353CC}">
              <c16:uniqueId val="{00000007-0E2F-4DCD-873C-874782BBD445}"/>
            </c:ext>
          </c:extLst>
        </c:ser>
        <c:dLbls>
          <c:showLegendKey val="0"/>
          <c:showVal val="0"/>
          <c:showCatName val="0"/>
          <c:showSerName val="0"/>
          <c:showPercent val="0"/>
          <c:showBubbleSize val="0"/>
        </c:dLbls>
        <c:marker val="1"/>
        <c:smooth val="0"/>
        <c:axId val="513146272"/>
        <c:axId val="513144304"/>
      </c:lineChart>
      <c:catAx>
        <c:axId val="513146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Yu Gothic Medium" panose="020B0500000000000000" pitchFamily="50" charset="-128"/>
                <a:ea typeface="Yu Gothic Medium" panose="020B0500000000000000" pitchFamily="50" charset="-128"/>
                <a:cs typeface="+mn-cs"/>
              </a:defRPr>
            </a:pPr>
            <a:endParaRPr lang="ja-JP"/>
          </a:p>
        </c:txPr>
        <c:crossAx val="513144304"/>
        <c:crosses val="autoZero"/>
        <c:auto val="1"/>
        <c:lblAlgn val="ctr"/>
        <c:lblOffset val="100"/>
        <c:noMultiLvlLbl val="0"/>
      </c:catAx>
      <c:valAx>
        <c:axId val="513144304"/>
        <c:scaling>
          <c:orientation val="minMax"/>
          <c:min val="400000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quot;¥&quot;#,##0_);\(&quot;¥&quot;#,##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crossAx val="513146272"/>
        <c:crosses val="autoZero"/>
        <c:crossBetween val="between"/>
        <c:majorUnit val="500000"/>
        <c:minorUnit val="50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Yu Gothic Medium" panose="020B0500000000000000" pitchFamily="50" charset="-128"/>
              <a:ea typeface="Yu Gothic Medium" panose="020B0500000000000000" pitchFamily="50"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5659" cy="496332"/>
          </a:xfrm>
          <a:prstGeom prst="rect">
            <a:avLst/>
          </a:prstGeom>
        </p:spPr>
        <p:txBody>
          <a:bodyPr vert="horz" lIns="91433" tIns="45717" rIns="91433" bIns="45717"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4" y="0"/>
            <a:ext cx="2945659" cy="496332"/>
          </a:xfrm>
          <a:prstGeom prst="rect">
            <a:avLst/>
          </a:prstGeom>
        </p:spPr>
        <p:txBody>
          <a:bodyPr vert="horz" lIns="91433" tIns="45717" rIns="91433" bIns="45717" rtlCol="0"/>
          <a:lstStyle>
            <a:lvl1pPr algn="r">
              <a:defRPr sz="1200"/>
            </a:lvl1pPr>
          </a:lstStyle>
          <a:p>
            <a:fld id="{FDED75EC-8907-42F6-8534-B7B84F2F0D18}" type="datetimeFigureOut">
              <a:rPr kumimoji="1" lang="ja-JP" altLang="en-US" smtClean="0"/>
              <a:t>2021/2/24</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33" tIns="45717" rIns="91433" bIns="45717" rtlCol="0" anchor="ctr"/>
          <a:lstStyle/>
          <a:p>
            <a:endParaRPr lang="ja-JP" altLang="en-US"/>
          </a:p>
        </p:txBody>
      </p:sp>
      <p:sp>
        <p:nvSpPr>
          <p:cNvPr id="5" name="ノート プレースホルダー 4"/>
          <p:cNvSpPr>
            <a:spLocks noGrp="1"/>
          </p:cNvSpPr>
          <p:nvPr>
            <p:ph type="body" sz="quarter" idx="3"/>
          </p:nvPr>
        </p:nvSpPr>
        <p:spPr>
          <a:xfrm>
            <a:off x="679768" y="4715154"/>
            <a:ext cx="5438140" cy="4466987"/>
          </a:xfrm>
          <a:prstGeom prst="rect">
            <a:avLst/>
          </a:prstGeom>
        </p:spPr>
        <p:txBody>
          <a:bodyPr vert="horz" lIns="91433" tIns="45717" rIns="91433" bIns="45717"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28583"/>
            <a:ext cx="2945659" cy="496332"/>
          </a:xfrm>
          <a:prstGeom prst="rect">
            <a:avLst/>
          </a:prstGeom>
        </p:spPr>
        <p:txBody>
          <a:bodyPr vert="horz" lIns="91433" tIns="45717" rIns="91433" bIns="45717"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4" y="9428583"/>
            <a:ext cx="2945659" cy="496332"/>
          </a:xfrm>
          <a:prstGeom prst="rect">
            <a:avLst/>
          </a:prstGeom>
        </p:spPr>
        <p:txBody>
          <a:bodyPr vert="horz" lIns="91433" tIns="45717" rIns="91433" bIns="45717" rtlCol="0" anchor="b"/>
          <a:lstStyle>
            <a:lvl1pPr algn="r">
              <a:defRPr sz="1200"/>
            </a:lvl1pPr>
          </a:lstStyle>
          <a:p>
            <a:fld id="{9BFBA828-5E31-47FD-A9C6-F20D99CDD511}" type="slidenum">
              <a:rPr kumimoji="1" lang="ja-JP" altLang="en-US" smtClean="0"/>
              <a:t>‹#›</a:t>
            </a:fld>
            <a:endParaRPr kumimoji="1" lang="ja-JP" altLang="en-US"/>
          </a:p>
        </p:txBody>
      </p:sp>
    </p:spTree>
    <p:extLst>
      <p:ext uri="{BB962C8B-B14F-4D97-AF65-F5344CB8AC3E}">
        <p14:creationId xmlns:p14="http://schemas.microsoft.com/office/powerpoint/2010/main" val="12628661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 1"/>
          <p:cNvSpPr>
            <a:spLocks noGrp="1" noRot="1" noChangeAspect="1" noTextEdit="1"/>
          </p:cNvSpPr>
          <p:nvPr>
            <p:ph type="sldImg"/>
          </p:nvPr>
        </p:nvSpPr>
        <p:spPr>
          <a:ln/>
        </p:spPr>
      </p:sp>
      <p:sp>
        <p:nvSpPr>
          <p:cNvPr id="23555" name="ノート プレースホルダ 2"/>
          <p:cNvSpPr>
            <a:spLocks noGrp="1"/>
          </p:cNvSpPr>
          <p:nvPr>
            <p:ph type="body" idx="1"/>
          </p:nvPr>
        </p:nvSpPr>
        <p:spPr>
          <a:noFill/>
          <a:ln/>
        </p:spPr>
        <p:txBody>
          <a:bodyPr/>
          <a:lstStyle/>
          <a:p>
            <a:endParaRPr lang="ja-JP" altLang="en-US"/>
          </a:p>
        </p:txBody>
      </p:sp>
      <p:sp>
        <p:nvSpPr>
          <p:cNvPr id="23556" name="スライド番号プレースホルダ 3"/>
          <p:cNvSpPr>
            <a:spLocks noGrp="1"/>
          </p:cNvSpPr>
          <p:nvPr>
            <p:ph type="sldNum" sz="quarter" idx="5"/>
          </p:nvPr>
        </p:nvSpPr>
        <p:spPr>
          <a:noFill/>
        </p:spPr>
        <p:txBody>
          <a:bodyPr/>
          <a:lstStyle/>
          <a:p>
            <a:pPr defTabSz="920680"/>
            <a:fld id="{6DC20C4F-5F19-4EFC-94C6-0A0633465F99}" type="slidenum">
              <a:rPr lang="ja-JP" altLang="en-US" smtClean="0"/>
              <a:pPr defTabSz="920680"/>
              <a:t>3</a:t>
            </a:fld>
            <a:endParaRPr lang="en-US" altLang="ja-JP"/>
          </a:p>
        </p:txBody>
      </p:sp>
    </p:spTree>
    <p:extLst>
      <p:ext uri="{BB962C8B-B14F-4D97-AF65-F5344CB8AC3E}">
        <p14:creationId xmlns:p14="http://schemas.microsoft.com/office/powerpoint/2010/main" val="2598464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BFBA828-5E31-47FD-A9C6-F20D99CDD511}" type="slidenum">
              <a:rPr kumimoji="1" lang="ja-JP" altLang="en-US" smtClean="0"/>
              <a:t>5</a:t>
            </a:fld>
            <a:endParaRPr kumimoji="1" lang="ja-JP" altLang="en-US"/>
          </a:p>
        </p:txBody>
      </p:sp>
    </p:spTree>
    <p:extLst>
      <p:ext uri="{BB962C8B-B14F-4D97-AF65-F5344CB8AC3E}">
        <p14:creationId xmlns:p14="http://schemas.microsoft.com/office/powerpoint/2010/main" val="1909836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 イメージ プレースホルダ 1"/>
          <p:cNvSpPr>
            <a:spLocks noGrp="1" noRot="1" noChangeAspect="1" noTextEdit="1"/>
          </p:cNvSpPr>
          <p:nvPr>
            <p:ph type="sldImg"/>
          </p:nvPr>
        </p:nvSpPr>
        <p:spPr>
          <a:ln/>
        </p:spPr>
      </p:sp>
      <p:sp>
        <p:nvSpPr>
          <p:cNvPr id="20483" name="ノート プレースホルダ 2"/>
          <p:cNvSpPr>
            <a:spLocks noGrp="1"/>
          </p:cNvSpPr>
          <p:nvPr>
            <p:ph type="body" idx="1"/>
          </p:nvPr>
        </p:nvSpPr>
        <p:spPr>
          <a:noFill/>
          <a:ln/>
        </p:spPr>
        <p:txBody>
          <a:bodyPr/>
          <a:lstStyle/>
          <a:p>
            <a:endParaRPr lang="ja-JP" altLang="en-US"/>
          </a:p>
        </p:txBody>
      </p:sp>
      <p:sp>
        <p:nvSpPr>
          <p:cNvPr id="20484" name="スライド番号プレースホルダ 3"/>
          <p:cNvSpPr>
            <a:spLocks noGrp="1"/>
          </p:cNvSpPr>
          <p:nvPr>
            <p:ph type="sldNum" sz="quarter" idx="5"/>
          </p:nvPr>
        </p:nvSpPr>
        <p:spPr>
          <a:noFill/>
        </p:spPr>
        <p:txBody>
          <a:bodyPr/>
          <a:lstStyle/>
          <a:p>
            <a:pPr defTabSz="920680"/>
            <a:fld id="{AC3FF841-BFA3-44BB-B632-A469740E543E}" type="slidenum">
              <a:rPr lang="ja-JP" altLang="en-US" smtClean="0"/>
              <a:pPr defTabSz="920680"/>
              <a:t>10</a:t>
            </a:fld>
            <a:endParaRPr lang="en-US" altLang="ja-JP"/>
          </a:p>
        </p:txBody>
      </p:sp>
    </p:spTree>
    <p:extLst>
      <p:ext uri="{BB962C8B-B14F-4D97-AF65-F5344CB8AC3E}">
        <p14:creationId xmlns:p14="http://schemas.microsoft.com/office/powerpoint/2010/main" val="1145780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 1"/>
          <p:cNvSpPr>
            <a:spLocks noGrp="1" noRot="1" noChangeAspect="1" noTextEdit="1"/>
          </p:cNvSpPr>
          <p:nvPr>
            <p:ph type="sldImg"/>
          </p:nvPr>
        </p:nvSpPr>
        <p:spPr>
          <a:ln/>
        </p:spPr>
      </p:sp>
      <p:sp>
        <p:nvSpPr>
          <p:cNvPr id="21507" name="ノート プレースホルダ 2"/>
          <p:cNvSpPr>
            <a:spLocks noGrp="1"/>
          </p:cNvSpPr>
          <p:nvPr>
            <p:ph type="body" idx="1"/>
          </p:nvPr>
        </p:nvSpPr>
        <p:spPr>
          <a:noFill/>
          <a:ln/>
        </p:spPr>
        <p:txBody>
          <a:bodyPr/>
          <a:lstStyle/>
          <a:p>
            <a:endParaRPr lang="ja-JP" altLang="en-US"/>
          </a:p>
        </p:txBody>
      </p:sp>
      <p:sp>
        <p:nvSpPr>
          <p:cNvPr id="21508" name="スライド番号プレースホルダ 3"/>
          <p:cNvSpPr>
            <a:spLocks noGrp="1"/>
          </p:cNvSpPr>
          <p:nvPr>
            <p:ph type="sldNum" sz="quarter" idx="5"/>
          </p:nvPr>
        </p:nvSpPr>
        <p:spPr>
          <a:noFill/>
        </p:spPr>
        <p:txBody>
          <a:bodyPr/>
          <a:lstStyle/>
          <a:p>
            <a:pPr defTabSz="920680"/>
            <a:fld id="{296D753D-C531-497D-8A3A-DCE397A94F8B}" type="slidenum">
              <a:rPr lang="ja-JP" altLang="en-US" smtClean="0"/>
              <a:pPr defTabSz="920680"/>
              <a:t>12</a:t>
            </a:fld>
            <a:endParaRPr lang="en-US" altLang="ja-JP"/>
          </a:p>
        </p:txBody>
      </p:sp>
    </p:spTree>
    <p:extLst>
      <p:ext uri="{BB962C8B-B14F-4D97-AF65-F5344CB8AC3E}">
        <p14:creationId xmlns:p14="http://schemas.microsoft.com/office/powerpoint/2010/main" val="3385677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 1"/>
          <p:cNvSpPr>
            <a:spLocks noGrp="1" noRot="1" noChangeAspect="1" noTextEdit="1"/>
          </p:cNvSpPr>
          <p:nvPr>
            <p:ph type="sldImg"/>
          </p:nvPr>
        </p:nvSpPr>
        <p:spPr>
          <a:ln/>
        </p:spPr>
      </p:sp>
      <p:sp>
        <p:nvSpPr>
          <p:cNvPr id="23555" name="ノート プレースホルダ 2"/>
          <p:cNvSpPr>
            <a:spLocks noGrp="1"/>
          </p:cNvSpPr>
          <p:nvPr>
            <p:ph type="body" idx="1"/>
          </p:nvPr>
        </p:nvSpPr>
        <p:spPr>
          <a:noFill/>
          <a:ln/>
        </p:spPr>
        <p:txBody>
          <a:bodyPr/>
          <a:lstStyle/>
          <a:p>
            <a:endParaRPr lang="ja-JP" altLang="en-US"/>
          </a:p>
        </p:txBody>
      </p:sp>
      <p:sp>
        <p:nvSpPr>
          <p:cNvPr id="23556" name="スライド番号プレースホルダ 3"/>
          <p:cNvSpPr>
            <a:spLocks noGrp="1"/>
          </p:cNvSpPr>
          <p:nvPr>
            <p:ph type="sldNum" sz="quarter" idx="5"/>
          </p:nvPr>
        </p:nvSpPr>
        <p:spPr>
          <a:noFill/>
        </p:spPr>
        <p:txBody>
          <a:bodyPr/>
          <a:lstStyle/>
          <a:p>
            <a:pPr defTabSz="920680"/>
            <a:fld id="{6DC20C4F-5F19-4EFC-94C6-0A0633465F99}" type="slidenum">
              <a:rPr lang="ja-JP" altLang="en-US" smtClean="0"/>
              <a:pPr defTabSz="920680"/>
              <a:t>14</a:t>
            </a:fld>
            <a:endParaRPr lang="en-US" altLang="ja-JP"/>
          </a:p>
        </p:txBody>
      </p:sp>
    </p:spTree>
    <p:extLst>
      <p:ext uri="{BB962C8B-B14F-4D97-AF65-F5344CB8AC3E}">
        <p14:creationId xmlns:p14="http://schemas.microsoft.com/office/powerpoint/2010/main" val="2073125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 1"/>
          <p:cNvSpPr>
            <a:spLocks noGrp="1" noRot="1" noChangeAspect="1" noTextEdit="1"/>
          </p:cNvSpPr>
          <p:nvPr>
            <p:ph type="sldImg"/>
          </p:nvPr>
        </p:nvSpPr>
        <p:spPr>
          <a:ln/>
        </p:spPr>
      </p:sp>
      <p:sp>
        <p:nvSpPr>
          <p:cNvPr id="23555" name="ノート プレースホルダ 2"/>
          <p:cNvSpPr>
            <a:spLocks noGrp="1"/>
          </p:cNvSpPr>
          <p:nvPr>
            <p:ph type="body" idx="1"/>
          </p:nvPr>
        </p:nvSpPr>
        <p:spPr>
          <a:noFill/>
          <a:ln/>
        </p:spPr>
        <p:txBody>
          <a:bodyPr/>
          <a:lstStyle/>
          <a:p>
            <a:endParaRPr lang="ja-JP" altLang="en-US"/>
          </a:p>
        </p:txBody>
      </p:sp>
      <p:sp>
        <p:nvSpPr>
          <p:cNvPr id="23556" name="スライド番号プレースホルダ 3"/>
          <p:cNvSpPr>
            <a:spLocks noGrp="1"/>
          </p:cNvSpPr>
          <p:nvPr>
            <p:ph type="sldNum" sz="quarter" idx="5"/>
          </p:nvPr>
        </p:nvSpPr>
        <p:spPr>
          <a:noFill/>
        </p:spPr>
        <p:txBody>
          <a:bodyPr/>
          <a:lstStyle/>
          <a:p>
            <a:pPr defTabSz="920680"/>
            <a:fld id="{6DC20C4F-5F19-4EFC-94C6-0A0633465F99}" type="slidenum">
              <a:rPr lang="ja-JP" altLang="en-US" smtClean="0"/>
              <a:pPr defTabSz="920680"/>
              <a:t>15</a:t>
            </a:fld>
            <a:endParaRPr lang="en-US" altLang="ja-JP"/>
          </a:p>
        </p:txBody>
      </p:sp>
    </p:spTree>
    <p:extLst>
      <p:ext uri="{BB962C8B-B14F-4D97-AF65-F5344CB8AC3E}">
        <p14:creationId xmlns:p14="http://schemas.microsoft.com/office/powerpoint/2010/main" val="868543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スライド イメージ プレースホルダ 1"/>
          <p:cNvSpPr>
            <a:spLocks noGrp="1" noRot="1" noChangeAspect="1" noTextEdit="1"/>
          </p:cNvSpPr>
          <p:nvPr>
            <p:ph type="sldImg"/>
          </p:nvPr>
        </p:nvSpPr>
        <p:spPr>
          <a:ln/>
        </p:spPr>
      </p:sp>
      <p:sp>
        <p:nvSpPr>
          <p:cNvPr id="19459" name="ノート プレースホルダ 2"/>
          <p:cNvSpPr>
            <a:spLocks noGrp="1"/>
          </p:cNvSpPr>
          <p:nvPr>
            <p:ph type="body" idx="1"/>
          </p:nvPr>
        </p:nvSpPr>
        <p:spPr>
          <a:noFill/>
          <a:ln/>
        </p:spPr>
        <p:txBody>
          <a:bodyPr/>
          <a:lstStyle/>
          <a:p>
            <a:endParaRPr lang="ja-JP" altLang="en-US"/>
          </a:p>
        </p:txBody>
      </p:sp>
      <p:sp>
        <p:nvSpPr>
          <p:cNvPr id="19460" name="スライド番号プレースホルダ 3"/>
          <p:cNvSpPr>
            <a:spLocks noGrp="1"/>
          </p:cNvSpPr>
          <p:nvPr>
            <p:ph type="sldNum" sz="quarter" idx="5"/>
          </p:nvPr>
        </p:nvSpPr>
        <p:spPr>
          <a:noFill/>
        </p:spPr>
        <p:txBody>
          <a:bodyPr/>
          <a:lstStyle/>
          <a:p>
            <a:pPr defTabSz="920680"/>
            <a:fld id="{78A0DD9E-F5CE-4724-87A4-1F122683B13B}" type="slidenum">
              <a:rPr lang="ja-JP" altLang="en-US" smtClean="0"/>
              <a:pPr defTabSz="920680"/>
              <a:t>16</a:t>
            </a:fld>
            <a:endParaRPr lang="en-US" altLang="ja-JP"/>
          </a:p>
        </p:txBody>
      </p:sp>
    </p:spTree>
    <p:extLst>
      <p:ext uri="{BB962C8B-B14F-4D97-AF65-F5344CB8AC3E}">
        <p14:creationId xmlns:p14="http://schemas.microsoft.com/office/powerpoint/2010/main" val="1159099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BFBA828-5E31-47FD-A9C6-F20D99CDD511}" type="slidenum">
              <a:rPr kumimoji="1" lang="ja-JP" altLang="en-US" smtClean="0"/>
              <a:t>20</a:t>
            </a:fld>
            <a:endParaRPr kumimoji="1" lang="ja-JP" altLang="en-US"/>
          </a:p>
        </p:txBody>
      </p:sp>
    </p:spTree>
    <p:extLst>
      <p:ext uri="{BB962C8B-B14F-4D97-AF65-F5344CB8AC3E}">
        <p14:creationId xmlns:p14="http://schemas.microsoft.com/office/powerpoint/2010/main" val="2873307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lgn="ctr">
              <a:defRPr sz="4800">
                <a:solidFill>
                  <a:schemeClr val="tx2"/>
                </a:solidFill>
                <a:latin typeface="メイリオ" panose="020B0604030504040204" pitchFamily="50" charset="-128"/>
                <a:ea typeface="メイリオ" panose="020B0604030504040204" pitchFamily="50" charset="-128"/>
              </a:defRPr>
            </a:lvl1pPr>
          </a:lstStyle>
          <a:p>
            <a:r>
              <a:rPr lang="ja-JP" altLang="en-US" dirty="0"/>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sz="1800" b="1" u="none">
                <a:solidFill>
                  <a:schemeClr val="tx2"/>
                </a:solidFill>
                <a:effectLst/>
                <a:latin typeface="メイリオ" panose="020B0604030504040204" pitchFamily="50" charset="-128"/>
                <a:ea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dirty="0"/>
              <a:t>マスター サブタイトルの書式設定</a:t>
            </a:r>
          </a:p>
        </p:txBody>
      </p:sp>
      <p:cxnSp>
        <p:nvCxnSpPr>
          <p:cNvPr id="6" name="直線コネクタ 5"/>
          <p:cNvCxnSpPr/>
          <p:nvPr userDrawn="1"/>
        </p:nvCxnSpPr>
        <p:spPr>
          <a:xfrm>
            <a:off x="0" y="692696"/>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6" name="Rectangle 6"/>
          <p:cNvSpPr txBox="1">
            <a:spLocks noChangeArrowheads="1"/>
          </p:cNvSpPr>
          <p:nvPr userDrawn="1"/>
        </p:nvSpPr>
        <p:spPr>
          <a:xfrm>
            <a:off x="8643938" y="6597650"/>
            <a:ext cx="500062" cy="260350"/>
          </a:xfrm>
          <a:prstGeom prst="rect">
            <a:avLst/>
          </a:prstGeom>
          <a:solidFill>
            <a:schemeClr val="tx1">
              <a:lumMod val="65000"/>
              <a:lumOff val="35000"/>
            </a:schemeClr>
          </a:solidFill>
          <a:ln/>
        </p:spPr>
        <p:txBody>
          <a:bodyPr/>
          <a:lstStyle>
            <a:defPPr>
              <a:defRPr lang="en-US"/>
            </a:defPPr>
            <a:lvl1pPr algn="ctr" rtl="0" eaLnBrk="0" fontAlgn="base" hangingPunct="0">
              <a:spcBef>
                <a:spcPct val="0"/>
              </a:spcBef>
              <a:spcAft>
                <a:spcPct val="0"/>
              </a:spcAft>
              <a:defRPr kumimoji="1" sz="1200" b="1" kern="1200">
                <a:solidFill>
                  <a:schemeClr val="bg1"/>
                </a:solidFill>
                <a:latin typeface="メイリオ" panose="020B0604030504040204" pitchFamily="50" charset="-128"/>
                <a:ea typeface="メイリオ" panose="020B0604030504040204" pitchFamily="50" charset="-128"/>
                <a:cs typeface="+mn-cs"/>
              </a:defRPr>
            </a:lvl1pPr>
            <a:lvl2pPr marL="457200" algn="l" rtl="0" eaLnBrk="0" fontAlgn="base" hangingPunct="0">
              <a:spcBef>
                <a:spcPct val="0"/>
              </a:spcBef>
              <a:spcAft>
                <a:spcPct val="0"/>
              </a:spcAft>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2pPr>
            <a:lvl3pPr marL="914400" algn="l" rtl="0" eaLnBrk="0" fontAlgn="base" hangingPunct="0">
              <a:spcBef>
                <a:spcPct val="0"/>
              </a:spcBef>
              <a:spcAft>
                <a:spcPct val="0"/>
              </a:spcAft>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3pPr>
            <a:lvl4pPr marL="1371600" algn="l" rtl="0" eaLnBrk="0" fontAlgn="base" hangingPunct="0">
              <a:spcBef>
                <a:spcPct val="0"/>
              </a:spcBef>
              <a:spcAft>
                <a:spcPct val="0"/>
              </a:spcAft>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4pPr>
            <a:lvl5pPr marL="1828800" algn="l" rtl="0" eaLnBrk="0" fontAlgn="base" hangingPunct="0">
              <a:spcBef>
                <a:spcPct val="0"/>
              </a:spcBef>
              <a:spcAft>
                <a:spcPct val="0"/>
              </a:spcAft>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5pPr>
            <a:lvl6pPr marL="2286000" algn="l" defTabSz="914400" rtl="0" eaLnBrk="1" latinLnBrk="0" hangingPunct="1">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6pPr>
            <a:lvl7pPr marL="2743200" algn="l" defTabSz="914400" rtl="0" eaLnBrk="1" latinLnBrk="0" hangingPunct="1">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7pPr>
            <a:lvl8pPr marL="3200400" algn="l" defTabSz="914400" rtl="0" eaLnBrk="1" latinLnBrk="0" hangingPunct="1">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8pPr>
            <a:lvl9pPr marL="3657600" algn="l" defTabSz="914400" rtl="0" eaLnBrk="1" latinLnBrk="0" hangingPunct="1">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9pPr>
          </a:lstStyle>
          <a:p>
            <a:pPr>
              <a:defRPr/>
            </a:pPr>
            <a:fld id="{EC8AFA30-688D-4B17-A86C-4A8BB259877B}" type="slidenum">
              <a:rPr lang="ja-JP" altLang="en-US" sz="1000" b="0" smtClean="0">
                <a:latin typeface="メイリオ" panose="020B0604030504040204" pitchFamily="50" charset="-128"/>
                <a:ea typeface="メイリオ" panose="020B0604030504040204" pitchFamily="50" charset="-128"/>
              </a:rPr>
              <a:pPr>
                <a:defRPr/>
              </a:pPr>
              <a:t>‹#›</a:t>
            </a:fld>
            <a:endParaRPr lang="en-US" altLang="ja-JP" sz="1000" b="0" dirty="0">
              <a:latin typeface="メイリオ" panose="020B0604030504040204" pitchFamily="50" charset="-128"/>
              <a:ea typeface="メイリオ" panose="020B0604030504040204" pitchFamily="50" charset="-128"/>
            </a:endParaRPr>
          </a:p>
        </p:txBody>
      </p:sp>
      <p:sp>
        <p:nvSpPr>
          <p:cNvPr id="8" name="Rectangle 2"/>
          <p:cNvSpPr>
            <a:spLocks noGrp="1" noChangeArrowheads="1"/>
          </p:cNvSpPr>
          <p:nvPr>
            <p:ph type="title"/>
          </p:nvPr>
        </p:nvSpPr>
        <p:spPr bwMode="auto">
          <a:xfrm>
            <a:off x="251520" y="44624"/>
            <a:ext cx="7776864" cy="5905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2400"/>
            </a:lvl1pPr>
          </a:lstStyle>
          <a:p>
            <a:pPr lvl="0"/>
            <a:r>
              <a:rPr lang="ja-JP" altLang="en-US" dirty="0"/>
              <a:t>マスタ タイトルの書式設定</a:t>
            </a:r>
          </a:p>
        </p:txBody>
      </p:sp>
      <p:cxnSp>
        <p:nvCxnSpPr>
          <p:cNvPr id="14" name="直線コネクタ 13"/>
          <p:cNvCxnSpPr/>
          <p:nvPr userDrawn="1"/>
        </p:nvCxnSpPr>
        <p:spPr>
          <a:xfrm>
            <a:off x="0" y="692696"/>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685800" y="1428736"/>
            <a:ext cx="7772400" cy="5048264"/>
          </a:xfrm>
        </p:spPr>
        <p:txBody>
          <a:bodyPr/>
          <a:lstStyle>
            <a:lvl1pPr marL="0" indent="0">
              <a:buClr>
                <a:srgbClr val="7E3033"/>
              </a:buClr>
              <a:buSzPct val="100000"/>
              <a:buFontTx/>
              <a:buNone/>
              <a:defRPr sz="2400" b="1" u="none">
                <a:solidFill>
                  <a:srgbClr val="7E3033"/>
                </a:solidFill>
                <a:effectLst/>
                <a:latin typeface="メイリオ" panose="020B0604030504040204" pitchFamily="50" charset="-128"/>
                <a:ea typeface="メイリオ" panose="020B0604030504040204" pitchFamily="50" charset="-128"/>
              </a:defRPr>
            </a:lvl1pPr>
            <a:lvl2pPr>
              <a:buClr>
                <a:srgbClr val="7E3033"/>
              </a:buClr>
              <a:buFont typeface="Wingdings" pitchFamily="2" charset="2"/>
              <a:buChar char="l"/>
              <a:defRPr sz="2000">
                <a:solidFill>
                  <a:schemeClr val="tx1"/>
                </a:solidFill>
                <a:latin typeface="メイリオ" panose="020B0604030504040204" pitchFamily="50" charset="-128"/>
                <a:ea typeface="メイリオ" panose="020B0604030504040204" pitchFamily="50" charset="-128"/>
              </a:defRPr>
            </a:lvl2pPr>
            <a:lvl3pPr marL="903288" indent="0">
              <a:buFontTx/>
              <a:buNone/>
              <a:defRPr sz="1600" b="1">
                <a:solidFill>
                  <a:schemeClr val="tx1"/>
                </a:solidFill>
                <a:latin typeface="メイリオ" panose="020B0604030504040204" pitchFamily="50" charset="-128"/>
                <a:ea typeface="メイリオ" panose="020B0604030504040204" pitchFamily="50" charset="-128"/>
              </a:defRPr>
            </a:lvl3pPr>
            <a:lvl4pPr>
              <a:defRPr sz="1600">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6" name="Rectangle 6"/>
          <p:cNvSpPr txBox="1">
            <a:spLocks noChangeArrowheads="1"/>
          </p:cNvSpPr>
          <p:nvPr userDrawn="1"/>
        </p:nvSpPr>
        <p:spPr>
          <a:xfrm>
            <a:off x="8643938" y="6597650"/>
            <a:ext cx="500062" cy="260350"/>
          </a:xfrm>
          <a:prstGeom prst="rect">
            <a:avLst/>
          </a:prstGeom>
          <a:solidFill>
            <a:schemeClr val="tx1">
              <a:lumMod val="65000"/>
              <a:lumOff val="35000"/>
            </a:schemeClr>
          </a:solidFill>
          <a:ln/>
        </p:spPr>
        <p:txBody>
          <a:bodyPr/>
          <a:lstStyle>
            <a:defPPr>
              <a:defRPr lang="en-US"/>
            </a:defPPr>
            <a:lvl1pPr algn="ctr" rtl="0" eaLnBrk="0" fontAlgn="base" hangingPunct="0">
              <a:spcBef>
                <a:spcPct val="0"/>
              </a:spcBef>
              <a:spcAft>
                <a:spcPct val="0"/>
              </a:spcAft>
              <a:defRPr kumimoji="1" sz="1200" b="1" kern="1200">
                <a:solidFill>
                  <a:schemeClr val="bg1"/>
                </a:solidFill>
                <a:latin typeface="メイリオ" panose="020B0604030504040204" pitchFamily="50" charset="-128"/>
                <a:ea typeface="メイリオ" panose="020B0604030504040204" pitchFamily="50" charset="-128"/>
                <a:cs typeface="+mn-cs"/>
              </a:defRPr>
            </a:lvl1pPr>
            <a:lvl2pPr marL="457200" algn="l" rtl="0" eaLnBrk="0" fontAlgn="base" hangingPunct="0">
              <a:spcBef>
                <a:spcPct val="0"/>
              </a:spcBef>
              <a:spcAft>
                <a:spcPct val="0"/>
              </a:spcAft>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2pPr>
            <a:lvl3pPr marL="914400" algn="l" rtl="0" eaLnBrk="0" fontAlgn="base" hangingPunct="0">
              <a:spcBef>
                <a:spcPct val="0"/>
              </a:spcBef>
              <a:spcAft>
                <a:spcPct val="0"/>
              </a:spcAft>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3pPr>
            <a:lvl4pPr marL="1371600" algn="l" rtl="0" eaLnBrk="0" fontAlgn="base" hangingPunct="0">
              <a:spcBef>
                <a:spcPct val="0"/>
              </a:spcBef>
              <a:spcAft>
                <a:spcPct val="0"/>
              </a:spcAft>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4pPr>
            <a:lvl5pPr marL="1828800" algn="l" rtl="0" eaLnBrk="0" fontAlgn="base" hangingPunct="0">
              <a:spcBef>
                <a:spcPct val="0"/>
              </a:spcBef>
              <a:spcAft>
                <a:spcPct val="0"/>
              </a:spcAft>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5pPr>
            <a:lvl6pPr marL="2286000" algn="l" defTabSz="914400" rtl="0" eaLnBrk="1" latinLnBrk="0" hangingPunct="1">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6pPr>
            <a:lvl7pPr marL="2743200" algn="l" defTabSz="914400" rtl="0" eaLnBrk="1" latinLnBrk="0" hangingPunct="1">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7pPr>
            <a:lvl8pPr marL="3200400" algn="l" defTabSz="914400" rtl="0" eaLnBrk="1" latinLnBrk="0" hangingPunct="1">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8pPr>
            <a:lvl9pPr marL="3657600" algn="l" defTabSz="914400" rtl="0" eaLnBrk="1" latinLnBrk="0" hangingPunct="1">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9pPr>
          </a:lstStyle>
          <a:p>
            <a:pPr>
              <a:defRPr/>
            </a:pPr>
            <a:fld id="{EC8AFA30-688D-4B17-A86C-4A8BB259877B}" type="slidenum">
              <a:rPr lang="ja-JP" altLang="en-US" sz="1000" b="0" smtClean="0">
                <a:latin typeface="メイリオ" panose="020B0604030504040204" pitchFamily="50" charset="-128"/>
                <a:ea typeface="メイリオ" panose="020B0604030504040204" pitchFamily="50" charset="-128"/>
              </a:rPr>
              <a:pPr>
                <a:defRPr/>
              </a:pPr>
              <a:t>‹#›</a:t>
            </a:fld>
            <a:endParaRPr lang="en-US" altLang="ja-JP" sz="1000" b="0" dirty="0">
              <a:latin typeface="メイリオ" panose="020B0604030504040204" pitchFamily="50" charset="-128"/>
              <a:ea typeface="メイリオ" panose="020B0604030504040204" pitchFamily="50" charset="-128"/>
            </a:endParaRPr>
          </a:p>
        </p:txBody>
      </p:sp>
      <p:sp>
        <p:nvSpPr>
          <p:cNvPr id="8" name="Rectangle 2"/>
          <p:cNvSpPr>
            <a:spLocks noGrp="1" noChangeArrowheads="1"/>
          </p:cNvSpPr>
          <p:nvPr>
            <p:ph type="title"/>
          </p:nvPr>
        </p:nvSpPr>
        <p:spPr bwMode="auto">
          <a:xfrm>
            <a:off x="88900" y="44624"/>
            <a:ext cx="7362825" cy="5905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2400"/>
            </a:lvl1pPr>
          </a:lstStyle>
          <a:p>
            <a:pPr lvl="0"/>
            <a:r>
              <a:rPr lang="ja-JP" altLang="en-US" dirty="0"/>
              <a:t>マスタ タイトルの書式設定</a:t>
            </a:r>
          </a:p>
        </p:txBody>
      </p:sp>
    </p:spTree>
    <p:extLst>
      <p:ext uri="{BB962C8B-B14F-4D97-AF65-F5344CB8AC3E}">
        <p14:creationId xmlns:p14="http://schemas.microsoft.com/office/powerpoint/2010/main" val="60769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685800" y="1143000"/>
            <a:ext cx="3810000" cy="5334000"/>
          </a:xfrm>
        </p:spPr>
        <p:txBody>
          <a:bodyPr/>
          <a:lstStyle>
            <a:lvl1pPr>
              <a:buFontTx/>
              <a:buNone/>
              <a:defRPr sz="2800" u="none">
                <a:solidFill>
                  <a:srgbClr val="7E3033"/>
                </a:solidFill>
                <a:effectLst/>
                <a:latin typeface="ＭＳ Ｐゴシック" pitchFamily="50" charset="-128"/>
                <a:ea typeface="ＭＳ Ｐゴシック" pitchFamily="50" charset="-128"/>
              </a:defRPr>
            </a:lvl1pPr>
            <a:lvl2pPr>
              <a:buClr>
                <a:srgbClr val="7E3033"/>
              </a:buClr>
              <a:buFont typeface="Wingdings" pitchFamily="2" charset="2"/>
              <a:buChar char="l"/>
              <a:defRPr sz="2400">
                <a:latin typeface="ＭＳ Ｐゴシック" pitchFamily="50" charset="-128"/>
                <a:ea typeface="ＭＳ Ｐゴシック" pitchFamily="50" charset="-128"/>
              </a:defRPr>
            </a:lvl2pPr>
            <a:lvl3pPr>
              <a:defRPr sz="2000">
                <a:latin typeface="ＭＳ Ｐゴシック" pitchFamily="50" charset="-128"/>
                <a:ea typeface="ＭＳ Ｐゴシック" pitchFamily="50" charset="-128"/>
              </a:defRPr>
            </a:lvl3pPr>
            <a:lvl4pPr>
              <a:defRPr sz="1800">
                <a:latin typeface="ＭＳ Ｐゴシック" pitchFamily="50" charset="-128"/>
                <a:ea typeface="ＭＳ Ｐゴシック" pitchFamily="50" charset="-128"/>
              </a:defRPr>
            </a:lvl4pPr>
            <a:lvl5pPr>
              <a:defRPr sz="1800">
                <a:latin typeface="ＭＳ Ｐゴシック" pitchFamily="50" charset="-128"/>
                <a:ea typeface="ＭＳ Ｐゴシック"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コンテンツ プレースホルダ 3"/>
          <p:cNvSpPr>
            <a:spLocks noGrp="1"/>
          </p:cNvSpPr>
          <p:nvPr>
            <p:ph sz="half" idx="2"/>
          </p:nvPr>
        </p:nvSpPr>
        <p:spPr>
          <a:xfrm>
            <a:off x="4648200" y="1143000"/>
            <a:ext cx="3810000" cy="5334000"/>
          </a:xfrm>
        </p:spPr>
        <p:txBody>
          <a:bodyPr/>
          <a:lstStyle>
            <a:lvl1pPr>
              <a:buFontTx/>
              <a:buNone/>
              <a:defRPr sz="2800" u="none">
                <a:solidFill>
                  <a:srgbClr val="7E3033"/>
                </a:solidFill>
                <a:effectLst/>
                <a:latin typeface="ＭＳ Ｐゴシック" pitchFamily="50" charset="-128"/>
                <a:ea typeface="ＭＳ Ｐゴシック" pitchFamily="50" charset="-128"/>
              </a:defRPr>
            </a:lvl1pPr>
            <a:lvl2pPr>
              <a:buClr>
                <a:srgbClr val="7E3033"/>
              </a:buClr>
              <a:buFont typeface="Wingdings" pitchFamily="2" charset="2"/>
              <a:buChar char="l"/>
              <a:defRPr sz="2400">
                <a:latin typeface="ＭＳ Ｐゴシック" pitchFamily="50" charset="-128"/>
                <a:ea typeface="ＭＳ Ｐゴシック" pitchFamily="50" charset="-128"/>
              </a:defRPr>
            </a:lvl2pPr>
            <a:lvl3pPr>
              <a:defRPr sz="2000">
                <a:latin typeface="ＭＳ Ｐゴシック" pitchFamily="50" charset="-128"/>
                <a:ea typeface="ＭＳ Ｐゴシック" pitchFamily="50" charset="-128"/>
              </a:defRPr>
            </a:lvl3pPr>
            <a:lvl4pPr>
              <a:defRPr sz="1800">
                <a:latin typeface="ＭＳ Ｐゴシック" pitchFamily="50" charset="-128"/>
                <a:ea typeface="ＭＳ Ｐゴシック" pitchFamily="50" charset="-128"/>
              </a:defRPr>
            </a:lvl4pPr>
            <a:lvl5pPr>
              <a:defRPr sz="1800">
                <a:latin typeface="ＭＳ Ｐゴシック" pitchFamily="50" charset="-128"/>
                <a:ea typeface="ＭＳ Ｐゴシック"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Rectangle 4"/>
          <p:cNvSpPr>
            <a:spLocks noGrp="1" noChangeArrowheads="1"/>
          </p:cNvSpPr>
          <p:nvPr>
            <p:ph type="dt" sz="half" idx="10"/>
          </p:nvPr>
        </p:nvSpPr>
        <p:spPr>
          <a:xfrm>
            <a:off x="152400" y="6491288"/>
            <a:ext cx="1905000" cy="328612"/>
          </a:xfrm>
          <a:prstGeom prst="rect">
            <a:avLst/>
          </a:prstGeom>
          <a:ln/>
        </p:spPr>
        <p:txBody>
          <a:bodyPr/>
          <a:lstStyle>
            <a:lvl1pPr>
              <a:defRPr/>
            </a:lvl1pPr>
          </a:lstStyle>
          <a:p>
            <a:fld id="{83DDFD84-1B4A-42C0-9A03-ABF033D6E210}" type="datetime1">
              <a:rPr kumimoji="1" lang="ja-JP" altLang="en-US" smtClean="0"/>
              <a:t>2021/2/24</a:t>
            </a:fld>
            <a:endParaRPr kumimoji="1" lang="ja-JP" altLang="en-US"/>
          </a:p>
        </p:txBody>
      </p:sp>
      <p:sp>
        <p:nvSpPr>
          <p:cNvPr id="6" name="Rectangle 6"/>
          <p:cNvSpPr>
            <a:spLocks noGrp="1" noChangeArrowheads="1"/>
          </p:cNvSpPr>
          <p:nvPr>
            <p:ph type="sldNum" sz="quarter" idx="11"/>
          </p:nvPr>
        </p:nvSpPr>
        <p:spPr>
          <a:xfrm>
            <a:off x="7086600" y="6478588"/>
            <a:ext cx="1905000" cy="328612"/>
          </a:xfrm>
          <a:prstGeom prst="rect">
            <a:avLst/>
          </a:prstGeom>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cxnSp>
        <p:nvCxnSpPr>
          <p:cNvPr id="4" name="直線コネクタ 3"/>
          <p:cNvCxnSpPr/>
          <p:nvPr userDrawn="1"/>
        </p:nvCxnSpPr>
        <p:spPr>
          <a:xfrm>
            <a:off x="0" y="692696"/>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2"/>
          <p:cNvSpPr>
            <a:spLocks noGrp="1" noChangeArrowheads="1"/>
          </p:cNvSpPr>
          <p:nvPr>
            <p:ph type="title"/>
          </p:nvPr>
        </p:nvSpPr>
        <p:spPr bwMode="auto">
          <a:xfrm>
            <a:off x="88900" y="44624"/>
            <a:ext cx="7362825" cy="5905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2400"/>
            </a:lvl1pPr>
          </a:lstStyle>
          <a:p>
            <a:pPr lvl="0"/>
            <a:r>
              <a:rPr lang="ja-JP" altLang="en-US" dirty="0"/>
              <a:t>マスタ タイトルの書式設定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2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310" y="214290"/>
            <a:ext cx="7772400" cy="914400"/>
          </a:xfrm>
        </p:spPr>
        <p:txBody>
          <a:bodyPr/>
          <a:lstStyle>
            <a:lvl1pPr>
              <a:defRPr sz="2000" b="1">
                <a:latin typeface="ＭＳ Ｐゴシック" pitchFamily="50" charset="-128"/>
                <a:ea typeface="ＭＳ Ｐゴシック" pitchFamily="50" charset="-128"/>
              </a:defRPr>
            </a:lvl1pPr>
          </a:lstStyle>
          <a:p>
            <a:r>
              <a:rPr lang="ja-JP" altLang="en-US" dirty="0"/>
              <a:t>マスタ タイトルの書式設定</a:t>
            </a:r>
          </a:p>
        </p:txBody>
      </p:sp>
      <p:sp>
        <p:nvSpPr>
          <p:cNvPr id="3" name="コンテンツ プレースホルダ 2"/>
          <p:cNvSpPr>
            <a:spLocks noGrp="1"/>
          </p:cNvSpPr>
          <p:nvPr>
            <p:ph idx="1"/>
          </p:nvPr>
        </p:nvSpPr>
        <p:spPr>
          <a:xfrm>
            <a:off x="685800" y="1428736"/>
            <a:ext cx="7772400" cy="5048264"/>
          </a:xfrm>
        </p:spPr>
        <p:txBody>
          <a:bodyPr/>
          <a:lstStyle>
            <a:lvl1pPr marL="0" indent="0">
              <a:buClr>
                <a:srgbClr val="7E3033"/>
              </a:buClr>
              <a:buSzPct val="100000"/>
              <a:buFontTx/>
              <a:buNone/>
              <a:defRPr sz="2800" b="1" u="none">
                <a:solidFill>
                  <a:srgbClr val="7E3033"/>
                </a:solidFill>
                <a:effectLst/>
                <a:latin typeface="ＭＳ Ｐゴシック" pitchFamily="50" charset="-128"/>
                <a:ea typeface="ＭＳ Ｐゴシック" pitchFamily="50" charset="-128"/>
              </a:defRPr>
            </a:lvl1pPr>
            <a:lvl2pPr>
              <a:buClr>
                <a:srgbClr val="7E3033"/>
              </a:buClr>
              <a:buFont typeface="Wingdings" pitchFamily="2" charset="2"/>
              <a:buChar char="l"/>
              <a:defRPr>
                <a:latin typeface="ＭＳ ゴシック" pitchFamily="49" charset="-128"/>
                <a:ea typeface="ＭＳ ゴシック" pitchFamily="49" charset="-128"/>
              </a:defRPr>
            </a:lvl2pPr>
            <a:lvl3pPr>
              <a:defRPr>
                <a:latin typeface="ＭＳ ゴシック" pitchFamily="49" charset="-128"/>
                <a:ea typeface="ＭＳ ゴシック" pitchFamily="49" charset="-128"/>
              </a:defRPr>
            </a:lvl3pPr>
            <a:lvl4pPr>
              <a:defRPr>
                <a:latin typeface="ＭＳ ゴシック" pitchFamily="49" charset="-128"/>
                <a:ea typeface="ＭＳ ゴシック" pitchFamily="49" charset="-128"/>
              </a:defRPr>
            </a:lvl4pPr>
            <a:lvl5pPr>
              <a:defRPr>
                <a:latin typeface="ＭＳ ゴシック" pitchFamily="49" charset="-128"/>
                <a:ea typeface="ＭＳ ゴシック" pitchFamily="49" charset="-128"/>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ja-JP" altLang="en-US"/>
          </a:p>
        </p:txBody>
      </p:sp>
      <p:sp>
        <p:nvSpPr>
          <p:cNvPr id="5" name="Rectangle 6"/>
          <p:cNvSpPr>
            <a:spLocks noGrp="1" noChangeArrowheads="1"/>
          </p:cNvSpPr>
          <p:nvPr>
            <p:ph type="sldNum" sz="quarter" idx="11"/>
          </p:nvPr>
        </p:nvSpPr>
        <p:spPr>
          <a:ln/>
        </p:spPr>
        <p:txBody>
          <a:bodyPr/>
          <a:lstStyle>
            <a:lvl1pPr>
              <a:defRPr/>
            </a:lvl1pPr>
          </a:lstStyle>
          <a:p>
            <a:pPr>
              <a:defRPr/>
            </a:pPr>
            <a:fld id="{7CBF17BB-C4F7-447A-A169-0D7A1839F2F0}" type="slidenum">
              <a:rPr lang="ja-JP" altLang="en-US"/>
              <a:pPr>
                <a:defRPr/>
              </a:pPr>
              <a:t>‹#›</a:t>
            </a:fld>
            <a:endParaRPr lang="en-US" altLang="ja-JP"/>
          </a:p>
        </p:txBody>
      </p:sp>
    </p:spTree>
    <p:extLst>
      <p:ext uri="{BB962C8B-B14F-4D97-AF65-F5344CB8AC3E}">
        <p14:creationId xmlns:p14="http://schemas.microsoft.com/office/powerpoint/2010/main" val="405549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4"/>
          <p:cNvSpPr>
            <a:spLocks noGrp="1" noChangeArrowheads="1"/>
          </p:cNvSpPr>
          <p:nvPr>
            <p:ph type="dt" sz="half" idx="10"/>
          </p:nvPr>
        </p:nvSpPr>
        <p:spPr>
          <a:ln/>
        </p:spPr>
        <p:txBody>
          <a:bodyPr/>
          <a:lstStyle>
            <a:lvl1pPr>
              <a:defRPr/>
            </a:lvl1pPr>
          </a:lstStyle>
          <a:p>
            <a:pPr>
              <a:defRPr/>
            </a:pPr>
            <a:endParaRPr lang="ja-JP" altLang="en-US"/>
          </a:p>
        </p:txBody>
      </p:sp>
      <p:sp>
        <p:nvSpPr>
          <p:cNvPr id="4" name="Rectangle 6"/>
          <p:cNvSpPr>
            <a:spLocks noGrp="1" noChangeArrowheads="1"/>
          </p:cNvSpPr>
          <p:nvPr>
            <p:ph type="sldNum" sz="quarter" idx="11"/>
          </p:nvPr>
        </p:nvSpPr>
        <p:spPr>
          <a:ln/>
        </p:spPr>
        <p:txBody>
          <a:bodyPr/>
          <a:lstStyle>
            <a:lvl1pPr>
              <a:defRPr/>
            </a:lvl1pPr>
          </a:lstStyle>
          <a:p>
            <a:pPr>
              <a:defRPr/>
            </a:pPr>
            <a:fld id="{189F2EBE-8E28-4DDC-B457-49EE1B16F1BB}" type="slidenum">
              <a:rPr lang="ja-JP" altLang="en-US"/>
              <a:pPr>
                <a:defRPr/>
              </a:pPr>
              <a:t>‹#›</a:t>
            </a:fld>
            <a:endParaRPr lang="en-US" altLang="ja-JP"/>
          </a:p>
        </p:txBody>
      </p:sp>
    </p:spTree>
    <p:extLst>
      <p:ext uri="{BB962C8B-B14F-4D97-AF65-F5344CB8AC3E}">
        <p14:creationId xmlns:p14="http://schemas.microsoft.com/office/powerpoint/2010/main" val="210991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正方形/長方形 10"/>
          <p:cNvSpPr/>
          <p:nvPr userDrawn="1"/>
        </p:nvSpPr>
        <p:spPr>
          <a:xfrm>
            <a:off x="0" y="0"/>
            <a:ext cx="9144000" cy="692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26" name="Rectangle 2"/>
          <p:cNvSpPr>
            <a:spLocks noGrp="1" noChangeArrowheads="1"/>
          </p:cNvSpPr>
          <p:nvPr>
            <p:ph type="title"/>
          </p:nvPr>
        </p:nvSpPr>
        <p:spPr bwMode="auto">
          <a:xfrm>
            <a:off x="88900" y="116632"/>
            <a:ext cx="7362825" cy="5905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1027" name="Rectangle 3"/>
          <p:cNvSpPr>
            <a:spLocks noGrp="1" noChangeArrowheads="1"/>
          </p:cNvSpPr>
          <p:nvPr>
            <p:ph type="body" idx="1"/>
          </p:nvPr>
        </p:nvSpPr>
        <p:spPr bwMode="auto">
          <a:xfrm>
            <a:off x="395288" y="1009650"/>
            <a:ext cx="8353425" cy="5299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第二レベル</a:t>
            </a:r>
          </a:p>
          <a:p>
            <a:pPr lvl="2"/>
            <a:r>
              <a:rPr lang="ja-JP" altLang="en-US" dirty="0"/>
              <a:t>第三レベル</a:t>
            </a:r>
          </a:p>
          <a:p>
            <a:pPr lvl="1"/>
            <a:endParaRPr lang="ja-JP" altLang="en-US" dirty="0"/>
          </a:p>
          <a:p>
            <a:pPr lvl="2"/>
            <a:endParaRPr lang="ja-JP" altLang="en-US" dirty="0"/>
          </a:p>
        </p:txBody>
      </p:sp>
      <p:pic>
        <p:nvPicPr>
          <p:cNvPr id="10" name="図 2"/>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172450" y="44450"/>
            <a:ext cx="720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
          <p:cNvSpPr txBox="1">
            <a:spLocks noChangeArrowheads="1"/>
          </p:cNvSpPr>
          <p:nvPr userDrawn="1"/>
        </p:nvSpPr>
        <p:spPr bwMode="auto">
          <a:xfrm>
            <a:off x="2324100" y="6525344"/>
            <a:ext cx="4495800" cy="304800"/>
          </a:xfrm>
          <a:prstGeom prst="rect">
            <a:avLst/>
          </a:prstGeom>
          <a:noFill/>
          <a:ln w="9525">
            <a:noFill/>
            <a:miter lim="800000"/>
            <a:headEnd/>
            <a:tailEnd/>
          </a:ln>
          <a:effectLst/>
        </p:spPr>
        <p:txBody>
          <a:bodyPr/>
          <a:lstStyle>
            <a:defPPr>
              <a:defRPr lang="en-US"/>
            </a:defPPr>
            <a:lvl1pPr algn="r" rtl="0" eaLnBrk="1" fontAlgn="base" hangingPunct="1">
              <a:spcBef>
                <a:spcPct val="0"/>
              </a:spcBef>
              <a:spcAft>
                <a:spcPct val="0"/>
              </a:spcAft>
              <a:defRPr kumimoji="0" sz="1200" b="1" kern="1200" smtClean="0">
                <a:solidFill>
                  <a:schemeClr val="tx1"/>
                </a:solidFill>
                <a:latin typeface="メイリオ" panose="020B0604030504040204" pitchFamily="50" charset="-128"/>
                <a:ea typeface="メイリオ" panose="020B0604030504040204" pitchFamily="50" charset="-128"/>
                <a:cs typeface="+mn-cs"/>
              </a:defRPr>
            </a:lvl1pPr>
            <a:lvl2pPr marL="457200" algn="l" rtl="0" eaLnBrk="0" fontAlgn="base" hangingPunct="0">
              <a:spcBef>
                <a:spcPct val="0"/>
              </a:spcBef>
              <a:spcAft>
                <a:spcPct val="0"/>
              </a:spcAft>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2pPr>
            <a:lvl3pPr marL="914400" algn="l" rtl="0" eaLnBrk="0" fontAlgn="base" hangingPunct="0">
              <a:spcBef>
                <a:spcPct val="0"/>
              </a:spcBef>
              <a:spcAft>
                <a:spcPct val="0"/>
              </a:spcAft>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3pPr>
            <a:lvl4pPr marL="1371600" algn="l" rtl="0" eaLnBrk="0" fontAlgn="base" hangingPunct="0">
              <a:spcBef>
                <a:spcPct val="0"/>
              </a:spcBef>
              <a:spcAft>
                <a:spcPct val="0"/>
              </a:spcAft>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4pPr>
            <a:lvl5pPr marL="1828800" algn="l" rtl="0" eaLnBrk="0" fontAlgn="base" hangingPunct="0">
              <a:spcBef>
                <a:spcPct val="0"/>
              </a:spcBef>
              <a:spcAft>
                <a:spcPct val="0"/>
              </a:spcAft>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5pPr>
            <a:lvl6pPr marL="2286000" algn="l" defTabSz="914400" rtl="0" eaLnBrk="1" latinLnBrk="0" hangingPunct="1">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6pPr>
            <a:lvl7pPr marL="2743200" algn="l" defTabSz="914400" rtl="0" eaLnBrk="1" latinLnBrk="0" hangingPunct="1">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7pPr>
            <a:lvl8pPr marL="3200400" algn="l" defTabSz="914400" rtl="0" eaLnBrk="1" latinLnBrk="0" hangingPunct="1">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8pPr>
            <a:lvl9pPr marL="3657600" algn="l" defTabSz="914400" rtl="0" eaLnBrk="1" latinLnBrk="0" hangingPunct="1">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9pPr>
          </a:lstStyle>
          <a:p>
            <a:pPr algn="ctr">
              <a:defRPr/>
            </a:pPr>
            <a:r>
              <a:rPr lang="en-US" altLang="ja-JP" sz="1050" b="0" dirty="0">
                <a:solidFill>
                  <a:schemeClr val="tx1">
                    <a:lumMod val="85000"/>
                    <a:lumOff val="15000"/>
                  </a:schemeClr>
                </a:solidFill>
              </a:rPr>
              <a:t>Copyright © IDS Corporation. All rights reserved.</a:t>
            </a:r>
          </a:p>
        </p:txBody>
      </p:sp>
      <p:sp>
        <p:nvSpPr>
          <p:cNvPr id="13" name="正方形/長方形 12"/>
          <p:cNvSpPr/>
          <p:nvPr userDrawn="1"/>
        </p:nvSpPr>
        <p:spPr>
          <a:xfrm rot="16200000">
            <a:off x="503237" y="6289676"/>
            <a:ext cx="73025" cy="107950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200" dirty="0">
              <a:latin typeface="メイリオ" panose="020B0604030504040204" pitchFamily="50" charset="-128"/>
              <a:ea typeface="メイリオ" panose="020B0604030504040204" pitchFamily="50" charset="-128"/>
            </a:endParaRPr>
          </a:p>
        </p:txBody>
      </p:sp>
      <p:sp>
        <p:nvSpPr>
          <p:cNvPr id="14" name="Rectangle 6"/>
          <p:cNvSpPr txBox="1">
            <a:spLocks noChangeArrowheads="1"/>
          </p:cNvSpPr>
          <p:nvPr userDrawn="1"/>
        </p:nvSpPr>
        <p:spPr>
          <a:xfrm>
            <a:off x="8643938" y="6597650"/>
            <a:ext cx="500062" cy="260350"/>
          </a:xfrm>
          <a:prstGeom prst="rect">
            <a:avLst/>
          </a:prstGeom>
          <a:solidFill>
            <a:schemeClr val="tx1">
              <a:lumMod val="65000"/>
              <a:lumOff val="35000"/>
            </a:schemeClr>
          </a:solidFill>
          <a:ln/>
        </p:spPr>
        <p:txBody>
          <a:bodyPr/>
          <a:lstStyle>
            <a:defPPr>
              <a:defRPr lang="en-US"/>
            </a:defPPr>
            <a:lvl1pPr algn="ctr" rtl="0" eaLnBrk="0" fontAlgn="base" hangingPunct="0">
              <a:spcBef>
                <a:spcPct val="0"/>
              </a:spcBef>
              <a:spcAft>
                <a:spcPct val="0"/>
              </a:spcAft>
              <a:defRPr kumimoji="1" sz="1200" b="1" kern="1200">
                <a:solidFill>
                  <a:schemeClr val="bg1"/>
                </a:solidFill>
                <a:latin typeface="メイリオ" panose="020B0604030504040204" pitchFamily="50" charset="-128"/>
                <a:ea typeface="メイリオ" panose="020B0604030504040204" pitchFamily="50" charset="-128"/>
                <a:cs typeface="+mn-cs"/>
              </a:defRPr>
            </a:lvl1pPr>
            <a:lvl2pPr marL="457200" algn="l" rtl="0" eaLnBrk="0" fontAlgn="base" hangingPunct="0">
              <a:spcBef>
                <a:spcPct val="0"/>
              </a:spcBef>
              <a:spcAft>
                <a:spcPct val="0"/>
              </a:spcAft>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2pPr>
            <a:lvl3pPr marL="914400" algn="l" rtl="0" eaLnBrk="0" fontAlgn="base" hangingPunct="0">
              <a:spcBef>
                <a:spcPct val="0"/>
              </a:spcBef>
              <a:spcAft>
                <a:spcPct val="0"/>
              </a:spcAft>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3pPr>
            <a:lvl4pPr marL="1371600" algn="l" rtl="0" eaLnBrk="0" fontAlgn="base" hangingPunct="0">
              <a:spcBef>
                <a:spcPct val="0"/>
              </a:spcBef>
              <a:spcAft>
                <a:spcPct val="0"/>
              </a:spcAft>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4pPr>
            <a:lvl5pPr marL="1828800" algn="l" rtl="0" eaLnBrk="0" fontAlgn="base" hangingPunct="0">
              <a:spcBef>
                <a:spcPct val="0"/>
              </a:spcBef>
              <a:spcAft>
                <a:spcPct val="0"/>
              </a:spcAft>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5pPr>
            <a:lvl6pPr marL="2286000" algn="l" defTabSz="914400" rtl="0" eaLnBrk="1" latinLnBrk="0" hangingPunct="1">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6pPr>
            <a:lvl7pPr marL="2743200" algn="l" defTabSz="914400" rtl="0" eaLnBrk="1" latinLnBrk="0" hangingPunct="1">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7pPr>
            <a:lvl8pPr marL="3200400" algn="l" defTabSz="914400" rtl="0" eaLnBrk="1" latinLnBrk="0" hangingPunct="1">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8pPr>
            <a:lvl9pPr marL="3657600" algn="l" defTabSz="914400" rtl="0" eaLnBrk="1" latinLnBrk="0" hangingPunct="1">
              <a:defRPr kumimoji="1" sz="1600" kern="1200">
                <a:solidFill>
                  <a:schemeClr val="tx1"/>
                </a:solidFill>
                <a:latin typeface="HGP創英角ｺﾞｼｯｸUB" panose="020B0900000000000000" pitchFamily="50" charset="-128"/>
                <a:ea typeface="HGP創英角ｺﾞｼｯｸUB" panose="020B0900000000000000" pitchFamily="50" charset="-128"/>
                <a:cs typeface="+mn-cs"/>
              </a:defRPr>
            </a:lvl9pPr>
          </a:lstStyle>
          <a:p>
            <a:pPr>
              <a:defRPr/>
            </a:pPr>
            <a:fld id="{EC8AFA30-688D-4B17-A86C-4A8BB259877B}" type="slidenum">
              <a:rPr lang="ja-JP" altLang="en-US" sz="1000" b="0" smtClean="0">
                <a:latin typeface="メイリオ" panose="020B0604030504040204" pitchFamily="50" charset="-128"/>
                <a:ea typeface="メイリオ" panose="020B0604030504040204" pitchFamily="50" charset="-128"/>
              </a:rPr>
              <a:pPr>
                <a:defRPr/>
              </a:pPr>
              <a:t>‹#›</a:t>
            </a:fld>
            <a:endParaRPr lang="en-US" altLang="ja-JP" sz="1000" b="0" dirty="0">
              <a:latin typeface="メイリオ" panose="020B0604030504040204" pitchFamily="50" charset="-128"/>
              <a:ea typeface="メイリオ" panose="020B0604030504040204" pitchFamily="50" charset="-128"/>
            </a:endParaRPr>
          </a:p>
        </p:txBody>
      </p:sp>
      <p:sp>
        <p:nvSpPr>
          <p:cNvPr id="15" name="サブタイトル 2"/>
          <p:cNvSpPr txBox="1">
            <a:spLocks/>
          </p:cNvSpPr>
          <p:nvPr userDrawn="1"/>
        </p:nvSpPr>
        <p:spPr bwMode="auto">
          <a:xfrm>
            <a:off x="-36512" y="6552728"/>
            <a:ext cx="1131528" cy="3326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C9966"/>
              </a:buClr>
              <a:buFont typeface="Wingdings" pitchFamily="2" charset="2"/>
              <a:buNone/>
              <a:defRPr kumimoji="1" sz="1800" b="1" u="none">
                <a:solidFill>
                  <a:schemeClr val="tx1"/>
                </a:solidFill>
                <a:effectLst/>
                <a:latin typeface="メイリオ" panose="020B0604030504040204" pitchFamily="50" charset="-128"/>
                <a:ea typeface="メイリオ" panose="020B0604030504040204" pitchFamily="50" charset="-128"/>
                <a:cs typeface="+mn-cs"/>
              </a:defRPr>
            </a:lvl1pPr>
            <a:lvl2pPr marL="457200" indent="0" algn="ctr" rtl="0" eaLnBrk="1" fontAlgn="base" hangingPunct="1">
              <a:spcBef>
                <a:spcPct val="20000"/>
              </a:spcBef>
              <a:spcAft>
                <a:spcPct val="0"/>
              </a:spcAft>
              <a:buClr>
                <a:srgbClr val="663300"/>
              </a:buClr>
              <a:buFont typeface="Wingdings" pitchFamily="2" charset="2"/>
              <a:buNone/>
              <a:defRPr kumimoji="1" sz="1600">
                <a:solidFill>
                  <a:schemeClr val="tx1"/>
                </a:solidFill>
                <a:latin typeface="メイリオ" panose="020B0604030504040204" pitchFamily="50" charset="-128"/>
                <a:ea typeface="メイリオ" panose="020B0604030504040204" pitchFamily="50" charset="-128"/>
              </a:defRPr>
            </a:lvl2pPr>
            <a:lvl3pPr marL="914400" indent="0" algn="ctr" rtl="0" eaLnBrk="1" fontAlgn="base" hangingPunct="1">
              <a:spcBef>
                <a:spcPct val="20000"/>
              </a:spcBef>
              <a:spcAft>
                <a:spcPct val="0"/>
              </a:spcAft>
              <a:buNone/>
              <a:defRPr kumimoji="1" sz="1400">
                <a:solidFill>
                  <a:schemeClr val="tx1"/>
                </a:solidFill>
                <a:latin typeface="メイリオ" panose="020B0604030504040204" pitchFamily="50" charset="-128"/>
                <a:ea typeface="メイリオ" panose="020B0604030504040204" pitchFamily="50" charset="-128"/>
              </a:defRPr>
            </a:lvl3pPr>
            <a:lvl4pPr marL="1371600" indent="0" algn="ctr" rtl="0" eaLnBrk="1" fontAlgn="base" hangingPunct="1">
              <a:spcBef>
                <a:spcPct val="20000"/>
              </a:spcBef>
              <a:spcAft>
                <a:spcPct val="0"/>
              </a:spcAft>
              <a:buNone/>
              <a:defRPr kumimoji="1" sz="1200">
                <a:solidFill>
                  <a:schemeClr val="tx1"/>
                </a:solidFill>
                <a:latin typeface="ＭＳ Ｐゴシック" pitchFamily="50" charset="-128"/>
                <a:ea typeface="ＭＳ Ｐゴシック" pitchFamily="50" charset="-128"/>
              </a:defRPr>
            </a:lvl4pPr>
            <a:lvl5pPr marL="1828800" indent="0" algn="ctr" rtl="0" eaLnBrk="1" fontAlgn="base" hangingPunct="1">
              <a:spcBef>
                <a:spcPct val="20000"/>
              </a:spcBef>
              <a:spcAft>
                <a:spcPct val="0"/>
              </a:spcAft>
              <a:buNone/>
              <a:defRPr kumimoji="1" sz="1000">
                <a:solidFill>
                  <a:schemeClr val="tx1"/>
                </a:solidFill>
                <a:latin typeface="ＭＳ Ｐゴシック" pitchFamily="50" charset="-128"/>
                <a:ea typeface="ＭＳ Ｐゴシック" pitchFamily="50" charset="-128"/>
              </a:defRPr>
            </a:lvl5pPr>
            <a:lvl6pPr marL="2286000" indent="0" algn="ctr" rtl="0" eaLnBrk="1" fontAlgn="base" hangingPunct="1">
              <a:spcBef>
                <a:spcPct val="20000"/>
              </a:spcBef>
              <a:spcAft>
                <a:spcPct val="0"/>
              </a:spcAft>
              <a:buNone/>
              <a:defRPr kumimoji="1" sz="1000">
                <a:solidFill>
                  <a:schemeClr val="tx1"/>
                </a:solidFill>
                <a:latin typeface="+mn-lt"/>
                <a:ea typeface="+mn-ea"/>
              </a:defRPr>
            </a:lvl6pPr>
            <a:lvl7pPr marL="2743200" indent="0" algn="ctr" rtl="0" eaLnBrk="1" fontAlgn="base" hangingPunct="1">
              <a:spcBef>
                <a:spcPct val="20000"/>
              </a:spcBef>
              <a:spcAft>
                <a:spcPct val="0"/>
              </a:spcAft>
              <a:buNone/>
              <a:defRPr kumimoji="1" sz="1000">
                <a:solidFill>
                  <a:schemeClr val="tx1"/>
                </a:solidFill>
                <a:latin typeface="+mn-lt"/>
                <a:ea typeface="+mn-ea"/>
              </a:defRPr>
            </a:lvl7pPr>
            <a:lvl8pPr marL="3200400" indent="0" algn="ctr" rtl="0" eaLnBrk="1" fontAlgn="base" hangingPunct="1">
              <a:spcBef>
                <a:spcPct val="20000"/>
              </a:spcBef>
              <a:spcAft>
                <a:spcPct val="0"/>
              </a:spcAft>
              <a:buNone/>
              <a:defRPr kumimoji="1" sz="1000">
                <a:solidFill>
                  <a:schemeClr val="tx1"/>
                </a:solidFill>
                <a:latin typeface="+mn-lt"/>
                <a:ea typeface="+mn-ea"/>
              </a:defRPr>
            </a:lvl8pPr>
            <a:lvl9pPr marL="3657600" indent="0" algn="ctr" rtl="0" eaLnBrk="1" fontAlgn="base" hangingPunct="1">
              <a:spcBef>
                <a:spcPct val="20000"/>
              </a:spcBef>
              <a:spcAft>
                <a:spcPct val="0"/>
              </a:spcAft>
              <a:buNone/>
              <a:defRPr kumimoji="1" sz="1000">
                <a:solidFill>
                  <a:schemeClr val="tx1"/>
                </a:solidFill>
                <a:latin typeface="+mn-lt"/>
                <a:ea typeface="+mn-ea"/>
              </a:defRPr>
            </a:lvl9pPr>
          </a:lstStyle>
          <a:p>
            <a:pPr algn="ctr"/>
            <a:r>
              <a:rPr lang="en-US" altLang="ja-JP" sz="1050" b="0" kern="0" dirty="0">
                <a:solidFill>
                  <a:schemeClr val="tx1">
                    <a:lumMod val="75000"/>
                    <a:lumOff val="25000"/>
                  </a:schemeClr>
                </a:solidFill>
              </a:rPr>
              <a:t>Confidential</a:t>
            </a:r>
            <a:endParaRPr lang="ja-JP" altLang="en-US" sz="1050" b="0" kern="0" dirty="0">
              <a:solidFill>
                <a:schemeClr val="tx1">
                  <a:lumMod val="75000"/>
                  <a:lumOff val="25000"/>
                </a:scheme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4" r:id="rId4"/>
    <p:sldLayoutId id="2147483667" r:id="rId5"/>
    <p:sldLayoutId id="2147483674" r:id="rId6"/>
    <p:sldLayoutId id="2147483675" r:id="rId7"/>
  </p:sldLayoutIdLst>
  <p:hf hdr="0" ftr="0" dt="0"/>
  <p:txStyles>
    <p:titleStyle>
      <a:lvl1pPr algn="l" rtl="0" eaLnBrk="1" fontAlgn="base" hangingPunct="1">
        <a:spcBef>
          <a:spcPct val="0"/>
        </a:spcBef>
        <a:spcAft>
          <a:spcPct val="0"/>
        </a:spcAft>
        <a:defRPr kumimoji="1" sz="2000">
          <a:solidFill>
            <a:schemeClr val="tx2"/>
          </a:solidFill>
          <a:latin typeface="メイリオ" panose="020B0604030504040204" pitchFamily="50" charset="-128"/>
          <a:ea typeface="メイリオ" panose="020B0604030504040204" pitchFamily="50" charset="-128"/>
          <a:cs typeface="+mj-cs"/>
        </a:defRPr>
      </a:lvl1pPr>
      <a:lvl2pPr algn="l" rtl="0" eaLnBrk="1" fontAlgn="base" hangingPunct="1">
        <a:spcBef>
          <a:spcPct val="0"/>
        </a:spcBef>
        <a:spcAft>
          <a:spcPct val="0"/>
        </a:spcAft>
        <a:defRPr kumimoji="1" sz="2000">
          <a:solidFill>
            <a:schemeClr val="tx2"/>
          </a:solidFill>
          <a:latin typeface="HGPｺﾞｼｯｸE" pitchFamily="50" charset="-128"/>
          <a:ea typeface="HGPｺﾞｼｯｸE" pitchFamily="50" charset="-128"/>
        </a:defRPr>
      </a:lvl2pPr>
      <a:lvl3pPr algn="l" rtl="0" eaLnBrk="1" fontAlgn="base" hangingPunct="1">
        <a:spcBef>
          <a:spcPct val="0"/>
        </a:spcBef>
        <a:spcAft>
          <a:spcPct val="0"/>
        </a:spcAft>
        <a:defRPr kumimoji="1" sz="2000">
          <a:solidFill>
            <a:schemeClr val="tx2"/>
          </a:solidFill>
          <a:latin typeface="HGPｺﾞｼｯｸE" pitchFamily="50" charset="-128"/>
          <a:ea typeface="HGPｺﾞｼｯｸE" pitchFamily="50" charset="-128"/>
        </a:defRPr>
      </a:lvl3pPr>
      <a:lvl4pPr algn="l" rtl="0" eaLnBrk="1" fontAlgn="base" hangingPunct="1">
        <a:spcBef>
          <a:spcPct val="0"/>
        </a:spcBef>
        <a:spcAft>
          <a:spcPct val="0"/>
        </a:spcAft>
        <a:defRPr kumimoji="1" sz="2000">
          <a:solidFill>
            <a:schemeClr val="tx2"/>
          </a:solidFill>
          <a:latin typeface="HGPｺﾞｼｯｸE" pitchFamily="50" charset="-128"/>
          <a:ea typeface="HGPｺﾞｼｯｸE" pitchFamily="50" charset="-128"/>
        </a:defRPr>
      </a:lvl4pPr>
      <a:lvl5pPr algn="l" rtl="0" eaLnBrk="1" fontAlgn="base" hangingPunct="1">
        <a:spcBef>
          <a:spcPct val="0"/>
        </a:spcBef>
        <a:spcAft>
          <a:spcPct val="0"/>
        </a:spcAft>
        <a:defRPr kumimoji="1" sz="2000">
          <a:solidFill>
            <a:schemeClr val="tx2"/>
          </a:solidFill>
          <a:latin typeface="HGPｺﾞｼｯｸE" pitchFamily="50" charset="-128"/>
          <a:ea typeface="HGPｺﾞｼｯｸE" pitchFamily="50" charset="-128"/>
        </a:defRPr>
      </a:lvl5pPr>
      <a:lvl6pPr marL="457200" algn="l" rtl="0" eaLnBrk="1" fontAlgn="base" hangingPunct="1">
        <a:spcBef>
          <a:spcPct val="0"/>
        </a:spcBef>
        <a:spcAft>
          <a:spcPct val="0"/>
        </a:spcAft>
        <a:defRPr kumimoji="1" sz="2400">
          <a:solidFill>
            <a:schemeClr val="tx2"/>
          </a:solidFill>
          <a:latin typeface="HG丸ｺﾞｼｯｸM-PRO" pitchFamily="49" charset="-128"/>
          <a:ea typeface="HG丸ｺﾞｼｯｸM-PRO" pitchFamily="49" charset="-128"/>
        </a:defRPr>
      </a:lvl6pPr>
      <a:lvl7pPr marL="914400" algn="l" rtl="0" eaLnBrk="1" fontAlgn="base" hangingPunct="1">
        <a:spcBef>
          <a:spcPct val="0"/>
        </a:spcBef>
        <a:spcAft>
          <a:spcPct val="0"/>
        </a:spcAft>
        <a:defRPr kumimoji="1" sz="2400">
          <a:solidFill>
            <a:schemeClr val="tx2"/>
          </a:solidFill>
          <a:latin typeface="HG丸ｺﾞｼｯｸM-PRO" pitchFamily="49" charset="-128"/>
          <a:ea typeface="HG丸ｺﾞｼｯｸM-PRO" pitchFamily="49" charset="-128"/>
        </a:defRPr>
      </a:lvl7pPr>
      <a:lvl8pPr marL="1371600" algn="l" rtl="0" eaLnBrk="1" fontAlgn="base" hangingPunct="1">
        <a:spcBef>
          <a:spcPct val="0"/>
        </a:spcBef>
        <a:spcAft>
          <a:spcPct val="0"/>
        </a:spcAft>
        <a:defRPr kumimoji="1" sz="2400">
          <a:solidFill>
            <a:schemeClr val="tx2"/>
          </a:solidFill>
          <a:latin typeface="HG丸ｺﾞｼｯｸM-PRO" pitchFamily="49" charset="-128"/>
          <a:ea typeface="HG丸ｺﾞｼｯｸM-PRO" pitchFamily="49" charset="-128"/>
        </a:defRPr>
      </a:lvl8pPr>
      <a:lvl9pPr marL="1828800" algn="l" rtl="0" eaLnBrk="1" fontAlgn="base" hangingPunct="1">
        <a:spcBef>
          <a:spcPct val="0"/>
        </a:spcBef>
        <a:spcAft>
          <a:spcPct val="0"/>
        </a:spcAft>
        <a:defRPr kumimoji="1" sz="2400">
          <a:solidFill>
            <a:schemeClr val="tx2"/>
          </a:solidFill>
          <a:latin typeface="HG丸ｺﾞｼｯｸM-PRO" pitchFamily="49" charset="-128"/>
          <a:ea typeface="HG丸ｺﾞｼｯｸM-PRO" pitchFamily="49" charset="-128"/>
        </a:defRPr>
      </a:lvl9pPr>
    </p:titleStyle>
    <p:bodyStyle>
      <a:lvl1pPr marL="0" indent="0" algn="l" rtl="0" eaLnBrk="1" fontAlgn="base" hangingPunct="1">
        <a:spcBef>
          <a:spcPct val="20000"/>
        </a:spcBef>
        <a:spcAft>
          <a:spcPct val="0"/>
        </a:spcAft>
        <a:buClr>
          <a:srgbClr val="CC9966"/>
        </a:buClr>
        <a:buFont typeface="Wingdings" pitchFamily="2" charset="2"/>
        <a:buNone/>
        <a:defRPr kumimoji="1" sz="2400" b="1">
          <a:solidFill>
            <a:schemeClr val="tx1"/>
          </a:solidFill>
          <a:latin typeface="メイリオ" panose="020B0604030504040204" pitchFamily="50" charset="-128"/>
          <a:ea typeface="メイリオ" panose="020B0604030504040204" pitchFamily="50" charset="-128"/>
          <a:cs typeface="+mn-cs"/>
        </a:defRPr>
      </a:lvl1pPr>
      <a:lvl2pPr marL="723900" indent="-271463" algn="l" rtl="0" eaLnBrk="1" fontAlgn="base" hangingPunct="1">
        <a:spcBef>
          <a:spcPct val="20000"/>
        </a:spcBef>
        <a:spcAft>
          <a:spcPct val="0"/>
        </a:spcAft>
        <a:buClr>
          <a:srgbClr val="663300"/>
        </a:buClr>
        <a:buFont typeface="Wingdings" panose="05000000000000000000" pitchFamily="2" charset="2"/>
        <a:buChar char="l"/>
        <a:defRPr kumimoji="1" sz="2000" b="1">
          <a:solidFill>
            <a:schemeClr val="tx1"/>
          </a:solidFill>
          <a:latin typeface="メイリオ" panose="020B0604030504040204" pitchFamily="50" charset="-128"/>
          <a:ea typeface="メイリオ" panose="020B0604030504040204" pitchFamily="50" charset="-128"/>
        </a:defRPr>
      </a:lvl2pPr>
      <a:lvl3pPr marL="1160463" indent="-257175" algn="l" rtl="0" eaLnBrk="1" fontAlgn="base" hangingPunct="1">
        <a:spcBef>
          <a:spcPct val="20000"/>
        </a:spcBef>
        <a:spcAft>
          <a:spcPct val="0"/>
        </a:spcAft>
        <a:buFont typeface="Wingdings" panose="05000000000000000000" pitchFamily="2" charset="2"/>
        <a:buChar char="l"/>
        <a:defRPr kumimoji="1" sz="1400" b="1">
          <a:solidFill>
            <a:schemeClr val="tx1"/>
          </a:solidFill>
          <a:latin typeface="メイリオ" panose="020B0604030504040204" pitchFamily="50" charset="-128"/>
          <a:ea typeface="メイリオ" panose="020B0604030504040204" pitchFamily="50" charset="-128"/>
        </a:defRPr>
      </a:lvl3pPr>
      <a:lvl4pPr marL="2043113" indent="-228600" algn="l" rtl="0" eaLnBrk="1" fontAlgn="base" hangingPunct="1">
        <a:spcBef>
          <a:spcPct val="20000"/>
        </a:spcBef>
        <a:spcAft>
          <a:spcPct val="0"/>
        </a:spcAft>
        <a:buChar char="–"/>
        <a:defRPr kumimoji="1" sz="1200">
          <a:solidFill>
            <a:schemeClr val="tx1"/>
          </a:solidFill>
          <a:latin typeface="ＭＳ Ｐゴシック" pitchFamily="50" charset="-128"/>
          <a:ea typeface="ＭＳ Ｐゴシック" pitchFamily="50" charset="-128"/>
        </a:defRPr>
      </a:lvl4pPr>
      <a:lvl5pPr marL="2451100" indent="-228600" algn="l" rtl="0" eaLnBrk="1" fontAlgn="base" hangingPunct="1">
        <a:spcBef>
          <a:spcPct val="20000"/>
        </a:spcBef>
        <a:spcAft>
          <a:spcPct val="0"/>
        </a:spcAft>
        <a:buChar char="»"/>
        <a:defRPr kumimoji="1" sz="1000">
          <a:solidFill>
            <a:schemeClr val="tx1"/>
          </a:solidFill>
          <a:latin typeface="ＭＳ Ｐゴシック" pitchFamily="50" charset="-128"/>
          <a:ea typeface="ＭＳ Ｐゴシック" pitchFamily="50" charset="-128"/>
        </a:defRPr>
      </a:lvl5pPr>
      <a:lvl6pPr marL="2514600" indent="-228600" algn="l" rtl="0" eaLnBrk="1" fontAlgn="base" hangingPunct="1">
        <a:spcBef>
          <a:spcPct val="20000"/>
        </a:spcBef>
        <a:spcAft>
          <a:spcPct val="0"/>
        </a:spcAft>
        <a:buChar char="»"/>
        <a:defRPr kumimoji="1" sz="1000">
          <a:solidFill>
            <a:schemeClr val="tx1"/>
          </a:solidFill>
          <a:latin typeface="+mn-lt"/>
          <a:ea typeface="+mn-ea"/>
        </a:defRPr>
      </a:lvl6pPr>
      <a:lvl7pPr marL="2971800" indent="-228600" algn="l" rtl="0" eaLnBrk="1" fontAlgn="base" hangingPunct="1">
        <a:spcBef>
          <a:spcPct val="20000"/>
        </a:spcBef>
        <a:spcAft>
          <a:spcPct val="0"/>
        </a:spcAft>
        <a:buChar char="»"/>
        <a:defRPr kumimoji="1" sz="1000">
          <a:solidFill>
            <a:schemeClr val="tx1"/>
          </a:solidFill>
          <a:latin typeface="+mn-lt"/>
          <a:ea typeface="+mn-ea"/>
        </a:defRPr>
      </a:lvl7pPr>
      <a:lvl8pPr marL="3429000" indent="-228600" algn="l" rtl="0" eaLnBrk="1" fontAlgn="base" hangingPunct="1">
        <a:spcBef>
          <a:spcPct val="20000"/>
        </a:spcBef>
        <a:spcAft>
          <a:spcPct val="0"/>
        </a:spcAft>
        <a:buChar char="»"/>
        <a:defRPr kumimoji="1" sz="1000">
          <a:solidFill>
            <a:schemeClr val="tx1"/>
          </a:solidFill>
          <a:latin typeface="+mn-lt"/>
          <a:ea typeface="+mn-ea"/>
        </a:defRPr>
      </a:lvl8pPr>
      <a:lvl9pPr marL="3886200" indent="-228600" algn="l" rtl="0" eaLnBrk="1" fontAlgn="base" hangingPunct="1">
        <a:spcBef>
          <a:spcPct val="20000"/>
        </a:spcBef>
        <a:spcAft>
          <a:spcPct val="0"/>
        </a:spcAft>
        <a:buChar char="»"/>
        <a:defRPr kumimoji="1" sz="1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hyperlink" Target="http://commons.wikimedia.org/wiki/File:Japan_flag_-_variant.png" TargetMode="External"/><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8.png"/><Relationship Id="rId10" Type="http://schemas.openxmlformats.org/officeDocument/2006/relationships/image" Target="../media/image15.jpeg"/><Relationship Id="rId4" Type="http://schemas.openxmlformats.org/officeDocument/2006/relationships/image" Target="../media/image5.png"/><Relationship Id="rId9" Type="http://schemas.openxmlformats.org/officeDocument/2006/relationships/image" Target="../media/image14.png"/><Relationship Id="rId1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gif"/><Relationship Id="rId26" Type="http://schemas.openxmlformats.org/officeDocument/2006/relationships/image" Target="../media/image43.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jpeg"/><Relationship Id="rId25" Type="http://schemas.openxmlformats.org/officeDocument/2006/relationships/image" Target="../media/image42.jpeg"/><Relationship Id="rId2" Type="http://schemas.openxmlformats.org/officeDocument/2006/relationships/notesSlide" Target="../notesSlides/notesSlide4.xml"/><Relationship Id="rId16" Type="http://schemas.openxmlformats.org/officeDocument/2006/relationships/image" Target="../media/image33.jpeg"/><Relationship Id="rId20" Type="http://schemas.openxmlformats.org/officeDocument/2006/relationships/image" Target="../media/image37.jpe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8.png"/><Relationship Id="rId24" Type="http://schemas.openxmlformats.org/officeDocument/2006/relationships/image" Target="../media/image41.gif"/><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gif"/><Relationship Id="rId27" Type="http://schemas.openxmlformats.org/officeDocument/2006/relationships/image" Target="../media/image4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 Id="rId5" Type="http://schemas.openxmlformats.org/officeDocument/2006/relationships/chart" Target="../charts/chart5.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AA0932BC-7EEB-4AFC-818F-15ABDF99B8B8}"/>
              </a:ext>
            </a:extLst>
          </p:cNvPr>
          <p:cNvSpPr txBox="1"/>
          <p:nvPr/>
        </p:nvSpPr>
        <p:spPr>
          <a:xfrm>
            <a:off x="2402175" y="3244334"/>
            <a:ext cx="4339650" cy="538609"/>
          </a:xfrm>
          <a:prstGeom prst="rect">
            <a:avLst/>
          </a:prstGeom>
          <a:noFill/>
        </p:spPr>
        <p:txBody>
          <a:bodyPr wrap="none" rtlCol="0">
            <a:spAutoFit/>
          </a:bodyPr>
          <a:lstStyle/>
          <a:p>
            <a:r>
              <a:rPr kumimoji="1" lang="ja-JP" altLang="en-US" dirty="0">
                <a:latin typeface="游ゴシック" panose="020B0400000000000000" pitchFamily="50" charset="-128"/>
                <a:ea typeface="游ゴシック" panose="020B0400000000000000" pitchFamily="50" charset="-128"/>
              </a:rPr>
              <a:t>株式会社アイディーエス　会社紹介資料</a:t>
            </a:r>
            <a:endParaRPr kumimoji="1" lang="en-US" altLang="ja-JP" dirty="0">
              <a:latin typeface="游ゴシック" panose="020B0400000000000000" pitchFamily="50" charset="-128"/>
              <a:ea typeface="游ゴシック" panose="020B0400000000000000" pitchFamily="50" charset="-128"/>
            </a:endParaRPr>
          </a:p>
          <a:p>
            <a:pPr algn="ctr"/>
            <a:r>
              <a:rPr lang="en-US" altLang="ja-JP" sz="1100" dirty="0">
                <a:latin typeface="游ゴシック" panose="020B0400000000000000" pitchFamily="50" charset="-128"/>
                <a:ea typeface="游ゴシック" panose="020B0400000000000000" pitchFamily="50" charset="-128"/>
              </a:rPr>
              <a:t>Ver1.3</a:t>
            </a:r>
            <a:endParaRPr kumimoji="1" lang="ja-JP" altLang="en-US" sz="11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49602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title"/>
          </p:nvPr>
        </p:nvSpPr>
        <p:spPr>
          <a:xfrm>
            <a:off x="8964" y="0"/>
            <a:ext cx="7772400" cy="687962"/>
          </a:xfrm>
        </p:spPr>
        <p:txBody>
          <a:bodyPr/>
          <a:lstStyle/>
          <a:p>
            <a:r>
              <a:rPr lang="ja-JP" altLang="en-US" b="0" dirty="0">
                <a:solidFill>
                  <a:schemeClr val="tx1">
                    <a:lumMod val="95000"/>
                    <a:lumOff val="5000"/>
                  </a:schemeClr>
                </a:solidFill>
                <a:latin typeface="游ゴシック" panose="020B0400000000000000" pitchFamily="50" charset="-128"/>
                <a:ea typeface="游ゴシック" panose="020B0400000000000000" pitchFamily="50" charset="-128"/>
                <a:cs typeface="Meiryo UI" panose="020B0604030504040204" pitchFamily="50" charset="-128"/>
              </a:rPr>
              <a:t>　事業について</a:t>
            </a:r>
          </a:p>
        </p:txBody>
      </p:sp>
      <p:sp>
        <p:nvSpPr>
          <p:cNvPr id="5123" name="スライド番号プレースホルダ 3"/>
          <p:cNvSpPr>
            <a:spLocks noGrp="1"/>
          </p:cNvSpPr>
          <p:nvPr>
            <p:ph type="sldNum" sz="quarter" idx="11"/>
          </p:nvPr>
        </p:nvSpPr>
        <p:spPr>
          <a:noFill/>
        </p:spPr>
        <p:txBody>
          <a:bodyPr/>
          <a:lstStyle/>
          <a:p>
            <a:fld id="{8019ACCD-0444-4A0F-B78F-444F5477D1FB}" type="slidenum">
              <a:rPr lang="ja-JP" altLang="en-US" smtClean="0">
                <a:latin typeface="游ゴシック" panose="020B0400000000000000" pitchFamily="50" charset="-128"/>
                <a:ea typeface="游ゴシック" panose="020B0400000000000000" pitchFamily="50" charset="-128"/>
              </a:rPr>
              <a:pPr/>
              <a:t>10</a:t>
            </a:fld>
            <a:endParaRPr lang="en-US" altLang="ja-JP">
              <a:latin typeface="游ゴシック" panose="020B0400000000000000" pitchFamily="50" charset="-128"/>
              <a:ea typeface="游ゴシック" panose="020B0400000000000000" pitchFamily="50" charset="-128"/>
            </a:endParaRPr>
          </a:p>
        </p:txBody>
      </p:sp>
      <p:sp>
        <p:nvSpPr>
          <p:cNvPr id="19" name="Text Box 6"/>
          <p:cNvSpPr txBox="1">
            <a:spLocks noChangeArrowheads="1"/>
          </p:cNvSpPr>
          <p:nvPr/>
        </p:nvSpPr>
        <p:spPr bwMode="auto">
          <a:xfrm>
            <a:off x="1043751" y="1008143"/>
            <a:ext cx="2931757" cy="33855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kumimoji="1" sz="1600">
                <a:solidFill>
                  <a:schemeClr val="tx1"/>
                </a:solidFill>
                <a:latin typeface="HGP創英角ｺﾞｼｯｸUB" pitchFamily="50" charset="-128"/>
                <a:ea typeface="ＭＳ Ｐゴシック" pitchFamily="50" charset="-128"/>
              </a:defRPr>
            </a:lvl1pPr>
            <a:lvl2pPr marL="742950" indent="-285750" eaLnBrk="0" hangingPunct="0">
              <a:defRPr kumimoji="1" sz="1600">
                <a:solidFill>
                  <a:schemeClr val="tx1"/>
                </a:solidFill>
                <a:latin typeface="HGP創英角ｺﾞｼｯｸUB" pitchFamily="50" charset="-128"/>
                <a:ea typeface="ＭＳ Ｐゴシック" pitchFamily="50" charset="-128"/>
              </a:defRPr>
            </a:lvl2pPr>
            <a:lvl3pPr marL="1143000" indent="-228600" eaLnBrk="0" hangingPunct="0">
              <a:defRPr kumimoji="1" sz="1600">
                <a:solidFill>
                  <a:schemeClr val="tx1"/>
                </a:solidFill>
                <a:latin typeface="HGP創英角ｺﾞｼｯｸUB" pitchFamily="50" charset="-128"/>
                <a:ea typeface="ＭＳ Ｐゴシック" pitchFamily="50" charset="-128"/>
              </a:defRPr>
            </a:lvl3pPr>
            <a:lvl4pPr marL="1600200" indent="-228600" eaLnBrk="0" hangingPunct="0">
              <a:defRPr kumimoji="1" sz="1600">
                <a:solidFill>
                  <a:schemeClr val="tx1"/>
                </a:solidFill>
                <a:latin typeface="HGP創英角ｺﾞｼｯｸUB" pitchFamily="50" charset="-128"/>
                <a:ea typeface="ＭＳ Ｐゴシック" pitchFamily="50" charset="-128"/>
              </a:defRPr>
            </a:lvl4pPr>
            <a:lvl5pPr marL="2057400" indent="-228600" eaLnBrk="0" hangingPunct="0">
              <a:defRPr kumimoji="1" sz="1600">
                <a:solidFill>
                  <a:schemeClr val="tx1"/>
                </a:solidFill>
                <a:latin typeface="HGP創英角ｺﾞｼｯｸUB" pitchFamily="50" charset="-128"/>
                <a:ea typeface="ＭＳ Ｐゴシック"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9pPr>
          </a:lstStyle>
          <a:p>
            <a:pPr eaLnBrk="1" hangingPunct="1">
              <a:defRPr/>
            </a:pPr>
            <a:r>
              <a:rPr lang="ja-JP" altLang="en-US" dirty="0">
                <a:solidFill>
                  <a:srgbClr val="002060"/>
                </a:solidFill>
                <a:latin typeface="游ゴシック" panose="020B0400000000000000" pitchFamily="50" charset="-128"/>
                <a:ea typeface="游ゴシック" panose="020B0400000000000000" pitchFamily="50" charset="-128"/>
                <a:cs typeface="Meiryo UI" panose="020B0604030504040204" pitchFamily="50" charset="-128"/>
              </a:rPr>
              <a:t>　ソリューション事業</a:t>
            </a:r>
            <a:endParaRPr lang="en-US" altLang="ja-JP" dirty="0">
              <a:solidFill>
                <a:srgbClr val="002060"/>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26" name="Text Box 6"/>
          <p:cNvSpPr txBox="1">
            <a:spLocks noChangeArrowheads="1"/>
          </p:cNvSpPr>
          <p:nvPr/>
        </p:nvSpPr>
        <p:spPr bwMode="auto">
          <a:xfrm>
            <a:off x="5380830" y="4005064"/>
            <a:ext cx="3457574" cy="33855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kumimoji="1" sz="1600">
                <a:solidFill>
                  <a:schemeClr val="tx1"/>
                </a:solidFill>
                <a:latin typeface="HGP創英角ｺﾞｼｯｸUB" pitchFamily="50" charset="-128"/>
                <a:ea typeface="ＭＳ Ｐゴシック" pitchFamily="50" charset="-128"/>
              </a:defRPr>
            </a:lvl1pPr>
            <a:lvl2pPr marL="742950" indent="-285750" eaLnBrk="0" hangingPunct="0">
              <a:defRPr kumimoji="1" sz="1600">
                <a:solidFill>
                  <a:schemeClr val="tx1"/>
                </a:solidFill>
                <a:latin typeface="HGP創英角ｺﾞｼｯｸUB" pitchFamily="50" charset="-128"/>
                <a:ea typeface="ＭＳ Ｐゴシック" pitchFamily="50" charset="-128"/>
              </a:defRPr>
            </a:lvl2pPr>
            <a:lvl3pPr marL="1143000" indent="-228600" eaLnBrk="0" hangingPunct="0">
              <a:defRPr kumimoji="1" sz="1600">
                <a:solidFill>
                  <a:schemeClr val="tx1"/>
                </a:solidFill>
                <a:latin typeface="HGP創英角ｺﾞｼｯｸUB" pitchFamily="50" charset="-128"/>
                <a:ea typeface="ＭＳ Ｐゴシック" pitchFamily="50" charset="-128"/>
              </a:defRPr>
            </a:lvl3pPr>
            <a:lvl4pPr marL="1600200" indent="-228600" eaLnBrk="0" hangingPunct="0">
              <a:defRPr kumimoji="1" sz="1600">
                <a:solidFill>
                  <a:schemeClr val="tx1"/>
                </a:solidFill>
                <a:latin typeface="HGP創英角ｺﾞｼｯｸUB" pitchFamily="50" charset="-128"/>
                <a:ea typeface="ＭＳ Ｐゴシック" pitchFamily="50" charset="-128"/>
              </a:defRPr>
            </a:lvl4pPr>
            <a:lvl5pPr marL="2057400" indent="-228600" eaLnBrk="0" hangingPunct="0">
              <a:defRPr kumimoji="1" sz="1600">
                <a:solidFill>
                  <a:schemeClr val="tx1"/>
                </a:solidFill>
                <a:latin typeface="HGP創英角ｺﾞｼｯｸUB" pitchFamily="50" charset="-128"/>
                <a:ea typeface="ＭＳ Ｐゴシック"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9pPr>
          </a:lstStyle>
          <a:p>
            <a:pPr eaLnBrk="1" hangingPunct="1">
              <a:defRPr/>
            </a:pPr>
            <a:r>
              <a:rPr lang="ja-JP" altLang="en-US" dirty="0">
                <a:solidFill>
                  <a:srgbClr val="002060"/>
                </a:solidFill>
                <a:latin typeface="游ゴシック" panose="020B0400000000000000" pitchFamily="50" charset="-128"/>
                <a:ea typeface="游ゴシック" panose="020B0400000000000000" pitchFamily="50" charset="-128"/>
                <a:cs typeface="Meiryo UI" panose="020B0604030504040204" pitchFamily="50" charset="-128"/>
              </a:rPr>
              <a:t>ヒューマンリソース事業</a:t>
            </a:r>
            <a:endParaRPr lang="en-US" altLang="ja-JP" dirty="0">
              <a:solidFill>
                <a:srgbClr val="002060"/>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29" name="Text Box 6"/>
          <p:cNvSpPr txBox="1">
            <a:spLocks noChangeArrowheads="1"/>
          </p:cNvSpPr>
          <p:nvPr/>
        </p:nvSpPr>
        <p:spPr bwMode="auto">
          <a:xfrm>
            <a:off x="1015339" y="4001338"/>
            <a:ext cx="3437581" cy="33855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kumimoji="1" sz="1600">
                <a:solidFill>
                  <a:schemeClr val="tx1"/>
                </a:solidFill>
                <a:latin typeface="HGP創英角ｺﾞｼｯｸUB" pitchFamily="50" charset="-128"/>
                <a:ea typeface="ＭＳ Ｐゴシック" pitchFamily="50" charset="-128"/>
              </a:defRPr>
            </a:lvl1pPr>
            <a:lvl2pPr marL="742950" indent="-285750" eaLnBrk="0" hangingPunct="0">
              <a:defRPr kumimoji="1" sz="1600">
                <a:solidFill>
                  <a:schemeClr val="tx1"/>
                </a:solidFill>
                <a:latin typeface="HGP創英角ｺﾞｼｯｸUB" pitchFamily="50" charset="-128"/>
                <a:ea typeface="ＭＳ Ｐゴシック" pitchFamily="50" charset="-128"/>
              </a:defRPr>
            </a:lvl2pPr>
            <a:lvl3pPr marL="1143000" indent="-228600" eaLnBrk="0" hangingPunct="0">
              <a:defRPr kumimoji="1" sz="1600">
                <a:solidFill>
                  <a:schemeClr val="tx1"/>
                </a:solidFill>
                <a:latin typeface="HGP創英角ｺﾞｼｯｸUB" pitchFamily="50" charset="-128"/>
                <a:ea typeface="ＭＳ Ｐゴシック" pitchFamily="50" charset="-128"/>
              </a:defRPr>
            </a:lvl3pPr>
            <a:lvl4pPr marL="1600200" indent="-228600" eaLnBrk="0" hangingPunct="0">
              <a:defRPr kumimoji="1" sz="1600">
                <a:solidFill>
                  <a:schemeClr val="tx1"/>
                </a:solidFill>
                <a:latin typeface="HGP創英角ｺﾞｼｯｸUB" pitchFamily="50" charset="-128"/>
                <a:ea typeface="ＭＳ Ｐゴシック" pitchFamily="50" charset="-128"/>
              </a:defRPr>
            </a:lvl4pPr>
            <a:lvl5pPr marL="2057400" indent="-228600" eaLnBrk="0" hangingPunct="0">
              <a:defRPr kumimoji="1" sz="1600">
                <a:solidFill>
                  <a:schemeClr val="tx1"/>
                </a:solidFill>
                <a:latin typeface="HGP創英角ｺﾞｼｯｸUB" pitchFamily="50" charset="-128"/>
                <a:ea typeface="ＭＳ Ｐゴシック"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9pPr>
          </a:lstStyle>
          <a:p>
            <a:pPr eaLnBrk="1" hangingPunct="1">
              <a:defRPr/>
            </a:pPr>
            <a:r>
              <a:rPr lang="ja-JP" altLang="en-US" dirty="0">
                <a:solidFill>
                  <a:srgbClr val="002060"/>
                </a:solidFill>
                <a:latin typeface="游ゴシック" panose="020B0400000000000000" pitchFamily="50" charset="-128"/>
                <a:ea typeface="游ゴシック" panose="020B0400000000000000" pitchFamily="50" charset="-128"/>
                <a:cs typeface="Meiryo UI" panose="020B0604030504040204" pitchFamily="50" charset="-128"/>
              </a:rPr>
              <a:t>サニービュー事業</a:t>
            </a:r>
            <a:r>
              <a:rPr lang="ja-JP" altLang="en-US" sz="1200" dirty="0">
                <a:solidFill>
                  <a:srgbClr val="002060"/>
                </a:solidFill>
                <a:latin typeface="游ゴシック" panose="020B0400000000000000" pitchFamily="50" charset="-128"/>
                <a:ea typeface="游ゴシック" panose="020B0400000000000000" pitchFamily="50" charset="-128"/>
                <a:cs typeface="Meiryo UI" panose="020B0604030504040204" pitchFamily="50" charset="-128"/>
              </a:rPr>
              <a:t>（</a:t>
            </a:r>
            <a:r>
              <a:rPr lang="en-US" altLang="ja-JP" sz="1200" dirty="0">
                <a:solidFill>
                  <a:srgbClr val="002060"/>
                </a:solidFill>
                <a:latin typeface="游ゴシック" panose="020B0400000000000000" pitchFamily="50" charset="-128"/>
                <a:ea typeface="游ゴシック" panose="020B0400000000000000" pitchFamily="50" charset="-128"/>
                <a:cs typeface="Meiryo UI" panose="020B0604030504040204" pitchFamily="50" charset="-128"/>
              </a:rPr>
              <a:t>AWS</a:t>
            </a:r>
            <a:r>
              <a:rPr lang="ja-JP" altLang="en-US" sz="1200" dirty="0">
                <a:solidFill>
                  <a:srgbClr val="002060"/>
                </a:solidFill>
                <a:latin typeface="游ゴシック" panose="020B0400000000000000" pitchFamily="50" charset="-128"/>
                <a:ea typeface="游ゴシック" panose="020B0400000000000000" pitchFamily="50" charset="-128"/>
                <a:cs typeface="Meiryo UI" panose="020B0604030504040204" pitchFamily="50" charset="-128"/>
              </a:rPr>
              <a:t>活用支援事業）</a:t>
            </a:r>
            <a:endParaRPr lang="en-US" altLang="ja-JP" dirty="0">
              <a:solidFill>
                <a:srgbClr val="002060"/>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37" name="Text Box 6"/>
          <p:cNvSpPr txBox="1">
            <a:spLocks noChangeArrowheads="1"/>
          </p:cNvSpPr>
          <p:nvPr/>
        </p:nvSpPr>
        <p:spPr bwMode="auto">
          <a:xfrm>
            <a:off x="5441642" y="1043687"/>
            <a:ext cx="3260524" cy="33855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kumimoji="1" sz="1600">
                <a:solidFill>
                  <a:schemeClr val="tx1"/>
                </a:solidFill>
                <a:latin typeface="HGP創英角ｺﾞｼｯｸUB" pitchFamily="50" charset="-128"/>
                <a:ea typeface="ＭＳ Ｐゴシック" pitchFamily="50" charset="-128"/>
              </a:defRPr>
            </a:lvl1pPr>
            <a:lvl2pPr marL="742950" indent="-285750" eaLnBrk="0" hangingPunct="0">
              <a:defRPr kumimoji="1" sz="1600">
                <a:solidFill>
                  <a:schemeClr val="tx1"/>
                </a:solidFill>
                <a:latin typeface="HGP創英角ｺﾞｼｯｸUB" pitchFamily="50" charset="-128"/>
                <a:ea typeface="ＭＳ Ｐゴシック" pitchFamily="50" charset="-128"/>
              </a:defRPr>
            </a:lvl2pPr>
            <a:lvl3pPr marL="1143000" indent="-228600" eaLnBrk="0" hangingPunct="0">
              <a:defRPr kumimoji="1" sz="1600">
                <a:solidFill>
                  <a:schemeClr val="tx1"/>
                </a:solidFill>
                <a:latin typeface="HGP創英角ｺﾞｼｯｸUB" pitchFamily="50" charset="-128"/>
                <a:ea typeface="ＭＳ Ｐゴシック" pitchFamily="50" charset="-128"/>
              </a:defRPr>
            </a:lvl3pPr>
            <a:lvl4pPr marL="1600200" indent="-228600" eaLnBrk="0" hangingPunct="0">
              <a:defRPr kumimoji="1" sz="1600">
                <a:solidFill>
                  <a:schemeClr val="tx1"/>
                </a:solidFill>
                <a:latin typeface="HGP創英角ｺﾞｼｯｸUB" pitchFamily="50" charset="-128"/>
                <a:ea typeface="ＭＳ Ｐゴシック" pitchFamily="50" charset="-128"/>
              </a:defRPr>
            </a:lvl4pPr>
            <a:lvl5pPr marL="2057400" indent="-228600" eaLnBrk="0" hangingPunct="0">
              <a:defRPr kumimoji="1" sz="1600">
                <a:solidFill>
                  <a:schemeClr val="tx1"/>
                </a:solidFill>
                <a:latin typeface="HGP創英角ｺﾞｼｯｸUB" pitchFamily="50" charset="-128"/>
                <a:ea typeface="ＭＳ Ｐゴシック"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9pPr>
          </a:lstStyle>
          <a:p>
            <a:pPr eaLnBrk="1" hangingPunct="1">
              <a:defRPr/>
            </a:pPr>
            <a:r>
              <a:rPr lang="en-US" altLang="ja-JP" dirty="0" err="1">
                <a:solidFill>
                  <a:srgbClr val="002060"/>
                </a:solidFill>
                <a:latin typeface="游ゴシック" panose="020B0400000000000000" pitchFamily="50" charset="-128"/>
                <a:ea typeface="游ゴシック" panose="020B0400000000000000" pitchFamily="50" charset="-128"/>
                <a:cs typeface="Meiryo UI" panose="020B0604030504040204" pitchFamily="50" charset="-128"/>
              </a:rPr>
              <a:t>EC&amp;Web</a:t>
            </a:r>
            <a:r>
              <a:rPr lang="ja-JP" altLang="en-US" dirty="0">
                <a:solidFill>
                  <a:srgbClr val="002060"/>
                </a:solidFill>
                <a:latin typeface="游ゴシック" panose="020B0400000000000000" pitchFamily="50" charset="-128"/>
                <a:ea typeface="游ゴシック" panose="020B0400000000000000" pitchFamily="50" charset="-128"/>
                <a:cs typeface="Meiryo UI" panose="020B0604030504040204" pitchFamily="50" charset="-128"/>
              </a:rPr>
              <a:t>サービス事業</a:t>
            </a:r>
            <a:endParaRPr lang="en-US" altLang="ja-JP" dirty="0">
              <a:solidFill>
                <a:srgbClr val="002060"/>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41" name="Text Box 6"/>
          <p:cNvSpPr txBox="1">
            <a:spLocks noChangeArrowheads="1"/>
          </p:cNvSpPr>
          <p:nvPr/>
        </p:nvSpPr>
        <p:spPr bwMode="auto">
          <a:xfrm>
            <a:off x="337762" y="1552436"/>
            <a:ext cx="3893551" cy="24622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kumimoji="1" sz="1600">
                <a:solidFill>
                  <a:schemeClr val="tx1"/>
                </a:solidFill>
                <a:latin typeface="HGP創英角ｺﾞｼｯｸUB" pitchFamily="50" charset="-128"/>
                <a:ea typeface="ＭＳ Ｐゴシック" pitchFamily="50" charset="-128"/>
              </a:defRPr>
            </a:lvl1pPr>
            <a:lvl2pPr marL="742950" indent="-285750" eaLnBrk="0" hangingPunct="0">
              <a:defRPr kumimoji="1" sz="1600">
                <a:solidFill>
                  <a:schemeClr val="tx1"/>
                </a:solidFill>
                <a:latin typeface="HGP創英角ｺﾞｼｯｸUB" pitchFamily="50" charset="-128"/>
                <a:ea typeface="ＭＳ Ｐゴシック" pitchFamily="50" charset="-128"/>
              </a:defRPr>
            </a:lvl2pPr>
            <a:lvl3pPr marL="1143000" indent="-228600" eaLnBrk="0" hangingPunct="0">
              <a:defRPr kumimoji="1" sz="1600">
                <a:solidFill>
                  <a:schemeClr val="tx1"/>
                </a:solidFill>
                <a:latin typeface="HGP創英角ｺﾞｼｯｸUB" pitchFamily="50" charset="-128"/>
                <a:ea typeface="ＭＳ Ｐゴシック" pitchFamily="50" charset="-128"/>
              </a:defRPr>
            </a:lvl3pPr>
            <a:lvl4pPr marL="1600200" indent="-228600" eaLnBrk="0" hangingPunct="0">
              <a:defRPr kumimoji="1" sz="1600">
                <a:solidFill>
                  <a:schemeClr val="tx1"/>
                </a:solidFill>
                <a:latin typeface="HGP創英角ｺﾞｼｯｸUB" pitchFamily="50" charset="-128"/>
                <a:ea typeface="ＭＳ Ｐゴシック" pitchFamily="50" charset="-128"/>
              </a:defRPr>
            </a:lvl4pPr>
            <a:lvl5pPr marL="2057400" indent="-228600" eaLnBrk="0" hangingPunct="0">
              <a:defRPr kumimoji="1" sz="1600">
                <a:solidFill>
                  <a:schemeClr val="tx1"/>
                </a:solidFill>
                <a:latin typeface="HGP創英角ｺﾞｼｯｸUB" pitchFamily="50" charset="-128"/>
                <a:ea typeface="ＭＳ Ｐゴシック"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9pPr>
          </a:lstStyle>
          <a:p>
            <a:pPr algn="ctr" eaLnBrk="1" hangingPunct="1">
              <a:defRPr/>
            </a:pPr>
            <a:r>
              <a:rPr lang="ja-JP" altLang="en-US" sz="1000" dirty="0">
                <a:latin typeface="游ゴシック" panose="020B0400000000000000" pitchFamily="50" charset="-128"/>
                <a:ea typeface="游ゴシック" panose="020B0400000000000000" pitchFamily="50" charset="-128"/>
                <a:cs typeface="Meiryo UI" panose="020B0604030504040204" pitchFamily="50" charset="-128"/>
              </a:rPr>
              <a:t>企業のデジタルトランスフォーメーション（</a:t>
            </a:r>
            <a:r>
              <a:rPr lang="en-US" altLang="ja-JP" sz="1000" dirty="0">
                <a:latin typeface="游ゴシック" panose="020B0400000000000000" pitchFamily="50" charset="-128"/>
                <a:ea typeface="游ゴシック" panose="020B0400000000000000" pitchFamily="50" charset="-128"/>
                <a:cs typeface="Meiryo UI" panose="020B0604030504040204" pitchFamily="50" charset="-128"/>
              </a:rPr>
              <a:t>DX</a:t>
            </a:r>
            <a:r>
              <a:rPr lang="ja-JP" altLang="en-US" sz="1000" dirty="0">
                <a:latin typeface="游ゴシック" panose="020B0400000000000000" pitchFamily="50" charset="-128"/>
                <a:ea typeface="游ゴシック" panose="020B0400000000000000" pitchFamily="50" charset="-128"/>
                <a:cs typeface="Meiryo UI" panose="020B0604030504040204" pitchFamily="50" charset="-128"/>
              </a:rPr>
              <a:t>）を推進</a:t>
            </a:r>
            <a:endParaRPr lang="en-US" altLang="ja-JP" sz="1000" dirty="0">
              <a:latin typeface="游ゴシック" panose="020B0400000000000000" pitchFamily="50" charset="-128"/>
              <a:ea typeface="游ゴシック" panose="020B0400000000000000" pitchFamily="50" charset="-128"/>
              <a:cs typeface="Meiryo UI" panose="020B0604030504040204" pitchFamily="50" charset="-128"/>
            </a:endParaRPr>
          </a:p>
        </p:txBody>
      </p:sp>
      <p:pic>
        <p:nvPicPr>
          <p:cNvPr id="5124" name="Picture 18"/>
          <p:cNvPicPr>
            <a:picLocks noChangeAspect="1" noChangeArrowheads="1"/>
          </p:cNvPicPr>
          <p:nvPr/>
        </p:nvPicPr>
        <p:blipFill>
          <a:blip r:embed="rId3" cstate="print"/>
          <a:srcRect/>
          <a:stretch>
            <a:fillRect/>
          </a:stretch>
        </p:blipFill>
        <p:spPr bwMode="auto">
          <a:xfrm>
            <a:off x="512410" y="918961"/>
            <a:ext cx="448112" cy="447184"/>
          </a:xfrm>
          <a:prstGeom prst="rect">
            <a:avLst/>
          </a:prstGeom>
          <a:noFill/>
          <a:ln w="9525">
            <a:noFill/>
            <a:miter lim="800000"/>
            <a:headEnd/>
            <a:tailEnd/>
          </a:ln>
        </p:spPr>
      </p:pic>
      <p:cxnSp>
        <p:nvCxnSpPr>
          <p:cNvPr id="3" name="直線コネクタ 2">
            <a:extLst>
              <a:ext uri="{FF2B5EF4-FFF2-40B4-BE49-F238E27FC236}">
                <a16:creationId xmlns:a16="http://schemas.microsoft.com/office/drawing/2014/main" id="{8DFB9880-FCF6-4C53-81D3-374CB2DB71E8}"/>
              </a:ext>
            </a:extLst>
          </p:cNvPr>
          <p:cNvCxnSpPr/>
          <p:nvPr/>
        </p:nvCxnSpPr>
        <p:spPr>
          <a:xfrm>
            <a:off x="317798" y="1448780"/>
            <a:ext cx="389416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65B22CCB-6CB0-40C3-A294-11A56B577A5F}"/>
              </a:ext>
            </a:extLst>
          </p:cNvPr>
          <p:cNvCxnSpPr/>
          <p:nvPr/>
        </p:nvCxnSpPr>
        <p:spPr>
          <a:xfrm>
            <a:off x="4650091" y="4483932"/>
            <a:ext cx="3894161"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3C90A7A-B400-4E12-9B11-A61129B8F3E0}"/>
              </a:ext>
            </a:extLst>
          </p:cNvPr>
          <p:cNvCxnSpPr/>
          <p:nvPr/>
        </p:nvCxnSpPr>
        <p:spPr>
          <a:xfrm>
            <a:off x="323528" y="4471952"/>
            <a:ext cx="3894161"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A4389DE-4A8D-4C16-BC18-890007E9629C}"/>
              </a:ext>
            </a:extLst>
          </p:cNvPr>
          <p:cNvCxnSpPr/>
          <p:nvPr/>
        </p:nvCxnSpPr>
        <p:spPr>
          <a:xfrm>
            <a:off x="4638722" y="1462448"/>
            <a:ext cx="3894161"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pic>
        <p:nvPicPr>
          <p:cNvPr id="28" name="図 27">
            <a:extLst>
              <a:ext uri="{FF2B5EF4-FFF2-40B4-BE49-F238E27FC236}">
                <a16:creationId xmlns:a16="http://schemas.microsoft.com/office/drawing/2014/main" id="{46DABE2A-CF8B-4821-84A3-871C80ECFB8F}"/>
              </a:ext>
            </a:extLst>
          </p:cNvPr>
          <p:cNvPicPr>
            <a:picLocks noChangeAspect="1"/>
          </p:cNvPicPr>
          <p:nvPr/>
        </p:nvPicPr>
        <p:blipFill>
          <a:blip r:embed="rId4"/>
          <a:stretch>
            <a:fillRect/>
          </a:stretch>
        </p:blipFill>
        <p:spPr>
          <a:xfrm>
            <a:off x="4698572" y="934724"/>
            <a:ext cx="516452" cy="487218"/>
          </a:xfrm>
          <a:prstGeom prst="rect">
            <a:avLst/>
          </a:prstGeom>
        </p:spPr>
      </p:pic>
      <p:grpSp>
        <p:nvGrpSpPr>
          <p:cNvPr id="47" name="グループ化 46">
            <a:extLst>
              <a:ext uri="{FF2B5EF4-FFF2-40B4-BE49-F238E27FC236}">
                <a16:creationId xmlns:a16="http://schemas.microsoft.com/office/drawing/2014/main" id="{C20060F3-5660-49D8-AF87-206D2BAD0C3C}"/>
              </a:ext>
            </a:extLst>
          </p:cNvPr>
          <p:cNvGrpSpPr/>
          <p:nvPr/>
        </p:nvGrpSpPr>
        <p:grpSpPr>
          <a:xfrm>
            <a:off x="924888" y="3245389"/>
            <a:ext cx="2691439" cy="530132"/>
            <a:chOff x="512409" y="2859530"/>
            <a:chExt cx="3622316" cy="713486"/>
          </a:xfrm>
        </p:grpSpPr>
        <p:pic>
          <p:nvPicPr>
            <p:cNvPr id="16" name="図 15" descr="食品, 挿絵 が含まれている画像&#10;&#10;自動的に生成された説明">
              <a:extLst>
                <a:ext uri="{FF2B5EF4-FFF2-40B4-BE49-F238E27FC236}">
                  <a16:creationId xmlns:a16="http://schemas.microsoft.com/office/drawing/2014/main" id="{ECA513DB-28B9-4416-82DF-81C3F0DDB5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0521" y="2933753"/>
              <a:ext cx="864096" cy="518458"/>
            </a:xfrm>
            <a:prstGeom prst="rect">
              <a:avLst/>
            </a:prstGeom>
          </p:spPr>
        </p:pic>
        <p:pic>
          <p:nvPicPr>
            <p:cNvPr id="14" name="図 13" descr="挿絵, プレート が含まれている画像&#10;&#10;自動的に生成された説明">
              <a:extLst>
                <a:ext uri="{FF2B5EF4-FFF2-40B4-BE49-F238E27FC236}">
                  <a16:creationId xmlns:a16="http://schemas.microsoft.com/office/drawing/2014/main" id="{FE341D50-97AB-4833-9F81-1DD64F8277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2409" y="3082375"/>
              <a:ext cx="576064" cy="310622"/>
            </a:xfrm>
            <a:prstGeom prst="rect">
              <a:avLst/>
            </a:prstGeom>
          </p:spPr>
        </p:pic>
        <p:pic>
          <p:nvPicPr>
            <p:cNvPr id="23" name="図 22" descr="挿絵, 抽象 が含まれている画像&#10;&#10;自動的に生成された説明">
              <a:extLst>
                <a:ext uri="{FF2B5EF4-FFF2-40B4-BE49-F238E27FC236}">
                  <a16:creationId xmlns:a16="http://schemas.microsoft.com/office/drawing/2014/main" id="{EAA03215-A065-4C34-A006-9A01E0615E4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72224" y="3030800"/>
              <a:ext cx="720082" cy="407928"/>
            </a:xfrm>
            <a:prstGeom prst="rect">
              <a:avLst/>
            </a:prstGeom>
          </p:spPr>
        </p:pic>
        <p:pic>
          <p:nvPicPr>
            <p:cNvPr id="32" name="図 31" descr="挿絵, 抽象 が含まれている画像&#10;&#10;自動的に生成された説明">
              <a:extLst>
                <a:ext uri="{FF2B5EF4-FFF2-40B4-BE49-F238E27FC236}">
                  <a16:creationId xmlns:a16="http://schemas.microsoft.com/office/drawing/2014/main" id="{65053AE8-92DA-40D0-91E8-B06143BFAB8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37131" y="3082375"/>
              <a:ext cx="934455" cy="303579"/>
            </a:xfrm>
            <a:prstGeom prst="rect">
              <a:avLst/>
            </a:prstGeom>
          </p:spPr>
        </p:pic>
        <p:pic>
          <p:nvPicPr>
            <p:cNvPr id="34" name="図 33" descr="花 が含まれている画像&#10;&#10;自動的に生成された説明">
              <a:extLst>
                <a:ext uri="{FF2B5EF4-FFF2-40B4-BE49-F238E27FC236}">
                  <a16:creationId xmlns:a16="http://schemas.microsoft.com/office/drawing/2014/main" id="{C37DA7D3-7302-4A80-B8CD-EE2ED1623BE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19313" y="2859530"/>
              <a:ext cx="815412" cy="713486"/>
            </a:xfrm>
            <a:prstGeom prst="rect">
              <a:avLst/>
            </a:prstGeom>
          </p:spPr>
        </p:pic>
      </p:grpSp>
      <p:grpSp>
        <p:nvGrpSpPr>
          <p:cNvPr id="48" name="グループ化 47">
            <a:extLst>
              <a:ext uri="{FF2B5EF4-FFF2-40B4-BE49-F238E27FC236}">
                <a16:creationId xmlns:a16="http://schemas.microsoft.com/office/drawing/2014/main" id="{D2E14D2D-8BF5-41AA-8C19-B733EE7FDDB4}"/>
              </a:ext>
            </a:extLst>
          </p:cNvPr>
          <p:cNvGrpSpPr/>
          <p:nvPr/>
        </p:nvGrpSpPr>
        <p:grpSpPr>
          <a:xfrm>
            <a:off x="5290947" y="3250151"/>
            <a:ext cx="2913051" cy="481808"/>
            <a:chOff x="4716017" y="2985012"/>
            <a:chExt cx="3197875" cy="528917"/>
          </a:xfrm>
        </p:grpSpPr>
        <p:pic>
          <p:nvPicPr>
            <p:cNvPr id="8" name="図 7" descr="挿絵 が含まれている画像&#10;&#10;自動的に生成された説明">
              <a:extLst>
                <a:ext uri="{FF2B5EF4-FFF2-40B4-BE49-F238E27FC236}">
                  <a16:creationId xmlns:a16="http://schemas.microsoft.com/office/drawing/2014/main" id="{20623092-2079-42C3-B8B5-8EAFA5C5DEA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56531" y="3035388"/>
              <a:ext cx="616925" cy="462099"/>
            </a:xfrm>
            <a:prstGeom prst="rect">
              <a:avLst/>
            </a:prstGeom>
          </p:spPr>
        </p:pic>
        <p:pic>
          <p:nvPicPr>
            <p:cNvPr id="10" name="図 9" descr="挿絵 が含まれている画像&#10;&#10;自動的に生成された説明">
              <a:extLst>
                <a:ext uri="{FF2B5EF4-FFF2-40B4-BE49-F238E27FC236}">
                  <a16:creationId xmlns:a16="http://schemas.microsoft.com/office/drawing/2014/main" id="{407EA3C6-FB26-411A-B086-C73E0FC1A1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73655" y="3067261"/>
              <a:ext cx="845498" cy="338200"/>
            </a:xfrm>
            <a:prstGeom prst="rect">
              <a:avLst/>
            </a:prstGeom>
          </p:spPr>
        </p:pic>
        <p:pic>
          <p:nvPicPr>
            <p:cNvPr id="12" name="図 11" descr="テーブル が含まれている画像&#10;&#10;自動的に生成された説明">
              <a:extLst>
                <a:ext uri="{FF2B5EF4-FFF2-40B4-BE49-F238E27FC236}">
                  <a16:creationId xmlns:a16="http://schemas.microsoft.com/office/drawing/2014/main" id="{45386057-3A05-455F-8494-CC83E7FC896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07978" y="2985012"/>
              <a:ext cx="1005914" cy="528917"/>
            </a:xfrm>
            <a:prstGeom prst="rect">
              <a:avLst/>
            </a:prstGeom>
          </p:spPr>
        </p:pic>
        <p:pic>
          <p:nvPicPr>
            <p:cNvPr id="36" name="図 35" descr="挿絵 が含まれている画像&#10;&#10;自動的に生成された説明">
              <a:extLst>
                <a:ext uri="{FF2B5EF4-FFF2-40B4-BE49-F238E27FC236}">
                  <a16:creationId xmlns:a16="http://schemas.microsoft.com/office/drawing/2014/main" id="{2CE7B788-6889-47D6-9A98-25BF3D432EA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716017" y="3026257"/>
              <a:ext cx="486588" cy="486588"/>
            </a:xfrm>
            <a:prstGeom prst="rect">
              <a:avLst/>
            </a:prstGeom>
          </p:spPr>
        </p:pic>
      </p:grpSp>
      <p:cxnSp>
        <p:nvCxnSpPr>
          <p:cNvPr id="42" name="直線コネクタ 41">
            <a:extLst>
              <a:ext uri="{FF2B5EF4-FFF2-40B4-BE49-F238E27FC236}">
                <a16:creationId xmlns:a16="http://schemas.microsoft.com/office/drawing/2014/main" id="{BCBD51CF-44EE-4AF5-AD22-4E64A477DE18}"/>
              </a:ext>
            </a:extLst>
          </p:cNvPr>
          <p:cNvCxnSpPr/>
          <p:nvPr/>
        </p:nvCxnSpPr>
        <p:spPr>
          <a:xfrm>
            <a:off x="4427984" y="934724"/>
            <a:ext cx="0" cy="55186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CC2F674-0EBB-452C-AE47-D3954A6CFDAF}"/>
              </a:ext>
            </a:extLst>
          </p:cNvPr>
          <p:cNvCxnSpPr/>
          <p:nvPr/>
        </p:nvCxnSpPr>
        <p:spPr>
          <a:xfrm>
            <a:off x="317798" y="3717032"/>
            <a:ext cx="852060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Text Box 6">
            <a:extLst>
              <a:ext uri="{FF2B5EF4-FFF2-40B4-BE49-F238E27FC236}">
                <a16:creationId xmlns:a16="http://schemas.microsoft.com/office/drawing/2014/main" id="{F801E31B-4555-435A-A69E-F6B309995A59}"/>
              </a:ext>
            </a:extLst>
          </p:cNvPr>
          <p:cNvSpPr txBox="1">
            <a:spLocks noChangeArrowheads="1"/>
          </p:cNvSpPr>
          <p:nvPr/>
        </p:nvSpPr>
        <p:spPr bwMode="auto">
          <a:xfrm>
            <a:off x="5076056" y="1552436"/>
            <a:ext cx="3282432" cy="24622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kumimoji="1" sz="1600">
                <a:solidFill>
                  <a:schemeClr val="tx1"/>
                </a:solidFill>
                <a:latin typeface="HGP創英角ｺﾞｼｯｸUB" pitchFamily="50" charset="-128"/>
                <a:ea typeface="ＭＳ Ｐゴシック" pitchFamily="50" charset="-128"/>
              </a:defRPr>
            </a:lvl1pPr>
            <a:lvl2pPr marL="742950" indent="-285750" eaLnBrk="0" hangingPunct="0">
              <a:defRPr kumimoji="1" sz="1600">
                <a:solidFill>
                  <a:schemeClr val="tx1"/>
                </a:solidFill>
                <a:latin typeface="HGP創英角ｺﾞｼｯｸUB" pitchFamily="50" charset="-128"/>
                <a:ea typeface="ＭＳ Ｐゴシック" pitchFamily="50" charset="-128"/>
              </a:defRPr>
            </a:lvl2pPr>
            <a:lvl3pPr marL="1143000" indent="-228600" eaLnBrk="0" hangingPunct="0">
              <a:defRPr kumimoji="1" sz="1600">
                <a:solidFill>
                  <a:schemeClr val="tx1"/>
                </a:solidFill>
                <a:latin typeface="HGP創英角ｺﾞｼｯｸUB" pitchFamily="50" charset="-128"/>
                <a:ea typeface="ＭＳ Ｐゴシック" pitchFamily="50" charset="-128"/>
              </a:defRPr>
            </a:lvl3pPr>
            <a:lvl4pPr marL="1600200" indent="-228600" eaLnBrk="0" hangingPunct="0">
              <a:defRPr kumimoji="1" sz="1600">
                <a:solidFill>
                  <a:schemeClr val="tx1"/>
                </a:solidFill>
                <a:latin typeface="HGP創英角ｺﾞｼｯｸUB" pitchFamily="50" charset="-128"/>
                <a:ea typeface="ＭＳ Ｐゴシック" pitchFamily="50" charset="-128"/>
              </a:defRPr>
            </a:lvl4pPr>
            <a:lvl5pPr marL="2057400" indent="-228600" eaLnBrk="0" hangingPunct="0">
              <a:defRPr kumimoji="1" sz="1600">
                <a:solidFill>
                  <a:schemeClr val="tx1"/>
                </a:solidFill>
                <a:latin typeface="HGP創英角ｺﾞｼｯｸUB" pitchFamily="50" charset="-128"/>
                <a:ea typeface="ＭＳ Ｐゴシック"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9pPr>
          </a:lstStyle>
          <a:p>
            <a:pPr eaLnBrk="1" hangingPunct="1">
              <a:defRPr/>
            </a:pPr>
            <a:r>
              <a:rPr lang="en-US" altLang="ja-JP" sz="1000" dirty="0">
                <a:latin typeface="游ゴシック" panose="020B0400000000000000" pitchFamily="50" charset="-128"/>
                <a:ea typeface="游ゴシック" panose="020B0400000000000000" pitchFamily="50" charset="-128"/>
                <a:cs typeface="Meiryo UI" panose="020B0604030504040204" pitchFamily="50" charset="-128"/>
              </a:rPr>
              <a:t>EC</a:t>
            </a:r>
            <a:r>
              <a:rPr lang="ja-JP" altLang="en-US" sz="1000" dirty="0">
                <a:latin typeface="游ゴシック" panose="020B0400000000000000" pitchFamily="50" charset="-128"/>
                <a:ea typeface="游ゴシック" panose="020B0400000000000000" pitchFamily="50" charset="-128"/>
                <a:cs typeface="Meiryo UI" panose="020B0604030504040204" pitchFamily="50" charset="-128"/>
              </a:rPr>
              <a:t>、デジタルマーケティング領域のスペシャリスト</a:t>
            </a:r>
            <a:endParaRPr lang="en-US" altLang="ja-JP" sz="1000" dirty="0">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58" name="Text Box 6">
            <a:extLst>
              <a:ext uri="{FF2B5EF4-FFF2-40B4-BE49-F238E27FC236}">
                <a16:creationId xmlns:a16="http://schemas.microsoft.com/office/drawing/2014/main" id="{3D9A4F45-A078-40A6-B14D-F59E5B0D7938}"/>
              </a:ext>
            </a:extLst>
          </p:cNvPr>
          <p:cNvSpPr txBox="1">
            <a:spLocks noChangeArrowheads="1"/>
          </p:cNvSpPr>
          <p:nvPr/>
        </p:nvSpPr>
        <p:spPr bwMode="auto">
          <a:xfrm>
            <a:off x="243799" y="4558536"/>
            <a:ext cx="4037556" cy="24622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kumimoji="1" sz="1600">
                <a:solidFill>
                  <a:schemeClr val="tx1"/>
                </a:solidFill>
                <a:latin typeface="HGP創英角ｺﾞｼｯｸUB" pitchFamily="50" charset="-128"/>
                <a:ea typeface="ＭＳ Ｐゴシック" pitchFamily="50" charset="-128"/>
              </a:defRPr>
            </a:lvl1pPr>
            <a:lvl2pPr marL="742950" indent="-285750" eaLnBrk="0" hangingPunct="0">
              <a:defRPr kumimoji="1" sz="1600">
                <a:solidFill>
                  <a:schemeClr val="tx1"/>
                </a:solidFill>
                <a:latin typeface="HGP創英角ｺﾞｼｯｸUB" pitchFamily="50" charset="-128"/>
                <a:ea typeface="ＭＳ Ｐゴシック" pitchFamily="50" charset="-128"/>
              </a:defRPr>
            </a:lvl2pPr>
            <a:lvl3pPr marL="1143000" indent="-228600" eaLnBrk="0" hangingPunct="0">
              <a:defRPr kumimoji="1" sz="1600">
                <a:solidFill>
                  <a:schemeClr val="tx1"/>
                </a:solidFill>
                <a:latin typeface="HGP創英角ｺﾞｼｯｸUB" pitchFamily="50" charset="-128"/>
                <a:ea typeface="ＭＳ Ｐゴシック" pitchFamily="50" charset="-128"/>
              </a:defRPr>
            </a:lvl3pPr>
            <a:lvl4pPr marL="1600200" indent="-228600" eaLnBrk="0" hangingPunct="0">
              <a:defRPr kumimoji="1" sz="1600">
                <a:solidFill>
                  <a:schemeClr val="tx1"/>
                </a:solidFill>
                <a:latin typeface="HGP創英角ｺﾞｼｯｸUB" pitchFamily="50" charset="-128"/>
                <a:ea typeface="ＭＳ Ｐゴシック" pitchFamily="50" charset="-128"/>
              </a:defRPr>
            </a:lvl4pPr>
            <a:lvl5pPr marL="2057400" indent="-228600" eaLnBrk="0" hangingPunct="0">
              <a:defRPr kumimoji="1" sz="1600">
                <a:solidFill>
                  <a:schemeClr val="tx1"/>
                </a:solidFill>
                <a:latin typeface="HGP創英角ｺﾞｼｯｸUB" pitchFamily="50" charset="-128"/>
                <a:ea typeface="ＭＳ Ｐゴシック"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9pPr>
          </a:lstStyle>
          <a:p>
            <a:pPr algn="ctr" eaLnBrk="1" hangingPunct="1">
              <a:defRPr/>
            </a:pPr>
            <a:r>
              <a:rPr lang="ja-JP" altLang="en-US" sz="1000" dirty="0">
                <a:latin typeface="游ゴシック" panose="020B0400000000000000" pitchFamily="50" charset="-128"/>
                <a:ea typeface="游ゴシック" panose="020B0400000000000000" pitchFamily="50" charset="-128"/>
                <a:cs typeface="Meiryo UI" panose="020B0604030504040204" pitchFamily="50" charset="-128"/>
              </a:rPr>
              <a:t>「クラウドをもっと身近に、もっと便利に」</a:t>
            </a:r>
            <a:r>
              <a:rPr lang="en-US" altLang="ja-JP" sz="1000" dirty="0">
                <a:latin typeface="游ゴシック" panose="020B0400000000000000" pitchFamily="50" charset="-128"/>
                <a:ea typeface="游ゴシック" panose="020B0400000000000000" pitchFamily="50" charset="-128"/>
                <a:cs typeface="Meiryo UI" panose="020B0604030504040204" pitchFamily="50" charset="-128"/>
              </a:rPr>
              <a:t>AWS</a:t>
            </a:r>
            <a:r>
              <a:rPr lang="ja-JP" altLang="en-US" sz="1000" dirty="0">
                <a:latin typeface="游ゴシック" panose="020B0400000000000000" pitchFamily="50" charset="-128"/>
                <a:ea typeface="游ゴシック" panose="020B0400000000000000" pitchFamily="50" charset="-128"/>
                <a:cs typeface="Meiryo UI" panose="020B0604030504040204" pitchFamily="50" charset="-128"/>
              </a:rPr>
              <a:t>のスペシャリスト</a:t>
            </a:r>
            <a:endParaRPr lang="en-US" altLang="ja-JP" sz="1000" dirty="0">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59" name="Text Box 6">
            <a:extLst>
              <a:ext uri="{FF2B5EF4-FFF2-40B4-BE49-F238E27FC236}">
                <a16:creationId xmlns:a16="http://schemas.microsoft.com/office/drawing/2014/main" id="{CE357777-6A19-40FB-AE6D-BD406604A898}"/>
              </a:ext>
            </a:extLst>
          </p:cNvPr>
          <p:cNvSpPr txBox="1">
            <a:spLocks noChangeArrowheads="1"/>
          </p:cNvSpPr>
          <p:nvPr/>
        </p:nvSpPr>
        <p:spPr bwMode="auto">
          <a:xfrm>
            <a:off x="4578393" y="4558536"/>
            <a:ext cx="4037556" cy="24622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kumimoji="1" sz="1600">
                <a:solidFill>
                  <a:schemeClr val="tx1"/>
                </a:solidFill>
                <a:latin typeface="HGP創英角ｺﾞｼｯｸUB" pitchFamily="50" charset="-128"/>
                <a:ea typeface="ＭＳ Ｐゴシック" pitchFamily="50" charset="-128"/>
              </a:defRPr>
            </a:lvl1pPr>
            <a:lvl2pPr marL="742950" indent="-285750" eaLnBrk="0" hangingPunct="0">
              <a:defRPr kumimoji="1" sz="1600">
                <a:solidFill>
                  <a:schemeClr val="tx1"/>
                </a:solidFill>
                <a:latin typeface="HGP創英角ｺﾞｼｯｸUB" pitchFamily="50" charset="-128"/>
                <a:ea typeface="ＭＳ Ｐゴシック" pitchFamily="50" charset="-128"/>
              </a:defRPr>
            </a:lvl2pPr>
            <a:lvl3pPr marL="1143000" indent="-228600" eaLnBrk="0" hangingPunct="0">
              <a:defRPr kumimoji="1" sz="1600">
                <a:solidFill>
                  <a:schemeClr val="tx1"/>
                </a:solidFill>
                <a:latin typeface="HGP創英角ｺﾞｼｯｸUB" pitchFamily="50" charset="-128"/>
                <a:ea typeface="ＭＳ Ｐゴシック" pitchFamily="50" charset="-128"/>
              </a:defRPr>
            </a:lvl3pPr>
            <a:lvl4pPr marL="1600200" indent="-228600" eaLnBrk="0" hangingPunct="0">
              <a:defRPr kumimoji="1" sz="1600">
                <a:solidFill>
                  <a:schemeClr val="tx1"/>
                </a:solidFill>
                <a:latin typeface="HGP創英角ｺﾞｼｯｸUB" pitchFamily="50" charset="-128"/>
                <a:ea typeface="ＭＳ Ｐゴシック" pitchFamily="50" charset="-128"/>
              </a:defRPr>
            </a:lvl4pPr>
            <a:lvl5pPr marL="2057400" indent="-228600" eaLnBrk="0" hangingPunct="0">
              <a:defRPr kumimoji="1" sz="1600">
                <a:solidFill>
                  <a:schemeClr val="tx1"/>
                </a:solidFill>
                <a:latin typeface="HGP創英角ｺﾞｼｯｸUB" pitchFamily="50" charset="-128"/>
                <a:ea typeface="ＭＳ Ｐゴシック" pitchFamily="50" charset="-128"/>
              </a:defRPr>
            </a:lvl5pPr>
            <a:lvl6pPr marL="25146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6pPr>
            <a:lvl7pPr marL="29718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7pPr>
            <a:lvl8pPr marL="34290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8pPr>
            <a:lvl9pPr marL="3886200" indent="-228600" eaLnBrk="0" fontAlgn="base" hangingPunct="0">
              <a:spcBef>
                <a:spcPct val="0"/>
              </a:spcBef>
              <a:spcAft>
                <a:spcPct val="0"/>
              </a:spcAft>
              <a:defRPr kumimoji="1" sz="1600">
                <a:solidFill>
                  <a:schemeClr val="tx1"/>
                </a:solidFill>
                <a:latin typeface="HGP創英角ｺﾞｼｯｸUB" pitchFamily="50" charset="-128"/>
                <a:ea typeface="ＭＳ Ｐゴシック" pitchFamily="50" charset="-128"/>
              </a:defRPr>
            </a:lvl9pPr>
          </a:lstStyle>
          <a:p>
            <a:pPr algn="ctr" eaLnBrk="1" hangingPunct="1">
              <a:defRPr/>
            </a:pPr>
            <a:r>
              <a:rPr lang="ja-JP" altLang="en-US" sz="1000" dirty="0">
                <a:latin typeface="游ゴシック" panose="020B0400000000000000" pitchFamily="50" charset="-128"/>
                <a:ea typeface="游ゴシック" panose="020B0400000000000000" pitchFamily="50" charset="-128"/>
                <a:cs typeface="Meiryo UI" panose="020B0604030504040204" pitchFamily="50" charset="-128"/>
              </a:rPr>
              <a:t>企業の</a:t>
            </a:r>
            <a:r>
              <a:rPr lang="en-US" altLang="ja-JP" sz="1000" dirty="0">
                <a:latin typeface="游ゴシック" panose="020B0400000000000000" pitchFamily="50" charset="-128"/>
                <a:ea typeface="游ゴシック" panose="020B0400000000000000" pitchFamily="50" charset="-128"/>
                <a:cs typeface="Meiryo UI" panose="020B0604030504040204" pitchFamily="50" charset="-128"/>
              </a:rPr>
              <a:t>IT</a:t>
            </a:r>
            <a:r>
              <a:rPr lang="ja-JP" altLang="en-US" sz="1000" dirty="0">
                <a:latin typeface="游ゴシック" panose="020B0400000000000000" pitchFamily="50" charset="-128"/>
                <a:ea typeface="游ゴシック" panose="020B0400000000000000" pitchFamily="50" charset="-128"/>
                <a:cs typeface="Meiryo UI" panose="020B0604030504040204" pitchFamily="50" charset="-128"/>
              </a:rPr>
              <a:t>人材活用に多様な選択肢を提供</a:t>
            </a:r>
            <a:endParaRPr lang="en-US" altLang="ja-JP" sz="1000" dirty="0">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49" name="テキスト ボックス 48">
            <a:extLst>
              <a:ext uri="{FF2B5EF4-FFF2-40B4-BE49-F238E27FC236}">
                <a16:creationId xmlns:a16="http://schemas.microsoft.com/office/drawing/2014/main" id="{DAB68668-357E-424A-8255-E1080C0BDFE0}"/>
              </a:ext>
            </a:extLst>
          </p:cNvPr>
          <p:cNvSpPr txBox="1"/>
          <p:nvPr/>
        </p:nvSpPr>
        <p:spPr>
          <a:xfrm>
            <a:off x="337762" y="2133750"/>
            <a:ext cx="1980029" cy="1015663"/>
          </a:xfrm>
          <a:prstGeom prst="rect">
            <a:avLst/>
          </a:prstGeom>
          <a:noFill/>
        </p:spPr>
        <p:txBody>
          <a:bodyPr wrap="none" rtlCol="0">
            <a:spAutoFit/>
          </a:bodyPr>
          <a:lstStyle/>
          <a:p>
            <a:r>
              <a:rPr lang="ja-JP" altLang="en-US" sz="1000" dirty="0">
                <a:latin typeface="游ゴシック" panose="020B0400000000000000" pitchFamily="50" charset="-128"/>
                <a:ea typeface="游ゴシック" panose="020B0400000000000000" pitchFamily="50" charset="-128"/>
              </a:rPr>
              <a:t>・導入コンサルティング</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・業務システム開発</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・業務システム運用・保守</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・クラウドインテグレーション</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・システム実証実験（</a:t>
            </a:r>
            <a:r>
              <a:rPr lang="en-US" altLang="ja-JP" sz="1000" dirty="0">
                <a:latin typeface="游ゴシック" panose="020B0400000000000000" pitchFamily="50" charset="-128"/>
                <a:ea typeface="游ゴシック" panose="020B0400000000000000" pitchFamily="50" charset="-128"/>
              </a:rPr>
              <a:t>POC</a:t>
            </a:r>
            <a:r>
              <a:rPr lang="ja-JP" altLang="en-US" sz="1000" dirty="0">
                <a:latin typeface="游ゴシック" panose="020B0400000000000000" pitchFamily="50" charset="-128"/>
                <a:ea typeface="游ゴシック" panose="020B0400000000000000" pitchFamily="50" charset="-128"/>
              </a:rPr>
              <a:t>）</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・研究開発（</a:t>
            </a:r>
            <a:r>
              <a:rPr lang="en-US" altLang="ja-JP" sz="1000" dirty="0">
                <a:latin typeface="游ゴシック" panose="020B0400000000000000" pitchFamily="50" charset="-128"/>
                <a:ea typeface="游ゴシック" panose="020B0400000000000000" pitchFamily="50" charset="-128"/>
              </a:rPr>
              <a:t>R&amp;D</a:t>
            </a:r>
            <a:r>
              <a:rPr lang="ja-JP" altLang="en-US" sz="1000" dirty="0">
                <a:latin typeface="游ゴシック" panose="020B0400000000000000" pitchFamily="50" charset="-128"/>
                <a:ea typeface="游ゴシック" panose="020B0400000000000000" pitchFamily="50" charset="-128"/>
              </a:rPr>
              <a:t>）</a:t>
            </a:r>
            <a:endParaRPr kumimoji="1" lang="ja-JP" altLang="en-US" sz="1000" dirty="0">
              <a:latin typeface="游ゴシック" panose="020B0400000000000000" pitchFamily="50" charset="-128"/>
              <a:ea typeface="游ゴシック" panose="020B0400000000000000" pitchFamily="50" charset="-128"/>
            </a:endParaRPr>
          </a:p>
        </p:txBody>
      </p:sp>
      <p:pic>
        <p:nvPicPr>
          <p:cNvPr id="51" name="図 50" descr="文字と写真のスクリーンショット&#10;&#10;自動的に生成された説明">
            <a:extLst>
              <a:ext uri="{FF2B5EF4-FFF2-40B4-BE49-F238E27FC236}">
                <a16:creationId xmlns:a16="http://schemas.microsoft.com/office/drawing/2014/main" id="{AFC5A7A9-76A3-40CA-ABC6-FD60762D2227}"/>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40481" y="3903318"/>
            <a:ext cx="520040" cy="499602"/>
          </a:xfrm>
          <a:prstGeom prst="rect">
            <a:avLst/>
          </a:prstGeom>
        </p:spPr>
      </p:pic>
      <p:sp>
        <p:nvSpPr>
          <p:cNvPr id="56" name="正方形/長方形 55">
            <a:extLst>
              <a:ext uri="{FF2B5EF4-FFF2-40B4-BE49-F238E27FC236}">
                <a16:creationId xmlns:a16="http://schemas.microsoft.com/office/drawing/2014/main" id="{4A67A392-5CF1-4ADA-86C2-A0D0F29F0DF1}"/>
              </a:ext>
            </a:extLst>
          </p:cNvPr>
          <p:cNvSpPr/>
          <p:nvPr/>
        </p:nvSpPr>
        <p:spPr>
          <a:xfrm>
            <a:off x="392833" y="1867689"/>
            <a:ext cx="1802896" cy="215271"/>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000" dirty="0">
                <a:latin typeface="游ゴシック" panose="020B0400000000000000" pitchFamily="50" charset="-128"/>
                <a:ea typeface="游ゴシック" panose="020B0400000000000000" pitchFamily="50" charset="-128"/>
              </a:rPr>
              <a:t>業務システム開発・運用保守</a:t>
            </a:r>
          </a:p>
        </p:txBody>
      </p:sp>
      <p:sp>
        <p:nvSpPr>
          <p:cNvPr id="69" name="正方形/長方形 68">
            <a:extLst>
              <a:ext uri="{FF2B5EF4-FFF2-40B4-BE49-F238E27FC236}">
                <a16:creationId xmlns:a16="http://schemas.microsoft.com/office/drawing/2014/main" id="{0DC96435-5AF5-425D-A612-07A44C1878EC}"/>
              </a:ext>
            </a:extLst>
          </p:cNvPr>
          <p:cNvSpPr/>
          <p:nvPr/>
        </p:nvSpPr>
        <p:spPr>
          <a:xfrm>
            <a:off x="2404035" y="1861752"/>
            <a:ext cx="1802896" cy="215271"/>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000" dirty="0">
                <a:latin typeface="游ゴシック" panose="020B0400000000000000" pitchFamily="50" charset="-128"/>
                <a:ea typeface="游ゴシック" panose="020B0400000000000000" pitchFamily="50" charset="-128"/>
              </a:rPr>
              <a:t>サービスの開発・提供</a:t>
            </a:r>
          </a:p>
        </p:txBody>
      </p:sp>
      <p:sp>
        <p:nvSpPr>
          <p:cNvPr id="70" name="テキスト ボックス 69">
            <a:extLst>
              <a:ext uri="{FF2B5EF4-FFF2-40B4-BE49-F238E27FC236}">
                <a16:creationId xmlns:a16="http://schemas.microsoft.com/office/drawing/2014/main" id="{21B7D7ED-2D05-4C8B-8C37-05E74168248D}"/>
              </a:ext>
            </a:extLst>
          </p:cNvPr>
          <p:cNvSpPr txBox="1"/>
          <p:nvPr/>
        </p:nvSpPr>
        <p:spPr>
          <a:xfrm>
            <a:off x="2363627" y="2136881"/>
            <a:ext cx="1467068" cy="553998"/>
          </a:xfrm>
          <a:prstGeom prst="rect">
            <a:avLst/>
          </a:prstGeom>
          <a:noFill/>
        </p:spPr>
        <p:txBody>
          <a:bodyPr wrap="none" rtlCol="0">
            <a:spAutoFit/>
          </a:bodyPr>
          <a:lstStyle/>
          <a:p>
            <a:r>
              <a:rPr lang="ja-JP" altLang="en-US" sz="1000" dirty="0">
                <a:latin typeface="游ゴシック" panose="020B0400000000000000" pitchFamily="50" charset="-128"/>
                <a:ea typeface="游ゴシック" panose="020B0400000000000000" pitchFamily="50" charset="-128"/>
              </a:rPr>
              <a:t>・テレワーク導入支援</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a:t>
            </a:r>
            <a:r>
              <a:rPr lang="en-US" altLang="ja-JP" sz="1000" dirty="0">
                <a:latin typeface="游ゴシック" panose="020B0400000000000000" pitchFamily="50" charset="-128"/>
                <a:ea typeface="游ゴシック" panose="020B0400000000000000" pitchFamily="50" charset="-128"/>
              </a:rPr>
              <a:t>Slack</a:t>
            </a:r>
            <a:r>
              <a:rPr lang="ja-JP" altLang="en-US" sz="1000" dirty="0">
                <a:latin typeface="游ゴシック" panose="020B0400000000000000" pitchFamily="50" charset="-128"/>
                <a:ea typeface="游ゴシック" panose="020B0400000000000000" pitchFamily="50" charset="-128"/>
              </a:rPr>
              <a:t>活用支援</a:t>
            </a:r>
            <a:endParaRPr lang="en-US" altLang="ja-JP" sz="1000" dirty="0">
              <a:latin typeface="游ゴシック" panose="020B0400000000000000" pitchFamily="50" charset="-128"/>
              <a:ea typeface="游ゴシック" panose="020B0400000000000000" pitchFamily="50" charset="-128"/>
            </a:endParaRPr>
          </a:p>
          <a:p>
            <a:r>
              <a:rPr kumimoji="1" lang="ja-JP" altLang="en-US" sz="1000" dirty="0">
                <a:latin typeface="游ゴシック" panose="020B0400000000000000" pitchFamily="50" charset="-128"/>
                <a:ea typeface="游ゴシック" panose="020B0400000000000000" pitchFamily="50" charset="-128"/>
              </a:rPr>
              <a:t>・</a:t>
            </a:r>
            <a:r>
              <a:rPr kumimoji="1" lang="en-US" altLang="ja-JP" sz="1000" dirty="0">
                <a:latin typeface="游ゴシック" panose="020B0400000000000000" pitchFamily="50" charset="-128"/>
                <a:ea typeface="游ゴシック" panose="020B0400000000000000" pitchFamily="50" charset="-128"/>
              </a:rPr>
              <a:t>BI</a:t>
            </a:r>
            <a:r>
              <a:rPr kumimoji="1" lang="ja-JP" altLang="en-US" sz="1000" dirty="0">
                <a:latin typeface="游ゴシック" panose="020B0400000000000000" pitchFamily="50" charset="-128"/>
                <a:ea typeface="游ゴシック" panose="020B0400000000000000" pitchFamily="50" charset="-128"/>
              </a:rPr>
              <a:t>活用支援</a:t>
            </a:r>
          </a:p>
        </p:txBody>
      </p:sp>
      <p:sp>
        <p:nvSpPr>
          <p:cNvPr id="71" name="テキスト ボックス 70">
            <a:extLst>
              <a:ext uri="{FF2B5EF4-FFF2-40B4-BE49-F238E27FC236}">
                <a16:creationId xmlns:a16="http://schemas.microsoft.com/office/drawing/2014/main" id="{CE84B7A6-4492-496B-BD6E-ACC1F67FDB7D}"/>
              </a:ext>
            </a:extLst>
          </p:cNvPr>
          <p:cNvSpPr txBox="1"/>
          <p:nvPr/>
        </p:nvSpPr>
        <p:spPr>
          <a:xfrm>
            <a:off x="4644008" y="2116822"/>
            <a:ext cx="1763624" cy="1015663"/>
          </a:xfrm>
          <a:prstGeom prst="rect">
            <a:avLst/>
          </a:prstGeom>
          <a:noFill/>
        </p:spPr>
        <p:txBody>
          <a:bodyPr wrap="none" rtlCol="0">
            <a:spAutoFit/>
          </a:bodyPr>
          <a:lstStyle/>
          <a:p>
            <a:r>
              <a:rPr lang="ja-JP" altLang="en-US" sz="1000" dirty="0">
                <a:latin typeface="游ゴシック" panose="020B0400000000000000" pitchFamily="50" charset="-128"/>
                <a:ea typeface="游ゴシック" panose="020B0400000000000000" pitchFamily="50" charset="-128"/>
              </a:rPr>
              <a:t>・</a:t>
            </a:r>
            <a:r>
              <a:rPr lang="en-US" altLang="ja-JP" sz="1000" dirty="0">
                <a:latin typeface="游ゴシック" panose="020B0400000000000000" pitchFamily="50" charset="-128"/>
                <a:ea typeface="游ゴシック" panose="020B0400000000000000" pitchFamily="50" charset="-128"/>
              </a:rPr>
              <a:t>EC</a:t>
            </a:r>
            <a:r>
              <a:rPr lang="ja-JP" altLang="en-US" sz="1000" dirty="0">
                <a:latin typeface="游ゴシック" panose="020B0400000000000000" pitchFamily="50" charset="-128"/>
                <a:ea typeface="游ゴシック" panose="020B0400000000000000" pitchFamily="50" charset="-128"/>
              </a:rPr>
              <a:t>導入コンサルティング</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a:t>
            </a:r>
            <a:r>
              <a:rPr lang="en-US" altLang="ja-JP" sz="1000" dirty="0">
                <a:latin typeface="游ゴシック" panose="020B0400000000000000" pitchFamily="50" charset="-128"/>
                <a:ea typeface="游ゴシック" panose="020B0400000000000000" pitchFamily="50" charset="-128"/>
              </a:rPr>
              <a:t>EC</a:t>
            </a:r>
            <a:r>
              <a:rPr lang="ja-JP" altLang="en-US" sz="1000" dirty="0">
                <a:latin typeface="游ゴシック" panose="020B0400000000000000" pitchFamily="50" charset="-128"/>
                <a:ea typeface="游ゴシック" panose="020B0400000000000000" pitchFamily="50" charset="-128"/>
              </a:rPr>
              <a:t>サイト構築</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a:t>
            </a:r>
            <a:r>
              <a:rPr lang="en-US" altLang="ja-JP" sz="1000" dirty="0">
                <a:latin typeface="游ゴシック" panose="020B0400000000000000" pitchFamily="50" charset="-128"/>
                <a:ea typeface="游ゴシック" panose="020B0400000000000000" pitchFamily="50" charset="-128"/>
              </a:rPr>
              <a:t>EC</a:t>
            </a:r>
            <a:r>
              <a:rPr lang="ja-JP" altLang="en-US" sz="1000" dirty="0">
                <a:latin typeface="游ゴシック" panose="020B0400000000000000" pitchFamily="50" charset="-128"/>
                <a:ea typeface="游ゴシック" panose="020B0400000000000000" pitchFamily="50" charset="-128"/>
              </a:rPr>
              <a:t>サイト運用・保守</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・外部連携基盤の開発</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・集客機能の開発</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a:t>
            </a:r>
            <a:r>
              <a:rPr lang="en-US" altLang="ja-JP" sz="1000" dirty="0">
                <a:latin typeface="游ゴシック" panose="020B0400000000000000" pitchFamily="50" charset="-128"/>
                <a:ea typeface="游ゴシック" panose="020B0400000000000000" pitchFamily="50" charset="-128"/>
              </a:rPr>
              <a:t>UI/UX</a:t>
            </a:r>
            <a:r>
              <a:rPr lang="ja-JP" altLang="en-US" sz="1000" dirty="0">
                <a:latin typeface="游ゴシック" panose="020B0400000000000000" pitchFamily="50" charset="-128"/>
                <a:ea typeface="游ゴシック" panose="020B0400000000000000" pitchFamily="50" charset="-128"/>
              </a:rPr>
              <a:t>開発</a:t>
            </a:r>
            <a:endParaRPr lang="en-US" altLang="ja-JP" sz="1000" dirty="0">
              <a:latin typeface="游ゴシック" panose="020B0400000000000000" pitchFamily="50" charset="-128"/>
              <a:ea typeface="游ゴシック" panose="020B0400000000000000" pitchFamily="50" charset="-128"/>
            </a:endParaRPr>
          </a:p>
        </p:txBody>
      </p:sp>
      <p:sp>
        <p:nvSpPr>
          <p:cNvPr id="72" name="正方形/長方形 71">
            <a:extLst>
              <a:ext uri="{FF2B5EF4-FFF2-40B4-BE49-F238E27FC236}">
                <a16:creationId xmlns:a16="http://schemas.microsoft.com/office/drawing/2014/main" id="{69824DE7-3E64-4AA9-8840-B91E08B4B21E}"/>
              </a:ext>
            </a:extLst>
          </p:cNvPr>
          <p:cNvSpPr/>
          <p:nvPr/>
        </p:nvSpPr>
        <p:spPr>
          <a:xfrm>
            <a:off x="4699079" y="1850761"/>
            <a:ext cx="1802896" cy="215271"/>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latin typeface="游ゴシック" panose="020B0400000000000000" pitchFamily="50" charset="-128"/>
                <a:ea typeface="游ゴシック" panose="020B0400000000000000" pitchFamily="50" charset="-128"/>
              </a:rPr>
              <a:t>EC</a:t>
            </a:r>
            <a:r>
              <a:rPr kumimoji="1" lang="ja-JP" altLang="en-US" sz="1000" dirty="0">
                <a:latin typeface="游ゴシック" panose="020B0400000000000000" pitchFamily="50" charset="-128"/>
                <a:ea typeface="游ゴシック" panose="020B0400000000000000" pitchFamily="50" charset="-128"/>
              </a:rPr>
              <a:t>サイト構築</a:t>
            </a:r>
          </a:p>
        </p:txBody>
      </p:sp>
      <p:sp>
        <p:nvSpPr>
          <p:cNvPr id="73" name="正方形/長方形 72">
            <a:extLst>
              <a:ext uri="{FF2B5EF4-FFF2-40B4-BE49-F238E27FC236}">
                <a16:creationId xmlns:a16="http://schemas.microsoft.com/office/drawing/2014/main" id="{2D7B3593-1AB5-4DD9-95AA-BC73DCB700DB}"/>
              </a:ext>
            </a:extLst>
          </p:cNvPr>
          <p:cNvSpPr/>
          <p:nvPr/>
        </p:nvSpPr>
        <p:spPr>
          <a:xfrm>
            <a:off x="6710281" y="1844824"/>
            <a:ext cx="1802896" cy="215271"/>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latin typeface="游ゴシック" panose="020B0400000000000000" pitchFamily="50" charset="-128"/>
                <a:ea typeface="游ゴシック" panose="020B0400000000000000" pitchFamily="50" charset="-128"/>
              </a:rPr>
              <a:t>Web</a:t>
            </a:r>
            <a:r>
              <a:rPr kumimoji="1" lang="ja-JP" altLang="en-US" sz="1000" dirty="0">
                <a:latin typeface="游ゴシック" panose="020B0400000000000000" pitchFamily="50" charset="-128"/>
                <a:ea typeface="游ゴシック" panose="020B0400000000000000" pitchFamily="50" charset="-128"/>
              </a:rPr>
              <a:t>・マーケティング</a:t>
            </a:r>
          </a:p>
        </p:txBody>
      </p:sp>
      <p:sp>
        <p:nvSpPr>
          <p:cNvPr id="74" name="テキスト ボックス 73">
            <a:extLst>
              <a:ext uri="{FF2B5EF4-FFF2-40B4-BE49-F238E27FC236}">
                <a16:creationId xmlns:a16="http://schemas.microsoft.com/office/drawing/2014/main" id="{7554C27A-8712-4D22-9237-AA3A2E43108E}"/>
              </a:ext>
            </a:extLst>
          </p:cNvPr>
          <p:cNvSpPr txBox="1"/>
          <p:nvPr/>
        </p:nvSpPr>
        <p:spPr>
          <a:xfrm>
            <a:off x="6669873" y="2119953"/>
            <a:ext cx="1603324" cy="1169551"/>
          </a:xfrm>
          <a:prstGeom prst="rect">
            <a:avLst/>
          </a:prstGeom>
          <a:noFill/>
        </p:spPr>
        <p:txBody>
          <a:bodyPr wrap="none" rtlCol="0">
            <a:spAutoFit/>
          </a:bodyPr>
          <a:lstStyle/>
          <a:p>
            <a:r>
              <a:rPr lang="ja-JP" altLang="en-US" sz="1000" dirty="0">
                <a:latin typeface="游ゴシック" panose="020B0400000000000000" pitchFamily="50" charset="-128"/>
                <a:ea typeface="游ゴシック" panose="020B0400000000000000" pitchFamily="50" charset="-128"/>
              </a:rPr>
              <a:t>・</a:t>
            </a:r>
            <a:r>
              <a:rPr lang="en-US" altLang="ja-JP" sz="1000" dirty="0">
                <a:latin typeface="游ゴシック" panose="020B0400000000000000" pitchFamily="50" charset="-128"/>
                <a:ea typeface="游ゴシック" panose="020B0400000000000000" pitchFamily="50" charset="-128"/>
              </a:rPr>
              <a:t>Web</a:t>
            </a:r>
            <a:r>
              <a:rPr lang="ja-JP" altLang="en-US" sz="1000" dirty="0">
                <a:latin typeface="游ゴシック" panose="020B0400000000000000" pitchFamily="50" charset="-128"/>
                <a:ea typeface="游ゴシック" panose="020B0400000000000000" pitchFamily="50" charset="-128"/>
              </a:rPr>
              <a:t>サイト構築</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a:t>
            </a:r>
            <a:r>
              <a:rPr lang="en-US" altLang="ja-JP" sz="1000" dirty="0">
                <a:latin typeface="游ゴシック" panose="020B0400000000000000" pitchFamily="50" charset="-128"/>
                <a:ea typeface="游ゴシック" panose="020B0400000000000000" pitchFamily="50" charset="-128"/>
              </a:rPr>
              <a:t>Web</a:t>
            </a:r>
            <a:r>
              <a:rPr lang="ja-JP" altLang="en-US" sz="1000" dirty="0">
                <a:latin typeface="游ゴシック" panose="020B0400000000000000" pitchFamily="50" charset="-128"/>
                <a:ea typeface="游ゴシック" panose="020B0400000000000000" pitchFamily="50" charset="-128"/>
              </a:rPr>
              <a:t>サイト運用保守</a:t>
            </a:r>
            <a:endParaRPr lang="en-US" altLang="ja-JP" sz="1000" dirty="0">
              <a:latin typeface="游ゴシック" panose="020B0400000000000000" pitchFamily="50" charset="-128"/>
              <a:ea typeface="游ゴシック" panose="020B0400000000000000" pitchFamily="50" charset="-128"/>
            </a:endParaRPr>
          </a:p>
          <a:p>
            <a:r>
              <a:rPr kumimoji="1" lang="ja-JP" altLang="en-US" sz="1000" dirty="0">
                <a:latin typeface="游ゴシック" panose="020B0400000000000000" pitchFamily="50" charset="-128"/>
                <a:ea typeface="游ゴシック" panose="020B0400000000000000" pitchFamily="50" charset="-128"/>
              </a:rPr>
              <a:t>・</a:t>
            </a:r>
            <a:r>
              <a:rPr kumimoji="1" lang="en-US" altLang="ja-JP" sz="1000" dirty="0">
                <a:latin typeface="游ゴシック" panose="020B0400000000000000" pitchFamily="50" charset="-128"/>
                <a:ea typeface="游ゴシック" panose="020B0400000000000000" pitchFamily="50" charset="-128"/>
              </a:rPr>
              <a:t>CMS</a:t>
            </a:r>
            <a:r>
              <a:rPr kumimoji="1" lang="ja-JP" altLang="en-US" sz="1000" dirty="0">
                <a:latin typeface="游ゴシック" panose="020B0400000000000000" pitchFamily="50" charset="-128"/>
                <a:ea typeface="游ゴシック" panose="020B0400000000000000" pitchFamily="50" charset="-128"/>
              </a:rPr>
              <a:t>開発</a:t>
            </a:r>
            <a:endParaRPr kumimoji="1"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a:t>
            </a:r>
            <a:r>
              <a:rPr lang="en-US" altLang="ja-JP" sz="1000" dirty="0">
                <a:latin typeface="游ゴシック" panose="020B0400000000000000" pitchFamily="50" charset="-128"/>
                <a:ea typeface="游ゴシック" panose="020B0400000000000000" pitchFamily="50" charset="-128"/>
              </a:rPr>
              <a:t>Web</a:t>
            </a:r>
            <a:r>
              <a:rPr lang="ja-JP" altLang="en-US" sz="1000" dirty="0">
                <a:latin typeface="游ゴシック" panose="020B0400000000000000" pitchFamily="50" charset="-128"/>
                <a:ea typeface="游ゴシック" panose="020B0400000000000000" pitchFamily="50" charset="-128"/>
              </a:rPr>
              <a:t>サイト調査・分析</a:t>
            </a:r>
            <a:endParaRPr lang="en-US" altLang="ja-JP" sz="1000" dirty="0">
              <a:latin typeface="游ゴシック" panose="020B0400000000000000" pitchFamily="50" charset="-128"/>
              <a:ea typeface="游ゴシック" panose="020B0400000000000000" pitchFamily="50" charset="-128"/>
            </a:endParaRPr>
          </a:p>
          <a:p>
            <a:r>
              <a:rPr kumimoji="1" lang="ja-JP" altLang="en-US" sz="1000" dirty="0">
                <a:latin typeface="游ゴシック" panose="020B0400000000000000" pitchFamily="50" charset="-128"/>
                <a:ea typeface="游ゴシック" panose="020B0400000000000000" pitchFamily="50" charset="-128"/>
              </a:rPr>
              <a:t>・</a:t>
            </a:r>
            <a:r>
              <a:rPr kumimoji="1" lang="en-US" altLang="ja-JP" sz="1000" dirty="0">
                <a:latin typeface="游ゴシック" panose="020B0400000000000000" pitchFamily="50" charset="-128"/>
                <a:ea typeface="游ゴシック" panose="020B0400000000000000" pitchFamily="50" charset="-128"/>
              </a:rPr>
              <a:t>SEO</a:t>
            </a:r>
            <a:r>
              <a:rPr kumimoji="1" lang="ja-JP" altLang="en-US" sz="1000" dirty="0">
                <a:latin typeface="游ゴシック" panose="020B0400000000000000" pitchFamily="50" charset="-128"/>
                <a:ea typeface="游ゴシック" panose="020B0400000000000000" pitchFamily="50" charset="-128"/>
              </a:rPr>
              <a:t>施策</a:t>
            </a:r>
            <a:endParaRPr kumimoji="1"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・広告出稿支援</a:t>
            </a:r>
            <a:endParaRPr lang="en-US" altLang="ja-JP" sz="1000" dirty="0">
              <a:latin typeface="游ゴシック" panose="020B0400000000000000" pitchFamily="50" charset="-128"/>
              <a:ea typeface="游ゴシック" panose="020B0400000000000000" pitchFamily="50" charset="-128"/>
            </a:endParaRPr>
          </a:p>
          <a:p>
            <a:r>
              <a:rPr kumimoji="1" lang="ja-JP" altLang="en-US" sz="1000" dirty="0">
                <a:latin typeface="游ゴシック" panose="020B0400000000000000" pitchFamily="50" charset="-128"/>
                <a:ea typeface="游ゴシック" panose="020B0400000000000000" pitchFamily="50" charset="-128"/>
              </a:rPr>
              <a:t>・コンテンツ制作</a:t>
            </a:r>
          </a:p>
        </p:txBody>
      </p:sp>
      <p:sp>
        <p:nvSpPr>
          <p:cNvPr id="75" name="テキスト ボックス 74">
            <a:extLst>
              <a:ext uri="{FF2B5EF4-FFF2-40B4-BE49-F238E27FC236}">
                <a16:creationId xmlns:a16="http://schemas.microsoft.com/office/drawing/2014/main" id="{2DD45839-3474-4BD6-A758-8FDA42F1195E}"/>
              </a:ext>
            </a:extLst>
          </p:cNvPr>
          <p:cNvSpPr txBox="1"/>
          <p:nvPr/>
        </p:nvSpPr>
        <p:spPr>
          <a:xfrm>
            <a:off x="323528" y="5141158"/>
            <a:ext cx="1980029" cy="1323439"/>
          </a:xfrm>
          <a:prstGeom prst="rect">
            <a:avLst/>
          </a:prstGeom>
          <a:noFill/>
        </p:spPr>
        <p:txBody>
          <a:bodyPr wrap="none" rtlCol="0">
            <a:spAutoFit/>
          </a:bodyPr>
          <a:lstStyle/>
          <a:p>
            <a:r>
              <a:rPr lang="ja-JP" altLang="en-US" sz="1000" dirty="0">
                <a:latin typeface="游ゴシック" panose="020B0400000000000000" pitchFamily="50" charset="-128"/>
                <a:ea typeface="游ゴシック" panose="020B0400000000000000" pitchFamily="50" charset="-128"/>
              </a:rPr>
              <a:t>・導入・活用コンサルティング</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・環境構築</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・環境移行支援</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・最適化</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・運用・保守・監視</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a:t>
            </a:r>
            <a:r>
              <a:rPr lang="en-US" altLang="ja-JP" sz="1000" dirty="0">
                <a:latin typeface="游ゴシック" panose="020B0400000000000000" pitchFamily="50" charset="-128"/>
                <a:ea typeface="游ゴシック" panose="020B0400000000000000" pitchFamily="50" charset="-128"/>
              </a:rPr>
              <a:t>BCP</a:t>
            </a:r>
            <a:r>
              <a:rPr lang="ja-JP" altLang="en-US" sz="1000" dirty="0">
                <a:latin typeface="游ゴシック" panose="020B0400000000000000" pitchFamily="50" charset="-128"/>
                <a:ea typeface="游ゴシック" panose="020B0400000000000000" pitchFamily="50" charset="-128"/>
              </a:rPr>
              <a:t>対策</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・テレワーク導入支援</a:t>
            </a:r>
            <a:endParaRPr lang="en-US" altLang="ja-JP" sz="1000" dirty="0">
              <a:latin typeface="游ゴシック" panose="020B0400000000000000" pitchFamily="50" charset="-128"/>
              <a:ea typeface="游ゴシック" panose="020B0400000000000000" pitchFamily="50" charset="-128"/>
            </a:endParaRPr>
          </a:p>
          <a:p>
            <a:r>
              <a:rPr kumimoji="1" lang="ja-JP" altLang="en-US" sz="1000" dirty="0">
                <a:latin typeface="游ゴシック" panose="020B0400000000000000" pitchFamily="50" charset="-128"/>
                <a:ea typeface="游ゴシック" panose="020B0400000000000000" pitchFamily="50" charset="-128"/>
              </a:rPr>
              <a:t>・導入実証実験（</a:t>
            </a:r>
            <a:r>
              <a:rPr kumimoji="1" lang="en-US" altLang="ja-JP" sz="1000" dirty="0">
                <a:latin typeface="游ゴシック" panose="020B0400000000000000" pitchFamily="50" charset="-128"/>
                <a:ea typeface="游ゴシック" panose="020B0400000000000000" pitchFamily="50" charset="-128"/>
              </a:rPr>
              <a:t>POC</a:t>
            </a:r>
            <a:r>
              <a:rPr kumimoji="1" lang="ja-JP" altLang="en-US" sz="1000" dirty="0">
                <a:latin typeface="游ゴシック" panose="020B0400000000000000" pitchFamily="50" charset="-128"/>
                <a:ea typeface="游ゴシック" panose="020B0400000000000000" pitchFamily="50" charset="-128"/>
              </a:rPr>
              <a:t>）</a:t>
            </a:r>
          </a:p>
        </p:txBody>
      </p:sp>
      <p:sp>
        <p:nvSpPr>
          <p:cNvPr id="76" name="正方形/長方形 75">
            <a:extLst>
              <a:ext uri="{FF2B5EF4-FFF2-40B4-BE49-F238E27FC236}">
                <a16:creationId xmlns:a16="http://schemas.microsoft.com/office/drawing/2014/main" id="{4234542A-C89B-4801-9AFB-61990039782E}"/>
              </a:ext>
            </a:extLst>
          </p:cNvPr>
          <p:cNvSpPr/>
          <p:nvPr/>
        </p:nvSpPr>
        <p:spPr>
          <a:xfrm>
            <a:off x="378599" y="4875097"/>
            <a:ext cx="1802896" cy="215271"/>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latin typeface="游ゴシック" panose="020B0400000000000000" pitchFamily="50" charset="-128"/>
                <a:ea typeface="游ゴシック" panose="020B0400000000000000" pitchFamily="50" charset="-128"/>
              </a:rPr>
              <a:t>AWS</a:t>
            </a:r>
            <a:r>
              <a:rPr kumimoji="1" lang="ja-JP" altLang="en-US" sz="1000" dirty="0">
                <a:latin typeface="游ゴシック" panose="020B0400000000000000" pitchFamily="50" charset="-128"/>
                <a:ea typeface="游ゴシック" panose="020B0400000000000000" pitchFamily="50" charset="-128"/>
              </a:rPr>
              <a:t>環境構築・最適化</a:t>
            </a:r>
          </a:p>
        </p:txBody>
      </p:sp>
      <p:sp>
        <p:nvSpPr>
          <p:cNvPr id="77" name="正方形/長方形 76">
            <a:extLst>
              <a:ext uri="{FF2B5EF4-FFF2-40B4-BE49-F238E27FC236}">
                <a16:creationId xmlns:a16="http://schemas.microsoft.com/office/drawing/2014/main" id="{1083D9E4-AD43-45CB-9C4D-4B7810C7F1D3}"/>
              </a:ext>
            </a:extLst>
          </p:cNvPr>
          <p:cNvSpPr/>
          <p:nvPr/>
        </p:nvSpPr>
        <p:spPr>
          <a:xfrm>
            <a:off x="2389801" y="4869160"/>
            <a:ext cx="1802896" cy="215271"/>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latin typeface="游ゴシック" panose="020B0400000000000000" pitchFamily="50" charset="-128"/>
                <a:ea typeface="游ゴシック" panose="020B0400000000000000" pitchFamily="50" charset="-128"/>
              </a:rPr>
              <a:t>AWS</a:t>
            </a:r>
            <a:r>
              <a:rPr kumimoji="1" lang="ja-JP" altLang="en-US" sz="1000" dirty="0">
                <a:latin typeface="游ゴシック" panose="020B0400000000000000" pitchFamily="50" charset="-128"/>
                <a:ea typeface="游ゴシック" panose="020B0400000000000000" pitchFamily="50" charset="-128"/>
              </a:rPr>
              <a:t>リセールサービス</a:t>
            </a:r>
          </a:p>
        </p:txBody>
      </p:sp>
      <p:sp>
        <p:nvSpPr>
          <p:cNvPr id="78" name="テキスト ボックス 77">
            <a:extLst>
              <a:ext uri="{FF2B5EF4-FFF2-40B4-BE49-F238E27FC236}">
                <a16:creationId xmlns:a16="http://schemas.microsoft.com/office/drawing/2014/main" id="{7318D856-DE3B-441E-B323-D90FDE962B23}"/>
              </a:ext>
            </a:extLst>
          </p:cNvPr>
          <p:cNvSpPr txBox="1"/>
          <p:nvPr/>
        </p:nvSpPr>
        <p:spPr>
          <a:xfrm>
            <a:off x="2349393" y="5144289"/>
            <a:ext cx="2005677" cy="400110"/>
          </a:xfrm>
          <a:prstGeom prst="rect">
            <a:avLst/>
          </a:prstGeom>
          <a:noFill/>
        </p:spPr>
        <p:txBody>
          <a:bodyPr wrap="none" rtlCol="0">
            <a:spAutoFit/>
          </a:bodyPr>
          <a:lstStyle/>
          <a:p>
            <a:r>
              <a:rPr lang="ja-JP" altLang="en-US" sz="1000" dirty="0">
                <a:latin typeface="游ゴシック" panose="020B0400000000000000" pitchFamily="50" charset="-128"/>
                <a:ea typeface="游ゴシック" panose="020B0400000000000000" pitchFamily="50" charset="-128"/>
              </a:rPr>
              <a:t>・</a:t>
            </a:r>
            <a:r>
              <a:rPr lang="en-US" altLang="ja-JP" sz="1000" dirty="0">
                <a:latin typeface="游ゴシック" panose="020B0400000000000000" pitchFamily="50" charset="-128"/>
                <a:ea typeface="游ゴシック" panose="020B0400000000000000" pitchFamily="50" charset="-128"/>
              </a:rPr>
              <a:t>AWS</a:t>
            </a:r>
            <a:r>
              <a:rPr lang="ja-JP" altLang="en-US" sz="1000" dirty="0">
                <a:latin typeface="游ゴシック" panose="020B0400000000000000" pitchFamily="50" charset="-128"/>
                <a:ea typeface="游ゴシック" panose="020B0400000000000000" pitchFamily="50" charset="-128"/>
              </a:rPr>
              <a:t>リセールサービス</a:t>
            </a:r>
            <a:endParaRPr lang="en-US" altLang="ja-JP" sz="1000" dirty="0">
              <a:latin typeface="游ゴシック" panose="020B0400000000000000" pitchFamily="50" charset="-128"/>
              <a:ea typeface="游ゴシック" panose="020B0400000000000000" pitchFamily="50" charset="-128"/>
            </a:endParaRPr>
          </a:p>
          <a:p>
            <a:r>
              <a:rPr kumimoji="1" lang="ja-JP" altLang="en-US" sz="1000" dirty="0">
                <a:latin typeface="游ゴシック" panose="020B0400000000000000" pitchFamily="50" charset="-128"/>
                <a:ea typeface="游ゴシック" panose="020B0400000000000000" pitchFamily="50" charset="-128"/>
              </a:rPr>
              <a:t>・</a:t>
            </a:r>
            <a:r>
              <a:rPr kumimoji="1" lang="en-US" altLang="ja-JP" sz="1000" dirty="0">
                <a:latin typeface="游ゴシック" panose="020B0400000000000000" pitchFamily="50" charset="-128"/>
                <a:ea typeface="游ゴシック" panose="020B0400000000000000" pitchFamily="50" charset="-128"/>
              </a:rPr>
              <a:t>AWS</a:t>
            </a:r>
            <a:r>
              <a:rPr kumimoji="1" lang="ja-JP" altLang="en-US" sz="1000" dirty="0">
                <a:latin typeface="游ゴシック" panose="020B0400000000000000" pitchFamily="50" charset="-128"/>
                <a:ea typeface="游ゴシック" panose="020B0400000000000000" pitchFamily="50" charset="-128"/>
              </a:rPr>
              <a:t>管理ツールの開発・提供</a:t>
            </a:r>
          </a:p>
        </p:txBody>
      </p:sp>
      <p:sp>
        <p:nvSpPr>
          <p:cNvPr id="79" name="テキスト ボックス 78">
            <a:extLst>
              <a:ext uri="{FF2B5EF4-FFF2-40B4-BE49-F238E27FC236}">
                <a16:creationId xmlns:a16="http://schemas.microsoft.com/office/drawing/2014/main" id="{31505855-A9F3-40B1-BF39-2A8860FF0A26}"/>
              </a:ext>
            </a:extLst>
          </p:cNvPr>
          <p:cNvSpPr txBox="1"/>
          <p:nvPr/>
        </p:nvSpPr>
        <p:spPr>
          <a:xfrm>
            <a:off x="4659122" y="5126044"/>
            <a:ext cx="1327608" cy="1169551"/>
          </a:xfrm>
          <a:prstGeom prst="rect">
            <a:avLst/>
          </a:prstGeom>
          <a:noFill/>
        </p:spPr>
        <p:txBody>
          <a:bodyPr wrap="none" rtlCol="0">
            <a:spAutoFit/>
          </a:bodyPr>
          <a:lstStyle/>
          <a:p>
            <a:r>
              <a:rPr lang="ja-JP" altLang="en-US" sz="1000" dirty="0">
                <a:latin typeface="游ゴシック" panose="020B0400000000000000" pitchFamily="50" charset="-128"/>
                <a:ea typeface="游ゴシック" panose="020B0400000000000000" pitchFamily="50" charset="-128"/>
              </a:rPr>
              <a:t>・</a:t>
            </a:r>
            <a:r>
              <a:rPr lang="en-US" altLang="ja-JP" sz="1000" dirty="0">
                <a:latin typeface="游ゴシック" panose="020B0400000000000000" pitchFamily="50" charset="-128"/>
                <a:ea typeface="游ゴシック" panose="020B0400000000000000" pitchFamily="50" charset="-128"/>
              </a:rPr>
              <a:t>IT</a:t>
            </a:r>
            <a:r>
              <a:rPr lang="ja-JP" altLang="en-US" sz="1000" dirty="0">
                <a:latin typeface="游ゴシック" panose="020B0400000000000000" pitchFamily="50" charset="-128"/>
                <a:ea typeface="游ゴシック" panose="020B0400000000000000" pitchFamily="50" charset="-128"/>
              </a:rPr>
              <a:t>エンジニア派遣</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　</a:t>
            </a:r>
            <a:r>
              <a:rPr lang="en-US" altLang="ja-JP" sz="1000" dirty="0">
                <a:latin typeface="游ゴシック" panose="020B0400000000000000" pitchFamily="50" charset="-128"/>
                <a:ea typeface="游ゴシック" panose="020B0400000000000000" pitchFamily="50" charset="-128"/>
              </a:rPr>
              <a:t>-</a:t>
            </a:r>
            <a:r>
              <a:rPr lang="ja-JP" altLang="en-US" sz="1000" dirty="0">
                <a:latin typeface="游ゴシック" panose="020B0400000000000000" pitchFamily="50" charset="-128"/>
                <a:ea typeface="游ゴシック" panose="020B0400000000000000" pitchFamily="50" charset="-128"/>
              </a:rPr>
              <a:t>金融</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　</a:t>
            </a:r>
            <a:r>
              <a:rPr lang="en-US" altLang="ja-JP" sz="1000" dirty="0">
                <a:latin typeface="游ゴシック" panose="020B0400000000000000" pitchFamily="50" charset="-128"/>
                <a:ea typeface="游ゴシック" panose="020B0400000000000000" pitchFamily="50" charset="-128"/>
              </a:rPr>
              <a:t>-</a:t>
            </a:r>
            <a:r>
              <a:rPr lang="ja-JP" altLang="en-US" sz="1000" dirty="0">
                <a:latin typeface="游ゴシック" panose="020B0400000000000000" pitchFamily="50" charset="-128"/>
                <a:ea typeface="游ゴシック" panose="020B0400000000000000" pitchFamily="50" charset="-128"/>
              </a:rPr>
              <a:t>公共（官公庁）</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　</a:t>
            </a:r>
            <a:r>
              <a:rPr lang="en-US" altLang="ja-JP" sz="1000" dirty="0">
                <a:latin typeface="游ゴシック" panose="020B0400000000000000" pitchFamily="50" charset="-128"/>
                <a:ea typeface="游ゴシック" panose="020B0400000000000000" pitchFamily="50" charset="-128"/>
              </a:rPr>
              <a:t>-</a:t>
            </a:r>
            <a:r>
              <a:rPr lang="ja-JP" altLang="en-US" sz="1000" dirty="0">
                <a:latin typeface="游ゴシック" panose="020B0400000000000000" pitchFamily="50" charset="-128"/>
                <a:ea typeface="游ゴシック" panose="020B0400000000000000" pitchFamily="50" charset="-128"/>
              </a:rPr>
              <a:t>メーカー</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　</a:t>
            </a:r>
            <a:r>
              <a:rPr lang="en-US" altLang="ja-JP" sz="1000" dirty="0">
                <a:latin typeface="游ゴシック" panose="020B0400000000000000" pitchFamily="50" charset="-128"/>
                <a:ea typeface="游ゴシック" panose="020B0400000000000000" pitchFamily="50" charset="-128"/>
              </a:rPr>
              <a:t>-</a:t>
            </a:r>
            <a:r>
              <a:rPr lang="ja-JP" altLang="en-US" sz="1000" dirty="0">
                <a:latin typeface="游ゴシック" panose="020B0400000000000000" pitchFamily="50" charset="-128"/>
                <a:ea typeface="游ゴシック" panose="020B0400000000000000" pitchFamily="50" charset="-128"/>
              </a:rPr>
              <a:t>サービス</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　</a:t>
            </a:r>
            <a:r>
              <a:rPr lang="en-US" altLang="ja-JP" sz="1000" dirty="0">
                <a:latin typeface="游ゴシック" panose="020B0400000000000000" pitchFamily="50" charset="-128"/>
                <a:ea typeface="游ゴシック" panose="020B0400000000000000" pitchFamily="50" charset="-128"/>
              </a:rPr>
              <a:t>-</a:t>
            </a:r>
            <a:r>
              <a:rPr lang="ja-JP" altLang="en-US" sz="1000" dirty="0">
                <a:latin typeface="游ゴシック" panose="020B0400000000000000" pitchFamily="50" charset="-128"/>
                <a:ea typeface="游ゴシック" panose="020B0400000000000000" pitchFamily="50" charset="-128"/>
              </a:rPr>
              <a:t>医療</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　</a:t>
            </a:r>
            <a:r>
              <a:rPr lang="en-US" altLang="ja-JP" sz="1000" dirty="0">
                <a:latin typeface="游ゴシック" panose="020B0400000000000000" pitchFamily="50" charset="-128"/>
                <a:ea typeface="游ゴシック" panose="020B0400000000000000" pitchFamily="50" charset="-128"/>
              </a:rPr>
              <a:t>-</a:t>
            </a:r>
            <a:r>
              <a:rPr lang="ja-JP" altLang="en-US" sz="1000" dirty="0">
                <a:latin typeface="游ゴシック" panose="020B0400000000000000" pitchFamily="50" charset="-128"/>
                <a:ea typeface="游ゴシック" panose="020B0400000000000000" pitchFamily="50" charset="-128"/>
              </a:rPr>
              <a:t>小売　</a:t>
            </a:r>
            <a:endParaRPr lang="en-US" altLang="ja-JP" sz="1000" dirty="0">
              <a:latin typeface="游ゴシック" panose="020B0400000000000000" pitchFamily="50" charset="-128"/>
              <a:ea typeface="游ゴシック" panose="020B0400000000000000" pitchFamily="50" charset="-128"/>
            </a:endParaRPr>
          </a:p>
        </p:txBody>
      </p:sp>
      <p:sp>
        <p:nvSpPr>
          <p:cNvPr id="80" name="正方形/長方形 79">
            <a:extLst>
              <a:ext uri="{FF2B5EF4-FFF2-40B4-BE49-F238E27FC236}">
                <a16:creationId xmlns:a16="http://schemas.microsoft.com/office/drawing/2014/main" id="{8C102480-8532-4920-9B82-58E64089FD83}"/>
              </a:ext>
            </a:extLst>
          </p:cNvPr>
          <p:cNvSpPr/>
          <p:nvPr/>
        </p:nvSpPr>
        <p:spPr>
          <a:xfrm>
            <a:off x="4714193" y="4859983"/>
            <a:ext cx="1802896" cy="215271"/>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latin typeface="游ゴシック" panose="020B0400000000000000" pitchFamily="50" charset="-128"/>
                <a:ea typeface="游ゴシック" panose="020B0400000000000000" pitchFamily="50" charset="-128"/>
              </a:rPr>
              <a:t>SES</a:t>
            </a:r>
            <a:endParaRPr kumimoji="1" lang="ja-JP" altLang="en-US" sz="1000" dirty="0">
              <a:latin typeface="游ゴシック" panose="020B0400000000000000" pitchFamily="50" charset="-128"/>
              <a:ea typeface="游ゴシック" panose="020B0400000000000000" pitchFamily="50" charset="-128"/>
            </a:endParaRPr>
          </a:p>
        </p:txBody>
      </p:sp>
      <p:sp>
        <p:nvSpPr>
          <p:cNvPr id="81" name="正方形/長方形 80">
            <a:extLst>
              <a:ext uri="{FF2B5EF4-FFF2-40B4-BE49-F238E27FC236}">
                <a16:creationId xmlns:a16="http://schemas.microsoft.com/office/drawing/2014/main" id="{0FCCB7D9-EF60-4542-AE38-5FDDD27C9B1D}"/>
              </a:ext>
            </a:extLst>
          </p:cNvPr>
          <p:cNvSpPr/>
          <p:nvPr/>
        </p:nvSpPr>
        <p:spPr>
          <a:xfrm>
            <a:off x="6725395" y="4854046"/>
            <a:ext cx="1802896" cy="215271"/>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000" dirty="0">
                <a:latin typeface="游ゴシック" panose="020B0400000000000000" pitchFamily="50" charset="-128"/>
                <a:ea typeface="游ゴシック" panose="020B0400000000000000" pitchFamily="50" charset="-128"/>
              </a:rPr>
              <a:t>オフショア開発</a:t>
            </a:r>
          </a:p>
        </p:txBody>
      </p:sp>
      <p:sp>
        <p:nvSpPr>
          <p:cNvPr id="82" name="テキスト ボックス 81">
            <a:extLst>
              <a:ext uri="{FF2B5EF4-FFF2-40B4-BE49-F238E27FC236}">
                <a16:creationId xmlns:a16="http://schemas.microsoft.com/office/drawing/2014/main" id="{985C18F4-7C0A-4185-87FC-AD51B19169B2}"/>
              </a:ext>
            </a:extLst>
          </p:cNvPr>
          <p:cNvSpPr txBox="1"/>
          <p:nvPr/>
        </p:nvSpPr>
        <p:spPr>
          <a:xfrm>
            <a:off x="6684987" y="5129175"/>
            <a:ext cx="1768433" cy="861774"/>
          </a:xfrm>
          <a:prstGeom prst="rect">
            <a:avLst/>
          </a:prstGeom>
          <a:noFill/>
        </p:spPr>
        <p:txBody>
          <a:bodyPr wrap="none" rtlCol="0">
            <a:spAutoFit/>
          </a:bodyPr>
          <a:lstStyle/>
          <a:p>
            <a:r>
              <a:rPr lang="ja-JP" altLang="en-US" sz="1000" dirty="0">
                <a:latin typeface="游ゴシック" panose="020B0400000000000000" pitchFamily="50" charset="-128"/>
                <a:ea typeface="游ゴシック" panose="020B0400000000000000" pitchFamily="50" charset="-128"/>
              </a:rPr>
              <a:t>・オフショア開発サービス</a:t>
            </a:r>
            <a:endParaRPr lang="en-US" altLang="ja-JP" sz="1000" dirty="0">
              <a:latin typeface="游ゴシック" panose="020B0400000000000000" pitchFamily="50" charset="-128"/>
              <a:ea typeface="游ゴシック" panose="020B0400000000000000" pitchFamily="50" charset="-128"/>
            </a:endParaRPr>
          </a:p>
          <a:p>
            <a:r>
              <a:rPr kumimoji="1" lang="ja-JP" altLang="en-US" sz="1000" dirty="0">
                <a:latin typeface="游ゴシック" panose="020B0400000000000000" pitchFamily="50" charset="-128"/>
                <a:ea typeface="游ゴシック" panose="020B0400000000000000" pitchFamily="50" charset="-128"/>
              </a:rPr>
              <a:t>　（ベトナム）</a:t>
            </a:r>
            <a:endParaRPr kumimoji="1"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　</a:t>
            </a:r>
            <a:r>
              <a:rPr lang="en-US" altLang="ja-JP" sz="1000" dirty="0">
                <a:latin typeface="游ゴシック" panose="020B0400000000000000" pitchFamily="50" charset="-128"/>
                <a:ea typeface="游ゴシック" panose="020B0400000000000000" pitchFamily="50" charset="-128"/>
              </a:rPr>
              <a:t>-</a:t>
            </a:r>
            <a:r>
              <a:rPr lang="ja-JP" altLang="en-US" sz="1000" dirty="0">
                <a:latin typeface="游ゴシック" panose="020B0400000000000000" pitchFamily="50" charset="-128"/>
                <a:ea typeface="游ゴシック" panose="020B0400000000000000" pitchFamily="50" charset="-128"/>
              </a:rPr>
              <a:t>ラボ型開発サービス</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　</a:t>
            </a:r>
            <a:r>
              <a:rPr lang="en-US" altLang="ja-JP" sz="1000" dirty="0">
                <a:latin typeface="游ゴシック" panose="020B0400000000000000" pitchFamily="50" charset="-128"/>
                <a:ea typeface="游ゴシック" panose="020B0400000000000000" pitchFamily="50" charset="-128"/>
              </a:rPr>
              <a:t>-</a:t>
            </a:r>
            <a:r>
              <a:rPr lang="ja-JP" altLang="en-US" sz="1000" dirty="0">
                <a:latin typeface="游ゴシック" panose="020B0400000000000000" pitchFamily="50" charset="-128"/>
                <a:ea typeface="游ゴシック" panose="020B0400000000000000" pitchFamily="50" charset="-128"/>
              </a:rPr>
              <a:t>外国籍</a:t>
            </a:r>
            <a:r>
              <a:rPr lang="en-US" altLang="ja-JP" sz="1000" dirty="0">
                <a:latin typeface="游ゴシック" panose="020B0400000000000000" pitchFamily="50" charset="-128"/>
                <a:ea typeface="游ゴシック" panose="020B0400000000000000" pitchFamily="50" charset="-128"/>
              </a:rPr>
              <a:t>IT</a:t>
            </a:r>
            <a:r>
              <a:rPr lang="ja-JP" altLang="en-US" sz="1000" dirty="0">
                <a:latin typeface="游ゴシック" panose="020B0400000000000000" pitchFamily="50" charset="-128"/>
                <a:ea typeface="游ゴシック" panose="020B0400000000000000" pitchFamily="50" charset="-128"/>
              </a:rPr>
              <a:t>エンジニア派遣</a:t>
            </a:r>
            <a:endParaRPr lang="en-US" altLang="ja-JP" sz="1000" dirty="0">
              <a:latin typeface="游ゴシック" panose="020B0400000000000000" pitchFamily="50" charset="-128"/>
              <a:ea typeface="游ゴシック" panose="020B0400000000000000" pitchFamily="50" charset="-128"/>
            </a:endParaRPr>
          </a:p>
          <a:p>
            <a:r>
              <a:rPr lang="ja-JP" altLang="en-US" sz="1000" dirty="0">
                <a:latin typeface="游ゴシック" panose="020B0400000000000000" pitchFamily="50" charset="-128"/>
                <a:ea typeface="游ゴシック" panose="020B0400000000000000" pitchFamily="50" charset="-128"/>
              </a:rPr>
              <a:t>　</a:t>
            </a:r>
            <a:endParaRPr kumimoji="1" lang="ja-JP" altLang="en-US" sz="1000" dirty="0">
              <a:latin typeface="游ゴシック" panose="020B0400000000000000" pitchFamily="50" charset="-128"/>
              <a:ea typeface="游ゴシック" panose="020B0400000000000000" pitchFamily="50" charset="-128"/>
            </a:endParaRPr>
          </a:p>
        </p:txBody>
      </p:sp>
      <p:pic>
        <p:nvPicPr>
          <p:cNvPr id="83" name="図 82" descr="挿絵, 抽象 が含まれている画像&#10;&#10;自動的に生成された説明">
            <a:extLst>
              <a:ext uri="{FF2B5EF4-FFF2-40B4-BE49-F238E27FC236}">
                <a16:creationId xmlns:a16="http://schemas.microsoft.com/office/drawing/2014/main" id="{AFAD3DA0-758E-49ED-9A8C-4FE1073F09A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16327" y="6159160"/>
            <a:ext cx="535032" cy="303097"/>
          </a:xfrm>
          <a:prstGeom prst="rect">
            <a:avLst/>
          </a:prstGeom>
        </p:spPr>
      </p:pic>
      <p:pic>
        <p:nvPicPr>
          <p:cNvPr id="84" name="図 83">
            <a:extLst>
              <a:ext uri="{FF2B5EF4-FFF2-40B4-BE49-F238E27FC236}">
                <a16:creationId xmlns:a16="http://schemas.microsoft.com/office/drawing/2014/main" id="{9B75658D-35CA-4C1A-BAD7-FCBEDB990D59}"/>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976393" y="4034646"/>
            <a:ext cx="485435" cy="338554"/>
          </a:xfrm>
          <a:prstGeom prst="rect">
            <a:avLst/>
          </a:prstGeom>
        </p:spPr>
      </p:pic>
      <p:pic>
        <p:nvPicPr>
          <p:cNvPr id="62" name="図 61">
            <a:extLst>
              <a:ext uri="{FF2B5EF4-FFF2-40B4-BE49-F238E27FC236}">
                <a16:creationId xmlns:a16="http://schemas.microsoft.com/office/drawing/2014/main" id="{734EFB13-890D-41C4-96F7-CAA1F0686666}"/>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4840865" y="4034373"/>
            <a:ext cx="450080" cy="315043"/>
          </a:xfrm>
          <a:prstGeom prst="rect">
            <a:avLst/>
          </a:prstGeom>
          <a:ln w="0">
            <a:solidFill>
              <a:schemeClr val="bg1">
                <a:lumMod val="50000"/>
              </a:schemeClr>
            </a:solidFill>
          </a:ln>
        </p:spPr>
      </p:pic>
    </p:spTree>
    <p:extLst>
      <p:ext uri="{BB962C8B-B14F-4D97-AF65-F5344CB8AC3E}">
        <p14:creationId xmlns:p14="http://schemas.microsoft.com/office/powerpoint/2010/main" val="1783932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FAEC9DA-4632-4B3F-AD8D-736813493D40}"/>
              </a:ext>
            </a:extLst>
          </p:cNvPr>
          <p:cNvSpPr>
            <a:spLocks noGrp="1"/>
          </p:cNvSpPr>
          <p:nvPr>
            <p:ph type="title"/>
          </p:nvPr>
        </p:nvSpPr>
        <p:spPr>
          <a:xfrm>
            <a:off x="251520" y="72976"/>
            <a:ext cx="7776864" cy="590550"/>
          </a:xfrm>
        </p:spPr>
        <p:txBody>
          <a:bodyPr/>
          <a:lstStyle/>
          <a:p>
            <a:r>
              <a:rPr kumimoji="1" lang="en-US" altLang="ja-JP" b="0" dirty="0">
                <a:latin typeface="游ゴシック" panose="020B0400000000000000" pitchFamily="50" charset="-128"/>
                <a:ea typeface="游ゴシック" panose="020B0400000000000000" pitchFamily="50" charset="-128"/>
              </a:rPr>
              <a:t>IDS</a:t>
            </a:r>
            <a:r>
              <a:rPr kumimoji="1" lang="ja-JP" altLang="en-US" b="0" dirty="0">
                <a:latin typeface="游ゴシック" panose="020B0400000000000000" pitchFamily="50" charset="-128"/>
                <a:ea typeface="游ゴシック" panose="020B0400000000000000" pitchFamily="50" charset="-128"/>
              </a:rPr>
              <a:t>の事業ポリシー・成長戦略</a:t>
            </a:r>
          </a:p>
        </p:txBody>
      </p:sp>
      <p:grpSp>
        <p:nvGrpSpPr>
          <p:cNvPr id="8" name="グループ化 7">
            <a:extLst>
              <a:ext uri="{FF2B5EF4-FFF2-40B4-BE49-F238E27FC236}">
                <a16:creationId xmlns:a16="http://schemas.microsoft.com/office/drawing/2014/main" id="{E32E4346-AF9B-40F0-8358-3554889341EF}"/>
              </a:ext>
            </a:extLst>
          </p:cNvPr>
          <p:cNvGrpSpPr/>
          <p:nvPr/>
        </p:nvGrpSpPr>
        <p:grpSpPr>
          <a:xfrm>
            <a:off x="1625793" y="1263822"/>
            <a:ext cx="7170205" cy="2554545"/>
            <a:chOff x="490594" y="1204878"/>
            <a:chExt cx="7170205" cy="2554545"/>
          </a:xfrm>
        </p:grpSpPr>
        <p:sp>
          <p:nvSpPr>
            <p:cNvPr id="5" name="テキスト ボックス 4">
              <a:extLst>
                <a:ext uri="{FF2B5EF4-FFF2-40B4-BE49-F238E27FC236}">
                  <a16:creationId xmlns:a16="http://schemas.microsoft.com/office/drawing/2014/main" id="{FCBC1DBE-3C59-444E-902D-21EDC4718C62}"/>
                </a:ext>
              </a:extLst>
            </p:cNvPr>
            <p:cNvSpPr txBox="1"/>
            <p:nvPr/>
          </p:nvSpPr>
          <p:spPr>
            <a:xfrm>
              <a:off x="490594" y="1204878"/>
              <a:ext cx="7023076" cy="2554545"/>
            </a:xfrm>
            <a:prstGeom prst="rect">
              <a:avLst/>
            </a:prstGeom>
            <a:noFill/>
          </p:spPr>
          <p:txBody>
            <a:bodyPr wrap="none" rtlCol="0">
              <a:spAutoFit/>
            </a:bodyPr>
            <a:lstStyle/>
            <a:p>
              <a:r>
                <a:rPr kumimoji="1" lang="ja-JP" altLang="en-US" sz="1400" dirty="0">
                  <a:solidFill>
                    <a:srgbClr val="FF0000"/>
                  </a:solidFill>
                  <a:latin typeface="游ゴシック" panose="020B0400000000000000" pitchFamily="50" charset="-128"/>
                  <a:ea typeface="游ゴシック" panose="020B0400000000000000" pitchFamily="50" charset="-128"/>
                </a:rPr>
                <a:t>■</a:t>
              </a:r>
              <a:r>
                <a:rPr kumimoji="1" lang="ja-JP" altLang="en-US" sz="1400" b="1" dirty="0">
                  <a:latin typeface="游ゴシック" panose="020B0400000000000000" pitchFamily="50" charset="-128"/>
                  <a:ea typeface="游ゴシック" panose="020B0400000000000000" pitchFamily="50" charset="-128"/>
                </a:rPr>
                <a:t>お客様との直接取引にこだわっています</a:t>
              </a:r>
              <a:endParaRPr kumimoji="1" lang="en-US" altLang="ja-JP" sz="1400" b="1" dirty="0">
                <a:latin typeface="游ゴシック" panose="020B0400000000000000" pitchFamily="50" charset="-128"/>
                <a:ea typeface="游ゴシック" panose="020B0400000000000000" pitchFamily="50" charset="-128"/>
              </a:endParaRPr>
            </a:p>
            <a:p>
              <a:endParaRPr kumimoji="1" lang="en-US" altLang="ja-JP" sz="800" dirty="0">
                <a:latin typeface="游ゴシック" panose="020B0400000000000000" pitchFamily="50" charset="-128"/>
                <a:ea typeface="游ゴシック" panose="020B0400000000000000" pitchFamily="50" charset="-128"/>
              </a:endParaRPr>
            </a:p>
            <a:p>
              <a:r>
                <a:rPr lang="ja-JP" altLang="en-US" sz="1200" dirty="0">
                  <a:latin typeface="游ゴシック" panose="020B0400000000000000" pitchFamily="50" charset="-128"/>
                  <a:ea typeface="游ゴシック" panose="020B0400000000000000" pitchFamily="50" charset="-128"/>
                </a:rPr>
                <a:t>　</a:t>
              </a:r>
              <a:r>
                <a:rPr lang="en-US" altLang="ja-JP" sz="1200" dirty="0">
                  <a:latin typeface="游ゴシック" panose="020B0400000000000000" pitchFamily="50" charset="-128"/>
                  <a:ea typeface="游ゴシック" panose="020B0400000000000000" pitchFamily="50" charset="-128"/>
                </a:rPr>
                <a:t>-</a:t>
              </a:r>
              <a:r>
                <a:rPr lang="ja-JP" altLang="en-US" sz="1200" dirty="0">
                  <a:latin typeface="游ゴシック" panose="020B0400000000000000" pitchFamily="50" charset="-128"/>
                  <a:ea typeface="游ゴシック" panose="020B0400000000000000" pitchFamily="50" charset="-128"/>
                </a:rPr>
                <a:t>受託開発・運用保守の</a:t>
              </a:r>
              <a:r>
                <a:rPr lang="en-US" altLang="ja-JP" sz="1200" dirty="0">
                  <a:latin typeface="游ゴシック" panose="020B0400000000000000" pitchFamily="50" charset="-128"/>
                  <a:ea typeface="游ゴシック" panose="020B0400000000000000" pitchFamily="50" charset="-128"/>
                </a:rPr>
                <a:t>90%</a:t>
              </a:r>
              <a:r>
                <a:rPr lang="ja-JP" altLang="en-US" sz="1200" dirty="0">
                  <a:latin typeface="游ゴシック" panose="020B0400000000000000" pitchFamily="50" charset="-128"/>
                  <a:ea typeface="游ゴシック" panose="020B0400000000000000" pitchFamily="50" charset="-128"/>
                </a:rPr>
                <a:t>以上が直接取引です</a:t>
              </a:r>
              <a:endParaRPr lang="en-US" altLang="ja-JP" sz="1200" dirty="0">
                <a:latin typeface="游ゴシック" panose="020B0400000000000000" pitchFamily="50" charset="-128"/>
                <a:ea typeface="游ゴシック" panose="020B0400000000000000" pitchFamily="50" charset="-128"/>
              </a:endParaRPr>
            </a:p>
            <a:p>
              <a:r>
                <a:rPr kumimoji="1" lang="ja-JP" altLang="en-US" sz="1200" dirty="0">
                  <a:latin typeface="游ゴシック" panose="020B0400000000000000" pitchFamily="50" charset="-128"/>
                  <a:ea typeface="游ゴシック" panose="020B0400000000000000" pitchFamily="50" charset="-128"/>
                </a:rPr>
                <a:t>　</a:t>
              </a:r>
              <a:r>
                <a:rPr kumimoji="1" lang="en-US" altLang="ja-JP" sz="1200" dirty="0">
                  <a:latin typeface="游ゴシック" panose="020B0400000000000000" pitchFamily="50" charset="-128"/>
                  <a:ea typeface="游ゴシック" panose="020B0400000000000000" pitchFamily="50" charset="-128"/>
                </a:rPr>
                <a:t>-</a:t>
              </a:r>
              <a:r>
                <a:rPr kumimoji="1" lang="ja-JP" altLang="en-US" sz="1200" dirty="0">
                  <a:latin typeface="游ゴシック" panose="020B0400000000000000" pitchFamily="50" charset="-128"/>
                  <a:ea typeface="游ゴシック" panose="020B0400000000000000" pitchFamily="50" charset="-128"/>
                </a:rPr>
                <a:t>お客様との対面でのコミュニケーションによるビジネス理解が重要だと考えています</a:t>
              </a:r>
              <a:endParaRPr kumimoji="1" lang="en-US" altLang="ja-JP" sz="1200" dirty="0">
                <a:latin typeface="游ゴシック" panose="020B0400000000000000" pitchFamily="50" charset="-128"/>
                <a:ea typeface="游ゴシック" panose="020B0400000000000000" pitchFamily="50" charset="-128"/>
              </a:endParaRPr>
            </a:p>
            <a:p>
              <a:endParaRPr lang="en-US" altLang="ja-JP" sz="800" dirty="0">
                <a:latin typeface="游ゴシック" panose="020B0400000000000000" pitchFamily="50" charset="-128"/>
                <a:ea typeface="游ゴシック" panose="020B0400000000000000" pitchFamily="50" charset="-128"/>
              </a:endParaRPr>
            </a:p>
            <a:p>
              <a:r>
                <a:rPr lang="ja-JP" altLang="en-US" sz="1400" dirty="0">
                  <a:solidFill>
                    <a:srgbClr val="FF0000"/>
                  </a:solidFill>
                  <a:latin typeface="游ゴシック" panose="020B0400000000000000" pitchFamily="50" charset="-128"/>
                  <a:ea typeface="游ゴシック" panose="020B0400000000000000" pitchFamily="50" charset="-128"/>
                </a:rPr>
                <a:t>■</a:t>
              </a:r>
              <a:r>
                <a:rPr lang="ja-JP" altLang="en-US" sz="1400" b="1" dirty="0">
                  <a:latin typeface="游ゴシック" panose="020B0400000000000000" pitchFamily="50" charset="-128"/>
                  <a:ea typeface="游ゴシック" panose="020B0400000000000000" pitchFamily="50" charset="-128"/>
                </a:rPr>
                <a:t>提案領域に制限を作りません</a:t>
              </a:r>
              <a:endParaRPr lang="en-US" altLang="ja-JP" sz="1400" b="1" dirty="0">
                <a:latin typeface="游ゴシック" panose="020B0400000000000000" pitchFamily="50" charset="-128"/>
                <a:ea typeface="游ゴシック" panose="020B0400000000000000" pitchFamily="50" charset="-128"/>
              </a:endParaRPr>
            </a:p>
            <a:p>
              <a:endParaRPr lang="en-US" altLang="ja-JP" sz="800" dirty="0">
                <a:latin typeface="游ゴシック" panose="020B0400000000000000" pitchFamily="50" charset="-128"/>
                <a:ea typeface="游ゴシック" panose="020B0400000000000000" pitchFamily="50" charset="-128"/>
              </a:endParaRPr>
            </a:p>
            <a:p>
              <a:r>
                <a:rPr lang="ja-JP" altLang="en-US" sz="1200" dirty="0">
                  <a:latin typeface="游ゴシック" panose="020B0400000000000000" pitchFamily="50" charset="-128"/>
                  <a:ea typeface="游ゴシック" panose="020B0400000000000000" pitchFamily="50" charset="-128"/>
                </a:rPr>
                <a:t>　</a:t>
              </a:r>
              <a:r>
                <a:rPr lang="en-US" altLang="ja-JP" sz="1200" dirty="0">
                  <a:latin typeface="游ゴシック" panose="020B0400000000000000" pitchFamily="50" charset="-128"/>
                  <a:ea typeface="游ゴシック" panose="020B0400000000000000" pitchFamily="50" charset="-128"/>
                </a:rPr>
                <a:t>-</a:t>
              </a:r>
              <a:r>
                <a:rPr lang="ja-JP" altLang="en-US" sz="1200" dirty="0">
                  <a:latin typeface="游ゴシック" panose="020B0400000000000000" pitchFamily="50" charset="-128"/>
                  <a:ea typeface="游ゴシック" panose="020B0400000000000000" pitchFamily="50" charset="-128"/>
                </a:rPr>
                <a:t>コンサルティング・要件定義・設計・開発・運用保守</a:t>
              </a:r>
              <a:endParaRPr lang="en-US" altLang="ja-JP" sz="1200" dirty="0">
                <a:latin typeface="游ゴシック" panose="020B0400000000000000" pitchFamily="50" charset="-128"/>
                <a:ea typeface="游ゴシック" panose="020B0400000000000000" pitchFamily="50" charset="-128"/>
              </a:endParaRPr>
            </a:p>
            <a:p>
              <a:r>
                <a:rPr lang="ja-JP" altLang="en-US" sz="1200" dirty="0">
                  <a:latin typeface="游ゴシック" panose="020B0400000000000000" pitchFamily="50" charset="-128"/>
                  <a:ea typeface="游ゴシック" panose="020B0400000000000000" pitchFamily="50" charset="-128"/>
                </a:rPr>
                <a:t>　</a:t>
              </a:r>
              <a:r>
                <a:rPr lang="en-US" altLang="ja-JP" sz="1200" dirty="0">
                  <a:latin typeface="游ゴシック" panose="020B0400000000000000" pitchFamily="50" charset="-128"/>
                  <a:ea typeface="游ゴシック" panose="020B0400000000000000" pitchFamily="50" charset="-128"/>
                </a:rPr>
                <a:t>-</a:t>
              </a:r>
              <a:r>
                <a:rPr lang="ja-JP" altLang="en-US" sz="1200" dirty="0">
                  <a:latin typeface="游ゴシック" panose="020B0400000000000000" pitchFamily="50" charset="-128"/>
                  <a:ea typeface="游ゴシック" panose="020B0400000000000000" pitchFamily="50" charset="-128"/>
                </a:rPr>
                <a:t>インフラ基盤、アプリケーション開発、</a:t>
              </a:r>
              <a:r>
                <a:rPr lang="en-US" altLang="ja-JP" sz="1200" dirty="0">
                  <a:latin typeface="游ゴシック" panose="020B0400000000000000" pitchFamily="50" charset="-128"/>
                  <a:ea typeface="游ゴシック" panose="020B0400000000000000" pitchFamily="50" charset="-128"/>
                </a:rPr>
                <a:t>IT</a:t>
              </a:r>
              <a:r>
                <a:rPr lang="ja-JP" altLang="en-US" sz="1200" dirty="0">
                  <a:latin typeface="游ゴシック" panose="020B0400000000000000" pitchFamily="50" charset="-128"/>
                  <a:ea typeface="游ゴシック" panose="020B0400000000000000" pitchFamily="50" charset="-128"/>
                </a:rPr>
                <a:t>人材の提供</a:t>
              </a:r>
              <a:endParaRPr lang="en-US" altLang="ja-JP" sz="1200" dirty="0">
                <a:latin typeface="游ゴシック" panose="020B0400000000000000" pitchFamily="50" charset="-128"/>
                <a:ea typeface="游ゴシック" panose="020B0400000000000000" pitchFamily="50" charset="-128"/>
              </a:endParaRPr>
            </a:p>
            <a:p>
              <a:r>
                <a:rPr lang="ja-JP" altLang="en-US" sz="800" dirty="0">
                  <a:latin typeface="游ゴシック" panose="020B0400000000000000" pitchFamily="50" charset="-128"/>
                  <a:ea typeface="游ゴシック" panose="020B0400000000000000" pitchFamily="50" charset="-128"/>
                </a:rPr>
                <a:t>　</a:t>
              </a:r>
              <a:endParaRPr lang="en-US" altLang="ja-JP" sz="800" dirty="0">
                <a:latin typeface="游ゴシック" panose="020B0400000000000000" pitchFamily="50" charset="-128"/>
                <a:ea typeface="游ゴシック" panose="020B0400000000000000" pitchFamily="50" charset="-128"/>
              </a:endParaRPr>
            </a:p>
            <a:p>
              <a:r>
                <a:rPr lang="ja-JP" altLang="en-US" sz="1400" dirty="0">
                  <a:solidFill>
                    <a:srgbClr val="FF0000"/>
                  </a:solidFill>
                  <a:latin typeface="游ゴシック" panose="020B0400000000000000" pitchFamily="50" charset="-128"/>
                  <a:ea typeface="游ゴシック" panose="020B0400000000000000" pitchFamily="50" charset="-128"/>
                </a:rPr>
                <a:t>■</a:t>
              </a:r>
              <a:r>
                <a:rPr lang="ja-JP" altLang="en-US" sz="1400" b="1" dirty="0">
                  <a:latin typeface="游ゴシック" panose="020B0400000000000000" pitchFamily="50" charset="-128"/>
                  <a:ea typeface="游ゴシック" panose="020B0400000000000000" pitchFamily="50" charset="-128"/>
                </a:rPr>
                <a:t>スピード開発＆継続改善</a:t>
              </a:r>
              <a:endParaRPr lang="en-US" altLang="ja-JP" sz="1400" b="1" dirty="0">
                <a:latin typeface="游ゴシック" panose="020B0400000000000000" pitchFamily="50" charset="-128"/>
                <a:ea typeface="游ゴシック" panose="020B0400000000000000" pitchFamily="50" charset="-128"/>
              </a:endParaRPr>
            </a:p>
            <a:p>
              <a:endParaRPr lang="en-US" altLang="ja-JP" sz="800" dirty="0">
                <a:latin typeface="游ゴシック" panose="020B0400000000000000" pitchFamily="50" charset="-128"/>
                <a:ea typeface="游ゴシック" panose="020B0400000000000000" pitchFamily="50" charset="-128"/>
              </a:endParaRPr>
            </a:p>
            <a:p>
              <a:r>
                <a:rPr lang="ja-JP" altLang="en-US" sz="1200" dirty="0">
                  <a:latin typeface="游ゴシック" panose="020B0400000000000000" pitchFamily="50" charset="-128"/>
                  <a:ea typeface="游ゴシック" panose="020B0400000000000000" pitchFamily="50" charset="-128"/>
                </a:rPr>
                <a:t>　</a:t>
              </a:r>
              <a:r>
                <a:rPr lang="en-US" altLang="ja-JP" sz="1200" dirty="0">
                  <a:latin typeface="游ゴシック" panose="020B0400000000000000" pitchFamily="50" charset="-128"/>
                  <a:ea typeface="游ゴシック" panose="020B0400000000000000" pitchFamily="50" charset="-128"/>
                </a:rPr>
                <a:t>-</a:t>
              </a:r>
              <a:r>
                <a:rPr lang="ja-JP" altLang="en-US" sz="1200" dirty="0">
                  <a:latin typeface="游ゴシック" panose="020B0400000000000000" pitchFamily="50" charset="-128"/>
                  <a:ea typeface="游ゴシック" panose="020B0400000000000000" pitchFamily="50" charset="-128"/>
                </a:rPr>
                <a:t>既存のサービス・プラットフォームを積極的に活用しお客様にスピードとコストメリットを提供</a:t>
              </a:r>
              <a:endParaRPr lang="en-US" altLang="ja-JP" sz="1200" dirty="0">
                <a:latin typeface="游ゴシック" panose="020B0400000000000000" pitchFamily="50" charset="-128"/>
                <a:ea typeface="游ゴシック" panose="020B0400000000000000" pitchFamily="50" charset="-128"/>
              </a:endParaRPr>
            </a:p>
            <a:p>
              <a:r>
                <a:rPr lang="ja-JP" altLang="en-US" sz="1200" dirty="0">
                  <a:latin typeface="游ゴシック" panose="020B0400000000000000" pitchFamily="50" charset="-128"/>
                  <a:ea typeface="游ゴシック" panose="020B0400000000000000" pitchFamily="50" charset="-128"/>
                </a:rPr>
                <a:t>　</a:t>
              </a:r>
              <a:r>
                <a:rPr lang="en-US" altLang="ja-JP" sz="1200" dirty="0">
                  <a:latin typeface="游ゴシック" panose="020B0400000000000000" pitchFamily="50" charset="-128"/>
                  <a:ea typeface="游ゴシック" panose="020B0400000000000000" pitchFamily="50" charset="-128"/>
                </a:rPr>
                <a:t>-</a:t>
              </a:r>
              <a:r>
                <a:rPr lang="ja-JP" altLang="en-US" sz="1200" dirty="0">
                  <a:latin typeface="游ゴシック" panose="020B0400000000000000" pitchFamily="50" charset="-128"/>
                  <a:ea typeface="游ゴシック" panose="020B0400000000000000" pitchFamily="50" charset="-128"/>
                </a:rPr>
                <a:t>継続的な改善提案により、変化するお客様のニーズに対し柔軟なソリューションを提供</a:t>
              </a:r>
              <a:endParaRPr kumimoji="1" lang="en-US" altLang="ja-JP" sz="1200" dirty="0">
                <a:latin typeface="游ゴシック" panose="020B0400000000000000" pitchFamily="50" charset="-128"/>
                <a:ea typeface="游ゴシック" panose="020B0400000000000000" pitchFamily="50" charset="-128"/>
              </a:endParaRPr>
            </a:p>
          </p:txBody>
        </p:sp>
        <p:sp>
          <p:nvSpPr>
            <p:cNvPr id="3" name="テキスト ボックス 2">
              <a:extLst>
                <a:ext uri="{FF2B5EF4-FFF2-40B4-BE49-F238E27FC236}">
                  <a16:creationId xmlns:a16="http://schemas.microsoft.com/office/drawing/2014/main" id="{E07DA901-65FB-4DE9-B063-9E68D9ADE925}"/>
                </a:ext>
              </a:extLst>
            </p:cNvPr>
            <p:cNvSpPr txBox="1"/>
            <p:nvPr/>
          </p:nvSpPr>
          <p:spPr>
            <a:xfrm>
              <a:off x="4860032" y="2429015"/>
              <a:ext cx="2800767" cy="276999"/>
            </a:xfrm>
            <a:prstGeom prst="rect">
              <a:avLst/>
            </a:prstGeom>
            <a:noFill/>
          </p:spPr>
          <p:txBody>
            <a:bodyPr wrap="none" rtlCol="0">
              <a:spAutoFit/>
            </a:bodyPr>
            <a:lstStyle/>
            <a:p>
              <a:r>
                <a:rPr lang="ja-JP" altLang="en-US" sz="1200" dirty="0">
                  <a:latin typeface="游ゴシック" panose="020B0400000000000000" pitchFamily="50" charset="-128"/>
                  <a:ea typeface="游ゴシック" panose="020B0400000000000000" pitchFamily="50" charset="-128"/>
                </a:rPr>
                <a:t>すべて自社で責任をもって対応します</a:t>
              </a:r>
              <a:endParaRPr kumimoji="1" lang="ja-JP" altLang="en-US" sz="1200" dirty="0">
                <a:latin typeface="ＭＳ Ｐゴシック" pitchFamily="50" charset="-128"/>
                <a:ea typeface="ＭＳ Ｐゴシック" pitchFamily="50" charset="-128"/>
              </a:endParaRPr>
            </a:p>
          </p:txBody>
        </p:sp>
        <p:sp>
          <p:nvSpPr>
            <p:cNvPr id="7" name="矢印: 右 6">
              <a:extLst>
                <a:ext uri="{FF2B5EF4-FFF2-40B4-BE49-F238E27FC236}">
                  <a16:creationId xmlns:a16="http://schemas.microsoft.com/office/drawing/2014/main" id="{ED3CFC75-C2B1-4821-8737-D36894814D28}"/>
                </a:ext>
              </a:extLst>
            </p:cNvPr>
            <p:cNvSpPr/>
            <p:nvPr/>
          </p:nvSpPr>
          <p:spPr>
            <a:xfrm>
              <a:off x="4572000" y="2429014"/>
              <a:ext cx="288032" cy="307778"/>
            </a:xfrm>
            <a:prstGeom prst="rightArrow">
              <a:avLst/>
            </a:prstGeom>
            <a:solidFill>
              <a:schemeClr val="bg1">
                <a:lumMod val="75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ＭＳ Ｐゴシック" pitchFamily="50" charset="-128"/>
                <a:ea typeface="ＭＳ Ｐゴシック" pitchFamily="50" charset="-128"/>
              </a:endParaRPr>
            </a:p>
          </p:txBody>
        </p:sp>
      </p:grpSp>
      <p:sp>
        <p:nvSpPr>
          <p:cNvPr id="14" name="正方形/長方形 13">
            <a:extLst>
              <a:ext uri="{FF2B5EF4-FFF2-40B4-BE49-F238E27FC236}">
                <a16:creationId xmlns:a16="http://schemas.microsoft.com/office/drawing/2014/main" id="{EB579C64-445E-40C5-BABF-C823754F8B93}"/>
              </a:ext>
            </a:extLst>
          </p:cNvPr>
          <p:cNvSpPr/>
          <p:nvPr/>
        </p:nvSpPr>
        <p:spPr>
          <a:xfrm>
            <a:off x="323528" y="1178168"/>
            <a:ext cx="1276362" cy="2554545"/>
          </a:xfrm>
          <a:prstGeom prst="rect">
            <a:avLst/>
          </a:prstGeom>
          <a:solidFill>
            <a:srgbClr val="0070C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a:solidFill>
                  <a:schemeClr val="bg1"/>
                </a:solidFill>
                <a:latin typeface="游ゴシック" panose="020B0400000000000000" pitchFamily="50" charset="-128"/>
                <a:ea typeface="游ゴシック" panose="020B0400000000000000" pitchFamily="50" charset="-128"/>
              </a:rPr>
              <a:t>IDS</a:t>
            </a:r>
            <a:r>
              <a:rPr kumimoji="1" lang="ja-JP" altLang="en-US" sz="1200" dirty="0">
                <a:solidFill>
                  <a:schemeClr val="bg1"/>
                </a:solidFill>
                <a:latin typeface="游ゴシック" panose="020B0400000000000000" pitchFamily="50" charset="-128"/>
                <a:ea typeface="游ゴシック" panose="020B0400000000000000" pitchFamily="50" charset="-128"/>
              </a:rPr>
              <a:t>のポリシー</a:t>
            </a:r>
          </a:p>
        </p:txBody>
      </p:sp>
      <p:sp>
        <p:nvSpPr>
          <p:cNvPr id="15" name="正方形/長方形 14">
            <a:extLst>
              <a:ext uri="{FF2B5EF4-FFF2-40B4-BE49-F238E27FC236}">
                <a16:creationId xmlns:a16="http://schemas.microsoft.com/office/drawing/2014/main" id="{9EE6E35A-1F03-48C2-B7A2-94ACE4B6A485}"/>
              </a:ext>
            </a:extLst>
          </p:cNvPr>
          <p:cNvSpPr/>
          <p:nvPr/>
        </p:nvSpPr>
        <p:spPr>
          <a:xfrm>
            <a:off x="309483" y="4106399"/>
            <a:ext cx="1290407" cy="1986897"/>
          </a:xfrm>
          <a:prstGeom prst="rect">
            <a:avLst/>
          </a:prstGeom>
          <a:solidFill>
            <a:srgbClr val="0070C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a:solidFill>
                  <a:schemeClr val="bg1"/>
                </a:solidFill>
                <a:latin typeface="游ゴシック" panose="020B0400000000000000" pitchFamily="50" charset="-128"/>
                <a:ea typeface="游ゴシック" panose="020B0400000000000000" pitchFamily="50" charset="-128"/>
              </a:rPr>
              <a:t>IDS</a:t>
            </a:r>
            <a:r>
              <a:rPr kumimoji="1" lang="ja-JP" altLang="en-US" sz="1200" dirty="0">
                <a:solidFill>
                  <a:schemeClr val="bg1"/>
                </a:solidFill>
                <a:latin typeface="游ゴシック" panose="020B0400000000000000" pitchFamily="50" charset="-128"/>
                <a:ea typeface="游ゴシック" panose="020B0400000000000000" pitchFamily="50" charset="-128"/>
              </a:rPr>
              <a:t>の成長戦略</a:t>
            </a:r>
          </a:p>
        </p:txBody>
      </p:sp>
      <p:sp>
        <p:nvSpPr>
          <p:cNvPr id="17" name="テキスト ボックス 16">
            <a:extLst>
              <a:ext uri="{FF2B5EF4-FFF2-40B4-BE49-F238E27FC236}">
                <a16:creationId xmlns:a16="http://schemas.microsoft.com/office/drawing/2014/main" id="{7482C4AA-AF48-4867-9939-B25A1FABAA72}"/>
              </a:ext>
            </a:extLst>
          </p:cNvPr>
          <p:cNvSpPr txBox="1"/>
          <p:nvPr/>
        </p:nvSpPr>
        <p:spPr>
          <a:xfrm>
            <a:off x="1625793" y="4397088"/>
            <a:ext cx="7136890" cy="1477328"/>
          </a:xfrm>
          <a:prstGeom prst="rect">
            <a:avLst/>
          </a:prstGeom>
          <a:noFill/>
        </p:spPr>
        <p:txBody>
          <a:bodyPr wrap="none" rtlCol="0">
            <a:spAutoFit/>
          </a:bodyPr>
          <a:lstStyle/>
          <a:p>
            <a:r>
              <a:rPr kumimoji="1" lang="ja-JP" altLang="en-US" sz="1400" dirty="0">
                <a:solidFill>
                  <a:srgbClr val="FF0000"/>
                </a:solidFill>
                <a:latin typeface="游ゴシック" panose="020B0400000000000000" pitchFamily="50" charset="-128"/>
                <a:ea typeface="游ゴシック" panose="020B0400000000000000" pitchFamily="50" charset="-128"/>
              </a:rPr>
              <a:t>■</a:t>
            </a:r>
            <a:r>
              <a:rPr kumimoji="1" lang="ja-JP" altLang="en-US" sz="1400" b="1" dirty="0">
                <a:latin typeface="游ゴシック" panose="020B0400000000000000" pitchFamily="50" charset="-128"/>
                <a:ea typeface="游ゴシック" panose="020B0400000000000000" pitchFamily="50" charset="-128"/>
              </a:rPr>
              <a:t>自社サービスの開発</a:t>
            </a:r>
            <a:r>
              <a:rPr kumimoji="1" lang="en-US" altLang="ja-JP" sz="1400" b="1" dirty="0">
                <a:latin typeface="游ゴシック" panose="020B0400000000000000" pitchFamily="50" charset="-128"/>
                <a:ea typeface="游ゴシック" panose="020B0400000000000000" pitchFamily="50" charset="-128"/>
              </a:rPr>
              <a:t>&amp;</a:t>
            </a:r>
            <a:r>
              <a:rPr kumimoji="1" lang="ja-JP" altLang="en-US" sz="1400" b="1" dirty="0">
                <a:latin typeface="游ゴシック" panose="020B0400000000000000" pitchFamily="50" charset="-128"/>
                <a:ea typeface="游ゴシック" panose="020B0400000000000000" pitchFamily="50" charset="-128"/>
              </a:rPr>
              <a:t>提供によるストック型・サブスクリプション型ビジネスの拡大</a:t>
            </a:r>
            <a:endParaRPr kumimoji="1" lang="en-US" altLang="ja-JP" sz="1400" b="1" dirty="0">
              <a:latin typeface="游ゴシック" panose="020B0400000000000000" pitchFamily="50" charset="-128"/>
              <a:ea typeface="游ゴシック" panose="020B0400000000000000" pitchFamily="50" charset="-128"/>
            </a:endParaRPr>
          </a:p>
          <a:p>
            <a:endParaRPr lang="en-US" altLang="ja-JP" sz="1200" dirty="0">
              <a:latin typeface="游ゴシック" panose="020B0400000000000000" pitchFamily="50" charset="-128"/>
              <a:ea typeface="游ゴシック" panose="020B0400000000000000" pitchFamily="50" charset="-128"/>
            </a:endParaRPr>
          </a:p>
          <a:p>
            <a:r>
              <a:rPr lang="ja-JP" altLang="en-US" sz="1200" dirty="0">
                <a:latin typeface="游ゴシック" panose="020B0400000000000000" pitchFamily="50" charset="-128"/>
                <a:ea typeface="游ゴシック" panose="020B0400000000000000" pitchFamily="50" charset="-128"/>
              </a:rPr>
              <a:t>　</a:t>
            </a:r>
            <a:endParaRPr lang="en-US" altLang="ja-JP" sz="800" dirty="0">
              <a:latin typeface="游ゴシック" panose="020B0400000000000000" pitchFamily="50" charset="-128"/>
              <a:ea typeface="游ゴシック" panose="020B0400000000000000" pitchFamily="50" charset="-128"/>
            </a:endParaRPr>
          </a:p>
          <a:p>
            <a:r>
              <a:rPr lang="ja-JP" altLang="en-US" sz="1400" dirty="0">
                <a:solidFill>
                  <a:srgbClr val="FF0000"/>
                </a:solidFill>
                <a:latin typeface="游ゴシック" panose="020B0400000000000000" pitchFamily="50" charset="-128"/>
                <a:ea typeface="游ゴシック" panose="020B0400000000000000" pitchFamily="50" charset="-128"/>
              </a:rPr>
              <a:t>■</a:t>
            </a:r>
            <a:r>
              <a:rPr lang="en-US" altLang="ja-JP" sz="1400" b="1" dirty="0">
                <a:latin typeface="游ゴシック" panose="020B0400000000000000" pitchFamily="50" charset="-128"/>
                <a:ea typeface="游ゴシック" panose="020B0400000000000000" pitchFamily="50" charset="-128"/>
              </a:rPr>
              <a:t>AWS</a:t>
            </a:r>
            <a:r>
              <a:rPr lang="ja-JP" altLang="en-US" sz="1400" b="1" dirty="0">
                <a:latin typeface="游ゴシック" panose="020B0400000000000000" pitchFamily="50" charset="-128"/>
                <a:ea typeface="游ゴシック" panose="020B0400000000000000" pitchFamily="50" charset="-128"/>
              </a:rPr>
              <a:t>の技術・サービスを積極活用</a:t>
            </a:r>
            <a:endParaRPr lang="en-US" altLang="ja-JP" sz="1400" b="1" dirty="0">
              <a:latin typeface="游ゴシック" panose="020B0400000000000000" pitchFamily="50" charset="-128"/>
              <a:ea typeface="游ゴシック" panose="020B0400000000000000" pitchFamily="50" charset="-128"/>
            </a:endParaRPr>
          </a:p>
          <a:p>
            <a:endParaRPr lang="en-US" altLang="ja-JP" sz="800" dirty="0">
              <a:latin typeface="游ゴシック" panose="020B0400000000000000" pitchFamily="50" charset="-128"/>
              <a:ea typeface="游ゴシック" panose="020B0400000000000000" pitchFamily="50" charset="-128"/>
            </a:endParaRPr>
          </a:p>
          <a:p>
            <a:endParaRPr lang="en-US" altLang="ja-JP" sz="800" dirty="0">
              <a:latin typeface="游ゴシック" panose="020B0400000000000000" pitchFamily="50" charset="-128"/>
              <a:ea typeface="游ゴシック" panose="020B0400000000000000" pitchFamily="50" charset="-128"/>
            </a:endParaRPr>
          </a:p>
          <a:p>
            <a:r>
              <a:rPr lang="ja-JP" altLang="en-US" sz="800" dirty="0">
                <a:latin typeface="游ゴシック" panose="020B0400000000000000" pitchFamily="50" charset="-128"/>
                <a:ea typeface="游ゴシック" panose="020B0400000000000000" pitchFamily="50" charset="-128"/>
              </a:rPr>
              <a:t>　</a:t>
            </a:r>
            <a:endParaRPr lang="en-US" altLang="ja-JP" sz="800" dirty="0">
              <a:latin typeface="游ゴシック" panose="020B0400000000000000" pitchFamily="50" charset="-128"/>
              <a:ea typeface="游ゴシック" panose="020B0400000000000000" pitchFamily="50" charset="-128"/>
            </a:endParaRPr>
          </a:p>
          <a:p>
            <a:r>
              <a:rPr lang="ja-JP" altLang="en-US" sz="1400" dirty="0">
                <a:solidFill>
                  <a:srgbClr val="FF0000"/>
                </a:solidFill>
                <a:latin typeface="游ゴシック" panose="020B0400000000000000" pitchFamily="50" charset="-128"/>
                <a:ea typeface="游ゴシック" panose="020B0400000000000000" pitchFamily="50" charset="-128"/>
              </a:rPr>
              <a:t>■</a:t>
            </a:r>
            <a:r>
              <a:rPr lang="ja-JP" altLang="en-US" sz="1400" b="1" dirty="0">
                <a:latin typeface="游ゴシック" panose="020B0400000000000000" pitchFamily="50" charset="-128"/>
                <a:ea typeface="游ゴシック" panose="020B0400000000000000" pitchFamily="50" charset="-128"/>
              </a:rPr>
              <a:t>オフショア開発、外国籍</a:t>
            </a:r>
            <a:r>
              <a:rPr lang="en-US" altLang="ja-JP" sz="1400" b="1" dirty="0">
                <a:latin typeface="游ゴシック" panose="020B0400000000000000" pitchFamily="50" charset="-128"/>
                <a:ea typeface="游ゴシック" panose="020B0400000000000000" pitchFamily="50" charset="-128"/>
              </a:rPr>
              <a:t>IT</a:t>
            </a:r>
            <a:r>
              <a:rPr lang="ja-JP" altLang="en-US" sz="1400" b="1" dirty="0">
                <a:latin typeface="游ゴシック" panose="020B0400000000000000" pitchFamily="50" charset="-128"/>
                <a:ea typeface="游ゴシック" panose="020B0400000000000000" pitchFamily="50" charset="-128"/>
              </a:rPr>
              <a:t>人材の積極活用</a:t>
            </a:r>
            <a:endParaRPr lang="en-US" altLang="ja-JP" sz="1400" b="1" dirty="0">
              <a:latin typeface="游ゴシック" panose="020B0400000000000000" pitchFamily="50" charset="-128"/>
              <a:ea typeface="游ゴシック" panose="020B0400000000000000" pitchFamily="50" charset="-128"/>
            </a:endParaRPr>
          </a:p>
        </p:txBody>
      </p:sp>
      <p:cxnSp>
        <p:nvCxnSpPr>
          <p:cNvPr id="21" name="直線コネクタ 20">
            <a:extLst>
              <a:ext uri="{FF2B5EF4-FFF2-40B4-BE49-F238E27FC236}">
                <a16:creationId xmlns:a16="http://schemas.microsoft.com/office/drawing/2014/main" id="{00872CBF-4E4B-43A1-ADDC-7A07538D46A5}"/>
              </a:ext>
            </a:extLst>
          </p:cNvPr>
          <p:cNvCxnSpPr/>
          <p:nvPr/>
        </p:nvCxnSpPr>
        <p:spPr>
          <a:xfrm>
            <a:off x="323528" y="3913235"/>
            <a:ext cx="85689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96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a:xfrm>
            <a:off x="11197" y="7937"/>
            <a:ext cx="7772400" cy="681381"/>
          </a:xfrm>
        </p:spPr>
        <p:txBody>
          <a:bodyPr/>
          <a:lstStyle/>
          <a:p>
            <a:r>
              <a:rPr lang="ja-JP" altLang="en-US" b="0" dirty="0">
                <a:solidFill>
                  <a:schemeClr val="tx1">
                    <a:lumMod val="95000"/>
                    <a:lumOff val="5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b="0" dirty="0">
                <a:solidFill>
                  <a:schemeClr val="tx1">
                    <a:lumMod val="95000"/>
                    <a:lumOff val="5000"/>
                  </a:schemeClr>
                </a:solidFill>
                <a:latin typeface="游ゴシック" panose="020B0400000000000000" pitchFamily="50" charset="-128"/>
                <a:ea typeface="游ゴシック" panose="020B0400000000000000" pitchFamily="50" charset="-128"/>
                <a:cs typeface="Meiryo UI" panose="020B0604030504040204" pitchFamily="50" charset="-128"/>
              </a:rPr>
              <a:t>主要顧客（順不同、弊社実績一部より抜粋）</a:t>
            </a:r>
          </a:p>
        </p:txBody>
      </p:sp>
      <p:sp>
        <p:nvSpPr>
          <p:cNvPr id="14339" name="スライド番号プレースホルダ 3"/>
          <p:cNvSpPr>
            <a:spLocks noGrp="1"/>
          </p:cNvSpPr>
          <p:nvPr>
            <p:ph type="sldNum" sz="quarter" idx="11"/>
          </p:nvPr>
        </p:nvSpPr>
        <p:spPr>
          <a:noFill/>
        </p:spPr>
        <p:txBody>
          <a:bodyPr/>
          <a:lstStyle/>
          <a:p>
            <a:fld id="{A2490E51-39B5-4188-BF9D-E96211215CAE}" type="slidenum">
              <a:rPr lang="ja-JP" altLang="en-US" smtClean="0"/>
              <a:pPr/>
              <a:t>12</a:t>
            </a:fld>
            <a:endParaRPr lang="en-US" altLang="ja-JP"/>
          </a:p>
        </p:txBody>
      </p:sp>
      <p:sp>
        <p:nvSpPr>
          <p:cNvPr id="14342" name="AutoShape 11" descr="data:image/jpeg;base64,/9j/4AAQSkZJRgABAQAAAQABAAD/2wCEAAkGBwgHEhUTBxQSExUVGRkXFhgYGR0dGBcgHB8bHRscGR8ZHikgIB0lHBoWIzghJSkrLi4uFx80RDMsNygtMC8BCgoKBQUFDgUFDisZExkrKysrKysrKysrKysrKysrKysrKysrKysrKysrKysrKysrKysrKysrKysrKysrKysrK//AABEIAGQB9wMBIgACEQEDEQH/xAAcAAEAAwEBAQEBAAAAAAAAAAAABgcIBQQDAgH/xABOEAABAwIDBAQGDAsHBQEAAAABAAIDBBEFBiEHEjFBUWFxgRMiMjWRsggXI0JSVHJzobGz0hQWMzRidJOUwdHTFSVDRFOSwiRjg6Lwgv/EABQBAQAAAAAAAAAAAAAAAAAAAAD/xAAUEQEAAAAAAAAAAAAAAAAAAAAA/9oADAMBAAIRAxEAPwC8UREBERARczHcwYRl9nhMZmjhbrbePjOt8Fo8Zx6gCVWmObecGpSW4LBLUEe+eRGw9Y0c49hAQW8izbiG3TNVRf8ABGU0I5WYXOHaXuIPoXEftYzy/wAqsd3RxD6o0GrUWUWbWM8s8msd3xxH62Lu4ft0zTTkfhjKaYc7sLXHsLXWHoQaRRVBgm3rB6mwxmnmgJ98wiRg6z5Lh3AqxsAzVgWYhfBqiKU2uWg2eO1jrOHeEHZRcTM2bMEysGHHpfBCQkM8R7r7tr+Q024jiuTh21DJuJSshoqrekkcGMb4KYXLjYC5jAGvMoJiiIgIiICIuPmDNGB5bbvY1PHFcXDSbvd8ljbuPcEHYRU5je3zDICRglNLNy3pHCNvaAN4kdu6obXbcs2VF/wZtNCNbbrCSOjy3EE9yDSqLKT9rOeX8aw90UI+qNGbWc8s4Vh74oT9caDVqLNlBtzzXT2/Cm00w57zC0nsLHAA9ymWB7e8KqCBjdPLBy3o3CRvaQQ1w7AHILhRcjAMzYJmNu9gs8c1hcgHx234bzDZze8BddAREQEREBERAREQEREBERAREQEREBERAREQEREBERAREQEREBERAREQEREBERAREQFUG1Da8MGe+kyxuvmbdskxsWxH4LBwc8cydARaxN7Sna/meXK+HPfRndllIhiI4tLgS5w6w0Osemyykg9WI4hWYpIZcRkfLI7i55JJ9PLqXnYx0hAjBJJsAOJJ5Bflae2M5PwzBqGGpDWvqKhgkdIRctDtQxnwQBa9uJvfkAFHYZs1zliYDqajlAP+pux/RKWld6HYhnCTy/wZvbJ91pWmEQZpk2HZvZ5JpXdkh/iwLkVuyfO1JfepC8Dmx8br9gDt76Fq1EGKMRwvEcLIbicM0JPASMcwnsDgF5YpHwkOiJa5pBBBsQRwII4FbcqaaCraWVTGva7QtcAWntB0KrHO2xfBsXa6TLtqWbUhov4F56C33na3QfBKCiMczTjmPsijxmd8zYb+D3rXF7XJdbecdBq4kr1bOfOlD+sResFxsUw6swmV8OIsdHJGd17TxB+ogixBGhBBGhXZ2c+dKH9Yi9YINgIiIC89fW0uHRulr3tjjYLuc42AHWv1W1dPQxvlrHBjGNLnuPBoGpJWWNpuf6zOcxEZcyljJ8FH08vCSdLz6Gg2HMkJZnzbZWVhdDlK8MeoMzh7o/rYDowcdTd2o8kqoqmonq3F9U5z3uN3OcSXE9JJ1JXyRAX7iikmIbCC5x0AAuT2AK39n2xWfEWtnzYXwsNi2Bukjhx90J8gH4Pla+9IV3YHl7B8vs3MGgjhFrHdHjO+U4+M49ZJKDKFJkbNdZ+QoartdE5oPYXAApWZGzXR/l6Krt0iJzgO0tBAWwkQYekjfES2UFpGhBFiO0FflbOx3LmDZgbuYzBFMLWBcPGHyXDxm9oIVIbQti9ThTXT5WL5ohcuhOsrB+gQPHHV5Wg8pBUtLU1FG8SUb3xvabtcwlrmnpBGoVw5D221VKWw5vvIzQCdo8dvzjRo4DpA3tODiVTKINuUVXTV7GyUT2yMeLtc03a4dIIX3WV9l20OrybMGVJc+kkPujOO4T/iR9BHMe+HXYjUdLUQ1jGyUrg9j2hzXA3DgRcEHoIQfVYrzB+dVHzsnrFbUUZl2f5RmcXS0VOS4kklupJ1JQZCRaF2w5Hy1hmGSz4bTRwyxuj3XMuPKe1pBF7EWceKz0gL14Vidbg8rJsMkdFIw3a5p1HbyIPAg6EaFeREGptmW0mizkwR1W7FVtHjR+9ktxdHflzLeI6xqp6sQ0tRPSPbJSucx7CHNc0kOaRwII1BWjNlO1OHMYbS48Wsqho12gbP2chJ0t4HiOgBaS8+IfkpPkO+or0L8yMbKC1/Agg96DDyLU3tO5H+LO/bS/fUT2mbKMuYXQS1OCtfDJCA62+5zXi4BB3ySDY6EFBQqIrB2NZOw7N9VIMX3jHCze3Gnd3yTYXI1sNTpY3tqgr5ai2EeZ4fly+uV9PadyP8Wd+2l++pXl/A8Py7CKfCWlkbSSAXF3lG51cSeKDP3siPOjP1eP15FV613mXZ/lvM8omxqJ0kgaGAiR7dASQLNcBxJXK9p3I/xZ37aX76DLKKZbSshVmSp7C8lNIT4GX/AIPtoHj0EajmBDUBEXbyWMEdWQjM4caZxLZLEi1wQ0kt13Q6xNjw9BCYex986/8Agk+tq0woplnZ/ljLsoqMDiLXlpaHeEe4FrrfCcRrYaqVoCyXtc88Vnyx6jVrRQbNGz7JVS6atx+OxPjyyGWRo0AF7B1uAGgQZVRe/Hn4a+olOBte2DePgg83cG8r/wDx7TxXgQEVobJNmJzQfwnHA5tKLhrbkOmI0NiNQwHiRxIsOdrW9p3I/wAWd+2l++g8mwHzS352X6wrIXLy7gGG5ah8Bg7CyMEusXOdqeOriSuogIiICIiCnfZKMkNLSuHkiVwPaW6fQHLPy2Dn/LEebqKSmcQ15s+Jx4Ne3ySeo6tPU4rJGKYdWYTK+HEmOjkjNnNdxH8CCNQRoQQRog8qmmTNpuYcosEVI5ksINxFKCQ25udwggtvrpe1yTbUqFogvnDvZAUjvOdHI3rjkDr9zg23pK7tHtxyjUflhVRfLjB9RzlmlEGrKXazkepNm1Yaf0o5Wj0llvpXZpM55XrCBT1tISeA8KwOPYCbrHSINwRSxzC8JDh0g3H0L9rEdJWVVE7eonvjd8Jji0+kG6luC7U844RbcqXStHvZgJL9rneP6HBBZu3fJNfjj6eowKB0stnRyhg1LRYsJ7CXjvHQoJkfIeaqDEKSWspJmMZPG5ziBZoDhcnXgpzlbbvQVJDMzQmA85Yruj6yW+W0dm/xVuUNbS4jG2WgeySNwu1zCC09hCD0IiIKQ9kTmp7BHh1IbbwEs9uYv7mz0guI6mKi1I9o2IvxTE6yR/8ArPYPkxnwbf8A1aFHEBXVsFyJDWf3jizQ5rXEUzTwLmnWQjnunQdYJ4gFUuxjpCAzUk2AW0sBwyLBqaGnp/JijawddhYk9ZNz3oPeiIgIiICIiCgNvORIsOd/aGEtDWSOtUNHBrzwkA5Bx0P6VvhFU2toZmwqPHKSenmGksbmjqJHintDrHuWL0BX17HfNT6hkmH1jrmMGWC/wSbPZ3OIcPlu5BUKpTsuxJ2F4rRvbfxpWxHsl9zN+rxr9yDXSIiCB7cfM1T2w/asWWFqfbj5mqe2H7Viywg9uG4VXYp4T+z43SeCjMrw3UhgLWl1uJALm3twFzwBXiVq+xx85Tfqr/tIVJdq+yQVW9V5TZZ+rpadvB/S6IcndLOfLXRwUKv61zmEFhII1BHEI5rmEh4II0IPEL+IL72T7WhWbtHmt4EmjYp3cH9DZT8Lofz566uuhYcVx7KNrT8O3KTNLy6HRsU51dF0NkPNnQ7i3rHkhoBRPav5orPm/wDk1Spj2yAGMggi4I1BB4EKK7V/NFZ83/yagyQrk9jV+c1fzTPWKptXJ7Gr85q/mmesUF/oiICIiDn49g1BmCB9PijA+N4sekHk5p5OB1BWUs/ZOrsl1Jhq7ujdd0MtvFkb/Bw0BbyuORBOvVx815bw7NVO6nxRt2nVrh5Ubhwe08iPpBI4FBjRF3M45XxDKVS6nxIdbHjyZG8nN/iOR0XDQXHsX2mHDi2gzA/3E6QSuP5I8mPPwDyPvTpwPi6AWHFemxraeHBlBmR9iLNp5nHj0RvJ59B7ui4XXPNFTtc+oc1rWguc5xsGgakknQADmsy7Wdo8ubpPAYYXNpIzpyMxHv3Dk3oae066DpbY9pRx9zqPAnf9M0+6PH+O4dH/AGweHSRfhZVQgKx9k+zaXNrxPigc2jYdeRnI9408Q3pcOwa3LfNsr2eVGcpfCVm8ykjPujuBkPHwbOvpPIHpIWn6Okp6GNsdG1rGMAa1rRYNA4AIP1TwRUzWsp2tYxoDWtaLNaBoAANAAOS+iIgIiICIiAiIgKO5vyXgeb2BuMR3c0WZK07sjOx3ManxXAjqXg2s47iOXcOfPhD9yRr4wHbrXaFwB0cCOCor24s8fGW/sYvuIO9mLYTjdGS7AZY6lutmu9zk6hr4h7d5vYq/xbKOY8Gv/aVJUMA4u3CWf723b9K1TkPGXZgw+mqJXb73xjwhsBd7fFfoNB4wOgXfQYcRbTxDA8IxPzjTwTfORtd6wK4FdsxyXXflqKIfILo/s3BBktFpqt2I5OqfyIqIfkS3+0Dlw6/YBhrx/d9ZMw/9xjX+qWIKBRWti+wnMdKCcNlp6gAaC5Y89QDhu+lyrvHMBxXL7/B4zDJC7lvDR3W0jRw6wSg5ql2zvPdfkucGMufTvI8NFfQjhvNvoHgc+drFRFEG3KKrgr42S0jg5kjQ9jhwIcLg+gr7qttgGJSV2FBkv+BK+IdniyD7QjuVkoMY5rjdDW1TX8WzzA9z3BcpWJt0wJ+EYm+RotHUgStNtN7QSDt3hvf/ALCrtB6MOnbSyxvfqGPa49xBW2mkOF281h1at2QZnjzLh0W+680AEMovrdos1x+U0A36d4ckE2REQEREBERB+ZHtiBc/QAEk9ACxDM/wji61rkm3Rdak2zZnjy7h0jGOtNUh0MY52ItI7ps1p48i5qywgLtZKidPiFG1nE1EPrt1XFVk7BMCfimJCZw9zpWmQnlvOBawdurnf+NBppERBA9uPmap7YftWLLC1Ptx8zVPbD9qxZYQWr7HHzlN+qv+0hWjlnH2OPnKb9Vf9pCtHIKv2qbK4Myh1TgQbHVjVzeDJ+3kH9DuB4HpGcqylqKF7o6xrmPYS1zXCzmkciCtuqC7S9nFDnOMvg3Yqpo8STk+3BkttS39Li3rFwQysi92NYRX4FM6DFY3RyMOoP0EHgQeRGhXhQWbss2p1OWC2mxoukpCbA8XwdbelnS3lxHQbk2l1VPXYLVSUbmvY+EOa5puHAluoIWTlIMIzfimGUs9G12/TztILHe8Nwd5nQdNRwPbqgj6uT2NX5zV/NM9Yqm1cnsavzmr+aZ6xQX+iIgIiICIiCOZ6yhQZypjDW+K8XMUgF3Ru6etp4FvMdBAIylmPAsQy3UPp8VbuvZ/tcOTmHm09PdoQQtoKGbUcn0GaqR5qPFlha58UgGosLlp6Wm3DvQZPREQFM9muQazO02u9HTRkeGl59O5HfQvI7mg3PIHnZByw/N9ZHTB4jaQXPdzDW8d39LkO1azwTCaHAoWQYYwMjjFmgfSSeZJ1J5koPpheHUmExMhw5jY44xusaOAH1kk3JJ1JJK9SIgIiICIiAiIgIiIK828+aJfnIvWCy+tQbefNEvzkXrBZfQWPsj2j/ig8wYrvOpZXXNtTC7hvgc2kWu3joCNbg6Uw+upMSjbLh72SRuF2uaQWnvCxIuvl7M+N5bdvYJPJFfiBqx3ymuu094QbMRUHgm32uisMcpY5Ol8Tiw/7XbwJ7wphQbcMo1P5z+Ew/LjBHd4NzvqQWYigzNruRX/AObt2wzf07JJtdyNH/m79kU39OyCcqJbVIMInwyp/tzd3WsLoyfKbJY+D3P0i6w6wSDoSojje3jAqYEYNDNO7kXWjZ6dXd26FTWcs7Y3nF4dizxuNN2RMFo2dg4k9biTr0aII4iKU5AyViGc6gR0wLYWkGaW3isHQOl55N7+AJQXd7Hygko8LL5P8eaSRvYA2P1mOVmLzYbQ0+GRRw0Td2OJrWMHQGiw7T1r0oIhtPyczOVGY4rCeM78Dj8Lm0nocNOo2PJZQqqeake6OqaWPYS1zSLFpBsQR0grbyrfalsvps23qML3YqsDUnRkwHAP6HAaB/Robi26GZFIckZtxDJ1SJ6DxmnxZYybNkb0HoPMO5HpFweTiuGV2DyuhxON8UjTYtcLHtHSDyI0K8iDZGU804TmyETYQ8O4b7Do+Mnk9vLnrwNtCV21ijCsUr8HkEuFyvhkbwcwkHsPSDbUHQq1cu7ecUpQG4/AyotYeEYfBv7SLFpPZuhBoJFV9Jt0ypN+XZVx/KY0ju3Xk/QF/KzbrlSH8gyrkPUxoHfvPB+goLRXCzdm3CMowmXFngE33IxYySEcmj0a8BfUqmMw7eMWqwW4DAynvcb7z4R/UQLBoPUQ5VXimJV2LSGXE5HyyO4ueST2a8AOgaBB086Zqr831LqjENPexsB8WNvJo6TzJ5k8uC4KL24RhVfjUrYcKjfLI7g1o+k8gBzJsAg+NFSVFfI2KjaXveQ1rRxcTwAWsdmuUI8m0bYTYyv8edw4F5HAfotFgOwnS5XH2XbM6XJ7fDV+7LVuFi4eTEDxbHfmebu4WF72GgIir6t2x5SopHxTun3o3OY60ZtdpIPPpCD67cfM1T2w/asWWFd21Hanl7MWHyUuEiZz5SzVzN1rQ1zXa3N9bW0CpFBavscfOU36q/7SFaOWVNkOa8OyhWvmxYSbj4XRXYLkEujcCRcaeIRp0hXH7dmTfhT/ALI/zQWQi4eUs1YZm6J02Dl5Yx5jO83dNwA7h2OC7iCL58yRhmdIdytG5K0HwUwHjMPX8Jp5t+o2Ky9mvLGKZUnMGLs3Txa4askHwmHmPpHMBbJXGzVlnDM1wGDF2bzTq1w0fGeTmHkfoPAghBjVFKM+ZHxTJcu5WjficfcpmjxXjoPwXdLT9I1UXQFcnsavzmr+aZ6xVNq5PY1fnNX80z1igv8AREQEREBERAXgx/8ANaj5qT1So5mLablnLlQ+mxR8jZGbpcBG4jxgHDUdRCj+ObZMozU8zaZ0z3uje1rfBkXJaQNToBcoM3IiILI2Aedm/My/wWm1kzZTmOgytiDZ8U3hHuPYS0XI3hobdGnLpV3+3Tkv/Um/ZOQWIij2Uc5YNm8SHBXPcIt0P3mlvlXta/HySpCgIiICIiAiIgIiIIZtcwTEcwYa+DB4/CSF8ZDd5rdA651cQOHWqG9qTPXxM/tYf6i1YiCq8E2Q4JX4fAzHoHQVQafCPjeN8HePGxcx2luIPcorjewLEIrnA6mOQfBlBY4D5Td4E9zVfyIMj4vs3zhhP5zRzOF7XiAlHb7mSQO2yi80MsDi2drmuHEOFiO0FbgXnrKGjrxu10ccreh7Q4ehwQYkRa+qNn+UKjV9DSj5MYb6tl/Idn2UIfIoabvYHetdBkJSTBsh5pxo/wDQUk5B989u4zudJYHuK1jh+D4XhumHQQQ/NxtZ6oC9yCj8q7B90h+apgQNfBQ316nPIvbkQ0djlcuFYZQ4PE2HC42RRt4NaLDt6yeZOpXrRAREQEREHFzPlXBc0x7mNRNktfdfwkZf4DhqOWnA21BVKZp2FYrRkvy1I2oZyjeQyUdQPkO7bt7FoVEGLcXwLFsEdu4tBNCb2G+wgH5JOh7lzluGRjJARIAQeIIuCo9XZDynX3/CaKmub3LYwwm/Ekssb9aDH6LVJ2QZFP8AlD+2m/qINkGRR/lD+2m/qIMrLpYNgGL44d3CIJptbEsaS0fKdwHeQtX0GRcqYfY0tFTAjgXRhxHYX3N1IGMbGLMAAHADgEGfsq7CcTqyH5mlbAznHGQ+U9ILvIby1G/2K68tZYwbK8fg8FibGD5TuL39b3HU8TpwF9LLsIgIiICyVmXKOZpqupdDQ1rmumlLSIJCCC9xBBDdQQtaogxz+JuaviFd+7y/dT8Tc1fEK793l+6tjIgxz+JuaviFd+7y/dT8Tc1fEK793l+6tjIgrLYDheIYVQzMxSGWBxqHODZGOYSNyMXAcAbXB16lZqIgIiIPFjOE0GOQvgxRjZI3ixafoIPEEciNQs2Z62T45l6b+6I5quB5O46Nhc9v6MjWDQj4QFj1cBqBEGOfxNzV8Qrv3eX7qtf2PuB4vhNRVHFaeogDo2BpljewE7x0G8Bcq70QEREBERAREQZ42u5LzJjGKTzYZSyyxuEQDmgWNo2g216QR3KHe1vnL4lP6B/Na4RBkf2t85fEp/QP5p7W+cviU/oH81rhEGR/a3zl8Sn9A/mntb5y+JT+gfzWuEQVPsDy7jGX2VYxqGSEvMRZvDyrCS9uy49KthEQEREBERAREQEREBERAREQEREBERAREQEREBERAREQEREBERAREQEREBERAREQEREBERAREQEREBERAREQEREBERAREQEREBERAREQEREBERAREQEREBERB//Z"/>
          <p:cNvSpPr>
            <a:spLocks noChangeAspect="1" noChangeArrowheads="1"/>
          </p:cNvSpPr>
          <p:nvPr/>
        </p:nvSpPr>
        <p:spPr bwMode="auto">
          <a:xfrm>
            <a:off x="160338" y="-144463"/>
            <a:ext cx="304800" cy="304801"/>
          </a:xfrm>
          <a:prstGeom prst="rect">
            <a:avLst/>
          </a:prstGeom>
          <a:noFill/>
          <a:ln w="9525">
            <a:noFill/>
            <a:miter lim="800000"/>
            <a:headEnd/>
            <a:tailEnd/>
          </a:ln>
        </p:spPr>
        <p:txBody>
          <a:bodyPr/>
          <a:lstStyle/>
          <a:p>
            <a:endParaRPr lang="ja-JP" altLang="en-US"/>
          </a:p>
        </p:txBody>
      </p:sp>
      <p:sp>
        <p:nvSpPr>
          <p:cNvPr id="31" name="テキスト ボックス 30"/>
          <p:cNvSpPr txBox="1"/>
          <p:nvPr/>
        </p:nvSpPr>
        <p:spPr>
          <a:xfrm>
            <a:off x="130110" y="867564"/>
            <a:ext cx="8939384" cy="276999"/>
          </a:xfrm>
          <a:prstGeom prst="rect">
            <a:avLst/>
          </a:prstGeom>
          <a:noFill/>
        </p:spPr>
        <p:txBody>
          <a:bodyPr wrap="square" rtlCol="0">
            <a:spAutoFit/>
          </a:bodyPr>
          <a:lstStyle/>
          <a:p>
            <a:r>
              <a:rPr lang="ja-JP" altLang="en-US" sz="1200" dirty="0">
                <a:latin typeface="游ゴシック" panose="020B0400000000000000" pitchFamily="50" charset="-128"/>
                <a:ea typeface="游ゴシック" panose="020B0400000000000000" pitchFamily="50" charset="-128"/>
                <a:cs typeface="Meiryo UI" panose="020B0604030504040204" pitchFamily="50" charset="-128"/>
              </a:rPr>
              <a:t>情報システム開発会社、ユーザ企業の業務担当部門・情報システム部門等、幅広いお客様と直接お取引をさせて頂いております。</a:t>
            </a:r>
            <a:endParaRPr kumimoji="1" lang="ja-JP" altLang="en-US" sz="1200" dirty="0">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8" name="AutoShape 2" descr="ãã¸ã§ãã­ãã­ã´ãã¼ã¯ãã®ç»åæ¤ç´¢çµæ"/>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 name="AutoShape 4" descr="ãã¸ã§ãã­ãã­ã´ãã¼ã¯ãã®ç»åæ¤ç´¢çµæ"/>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35" name="図 3">
            <a:extLst>
              <a:ext uri="{FF2B5EF4-FFF2-40B4-BE49-F238E27FC236}">
                <a16:creationId xmlns:a16="http://schemas.microsoft.com/office/drawing/2014/main" id="{31368380-C648-445A-A8B7-2B0762A9D9A9}"/>
              </a:ext>
            </a:extLst>
          </p:cNvPr>
          <p:cNvPicPr>
            <a:picLocks noChangeAspect="1"/>
          </p:cNvPicPr>
          <p:nvPr/>
        </p:nvPicPr>
        <p:blipFill>
          <a:blip r:embed="rId3" cstate="print"/>
          <a:srcRect/>
          <a:stretch>
            <a:fillRect/>
          </a:stretch>
        </p:blipFill>
        <p:spPr bwMode="auto">
          <a:xfrm>
            <a:off x="1840432" y="1892075"/>
            <a:ext cx="1544168" cy="371840"/>
          </a:xfrm>
          <a:prstGeom prst="rect">
            <a:avLst/>
          </a:prstGeom>
          <a:noFill/>
          <a:ln w="9525">
            <a:noFill/>
            <a:miter lim="800000"/>
            <a:headEnd/>
            <a:tailEnd/>
          </a:ln>
        </p:spPr>
      </p:pic>
      <p:pic>
        <p:nvPicPr>
          <p:cNvPr id="36" name="図 5">
            <a:extLst>
              <a:ext uri="{FF2B5EF4-FFF2-40B4-BE49-F238E27FC236}">
                <a16:creationId xmlns:a16="http://schemas.microsoft.com/office/drawing/2014/main" id="{549B34DB-05AB-4382-A6F6-93D725333B30}"/>
              </a:ext>
            </a:extLst>
          </p:cNvPr>
          <p:cNvPicPr>
            <a:picLocks noChangeAspect="1"/>
          </p:cNvPicPr>
          <p:nvPr/>
        </p:nvPicPr>
        <p:blipFill>
          <a:blip r:embed="rId4" cstate="print"/>
          <a:srcRect/>
          <a:stretch>
            <a:fillRect/>
          </a:stretch>
        </p:blipFill>
        <p:spPr bwMode="auto">
          <a:xfrm>
            <a:off x="4699694" y="3938074"/>
            <a:ext cx="2133600" cy="409575"/>
          </a:xfrm>
          <a:prstGeom prst="rect">
            <a:avLst/>
          </a:prstGeom>
          <a:noFill/>
          <a:ln w="9525">
            <a:noFill/>
            <a:miter lim="800000"/>
            <a:headEnd/>
            <a:tailEnd/>
          </a:ln>
        </p:spPr>
      </p:pic>
      <p:pic>
        <p:nvPicPr>
          <p:cNvPr id="37" name="図 7">
            <a:extLst>
              <a:ext uri="{FF2B5EF4-FFF2-40B4-BE49-F238E27FC236}">
                <a16:creationId xmlns:a16="http://schemas.microsoft.com/office/drawing/2014/main" id="{D1CA4CBB-B063-4D29-AB2C-A54138E512E5}"/>
              </a:ext>
            </a:extLst>
          </p:cNvPr>
          <p:cNvPicPr>
            <a:picLocks noChangeAspect="1"/>
          </p:cNvPicPr>
          <p:nvPr/>
        </p:nvPicPr>
        <p:blipFill>
          <a:blip r:embed="rId5" cstate="print"/>
          <a:srcRect/>
          <a:stretch>
            <a:fillRect/>
          </a:stretch>
        </p:blipFill>
        <p:spPr bwMode="auto">
          <a:xfrm>
            <a:off x="3279957" y="2570693"/>
            <a:ext cx="2019300" cy="609600"/>
          </a:xfrm>
          <a:prstGeom prst="rect">
            <a:avLst/>
          </a:prstGeom>
          <a:noFill/>
          <a:ln w="9525">
            <a:noFill/>
            <a:miter lim="800000"/>
            <a:headEnd/>
            <a:tailEnd/>
          </a:ln>
        </p:spPr>
      </p:pic>
      <p:pic>
        <p:nvPicPr>
          <p:cNvPr id="38" name="図 10">
            <a:extLst>
              <a:ext uri="{FF2B5EF4-FFF2-40B4-BE49-F238E27FC236}">
                <a16:creationId xmlns:a16="http://schemas.microsoft.com/office/drawing/2014/main" id="{1F19E9E3-07A2-48A9-B8B9-9DACC35CD431}"/>
              </a:ext>
            </a:extLst>
          </p:cNvPr>
          <p:cNvPicPr>
            <a:picLocks noChangeAspect="1"/>
          </p:cNvPicPr>
          <p:nvPr/>
        </p:nvPicPr>
        <p:blipFill>
          <a:blip r:embed="rId6" cstate="print"/>
          <a:srcRect/>
          <a:stretch>
            <a:fillRect/>
          </a:stretch>
        </p:blipFill>
        <p:spPr bwMode="auto">
          <a:xfrm>
            <a:off x="1502715" y="2468956"/>
            <a:ext cx="1466850" cy="352425"/>
          </a:xfrm>
          <a:prstGeom prst="rect">
            <a:avLst/>
          </a:prstGeom>
          <a:noFill/>
          <a:ln w="9525">
            <a:noFill/>
            <a:miter lim="800000"/>
            <a:headEnd/>
            <a:tailEnd/>
          </a:ln>
        </p:spPr>
      </p:pic>
      <p:pic>
        <p:nvPicPr>
          <p:cNvPr id="39" name="図 11">
            <a:extLst>
              <a:ext uri="{FF2B5EF4-FFF2-40B4-BE49-F238E27FC236}">
                <a16:creationId xmlns:a16="http://schemas.microsoft.com/office/drawing/2014/main" id="{BFB86776-2D80-4432-ABF1-D51CBD05C372}"/>
              </a:ext>
            </a:extLst>
          </p:cNvPr>
          <p:cNvPicPr>
            <a:picLocks noChangeAspect="1"/>
          </p:cNvPicPr>
          <p:nvPr/>
        </p:nvPicPr>
        <p:blipFill>
          <a:blip r:embed="rId7" cstate="print"/>
          <a:srcRect/>
          <a:stretch>
            <a:fillRect/>
          </a:stretch>
        </p:blipFill>
        <p:spPr bwMode="auto">
          <a:xfrm>
            <a:off x="3460995" y="1821516"/>
            <a:ext cx="1800200" cy="626475"/>
          </a:xfrm>
          <a:prstGeom prst="rect">
            <a:avLst/>
          </a:prstGeom>
          <a:noFill/>
          <a:ln w="9525">
            <a:noFill/>
            <a:miter lim="800000"/>
            <a:headEnd/>
            <a:tailEnd/>
          </a:ln>
        </p:spPr>
      </p:pic>
      <p:pic>
        <p:nvPicPr>
          <p:cNvPr id="40" name="図 12">
            <a:extLst>
              <a:ext uri="{FF2B5EF4-FFF2-40B4-BE49-F238E27FC236}">
                <a16:creationId xmlns:a16="http://schemas.microsoft.com/office/drawing/2014/main" id="{5DA03FCA-E5CE-416B-BBBF-E9123407690E}"/>
              </a:ext>
            </a:extLst>
          </p:cNvPr>
          <p:cNvPicPr>
            <a:picLocks noChangeAspect="1"/>
          </p:cNvPicPr>
          <p:nvPr/>
        </p:nvPicPr>
        <p:blipFill>
          <a:blip r:embed="rId8" cstate="print"/>
          <a:srcRect/>
          <a:stretch>
            <a:fillRect/>
          </a:stretch>
        </p:blipFill>
        <p:spPr bwMode="auto">
          <a:xfrm>
            <a:off x="7162108" y="4630876"/>
            <a:ext cx="1035050" cy="1011237"/>
          </a:xfrm>
          <a:prstGeom prst="rect">
            <a:avLst/>
          </a:prstGeom>
          <a:noFill/>
          <a:ln w="9525">
            <a:noFill/>
            <a:miter lim="800000"/>
            <a:headEnd/>
            <a:tailEnd/>
          </a:ln>
        </p:spPr>
      </p:pic>
      <p:pic>
        <p:nvPicPr>
          <p:cNvPr id="41" name="図 13">
            <a:extLst>
              <a:ext uri="{FF2B5EF4-FFF2-40B4-BE49-F238E27FC236}">
                <a16:creationId xmlns:a16="http://schemas.microsoft.com/office/drawing/2014/main" id="{5DC2E77B-2326-49BA-9538-683860CB3CA7}"/>
              </a:ext>
            </a:extLst>
          </p:cNvPr>
          <p:cNvPicPr>
            <a:picLocks noChangeAspect="1"/>
          </p:cNvPicPr>
          <p:nvPr/>
        </p:nvPicPr>
        <p:blipFill>
          <a:blip r:embed="rId9" cstate="print"/>
          <a:srcRect/>
          <a:stretch>
            <a:fillRect/>
          </a:stretch>
        </p:blipFill>
        <p:spPr bwMode="auto">
          <a:xfrm>
            <a:off x="2379771" y="3929481"/>
            <a:ext cx="2058988" cy="544512"/>
          </a:xfrm>
          <a:prstGeom prst="rect">
            <a:avLst/>
          </a:prstGeom>
          <a:noFill/>
          <a:ln w="9525">
            <a:noFill/>
            <a:miter lim="800000"/>
            <a:headEnd/>
            <a:tailEnd/>
          </a:ln>
        </p:spPr>
      </p:pic>
      <p:pic>
        <p:nvPicPr>
          <p:cNvPr id="42" name="図 16">
            <a:extLst>
              <a:ext uri="{FF2B5EF4-FFF2-40B4-BE49-F238E27FC236}">
                <a16:creationId xmlns:a16="http://schemas.microsoft.com/office/drawing/2014/main" id="{E3DD9B5A-BA7D-4FEE-AF49-3E69ACBD6712}"/>
              </a:ext>
            </a:extLst>
          </p:cNvPr>
          <p:cNvPicPr>
            <a:picLocks noChangeAspect="1"/>
          </p:cNvPicPr>
          <p:nvPr/>
        </p:nvPicPr>
        <p:blipFill>
          <a:blip r:embed="rId10" cstate="print"/>
          <a:srcRect/>
          <a:stretch>
            <a:fillRect/>
          </a:stretch>
        </p:blipFill>
        <p:spPr bwMode="auto">
          <a:xfrm>
            <a:off x="179512" y="4001712"/>
            <a:ext cx="2047875" cy="400050"/>
          </a:xfrm>
          <a:prstGeom prst="rect">
            <a:avLst/>
          </a:prstGeom>
          <a:noFill/>
          <a:ln w="9525">
            <a:noFill/>
            <a:miter lim="800000"/>
            <a:headEnd/>
            <a:tailEnd/>
          </a:ln>
        </p:spPr>
      </p:pic>
      <p:pic>
        <p:nvPicPr>
          <p:cNvPr id="43" name="図 17">
            <a:extLst>
              <a:ext uri="{FF2B5EF4-FFF2-40B4-BE49-F238E27FC236}">
                <a16:creationId xmlns:a16="http://schemas.microsoft.com/office/drawing/2014/main" id="{DD72E506-33ED-4199-90B1-8D834FC71690}"/>
              </a:ext>
            </a:extLst>
          </p:cNvPr>
          <p:cNvPicPr>
            <a:picLocks noChangeAspect="1"/>
          </p:cNvPicPr>
          <p:nvPr/>
        </p:nvPicPr>
        <p:blipFill>
          <a:blip r:embed="rId11" cstate="print"/>
          <a:srcRect/>
          <a:stretch>
            <a:fillRect/>
          </a:stretch>
        </p:blipFill>
        <p:spPr bwMode="auto">
          <a:xfrm>
            <a:off x="932764" y="4772653"/>
            <a:ext cx="2894013" cy="436562"/>
          </a:xfrm>
          <a:prstGeom prst="rect">
            <a:avLst/>
          </a:prstGeom>
          <a:noFill/>
          <a:ln w="9525">
            <a:noFill/>
            <a:miter lim="800000"/>
            <a:headEnd/>
            <a:tailEnd/>
          </a:ln>
        </p:spPr>
      </p:pic>
      <p:pic>
        <p:nvPicPr>
          <p:cNvPr id="44" name="図 18">
            <a:extLst>
              <a:ext uri="{FF2B5EF4-FFF2-40B4-BE49-F238E27FC236}">
                <a16:creationId xmlns:a16="http://schemas.microsoft.com/office/drawing/2014/main" id="{36E28E4D-83ED-4428-A220-5AA276C86091}"/>
              </a:ext>
            </a:extLst>
          </p:cNvPr>
          <p:cNvPicPr>
            <a:picLocks noChangeAspect="1"/>
          </p:cNvPicPr>
          <p:nvPr/>
        </p:nvPicPr>
        <p:blipFill>
          <a:blip r:embed="rId12" cstate="print"/>
          <a:srcRect/>
          <a:stretch>
            <a:fillRect/>
          </a:stretch>
        </p:blipFill>
        <p:spPr bwMode="auto">
          <a:xfrm>
            <a:off x="5275758" y="1865786"/>
            <a:ext cx="1087438" cy="527050"/>
          </a:xfrm>
          <a:prstGeom prst="rect">
            <a:avLst/>
          </a:prstGeom>
          <a:noFill/>
          <a:ln w="9525">
            <a:noFill/>
            <a:miter lim="800000"/>
            <a:headEnd/>
            <a:tailEnd/>
          </a:ln>
        </p:spPr>
      </p:pic>
      <p:pic>
        <p:nvPicPr>
          <p:cNvPr id="45" name="Picture 15" descr="http://lesport.jp/img/toplogo.gif">
            <a:extLst>
              <a:ext uri="{FF2B5EF4-FFF2-40B4-BE49-F238E27FC236}">
                <a16:creationId xmlns:a16="http://schemas.microsoft.com/office/drawing/2014/main" id="{1E87557C-DE4F-4EE7-BD11-86D2BB7AB735}"/>
              </a:ext>
            </a:extLst>
          </p:cNvPr>
          <p:cNvPicPr>
            <a:picLocks noChangeAspect="1" noChangeArrowheads="1"/>
          </p:cNvPicPr>
          <p:nvPr/>
        </p:nvPicPr>
        <p:blipFill>
          <a:blip r:embed="rId13" cstate="print"/>
          <a:srcRect/>
          <a:stretch>
            <a:fillRect/>
          </a:stretch>
        </p:blipFill>
        <p:spPr bwMode="auto">
          <a:xfrm>
            <a:off x="4361095" y="4657755"/>
            <a:ext cx="1714500" cy="447675"/>
          </a:xfrm>
          <a:prstGeom prst="rect">
            <a:avLst/>
          </a:prstGeom>
          <a:noFill/>
          <a:ln w="9525">
            <a:noFill/>
            <a:miter lim="800000"/>
            <a:headEnd/>
            <a:tailEnd/>
          </a:ln>
        </p:spPr>
      </p:pic>
      <p:pic>
        <p:nvPicPr>
          <p:cNvPr id="46" name="Picture 17" descr="DNA解析で美しくダイエット DiNA すべての人は美しくなれる">
            <a:extLst>
              <a:ext uri="{FF2B5EF4-FFF2-40B4-BE49-F238E27FC236}">
                <a16:creationId xmlns:a16="http://schemas.microsoft.com/office/drawing/2014/main" id="{4C926CEE-3E55-4DC2-B643-6799BA84C5DB}"/>
              </a:ext>
            </a:extLst>
          </p:cNvPr>
          <p:cNvPicPr>
            <a:picLocks noChangeAspect="1" noChangeArrowheads="1"/>
          </p:cNvPicPr>
          <p:nvPr/>
        </p:nvPicPr>
        <p:blipFill>
          <a:blip r:embed="rId14" cstate="print"/>
          <a:srcRect/>
          <a:stretch>
            <a:fillRect/>
          </a:stretch>
        </p:blipFill>
        <p:spPr bwMode="auto">
          <a:xfrm>
            <a:off x="1820971" y="3115895"/>
            <a:ext cx="1117600" cy="501650"/>
          </a:xfrm>
          <a:prstGeom prst="rect">
            <a:avLst/>
          </a:prstGeom>
          <a:noFill/>
          <a:ln w="9525">
            <a:noFill/>
            <a:miter lim="800000"/>
            <a:headEnd/>
            <a:tailEnd/>
          </a:ln>
        </p:spPr>
      </p:pic>
      <p:pic>
        <p:nvPicPr>
          <p:cNvPr id="47" name="図 19">
            <a:extLst>
              <a:ext uri="{FF2B5EF4-FFF2-40B4-BE49-F238E27FC236}">
                <a16:creationId xmlns:a16="http://schemas.microsoft.com/office/drawing/2014/main" id="{C22A9771-4530-468E-879C-B82285777A07}"/>
              </a:ext>
            </a:extLst>
          </p:cNvPr>
          <p:cNvPicPr>
            <a:picLocks noChangeAspect="1"/>
          </p:cNvPicPr>
          <p:nvPr/>
        </p:nvPicPr>
        <p:blipFill>
          <a:blip r:embed="rId15" cstate="print"/>
          <a:srcRect/>
          <a:stretch>
            <a:fillRect/>
          </a:stretch>
        </p:blipFill>
        <p:spPr bwMode="auto">
          <a:xfrm>
            <a:off x="3377828" y="3319562"/>
            <a:ext cx="1609725" cy="533400"/>
          </a:xfrm>
          <a:prstGeom prst="rect">
            <a:avLst/>
          </a:prstGeom>
          <a:noFill/>
          <a:ln w="9525">
            <a:noFill/>
            <a:miter lim="800000"/>
            <a:headEnd/>
            <a:tailEnd/>
          </a:ln>
        </p:spPr>
      </p:pic>
      <p:pic>
        <p:nvPicPr>
          <p:cNvPr id="48" name="Picture 25" descr="金石衛材株式会社">
            <a:extLst>
              <a:ext uri="{FF2B5EF4-FFF2-40B4-BE49-F238E27FC236}">
                <a16:creationId xmlns:a16="http://schemas.microsoft.com/office/drawing/2014/main" id="{0C4A8DDA-4084-4C1A-A0ED-885CD85BF68E}"/>
              </a:ext>
            </a:extLst>
          </p:cNvPr>
          <p:cNvPicPr>
            <a:picLocks noChangeAspect="1" noChangeArrowheads="1"/>
          </p:cNvPicPr>
          <p:nvPr/>
        </p:nvPicPr>
        <p:blipFill>
          <a:blip r:embed="rId16" cstate="print"/>
          <a:srcRect/>
          <a:stretch>
            <a:fillRect/>
          </a:stretch>
        </p:blipFill>
        <p:spPr bwMode="auto">
          <a:xfrm>
            <a:off x="5539907" y="2680402"/>
            <a:ext cx="1295400" cy="403225"/>
          </a:xfrm>
          <a:prstGeom prst="rect">
            <a:avLst/>
          </a:prstGeom>
          <a:noFill/>
          <a:ln w="9525">
            <a:noFill/>
            <a:miter lim="800000"/>
            <a:headEnd/>
            <a:tailEnd/>
          </a:ln>
        </p:spPr>
      </p:pic>
      <p:pic>
        <p:nvPicPr>
          <p:cNvPr id="49" name="Picture 27" descr="ideas">
            <a:extLst>
              <a:ext uri="{FF2B5EF4-FFF2-40B4-BE49-F238E27FC236}">
                <a16:creationId xmlns:a16="http://schemas.microsoft.com/office/drawing/2014/main" id="{21226E40-354F-4978-9141-B43D19FEF4BD}"/>
              </a:ext>
            </a:extLst>
          </p:cNvPr>
          <p:cNvPicPr>
            <a:picLocks noChangeAspect="1" noChangeArrowheads="1"/>
          </p:cNvPicPr>
          <p:nvPr/>
        </p:nvPicPr>
        <p:blipFill>
          <a:blip r:embed="rId17" cstate="print"/>
          <a:srcRect/>
          <a:stretch>
            <a:fillRect/>
          </a:stretch>
        </p:blipFill>
        <p:spPr bwMode="auto">
          <a:xfrm>
            <a:off x="5275758" y="3429280"/>
            <a:ext cx="1223963" cy="369887"/>
          </a:xfrm>
          <a:prstGeom prst="rect">
            <a:avLst/>
          </a:prstGeom>
          <a:noFill/>
          <a:ln w="9525">
            <a:noFill/>
            <a:miter lim="800000"/>
            <a:headEnd/>
            <a:tailEnd/>
          </a:ln>
        </p:spPr>
      </p:pic>
      <p:pic>
        <p:nvPicPr>
          <p:cNvPr id="50" name="Picture 2" descr="http://www.actavis-aska.co.jp/com/img/img_about_01.gif">
            <a:extLst>
              <a:ext uri="{FF2B5EF4-FFF2-40B4-BE49-F238E27FC236}">
                <a16:creationId xmlns:a16="http://schemas.microsoft.com/office/drawing/2014/main" id="{0CD3420C-376D-45C8-A8F8-2E5F3674D866}"/>
              </a:ext>
            </a:extLst>
          </p:cNvPr>
          <p:cNvPicPr>
            <a:picLocks noChangeAspect="1" noChangeArrowheads="1"/>
          </p:cNvPicPr>
          <p:nvPr/>
        </p:nvPicPr>
        <p:blipFill>
          <a:blip r:embed="rId18" cstate="print"/>
          <a:srcRect/>
          <a:stretch>
            <a:fillRect/>
          </a:stretch>
        </p:blipFill>
        <p:spPr bwMode="auto">
          <a:xfrm>
            <a:off x="7075958" y="4082090"/>
            <a:ext cx="1584175" cy="286847"/>
          </a:xfrm>
          <a:prstGeom prst="rect">
            <a:avLst/>
          </a:prstGeom>
          <a:noFill/>
        </p:spPr>
      </p:pic>
      <p:pic>
        <p:nvPicPr>
          <p:cNvPr id="51" name="Picture 5">
            <a:extLst>
              <a:ext uri="{FF2B5EF4-FFF2-40B4-BE49-F238E27FC236}">
                <a16:creationId xmlns:a16="http://schemas.microsoft.com/office/drawing/2014/main" id="{DE7A889B-AFA5-4F74-A38E-DF294BFEAADD}"/>
              </a:ext>
            </a:extLst>
          </p:cNvPr>
          <p:cNvPicPr>
            <a:picLocks noChangeAspect="1" noChangeArrowheads="1"/>
          </p:cNvPicPr>
          <p:nvPr/>
        </p:nvPicPr>
        <p:blipFill>
          <a:blip r:embed="rId19" cstate="print"/>
          <a:srcRect/>
          <a:stretch>
            <a:fillRect/>
          </a:stretch>
        </p:blipFill>
        <p:spPr bwMode="auto">
          <a:xfrm>
            <a:off x="6787926" y="3440765"/>
            <a:ext cx="2043656" cy="432048"/>
          </a:xfrm>
          <a:prstGeom prst="rect">
            <a:avLst/>
          </a:prstGeom>
          <a:noFill/>
          <a:ln w="9525">
            <a:noFill/>
            <a:miter lim="800000"/>
            <a:headEnd/>
            <a:tailEnd/>
          </a:ln>
        </p:spPr>
      </p:pic>
      <p:pic>
        <p:nvPicPr>
          <p:cNvPr id="52" name="Picture 6" descr="http://www.yokogawa.co.jp/stardom/gif/ss_img/sanso/logo02.jpg">
            <a:extLst>
              <a:ext uri="{FF2B5EF4-FFF2-40B4-BE49-F238E27FC236}">
                <a16:creationId xmlns:a16="http://schemas.microsoft.com/office/drawing/2014/main" id="{19FE8E60-7CAD-4D43-BA09-B23789FC6455}"/>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84312" y="2744602"/>
            <a:ext cx="732155" cy="96699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BRYCEN">
            <a:extLst>
              <a:ext uri="{FF2B5EF4-FFF2-40B4-BE49-F238E27FC236}">
                <a16:creationId xmlns:a16="http://schemas.microsoft.com/office/drawing/2014/main" id="{8E0DA9C0-89CA-4C8C-951E-616EF2AE27F9}"/>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502715" y="5268704"/>
            <a:ext cx="819150" cy="60007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クエスト">
            <a:extLst>
              <a:ext uri="{FF2B5EF4-FFF2-40B4-BE49-F238E27FC236}">
                <a16:creationId xmlns:a16="http://schemas.microsoft.com/office/drawing/2014/main" id="{31B854C3-01E4-4992-97D1-F15869B6DC6D}"/>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38571" y="5423350"/>
            <a:ext cx="1315185" cy="384440"/>
          </a:xfrm>
          <a:prstGeom prst="rect">
            <a:avLst/>
          </a:prstGeom>
          <a:noFill/>
          <a:extLst>
            <a:ext uri="{909E8E84-426E-40DD-AFC4-6F175D3DCCD1}">
              <a14:hiddenFill xmlns:a14="http://schemas.microsoft.com/office/drawing/2010/main">
                <a:solidFill>
                  <a:srgbClr val="FFFFFF"/>
                </a:solidFill>
              </a14:hiddenFill>
            </a:ext>
          </a:extLst>
        </p:spPr>
      </p:pic>
      <p:pic>
        <p:nvPicPr>
          <p:cNvPr id="55" name="図 54">
            <a:extLst>
              <a:ext uri="{FF2B5EF4-FFF2-40B4-BE49-F238E27FC236}">
                <a16:creationId xmlns:a16="http://schemas.microsoft.com/office/drawing/2014/main" id="{648A6002-D9B9-4D46-A016-1AABEE523930}"/>
              </a:ext>
            </a:extLst>
          </p:cNvPr>
          <p:cNvPicPr>
            <a:picLocks noChangeAspect="1"/>
          </p:cNvPicPr>
          <p:nvPr/>
        </p:nvPicPr>
        <p:blipFill>
          <a:blip r:embed="rId23" cstate="print"/>
          <a:stretch>
            <a:fillRect/>
          </a:stretch>
        </p:blipFill>
        <p:spPr>
          <a:xfrm>
            <a:off x="4652832" y="5386970"/>
            <a:ext cx="1676400" cy="457200"/>
          </a:xfrm>
          <a:prstGeom prst="rect">
            <a:avLst/>
          </a:prstGeom>
        </p:spPr>
      </p:pic>
      <p:pic>
        <p:nvPicPr>
          <p:cNvPr id="81" name="Picture 4" descr="http://www.r-agent.com/common/imgs/logo/yumenomachi_w200h100.gif">
            <a:extLst>
              <a:ext uri="{FF2B5EF4-FFF2-40B4-BE49-F238E27FC236}">
                <a16:creationId xmlns:a16="http://schemas.microsoft.com/office/drawing/2014/main" id="{BBD1ADDC-006B-4CAC-91FE-02241ECE8D57}"/>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194722" y="1556792"/>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4" descr="フィジー留学 South Pacific Free Bird">
            <a:extLst>
              <a:ext uri="{FF2B5EF4-FFF2-40B4-BE49-F238E27FC236}">
                <a16:creationId xmlns:a16="http://schemas.microsoft.com/office/drawing/2014/main" id="{67E2E85F-E6A0-4B26-9DB4-00F3B3B4166A}"/>
              </a:ext>
            </a:extLst>
          </p:cNvPr>
          <p:cNvPicPr>
            <a:picLocks noChangeAspect="1" noChangeArrowheads="1"/>
          </p:cNvPicPr>
          <p:nvPr/>
        </p:nvPicPr>
        <p:blipFill>
          <a:blip r:embed="rId25" cstate="print"/>
          <a:srcRect/>
          <a:stretch>
            <a:fillRect/>
          </a:stretch>
        </p:blipFill>
        <p:spPr bwMode="auto">
          <a:xfrm>
            <a:off x="6462590" y="1661907"/>
            <a:ext cx="874712" cy="874712"/>
          </a:xfrm>
          <a:prstGeom prst="rect">
            <a:avLst/>
          </a:prstGeom>
          <a:noFill/>
          <a:ln w="9525">
            <a:noFill/>
            <a:miter lim="800000"/>
            <a:headEnd/>
            <a:tailEnd/>
          </a:ln>
        </p:spPr>
      </p:pic>
      <p:pic>
        <p:nvPicPr>
          <p:cNvPr id="3" name="図 2" descr="挿絵, 抽象 が含まれている画像&#10;&#10;自動的に生成された説明">
            <a:extLst>
              <a:ext uri="{FF2B5EF4-FFF2-40B4-BE49-F238E27FC236}">
                <a16:creationId xmlns:a16="http://schemas.microsoft.com/office/drawing/2014/main" id="{86E61593-D49F-4DDE-A675-053BD7312452}"/>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91682" y="1758330"/>
            <a:ext cx="1504950" cy="590550"/>
          </a:xfrm>
          <a:prstGeom prst="rect">
            <a:avLst/>
          </a:prstGeom>
        </p:spPr>
      </p:pic>
      <p:pic>
        <p:nvPicPr>
          <p:cNvPr id="5" name="図 4" descr="ホイール, 挿絵 が含まれている画像&#10;&#10;自動的に生成された説明">
            <a:extLst>
              <a:ext uri="{FF2B5EF4-FFF2-40B4-BE49-F238E27FC236}">
                <a16:creationId xmlns:a16="http://schemas.microsoft.com/office/drawing/2014/main" id="{ACB28E3C-D713-441A-B489-7994273889EA}"/>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075957" y="2673379"/>
            <a:ext cx="1755625" cy="579356"/>
          </a:xfrm>
          <a:prstGeom prst="rect">
            <a:avLst/>
          </a:prstGeom>
        </p:spPr>
      </p:pic>
    </p:spTree>
    <p:extLst>
      <p:ext uri="{BB962C8B-B14F-4D97-AF65-F5344CB8AC3E}">
        <p14:creationId xmlns:p14="http://schemas.microsoft.com/office/powerpoint/2010/main" val="1702403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CDC658-996A-4322-806B-95E8944A8384}"/>
              </a:ext>
            </a:extLst>
          </p:cNvPr>
          <p:cNvSpPr>
            <a:spLocks noGrp="1"/>
          </p:cNvSpPr>
          <p:nvPr>
            <p:ph type="title"/>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17AD8382-A12D-42E4-97BA-00071D2880C0}"/>
              </a:ext>
            </a:extLst>
          </p:cNvPr>
          <p:cNvSpPr txBox="1"/>
          <p:nvPr/>
        </p:nvSpPr>
        <p:spPr>
          <a:xfrm>
            <a:off x="1940510" y="3105834"/>
            <a:ext cx="5262979" cy="646331"/>
          </a:xfrm>
          <a:prstGeom prst="rect">
            <a:avLst/>
          </a:prstGeom>
          <a:noFill/>
        </p:spPr>
        <p:txBody>
          <a:bodyPr wrap="none" rtlCol="0">
            <a:spAutoFit/>
          </a:bodyPr>
          <a:lstStyle/>
          <a:p>
            <a:r>
              <a:rPr kumimoji="1" lang="ja-JP" altLang="en-US" sz="3600" dirty="0">
                <a:latin typeface="游ゴシック" panose="020B0400000000000000" pitchFamily="50" charset="-128"/>
                <a:ea typeface="游ゴシック" panose="020B0400000000000000" pitchFamily="50" charset="-128"/>
              </a:rPr>
              <a:t>給与・人事評価について</a:t>
            </a:r>
          </a:p>
        </p:txBody>
      </p:sp>
    </p:spTree>
    <p:extLst>
      <p:ext uri="{BB962C8B-B14F-4D97-AF65-F5344CB8AC3E}">
        <p14:creationId xmlns:p14="http://schemas.microsoft.com/office/powerpoint/2010/main" val="4028463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7772400" cy="692696"/>
          </a:xfrm>
        </p:spPr>
        <p:txBody>
          <a:bodyPr/>
          <a:lstStyle/>
          <a:p>
            <a:pPr eaLnBrk="1" hangingPunct="1"/>
            <a:r>
              <a:rPr lang="ja-JP" altLang="en-US" b="1" dirty="0">
                <a:latin typeface="游ゴシック" panose="020B0400000000000000" pitchFamily="50" charset="-128"/>
                <a:ea typeface="游ゴシック" panose="020B0400000000000000" pitchFamily="50" charset="-128"/>
                <a:cs typeface="Meiryo UI" pitchFamily="50" charset="-128"/>
              </a:rPr>
              <a:t> 　</a:t>
            </a:r>
            <a:r>
              <a:rPr lang="ja-JP" altLang="en-US" dirty="0">
                <a:solidFill>
                  <a:schemeClr val="tx1">
                    <a:lumMod val="95000"/>
                    <a:lumOff val="5000"/>
                  </a:schemeClr>
                </a:solidFill>
                <a:latin typeface="游ゴシック" panose="020B0400000000000000" pitchFamily="50" charset="-128"/>
                <a:ea typeface="游ゴシック" panose="020B0400000000000000" pitchFamily="50" charset="-128"/>
                <a:cs typeface="Meiryo UI" panose="020B0604030504040204" pitchFamily="50" charset="-128"/>
              </a:rPr>
              <a:t>キャリアプラン</a:t>
            </a:r>
          </a:p>
        </p:txBody>
      </p:sp>
      <p:sp>
        <p:nvSpPr>
          <p:cNvPr id="16412" name="スライド番号プレースホルダ 5"/>
          <p:cNvSpPr>
            <a:spLocks noGrp="1"/>
          </p:cNvSpPr>
          <p:nvPr>
            <p:ph type="sldNum" sz="quarter" idx="11"/>
          </p:nvPr>
        </p:nvSpPr>
        <p:spPr>
          <a:noFill/>
        </p:spPr>
        <p:txBody>
          <a:bodyPr/>
          <a:lstStyle/>
          <a:p>
            <a:fld id="{327DA829-F375-4371-BF5E-7467A77E4B39}" type="slidenum">
              <a:rPr lang="ja-JP" altLang="en-US" smtClean="0">
                <a:latin typeface="游ゴシック" panose="020B0400000000000000" pitchFamily="50" charset="-128"/>
                <a:ea typeface="游ゴシック" panose="020B0400000000000000" pitchFamily="50" charset="-128"/>
              </a:rPr>
              <a:pPr/>
              <a:t>14</a:t>
            </a:fld>
            <a:endParaRPr lang="en-US" altLang="ja-JP">
              <a:latin typeface="游ゴシック" panose="020B0400000000000000" pitchFamily="50" charset="-128"/>
              <a:ea typeface="游ゴシック" panose="020B0400000000000000" pitchFamily="50" charset="-128"/>
            </a:endParaRPr>
          </a:p>
        </p:txBody>
      </p:sp>
      <p:sp>
        <p:nvSpPr>
          <p:cNvPr id="4" name="テキスト ボックス 3">
            <a:extLst>
              <a:ext uri="{FF2B5EF4-FFF2-40B4-BE49-F238E27FC236}">
                <a16:creationId xmlns:a16="http://schemas.microsoft.com/office/drawing/2014/main" id="{12541985-6C9A-4CBD-9AB8-652E43D07172}"/>
              </a:ext>
            </a:extLst>
          </p:cNvPr>
          <p:cNvSpPr txBox="1"/>
          <p:nvPr/>
        </p:nvSpPr>
        <p:spPr>
          <a:xfrm>
            <a:off x="451056" y="743685"/>
            <a:ext cx="7776488" cy="707886"/>
          </a:xfrm>
          <a:prstGeom prst="rect">
            <a:avLst/>
          </a:prstGeom>
          <a:noFill/>
        </p:spPr>
        <p:txBody>
          <a:bodyPr wrap="none" rtlCol="0">
            <a:spAutoFit/>
          </a:bodyPr>
          <a:lstStyle/>
          <a:p>
            <a:pPr algn="ctr"/>
            <a:r>
              <a:rPr kumimoji="1" lang="en-US" altLang="ja-JP" sz="1600" dirty="0">
                <a:latin typeface="游ゴシック" panose="020B0400000000000000" pitchFamily="50" charset="-128"/>
                <a:ea typeface="游ゴシック" panose="020B0400000000000000" pitchFamily="50" charset="-128"/>
              </a:rPr>
              <a:t>2019</a:t>
            </a:r>
            <a:r>
              <a:rPr kumimoji="1" lang="ja-JP" altLang="en-US" sz="1600" dirty="0">
                <a:latin typeface="游ゴシック" panose="020B0400000000000000" pitchFamily="50" charset="-128"/>
                <a:ea typeface="游ゴシック" panose="020B0400000000000000" pitchFamily="50" charset="-128"/>
              </a:rPr>
              <a:t>年度より多様なキャリアパスの実現を目的として、人事制度を刷新しました</a:t>
            </a:r>
            <a:endParaRPr kumimoji="1" lang="en-US" altLang="ja-JP" sz="1600" dirty="0">
              <a:latin typeface="游ゴシック" panose="020B0400000000000000" pitchFamily="50" charset="-128"/>
              <a:ea typeface="游ゴシック" panose="020B0400000000000000" pitchFamily="50" charset="-128"/>
            </a:endParaRPr>
          </a:p>
          <a:p>
            <a:pPr algn="ctr"/>
            <a:endParaRPr kumimoji="1" lang="en-US" altLang="ja-JP" sz="800" dirty="0">
              <a:latin typeface="游ゴシック" panose="020B0400000000000000" pitchFamily="50" charset="-128"/>
              <a:ea typeface="游ゴシック" panose="020B0400000000000000" pitchFamily="50" charset="-128"/>
            </a:endParaRPr>
          </a:p>
          <a:p>
            <a:pPr algn="ctr"/>
            <a:r>
              <a:rPr kumimoji="1" lang="ja-JP" altLang="en-US" sz="1600" dirty="0">
                <a:latin typeface="游ゴシック" panose="020B0400000000000000" pitchFamily="50" charset="-128"/>
                <a:ea typeface="游ゴシック" panose="020B0400000000000000" pitchFamily="50" charset="-128"/>
              </a:rPr>
              <a:t>個人・組織がともに長期的</a:t>
            </a:r>
            <a:r>
              <a:rPr lang="ja-JP" altLang="en-US" sz="1600" dirty="0">
                <a:latin typeface="游ゴシック" panose="020B0400000000000000" pitchFamily="50" charset="-128"/>
                <a:ea typeface="游ゴシック" panose="020B0400000000000000" pitchFamily="50" charset="-128"/>
              </a:rPr>
              <a:t>成長を実現するための環境整備を継続して行っています</a:t>
            </a:r>
            <a:endParaRPr kumimoji="1" lang="ja-JP" altLang="en-US" sz="1600" dirty="0">
              <a:latin typeface="游ゴシック" panose="020B0400000000000000" pitchFamily="50" charset="-128"/>
              <a:ea typeface="游ゴシック" panose="020B0400000000000000" pitchFamily="50" charset="-128"/>
            </a:endParaRPr>
          </a:p>
        </p:txBody>
      </p:sp>
      <p:sp>
        <p:nvSpPr>
          <p:cNvPr id="5" name="テキスト ボックス 4">
            <a:extLst>
              <a:ext uri="{FF2B5EF4-FFF2-40B4-BE49-F238E27FC236}">
                <a16:creationId xmlns:a16="http://schemas.microsoft.com/office/drawing/2014/main" id="{CD77F0EA-0FA1-46B6-BE35-E014E3A63335}"/>
              </a:ext>
            </a:extLst>
          </p:cNvPr>
          <p:cNvSpPr txBox="1"/>
          <p:nvPr/>
        </p:nvSpPr>
        <p:spPr>
          <a:xfrm>
            <a:off x="888940" y="2062589"/>
            <a:ext cx="7904728" cy="646331"/>
          </a:xfrm>
          <a:prstGeom prst="rect">
            <a:avLst/>
          </a:prstGeom>
          <a:noFill/>
        </p:spPr>
        <p:txBody>
          <a:bodyPr wrap="none" rtlCol="0">
            <a:spAutoFit/>
          </a:bodyPr>
          <a:lstStyle/>
          <a:p>
            <a:r>
              <a:rPr kumimoji="1" lang="ja-JP" altLang="en-US" sz="1400" dirty="0">
                <a:latin typeface="游ゴシック" panose="020B0400000000000000" pitchFamily="50" charset="-128"/>
                <a:ea typeface="游ゴシック" panose="020B0400000000000000" pitchFamily="50" charset="-128"/>
              </a:rPr>
              <a:t>１．多様なキャリア志向への対応と</a:t>
            </a:r>
            <a:r>
              <a:rPr lang="ja-JP" altLang="en-US" sz="1400" dirty="0">
                <a:latin typeface="游ゴシック" panose="020B0400000000000000" pitchFamily="50" charset="-128"/>
                <a:ea typeface="游ゴシック" panose="020B0400000000000000" pitchFamily="50" charset="-128"/>
              </a:rPr>
              <a:t>人材の</a:t>
            </a:r>
            <a:r>
              <a:rPr kumimoji="1" lang="ja-JP" altLang="en-US" sz="1400" dirty="0">
                <a:latin typeface="游ゴシック" panose="020B0400000000000000" pitchFamily="50" charset="-128"/>
                <a:ea typeface="游ゴシック" panose="020B0400000000000000" pitchFamily="50" charset="-128"/>
              </a:rPr>
              <a:t>育成（組織マネジメント職、技術スペシャリスト職）</a:t>
            </a:r>
            <a:endParaRPr kumimoji="1" lang="en-US" altLang="ja-JP" sz="1400" dirty="0">
              <a:latin typeface="游ゴシック" panose="020B0400000000000000" pitchFamily="50" charset="-128"/>
              <a:ea typeface="游ゴシック" panose="020B0400000000000000" pitchFamily="50" charset="-128"/>
            </a:endParaRPr>
          </a:p>
          <a:p>
            <a:endParaRPr kumimoji="1" lang="en-US" altLang="ja-JP" sz="800" dirty="0">
              <a:latin typeface="游ゴシック" panose="020B0400000000000000" pitchFamily="50" charset="-128"/>
              <a:ea typeface="游ゴシック" panose="020B0400000000000000" pitchFamily="50" charset="-128"/>
            </a:endParaRPr>
          </a:p>
          <a:p>
            <a:r>
              <a:rPr lang="ja-JP" altLang="en-US" sz="1400" dirty="0">
                <a:latin typeface="游ゴシック" panose="020B0400000000000000" pitchFamily="50" charset="-128"/>
                <a:ea typeface="游ゴシック" panose="020B0400000000000000" pitchFamily="50" charset="-128"/>
              </a:rPr>
              <a:t>２．目標の明確化と成果に基づくフェアで遣り甲斐のある人事評価制度</a:t>
            </a:r>
            <a:endParaRPr kumimoji="1" lang="ja-JP" altLang="en-US" sz="1400" dirty="0">
              <a:latin typeface="游ゴシック" panose="020B0400000000000000" pitchFamily="50" charset="-128"/>
              <a:ea typeface="游ゴシック" panose="020B0400000000000000" pitchFamily="50" charset="-128"/>
            </a:endParaRPr>
          </a:p>
        </p:txBody>
      </p:sp>
      <p:grpSp>
        <p:nvGrpSpPr>
          <p:cNvPr id="27" name="グループ化 26">
            <a:extLst>
              <a:ext uri="{FF2B5EF4-FFF2-40B4-BE49-F238E27FC236}">
                <a16:creationId xmlns:a16="http://schemas.microsoft.com/office/drawing/2014/main" id="{D9657EEB-53C5-436D-8EF2-B14B86A3880F}"/>
              </a:ext>
            </a:extLst>
          </p:cNvPr>
          <p:cNvGrpSpPr/>
          <p:nvPr/>
        </p:nvGrpSpPr>
        <p:grpSpPr>
          <a:xfrm>
            <a:off x="683568" y="2998693"/>
            <a:ext cx="7632848" cy="3273628"/>
            <a:chOff x="675909" y="2837432"/>
            <a:chExt cx="7632848" cy="3273628"/>
          </a:xfrm>
        </p:grpSpPr>
        <p:grpSp>
          <p:nvGrpSpPr>
            <p:cNvPr id="6" name="グループ化 5">
              <a:extLst>
                <a:ext uri="{FF2B5EF4-FFF2-40B4-BE49-F238E27FC236}">
                  <a16:creationId xmlns:a16="http://schemas.microsoft.com/office/drawing/2014/main" id="{D58C107A-0CD8-417B-843A-C7977DC0DA40}"/>
                </a:ext>
              </a:extLst>
            </p:cNvPr>
            <p:cNvGrpSpPr/>
            <p:nvPr/>
          </p:nvGrpSpPr>
          <p:grpSpPr>
            <a:xfrm>
              <a:off x="675909" y="3075632"/>
              <a:ext cx="7632848" cy="2698413"/>
              <a:chOff x="899592" y="1058716"/>
              <a:chExt cx="6840760" cy="2418392"/>
            </a:xfrm>
          </p:grpSpPr>
          <p:sp>
            <p:nvSpPr>
              <p:cNvPr id="7" name="楕円 6">
                <a:extLst>
                  <a:ext uri="{FF2B5EF4-FFF2-40B4-BE49-F238E27FC236}">
                    <a16:creationId xmlns:a16="http://schemas.microsoft.com/office/drawing/2014/main" id="{D6B28F5D-8062-4148-8A6F-B71D32C794A9}"/>
                  </a:ext>
                </a:extLst>
              </p:cNvPr>
              <p:cNvSpPr/>
              <p:nvPr/>
            </p:nvSpPr>
            <p:spPr>
              <a:xfrm>
                <a:off x="899592" y="1876908"/>
                <a:ext cx="792088" cy="792088"/>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a:solidFill>
                      <a:schemeClr val="bg1"/>
                    </a:solidFill>
                    <a:latin typeface="游ゴシック" panose="020B0400000000000000" pitchFamily="50" charset="-128"/>
                    <a:ea typeface="游ゴシック" panose="020B0400000000000000" pitchFamily="50" charset="-128"/>
                  </a:rPr>
                  <a:t>JA</a:t>
                </a:r>
                <a:endParaRPr kumimoji="1" lang="ja-JP" altLang="en-US" dirty="0">
                  <a:solidFill>
                    <a:schemeClr val="bg1"/>
                  </a:solidFill>
                  <a:latin typeface="游ゴシック" panose="020B0400000000000000" pitchFamily="50" charset="-128"/>
                  <a:ea typeface="游ゴシック" panose="020B0400000000000000" pitchFamily="50" charset="-128"/>
                </a:endParaRPr>
              </a:p>
            </p:txBody>
          </p:sp>
          <p:sp>
            <p:nvSpPr>
              <p:cNvPr id="8" name="楕円 7">
                <a:extLst>
                  <a:ext uri="{FF2B5EF4-FFF2-40B4-BE49-F238E27FC236}">
                    <a16:creationId xmlns:a16="http://schemas.microsoft.com/office/drawing/2014/main" id="{3901A504-FD3B-400A-BD6A-6854B3ADFBEF}"/>
                  </a:ext>
                </a:extLst>
              </p:cNvPr>
              <p:cNvSpPr/>
              <p:nvPr/>
            </p:nvSpPr>
            <p:spPr>
              <a:xfrm>
                <a:off x="2339752" y="1876908"/>
                <a:ext cx="792088" cy="792088"/>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a:solidFill>
                      <a:schemeClr val="bg1"/>
                    </a:solidFill>
                    <a:latin typeface="游ゴシック" panose="020B0400000000000000" pitchFamily="50" charset="-128"/>
                    <a:ea typeface="游ゴシック" panose="020B0400000000000000" pitchFamily="50" charset="-128"/>
                  </a:rPr>
                  <a:t>A</a:t>
                </a:r>
                <a:endParaRPr kumimoji="1" lang="ja-JP" altLang="en-US" dirty="0">
                  <a:solidFill>
                    <a:schemeClr val="bg1"/>
                  </a:solidFill>
                  <a:latin typeface="游ゴシック" panose="020B0400000000000000" pitchFamily="50" charset="-128"/>
                  <a:ea typeface="游ゴシック" panose="020B0400000000000000" pitchFamily="50" charset="-128"/>
                </a:endParaRPr>
              </a:p>
            </p:txBody>
          </p:sp>
          <p:sp>
            <p:nvSpPr>
              <p:cNvPr id="10" name="楕円 9">
                <a:extLst>
                  <a:ext uri="{FF2B5EF4-FFF2-40B4-BE49-F238E27FC236}">
                    <a16:creationId xmlns:a16="http://schemas.microsoft.com/office/drawing/2014/main" id="{D1209FE3-FC71-4640-A459-14BFF88C54BB}"/>
                  </a:ext>
                </a:extLst>
              </p:cNvPr>
              <p:cNvSpPr/>
              <p:nvPr/>
            </p:nvSpPr>
            <p:spPr>
              <a:xfrm>
                <a:off x="3779912" y="1876908"/>
                <a:ext cx="792088" cy="792088"/>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a:solidFill>
                      <a:schemeClr val="bg1"/>
                    </a:solidFill>
                    <a:latin typeface="游ゴシック" panose="020B0400000000000000" pitchFamily="50" charset="-128"/>
                    <a:ea typeface="游ゴシック" panose="020B0400000000000000" pitchFamily="50" charset="-128"/>
                  </a:rPr>
                  <a:t>SA</a:t>
                </a:r>
                <a:endParaRPr kumimoji="1" lang="ja-JP" altLang="en-US" dirty="0">
                  <a:solidFill>
                    <a:schemeClr val="bg1"/>
                  </a:solidFill>
                  <a:latin typeface="游ゴシック" panose="020B0400000000000000" pitchFamily="50" charset="-128"/>
                  <a:ea typeface="游ゴシック" panose="020B0400000000000000" pitchFamily="50" charset="-128"/>
                </a:endParaRPr>
              </a:p>
            </p:txBody>
          </p:sp>
          <p:sp>
            <p:nvSpPr>
              <p:cNvPr id="11" name="楕円 10">
                <a:extLst>
                  <a:ext uri="{FF2B5EF4-FFF2-40B4-BE49-F238E27FC236}">
                    <a16:creationId xmlns:a16="http://schemas.microsoft.com/office/drawing/2014/main" id="{C8337248-3AFB-4C1D-BB19-514BFC8AFEAB}"/>
                  </a:ext>
                </a:extLst>
              </p:cNvPr>
              <p:cNvSpPr/>
              <p:nvPr/>
            </p:nvSpPr>
            <p:spPr>
              <a:xfrm>
                <a:off x="5436096" y="1060920"/>
                <a:ext cx="792088" cy="792088"/>
              </a:xfrm>
              <a:prstGeom prst="ellipse">
                <a:avLst/>
              </a:prstGeom>
              <a:solidFill>
                <a:srgbClr val="00B050"/>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a:solidFill>
                      <a:schemeClr val="bg1"/>
                    </a:solidFill>
                    <a:latin typeface="游ゴシック" panose="020B0400000000000000" pitchFamily="50" charset="-128"/>
                    <a:ea typeface="游ゴシック" panose="020B0400000000000000" pitchFamily="50" charset="-128"/>
                  </a:rPr>
                  <a:t>M1</a:t>
                </a:r>
                <a:endParaRPr kumimoji="1" lang="ja-JP" altLang="en-US" dirty="0">
                  <a:solidFill>
                    <a:schemeClr val="bg1"/>
                  </a:solidFill>
                  <a:latin typeface="游ゴシック" panose="020B0400000000000000" pitchFamily="50" charset="-128"/>
                  <a:ea typeface="游ゴシック" panose="020B0400000000000000" pitchFamily="50" charset="-128"/>
                </a:endParaRPr>
              </a:p>
            </p:txBody>
          </p:sp>
          <p:sp>
            <p:nvSpPr>
              <p:cNvPr id="12" name="楕円 11">
                <a:extLst>
                  <a:ext uri="{FF2B5EF4-FFF2-40B4-BE49-F238E27FC236}">
                    <a16:creationId xmlns:a16="http://schemas.microsoft.com/office/drawing/2014/main" id="{01475729-7156-4927-82E5-5D87405AC7CF}"/>
                  </a:ext>
                </a:extLst>
              </p:cNvPr>
              <p:cNvSpPr/>
              <p:nvPr/>
            </p:nvSpPr>
            <p:spPr>
              <a:xfrm>
                <a:off x="6948264" y="1058716"/>
                <a:ext cx="792088" cy="792088"/>
              </a:xfrm>
              <a:prstGeom prst="ellipse">
                <a:avLst/>
              </a:prstGeom>
              <a:solidFill>
                <a:srgbClr val="00B050"/>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a:solidFill>
                      <a:schemeClr val="bg1"/>
                    </a:solidFill>
                    <a:latin typeface="游ゴシック" panose="020B0400000000000000" pitchFamily="50" charset="-128"/>
                    <a:ea typeface="游ゴシック" panose="020B0400000000000000" pitchFamily="50" charset="-128"/>
                  </a:rPr>
                  <a:t>M2</a:t>
                </a:r>
                <a:endParaRPr kumimoji="1" lang="ja-JP" altLang="en-US" dirty="0">
                  <a:solidFill>
                    <a:schemeClr val="bg1"/>
                  </a:solidFill>
                  <a:latin typeface="游ゴシック" panose="020B0400000000000000" pitchFamily="50" charset="-128"/>
                  <a:ea typeface="游ゴシック" panose="020B0400000000000000" pitchFamily="50" charset="-128"/>
                </a:endParaRPr>
              </a:p>
            </p:txBody>
          </p:sp>
          <p:sp>
            <p:nvSpPr>
              <p:cNvPr id="13" name="楕円 12">
                <a:extLst>
                  <a:ext uri="{FF2B5EF4-FFF2-40B4-BE49-F238E27FC236}">
                    <a16:creationId xmlns:a16="http://schemas.microsoft.com/office/drawing/2014/main" id="{11CD121E-C7C1-4266-9527-6E1F40C82E48}"/>
                  </a:ext>
                </a:extLst>
              </p:cNvPr>
              <p:cNvSpPr/>
              <p:nvPr/>
            </p:nvSpPr>
            <p:spPr>
              <a:xfrm>
                <a:off x="5436096" y="2685020"/>
                <a:ext cx="792088" cy="792088"/>
              </a:xfrm>
              <a:prstGeom prst="ellipse">
                <a:avLst/>
              </a:prstGeom>
              <a:solidFill>
                <a:srgbClr val="0070C0"/>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a:solidFill>
                      <a:schemeClr val="bg1"/>
                    </a:solidFill>
                    <a:latin typeface="游ゴシック" panose="020B0400000000000000" pitchFamily="50" charset="-128"/>
                    <a:ea typeface="游ゴシック" panose="020B0400000000000000" pitchFamily="50" charset="-128"/>
                  </a:rPr>
                  <a:t>S1</a:t>
                </a:r>
                <a:endParaRPr kumimoji="1" lang="ja-JP" altLang="en-US" dirty="0">
                  <a:solidFill>
                    <a:schemeClr val="bg1"/>
                  </a:solidFill>
                  <a:latin typeface="游ゴシック" panose="020B0400000000000000" pitchFamily="50" charset="-128"/>
                  <a:ea typeface="游ゴシック" panose="020B0400000000000000" pitchFamily="50" charset="-128"/>
                </a:endParaRPr>
              </a:p>
            </p:txBody>
          </p:sp>
          <p:sp>
            <p:nvSpPr>
              <p:cNvPr id="14" name="楕円 13">
                <a:extLst>
                  <a:ext uri="{FF2B5EF4-FFF2-40B4-BE49-F238E27FC236}">
                    <a16:creationId xmlns:a16="http://schemas.microsoft.com/office/drawing/2014/main" id="{F504AB10-3CA9-4C94-8738-25135E0BA2E2}"/>
                  </a:ext>
                </a:extLst>
              </p:cNvPr>
              <p:cNvSpPr/>
              <p:nvPr/>
            </p:nvSpPr>
            <p:spPr>
              <a:xfrm>
                <a:off x="6948264" y="2684994"/>
                <a:ext cx="792088" cy="792088"/>
              </a:xfrm>
              <a:prstGeom prst="ellipse">
                <a:avLst/>
              </a:prstGeom>
              <a:solidFill>
                <a:srgbClr val="0070C0"/>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dirty="0">
                    <a:solidFill>
                      <a:schemeClr val="bg1"/>
                    </a:solidFill>
                    <a:latin typeface="游ゴシック" panose="020B0400000000000000" pitchFamily="50" charset="-128"/>
                    <a:ea typeface="游ゴシック" panose="020B0400000000000000" pitchFamily="50" charset="-128"/>
                  </a:rPr>
                  <a:t>S2</a:t>
                </a:r>
                <a:endParaRPr kumimoji="1" lang="ja-JP" altLang="en-US" dirty="0">
                  <a:solidFill>
                    <a:schemeClr val="bg1"/>
                  </a:solidFill>
                  <a:latin typeface="游ゴシック" panose="020B0400000000000000" pitchFamily="50" charset="-128"/>
                  <a:ea typeface="游ゴシック" panose="020B0400000000000000" pitchFamily="50" charset="-128"/>
                </a:endParaRPr>
              </a:p>
            </p:txBody>
          </p:sp>
          <p:cxnSp>
            <p:nvCxnSpPr>
              <p:cNvPr id="15" name="直線コネクタ 14">
                <a:extLst>
                  <a:ext uri="{FF2B5EF4-FFF2-40B4-BE49-F238E27FC236}">
                    <a16:creationId xmlns:a16="http://schemas.microsoft.com/office/drawing/2014/main" id="{4638B5FB-6FE1-41F9-9300-FDBAFA3E7988}"/>
                  </a:ext>
                </a:extLst>
              </p:cNvPr>
              <p:cNvCxnSpPr>
                <a:stCxn id="7" idx="6"/>
                <a:endCxn id="8" idx="2"/>
              </p:cNvCxnSpPr>
              <p:nvPr/>
            </p:nvCxnSpPr>
            <p:spPr>
              <a:xfrm>
                <a:off x="1691680" y="2272952"/>
                <a:ext cx="648072" cy="0"/>
              </a:xfrm>
              <a:prstGeom prst="line">
                <a:avLst/>
              </a:prstGeom>
              <a:ln w="254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7152378-C7DA-407C-9200-C219855ED889}"/>
                  </a:ext>
                </a:extLst>
              </p:cNvPr>
              <p:cNvCxnSpPr>
                <a:cxnSpLocks/>
                <a:stCxn id="8" idx="6"/>
                <a:endCxn id="10" idx="2"/>
              </p:cNvCxnSpPr>
              <p:nvPr/>
            </p:nvCxnSpPr>
            <p:spPr>
              <a:xfrm>
                <a:off x="3131840" y="2272952"/>
                <a:ext cx="648072" cy="0"/>
              </a:xfrm>
              <a:prstGeom prst="line">
                <a:avLst/>
              </a:prstGeom>
              <a:ln w="254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8EFB483-9C42-4ADB-BF5F-8AC80A5C2434}"/>
                  </a:ext>
                </a:extLst>
              </p:cNvPr>
              <p:cNvCxnSpPr>
                <a:cxnSpLocks/>
                <a:stCxn id="10" idx="6"/>
                <a:endCxn id="11" idx="2"/>
              </p:cNvCxnSpPr>
              <p:nvPr/>
            </p:nvCxnSpPr>
            <p:spPr>
              <a:xfrm flipV="1">
                <a:off x="4572000" y="1456964"/>
                <a:ext cx="864096" cy="815988"/>
              </a:xfrm>
              <a:prstGeom prst="line">
                <a:avLst/>
              </a:prstGeom>
              <a:ln w="254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343E204-34BE-43DF-BEDB-FF99617D1C64}"/>
                  </a:ext>
                </a:extLst>
              </p:cNvPr>
              <p:cNvCxnSpPr>
                <a:cxnSpLocks/>
                <a:stCxn id="10" idx="6"/>
                <a:endCxn id="13" idx="2"/>
              </p:cNvCxnSpPr>
              <p:nvPr/>
            </p:nvCxnSpPr>
            <p:spPr>
              <a:xfrm>
                <a:off x="4572000" y="2272952"/>
                <a:ext cx="864096" cy="808112"/>
              </a:xfrm>
              <a:prstGeom prst="line">
                <a:avLst/>
              </a:prstGeom>
              <a:ln w="254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82B9814-626E-4356-8CB7-9D76ACEDA035}"/>
                  </a:ext>
                </a:extLst>
              </p:cNvPr>
              <p:cNvCxnSpPr>
                <a:cxnSpLocks/>
                <a:stCxn id="11" idx="6"/>
                <a:endCxn id="12" idx="2"/>
              </p:cNvCxnSpPr>
              <p:nvPr/>
            </p:nvCxnSpPr>
            <p:spPr>
              <a:xfrm flipV="1">
                <a:off x="6228183" y="1454760"/>
                <a:ext cx="720081" cy="2204"/>
              </a:xfrm>
              <a:prstGeom prst="line">
                <a:avLst/>
              </a:prstGeom>
              <a:ln w="254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14A4E177-06CC-490F-B829-9656F52F12A3}"/>
                  </a:ext>
                </a:extLst>
              </p:cNvPr>
              <p:cNvCxnSpPr>
                <a:cxnSpLocks/>
                <a:stCxn id="13" idx="6"/>
                <a:endCxn id="14" idx="2"/>
              </p:cNvCxnSpPr>
              <p:nvPr/>
            </p:nvCxnSpPr>
            <p:spPr>
              <a:xfrm flipV="1">
                <a:off x="6228183" y="3081038"/>
                <a:ext cx="720081" cy="26"/>
              </a:xfrm>
              <a:prstGeom prst="line">
                <a:avLst/>
              </a:prstGeom>
              <a:ln w="254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テキスト ボックス 1">
              <a:extLst>
                <a:ext uri="{FF2B5EF4-FFF2-40B4-BE49-F238E27FC236}">
                  <a16:creationId xmlns:a16="http://schemas.microsoft.com/office/drawing/2014/main" id="{FD1D8AA3-52D7-4F68-99C0-82BAB06F789C}"/>
                </a:ext>
              </a:extLst>
            </p:cNvPr>
            <p:cNvSpPr txBox="1"/>
            <p:nvPr/>
          </p:nvSpPr>
          <p:spPr>
            <a:xfrm>
              <a:off x="2004015" y="3546662"/>
              <a:ext cx="1441420" cy="307777"/>
            </a:xfrm>
            <a:prstGeom prst="rect">
              <a:avLst/>
            </a:prstGeom>
            <a:noFill/>
          </p:spPr>
          <p:txBody>
            <a:bodyPr wrap="none" rtlCol="0">
              <a:spAutoFit/>
            </a:bodyPr>
            <a:lstStyle/>
            <a:p>
              <a:r>
                <a:rPr kumimoji="1" lang="ja-JP" altLang="en-US" sz="1400" dirty="0">
                  <a:latin typeface="游ゴシック" panose="020B0400000000000000" pitchFamily="50" charset="-128"/>
                  <a:ea typeface="游ゴシック" panose="020B0400000000000000" pitchFamily="50" charset="-128"/>
                </a:rPr>
                <a:t>アソシエイト職</a:t>
              </a:r>
            </a:p>
          </p:txBody>
        </p:sp>
        <p:sp>
          <p:nvSpPr>
            <p:cNvPr id="21" name="テキスト ボックス 20">
              <a:extLst>
                <a:ext uri="{FF2B5EF4-FFF2-40B4-BE49-F238E27FC236}">
                  <a16:creationId xmlns:a16="http://schemas.microsoft.com/office/drawing/2014/main" id="{30A5D6B7-D847-4EC7-8129-223F6C4D83DC}"/>
                </a:ext>
              </a:extLst>
            </p:cNvPr>
            <p:cNvSpPr txBox="1"/>
            <p:nvPr/>
          </p:nvSpPr>
          <p:spPr>
            <a:xfrm>
              <a:off x="6302514" y="2868265"/>
              <a:ext cx="1441420" cy="307777"/>
            </a:xfrm>
            <a:prstGeom prst="rect">
              <a:avLst/>
            </a:prstGeom>
            <a:noFill/>
          </p:spPr>
          <p:txBody>
            <a:bodyPr wrap="none" rtlCol="0">
              <a:spAutoFit/>
            </a:bodyPr>
            <a:lstStyle/>
            <a:p>
              <a:r>
                <a:rPr kumimoji="1" lang="ja-JP" altLang="en-US" sz="1400" dirty="0">
                  <a:latin typeface="游ゴシック" panose="020B0400000000000000" pitchFamily="50" charset="-128"/>
                  <a:ea typeface="游ゴシック" panose="020B0400000000000000" pitchFamily="50" charset="-128"/>
                </a:rPr>
                <a:t>マネジメント職</a:t>
              </a:r>
            </a:p>
          </p:txBody>
        </p:sp>
        <p:sp>
          <p:nvSpPr>
            <p:cNvPr id="22" name="テキスト ボックス 21">
              <a:extLst>
                <a:ext uri="{FF2B5EF4-FFF2-40B4-BE49-F238E27FC236}">
                  <a16:creationId xmlns:a16="http://schemas.microsoft.com/office/drawing/2014/main" id="{963B91F8-B5BD-4E7E-BEF9-7211A7BE04F6}"/>
                </a:ext>
              </a:extLst>
            </p:cNvPr>
            <p:cNvSpPr txBox="1"/>
            <p:nvPr/>
          </p:nvSpPr>
          <p:spPr>
            <a:xfrm>
              <a:off x="6230784" y="4653672"/>
              <a:ext cx="1620957" cy="307777"/>
            </a:xfrm>
            <a:prstGeom prst="rect">
              <a:avLst/>
            </a:prstGeom>
            <a:noFill/>
          </p:spPr>
          <p:txBody>
            <a:bodyPr wrap="none" rtlCol="0">
              <a:spAutoFit/>
            </a:bodyPr>
            <a:lstStyle/>
            <a:p>
              <a:r>
                <a:rPr kumimoji="1" lang="ja-JP" altLang="en-US" sz="1400" dirty="0">
                  <a:latin typeface="游ゴシック" panose="020B0400000000000000" pitchFamily="50" charset="-128"/>
                  <a:ea typeface="游ゴシック" panose="020B0400000000000000" pitchFamily="50" charset="-128"/>
                </a:rPr>
                <a:t>スペシャリスト職</a:t>
              </a:r>
            </a:p>
          </p:txBody>
        </p:sp>
        <p:sp>
          <p:nvSpPr>
            <p:cNvPr id="23" name="吹き出し: 四角形 22">
              <a:extLst>
                <a:ext uri="{FF2B5EF4-FFF2-40B4-BE49-F238E27FC236}">
                  <a16:creationId xmlns:a16="http://schemas.microsoft.com/office/drawing/2014/main" id="{D9C59054-642A-4338-AE41-E0C70B959390}"/>
                </a:ext>
              </a:extLst>
            </p:cNvPr>
            <p:cNvSpPr/>
            <p:nvPr/>
          </p:nvSpPr>
          <p:spPr>
            <a:xfrm>
              <a:off x="4211960" y="2837432"/>
              <a:ext cx="1380654" cy="646331"/>
            </a:xfrm>
            <a:prstGeom prst="wedgeRectCallout">
              <a:avLst>
                <a:gd name="adj1" fmla="val 33044"/>
                <a:gd name="adj2" fmla="val 114853"/>
              </a:avLst>
            </a:prstGeom>
            <a:solidFill>
              <a:srgbClr val="FFFFCC"/>
            </a:solidFill>
            <a:ln w="12700">
              <a:solidFill>
                <a:schemeClr val="bg1">
                  <a:lumMod val="5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000" dirty="0">
                  <a:latin typeface="游ゴシック" panose="020B0400000000000000" pitchFamily="50" charset="-128"/>
                  <a:ea typeface="游ゴシック" panose="020B0400000000000000" pitchFamily="50" charset="-128"/>
                </a:rPr>
                <a:t>マネジメント力で</a:t>
              </a:r>
              <a:endParaRPr kumimoji="1" lang="en-US" altLang="ja-JP" sz="1000" dirty="0">
                <a:latin typeface="游ゴシック" panose="020B0400000000000000" pitchFamily="50" charset="-128"/>
                <a:ea typeface="游ゴシック" panose="020B0400000000000000" pitchFamily="50" charset="-128"/>
              </a:endParaRPr>
            </a:p>
            <a:p>
              <a:pPr algn="ctr"/>
              <a:r>
                <a:rPr kumimoji="1" lang="ja-JP" altLang="en-US" sz="1000" dirty="0">
                  <a:latin typeface="游ゴシック" panose="020B0400000000000000" pitchFamily="50" charset="-128"/>
                  <a:ea typeface="游ゴシック" panose="020B0400000000000000" pitchFamily="50" charset="-128"/>
                </a:rPr>
                <a:t>組織に貢献</a:t>
              </a:r>
            </a:p>
          </p:txBody>
        </p:sp>
        <p:sp>
          <p:nvSpPr>
            <p:cNvPr id="26" name="吹き出し: 四角形 25">
              <a:extLst>
                <a:ext uri="{FF2B5EF4-FFF2-40B4-BE49-F238E27FC236}">
                  <a16:creationId xmlns:a16="http://schemas.microsoft.com/office/drawing/2014/main" id="{DA0310B1-6C76-4E93-9876-6662B39E163D}"/>
                </a:ext>
              </a:extLst>
            </p:cNvPr>
            <p:cNvSpPr/>
            <p:nvPr/>
          </p:nvSpPr>
          <p:spPr>
            <a:xfrm>
              <a:off x="4132293" y="5427979"/>
              <a:ext cx="1380654" cy="621264"/>
            </a:xfrm>
            <a:prstGeom prst="wedgeRectCallout">
              <a:avLst>
                <a:gd name="adj1" fmla="val 34695"/>
                <a:gd name="adj2" fmla="val -128061"/>
              </a:avLst>
            </a:prstGeom>
            <a:solidFill>
              <a:srgbClr val="FFFFCC"/>
            </a:solidFill>
            <a:ln w="12700">
              <a:solidFill>
                <a:schemeClr val="bg1">
                  <a:lumMod val="5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000" dirty="0">
                  <a:latin typeface="游ゴシック" panose="020B0400000000000000" pitchFamily="50" charset="-128"/>
                  <a:ea typeface="游ゴシック" panose="020B0400000000000000" pitchFamily="50" charset="-128"/>
                </a:rPr>
                <a:t>個のスキルで</a:t>
              </a:r>
              <a:endParaRPr kumimoji="1" lang="en-US" altLang="ja-JP" sz="1000" dirty="0">
                <a:latin typeface="游ゴシック" panose="020B0400000000000000" pitchFamily="50" charset="-128"/>
                <a:ea typeface="游ゴシック" panose="020B0400000000000000" pitchFamily="50" charset="-128"/>
              </a:endParaRPr>
            </a:p>
            <a:p>
              <a:pPr algn="ctr"/>
              <a:r>
                <a:rPr lang="ja-JP" altLang="en-US" sz="1000" dirty="0">
                  <a:latin typeface="游ゴシック" panose="020B0400000000000000" pitchFamily="50" charset="-128"/>
                  <a:ea typeface="游ゴシック" panose="020B0400000000000000" pitchFamily="50" charset="-128"/>
                </a:rPr>
                <a:t>会社に貢献</a:t>
              </a:r>
              <a:endParaRPr kumimoji="1" lang="ja-JP" altLang="en-US" sz="1000" dirty="0">
                <a:latin typeface="游ゴシック" panose="020B0400000000000000" pitchFamily="50" charset="-128"/>
                <a:ea typeface="游ゴシック" panose="020B0400000000000000" pitchFamily="50" charset="-128"/>
              </a:endParaRPr>
            </a:p>
          </p:txBody>
        </p:sp>
        <p:sp>
          <p:nvSpPr>
            <p:cNvPr id="24" name="正方形/長方形 23">
              <a:extLst>
                <a:ext uri="{FF2B5EF4-FFF2-40B4-BE49-F238E27FC236}">
                  <a16:creationId xmlns:a16="http://schemas.microsoft.com/office/drawing/2014/main" id="{706B3761-B086-4F7A-9C78-4BE83398DB6C}"/>
                </a:ext>
              </a:extLst>
            </p:cNvPr>
            <p:cNvSpPr/>
            <p:nvPr/>
          </p:nvSpPr>
          <p:spPr>
            <a:xfrm>
              <a:off x="675909" y="5035846"/>
              <a:ext cx="4097633" cy="307777"/>
            </a:xfrm>
            <a:prstGeom prst="rect">
              <a:avLst/>
            </a:prstGeom>
            <a:solidFill>
              <a:srgbClr val="FFFFCC"/>
            </a:solidFill>
            <a:ln w="12700">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100" dirty="0">
                  <a:latin typeface="游ゴシック" panose="020B0400000000000000" pitchFamily="50" charset="-128"/>
                  <a:ea typeface="游ゴシック" panose="020B0400000000000000" pitchFamily="50" charset="-128"/>
                </a:rPr>
                <a:t>キャリアの基礎となる能力の習得と発揮</a:t>
              </a:r>
            </a:p>
          </p:txBody>
        </p:sp>
        <p:sp>
          <p:nvSpPr>
            <p:cNvPr id="25" name="正方形/長方形 24">
              <a:extLst>
                <a:ext uri="{FF2B5EF4-FFF2-40B4-BE49-F238E27FC236}">
                  <a16:creationId xmlns:a16="http://schemas.microsoft.com/office/drawing/2014/main" id="{59477AC7-4E94-4DD8-B003-784ACB1ED29C}"/>
                </a:ext>
              </a:extLst>
            </p:cNvPr>
            <p:cNvSpPr/>
            <p:nvPr/>
          </p:nvSpPr>
          <p:spPr>
            <a:xfrm>
              <a:off x="1651641" y="5353181"/>
              <a:ext cx="2186817" cy="246221"/>
            </a:xfrm>
            <a:prstGeom prst="rect">
              <a:avLst/>
            </a:prstGeom>
          </p:spPr>
          <p:txBody>
            <a:bodyPr wrap="none">
              <a:spAutoFit/>
            </a:bodyPr>
            <a:lstStyle/>
            <a:p>
              <a:pPr algn="ctr"/>
              <a:r>
                <a:rPr lang="ja-JP" altLang="en-US" sz="1000" dirty="0">
                  <a:latin typeface="游ゴシック" panose="020B0400000000000000" pitchFamily="50" charset="-128"/>
                  <a:ea typeface="游ゴシック" panose="020B0400000000000000" pitchFamily="50" charset="-128"/>
                </a:rPr>
                <a:t>想定年収：</a:t>
              </a:r>
              <a:r>
                <a:rPr lang="en-US" altLang="ja-JP" sz="1000" dirty="0">
                  <a:latin typeface="游ゴシック" panose="020B0400000000000000" pitchFamily="50" charset="-128"/>
                  <a:ea typeface="游ゴシック" panose="020B0400000000000000" pitchFamily="50" charset="-128"/>
                </a:rPr>
                <a:t>¥3,632,000~¥6,384,000</a:t>
              </a:r>
              <a:endParaRPr lang="ja-JP" altLang="en-US" sz="1000" dirty="0">
                <a:latin typeface="游ゴシック" panose="020B0400000000000000" pitchFamily="50" charset="-128"/>
                <a:ea typeface="游ゴシック" panose="020B0400000000000000" pitchFamily="50" charset="-128"/>
              </a:endParaRPr>
            </a:p>
          </p:txBody>
        </p:sp>
        <p:sp>
          <p:nvSpPr>
            <p:cNvPr id="29" name="正方形/長方形 28">
              <a:extLst>
                <a:ext uri="{FF2B5EF4-FFF2-40B4-BE49-F238E27FC236}">
                  <a16:creationId xmlns:a16="http://schemas.microsoft.com/office/drawing/2014/main" id="{72878A41-AC5E-40DD-9080-90C2658E9E94}"/>
                </a:ext>
              </a:extLst>
            </p:cNvPr>
            <p:cNvSpPr/>
            <p:nvPr/>
          </p:nvSpPr>
          <p:spPr>
            <a:xfrm>
              <a:off x="5894550" y="5864839"/>
              <a:ext cx="2257348" cy="246221"/>
            </a:xfrm>
            <a:prstGeom prst="rect">
              <a:avLst/>
            </a:prstGeom>
          </p:spPr>
          <p:txBody>
            <a:bodyPr wrap="none">
              <a:spAutoFit/>
            </a:bodyPr>
            <a:lstStyle/>
            <a:p>
              <a:pPr algn="ctr"/>
              <a:r>
                <a:rPr lang="ja-JP" altLang="en-US" sz="1000" dirty="0">
                  <a:latin typeface="游ゴシック" panose="020B0400000000000000" pitchFamily="50" charset="-128"/>
                  <a:ea typeface="游ゴシック" panose="020B0400000000000000" pitchFamily="50" charset="-128"/>
                </a:rPr>
                <a:t>想定年収：</a:t>
              </a:r>
              <a:r>
                <a:rPr lang="en-US" altLang="ja-JP" sz="1000" dirty="0">
                  <a:latin typeface="游ゴシック" panose="020B0400000000000000" pitchFamily="50" charset="-128"/>
                  <a:ea typeface="游ゴシック" panose="020B0400000000000000" pitchFamily="50" charset="-128"/>
                </a:rPr>
                <a:t>¥6,700,000~\12,000,000</a:t>
              </a:r>
              <a:endParaRPr lang="ja-JP" altLang="en-US" sz="1000" dirty="0">
                <a:latin typeface="游ゴシック" panose="020B0400000000000000" pitchFamily="50" charset="-128"/>
                <a:ea typeface="游ゴシック" panose="020B0400000000000000" pitchFamily="50" charset="-128"/>
              </a:endParaRPr>
            </a:p>
          </p:txBody>
        </p:sp>
        <p:sp>
          <p:nvSpPr>
            <p:cNvPr id="30" name="正方形/長方形 29">
              <a:extLst>
                <a:ext uri="{FF2B5EF4-FFF2-40B4-BE49-F238E27FC236}">
                  <a16:creationId xmlns:a16="http://schemas.microsoft.com/office/drawing/2014/main" id="{2BEC28D0-F0CC-4BA8-A06C-B9F4063E0A0C}"/>
                </a:ext>
              </a:extLst>
            </p:cNvPr>
            <p:cNvSpPr/>
            <p:nvPr/>
          </p:nvSpPr>
          <p:spPr>
            <a:xfrm>
              <a:off x="5894550" y="4028440"/>
              <a:ext cx="2257348" cy="246221"/>
            </a:xfrm>
            <a:prstGeom prst="rect">
              <a:avLst/>
            </a:prstGeom>
          </p:spPr>
          <p:txBody>
            <a:bodyPr wrap="none">
              <a:spAutoFit/>
            </a:bodyPr>
            <a:lstStyle/>
            <a:p>
              <a:pPr algn="ctr"/>
              <a:r>
                <a:rPr lang="ja-JP" altLang="en-US" sz="1000" dirty="0">
                  <a:latin typeface="游ゴシック" panose="020B0400000000000000" pitchFamily="50" charset="-128"/>
                  <a:ea typeface="游ゴシック" panose="020B0400000000000000" pitchFamily="50" charset="-128"/>
                </a:rPr>
                <a:t>想定年収：</a:t>
              </a:r>
              <a:r>
                <a:rPr lang="en-US" altLang="ja-JP" sz="1000" dirty="0">
                  <a:latin typeface="游ゴシック" panose="020B0400000000000000" pitchFamily="50" charset="-128"/>
                  <a:ea typeface="游ゴシック" panose="020B0400000000000000" pitchFamily="50" charset="-128"/>
                </a:rPr>
                <a:t>¥6,700,000~\12,000,000</a:t>
              </a:r>
              <a:endParaRPr lang="ja-JP" altLang="en-US" sz="1000" dirty="0">
                <a:latin typeface="游ゴシック" panose="020B0400000000000000" pitchFamily="50" charset="-128"/>
                <a:ea typeface="游ゴシック" panose="020B0400000000000000" pitchFamily="50" charset="-128"/>
              </a:endParaRPr>
            </a:p>
          </p:txBody>
        </p:sp>
      </p:grpSp>
      <p:sp>
        <p:nvSpPr>
          <p:cNvPr id="28" name="テキスト ボックス 27">
            <a:extLst>
              <a:ext uri="{FF2B5EF4-FFF2-40B4-BE49-F238E27FC236}">
                <a16:creationId xmlns:a16="http://schemas.microsoft.com/office/drawing/2014/main" id="{63A87BCB-368F-4915-BDF4-094A0D7FD4D7}"/>
              </a:ext>
            </a:extLst>
          </p:cNvPr>
          <p:cNvSpPr txBox="1"/>
          <p:nvPr/>
        </p:nvSpPr>
        <p:spPr>
          <a:xfrm>
            <a:off x="332245" y="1670554"/>
            <a:ext cx="1261884" cy="276999"/>
          </a:xfrm>
          <a:prstGeom prst="rect">
            <a:avLst/>
          </a:prstGeom>
          <a:solidFill>
            <a:srgbClr val="0070C0"/>
          </a:solidFill>
        </p:spPr>
        <p:txBody>
          <a:bodyPr wrap="none" rtlCol="0">
            <a:spAutoFit/>
          </a:bodyPr>
          <a:lstStyle/>
          <a:p>
            <a:r>
              <a:rPr kumimoji="1" lang="ja-JP" altLang="en-US" sz="1200" dirty="0">
                <a:solidFill>
                  <a:schemeClr val="bg1"/>
                </a:solidFill>
                <a:latin typeface="游ゴシック" panose="020B0400000000000000" pitchFamily="50" charset="-128"/>
                <a:ea typeface="游ゴシック" panose="020B0400000000000000" pitchFamily="50" charset="-128"/>
              </a:rPr>
              <a:t>刷新のポイント</a:t>
            </a:r>
          </a:p>
        </p:txBody>
      </p:sp>
    </p:spTree>
    <p:extLst>
      <p:ext uri="{BB962C8B-B14F-4D97-AF65-F5344CB8AC3E}">
        <p14:creationId xmlns:p14="http://schemas.microsoft.com/office/powerpoint/2010/main" val="2957607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7772400" cy="692696"/>
          </a:xfrm>
        </p:spPr>
        <p:txBody>
          <a:bodyPr/>
          <a:lstStyle/>
          <a:p>
            <a:pPr eaLnBrk="1" hangingPunct="1"/>
            <a:r>
              <a:rPr lang="ja-JP" altLang="en-US" b="1" dirty="0">
                <a:latin typeface="游ゴシック" panose="020B0400000000000000" pitchFamily="50" charset="-128"/>
                <a:ea typeface="游ゴシック" panose="020B0400000000000000" pitchFamily="50" charset="-128"/>
                <a:cs typeface="Meiryo UI" pitchFamily="50" charset="-128"/>
              </a:rPr>
              <a:t> 　</a:t>
            </a:r>
            <a:r>
              <a:rPr lang="ja-JP" altLang="en-US" dirty="0">
                <a:solidFill>
                  <a:schemeClr val="tx1">
                    <a:lumMod val="95000"/>
                    <a:lumOff val="5000"/>
                  </a:schemeClr>
                </a:solidFill>
                <a:latin typeface="游ゴシック" panose="020B0400000000000000" pitchFamily="50" charset="-128"/>
                <a:ea typeface="游ゴシック" panose="020B0400000000000000" pitchFamily="50" charset="-128"/>
                <a:cs typeface="Meiryo UI" panose="020B0604030504040204" pitchFamily="50" charset="-128"/>
              </a:rPr>
              <a:t>職格について</a:t>
            </a:r>
          </a:p>
        </p:txBody>
      </p:sp>
      <p:sp>
        <p:nvSpPr>
          <p:cNvPr id="16412" name="スライド番号プレースホルダ 5"/>
          <p:cNvSpPr>
            <a:spLocks noGrp="1"/>
          </p:cNvSpPr>
          <p:nvPr>
            <p:ph type="sldNum" sz="quarter" idx="11"/>
          </p:nvPr>
        </p:nvSpPr>
        <p:spPr>
          <a:noFill/>
        </p:spPr>
        <p:txBody>
          <a:bodyPr/>
          <a:lstStyle/>
          <a:p>
            <a:fld id="{327DA829-F375-4371-BF5E-7467A77E4B39}" type="slidenum">
              <a:rPr lang="ja-JP" altLang="en-US" smtClean="0">
                <a:latin typeface="游ゴシック" panose="020B0400000000000000" pitchFamily="50" charset="-128"/>
                <a:ea typeface="游ゴシック" panose="020B0400000000000000" pitchFamily="50" charset="-128"/>
              </a:rPr>
              <a:pPr/>
              <a:t>15</a:t>
            </a:fld>
            <a:endParaRPr lang="en-US" altLang="ja-JP">
              <a:latin typeface="游ゴシック" panose="020B0400000000000000" pitchFamily="50" charset="-128"/>
              <a:ea typeface="游ゴシック" panose="020B0400000000000000" pitchFamily="50" charset="-128"/>
            </a:endParaRPr>
          </a:p>
        </p:txBody>
      </p:sp>
      <p:graphicFrame>
        <p:nvGraphicFramePr>
          <p:cNvPr id="3" name="表 4">
            <a:extLst>
              <a:ext uri="{FF2B5EF4-FFF2-40B4-BE49-F238E27FC236}">
                <a16:creationId xmlns:a16="http://schemas.microsoft.com/office/drawing/2014/main" id="{9043E7B5-0115-4D33-93C0-958C4F82478F}"/>
              </a:ext>
            </a:extLst>
          </p:cNvPr>
          <p:cNvGraphicFramePr>
            <a:graphicFrameLocks noGrp="1"/>
          </p:cNvGraphicFramePr>
          <p:nvPr>
            <p:extLst>
              <p:ext uri="{D42A27DB-BD31-4B8C-83A1-F6EECF244321}">
                <p14:modId xmlns:p14="http://schemas.microsoft.com/office/powerpoint/2010/main" val="515194492"/>
              </p:ext>
            </p:extLst>
          </p:nvPr>
        </p:nvGraphicFramePr>
        <p:xfrm>
          <a:off x="503548" y="1190579"/>
          <a:ext cx="8136903" cy="283464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3756852637"/>
                    </a:ext>
                  </a:extLst>
                </a:gridCol>
                <a:gridCol w="4500500">
                  <a:extLst>
                    <a:ext uri="{9D8B030D-6E8A-4147-A177-3AD203B41FA5}">
                      <a16:colId xmlns:a16="http://schemas.microsoft.com/office/drawing/2014/main" val="1808986208"/>
                    </a:ext>
                  </a:extLst>
                </a:gridCol>
                <a:gridCol w="1620179">
                  <a:extLst>
                    <a:ext uri="{9D8B030D-6E8A-4147-A177-3AD203B41FA5}">
                      <a16:colId xmlns:a16="http://schemas.microsoft.com/office/drawing/2014/main" val="1213189676"/>
                    </a:ext>
                  </a:extLst>
                </a:gridCol>
              </a:tblGrid>
              <a:tr h="178943">
                <a:tc>
                  <a:txBody>
                    <a:bodyPr/>
                    <a:lstStyle/>
                    <a:p>
                      <a:pPr algn="ctr"/>
                      <a:r>
                        <a:rPr kumimoji="1" lang="ja-JP" altLang="en-US" sz="1000" b="0" dirty="0">
                          <a:solidFill>
                            <a:schemeClr val="bg1"/>
                          </a:solidFill>
                          <a:latin typeface="游ゴシック" panose="020B0400000000000000" pitchFamily="50" charset="-128"/>
                          <a:ea typeface="游ゴシック" panose="020B0400000000000000" pitchFamily="50" charset="-128"/>
                        </a:rPr>
                        <a:t>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000" b="0" dirty="0">
                          <a:solidFill>
                            <a:schemeClr val="bg1"/>
                          </a:solidFill>
                          <a:latin typeface="游ゴシック" panose="020B0400000000000000" pitchFamily="50" charset="-128"/>
                          <a:ea typeface="游ゴシック" panose="020B0400000000000000" pitchFamily="50" charset="-128"/>
                        </a:rPr>
                        <a:t>位置付け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000" b="0" dirty="0">
                          <a:solidFill>
                            <a:schemeClr val="bg1"/>
                          </a:solidFill>
                          <a:latin typeface="游ゴシック" panose="020B0400000000000000" pitchFamily="50" charset="-128"/>
                          <a:ea typeface="游ゴシック" panose="020B0400000000000000" pitchFamily="50" charset="-128"/>
                        </a:rPr>
                        <a:t>年収レンジ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142726350"/>
                  </a:ext>
                </a:extLst>
              </a:tr>
              <a:tr h="402621">
                <a:tc>
                  <a:txBody>
                    <a:bodyPr/>
                    <a:lstStyle/>
                    <a:p>
                      <a:r>
                        <a:rPr kumimoji="1" lang="ja-JP" altLang="en-US" sz="1000" dirty="0">
                          <a:solidFill>
                            <a:schemeClr val="bg1"/>
                          </a:solidFill>
                          <a:latin typeface="游ゴシック" panose="020B0400000000000000" pitchFamily="50" charset="-128"/>
                          <a:ea typeface="游ゴシック" panose="020B0400000000000000" pitchFamily="50" charset="-128"/>
                        </a:rPr>
                        <a:t>ジュニア・アソシエイト（</a:t>
                      </a:r>
                      <a:r>
                        <a:rPr kumimoji="1" lang="en-US" altLang="ja-JP" sz="1000" dirty="0">
                          <a:solidFill>
                            <a:schemeClr val="bg1"/>
                          </a:solidFill>
                          <a:latin typeface="游ゴシック" panose="020B0400000000000000" pitchFamily="50" charset="-128"/>
                          <a:ea typeface="游ゴシック" panose="020B0400000000000000" pitchFamily="50" charset="-128"/>
                        </a:rPr>
                        <a:t>JA</a:t>
                      </a:r>
                      <a:r>
                        <a:rPr kumimoji="1" lang="ja-JP" altLang="en-US" sz="1000" dirty="0">
                          <a:solidFill>
                            <a:schemeClr val="bg1"/>
                          </a:solidFill>
                          <a:latin typeface="游ゴシック" panose="020B0400000000000000" pitchFamily="50" charset="-128"/>
                          <a:ea typeface="游ゴシック" panose="020B0400000000000000"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ja-JP" altLang="en-US" sz="1000" dirty="0">
                          <a:latin typeface="游ゴシック" panose="020B0400000000000000" pitchFamily="50" charset="-128"/>
                          <a:ea typeface="游ゴシック" panose="020B0400000000000000" pitchFamily="50" charset="-128"/>
                        </a:rPr>
                        <a:t>当社のビジョン・考え方の理解・体現を目指し、 各職種に求めるビジネス・テクニカル・サービスの各スキルを スペシャリストとして発揮するために幅広く学ぶ者。 </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latin typeface="游ゴシック" panose="020B0400000000000000" pitchFamily="50" charset="-128"/>
                          <a:ea typeface="游ゴシック" panose="020B0400000000000000" pitchFamily="50" charset="-128"/>
                        </a:rPr>
                        <a:t>¥3,632,000~¥3,824,000</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986996"/>
                  </a:ext>
                </a:extLst>
              </a:tr>
              <a:tr h="402621">
                <a:tc>
                  <a:txBody>
                    <a:bodyPr/>
                    <a:lstStyle/>
                    <a:p>
                      <a:r>
                        <a:rPr kumimoji="1" lang="ja-JP" altLang="en-US" sz="1000" dirty="0">
                          <a:solidFill>
                            <a:schemeClr val="bg1"/>
                          </a:solidFill>
                          <a:latin typeface="游ゴシック" panose="020B0400000000000000" pitchFamily="50" charset="-128"/>
                          <a:ea typeface="游ゴシック" panose="020B0400000000000000" pitchFamily="50" charset="-128"/>
                        </a:rPr>
                        <a:t>アソシエイト（</a:t>
                      </a:r>
                      <a:r>
                        <a:rPr kumimoji="1" lang="en-US" altLang="ja-JP" sz="1000" dirty="0">
                          <a:solidFill>
                            <a:schemeClr val="bg1"/>
                          </a:solidFill>
                          <a:latin typeface="游ゴシック" panose="020B0400000000000000" pitchFamily="50" charset="-128"/>
                          <a:ea typeface="游ゴシック" panose="020B0400000000000000" pitchFamily="50" charset="-128"/>
                        </a:rPr>
                        <a:t>A</a:t>
                      </a:r>
                      <a:r>
                        <a:rPr kumimoji="1" lang="ja-JP" altLang="en-US" sz="1000" dirty="0">
                          <a:solidFill>
                            <a:schemeClr val="bg1"/>
                          </a:solidFill>
                          <a:latin typeface="游ゴシック" panose="020B0400000000000000" pitchFamily="50" charset="-128"/>
                          <a:ea typeface="游ゴシック" panose="020B0400000000000000"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ja-JP" altLang="en-US" sz="1000" dirty="0">
                          <a:latin typeface="游ゴシック" panose="020B0400000000000000" pitchFamily="50" charset="-128"/>
                          <a:ea typeface="游ゴシック" panose="020B0400000000000000" pitchFamily="50" charset="-128"/>
                        </a:rPr>
                        <a:t>当社のビジョン・考え方を理解・体現しており、 各職種に求めるヒューマン・ビジネス・テクニカルの各スキルを個人の サイズで不足なく発揮している状態。当社における一人前レベルの者。</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latin typeface="游ゴシック" panose="020B0400000000000000" pitchFamily="50" charset="-128"/>
                          <a:ea typeface="游ゴシック" panose="020B0400000000000000" pitchFamily="50" charset="-128"/>
                        </a:rPr>
                        <a:t>\4,000,000~¥4,856,000</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6521508"/>
                  </a:ext>
                </a:extLst>
              </a:tr>
              <a:tr h="402621">
                <a:tc>
                  <a:txBody>
                    <a:bodyPr/>
                    <a:lstStyle/>
                    <a:p>
                      <a:r>
                        <a:rPr kumimoji="1" lang="ja-JP" altLang="en-US" sz="1000" dirty="0">
                          <a:solidFill>
                            <a:schemeClr val="bg1"/>
                          </a:solidFill>
                          <a:latin typeface="游ゴシック" panose="020B0400000000000000" pitchFamily="50" charset="-128"/>
                          <a:ea typeface="游ゴシック" panose="020B0400000000000000" pitchFamily="50" charset="-128"/>
                        </a:rPr>
                        <a:t>シニア・アソシエイト（</a:t>
                      </a:r>
                      <a:r>
                        <a:rPr kumimoji="1" lang="en-US" altLang="ja-JP" sz="1000" dirty="0">
                          <a:solidFill>
                            <a:schemeClr val="bg1"/>
                          </a:solidFill>
                          <a:latin typeface="游ゴシック" panose="020B0400000000000000" pitchFamily="50" charset="-128"/>
                          <a:ea typeface="游ゴシック" panose="020B0400000000000000" pitchFamily="50" charset="-128"/>
                        </a:rPr>
                        <a:t>SA</a:t>
                      </a:r>
                      <a:r>
                        <a:rPr kumimoji="1" lang="ja-JP" altLang="en-US" sz="1000" dirty="0">
                          <a:solidFill>
                            <a:schemeClr val="bg1"/>
                          </a:solidFill>
                          <a:latin typeface="游ゴシック" panose="020B0400000000000000" pitchFamily="50" charset="-128"/>
                          <a:ea typeface="游ゴシック" panose="020B0400000000000000"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ja-JP" altLang="en-US" sz="1000" dirty="0">
                          <a:latin typeface="游ゴシック" panose="020B0400000000000000" pitchFamily="50" charset="-128"/>
                          <a:ea typeface="游ゴシック" panose="020B0400000000000000" pitchFamily="50" charset="-128"/>
                        </a:rPr>
                        <a:t>当社のビジョン・考え方を理解・体現しており、 スペシャリストとして活躍するための専門性や経験を積み上げると共に、 社内信頼を得るだけの実績獲得にコミットし活躍する者。</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latin typeface="游ゴシック" panose="020B0400000000000000" pitchFamily="50" charset="-128"/>
                          <a:ea typeface="游ゴシック" panose="020B0400000000000000" pitchFamily="50" charset="-128"/>
                        </a:rPr>
                        <a:t>\5,000,000~¥6,384,000</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6108875"/>
                  </a:ext>
                </a:extLst>
              </a:tr>
              <a:tr h="384288">
                <a:tc>
                  <a:txBody>
                    <a:bodyPr/>
                    <a:lstStyle/>
                    <a:p>
                      <a:r>
                        <a:rPr kumimoji="1" lang="ja-JP" altLang="en-US" sz="1000" dirty="0">
                          <a:solidFill>
                            <a:schemeClr val="bg1"/>
                          </a:solidFill>
                          <a:latin typeface="游ゴシック" panose="020B0400000000000000" pitchFamily="50" charset="-128"/>
                          <a:ea typeface="游ゴシック" panose="020B0400000000000000" pitchFamily="50" charset="-128"/>
                        </a:rPr>
                        <a:t>スペシャリスト（</a:t>
                      </a:r>
                      <a:r>
                        <a:rPr kumimoji="1" lang="en-US" altLang="ja-JP" sz="1000" dirty="0">
                          <a:solidFill>
                            <a:schemeClr val="bg1"/>
                          </a:solidFill>
                          <a:latin typeface="游ゴシック" panose="020B0400000000000000" pitchFamily="50" charset="-128"/>
                          <a:ea typeface="游ゴシック" panose="020B0400000000000000" pitchFamily="50" charset="-128"/>
                        </a:rPr>
                        <a:t>S</a:t>
                      </a:r>
                      <a:r>
                        <a:rPr kumimoji="1" lang="ja-JP" altLang="en-US" sz="1000" dirty="0">
                          <a:solidFill>
                            <a:schemeClr val="bg1"/>
                          </a:solidFill>
                          <a:latin typeface="游ゴシック" panose="020B0400000000000000" pitchFamily="50" charset="-128"/>
                          <a:ea typeface="游ゴシック" panose="020B0400000000000000"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ja-JP" altLang="en-US" sz="1000" dirty="0">
                          <a:latin typeface="游ゴシック" panose="020B0400000000000000" pitchFamily="50" charset="-128"/>
                          <a:ea typeface="游ゴシック" panose="020B0400000000000000" pitchFamily="50" charset="-128"/>
                        </a:rPr>
                        <a:t>当社ビジョンや経営計画の実現に対し、 個人の能力を以て貢献する専門的役割を担う。 また、秀でた専門性を通じ当社の既存事業の変革、 新規事業創出などイノベーションを担える者。</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游ゴシック" panose="020B0400000000000000" pitchFamily="50" charset="-128"/>
                          <a:ea typeface="游ゴシック" panose="020B0400000000000000" pitchFamily="50" charset="-128"/>
                        </a:rPr>
                        <a:t>¥6,700,000~¥12,000,000</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3720414"/>
                  </a:ext>
                </a:extLst>
              </a:tr>
              <a:tr h="290783">
                <a:tc>
                  <a:txBody>
                    <a:bodyPr/>
                    <a:lstStyle/>
                    <a:p>
                      <a:r>
                        <a:rPr kumimoji="1" lang="ja-JP" altLang="en-US" sz="1000" dirty="0">
                          <a:solidFill>
                            <a:schemeClr val="bg1"/>
                          </a:solidFill>
                          <a:latin typeface="游ゴシック" panose="020B0400000000000000" pitchFamily="50" charset="-128"/>
                          <a:ea typeface="游ゴシック" panose="020B0400000000000000" pitchFamily="50" charset="-128"/>
                        </a:rPr>
                        <a:t>マネジメント（</a:t>
                      </a:r>
                      <a:r>
                        <a:rPr kumimoji="1" lang="en-US" altLang="ja-JP" sz="1000" dirty="0">
                          <a:solidFill>
                            <a:schemeClr val="bg1"/>
                          </a:solidFill>
                          <a:latin typeface="游ゴシック" panose="020B0400000000000000" pitchFamily="50" charset="-128"/>
                          <a:ea typeface="游ゴシック" panose="020B0400000000000000" pitchFamily="50" charset="-128"/>
                        </a:rPr>
                        <a:t>M</a:t>
                      </a:r>
                      <a:r>
                        <a:rPr kumimoji="1" lang="ja-JP" altLang="en-US" sz="1000" dirty="0">
                          <a:solidFill>
                            <a:schemeClr val="bg1"/>
                          </a:solidFill>
                          <a:latin typeface="游ゴシック" panose="020B0400000000000000" pitchFamily="50" charset="-128"/>
                          <a:ea typeface="游ゴシック" panose="020B0400000000000000"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ja-JP" altLang="en-US" sz="1000" dirty="0">
                          <a:latin typeface="游ゴシック" panose="020B0400000000000000" pitchFamily="50" charset="-128"/>
                          <a:ea typeface="游ゴシック" panose="020B0400000000000000" pitchFamily="50" charset="-128"/>
                        </a:rPr>
                        <a:t>当社ビジョンや経営計画の実現に対し、 組織力で以て貢献する、組織マネジメントを実現できる者。</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latin typeface="游ゴシック" panose="020B0400000000000000" pitchFamily="50" charset="-128"/>
                          <a:ea typeface="游ゴシック" panose="020B0400000000000000" pitchFamily="50" charset="-128"/>
                        </a:rPr>
                        <a:t>¥6,700,000~¥12,000,000</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4783052"/>
                  </a:ext>
                </a:extLst>
              </a:tr>
            </a:tbl>
          </a:graphicData>
        </a:graphic>
      </p:graphicFrame>
      <p:graphicFrame>
        <p:nvGraphicFramePr>
          <p:cNvPr id="9" name="表 4">
            <a:extLst>
              <a:ext uri="{FF2B5EF4-FFF2-40B4-BE49-F238E27FC236}">
                <a16:creationId xmlns:a16="http://schemas.microsoft.com/office/drawing/2014/main" id="{4318CB53-670C-460E-8664-3B4BF7A5D67D}"/>
              </a:ext>
            </a:extLst>
          </p:cNvPr>
          <p:cNvGraphicFramePr>
            <a:graphicFrameLocks noGrp="1"/>
          </p:cNvGraphicFramePr>
          <p:nvPr>
            <p:extLst>
              <p:ext uri="{D42A27DB-BD31-4B8C-83A1-F6EECF244321}">
                <p14:modId xmlns:p14="http://schemas.microsoft.com/office/powerpoint/2010/main" val="1969550941"/>
              </p:ext>
            </p:extLst>
          </p:nvPr>
        </p:nvGraphicFramePr>
        <p:xfrm>
          <a:off x="531250" y="4458018"/>
          <a:ext cx="8136903" cy="2051482"/>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3756852637"/>
                    </a:ext>
                  </a:extLst>
                </a:gridCol>
                <a:gridCol w="4500500">
                  <a:extLst>
                    <a:ext uri="{9D8B030D-6E8A-4147-A177-3AD203B41FA5}">
                      <a16:colId xmlns:a16="http://schemas.microsoft.com/office/drawing/2014/main" val="1808986208"/>
                    </a:ext>
                  </a:extLst>
                </a:gridCol>
                <a:gridCol w="1620179">
                  <a:extLst>
                    <a:ext uri="{9D8B030D-6E8A-4147-A177-3AD203B41FA5}">
                      <a16:colId xmlns:a16="http://schemas.microsoft.com/office/drawing/2014/main" val="1213189676"/>
                    </a:ext>
                  </a:extLst>
                </a:gridCol>
              </a:tblGrid>
              <a:tr h="253162">
                <a:tc>
                  <a:txBody>
                    <a:bodyPr/>
                    <a:lstStyle/>
                    <a:p>
                      <a:pPr algn="ctr"/>
                      <a:r>
                        <a:rPr kumimoji="1" lang="ja-JP" altLang="en-US" sz="1000" b="0" dirty="0">
                          <a:solidFill>
                            <a:schemeClr val="bg1"/>
                          </a:solidFill>
                          <a:latin typeface="游ゴシック" panose="020B0400000000000000" pitchFamily="50" charset="-128"/>
                          <a:ea typeface="游ゴシック" panose="020B0400000000000000" pitchFamily="50" charset="-128"/>
                        </a:rPr>
                        <a:t>職位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000" b="0" dirty="0">
                          <a:solidFill>
                            <a:schemeClr val="bg1"/>
                          </a:solidFill>
                          <a:latin typeface="游ゴシック" panose="020B0400000000000000" pitchFamily="50" charset="-128"/>
                          <a:ea typeface="游ゴシック" panose="020B0400000000000000" pitchFamily="50" charset="-128"/>
                        </a:rPr>
                        <a:t>位置付け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000" b="0" dirty="0">
                          <a:solidFill>
                            <a:schemeClr val="bg1"/>
                          </a:solidFill>
                          <a:latin typeface="游ゴシック" panose="020B0400000000000000" pitchFamily="50" charset="-128"/>
                          <a:ea typeface="游ゴシック" panose="020B0400000000000000" pitchFamily="50" charset="-128"/>
                        </a:rPr>
                        <a:t>役職手当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142726350"/>
                  </a:ext>
                </a:extLst>
              </a:tr>
              <a:tr h="339585">
                <a:tc>
                  <a:txBody>
                    <a:bodyPr/>
                    <a:lstStyle/>
                    <a:p>
                      <a:r>
                        <a:rPr kumimoji="1" lang="ja-JP" altLang="en-US" sz="1000" dirty="0">
                          <a:solidFill>
                            <a:schemeClr val="bg1"/>
                          </a:solidFill>
                          <a:latin typeface="游ゴシック" panose="020B0400000000000000" pitchFamily="50" charset="-128"/>
                          <a:ea typeface="游ゴシック" panose="020B0400000000000000" pitchFamily="50" charset="-128"/>
                        </a:rPr>
                        <a:t>主任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fontAlgn="t"/>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ハイプレイヤーとしての業績貢献、自身のマネジメントとしての成長のためのフォロワーシップの発揮、組織を円滑に動かすためのリーダーシップの発揮、いずれかに責任を負う。また、直接上司の責任・役割をサポートすることを役割と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latin typeface="游ゴシック" panose="020B0400000000000000" pitchFamily="50" charset="-128"/>
                          <a:ea typeface="游ゴシック" panose="020B0400000000000000" pitchFamily="50" charset="-128"/>
                        </a:rPr>
                        <a:t>¥5,000</a:t>
                      </a:r>
                      <a:r>
                        <a:rPr kumimoji="1" lang="ja-JP" altLang="en-US" sz="1000" dirty="0">
                          <a:latin typeface="游ゴシック" panose="020B0400000000000000" pitchFamily="50" charset="-128"/>
                          <a:ea typeface="游ゴシック" panose="020B0400000000000000" pitchFamily="50" charset="-128"/>
                        </a:rPr>
                        <a:t>／月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986996"/>
                  </a:ext>
                </a:extLst>
              </a:tr>
              <a:tr h="339585">
                <a:tc>
                  <a:txBody>
                    <a:bodyPr/>
                    <a:lstStyle/>
                    <a:p>
                      <a:r>
                        <a:rPr kumimoji="1" lang="ja-JP" altLang="en-US" sz="1000" dirty="0">
                          <a:solidFill>
                            <a:schemeClr val="bg1"/>
                          </a:solidFill>
                          <a:latin typeface="游ゴシック" panose="020B0400000000000000" pitchFamily="50" charset="-128"/>
                          <a:ea typeface="游ゴシック" panose="020B0400000000000000" pitchFamily="50" charset="-128"/>
                        </a:rPr>
                        <a:t>グループマネージャー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ja-JP" altLang="en-US" sz="1000" dirty="0">
                          <a:latin typeface="游ゴシック" panose="020B0400000000000000" pitchFamily="50" charset="-128"/>
                          <a:ea typeface="游ゴシック" panose="020B0400000000000000" pitchFamily="50" charset="-128"/>
                        </a:rPr>
                        <a:t>自組織の業績の最大化及び、 所属メンバーの活躍・定着・成長に責任を負う。 また、役員・部長の指示・命令を遂行すると同時に 現場状況を鑑みた意思決定支援を役割とする。</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latin typeface="游ゴシック" panose="020B0400000000000000" pitchFamily="50" charset="-128"/>
                          <a:ea typeface="游ゴシック" panose="020B0400000000000000" pitchFamily="50" charset="-128"/>
                        </a:rPr>
                        <a:t>¥30,000</a:t>
                      </a:r>
                      <a:r>
                        <a:rPr kumimoji="1" lang="ja-JP" altLang="en-US" sz="1000" dirty="0">
                          <a:latin typeface="游ゴシック" panose="020B0400000000000000" pitchFamily="50" charset="-128"/>
                          <a:ea typeface="游ゴシック" panose="020B0400000000000000" pitchFamily="50" charset="-128"/>
                        </a:rPr>
                        <a:t>／月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6521508"/>
                  </a:ext>
                </a:extLst>
              </a:tr>
              <a:tr h="339585">
                <a:tc>
                  <a:txBody>
                    <a:bodyPr/>
                    <a:lstStyle/>
                    <a:p>
                      <a:r>
                        <a:rPr kumimoji="1" lang="ja-JP" altLang="en-US" sz="1000" dirty="0">
                          <a:solidFill>
                            <a:schemeClr val="bg1"/>
                          </a:solidFill>
                          <a:latin typeface="游ゴシック" panose="020B0400000000000000" pitchFamily="50" charset="-128"/>
                          <a:ea typeface="游ゴシック" panose="020B0400000000000000" pitchFamily="50" charset="-128"/>
                        </a:rPr>
                        <a:t>事業部長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ja-JP" altLang="en-US" sz="1000" dirty="0">
                          <a:latin typeface="游ゴシック" panose="020B0400000000000000" pitchFamily="50" charset="-128"/>
                          <a:ea typeface="游ゴシック" panose="020B0400000000000000" pitchFamily="50" charset="-128"/>
                        </a:rPr>
                        <a:t>事業方針に従い、組織業績の最大化や組織内における方針の定着、 それらを担う次世代人材の育成に責任を負う。 また、役員と同様の視点を以て、経営に意思決定を促し、 部門を超えた全社の活動支援までを役割とする。</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latin typeface="游ゴシック" panose="020B0400000000000000" pitchFamily="50" charset="-128"/>
                          <a:ea typeface="游ゴシック" panose="020B0400000000000000" pitchFamily="50" charset="-128"/>
                        </a:rPr>
                        <a:t>¥50,000</a:t>
                      </a:r>
                      <a:r>
                        <a:rPr kumimoji="1" lang="ja-JP" altLang="en-US" sz="1000" dirty="0">
                          <a:latin typeface="游ゴシック" panose="020B0400000000000000" pitchFamily="50" charset="-128"/>
                          <a:ea typeface="游ゴシック" panose="020B0400000000000000" pitchFamily="50" charset="-128"/>
                        </a:rPr>
                        <a:t>／月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6108875"/>
                  </a:ext>
                </a:extLst>
              </a:tr>
            </a:tbl>
          </a:graphicData>
        </a:graphic>
      </p:graphicFrame>
      <p:sp>
        <p:nvSpPr>
          <p:cNvPr id="21" name="テキスト ボックス 20">
            <a:extLst>
              <a:ext uri="{FF2B5EF4-FFF2-40B4-BE49-F238E27FC236}">
                <a16:creationId xmlns:a16="http://schemas.microsoft.com/office/drawing/2014/main" id="{1C4124BE-563B-49DB-BF26-0750ED1A8E5C}"/>
              </a:ext>
            </a:extLst>
          </p:cNvPr>
          <p:cNvSpPr txBox="1"/>
          <p:nvPr/>
        </p:nvSpPr>
        <p:spPr>
          <a:xfrm>
            <a:off x="539552" y="870935"/>
            <a:ext cx="2031325" cy="276999"/>
          </a:xfrm>
          <a:prstGeom prst="rect">
            <a:avLst/>
          </a:prstGeom>
          <a:solidFill>
            <a:schemeClr val="bg1"/>
          </a:solidFill>
        </p:spPr>
        <p:txBody>
          <a:bodyPr wrap="none" rtlCol="0">
            <a:spAutoFit/>
          </a:bodyPr>
          <a:lstStyle/>
          <a:p>
            <a:r>
              <a:rPr lang="ja-JP" altLang="en-US" sz="1200" dirty="0">
                <a:solidFill>
                  <a:srgbClr val="FF0000"/>
                </a:solidFill>
                <a:latin typeface="游ゴシック" panose="020B0400000000000000" pitchFamily="50" charset="-128"/>
                <a:ea typeface="游ゴシック" panose="020B0400000000000000" pitchFamily="50" charset="-128"/>
              </a:rPr>
              <a:t>■</a:t>
            </a:r>
            <a:r>
              <a:rPr lang="ja-JP" altLang="en-US" sz="1200" dirty="0">
                <a:latin typeface="游ゴシック" panose="020B0400000000000000" pitchFamily="50" charset="-128"/>
                <a:ea typeface="游ゴシック" panose="020B0400000000000000" pitchFamily="50" charset="-128"/>
              </a:rPr>
              <a:t>職格の定義と年収レンジ</a:t>
            </a:r>
            <a:endParaRPr kumimoji="1" lang="ja-JP" altLang="en-US" sz="1200" dirty="0">
              <a:latin typeface="游ゴシック" panose="020B0400000000000000" pitchFamily="50" charset="-128"/>
              <a:ea typeface="游ゴシック" panose="020B0400000000000000" pitchFamily="50" charset="-128"/>
            </a:endParaRPr>
          </a:p>
        </p:txBody>
      </p:sp>
      <p:sp>
        <p:nvSpPr>
          <p:cNvPr id="22" name="テキスト ボックス 21">
            <a:extLst>
              <a:ext uri="{FF2B5EF4-FFF2-40B4-BE49-F238E27FC236}">
                <a16:creationId xmlns:a16="http://schemas.microsoft.com/office/drawing/2014/main" id="{4D8FA4CE-66B1-4394-9D84-E2070280EB55}"/>
              </a:ext>
            </a:extLst>
          </p:cNvPr>
          <p:cNvSpPr txBox="1"/>
          <p:nvPr/>
        </p:nvSpPr>
        <p:spPr>
          <a:xfrm>
            <a:off x="548812" y="4107780"/>
            <a:ext cx="1877437" cy="276999"/>
          </a:xfrm>
          <a:prstGeom prst="rect">
            <a:avLst/>
          </a:prstGeom>
          <a:solidFill>
            <a:schemeClr val="bg1"/>
          </a:solidFill>
        </p:spPr>
        <p:txBody>
          <a:bodyPr wrap="none" rtlCol="0">
            <a:spAutoFit/>
          </a:bodyPr>
          <a:lstStyle/>
          <a:p>
            <a:r>
              <a:rPr lang="ja-JP" altLang="en-US" sz="1200" dirty="0">
                <a:solidFill>
                  <a:srgbClr val="FF0000"/>
                </a:solidFill>
                <a:latin typeface="游ゴシック" panose="020B0400000000000000" pitchFamily="50" charset="-128"/>
                <a:ea typeface="游ゴシック" panose="020B0400000000000000" pitchFamily="50" charset="-128"/>
              </a:rPr>
              <a:t>■</a:t>
            </a:r>
            <a:r>
              <a:rPr lang="ja-JP" altLang="en-US" sz="1200" dirty="0">
                <a:latin typeface="游ゴシック" panose="020B0400000000000000" pitchFamily="50" charset="-128"/>
                <a:ea typeface="游ゴシック" panose="020B0400000000000000" pitchFamily="50" charset="-128"/>
              </a:rPr>
              <a:t>役職の定義と役職手当</a:t>
            </a:r>
            <a:endParaRPr kumimoji="1" lang="ja-JP" altLang="en-US" sz="12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055064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タイトル 1"/>
          <p:cNvSpPr>
            <a:spLocks noGrp="1"/>
          </p:cNvSpPr>
          <p:nvPr>
            <p:ph type="title"/>
          </p:nvPr>
        </p:nvSpPr>
        <p:spPr>
          <a:xfrm>
            <a:off x="8964" y="0"/>
            <a:ext cx="7772400" cy="700445"/>
          </a:xfrm>
        </p:spPr>
        <p:txBody>
          <a:bodyPr/>
          <a:lstStyle/>
          <a:p>
            <a:r>
              <a:rPr lang="ja-JP" altLang="en-US" b="0" dirty="0">
                <a:solidFill>
                  <a:schemeClr val="tx1">
                    <a:lumMod val="95000"/>
                    <a:lumOff val="5000"/>
                  </a:schemeClr>
                </a:solidFill>
                <a:latin typeface="游ゴシック" panose="020B0400000000000000" pitchFamily="50" charset="-128"/>
                <a:ea typeface="游ゴシック" panose="020B0400000000000000" pitchFamily="50" charset="-128"/>
                <a:cs typeface="Meiryo UI" pitchFamily="50" charset="-128"/>
              </a:rPr>
              <a:t>　人事評価制度について</a:t>
            </a:r>
            <a:endParaRPr lang="ja-JP" altLang="en-US" b="0" dirty="0">
              <a:solidFill>
                <a:schemeClr val="tx1">
                  <a:lumMod val="95000"/>
                  <a:lumOff val="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03" name="スライド番号プレースホルダ 3"/>
          <p:cNvSpPr>
            <a:spLocks noGrp="1"/>
          </p:cNvSpPr>
          <p:nvPr>
            <p:ph type="sldNum" sz="quarter" idx="11"/>
          </p:nvPr>
        </p:nvSpPr>
        <p:spPr>
          <a:noFill/>
        </p:spPr>
        <p:txBody>
          <a:bodyPr/>
          <a:lstStyle/>
          <a:p>
            <a:fld id="{93C3E78C-E1D6-4773-A0CB-2A43BFB49B8B}" type="slidenum">
              <a:rPr lang="ja-JP" altLang="en-US" smtClean="0">
                <a:latin typeface="游ゴシック" panose="020B0400000000000000" pitchFamily="50" charset="-128"/>
                <a:ea typeface="游ゴシック" panose="020B0400000000000000" pitchFamily="50" charset="-128"/>
              </a:rPr>
              <a:pPr/>
              <a:t>16</a:t>
            </a:fld>
            <a:endParaRPr lang="en-US" altLang="ja-JP">
              <a:latin typeface="游ゴシック" panose="020B0400000000000000" pitchFamily="50" charset="-128"/>
              <a:ea typeface="游ゴシック" panose="020B0400000000000000" pitchFamily="50" charset="-128"/>
            </a:endParaRPr>
          </a:p>
        </p:txBody>
      </p:sp>
      <p:graphicFrame>
        <p:nvGraphicFramePr>
          <p:cNvPr id="62" name="表 4">
            <a:extLst>
              <a:ext uri="{FF2B5EF4-FFF2-40B4-BE49-F238E27FC236}">
                <a16:creationId xmlns:a16="http://schemas.microsoft.com/office/drawing/2014/main" id="{F224A8B0-42CC-4F68-BF66-7434E7965FC0}"/>
              </a:ext>
            </a:extLst>
          </p:cNvPr>
          <p:cNvGraphicFramePr>
            <a:graphicFrameLocks noGrp="1"/>
          </p:cNvGraphicFramePr>
          <p:nvPr>
            <p:extLst>
              <p:ext uri="{D42A27DB-BD31-4B8C-83A1-F6EECF244321}">
                <p14:modId xmlns:p14="http://schemas.microsoft.com/office/powerpoint/2010/main" val="3524955525"/>
              </p:ext>
            </p:extLst>
          </p:nvPr>
        </p:nvGraphicFramePr>
        <p:xfrm>
          <a:off x="424411" y="4234161"/>
          <a:ext cx="8075276" cy="1463040"/>
        </p:xfrm>
        <a:graphic>
          <a:graphicData uri="http://schemas.openxmlformats.org/drawingml/2006/table">
            <a:tbl>
              <a:tblPr firstRow="1" bandRow="1">
                <a:tableStyleId>{5C22544A-7EE6-4342-B048-85BDC9FD1C3A}</a:tableStyleId>
              </a:tblPr>
              <a:tblGrid>
                <a:gridCol w="1281743">
                  <a:extLst>
                    <a:ext uri="{9D8B030D-6E8A-4147-A177-3AD203B41FA5}">
                      <a16:colId xmlns:a16="http://schemas.microsoft.com/office/drawing/2014/main" val="3756852637"/>
                    </a:ext>
                  </a:extLst>
                </a:gridCol>
                <a:gridCol w="4832278">
                  <a:extLst>
                    <a:ext uri="{9D8B030D-6E8A-4147-A177-3AD203B41FA5}">
                      <a16:colId xmlns:a16="http://schemas.microsoft.com/office/drawing/2014/main" val="1808986208"/>
                    </a:ext>
                  </a:extLst>
                </a:gridCol>
                <a:gridCol w="944308">
                  <a:extLst>
                    <a:ext uri="{9D8B030D-6E8A-4147-A177-3AD203B41FA5}">
                      <a16:colId xmlns:a16="http://schemas.microsoft.com/office/drawing/2014/main" val="1213189676"/>
                    </a:ext>
                  </a:extLst>
                </a:gridCol>
                <a:gridCol w="1016947">
                  <a:extLst>
                    <a:ext uri="{9D8B030D-6E8A-4147-A177-3AD203B41FA5}">
                      <a16:colId xmlns:a16="http://schemas.microsoft.com/office/drawing/2014/main" val="1501631501"/>
                    </a:ext>
                  </a:extLst>
                </a:gridCol>
              </a:tblGrid>
              <a:tr h="135454">
                <a:tc>
                  <a:txBody>
                    <a:bodyPr/>
                    <a:lstStyle/>
                    <a:p>
                      <a:pPr algn="ctr"/>
                      <a:r>
                        <a:rPr kumimoji="1" lang="ja-JP" altLang="en-US" sz="1000" b="0" dirty="0">
                          <a:solidFill>
                            <a:schemeClr val="bg1"/>
                          </a:solidFill>
                          <a:latin typeface="游ゴシック" panose="020B0400000000000000" pitchFamily="50" charset="-128"/>
                          <a:ea typeface="游ゴシック" panose="020B0400000000000000" pitchFamily="50" charset="-128"/>
                        </a:rPr>
                        <a:t>評価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000" b="0" dirty="0">
                          <a:solidFill>
                            <a:schemeClr val="bg1"/>
                          </a:solidFill>
                          <a:latin typeface="游ゴシック" panose="020B0400000000000000" pitchFamily="50" charset="-128"/>
                          <a:ea typeface="游ゴシック" panose="020B0400000000000000" pitchFamily="50" charset="-128"/>
                        </a:rPr>
                        <a:t>評価基準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000" b="0" dirty="0">
                          <a:solidFill>
                            <a:schemeClr val="bg1"/>
                          </a:solidFill>
                          <a:latin typeface="游ゴシック" panose="020B0400000000000000" pitchFamily="50" charset="-128"/>
                          <a:ea typeface="游ゴシック" panose="020B0400000000000000" pitchFamily="50" charset="-128"/>
                        </a:rPr>
                        <a:t>出現率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000" b="0" dirty="0">
                          <a:solidFill>
                            <a:schemeClr val="bg1"/>
                          </a:solidFill>
                          <a:latin typeface="游ゴシック" panose="020B0400000000000000" pitchFamily="50" charset="-128"/>
                          <a:ea typeface="游ゴシック" panose="020B0400000000000000" pitchFamily="50" charset="-128"/>
                        </a:rPr>
                        <a:t>昇降級幅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142726350"/>
                  </a:ext>
                </a:extLst>
              </a:tr>
              <a:tr h="135454">
                <a:tc>
                  <a:txBody>
                    <a:bodyP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S</a:t>
                      </a:r>
                      <a:r>
                        <a:rPr kumimoji="1" lang="ja-JP" altLang="en-US" sz="1000" dirty="0">
                          <a:solidFill>
                            <a:schemeClr val="bg1"/>
                          </a:solidFill>
                          <a:latin typeface="游ゴシック" panose="020B0400000000000000" pitchFamily="50" charset="-128"/>
                          <a:ea typeface="游ゴシック" panose="020B0400000000000000" pitchFamily="50" charset="-128"/>
                        </a:rPr>
                        <a:t>評価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ja-JP" altLang="en-US" sz="1000" dirty="0">
                          <a:latin typeface="游ゴシック" panose="020B0400000000000000" pitchFamily="50" charset="-128"/>
                          <a:ea typeface="游ゴシック" panose="020B0400000000000000" pitchFamily="50" charset="-128"/>
                        </a:rPr>
                        <a:t>上司の期待を大きく超えた能力発揮ができている。</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latin typeface="游ゴシック" panose="020B0400000000000000" pitchFamily="50" charset="-128"/>
                          <a:ea typeface="游ゴシック" panose="020B0400000000000000" pitchFamily="50" charset="-128"/>
                        </a:rPr>
                        <a:t>5%</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latin typeface="游ゴシック" panose="020B0400000000000000" pitchFamily="50" charset="-128"/>
                          <a:ea typeface="游ゴシック" panose="020B0400000000000000" pitchFamily="50" charset="-128"/>
                        </a:rPr>
                        <a:t>+3</a:t>
                      </a:r>
                      <a:r>
                        <a:rPr kumimoji="1" lang="ja-JP" altLang="en-US" sz="1000" dirty="0">
                          <a:latin typeface="游ゴシック" panose="020B0400000000000000" pitchFamily="50" charset="-128"/>
                          <a:ea typeface="游ゴシック" panose="020B0400000000000000" pitchFamily="50" charset="-128"/>
                        </a:rPr>
                        <a:t>級以上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986996"/>
                  </a:ext>
                </a:extLst>
              </a:tr>
              <a:tr h="135454">
                <a:tc>
                  <a:txBody>
                    <a:bodyP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A</a:t>
                      </a:r>
                      <a:r>
                        <a:rPr kumimoji="1" lang="ja-JP" altLang="en-US" sz="1000" dirty="0">
                          <a:solidFill>
                            <a:schemeClr val="bg1"/>
                          </a:solidFill>
                          <a:latin typeface="游ゴシック" panose="020B0400000000000000" pitchFamily="50" charset="-128"/>
                          <a:ea typeface="游ゴシック" panose="020B0400000000000000" pitchFamily="50" charset="-128"/>
                        </a:rPr>
                        <a:t>評価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ja-JP" altLang="en-US" sz="1000" dirty="0">
                          <a:latin typeface="游ゴシック" panose="020B0400000000000000" pitchFamily="50" charset="-128"/>
                          <a:ea typeface="游ゴシック" panose="020B0400000000000000" pitchFamily="50" charset="-128"/>
                        </a:rPr>
                        <a:t>上司の期待を超えた能力発揮ができている。</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latin typeface="游ゴシック" panose="020B0400000000000000" pitchFamily="50" charset="-128"/>
                          <a:ea typeface="游ゴシック" panose="020B0400000000000000" pitchFamily="50" charset="-128"/>
                        </a:rPr>
                        <a:t>10%</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latin typeface="游ゴシック" panose="020B0400000000000000" pitchFamily="50" charset="-128"/>
                          <a:ea typeface="游ゴシック" panose="020B0400000000000000" pitchFamily="50" charset="-128"/>
                        </a:rPr>
                        <a:t>∔</a:t>
                      </a:r>
                      <a:r>
                        <a:rPr kumimoji="1" lang="en-US" altLang="ja-JP" sz="1000" dirty="0">
                          <a:latin typeface="游ゴシック" panose="020B0400000000000000" pitchFamily="50" charset="-128"/>
                          <a:ea typeface="游ゴシック" panose="020B0400000000000000" pitchFamily="50" charset="-128"/>
                        </a:rPr>
                        <a:t>2</a:t>
                      </a:r>
                      <a:r>
                        <a:rPr kumimoji="1" lang="ja-JP" altLang="en-US" sz="1000" dirty="0">
                          <a:latin typeface="游ゴシック" panose="020B0400000000000000" pitchFamily="50" charset="-128"/>
                          <a:ea typeface="游ゴシック" panose="020B0400000000000000" pitchFamily="50" charset="-128"/>
                        </a:rPr>
                        <a:t>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6521508"/>
                  </a:ext>
                </a:extLst>
              </a:tr>
              <a:tr h="135454">
                <a:tc>
                  <a:txBody>
                    <a:bodyP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B</a:t>
                      </a:r>
                      <a:r>
                        <a:rPr kumimoji="1" lang="ja-JP" altLang="en-US" sz="1000" dirty="0">
                          <a:solidFill>
                            <a:schemeClr val="bg1"/>
                          </a:solidFill>
                          <a:latin typeface="游ゴシック" panose="020B0400000000000000" pitchFamily="50" charset="-128"/>
                          <a:ea typeface="游ゴシック" panose="020B0400000000000000" pitchFamily="50" charset="-128"/>
                        </a:rPr>
                        <a:t>評価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ja-JP" altLang="en-US" sz="1000" dirty="0">
                          <a:latin typeface="游ゴシック" panose="020B0400000000000000" pitchFamily="50" charset="-128"/>
                          <a:ea typeface="游ゴシック" panose="020B0400000000000000" pitchFamily="50" charset="-128"/>
                        </a:rPr>
                        <a:t>上司の期待通りの能力発揮ができている。</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latin typeface="游ゴシック" panose="020B0400000000000000" pitchFamily="50" charset="-128"/>
                          <a:ea typeface="游ゴシック" panose="020B0400000000000000" pitchFamily="50" charset="-128"/>
                        </a:rPr>
                        <a:t>40%</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latin typeface="游ゴシック" panose="020B0400000000000000" pitchFamily="50" charset="-128"/>
                          <a:ea typeface="游ゴシック" panose="020B0400000000000000" pitchFamily="50" charset="-128"/>
                        </a:rPr>
                        <a:t>∔</a:t>
                      </a:r>
                      <a:r>
                        <a:rPr kumimoji="1" lang="en-US" altLang="ja-JP" sz="1000" dirty="0">
                          <a:latin typeface="游ゴシック" panose="020B0400000000000000" pitchFamily="50" charset="-128"/>
                          <a:ea typeface="游ゴシック" panose="020B0400000000000000" pitchFamily="50" charset="-128"/>
                        </a:rPr>
                        <a:t>1</a:t>
                      </a:r>
                      <a:r>
                        <a:rPr kumimoji="1" lang="ja-JP" altLang="en-US" sz="1000" dirty="0">
                          <a:latin typeface="游ゴシック" panose="020B0400000000000000" pitchFamily="50" charset="-128"/>
                          <a:ea typeface="游ゴシック" panose="020B0400000000000000" pitchFamily="50" charset="-128"/>
                        </a:rPr>
                        <a:t>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6108875"/>
                  </a:ext>
                </a:extLst>
              </a:tr>
              <a:tr h="135454">
                <a:tc>
                  <a:txBody>
                    <a:bodyP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C</a:t>
                      </a:r>
                      <a:r>
                        <a:rPr kumimoji="1" lang="ja-JP" altLang="en-US" sz="1000" dirty="0">
                          <a:solidFill>
                            <a:schemeClr val="bg1"/>
                          </a:solidFill>
                          <a:latin typeface="游ゴシック" panose="020B0400000000000000" pitchFamily="50" charset="-128"/>
                          <a:ea typeface="游ゴシック" panose="020B0400000000000000" pitchFamily="50" charset="-128"/>
                        </a:rPr>
                        <a:t>評価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ja-JP" altLang="en-US" sz="1000" dirty="0">
                          <a:latin typeface="游ゴシック" panose="020B0400000000000000" pitchFamily="50" charset="-128"/>
                          <a:ea typeface="游ゴシック" panose="020B0400000000000000" pitchFamily="50" charset="-128"/>
                        </a:rPr>
                        <a:t>上司の期待に不足がある。</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游ゴシック" panose="020B0400000000000000" pitchFamily="50" charset="-128"/>
                          <a:ea typeface="游ゴシック" panose="020B0400000000000000" pitchFamily="50" charset="-128"/>
                        </a:rPr>
                        <a:t>40%</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游ゴシック" panose="020B0400000000000000" pitchFamily="50" charset="-128"/>
                          <a:ea typeface="游ゴシック" panose="020B0400000000000000" pitchFamily="50" charset="-128"/>
                        </a:rPr>
                        <a:t>±0</a:t>
                      </a:r>
                      <a:r>
                        <a:rPr kumimoji="1" lang="ja-JP" altLang="en-US" sz="1000" dirty="0">
                          <a:latin typeface="游ゴシック" panose="020B0400000000000000" pitchFamily="50" charset="-128"/>
                          <a:ea typeface="游ゴシック" panose="020B0400000000000000" pitchFamily="50" charset="-128"/>
                        </a:rPr>
                        <a:t>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3720414"/>
                  </a:ext>
                </a:extLst>
              </a:tr>
              <a:tr h="135454">
                <a:tc>
                  <a:txBody>
                    <a:bodyP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D</a:t>
                      </a:r>
                      <a:r>
                        <a:rPr kumimoji="1" lang="ja-JP" altLang="en-US" sz="1000" dirty="0">
                          <a:solidFill>
                            <a:schemeClr val="bg1"/>
                          </a:solidFill>
                          <a:latin typeface="游ゴシック" panose="020B0400000000000000" pitchFamily="50" charset="-128"/>
                          <a:ea typeface="游ゴシック" panose="020B0400000000000000" pitchFamily="50" charset="-128"/>
                        </a:rPr>
                        <a:t>評価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ja-JP" altLang="en-US" sz="1000" dirty="0">
                          <a:latin typeface="游ゴシック" panose="020B0400000000000000" pitchFamily="50" charset="-128"/>
                          <a:ea typeface="游ゴシック" panose="020B0400000000000000" pitchFamily="50" charset="-128"/>
                        </a:rPr>
                        <a:t>当該格や級に値する能力の発揮や行動、能力開発が見られない。</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latin typeface="游ゴシック" panose="020B0400000000000000" pitchFamily="50" charset="-128"/>
                          <a:ea typeface="游ゴシック" panose="020B0400000000000000" pitchFamily="50" charset="-128"/>
                        </a:rPr>
                        <a:t>5%</a:t>
                      </a:r>
                      <a:endParaRPr kumimoji="1" lang="ja-JP" altLang="en-US" sz="1000" dirty="0">
                        <a:latin typeface="游ゴシック" panose="020B0400000000000000" pitchFamily="50" charset="-128"/>
                        <a:ea typeface="游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00" dirty="0">
                          <a:latin typeface="游ゴシック" panose="020B0400000000000000" pitchFamily="50" charset="-128"/>
                          <a:ea typeface="游ゴシック" panose="020B0400000000000000" pitchFamily="50" charset="-128"/>
                        </a:rPr>
                        <a:t>-1~‐3</a:t>
                      </a:r>
                      <a:r>
                        <a:rPr kumimoji="1" lang="ja-JP" altLang="en-US" sz="1000" dirty="0">
                          <a:latin typeface="游ゴシック" panose="020B0400000000000000" pitchFamily="50" charset="-128"/>
                          <a:ea typeface="游ゴシック" panose="020B0400000000000000" pitchFamily="50" charset="-128"/>
                        </a:rPr>
                        <a:t>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4783052"/>
                  </a:ext>
                </a:extLst>
              </a:tr>
            </a:tbl>
          </a:graphicData>
        </a:graphic>
      </p:graphicFrame>
      <p:sp>
        <p:nvSpPr>
          <p:cNvPr id="60" name="テキスト ボックス 59">
            <a:extLst>
              <a:ext uri="{FF2B5EF4-FFF2-40B4-BE49-F238E27FC236}">
                <a16:creationId xmlns:a16="http://schemas.microsoft.com/office/drawing/2014/main" id="{DD3B45C7-4931-44C4-B8C6-CAC30E4C5E93}"/>
              </a:ext>
            </a:extLst>
          </p:cNvPr>
          <p:cNvSpPr txBox="1"/>
          <p:nvPr/>
        </p:nvSpPr>
        <p:spPr>
          <a:xfrm>
            <a:off x="380396" y="5976080"/>
            <a:ext cx="8586766" cy="430887"/>
          </a:xfrm>
          <a:prstGeom prst="rect">
            <a:avLst/>
          </a:prstGeom>
          <a:noFill/>
        </p:spPr>
        <p:txBody>
          <a:bodyPr wrap="square" rtlCol="0">
            <a:spAutoFit/>
          </a:bodyPr>
          <a:lstStyle/>
          <a:p>
            <a:r>
              <a:rPr lang="ja-JP" altLang="en-US" sz="1100" dirty="0">
                <a:latin typeface="游ゴシック" panose="020B0400000000000000" pitchFamily="50" charset="-128"/>
                <a:ea typeface="游ゴシック" panose="020B0400000000000000" pitchFamily="50" charset="-128"/>
              </a:rPr>
              <a:t>個々の業績評価結果を考慮せず、上期、下期ごと全社業績結果および 賞与算定基礎額（年収額の</a:t>
            </a:r>
            <a:r>
              <a:rPr lang="en-US" altLang="ja-JP" sz="1100" dirty="0">
                <a:latin typeface="游ゴシック" panose="020B0400000000000000" pitchFamily="50" charset="-128"/>
                <a:ea typeface="游ゴシック" panose="020B0400000000000000" pitchFamily="50" charset="-128"/>
              </a:rPr>
              <a:t>16</a:t>
            </a:r>
            <a:r>
              <a:rPr lang="ja-JP" altLang="en-US" sz="1100" dirty="0">
                <a:latin typeface="游ゴシック" panose="020B0400000000000000" pitchFamily="50" charset="-128"/>
                <a:ea typeface="游ゴシック" panose="020B0400000000000000" pitchFamily="50" charset="-128"/>
              </a:rPr>
              <a:t>分の２）に従い賞与の支給額を</a:t>
            </a:r>
            <a:endParaRPr lang="en-US" altLang="ja-JP" sz="1100" dirty="0">
              <a:latin typeface="游ゴシック" panose="020B0400000000000000" pitchFamily="50" charset="-128"/>
              <a:ea typeface="游ゴシック" panose="020B0400000000000000" pitchFamily="50" charset="-128"/>
            </a:endParaRPr>
          </a:p>
          <a:p>
            <a:r>
              <a:rPr lang="ja-JP" altLang="en-US" sz="1100" dirty="0">
                <a:latin typeface="游ゴシック" panose="020B0400000000000000" pitchFamily="50" charset="-128"/>
                <a:ea typeface="游ゴシック" panose="020B0400000000000000" pitchFamily="50" charset="-128"/>
              </a:rPr>
              <a:t>決定します。（</a:t>
            </a:r>
            <a:r>
              <a:rPr lang="en-US" altLang="ja-JP" sz="1100" dirty="0">
                <a:latin typeface="游ゴシック" panose="020B0400000000000000" pitchFamily="50" charset="-128"/>
                <a:ea typeface="游ゴシック" panose="020B0400000000000000" pitchFamily="50" charset="-128"/>
              </a:rPr>
              <a:t>90%</a:t>
            </a:r>
            <a:r>
              <a:rPr lang="ja-JP" altLang="en-US" sz="1100" dirty="0">
                <a:latin typeface="游ゴシック" panose="020B0400000000000000" pitchFamily="50" charset="-128"/>
                <a:ea typeface="游ゴシック" panose="020B0400000000000000" pitchFamily="50" charset="-128"/>
              </a:rPr>
              <a:t>保証）</a:t>
            </a:r>
            <a:endParaRPr kumimoji="1" lang="ja-JP" altLang="en-US" sz="1100" dirty="0">
              <a:latin typeface="游ゴシック" panose="020B0400000000000000" pitchFamily="50" charset="-128"/>
              <a:ea typeface="游ゴシック" panose="020B0400000000000000" pitchFamily="50" charset="-128"/>
            </a:endParaRPr>
          </a:p>
        </p:txBody>
      </p:sp>
      <p:grpSp>
        <p:nvGrpSpPr>
          <p:cNvPr id="4106" name="グループ化 4105">
            <a:extLst>
              <a:ext uri="{FF2B5EF4-FFF2-40B4-BE49-F238E27FC236}">
                <a16:creationId xmlns:a16="http://schemas.microsoft.com/office/drawing/2014/main" id="{F3820538-057D-4A8D-82DC-FF854CB18917}"/>
              </a:ext>
            </a:extLst>
          </p:cNvPr>
          <p:cNvGrpSpPr/>
          <p:nvPr/>
        </p:nvGrpSpPr>
        <p:grpSpPr>
          <a:xfrm>
            <a:off x="380396" y="1564482"/>
            <a:ext cx="8329047" cy="1034832"/>
            <a:chOff x="78825" y="1876727"/>
            <a:chExt cx="8909019" cy="1106889"/>
          </a:xfrm>
        </p:grpSpPr>
        <p:grpSp>
          <p:nvGrpSpPr>
            <p:cNvPr id="61" name="グループ化 60">
              <a:extLst>
                <a:ext uri="{FF2B5EF4-FFF2-40B4-BE49-F238E27FC236}">
                  <a16:creationId xmlns:a16="http://schemas.microsoft.com/office/drawing/2014/main" id="{1662CF0B-8B44-421B-9CB7-60CE9D86DE1E}"/>
                </a:ext>
              </a:extLst>
            </p:cNvPr>
            <p:cNvGrpSpPr/>
            <p:nvPr/>
          </p:nvGrpSpPr>
          <p:grpSpPr>
            <a:xfrm>
              <a:off x="277876" y="2258834"/>
              <a:ext cx="8442848" cy="431438"/>
              <a:chOff x="161600" y="1578143"/>
              <a:chExt cx="9062905" cy="463124"/>
            </a:xfrm>
          </p:grpSpPr>
          <p:cxnSp>
            <p:nvCxnSpPr>
              <p:cNvPr id="64" name="直線コネクタ 63">
                <a:extLst>
                  <a:ext uri="{FF2B5EF4-FFF2-40B4-BE49-F238E27FC236}">
                    <a16:creationId xmlns:a16="http://schemas.microsoft.com/office/drawing/2014/main" id="{3E5BD793-A573-4BD3-8ED0-5E92E72EA42D}"/>
                  </a:ext>
                </a:extLst>
              </p:cNvPr>
              <p:cNvCxnSpPr>
                <a:cxnSpLocks/>
              </p:cNvCxnSpPr>
              <p:nvPr/>
            </p:nvCxnSpPr>
            <p:spPr>
              <a:xfrm>
                <a:off x="179512" y="1809765"/>
                <a:ext cx="86409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5" name="楕円 64">
                <a:extLst>
                  <a:ext uri="{FF2B5EF4-FFF2-40B4-BE49-F238E27FC236}">
                    <a16:creationId xmlns:a16="http://schemas.microsoft.com/office/drawing/2014/main" id="{AD1B6E00-1845-46FD-8757-941E08DB7124}"/>
                  </a:ext>
                </a:extLst>
              </p:cNvPr>
              <p:cNvSpPr/>
              <p:nvPr/>
            </p:nvSpPr>
            <p:spPr>
              <a:xfrm>
                <a:off x="974220" y="1593741"/>
                <a:ext cx="432048" cy="432049"/>
              </a:xfrm>
              <a:prstGeom prst="ellipse">
                <a:avLst/>
              </a:prstGeom>
              <a:solidFill>
                <a:schemeClr val="bg1">
                  <a:lumMod val="5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8</a:t>
                </a:r>
                <a:r>
                  <a:rPr lang="ja-JP" altLang="en-US" sz="1000" dirty="0">
                    <a:solidFill>
                      <a:schemeClr val="bg1"/>
                    </a:solidFill>
                    <a:latin typeface="游ゴシック" panose="020B0400000000000000" pitchFamily="50" charset="-128"/>
                    <a:ea typeface="游ゴシック" panose="020B0400000000000000" pitchFamily="50" charset="-128"/>
                  </a:rPr>
                  <a:t>月</a:t>
                </a:r>
                <a:endParaRPr kumimoji="1"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66" name="楕円 65">
                <a:extLst>
                  <a:ext uri="{FF2B5EF4-FFF2-40B4-BE49-F238E27FC236}">
                    <a16:creationId xmlns:a16="http://schemas.microsoft.com/office/drawing/2014/main" id="{FA7032C1-D663-4547-A215-624922E4B8B8}"/>
                  </a:ext>
                </a:extLst>
              </p:cNvPr>
              <p:cNvSpPr/>
              <p:nvPr/>
            </p:nvSpPr>
            <p:spPr>
              <a:xfrm>
                <a:off x="4882267" y="1606960"/>
                <a:ext cx="432048" cy="432049"/>
              </a:xfrm>
              <a:prstGeom prst="ellipse">
                <a:avLst/>
              </a:prstGeom>
              <a:solidFill>
                <a:schemeClr val="bg1">
                  <a:lumMod val="5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1</a:t>
                </a:r>
                <a:r>
                  <a:rPr kumimoji="1" lang="ja-JP" altLang="en-US" sz="1000" dirty="0">
                    <a:solidFill>
                      <a:schemeClr val="bg1"/>
                    </a:solidFill>
                    <a:latin typeface="游ゴシック" panose="020B0400000000000000" pitchFamily="50" charset="-128"/>
                    <a:ea typeface="游ゴシック" panose="020B0400000000000000" pitchFamily="50" charset="-128"/>
                  </a:rPr>
                  <a:t>月</a:t>
                </a:r>
              </a:p>
            </p:txBody>
          </p:sp>
          <p:sp>
            <p:nvSpPr>
              <p:cNvPr id="67" name="楕円 66">
                <a:extLst>
                  <a:ext uri="{FF2B5EF4-FFF2-40B4-BE49-F238E27FC236}">
                    <a16:creationId xmlns:a16="http://schemas.microsoft.com/office/drawing/2014/main" id="{29B27BE3-B529-4E40-B1A1-7D1992BF1B62}"/>
                  </a:ext>
                </a:extLst>
              </p:cNvPr>
              <p:cNvSpPr/>
              <p:nvPr/>
            </p:nvSpPr>
            <p:spPr>
              <a:xfrm>
                <a:off x="8011291" y="1607193"/>
                <a:ext cx="432050" cy="432049"/>
              </a:xfrm>
              <a:prstGeom prst="ellipse">
                <a:avLst/>
              </a:prstGeom>
              <a:solidFill>
                <a:schemeClr val="bg1">
                  <a:lumMod val="5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5</a:t>
                </a:r>
                <a:r>
                  <a:rPr kumimoji="1" lang="ja-JP" altLang="en-US" sz="1000" dirty="0">
                    <a:solidFill>
                      <a:schemeClr val="bg1"/>
                    </a:solidFill>
                    <a:latin typeface="游ゴシック" panose="020B0400000000000000" pitchFamily="50" charset="-128"/>
                    <a:ea typeface="游ゴシック" panose="020B0400000000000000" pitchFamily="50" charset="-128"/>
                  </a:rPr>
                  <a:t>月</a:t>
                </a:r>
              </a:p>
            </p:txBody>
          </p:sp>
          <p:sp>
            <p:nvSpPr>
              <p:cNvPr id="68" name="楕円 67">
                <a:extLst>
                  <a:ext uri="{FF2B5EF4-FFF2-40B4-BE49-F238E27FC236}">
                    <a16:creationId xmlns:a16="http://schemas.microsoft.com/office/drawing/2014/main" id="{A0E20A6A-3C30-45B8-BF1B-BFBEEAF5D3CA}"/>
                  </a:ext>
                </a:extLst>
              </p:cNvPr>
              <p:cNvSpPr/>
              <p:nvPr/>
            </p:nvSpPr>
            <p:spPr>
              <a:xfrm>
                <a:off x="3313733" y="1609218"/>
                <a:ext cx="432048" cy="432049"/>
              </a:xfrm>
              <a:prstGeom prst="ellipse">
                <a:avLst/>
              </a:prstGeom>
              <a:solidFill>
                <a:schemeClr val="bg1">
                  <a:lumMod val="5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11</a:t>
                </a:r>
                <a:r>
                  <a:rPr kumimoji="1" lang="ja-JP" altLang="en-US" sz="1000" dirty="0">
                    <a:solidFill>
                      <a:schemeClr val="bg1"/>
                    </a:solidFill>
                    <a:latin typeface="游ゴシック" panose="020B0400000000000000" pitchFamily="50" charset="-128"/>
                    <a:ea typeface="游ゴシック" panose="020B0400000000000000" pitchFamily="50" charset="-128"/>
                  </a:rPr>
                  <a:t>月</a:t>
                </a:r>
              </a:p>
            </p:txBody>
          </p:sp>
          <p:sp>
            <p:nvSpPr>
              <p:cNvPr id="69" name="楕円 68">
                <a:extLst>
                  <a:ext uri="{FF2B5EF4-FFF2-40B4-BE49-F238E27FC236}">
                    <a16:creationId xmlns:a16="http://schemas.microsoft.com/office/drawing/2014/main" id="{528359B1-53EE-4838-9E89-52DE8363F611}"/>
                  </a:ext>
                </a:extLst>
              </p:cNvPr>
              <p:cNvSpPr/>
              <p:nvPr/>
            </p:nvSpPr>
            <p:spPr>
              <a:xfrm>
                <a:off x="6448963" y="1606047"/>
                <a:ext cx="432048" cy="432049"/>
              </a:xfrm>
              <a:prstGeom prst="ellipse">
                <a:avLst/>
              </a:prstGeom>
              <a:solidFill>
                <a:schemeClr val="accent2">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3</a:t>
                </a:r>
                <a:r>
                  <a:rPr kumimoji="1" lang="ja-JP" altLang="en-US" sz="1000" dirty="0">
                    <a:solidFill>
                      <a:schemeClr val="bg1"/>
                    </a:solidFill>
                    <a:latin typeface="游ゴシック" panose="020B0400000000000000" pitchFamily="50" charset="-128"/>
                    <a:ea typeface="游ゴシック" panose="020B0400000000000000" pitchFamily="50" charset="-128"/>
                  </a:rPr>
                  <a:t>月</a:t>
                </a:r>
              </a:p>
            </p:txBody>
          </p:sp>
          <p:sp>
            <p:nvSpPr>
              <p:cNvPr id="70" name="楕円 69">
                <a:extLst>
                  <a:ext uri="{FF2B5EF4-FFF2-40B4-BE49-F238E27FC236}">
                    <a16:creationId xmlns:a16="http://schemas.microsoft.com/office/drawing/2014/main" id="{E26F71C6-974D-4887-90A4-5B198437071D}"/>
                  </a:ext>
                </a:extLst>
              </p:cNvPr>
              <p:cNvSpPr/>
              <p:nvPr/>
            </p:nvSpPr>
            <p:spPr>
              <a:xfrm>
                <a:off x="161600" y="1607917"/>
                <a:ext cx="432048" cy="432049"/>
              </a:xfrm>
              <a:prstGeom prst="ellipse">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7</a:t>
                </a:r>
                <a:r>
                  <a:rPr kumimoji="1" lang="ja-JP" altLang="en-US" sz="1000" dirty="0">
                    <a:solidFill>
                      <a:schemeClr val="bg1"/>
                    </a:solidFill>
                    <a:latin typeface="游ゴシック" panose="020B0400000000000000" pitchFamily="50" charset="-128"/>
                    <a:ea typeface="游ゴシック" panose="020B0400000000000000" pitchFamily="50" charset="-128"/>
                  </a:rPr>
                  <a:t>月</a:t>
                </a:r>
              </a:p>
            </p:txBody>
          </p:sp>
          <p:sp>
            <p:nvSpPr>
              <p:cNvPr id="72" name="楕円 71">
                <a:extLst>
                  <a:ext uri="{FF2B5EF4-FFF2-40B4-BE49-F238E27FC236}">
                    <a16:creationId xmlns:a16="http://schemas.microsoft.com/office/drawing/2014/main" id="{6C2A923C-A1D4-46B1-A3BE-072D7EB1D9FE}"/>
                  </a:ext>
                </a:extLst>
              </p:cNvPr>
              <p:cNvSpPr/>
              <p:nvPr/>
            </p:nvSpPr>
            <p:spPr>
              <a:xfrm>
                <a:off x="2530012" y="1589469"/>
                <a:ext cx="432048" cy="432049"/>
              </a:xfrm>
              <a:prstGeom prst="ellipse">
                <a:avLst/>
              </a:prstGeom>
              <a:solidFill>
                <a:schemeClr val="bg1">
                  <a:lumMod val="5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000" dirty="0">
                    <a:solidFill>
                      <a:schemeClr val="bg1"/>
                    </a:solidFill>
                    <a:latin typeface="游ゴシック" panose="020B0400000000000000" pitchFamily="50" charset="-128"/>
                    <a:ea typeface="游ゴシック" panose="020B0400000000000000" pitchFamily="50" charset="-128"/>
                  </a:rPr>
                  <a:t>10</a:t>
                </a:r>
                <a:r>
                  <a:rPr lang="ja-JP" altLang="en-US" sz="1000" dirty="0">
                    <a:solidFill>
                      <a:schemeClr val="bg1"/>
                    </a:solidFill>
                    <a:latin typeface="游ゴシック" panose="020B0400000000000000" pitchFamily="50" charset="-128"/>
                    <a:ea typeface="游ゴシック" panose="020B0400000000000000" pitchFamily="50" charset="-128"/>
                  </a:rPr>
                  <a:t>月</a:t>
                </a:r>
                <a:endParaRPr kumimoji="1"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73" name="楕円 72">
                <a:extLst>
                  <a:ext uri="{FF2B5EF4-FFF2-40B4-BE49-F238E27FC236}">
                    <a16:creationId xmlns:a16="http://schemas.microsoft.com/office/drawing/2014/main" id="{6818D8DF-6600-4C04-AA37-BDED2123D185}"/>
                  </a:ext>
                </a:extLst>
              </p:cNvPr>
              <p:cNvSpPr/>
              <p:nvPr/>
            </p:nvSpPr>
            <p:spPr>
              <a:xfrm>
                <a:off x="5665988" y="1606047"/>
                <a:ext cx="432048" cy="432049"/>
              </a:xfrm>
              <a:prstGeom prst="ellipse">
                <a:avLst/>
              </a:prstGeom>
              <a:solidFill>
                <a:schemeClr val="bg1">
                  <a:lumMod val="5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2</a:t>
                </a:r>
                <a:r>
                  <a:rPr kumimoji="1" lang="ja-JP" altLang="en-US" sz="1000" dirty="0">
                    <a:solidFill>
                      <a:schemeClr val="bg1"/>
                    </a:solidFill>
                    <a:latin typeface="游ゴシック" panose="020B0400000000000000" pitchFamily="50" charset="-128"/>
                    <a:ea typeface="游ゴシック" panose="020B0400000000000000" pitchFamily="50" charset="-128"/>
                  </a:rPr>
                  <a:t>月</a:t>
                </a:r>
              </a:p>
            </p:txBody>
          </p:sp>
          <p:sp>
            <p:nvSpPr>
              <p:cNvPr id="74" name="楕円 73">
                <a:extLst>
                  <a:ext uri="{FF2B5EF4-FFF2-40B4-BE49-F238E27FC236}">
                    <a16:creationId xmlns:a16="http://schemas.microsoft.com/office/drawing/2014/main" id="{15D9CA7A-6D11-4973-AFFA-92EC1CCDB418}"/>
                  </a:ext>
                </a:extLst>
              </p:cNvPr>
              <p:cNvSpPr/>
              <p:nvPr/>
            </p:nvSpPr>
            <p:spPr>
              <a:xfrm>
                <a:off x="8792455" y="1606047"/>
                <a:ext cx="432050" cy="432049"/>
              </a:xfrm>
              <a:prstGeom prst="ellipse">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6</a:t>
                </a:r>
                <a:r>
                  <a:rPr kumimoji="1" lang="ja-JP" altLang="en-US" sz="1000" dirty="0">
                    <a:solidFill>
                      <a:schemeClr val="bg1"/>
                    </a:solidFill>
                    <a:latin typeface="游ゴシック" panose="020B0400000000000000" pitchFamily="50" charset="-128"/>
                    <a:ea typeface="游ゴシック" panose="020B0400000000000000" pitchFamily="50" charset="-128"/>
                  </a:rPr>
                  <a:t>月</a:t>
                </a:r>
              </a:p>
            </p:txBody>
          </p:sp>
          <p:sp>
            <p:nvSpPr>
              <p:cNvPr id="75" name="楕円 74">
                <a:extLst>
                  <a:ext uri="{FF2B5EF4-FFF2-40B4-BE49-F238E27FC236}">
                    <a16:creationId xmlns:a16="http://schemas.microsoft.com/office/drawing/2014/main" id="{DF032442-EB9D-4115-936D-6F57FA39600C}"/>
                  </a:ext>
                </a:extLst>
              </p:cNvPr>
              <p:cNvSpPr/>
              <p:nvPr/>
            </p:nvSpPr>
            <p:spPr>
              <a:xfrm>
                <a:off x="4098000" y="1607716"/>
                <a:ext cx="432048" cy="432049"/>
              </a:xfrm>
              <a:prstGeom prst="ellipse">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12</a:t>
                </a:r>
                <a:r>
                  <a:rPr kumimoji="1" lang="ja-JP" altLang="en-US" sz="1000" dirty="0">
                    <a:solidFill>
                      <a:schemeClr val="bg1"/>
                    </a:solidFill>
                    <a:latin typeface="游ゴシック" panose="020B0400000000000000" pitchFamily="50" charset="-128"/>
                    <a:ea typeface="游ゴシック" panose="020B0400000000000000" pitchFamily="50" charset="-128"/>
                  </a:rPr>
                  <a:t>月</a:t>
                </a:r>
              </a:p>
            </p:txBody>
          </p:sp>
          <p:sp>
            <p:nvSpPr>
              <p:cNvPr id="76" name="楕円 75">
                <a:extLst>
                  <a:ext uri="{FF2B5EF4-FFF2-40B4-BE49-F238E27FC236}">
                    <a16:creationId xmlns:a16="http://schemas.microsoft.com/office/drawing/2014/main" id="{8DEADFB8-EA13-4596-B85E-9F26FF4D1816}"/>
                  </a:ext>
                </a:extLst>
              </p:cNvPr>
              <p:cNvSpPr/>
              <p:nvPr/>
            </p:nvSpPr>
            <p:spPr>
              <a:xfrm>
                <a:off x="7230127" y="1597335"/>
                <a:ext cx="432048" cy="432049"/>
              </a:xfrm>
              <a:prstGeom prst="ellipse">
                <a:avLst/>
              </a:prstGeom>
              <a:solidFill>
                <a:schemeClr val="bg1">
                  <a:lumMod val="5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4</a:t>
                </a:r>
                <a:r>
                  <a:rPr kumimoji="1" lang="ja-JP" altLang="en-US" sz="1000" dirty="0">
                    <a:solidFill>
                      <a:schemeClr val="bg1"/>
                    </a:solidFill>
                    <a:latin typeface="游ゴシック" panose="020B0400000000000000" pitchFamily="50" charset="-128"/>
                    <a:ea typeface="游ゴシック" panose="020B0400000000000000" pitchFamily="50" charset="-128"/>
                  </a:rPr>
                  <a:t>月</a:t>
                </a:r>
              </a:p>
            </p:txBody>
          </p:sp>
          <p:sp>
            <p:nvSpPr>
              <p:cNvPr id="77" name="楕円 76">
                <a:extLst>
                  <a:ext uri="{FF2B5EF4-FFF2-40B4-BE49-F238E27FC236}">
                    <a16:creationId xmlns:a16="http://schemas.microsoft.com/office/drawing/2014/main" id="{84548A1A-4344-4C35-96FB-90C6264B3008}"/>
                  </a:ext>
                </a:extLst>
              </p:cNvPr>
              <p:cNvSpPr/>
              <p:nvPr/>
            </p:nvSpPr>
            <p:spPr>
              <a:xfrm>
                <a:off x="1752116" y="1578143"/>
                <a:ext cx="432048" cy="432049"/>
              </a:xfrm>
              <a:prstGeom prst="ellipse">
                <a:avLst/>
              </a:prstGeom>
              <a:solidFill>
                <a:schemeClr val="accent2">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000" dirty="0">
                    <a:solidFill>
                      <a:schemeClr val="bg1"/>
                    </a:solidFill>
                    <a:latin typeface="游ゴシック" panose="020B0400000000000000" pitchFamily="50" charset="-128"/>
                    <a:ea typeface="游ゴシック" panose="020B0400000000000000" pitchFamily="50" charset="-128"/>
                  </a:rPr>
                  <a:t>9</a:t>
                </a:r>
                <a:r>
                  <a:rPr lang="ja-JP" altLang="en-US" sz="1000" dirty="0">
                    <a:solidFill>
                      <a:schemeClr val="bg1"/>
                    </a:solidFill>
                    <a:latin typeface="游ゴシック" panose="020B0400000000000000" pitchFamily="50" charset="-128"/>
                    <a:ea typeface="游ゴシック" panose="020B0400000000000000" pitchFamily="50" charset="-128"/>
                  </a:rPr>
                  <a:t>月</a:t>
                </a:r>
                <a:endParaRPr kumimoji="1" lang="ja-JP" altLang="en-US" sz="1000" dirty="0">
                  <a:solidFill>
                    <a:schemeClr val="bg1"/>
                  </a:solidFill>
                  <a:latin typeface="游ゴシック" panose="020B0400000000000000" pitchFamily="50" charset="-128"/>
                  <a:ea typeface="游ゴシック" panose="020B0400000000000000" pitchFamily="50" charset="-128"/>
                </a:endParaRPr>
              </a:p>
            </p:txBody>
          </p:sp>
        </p:grpSp>
        <p:sp>
          <p:nvSpPr>
            <p:cNvPr id="63" name="テキスト ボックス 62">
              <a:extLst>
                <a:ext uri="{FF2B5EF4-FFF2-40B4-BE49-F238E27FC236}">
                  <a16:creationId xmlns:a16="http://schemas.microsoft.com/office/drawing/2014/main" id="{1C048E49-83E3-432A-B11C-F7A085767304}"/>
                </a:ext>
              </a:extLst>
            </p:cNvPr>
            <p:cNvSpPr txBox="1"/>
            <p:nvPr/>
          </p:nvSpPr>
          <p:spPr>
            <a:xfrm>
              <a:off x="78825" y="2717859"/>
              <a:ext cx="770213" cy="263366"/>
            </a:xfrm>
            <a:prstGeom prst="rect">
              <a:avLst/>
            </a:prstGeom>
            <a:noFill/>
          </p:spPr>
          <p:txBody>
            <a:bodyPr wrap="square" rtlCol="0">
              <a:spAutoFit/>
            </a:bodyPr>
            <a:lstStyle/>
            <a:p>
              <a:pPr algn="ctr"/>
              <a:r>
                <a:rPr kumimoji="1" lang="ja-JP" altLang="en-US" sz="1000" dirty="0">
                  <a:latin typeface="游ゴシック" panose="020B0400000000000000" pitchFamily="50" charset="-128"/>
                  <a:ea typeface="游ゴシック" panose="020B0400000000000000" pitchFamily="50" charset="-128"/>
                </a:rPr>
                <a:t>下期賞与</a:t>
              </a:r>
            </a:p>
          </p:txBody>
        </p:sp>
        <p:sp>
          <p:nvSpPr>
            <p:cNvPr id="80" name="テキスト ボックス 79">
              <a:extLst>
                <a:ext uri="{FF2B5EF4-FFF2-40B4-BE49-F238E27FC236}">
                  <a16:creationId xmlns:a16="http://schemas.microsoft.com/office/drawing/2014/main" id="{8B085459-6BE9-43FC-8999-1CC859066ED9}"/>
                </a:ext>
              </a:extLst>
            </p:cNvPr>
            <p:cNvSpPr txBox="1"/>
            <p:nvPr/>
          </p:nvSpPr>
          <p:spPr>
            <a:xfrm>
              <a:off x="3711592" y="2720250"/>
              <a:ext cx="878180" cy="263366"/>
            </a:xfrm>
            <a:prstGeom prst="rect">
              <a:avLst/>
            </a:prstGeom>
            <a:noFill/>
          </p:spPr>
          <p:txBody>
            <a:bodyPr wrap="square" rtlCol="0">
              <a:spAutoFit/>
            </a:bodyPr>
            <a:lstStyle/>
            <a:p>
              <a:pPr algn="ctr"/>
              <a:r>
                <a:rPr kumimoji="1" lang="ja-JP" altLang="en-US" sz="1000" dirty="0">
                  <a:latin typeface="游ゴシック" panose="020B0400000000000000" pitchFamily="50" charset="-128"/>
                  <a:ea typeface="游ゴシック" panose="020B0400000000000000" pitchFamily="50" charset="-128"/>
                </a:rPr>
                <a:t>上期賞与</a:t>
              </a:r>
            </a:p>
          </p:txBody>
        </p:sp>
        <p:sp>
          <p:nvSpPr>
            <p:cNvPr id="81" name="テキスト ボックス 80">
              <a:extLst>
                <a:ext uri="{FF2B5EF4-FFF2-40B4-BE49-F238E27FC236}">
                  <a16:creationId xmlns:a16="http://schemas.microsoft.com/office/drawing/2014/main" id="{3A0D792D-616C-471C-81C0-A0BD49EA1BB7}"/>
                </a:ext>
              </a:extLst>
            </p:cNvPr>
            <p:cNvSpPr txBox="1"/>
            <p:nvPr/>
          </p:nvSpPr>
          <p:spPr>
            <a:xfrm>
              <a:off x="8170664" y="2000043"/>
              <a:ext cx="801667" cy="263366"/>
            </a:xfrm>
            <a:prstGeom prst="rect">
              <a:avLst/>
            </a:prstGeom>
            <a:noFill/>
          </p:spPr>
          <p:txBody>
            <a:bodyPr wrap="square" rtlCol="0">
              <a:spAutoFit/>
            </a:bodyPr>
            <a:lstStyle/>
            <a:p>
              <a:r>
                <a:rPr kumimoji="1" lang="ja-JP" altLang="en-US" sz="1000" dirty="0">
                  <a:latin typeface="游ゴシック" panose="020B0400000000000000" pitchFamily="50" charset="-128"/>
                  <a:ea typeface="游ゴシック" panose="020B0400000000000000" pitchFamily="50" charset="-128"/>
                </a:rPr>
                <a:t>人事評価</a:t>
              </a:r>
            </a:p>
          </p:txBody>
        </p:sp>
        <p:sp>
          <p:nvSpPr>
            <p:cNvPr id="82" name="テキスト ボックス 81">
              <a:extLst>
                <a:ext uri="{FF2B5EF4-FFF2-40B4-BE49-F238E27FC236}">
                  <a16:creationId xmlns:a16="http://schemas.microsoft.com/office/drawing/2014/main" id="{88BF188E-DA9B-4187-B895-A83F21352B5B}"/>
                </a:ext>
              </a:extLst>
            </p:cNvPr>
            <p:cNvSpPr txBox="1"/>
            <p:nvPr/>
          </p:nvSpPr>
          <p:spPr>
            <a:xfrm>
              <a:off x="8099633" y="2717859"/>
              <a:ext cx="888211" cy="263366"/>
            </a:xfrm>
            <a:prstGeom prst="rect">
              <a:avLst/>
            </a:prstGeom>
            <a:noFill/>
          </p:spPr>
          <p:txBody>
            <a:bodyPr wrap="square" rtlCol="0">
              <a:spAutoFit/>
            </a:bodyPr>
            <a:lstStyle/>
            <a:p>
              <a:pPr algn="ctr"/>
              <a:r>
                <a:rPr kumimoji="1" lang="ja-JP" altLang="en-US" sz="1000" dirty="0">
                  <a:latin typeface="游ゴシック" panose="020B0400000000000000" pitchFamily="50" charset="-128"/>
                  <a:ea typeface="游ゴシック" panose="020B0400000000000000" pitchFamily="50" charset="-128"/>
                </a:rPr>
                <a:t>新給与決定</a:t>
              </a:r>
            </a:p>
          </p:txBody>
        </p:sp>
        <p:sp>
          <p:nvSpPr>
            <p:cNvPr id="83" name="テキスト ボックス 82">
              <a:extLst>
                <a:ext uri="{FF2B5EF4-FFF2-40B4-BE49-F238E27FC236}">
                  <a16:creationId xmlns:a16="http://schemas.microsoft.com/office/drawing/2014/main" id="{7F88130D-1862-4DB9-B34A-802FD1DCC152}"/>
                </a:ext>
              </a:extLst>
            </p:cNvPr>
            <p:cNvSpPr txBox="1"/>
            <p:nvPr/>
          </p:nvSpPr>
          <p:spPr>
            <a:xfrm>
              <a:off x="130306" y="2000043"/>
              <a:ext cx="770212" cy="263366"/>
            </a:xfrm>
            <a:prstGeom prst="rect">
              <a:avLst/>
            </a:prstGeom>
            <a:noFill/>
          </p:spPr>
          <p:txBody>
            <a:bodyPr wrap="square" rtlCol="0">
              <a:spAutoFit/>
            </a:bodyPr>
            <a:lstStyle/>
            <a:p>
              <a:r>
                <a:rPr kumimoji="1" lang="ja-JP" altLang="en-US" sz="1000" dirty="0">
                  <a:latin typeface="游ゴシック" panose="020B0400000000000000" pitchFamily="50" charset="-128"/>
                  <a:ea typeface="游ゴシック" panose="020B0400000000000000" pitchFamily="50" charset="-128"/>
                </a:rPr>
                <a:t>目標設定</a:t>
              </a:r>
            </a:p>
          </p:txBody>
        </p:sp>
        <p:cxnSp>
          <p:nvCxnSpPr>
            <p:cNvPr id="4097" name="直線矢印コネクタ 4096">
              <a:extLst>
                <a:ext uri="{FF2B5EF4-FFF2-40B4-BE49-F238E27FC236}">
                  <a16:creationId xmlns:a16="http://schemas.microsoft.com/office/drawing/2014/main" id="{3C25EDB3-976B-47F9-A295-FACF975A448F}"/>
                </a:ext>
              </a:extLst>
            </p:cNvPr>
            <p:cNvCxnSpPr>
              <a:cxnSpLocks/>
              <a:stCxn id="83" idx="3"/>
              <a:endCxn id="81" idx="1"/>
            </p:cNvCxnSpPr>
            <p:nvPr/>
          </p:nvCxnSpPr>
          <p:spPr>
            <a:xfrm>
              <a:off x="900519" y="2131726"/>
              <a:ext cx="7270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99" name="直線コネクタ 4098">
              <a:extLst>
                <a:ext uri="{FF2B5EF4-FFF2-40B4-BE49-F238E27FC236}">
                  <a16:creationId xmlns:a16="http://schemas.microsoft.com/office/drawing/2014/main" id="{989D3E35-88A5-4AA8-8B11-4092F7D2179B}"/>
                </a:ext>
              </a:extLst>
            </p:cNvPr>
            <p:cNvCxnSpPr>
              <a:cxnSpLocks/>
            </p:cNvCxnSpPr>
            <p:nvPr/>
          </p:nvCxnSpPr>
          <p:spPr>
            <a:xfrm flipH="1">
              <a:off x="1955649" y="2066444"/>
              <a:ext cx="5169" cy="111919"/>
            </a:xfrm>
            <a:prstGeom prst="line">
              <a:avLst/>
            </a:prstGeom>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87EE92C3-E208-4483-B479-FADDA0670196}"/>
                </a:ext>
              </a:extLst>
            </p:cNvPr>
            <p:cNvSpPr txBox="1"/>
            <p:nvPr/>
          </p:nvSpPr>
          <p:spPr>
            <a:xfrm>
              <a:off x="1743492" y="1877223"/>
              <a:ext cx="525410" cy="263366"/>
            </a:xfrm>
            <a:prstGeom prst="rect">
              <a:avLst/>
            </a:prstGeom>
            <a:noFill/>
          </p:spPr>
          <p:txBody>
            <a:bodyPr wrap="square" rtlCol="0">
              <a:spAutoFit/>
            </a:bodyPr>
            <a:lstStyle/>
            <a:p>
              <a:r>
                <a:rPr kumimoji="1" lang="ja-JP" altLang="en-US" sz="1000" dirty="0">
                  <a:latin typeface="游ゴシック" panose="020B0400000000000000" pitchFamily="50" charset="-128"/>
                  <a:ea typeface="游ゴシック" panose="020B0400000000000000" pitchFamily="50" charset="-128"/>
                </a:rPr>
                <a:t>面談</a:t>
              </a:r>
            </a:p>
          </p:txBody>
        </p:sp>
        <p:cxnSp>
          <p:nvCxnSpPr>
            <p:cNvPr id="90" name="直線コネクタ 89">
              <a:extLst>
                <a:ext uri="{FF2B5EF4-FFF2-40B4-BE49-F238E27FC236}">
                  <a16:creationId xmlns:a16="http://schemas.microsoft.com/office/drawing/2014/main" id="{D497D148-D1A8-4A1B-8CA0-26F825620F38}"/>
                </a:ext>
              </a:extLst>
            </p:cNvPr>
            <p:cNvCxnSpPr>
              <a:cxnSpLocks/>
            </p:cNvCxnSpPr>
            <p:nvPr/>
          </p:nvCxnSpPr>
          <p:spPr>
            <a:xfrm flipH="1">
              <a:off x="4134602" y="2068869"/>
              <a:ext cx="5169" cy="111919"/>
            </a:xfrm>
            <a:prstGeom prst="line">
              <a:avLst/>
            </a:prstGeom>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7F257B6C-730A-4B71-BE61-684D583423B4}"/>
                </a:ext>
              </a:extLst>
            </p:cNvPr>
            <p:cNvSpPr txBox="1"/>
            <p:nvPr/>
          </p:nvSpPr>
          <p:spPr>
            <a:xfrm>
              <a:off x="3794333" y="1876908"/>
              <a:ext cx="803250" cy="263366"/>
            </a:xfrm>
            <a:prstGeom prst="rect">
              <a:avLst/>
            </a:prstGeom>
            <a:noFill/>
          </p:spPr>
          <p:txBody>
            <a:bodyPr wrap="square" rtlCol="0">
              <a:spAutoFit/>
            </a:bodyPr>
            <a:lstStyle/>
            <a:p>
              <a:r>
                <a:rPr kumimoji="1" lang="ja-JP" altLang="en-US" sz="1000" dirty="0">
                  <a:latin typeface="游ゴシック" panose="020B0400000000000000" pitchFamily="50" charset="-128"/>
                  <a:ea typeface="游ゴシック" panose="020B0400000000000000" pitchFamily="50" charset="-128"/>
                </a:rPr>
                <a:t>上期評価</a:t>
              </a:r>
            </a:p>
          </p:txBody>
        </p:sp>
        <p:cxnSp>
          <p:nvCxnSpPr>
            <p:cNvPr id="92" name="直線コネクタ 91">
              <a:extLst>
                <a:ext uri="{FF2B5EF4-FFF2-40B4-BE49-F238E27FC236}">
                  <a16:creationId xmlns:a16="http://schemas.microsoft.com/office/drawing/2014/main" id="{28424CAC-C88E-42C4-81CB-643CEBF00D28}"/>
                </a:ext>
              </a:extLst>
            </p:cNvPr>
            <p:cNvCxnSpPr>
              <a:cxnSpLocks/>
            </p:cNvCxnSpPr>
            <p:nvPr/>
          </p:nvCxnSpPr>
          <p:spPr>
            <a:xfrm flipH="1">
              <a:off x="6335172" y="2065948"/>
              <a:ext cx="5169" cy="111919"/>
            </a:xfrm>
            <a:prstGeom prst="line">
              <a:avLst/>
            </a:prstGeom>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1C7AC7C4-E1C0-4826-9A45-5AC94BCD28DA}"/>
                </a:ext>
              </a:extLst>
            </p:cNvPr>
            <p:cNvSpPr txBox="1"/>
            <p:nvPr/>
          </p:nvSpPr>
          <p:spPr>
            <a:xfrm>
              <a:off x="6123015" y="1876727"/>
              <a:ext cx="542729" cy="263366"/>
            </a:xfrm>
            <a:prstGeom prst="rect">
              <a:avLst/>
            </a:prstGeom>
            <a:noFill/>
          </p:spPr>
          <p:txBody>
            <a:bodyPr wrap="square" rtlCol="0">
              <a:spAutoFit/>
            </a:bodyPr>
            <a:lstStyle/>
            <a:p>
              <a:r>
                <a:rPr kumimoji="1" lang="ja-JP" altLang="en-US" sz="1000" dirty="0">
                  <a:latin typeface="游ゴシック" panose="020B0400000000000000" pitchFamily="50" charset="-128"/>
                  <a:ea typeface="游ゴシック" panose="020B0400000000000000" pitchFamily="50" charset="-128"/>
                </a:rPr>
                <a:t>面談</a:t>
              </a:r>
            </a:p>
          </p:txBody>
        </p:sp>
      </p:grpSp>
      <p:sp>
        <p:nvSpPr>
          <p:cNvPr id="51" name="テキスト ボックス 50">
            <a:extLst>
              <a:ext uri="{FF2B5EF4-FFF2-40B4-BE49-F238E27FC236}">
                <a16:creationId xmlns:a16="http://schemas.microsoft.com/office/drawing/2014/main" id="{51584056-1755-45E5-A7DE-B668C89B6E6F}"/>
              </a:ext>
            </a:extLst>
          </p:cNvPr>
          <p:cNvSpPr txBox="1"/>
          <p:nvPr/>
        </p:nvSpPr>
        <p:spPr>
          <a:xfrm>
            <a:off x="370562" y="2706986"/>
            <a:ext cx="2185214" cy="276999"/>
          </a:xfrm>
          <a:prstGeom prst="rect">
            <a:avLst/>
          </a:prstGeom>
          <a:solidFill>
            <a:schemeClr val="bg1"/>
          </a:solidFill>
        </p:spPr>
        <p:txBody>
          <a:bodyPr wrap="none" rtlCol="0">
            <a:spAutoFit/>
          </a:bodyPr>
          <a:lstStyle/>
          <a:p>
            <a:r>
              <a:rPr lang="ja-JP" altLang="en-US" sz="1200" dirty="0">
                <a:solidFill>
                  <a:srgbClr val="FF0000"/>
                </a:solidFill>
                <a:latin typeface="游ゴシック" panose="020B0400000000000000" pitchFamily="50" charset="-128"/>
                <a:ea typeface="游ゴシック" panose="020B0400000000000000" pitchFamily="50" charset="-128"/>
              </a:rPr>
              <a:t>■</a:t>
            </a:r>
            <a:r>
              <a:rPr lang="ja-JP" altLang="en-US" sz="1200" dirty="0">
                <a:latin typeface="游ゴシック" panose="020B0400000000000000" pitchFamily="50" charset="-128"/>
                <a:ea typeface="游ゴシック" panose="020B0400000000000000" pitchFamily="50" charset="-128"/>
              </a:rPr>
              <a:t>人事評価の対象と評価基準</a:t>
            </a:r>
            <a:endParaRPr kumimoji="1" lang="ja-JP" altLang="en-US" sz="1200" dirty="0">
              <a:latin typeface="游ゴシック" panose="020B0400000000000000" pitchFamily="50" charset="-128"/>
              <a:ea typeface="游ゴシック" panose="020B0400000000000000" pitchFamily="50" charset="-128"/>
            </a:endParaRPr>
          </a:p>
        </p:txBody>
      </p:sp>
      <p:sp>
        <p:nvSpPr>
          <p:cNvPr id="55" name="テキスト ボックス 54">
            <a:extLst>
              <a:ext uri="{FF2B5EF4-FFF2-40B4-BE49-F238E27FC236}">
                <a16:creationId xmlns:a16="http://schemas.microsoft.com/office/drawing/2014/main" id="{9429487B-1571-4F09-B9E7-58F0F04604B7}"/>
              </a:ext>
            </a:extLst>
          </p:cNvPr>
          <p:cNvSpPr txBox="1"/>
          <p:nvPr/>
        </p:nvSpPr>
        <p:spPr>
          <a:xfrm>
            <a:off x="312332" y="5711628"/>
            <a:ext cx="1261884" cy="276999"/>
          </a:xfrm>
          <a:prstGeom prst="rect">
            <a:avLst/>
          </a:prstGeom>
          <a:solidFill>
            <a:schemeClr val="bg1"/>
          </a:solidFill>
        </p:spPr>
        <p:txBody>
          <a:bodyPr wrap="none" rtlCol="0">
            <a:spAutoFit/>
          </a:bodyPr>
          <a:lstStyle/>
          <a:p>
            <a:r>
              <a:rPr lang="ja-JP" altLang="en-US" sz="1200" dirty="0">
                <a:solidFill>
                  <a:srgbClr val="FF0000"/>
                </a:solidFill>
                <a:latin typeface="游ゴシック" panose="020B0400000000000000" pitchFamily="50" charset="-128"/>
                <a:ea typeface="游ゴシック" panose="020B0400000000000000" pitchFamily="50" charset="-128"/>
              </a:rPr>
              <a:t>■</a:t>
            </a:r>
            <a:r>
              <a:rPr lang="ja-JP" altLang="en-US" sz="1200" dirty="0">
                <a:latin typeface="游ゴシック" panose="020B0400000000000000" pitchFamily="50" charset="-128"/>
                <a:ea typeface="游ゴシック" panose="020B0400000000000000" pitchFamily="50" charset="-128"/>
              </a:rPr>
              <a:t>賞与について</a:t>
            </a:r>
            <a:endParaRPr kumimoji="1" lang="ja-JP" altLang="en-US" sz="1200" dirty="0">
              <a:latin typeface="游ゴシック" panose="020B0400000000000000" pitchFamily="50" charset="-128"/>
              <a:ea typeface="游ゴシック" panose="020B0400000000000000" pitchFamily="50" charset="-128"/>
            </a:endParaRPr>
          </a:p>
        </p:txBody>
      </p:sp>
      <p:sp>
        <p:nvSpPr>
          <p:cNvPr id="56" name="正方形/長方形 55">
            <a:extLst>
              <a:ext uri="{FF2B5EF4-FFF2-40B4-BE49-F238E27FC236}">
                <a16:creationId xmlns:a16="http://schemas.microsoft.com/office/drawing/2014/main" id="{DF002940-2021-4E69-8AC2-366B7A6CB4D8}"/>
              </a:ext>
            </a:extLst>
          </p:cNvPr>
          <p:cNvSpPr/>
          <p:nvPr/>
        </p:nvSpPr>
        <p:spPr>
          <a:xfrm>
            <a:off x="312332" y="800930"/>
            <a:ext cx="8577077" cy="769441"/>
          </a:xfrm>
          <a:prstGeom prst="rect">
            <a:avLst/>
          </a:prstGeom>
        </p:spPr>
        <p:txBody>
          <a:bodyPr wrap="square">
            <a:spAutoFit/>
          </a:bodyPr>
          <a:lstStyle/>
          <a:p>
            <a:r>
              <a:rPr lang="ja-JP" altLang="en-US" sz="1200" dirty="0">
                <a:latin typeface="游ゴシック" panose="020B0400000000000000" pitchFamily="50" charset="-128"/>
                <a:ea typeface="游ゴシック" panose="020B0400000000000000" pitchFamily="50" charset="-128"/>
                <a:cs typeface="メイリオ" panose="020B0604030504040204" pitchFamily="50" charset="-128"/>
              </a:rPr>
              <a:t>組織業績からブレイクダウンした個人業績目標をもとに上長と開発すべき能力・水準を協議の上、決定し、設定した目標に対し年間で取り組み、達成度合いに応じて年度末に評価を行い、評価に基づき新給与が決定します。</a:t>
            </a:r>
            <a:endParaRPr lang="en-US" altLang="ja-JP" sz="1200" dirty="0">
              <a:latin typeface="游ゴシック" panose="020B0400000000000000" pitchFamily="50" charset="-128"/>
              <a:ea typeface="游ゴシック" panose="020B0400000000000000" pitchFamily="50" charset="-128"/>
              <a:cs typeface="メイリオ" panose="020B0604030504040204" pitchFamily="50" charset="-128"/>
            </a:endParaRPr>
          </a:p>
          <a:p>
            <a:endParaRPr lang="en-US" altLang="ja-JP" sz="800" dirty="0">
              <a:latin typeface="游ゴシック" panose="020B0400000000000000" pitchFamily="50" charset="-128"/>
              <a:ea typeface="游ゴシック" panose="020B0400000000000000" pitchFamily="50" charset="-128"/>
              <a:cs typeface="メイリオ" panose="020B0604030504040204" pitchFamily="50" charset="-128"/>
            </a:endParaRPr>
          </a:p>
          <a:p>
            <a:r>
              <a:rPr lang="ja-JP" altLang="en-US" sz="1200" dirty="0">
                <a:latin typeface="游ゴシック" panose="020B0400000000000000" pitchFamily="50" charset="-128"/>
                <a:ea typeface="游ゴシック" panose="020B0400000000000000" pitchFamily="50" charset="-128"/>
                <a:cs typeface="メイリオ" panose="020B0604030504040204" pitchFamily="50" charset="-128"/>
              </a:rPr>
              <a:t>賞与は年</a:t>
            </a:r>
            <a:r>
              <a:rPr lang="en-US" altLang="ja-JP" sz="1200" dirty="0">
                <a:latin typeface="游ゴシック" panose="020B0400000000000000" pitchFamily="50" charset="-128"/>
                <a:ea typeface="游ゴシック" panose="020B0400000000000000" pitchFamily="50" charset="-128"/>
                <a:cs typeface="メイリオ" panose="020B0604030504040204" pitchFamily="50" charset="-128"/>
              </a:rPr>
              <a:t>2</a:t>
            </a:r>
            <a:r>
              <a:rPr lang="ja-JP" altLang="en-US" sz="1200" dirty="0">
                <a:latin typeface="游ゴシック" panose="020B0400000000000000" pitchFamily="50" charset="-128"/>
                <a:ea typeface="游ゴシック" panose="020B0400000000000000" pitchFamily="50" charset="-128"/>
                <a:cs typeface="メイリオ" panose="020B0604030504040204" pitchFamily="50" charset="-128"/>
              </a:rPr>
              <a:t>回（</a:t>
            </a:r>
            <a:r>
              <a:rPr lang="en-US" altLang="ja-JP" sz="1200" dirty="0">
                <a:latin typeface="游ゴシック" panose="020B0400000000000000" pitchFamily="50" charset="-128"/>
                <a:ea typeface="游ゴシック" panose="020B0400000000000000" pitchFamily="50" charset="-128"/>
                <a:cs typeface="メイリオ" panose="020B0604030504040204" pitchFamily="50" charset="-128"/>
              </a:rPr>
              <a:t>7</a:t>
            </a:r>
            <a:r>
              <a:rPr lang="ja-JP" altLang="en-US" sz="1200" dirty="0">
                <a:latin typeface="游ゴシック" panose="020B0400000000000000" pitchFamily="50" charset="-128"/>
                <a:ea typeface="游ゴシック" panose="020B0400000000000000" pitchFamily="50" charset="-128"/>
                <a:cs typeface="メイリオ" panose="020B0604030504040204" pitchFamily="50" charset="-128"/>
              </a:rPr>
              <a:t>月・</a:t>
            </a:r>
            <a:r>
              <a:rPr lang="en-US" altLang="ja-JP" sz="1200" dirty="0">
                <a:latin typeface="游ゴシック" panose="020B0400000000000000" pitchFamily="50" charset="-128"/>
                <a:ea typeface="游ゴシック" panose="020B0400000000000000" pitchFamily="50" charset="-128"/>
                <a:cs typeface="メイリオ" panose="020B0604030504040204" pitchFamily="50" charset="-128"/>
              </a:rPr>
              <a:t>12</a:t>
            </a:r>
            <a:r>
              <a:rPr lang="ja-JP" altLang="en-US" sz="1200" dirty="0">
                <a:latin typeface="游ゴシック" panose="020B0400000000000000" pitchFamily="50" charset="-128"/>
                <a:ea typeface="游ゴシック" panose="020B0400000000000000" pitchFamily="50" charset="-128"/>
                <a:cs typeface="メイリオ" panose="020B0604030504040204" pitchFamily="50" charset="-128"/>
              </a:rPr>
              <a:t>月）、個々の評価は行わず組織全体の成果に基づき</a:t>
            </a:r>
            <a:r>
              <a:rPr lang="en-US" altLang="ja-JP" sz="1200" dirty="0">
                <a:latin typeface="游ゴシック" panose="020B0400000000000000" pitchFamily="50" charset="-128"/>
                <a:ea typeface="游ゴシック" panose="020B0400000000000000" pitchFamily="50" charset="-128"/>
                <a:cs typeface="メイリオ" panose="020B0604030504040204" pitchFamily="50" charset="-128"/>
              </a:rPr>
              <a:t>2</a:t>
            </a:r>
            <a:r>
              <a:rPr lang="ja-JP" altLang="en-US" sz="1200" dirty="0">
                <a:latin typeface="游ゴシック" panose="020B0400000000000000" pitchFamily="50" charset="-128"/>
                <a:ea typeface="游ゴシック" panose="020B0400000000000000" pitchFamily="50" charset="-128"/>
                <a:cs typeface="メイリオ" panose="020B0604030504040204" pitchFamily="50" charset="-128"/>
              </a:rPr>
              <a:t>か月を基準として支給されます。（</a:t>
            </a:r>
            <a:r>
              <a:rPr lang="en-US" altLang="ja-JP" sz="1200" dirty="0">
                <a:latin typeface="游ゴシック" panose="020B0400000000000000" pitchFamily="50" charset="-128"/>
                <a:ea typeface="游ゴシック" panose="020B0400000000000000" pitchFamily="50" charset="-128"/>
                <a:cs typeface="メイリオ" panose="020B0604030504040204" pitchFamily="50" charset="-128"/>
              </a:rPr>
              <a:t>90%</a:t>
            </a:r>
            <a:r>
              <a:rPr lang="ja-JP" altLang="en-US" sz="1200" dirty="0">
                <a:latin typeface="游ゴシック" panose="020B0400000000000000" pitchFamily="50" charset="-128"/>
                <a:ea typeface="游ゴシック" panose="020B0400000000000000" pitchFamily="50" charset="-128"/>
                <a:cs typeface="メイリオ" panose="020B0604030504040204" pitchFamily="50" charset="-128"/>
              </a:rPr>
              <a:t>保証）</a:t>
            </a:r>
            <a:endParaRPr lang="en-US" altLang="ja-JP" sz="1200" dirty="0">
              <a:latin typeface="游ゴシック" panose="020B0400000000000000" pitchFamily="50" charset="-128"/>
              <a:ea typeface="游ゴシック" panose="020B0400000000000000" pitchFamily="50" charset="-128"/>
              <a:cs typeface="メイリオ" panose="020B0604030504040204" pitchFamily="50" charset="-128"/>
            </a:endParaRPr>
          </a:p>
        </p:txBody>
      </p:sp>
      <p:sp>
        <p:nvSpPr>
          <p:cNvPr id="57" name="正方形/長方形 56">
            <a:extLst>
              <a:ext uri="{FF2B5EF4-FFF2-40B4-BE49-F238E27FC236}">
                <a16:creationId xmlns:a16="http://schemas.microsoft.com/office/drawing/2014/main" id="{DAB6DB42-23B6-4126-B0B9-7C2BA7AFD014}"/>
              </a:ext>
            </a:extLst>
          </p:cNvPr>
          <p:cNvSpPr/>
          <p:nvPr/>
        </p:nvSpPr>
        <p:spPr>
          <a:xfrm>
            <a:off x="1144483" y="3913599"/>
            <a:ext cx="6630770" cy="226277"/>
          </a:xfrm>
          <a:prstGeom prst="rect">
            <a:avLst/>
          </a:prstGeom>
          <a:solidFill>
            <a:schemeClr val="accent1">
              <a:lumMod val="40000"/>
              <a:lumOff val="6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100" dirty="0">
                <a:latin typeface="メイリオ" panose="020B0604030504040204" pitchFamily="50" charset="-128"/>
                <a:ea typeface="メイリオ" panose="020B0604030504040204" pitchFamily="50" charset="-128"/>
              </a:rPr>
              <a:t>情意（勤怠・勤務態度）評価</a:t>
            </a:r>
            <a:endParaRPr lang="en-US" altLang="ja-JP" sz="1100" dirty="0">
              <a:latin typeface="メイリオ" panose="020B0604030504040204" pitchFamily="50" charset="-128"/>
              <a:ea typeface="メイリオ" panose="020B0604030504040204" pitchFamily="50" charset="-128"/>
            </a:endParaRPr>
          </a:p>
        </p:txBody>
      </p:sp>
      <p:sp>
        <p:nvSpPr>
          <p:cNvPr id="78" name="正方形/長方形 77">
            <a:extLst>
              <a:ext uri="{FF2B5EF4-FFF2-40B4-BE49-F238E27FC236}">
                <a16:creationId xmlns:a16="http://schemas.microsoft.com/office/drawing/2014/main" id="{CA155215-FD05-459D-961E-9C343E22E59C}"/>
              </a:ext>
            </a:extLst>
          </p:cNvPr>
          <p:cNvSpPr/>
          <p:nvPr/>
        </p:nvSpPr>
        <p:spPr>
          <a:xfrm>
            <a:off x="5845297" y="3503819"/>
            <a:ext cx="1895273" cy="381405"/>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dirty="0">
                <a:solidFill>
                  <a:schemeClr val="bg1"/>
                </a:solidFill>
                <a:latin typeface="メイリオ" panose="020B0604030504040204" pitchFamily="50" charset="-128"/>
                <a:ea typeface="メイリオ" panose="020B0604030504040204" pitchFamily="50" charset="-128"/>
              </a:rPr>
              <a:t>組織業績</a:t>
            </a:r>
            <a:r>
              <a:rPr kumimoji="1" lang="ja-JP" altLang="en-US" sz="900" dirty="0">
                <a:solidFill>
                  <a:schemeClr val="bg1"/>
                </a:solidFill>
                <a:latin typeface="メイリオ" panose="020B0604030504040204" pitchFamily="50" charset="-128"/>
                <a:ea typeface="メイリオ" panose="020B0604030504040204" pitchFamily="50" charset="-128"/>
              </a:rPr>
              <a:t>貢献目標に</a:t>
            </a:r>
            <a:endParaRPr kumimoji="1" lang="en-US" altLang="ja-JP" sz="900" dirty="0">
              <a:solidFill>
                <a:schemeClr val="bg1"/>
              </a:solidFill>
              <a:latin typeface="メイリオ" panose="020B0604030504040204" pitchFamily="50" charset="-128"/>
              <a:ea typeface="メイリオ" panose="020B0604030504040204" pitchFamily="50" charset="-128"/>
            </a:endParaRPr>
          </a:p>
          <a:p>
            <a:pPr algn="ctr"/>
            <a:r>
              <a:rPr kumimoji="1" lang="ja-JP" altLang="en-US" sz="900" dirty="0">
                <a:solidFill>
                  <a:schemeClr val="bg1"/>
                </a:solidFill>
                <a:latin typeface="メイリオ" panose="020B0604030504040204" pitchFamily="50" charset="-128"/>
                <a:ea typeface="メイリオ" panose="020B0604030504040204" pitchFamily="50" charset="-128"/>
              </a:rPr>
              <a:t>対する評価</a:t>
            </a:r>
            <a:endParaRPr kumimoji="1" lang="en-US" altLang="ja-JP" sz="900" dirty="0">
              <a:solidFill>
                <a:schemeClr val="bg1"/>
              </a:solidFill>
              <a:latin typeface="メイリオ" panose="020B0604030504040204" pitchFamily="50" charset="-128"/>
              <a:ea typeface="メイリオ" panose="020B0604030504040204" pitchFamily="50" charset="-128"/>
            </a:endParaRPr>
          </a:p>
        </p:txBody>
      </p:sp>
      <p:sp>
        <p:nvSpPr>
          <p:cNvPr id="79" name="左中かっこ 78">
            <a:extLst>
              <a:ext uri="{FF2B5EF4-FFF2-40B4-BE49-F238E27FC236}">
                <a16:creationId xmlns:a16="http://schemas.microsoft.com/office/drawing/2014/main" id="{5C113387-9915-4346-844B-548FBAEBB44B}"/>
              </a:ext>
            </a:extLst>
          </p:cNvPr>
          <p:cNvSpPr/>
          <p:nvPr/>
        </p:nvSpPr>
        <p:spPr>
          <a:xfrm rot="5400000">
            <a:off x="1849585" y="2433250"/>
            <a:ext cx="204919" cy="1873391"/>
          </a:xfrm>
          <a:prstGeom prst="leftBrace">
            <a:avLst>
              <a:gd name="adj1" fmla="val 27008"/>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100">
              <a:latin typeface="メイリオ" panose="020B0604030504040204" pitchFamily="50" charset="-128"/>
              <a:ea typeface="メイリオ" panose="020B0604030504040204" pitchFamily="50" charset="-128"/>
            </a:endParaRPr>
          </a:p>
        </p:txBody>
      </p:sp>
      <p:sp>
        <p:nvSpPr>
          <p:cNvPr id="84" name="正方形/長方形 83">
            <a:extLst>
              <a:ext uri="{FF2B5EF4-FFF2-40B4-BE49-F238E27FC236}">
                <a16:creationId xmlns:a16="http://schemas.microsoft.com/office/drawing/2014/main" id="{29DE91B1-237C-4F84-9754-356262273268}"/>
              </a:ext>
            </a:extLst>
          </p:cNvPr>
          <p:cNvSpPr/>
          <p:nvPr/>
        </p:nvSpPr>
        <p:spPr>
          <a:xfrm>
            <a:off x="2030750" y="3048815"/>
            <a:ext cx="4672535" cy="19026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600" b="1" dirty="0">
                <a:latin typeface="メイリオ" panose="020B0604030504040204" pitchFamily="50" charset="-128"/>
                <a:ea typeface="メイリオ" panose="020B0604030504040204" pitchFamily="50" charset="-128"/>
              </a:rPr>
              <a:t>1</a:t>
            </a:r>
            <a:r>
              <a:rPr lang="ja-JP" altLang="en-US" sz="1600" b="1" dirty="0">
                <a:latin typeface="メイリオ" panose="020B0604030504040204" pitchFamily="50" charset="-128"/>
                <a:ea typeface="メイリオ" panose="020B0604030504040204" pitchFamily="50" charset="-128"/>
              </a:rPr>
              <a:t>　　　　　：　　　　    </a:t>
            </a:r>
            <a:r>
              <a:rPr lang="en-US" altLang="ja-JP" sz="1600" b="1" dirty="0">
                <a:latin typeface="メイリオ" panose="020B0604030504040204" pitchFamily="50" charset="-128"/>
                <a:ea typeface="メイリオ" panose="020B0604030504040204" pitchFamily="50" charset="-128"/>
              </a:rPr>
              <a:t>1</a:t>
            </a:r>
            <a:r>
              <a:rPr lang="ja-JP" altLang="en-US" sz="1600" b="1" dirty="0">
                <a:latin typeface="メイリオ" panose="020B0604030504040204" pitchFamily="50" charset="-128"/>
                <a:ea typeface="メイリオ" panose="020B0604030504040204" pitchFamily="50" charset="-128"/>
              </a:rPr>
              <a:t>　　　  ：　   　　　 　 </a:t>
            </a:r>
            <a:r>
              <a:rPr lang="en-US" altLang="ja-JP" sz="1600" b="1" dirty="0">
                <a:latin typeface="メイリオ" panose="020B0604030504040204" pitchFamily="50" charset="-128"/>
                <a:ea typeface="メイリオ" panose="020B0604030504040204" pitchFamily="50" charset="-128"/>
              </a:rPr>
              <a:t>1</a:t>
            </a:r>
            <a:endParaRPr kumimoji="1" lang="ja-JP" altLang="en-US" sz="1600" b="1" dirty="0">
              <a:latin typeface="メイリオ" panose="020B0604030504040204" pitchFamily="50" charset="-128"/>
              <a:ea typeface="メイリオ" panose="020B0604030504040204" pitchFamily="50" charset="-128"/>
            </a:endParaRPr>
          </a:p>
        </p:txBody>
      </p:sp>
      <p:sp>
        <p:nvSpPr>
          <p:cNvPr id="85" name="左中かっこ 84">
            <a:extLst>
              <a:ext uri="{FF2B5EF4-FFF2-40B4-BE49-F238E27FC236}">
                <a16:creationId xmlns:a16="http://schemas.microsoft.com/office/drawing/2014/main" id="{911703FF-4C2B-4A01-A648-B4B62173CBB6}"/>
              </a:ext>
            </a:extLst>
          </p:cNvPr>
          <p:cNvSpPr/>
          <p:nvPr/>
        </p:nvSpPr>
        <p:spPr>
          <a:xfrm rot="5400000">
            <a:off x="4264560" y="2458220"/>
            <a:ext cx="204917" cy="1823015"/>
          </a:xfrm>
          <a:prstGeom prst="leftBrace">
            <a:avLst>
              <a:gd name="adj1" fmla="val 27008"/>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100">
              <a:latin typeface="メイリオ" panose="020B0604030504040204" pitchFamily="50" charset="-128"/>
              <a:ea typeface="メイリオ" panose="020B0604030504040204" pitchFamily="50" charset="-128"/>
            </a:endParaRPr>
          </a:p>
        </p:txBody>
      </p:sp>
      <p:sp>
        <p:nvSpPr>
          <p:cNvPr id="86" name="左中かっこ 85">
            <a:extLst>
              <a:ext uri="{FF2B5EF4-FFF2-40B4-BE49-F238E27FC236}">
                <a16:creationId xmlns:a16="http://schemas.microsoft.com/office/drawing/2014/main" id="{56E70BC2-256D-4A5C-B443-181DDEB0E965}"/>
              </a:ext>
            </a:extLst>
          </p:cNvPr>
          <p:cNvSpPr/>
          <p:nvPr/>
        </p:nvSpPr>
        <p:spPr>
          <a:xfrm rot="5400000">
            <a:off x="6679533" y="2440140"/>
            <a:ext cx="204919" cy="1873391"/>
          </a:xfrm>
          <a:prstGeom prst="leftBrace">
            <a:avLst>
              <a:gd name="adj1" fmla="val 27008"/>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100">
              <a:latin typeface="メイリオ" panose="020B0604030504040204" pitchFamily="50" charset="-128"/>
              <a:ea typeface="メイリオ" panose="020B0604030504040204" pitchFamily="50" charset="-128"/>
            </a:endParaRPr>
          </a:p>
        </p:txBody>
      </p:sp>
      <p:sp>
        <p:nvSpPr>
          <p:cNvPr id="87" name="正方形/長方形 86">
            <a:extLst>
              <a:ext uri="{FF2B5EF4-FFF2-40B4-BE49-F238E27FC236}">
                <a16:creationId xmlns:a16="http://schemas.microsoft.com/office/drawing/2014/main" id="{57CEBF9B-47A7-4D01-A242-EBD29F613769}"/>
              </a:ext>
            </a:extLst>
          </p:cNvPr>
          <p:cNvSpPr/>
          <p:nvPr/>
        </p:nvSpPr>
        <p:spPr>
          <a:xfrm>
            <a:off x="1126671" y="3494020"/>
            <a:ext cx="1895273" cy="381405"/>
          </a:xfrm>
          <a:prstGeom prst="rect">
            <a:avLst/>
          </a:prstGeom>
          <a:solidFill>
            <a:schemeClr val="accent2"/>
          </a:solidFill>
          <a:ln>
            <a:solidFill>
              <a:schemeClr val="bg1"/>
            </a:solid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000" dirty="0">
                <a:solidFill>
                  <a:schemeClr val="bg1"/>
                </a:solidFill>
                <a:latin typeface="メイリオ" panose="020B0604030504040204" pitchFamily="50" charset="-128"/>
                <a:ea typeface="メイリオ" panose="020B0604030504040204" pitchFamily="50" charset="-128"/>
              </a:rPr>
              <a:t>全社目標に</a:t>
            </a:r>
            <a:br>
              <a:rPr kumimoji="1" lang="en-US" altLang="ja-JP" sz="1000" dirty="0">
                <a:solidFill>
                  <a:schemeClr val="bg1"/>
                </a:solidFill>
                <a:latin typeface="メイリオ" panose="020B0604030504040204" pitchFamily="50" charset="-128"/>
                <a:ea typeface="メイリオ" panose="020B0604030504040204" pitchFamily="50" charset="-128"/>
              </a:rPr>
            </a:br>
            <a:r>
              <a:rPr kumimoji="1" lang="ja-JP" altLang="en-US" sz="1000" dirty="0">
                <a:solidFill>
                  <a:schemeClr val="bg1"/>
                </a:solidFill>
                <a:latin typeface="メイリオ" panose="020B0604030504040204" pitchFamily="50" charset="-128"/>
                <a:ea typeface="メイリオ" panose="020B0604030504040204" pitchFamily="50" charset="-128"/>
              </a:rPr>
              <a:t>対する評価</a:t>
            </a:r>
            <a:endParaRPr lang="en-US" altLang="ja-JP" sz="1000" dirty="0">
              <a:solidFill>
                <a:schemeClr val="bg1"/>
              </a:solidFill>
              <a:latin typeface="メイリオ" panose="020B0604030504040204" pitchFamily="50" charset="-128"/>
              <a:ea typeface="メイリオ" panose="020B0604030504040204" pitchFamily="50" charset="-128"/>
            </a:endParaRPr>
          </a:p>
        </p:txBody>
      </p:sp>
      <p:sp>
        <p:nvSpPr>
          <p:cNvPr id="88" name="正方形/長方形 87">
            <a:extLst>
              <a:ext uri="{FF2B5EF4-FFF2-40B4-BE49-F238E27FC236}">
                <a16:creationId xmlns:a16="http://schemas.microsoft.com/office/drawing/2014/main" id="{F84C6639-4DEA-4E1F-956F-BC959808AF7D}"/>
              </a:ext>
            </a:extLst>
          </p:cNvPr>
          <p:cNvSpPr/>
          <p:nvPr/>
        </p:nvSpPr>
        <p:spPr>
          <a:xfrm>
            <a:off x="3427495" y="3494020"/>
            <a:ext cx="1886080" cy="381405"/>
          </a:xfrm>
          <a:prstGeom prst="rect">
            <a:avLst/>
          </a:prstGeom>
          <a:solidFill>
            <a:schemeClr val="accent3"/>
          </a:solidFill>
          <a:ln>
            <a:solidFill>
              <a:schemeClr val="bg1"/>
            </a:solid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dirty="0">
                <a:solidFill>
                  <a:schemeClr val="bg1"/>
                </a:solidFill>
                <a:latin typeface="メイリオ" panose="020B0604030504040204" pitchFamily="50" charset="-128"/>
                <a:ea typeface="メイリオ" panose="020B0604030504040204" pitchFamily="50" charset="-128"/>
              </a:rPr>
              <a:t>個人業績目標に</a:t>
            </a:r>
            <a:endParaRPr lang="en-US" altLang="ja-JP" sz="900" dirty="0">
              <a:solidFill>
                <a:schemeClr val="bg1"/>
              </a:solidFill>
              <a:latin typeface="メイリオ" panose="020B0604030504040204" pitchFamily="50" charset="-128"/>
              <a:ea typeface="メイリオ" panose="020B0604030504040204" pitchFamily="50" charset="-128"/>
            </a:endParaRPr>
          </a:p>
          <a:p>
            <a:pPr algn="ctr"/>
            <a:r>
              <a:rPr lang="ja-JP" altLang="en-US" sz="900" dirty="0">
                <a:solidFill>
                  <a:schemeClr val="bg1"/>
                </a:solidFill>
                <a:latin typeface="メイリオ" panose="020B0604030504040204" pitchFamily="50" charset="-128"/>
                <a:ea typeface="メイリオ" panose="020B0604030504040204" pitchFamily="50" charset="-128"/>
              </a:rPr>
              <a:t>対する評価</a:t>
            </a:r>
            <a:endParaRPr kumimoji="1" lang="en-US" altLang="ja-JP" sz="90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44344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9BFA85F-8471-4DB0-9FA8-FDDC647CF16D}"/>
              </a:ext>
            </a:extLst>
          </p:cNvPr>
          <p:cNvSpPr>
            <a:spLocks noGrp="1"/>
          </p:cNvSpPr>
          <p:nvPr>
            <p:ph type="sldNum" sz="quarter" idx="11"/>
          </p:nvPr>
        </p:nvSpPr>
        <p:spPr/>
        <p:txBody>
          <a:bodyPr/>
          <a:lstStyle/>
          <a:p>
            <a:pPr>
              <a:defRPr/>
            </a:pPr>
            <a:fld id="{7CBF17BB-C4F7-447A-A169-0D7A1839F2F0}" type="slidenum">
              <a:rPr lang="ja-JP" altLang="en-US" smtClean="0"/>
              <a:pPr>
                <a:defRPr/>
              </a:pPr>
              <a:t>17</a:t>
            </a:fld>
            <a:endParaRPr lang="en-US" altLang="ja-JP"/>
          </a:p>
        </p:txBody>
      </p:sp>
      <p:grpSp>
        <p:nvGrpSpPr>
          <p:cNvPr id="13" name="グループ化 12">
            <a:extLst>
              <a:ext uri="{FF2B5EF4-FFF2-40B4-BE49-F238E27FC236}">
                <a16:creationId xmlns:a16="http://schemas.microsoft.com/office/drawing/2014/main" id="{C0CAD126-BCBB-4BE6-9037-B92AA0C9996B}"/>
              </a:ext>
            </a:extLst>
          </p:cNvPr>
          <p:cNvGrpSpPr/>
          <p:nvPr/>
        </p:nvGrpSpPr>
        <p:grpSpPr>
          <a:xfrm>
            <a:off x="172976" y="1052736"/>
            <a:ext cx="8813162" cy="4947855"/>
            <a:chOff x="251520" y="2062821"/>
            <a:chExt cx="8813162" cy="3958467"/>
          </a:xfrm>
        </p:grpSpPr>
        <p:graphicFrame>
          <p:nvGraphicFramePr>
            <p:cNvPr id="6" name="グラフ 5">
              <a:extLst>
                <a:ext uri="{FF2B5EF4-FFF2-40B4-BE49-F238E27FC236}">
                  <a16:creationId xmlns:a16="http://schemas.microsoft.com/office/drawing/2014/main" id="{05B1835B-92BF-4617-AA8F-6E0A52300EC1}"/>
                </a:ext>
              </a:extLst>
            </p:cNvPr>
            <p:cNvGraphicFramePr>
              <a:graphicFrameLocks/>
            </p:cNvGraphicFramePr>
            <p:nvPr>
              <p:extLst>
                <p:ext uri="{D42A27DB-BD31-4B8C-83A1-F6EECF244321}">
                  <p14:modId xmlns:p14="http://schemas.microsoft.com/office/powerpoint/2010/main" val="467149495"/>
                </p:ext>
              </p:extLst>
            </p:nvPr>
          </p:nvGraphicFramePr>
          <p:xfrm>
            <a:off x="251520" y="2566877"/>
            <a:ext cx="4824536" cy="3454411"/>
          </p:xfrm>
          <a:graphic>
            <a:graphicData uri="http://schemas.openxmlformats.org/drawingml/2006/chart">
              <c:chart xmlns:c="http://schemas.openxmlformats.org/drawingml/2006/chart" xmlns:r="http://schemas.openxmlformats.org/officeDocument/2006/relationships" r:id="rId2"/>
            </a:graphicData>
          </a:graphic>
        </p:graphicFrame>
        <p:sp>
          <p:nvSpPr>
            <p:cNvPr id="7" name="正方形/長方形 6">
              <a:extLst>
                <a:ext uri="{FF2B5EF4-FFF2-40B4-BE49-F238E27FC236}">
                  <a16:creationId xmlns:a16="http://schemas.microsoft.com/office/drawing/2014/main" id="{4E98B744-2834-493C-AFB3-74CD4E00CA7E}"/>
                </a:ext>
              </a:extLst>
            </p:cNvPr>
            <p:cNvSpPr/>
            <p:nvPr/>
          </p:nvSpPr>
          <p:spPr>
            <a:xfrm>
              <a:off x="297069" y="2062821"/>
              <a:ext cx="2160240" cy="360040"/>
            </a:xfrm>
            <a:prstGeom prst="rect">
              <a:avLst/>
            </a:prstGeom>
            <a:solidFill>
              <a:srgbClr val="0070C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dirty="0">
                  <a:solidFill>
                    <a:schemeClr val="bg1"/>
                  </a:solidFill>
                  <a:latin typeface="游ゴシック" panose="020B0400000000000000" pitchFamily="50" charset="-128"/>
                  <a:ea typeface="游ゴシック" panose="020B0400000000000000" pitchFamily="50" charset="-128"/>
                </a:rPr>
                <a:t>過去</a:t>
              </a:r>
              <a:r>
                <a:rPr kumimoji="1" lang="en-US" altLang="ja-JP" sz="1200" dirty="0">
                  <a:solidFill>
                    <a:schemeClr val="bg1"/>
                  </a:solidFill>
                  <a:latin typeface="游ゴシック" panose="020B0400000000000000" pitchFamily="50" charset="-128"/>
                  <a:ea typeface="游ゴシック" panose="020B0400000000000000" pitchFamily="50" charset="-128"/>
                </a:rPr>
                <a:t>3</a:t>
              </a:r>
              <a:r>
                <a:rPr kumimoji="1" lang="ja-JP" altLang="en-US" sz="1200" dirty="0">
                  <a:solidFill>
                    <a:schemeClr val="bg1"/>
                  </a:solidFill>
                  <a:latin typeface="游ゴシック" panose="020B0400000000000000" pitchFamily="50" charset="-128"/>
                  <a:ea typeface="游ゴシック" panose="020B0400000000000000" pitchFamily="50" charset="-128"/>
                </a:rPr>
                <a:t>年の平均年収の推移</a:t>
              </a:r>
            </a:p>
          </p:txBody>
        </p:sp>
        <p:sp>
          <p:nvSpPr>
            <p:cNvPr id="8" name="テキスト ボックス 7">
              <a:extLst>
                <a:ext uri="{FF2B5EF4-FFF2-40B4-BE49-F238E27FC236}">
                  <a16:creationId xmlns:a16="http://schemas.microsoft.com/office/drawing/2014/main" id="{0A64EA20-9057-49AD-ACBB-00AADB470A37}"/>
                </a:ext>
              </a:extLst>
            </p:cNvPr>
            <p:cNvSpPr txBox="1"/>
            <p:nvPr/>
          </p:nvSpPr>
          <p:spPr>
            <a:xfrm>
              <a:off x="5724128" y="3356992"/>
              <a:ext cx="3340554" cy="2585443"/>
            </a:xfrm>
            <a:prstGeom prst="rect">
              <a:avLst/>
            </a:prstGeom>
            <a:noFill/>
          </p:spPr>
          <p:txBody>
            <a:bodyPr wrap="square" rtlCol="0">
              <a:spAutoFit/>
            </a:bodyPr>
            <a:lstStyle/>
            <a:p>
              <a:r>
                <a:rPr kumimoji="1" lang="ja-JP" altLang="en-US" sz="3600" b="1" dirty="0">
                  <a:solidFill>
                    <a:srgbClr val="0070C0"/>
                  </a:solidFill>
                  <a:latin typeface="游ゴシック" panose="020B0400000000000000" pitchFamily="50" charset="-128"/>
                  <a:ea typeface="游ゴシック" panose="020B0400000000000000" pitchFamily="50" charset="-128"/>
                </a:rPr>
                <a:t>＋</a:t>
              </a:r>
              <a:r>
                <a:rPr kumimoji="1" lang="en-US" altLang="ja-JP" sz="3600" b="1" dirty="0">
                  <a:solidFill>
                    <a:srgbClr val="0070C0"/>
                  </a:solidFill>
                  <a:latin typeface="游ゴシック" panose="020B0400000000000000" pitchFamily="50" charset="-128"/>
                  <a:ea typeface="游ゴシック" panose="020B0400000000000000" pitchFamily="50" charset="-128"/>
                </a:rPr>
                <a:t>\345,507/</a:t>
              </a:r>
              <a:r>
                <a:rPr kumimoji="1" lang="ja-JP" altLang="en-US" sz="3600" b="1" dirty="0">
                  <a:solidFill>
                    <a:srgbClr val="0070C0"/>
                  </a:solidFill>
                  <a:latin typeface="游ゴシック" panose="020B0400000000000000" pitchFamily="50" charset="-128"/>
                  <a:ea typeface="游ゴシック" panose="020B0400000000000000" pitchFamily="50" charset="-128"/>
                </a:rPr>
                <a:t>年</a:t>
              </a:r>
              <a:endParaRPr kumimoji="1" lang="en-US" altLang="ja-JP" sz="3600" b="1" dirty="0">
                <a:solidFill>
                  <a:srgbClr val="0070C0"/>
                </a:solidFill>
                <a:latin typeface="游ゴシック" panose="020B0400000000000000" pitchFamily="50" charset="-128"/>
                <a:ea typeface="游ゴシック" panose="020B0400000000000000" pitchFamily="50" charset="-128"/>
              </a:endParaRPr>
            </a:p>
            <a:p>
              <a:pPr algn="r"/>
              <a:r>
                <a:rPr lang="ja-JP" altLang="en-US" sz="1600" dirty="0">
                  <a:solidFill>
                    <a:srgbClr val="0070C0"/>
                  </a:solidFill>
                  <a:latin typeface="游ゴシック" panose="020B0400000000000000" pitchFamily="50" charset="-128"/>
                  <a:ea typeface="游ゴシック" panose="020B0400000000000000" pitchFamily="50" charset="-128"/>
                </a:rPr>
                <a:t>（月額換算　</a:t>
              </a:r>
              <a:r>
                <a:rPr lang="en-US" altLang="ja-JP" sz="1600" dirty="0">
                  <a:solidFill>
                    <a:srgbClr val="0070C0"/>
                  </a:solidFill>
                  <a:latin typeface="游ゴシック" panose="020B0400000000000000" pitchFamily="50" charset="-128"/>
                  <a:ea typeface="游ゴシック" panose="020B0400000000000000" pitchFamily="50" charset="-128"/>
                </a:rPr>
                <a:t>\21,594/</a:t>
              </a:r>
              <a:r>
                <a:rPr lang="ja-JP" altLang="en-US" sz="1600" dirty="0">
                  <a:solidFill>
                    <a:srgbClr val="0070C0"/>
                  </a:solidFill>
                  <a:latin typeface="游ゴシック" panose="020B0400000000000000" pitchFamily="50" charset="-128"/>
                  <a:ea typeface="游ゴシック" panose="020B0400000000000000" pitchFamily="50" charset="-128"/>
                </a:rPr>
                <a:t>月）</a:t>
              </a:r>
              <a:endParaRPr lang="en-US" altLang="ja-JP" sz="1600" dirty="0">
                <a:solidFill>
                  <a:srgbClr val="0070C0"/>
                </a:solidFill>
                <a:latin typeface="游ゴシック" panose="020B0400000000000000" pitchFamily="50" charset="-128"/>
                <a:ea typeface="游ゴシック" panose="020B0400000000000000" pitchFamily="50" charset="-128"/>
              </a:endParaRPr>
            </a:p>
            <a:p>
              <a:pPr algn="r"/>
              <a:endParaRPr lang="en-US" altLang="ja-JP" sz="1600" dirty="0">
                <a:latin typeface="游ゴシック" panose="020B0400000000000000" pitchFamily="50" charset="-128"/>
                <a:ea typeface="游ゴシック" panose="020B0400000000000000" pitchFamily="50" charset="-128"/>
              </a:endParaRPr>
            </a:p>
            <a:p>
              <a:pPr algn="r"/>
              <a:endParaRPr lang="en-US" altLang="ja-JP" sz="1600" dirty="0">
                <a:latin typeface="游ゴシック" panose="020B0400000000000000" pitchFamily="50" charset="-128"/>
                <a:ea typeface="游ゴシック" panose="020B0400000000000000" pitchFamily="50" charset="-128"/>
              </a:endParaRPr>
            </a:p>
            <a:p>
              <a:r>
                <a:rPr lang="ja-JP" altLang="en-US" sz="3600" b="1" dirty="0">
                  <a:solidFill>
                    <a:srgbClr val="FFC000"/>
                  </a:solidFill>
                  <a:latin typeface="游ゴシック" panose="020B0400000000000000" pitchFamily="50" charset="-128"/>
                  <a:ea typeface="游ゴシック" panose="020B0400000000000000" pitchFamily="50" charset="-128"/>
                </a:rPr>
                <a:t>＋</a:t>
              </a:r>
              <a:r>
                <a:rPr lang="en-US" altLang="ja-JP" sz="3600" b="1" dirty="0">
                  <a:solidFill>
                    <a:srgbClr val="FFC000"/>
                  </a:solidFill>
                  <a:latin typeface="游ゴシック" panose="020B0400000000000000" pitchFamily="50" charset="-128"/>
                  <a:ea typeface="游ゴシック" panose="020B0400000000000000" pitchFamily="50" charset="-128"/>
                </a:rPr>
                <a:t>\569,000/</a:t>
              </a:r>
              <a:r>
                <a:rPr lang="ja-JP" altLang="en-US" sz="3600" b="1" dirty="0">
                  <a:solidFill>
                    <a:srgbClr val="FFC000"/>
                  </a:solidFill>
                  <a:latin typeface="游ゴシック" panose="020B0400000000000000" pitchFamily="50" charset="-128"/>
                  <a:ea typeface="游ゴシック" panose="020B0400000000000000" pitchFamily="50" charset="-128"/>
                </a:rPr>
                <a:t>年</a:t>
              </a:r>
              <a:endParaRPr lang="en-US" altLang="ja-JP" sz="3600" b="1" dirty="0">
                <a:solidFill>
                  <a:srgbClr val="FFC000"/>
                </a:solidFill>
                <a:latin typeface="游ゴシック" panose="020B0400000000000000" pitchFamily="50" charset="-128"/>
                <a:ea typeface="游ゴシック" panose="020B0400000000000000" pitchFamily="50" charset="-128"/>
              </a:endParaRPr>
            </a:p>
            <a:p>
              <a:pPr algn="r"/>
              <a:r>
                <a:rPr lang="ja-JP" altLang="en-US" sz="1600" dirty="0">
                  <a:solidFill>
                    <a:srgbClr val="FFC000"/>
                  </a:solidFill>
                  <a:latin typeface="游ゴシック" panose="020B0400000000000000" pitchFamily="50" charset="-128"/>
                  <a:ea typeface="游ゴシック" panose="020B0400000000000000" pitchFamily="50" charset="-128"/>
                </a:rPr>
                <a:t>（月額換算　</a:t>
              </a:r>
              <a:r>
                <a:rPr lang="en-US" altLang="ja-JP" sz="1600" dirty="0">
                  <a:solidFill>
                    <a:srgbClr val="FFC000"/>
                  </a:solidFill>
                  <a:latin typeface="游ゴシック" panose="020B0400000000000000" pitchFamily="50" charset="-128"/>
                  <a:ea typeface="游ゴシック" panose="020B0400000000000000" pitchFamily="50" charset="-128"/>
                </a:rPr>
                <a:t>\35,562/</a:t>
              </a:r>
              <a:r>
                <a:rPr lang="ja-JP" altLang="en-US" sz="1600" dirty="0">
                  <a:solidFill>
                    <a:srgbClr val="FFC000"/>
                  </a:solidFill>
                  <a:latin typeface="游ゴシック" panose="020B0400000000000000" pitchFamily="50" charset="-128"/>
                  <a:ea typeface="游ゴシック" panose="020B0400000000000000" pitchFamily="50" charset="-128"/>
                </a:rPr>
                <a:t>月</a:t>
              </a:r>
              <a:r>
                <a:rPr lang="ja-JP" altLang="en-US" sz="1600" dirty="0">
                  <a:latin typeface="游ゴシック" panose="020B0400000000000000" pitchFamily="50" charset="-128"/>
                  <a:ea typeface="游ゴシック" panose="020B0400000000000000" pitchFamily="50" charset="-128"/>
                </a:rPr>
                <a:t>）</a:t>
              </a:r>
              <a:endParaRPr lang="en-US" altLang="ja-JP" sz="1600" dirty="0">
                <a:latin typeface="游ゴシック" panose="020B0400000000000000" pitchFamily="50" charset="-128"/>
                <a:ea typeface="游ゴシック" panose="020B0400000000000000" pitchFamily="50" charset="-128"/>
              </a:endParaRPr>
            </a:p>
            <a:p>
              <a:pPr algn="r"/>
              <a:endParaRPr lang="en-US" altLang="ja-JP" sz="1600" dirty="0">
                <a:latin typeface="游ゴシック" panose="020B0400000000000000" pitchFamily="50" charset="-128"/>
                <a:ea typeface="游ゴシック" panose="020B0400000000000000" pitchFamily="50" charset="-128"/>
              </a:endParaRPr>
            </a:p>
            <a:p>
              <a:pPr algn="r"/>
              <a:endParaRPr lang="en-US" altLang="ja-JP" sz="1600" dirty="0">
                <a:latin typeface="游ゴシック" panose="020B0400000000000000" pitchFamily="50" charset="-128"/>
                <a:ea typeface="游ゴシック" panose="020B0400000000000000" pitchFamily="50" charset="-128"/>
              </a:endParaRPr>
            </a:p>
            <a:p>
              <a:r>
                <a:rPr lang="en-US" altLang="ja-JP" sz="3600" b="1" dirty="0">
                  <a:solidFill>
                    <a:srgbClr val="0070C0"/>
                  </a:solidFill>
                  <a:latin typeface="游ゴシック" panose="020B0400000000000000" pitchFamily="50" charset="-128"/>
                  <a:ea typeface="游ゴシック" panose="020B0400000000000000" pitchFamily="50" charset="-128"/>
                </a:rPr>
                <a:t>   </a:t>
              </a:r>
              <a:r>
                <a:rPr lang="en-US" altLang="ja-JP" sz="3600" b="1" dirty="0">
                  <a:solidFill>
                    <a:srgbClr val="00B050"/>
                  </a:solidFill>
                  <a:latin typeface="游ゴシック" panose="020B0400000000000000" pitchFamily="50" charset="-128"/>
                  <a:ea typeface="游ゴシック" panose="020B0400000000000000" pitchFamily="50" charset="-128"/>
                </a:rPr>
                <a:t>6.8%</a:t>
              </a:r>
              <a:endParaRPr kumimoji="1" lang="ja-JP" altLang="en-US" sz="1600" dirty="0">
                <a:latin typeface="游ゴシック" panose="020B0400000000000000" pitchFamily="50" charset="-128"/>
                <a:ea typeface="游ゴシック" panose="020B0400000000000000" pitchFamily="50" charset="-128"/>
              </a:endParaRPr>
            </a:p>
          </p:txBody>
        </p:sp>
        <p:sp>
          <p:nvSpPr>
            <p:cNvPr id="9" name="正方形/長方形 8">
              <a:extLst>
                <a:ext uri="{FF2B5EF4-FFF2-40B4-BE49-F238E27FC236}">
                  <a16:creationId xmlns:a16="http://schemas.microsoft.com/office/drawing/2014/main" id="{AC872AEE-077A-4B94-A135-662A95CC0D10}"/>
                </a:ext>
              </a:extLst>
            </p:cNvPr>
            <p:cNvSpPr/>
            <p:nvPr/>
          </p:nvSpPr>
          <p:spPr>
            <a:xfrm>
              <a:off x="5220072" y="3069567"/>
              <a:ext cx="1152128" cy="288032"/>
            </a:xfrm>
            <a:prstGeom prst="rect">
              <a:avLst/>
            </a:prstGeom>
            <a:solidFill>
              <a:srgbClr val="0070C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dirty="0">
                  <a:solidFill>
                    <a:schemeClr val="bg1"/>
                  </a:solidFill>
                  <a:latin typeface="游ゴシック" panose="020B0400000000000000" pitchFamily="50" charset="-128"/>
                  <a:ea typeface="游ゴシック" panose="020B0400000000000000" pitchFamily="50" charset="-128"/>
                </a:rPr>
                <a:t>平均</a:t>
              </a:r>
              <a:r>
                <a:rPr lang="ja-JP" altLang="en-US" sz="1200" dirty="0">
                  <a:solidFill>
                    <a:schemeClr val="bg1"/>
                  </a:solidFill>
                  <a:latin typeface="游ゴシック" panose="020B0400000000000000" pitchFamily="50" charset="-128"/>
                  <a:ea typeface="游ゴシック" panose="020B0400000000000000" pitchFamily="50" charset="-128"/>
                </a:rPr>
                <a:t>値</a:t>
              </a:r>
              <a:endParaRPr kumimoji="1" lang="ja-JP" altLang="en-US" sz="1200" dirty="0">
                <a:solidFill>
                  <a:schemeClr val="bg1"/>
                </a:solidFill>
                <a:latin typeface="游ゴシック" panose="020B0400000000000000" pitchFamily="50" charset="-128"/>
                <a:ea typeface="游ゴシック" panose="020B0400000000000000" pitchFamily="50" charset="-128"/>
              </a:endParaRPr>
            </a:p>
          </p:txBody>
        </p:sp>
        <p:sp>
          <p:nvSpPr>
            <p:cNvPr id="10" name="正方形/長方形 9">
              <a:extLst>
                <a:ext uri="{FF2B5EF4-FFF2-40B4-BE49-F238E27FC236}">
                  <a16:creationId xmlns:a16="http://schemas.microsoft.com/office/drawing/2014/main" id="{17B424F3-C430-4450-B271-2D6DC033B0A7}"/>
                </a:ext>
              </a:extLst>
            </p:cNvPr>
            <p:cNvSpPr/>
            <p:nvPr/>
          </p:nvSpPr>
          <p:spPr>
            <a:xfrm>
              <a:off x="5220072" y="4021529"/>
              <a:ext cx="1152128" cy="288032"/>
            </a:xfrm>
            <a:prstGeom prst="rect">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dirty="0">
                  <a:solidFill>
                    <a:schemeClr val="bg1"/>
                  </a:solidFill>
                  <a:latin typeface="游ゴシック" panose="020B0400000000000000" pitchFamily="50" charset="-128"/>
                  <a:ea typeface="游ゴシック" panose="020B0400000000000000" pitchFamily="50" charset="-128"/>
                </a:rPr>
                <a:t>中央値</a:t>
              </a:r>
            </a:p>
          </p:txBody>
        </p:sp>
        <p:sp>
          <p:nvSpPr>
            <p:cNvPr id="11" name="正方形/長方形 10">
              <a:extLst>
                <a:ext uri="{FF2B5EF4-FFF2-40B4-BE49-F238E27FC236}">
                  <a16:creationId xmlns:a16="http://schemas.microsoft.com/office/drawing/2014/main" id="{C8F80502-F34E-4863-B600-FAA7724B019C}"/>
                </a:ext>
              </a:extLst>
            </p:cNvPr>
            <p:cNvSpPr/>
            <p:nvPr/>
          </p:nvSpPr>
          <p:spPr>
            <a:xfrm>
              <a:off x="5220072" y="5058492"/>
              <a:ext cx="1152128" cy="288032"/>
            </a:xfrm>
            <a:prstGeom prst="rect">
              <a:avLst/>
            </a:prstGeom>
            <a:solidFill>
              <a:srgbClr val="00B05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dirty="0">
                  <a:solidFill>
                    <a:schemeClr val="bg1"/>
                  </a:solidFill>
                  <a:latin typeface="游ゴシック" panose="020B0400000000000000" pitchFamily="50" charset="-128"/>
                  <a:ea typeface="游ゴシック" panose="020B0400000000000000" pitchFamily="50" charset="-128"/>
                </a:rPr>
                <a:t>平均</a:t>
              </a:r>
              <a:r>
                <a:rPr kumimoji="1" lang="ja-JP" altLang="en-US" sz="1200" dirty="0">
                  <a:solidFill>
                    <a:schemeClr val="bg1"/>
                  </a:solidFill>
                  <a:latin typeface="游ゴシック" panose="020B0400000000000000" pitchFamily="50" charset="-128"/>
                  <a:ea typeface="游ゴシック" panose="020B0400000000000000" pitchFamily="50" charset="-128"/>
                </a:rPr>
                <a:t>昇給率</a:t>
              </a:r>
            </a:p>
          </p:txBody>
        </p:sp>
        <p:sp>
          <p:nvSpPr>
            <p:cNvPr id="12" name="正方形/長方形 11">
              <a:extLst>
                <a:ext uri="{FF2B5EF4-FFF2-40B4-BE49-F238E27FC236}">
                  <a16:creationId xmlns:a16="http://schemas.microsoft.com/office/drawing/2014/main" id="{9A6F7A6A-90D0-4BA8-A433-5159F6713811}"/>
                </a:ext>
              </a:extLst>
            </p:cNvPr>
            <p:cNvSpPr/>
            <p:nvPr/>
          </p:nvSpPr>
          <p:spPr>
            <a:xfrm>
              <a:off x="5234165" y="2131941"/>
              <a:ext cx="2160240" cy="360040"/>
            </a:xfrm>
            <a:prstGeom prst="rect">
              <a:avLst/>
            </a:prstGeom>
            <a:solidFill>
              <a:srgbClr val="0070C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dirty="0">
                  <a:solidFill>
                    <a:schemeClr val="bg1"/>
                  </a:solidFill>
                  <a:latin typeface="游ゴシック" panose="020B0400000000000000" pitchFamily="50" charset="-128"/>
                  <a:ea typeface="游ゴシック" panose="020B0400000000000000" pitchFamily="50" charset="-128"/>
                </a:rPr>
                <a:t>2019</a:t>
              </a:r>
              <a:r>
                <a:rPr kumimoji="1" lang="ja-JP" altLang="en-US" sz="1200" dirty="0">
                  <a:solidFill>
                    <a:schemeClr val="bg1"/>
                  </a:solidFill>
                  <a:latin typeface="游ゴシック" panose="020B0400000000000000" pitchFamily="50" charset="-128"/>
                  <a:ea typeface="游ゴシック" panose="020B0400000000000000" pitchFamily="50" charset="-128"/>
                </a:rPr>
                <a:t>年の昇給実績</a:t>
              </a:r>
            </a:p>
          </p:txBody>
        </p:sp>
      </p:grpSp>
      <p:sp>
        <p:nvSpPr>
          <p:cNvPr id="14" name="タイトル 1">
            <a:extLst>
              <a:ext uri="{FF2B5EF4-FFF2-40B4-BE49-F238E27FC236}">
                <a16:creationId xmlns:a16="http://schemas.microsoft.com/office/drawing/2014/main" id="{B02DD341-6DC8-4948-891E-BDFB3103245A}"/>
              </a:ext>
            </a:extLst>
          </p:cNvPr>
          <p:cNvSpPr txBox="1">
            <a:spLocks/>
          </p:cNvSpPr>
          <p:nvPr/>
        </p:nvSpPr>
        <p:spPr bwMode="auto">
          <a:xfrm>
            <a:off x="8964" y="0"/>
            <a:ext cx="7772400" cy="70044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2000" b="1">
                <a:solidFill>
                  <a:schemeClr val="tx2"/>
                </a:solidFill>
                <a:latin typeface="ＭＳ Ｐゴシック" pitchFamily="50" charset="-128"/>
                <a:ea typeface="ＭＳ Ｐゴシック" pitchFamily="50" charset="-128"/>
                <a:cs typeface="+mj-cs"/>
              </a:defRPr>
            </a:lvl1pPr>
            <a:lvl2pPr algn="l" rtl="0" eaLnBrk="1" fontAlgn="base" hangingPunct="1">
              <a:spcBef>
                <a:spcPct val="0"/>
              </a:spcBef>
              <a:spcAft>
                <a:spcPct val="0"/>
              </a:spcAft>
              <a:defRPr kumimoji="1" sz="2000">
                <a:solidFill>
                  <a:schemeClr val="tx2"/>
                </a:solidFill>
                <a:latin typeface="HGPｺﾞｼｯｸE" pitchFamily="50" charset="-128"/>
                <a:ea typeface="HGPｺﾞｼｯｸE" pitchFamily="50" charset="-128"/>
              </a:defRPr>
            </a:lvl2pPr>
            <a:lvl3pPr algn="l" rtl="0" eaLnBrk="1" fontAlgn="base" hangingPunct="1">
              <a:spcBef>
                <a:spcPct val="0"/>
              </a:spcBef>
              <a:spcAft>
                <a:spcPct val="0"/>
              </a:spcAft>
              <a:defRPr kumimoji="1" sz="2000">
                <a:solidFill>
                  <a:schemeClr val="tx2"/>
                </a:solidFill>
                <a:latin typeface="HGPｺﾞｼｯｸE" pitchFamily="50" charset="-128"/>
                <a:ea typeface="HGPｺﾞｼｯｸE" pitchFamily="50" charset="-128"/>
              </a:defRPr>
            </a:lvl3pPr>
            <a:lvl4pPr algn="l" rtl="0" eaLnBrk="1" fontAlgn="base" hangingPunct="1">
              <a:spcBef>
                <a:spcPct val="0"/>
              </a:spcBef>
              <a:spcAft>
                <a:spcPct val="0"/>
              </a:spcAft>
              <a:defRPr kumimoji="1" sz="2000">
                <a:solidFill>
                  <a:schemeClr val="tx2"/>
                </a:solidFill>
                <a:latin typeface="HGPｺﾞｼｯｸE" pitchFamily="50" charset="-128"/>
                <a:ea typeface="HGPｺﾞｼｯｸE" pitchFamily="50" charset="-128"/>
              </a:defRPr>
            </a:lvl4pPr>
            <a:lvl5pPr algn="l" rtl="0" eaLnBrk="1" fontAlgn="base" hangingPunct="1">
              <a:spcBef>
                <a:spcPct val="0"/>
              </a:spcBef>
              <a:spcAft>
                <a:spcPct val="0"/>
              </a:spcAft>
              <a:defRPr kumimoji="1" sz="2000">
                <a:solidFill>
                  <a:schemeClr val="tx2"/>
                </a:solidFill>
                <a:latin typeface="HGPｺﾞｼｯｸE" pitchFamily="50" charset="-128"/>
                <a:ea typeface="HGPｺﾞｼｯｸE" pitchFamily="50" charset="-128"/>
              </a:defRPr>
            </a:lvl5pPr>
            <a:lvl6pPr marL="457200" algn="l" rtl="0" eaLnBrk="1" fontAlgn="base" hangingPunct="1">
              <a:spcBef>
                <a:spcPct val="0"/>
              </a:spcBef>
              <a:spcAft>
                <a:spcPct val="0"/>
              </a:spcAft>
              <a:defRPr kumimoji="1" sz="2400">
                <a:solidFill>
                  <a:schemeClr val="tx2"/>
                </a:solidFill>
                <a:latin typeface="HG丸ｺﾞｼｯｸM-PRO" pitchFamily="49" charset="-128"/>
                <a:ea typeface="HG丸ｺﾞｼｯｸM-PRO" pitchFamily="49" charset="-128"/>
              </a:defRPr>
            </a:lvl6pPr>
            <a:lvl7pPr marL="914400" algn="l" rtl="0" eaLnBrk="1" fontAlgn="base" hangingPunct="1">
              <a:spcBef>
                <a:spcPct val="0"/>
              </a:spcBef>
              <a:spcAft>
                <a:spcPct val="0"/>
              </a:spcAft>
              <a:defRPr kumimoji="1" sz="2400">
                <a:solidFill>
                  <a:schemeClr val="tx2"/>
                </a:solidFill>
                <a:latin typeface="HG丸ｺﾞｼｯｸM-PRO" pitchFamily="49" charset="-128"/>
                <a:ea typeface="HG丸ｺﾞｼｯｸM-PRO" pitchFamily="49" charset="-128"/>
              </a:defRPr>
            </a:lvl7pPr>
            <a:lvl8pPr marL="1371600" algn="l" rtl="0" eaLnBrk="1" fontAlgn="base" hangingPunct="1">
              <a:spcBef>
                <a:spcPct val="0"/>
              </a:spcBef>
              <a:spcAft>
                <a:spcPct val="0"/>
              </a:spcAft>
              <a:defRPr kumimoji="1" sz="2400">
                <a:solidFill>
                  <a:schemeClr val="tx2"/>
                </a:solidFill>
                <a:latin typeface="HG丸ｺﾞｼｯｸM-PRO" pitchFamily="49" charset="-128"/>
                <a:ea typeface="HG丸ｺﾞｼｯｸM-PRO" pitchFamily="49" charset="-128"/>
              </a:defRPr>
            </a:lvl8pPr>
            <a:lvl9pPr marL="1828800" algn="l" rtl="0" eaLnBrk="1" fontAlgn="base" hangingPunct="1">
              <a:spcBef>
                <a:spcPct val="0"/>
              </a:spcBef>
              <a:spcAft>
                <a:spcPct val="0"/>
              </a:spcAft>
              <a:defRPr kumimoji="1" sz="2400">
                <a:solidFill>
                  <a:schemeClr val="tx2"/>
                </a:solidFill>
                <a:latin typeface="HG丸ｺﾞｼｯｸM-PRO" pitchFamily="49" charset="-128"/>
                <a:ea typeface="HG丸ｺﾞｼｯｸM-PRO" pitchFamily="49" charset="-128"/>
              </a:defRPr>
            </a:lvl9pPr>
          </a:lstStyle>
          <a:p>
            <a:r>
              <a:rPr lang="ja-JP" altLang="en-US" b="0" kern="0" dirty="0">
                <a:solidFill>
                  <a:schemeClr val="tx1">
                    <a:lumMod val="95000"/>
                    <a:lumOff val="5000"/>
                  </a:schemeClr>
                </a:solidFill>
                <a:latin typeface="游ゴシック" panose="020B0400000000000000" pitchFamily="50" charset="-128"/>
                <a:ea typeface="游ゴシック" panose="020B0400000000000000" pitchFamily="50" charset="-128"/>
                <a:cs typeface="Meiryo UI" pitchFamily="50" charset="-128"/>
              </a:rPr>
              <a:t>　昇給実績について</a:t>
            </a:r>
            <a:endParaRPr lang="ja-JP" altLang="en-US" b="0" kern="0" dirty="0">
              <a:solidFill>
                <a:schemeClr val="tx1">
                  <a:lumMod val="95000"/>
                  <a:lumOff val="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84575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CDC658-996A-4322-806B-95E8944A8384}"/>
              </a:ext>
            </a:extLst>
          </p:cNvPr>
          <p:cNvSpPr>
            <a:spLocks noGrp="1"/>
          </p:cNvSpPr>
          <p:nvPr>
            <p:ph type="title"/>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17AD8382-A12D-42E4-97BA-00071D2880C0}"/>
              </a:ext>
            </a:extLst>
          </p:cNvPr>
          <p:cNvSpPr txBox="1"/>
          <p:nvPr/>
        </p:nvSpPr>
        <p:spPr>
          <a:xfrm>
            <a:off x="1940510" y="3105834"/>
            <a:ext cx="5262979" cy="646331"/>
          </a:xfrm>
          <a:prstGeom prst="rect">
            <a:avLst/>
          </a:prstGeom>
          <a:noFill/>
        </p:spPr>
        <p:txBody>
          <a:bodyPr wrap="none" rtlCol="0">
            <a:spAutoFit/>
          </a:bodyPr>
          <a:lstStyle/>
          <a:p>
            <a:r>
              <a:rPr kumimoji="1" lang="ja-JP" altLang="en-US" sz="3600" dirty="0">
                <a:latin typeface="游ゴシック" panose="020B0400000000000000" pitchFamily="50" charset="-128"/>
                <a:ea typeface="游ゴシック" panose="020B0400000000000000" pitchFamily="50" charset="-128"/>
              </a:rPr>
              <a:t>福利厚生・制度について</a:t>
            </a:r>
          </a:p>
        </p:txBody>
      </p:sp>
    </p:spTree>
    <p:extLst>
      <p:ext uri="{BB962C8B-B14F-4D97-AF65-F5344CB8AC3E}">
        <p14:creationId xmlns:p14="http://schemas.microsoft.com/office/powerpoint/2010/main" val="1123155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FAEC9DA-4632-4B3F-AD8D-736813493D40}"/>
              </a:ext>
            </a:extLst>
          </p:cNvPr>
          <p:cNvSpPr>
            <a:spLocks noGrp="1"/>
          </p:cNvSpPr>
          <p:nvPr>
            <p:ph type="title"/>
          </p:nvPr>
        </p:nvSpPr>
        <p:spPr>
          <a:xfrm>
            <a:off x="251520" y="72976"/>
            <a:ext cx="7776864" cy="590550"/>
          </a:xfrm>
        </p:spPr>
        <p:txBody>
          <a:bodyPr/>
          <a:lstStyle/>
          <a:p>
            <a:r>
              <a:rPr kumimoji="1" lang="en-US" altLang="ja-JP" b="0" dirty="0">
                <a:latin typeface="游ゴシック" panose="020B0400000000000000" pitchFamily="50" charset="-128"/>
                <a:ea typeface="游ゴシック" panose="020B0400000000000000" pitchFamily="50" charset="-128"/>
              </a:rPr>
              <a:t>IDS</a:t>
            </a:r>
            <a:r>
              <a:rPr kumimoji="1" lang="ja-JP" altLang="en-US" b="0" dirty="0">
                <a:latin typeface="游ゴシック" panose="020B0400000000000000" pitchFamily="50" charset="-128"/>
                <a:ea typeface="游ゴシック" panose="020B0400000000000000" pitchFamily="50" charset="-128"/>
              </a:rPr>
              <a:t>の福利厚生・制度についての考え方</a:t>
            </a:r>
          </a:p>
        </p:txBody>
      </p:sp>
      <p:sp>
        <p:nvSpPr>
          <p:cNvPr id="2" name="テキスト ボックス 1">
            <a:extLst>
              <a:ext uri="{FF2B5EF4-FFF2-40B4-BE49-F238E27FC236}">
                <a16:creationId xmlns:a16="http://schemas.microsoft.com/office/drawing/2014/main" id="{DB435527-9372-4741-BF32-75457186B3E8}"/>
              </a:ext>
            </a:extLst>
          </p:cNvPr>
          <p:cNvSpPr txBox="1"/>
          <p:nvPr/>
        </p:nvSpPr>
        <p:spPr>
          <a:xfrm>
            <a:off x="611560" y="980728"/>
            <a:ext cx="6748963" cy="5170646"/>
          </a:xfrm>
          <a:prstGeom prst="rect">
            <a:avLst/>
          </a:prstGeom>
          <a:noFill/>
        </p:spPr>
        <p:txBody>
          <a:bodyPr wrap="none" rtlCol="0">
            <a:spAutoFit/>
          </a:bodyPr>
          <a:lstStyle/>
          <a:p>
            <a:r>
              <a:rPr kumimoji="1" lang="ja-JP" altLang="en-US" dirty="0">
                <a:solidFill>
                  <a:srgbClr val="FF0000"/>
                </a:solidFill>
                <a:latin typeface="游ゴシック" panose="020B0400000000000000" pitchFamily="50" charset="-128"/>
                <a:ea typeface="游ゴシック" panose="020B0400000000000000" pitchFamily="50" charset="-128"/>
              </a:rPr>
              <a:t>■</a:t>
            </a:r>
            <a:r>
              <a:rPr kumimoji="1" lang="ja-JP" altLang="en-US" dirty="0">
                <a:latin typeface="游ゴシック" panose="020B0400000000000000" pitchFamily="50" charset="-128"/>
                <a:ea typeface="游ゴシック" panose="020B0400000000000000" pitchFamily="50" charset="-128"/>
              </a:rPr>
              <a:t>ボトムアップにより制度を決定・改善します</a:t>
            </a:r>
            <a:endParaRPr kumimoji="1" lang="en-US" altLang="ja-JP" dirty="0">
              <a:latin typeface="游ゴシック" panose="020B0400000000000000" pitchFamily="50" charset="-128"/>
              <a:ea typeface="游ゴシック" panose="020B0400000000000000" pitchFamily="50" charset="-128"/>
            </a:endParaRPr>
          </a:p>
          <a:p>
            <a:endParaRPr kumimoji="1" lang="en-US" altLang="ja-JP" sz="800" dirty="0">
              <a:latin typeface="游ゴシック" panose="020B0400000000000000" pitchFamily="50" charset="-128"/>
              <a:ea typeface="游ゴシック" panose="020B0400000000000000" pitchFamily="50" charset="-128"/>
            </a:endParaRPr>
          </a:p>
          <a:p>
            <a:r>
              <a:rPr lang="ja-JP" altLang="en-US" dirty="0">
                <a:latin typeface="游ゴシック" panose="020B0400000000000000" pitchFamily="50" charset="-128"/>
                <a:ea typeface="游ゴシック" panose="020B0400000000000000" pitchFamily="50" charset="-128"/>
              </a:rPr>
              <a:t>　</a:t>
            </a:r>
            <a:r>
              <a:rPr lang="en-US" altLang="ja-JP" dirty="0">
                <a:latin typeface="游ゴシック" panose="020B0400000000000000" pitchFamily="50" charset="-128"/>
                <a:ea typeface="游ゴシック" panose="020B0400000000000000" pitchFamily="50" charset="-128"/>
              </a:rPr>
              <a:t>-25</a:t>
            </a:r>
            <a:r>
              <a:rPr lang="ja-JP" altLang="en-US" dirty="0">
                <a:latin typeface="游ゴシック" panose="020B0400000000000000" pitchFamily="50" charset="-128"/>
                <a:ea typeface="游ゴシック" panose="020B0400000000000000" pitchFamily="50" charset="-128"/>
              </a:rPr>
              <a:t>歳以下のメンバーで構成された社内改善チーム“</a:t>
            </a:r>
            <a:r>
              <a:rPr lang="en-US" altLang="ja-JP" dirty="0">
                <a:latin typeface="游ゴシック" panose="020B0400000000000000" pitchFamily="50" charset="-128"/>
                <a:ea typeface="游ゴシック" panose="020B0400000000000000" pitchFamily="50" charset="-128"/>
              </a:rPr>
              <a:t>Under25</a:t>
            </a:r>
            <a:r>
              <a:rPr lang="ja-JP" altLang="en-US" dirty="0">
                <a:latin typeface="游ゴシック" panose="020B0400000000000000" pitchFamily="50" charset="-128"/>
                <a:ea typeface="游ゴシック" panose="020B0400000000000000" pitchFamily="50" charset="-128"/>
              </a:rPr>
              <a:t>”</a:t>
            </a:r>
            <a:endParaRPr lang="en-US" altLang="ja-JP" dirty="0">
              <a:latin typeface="游ゴシック" panose="020B0400000000000000" pitchFamily="50" charset="-128"/>
              <a:ea typeface="游ゴシック" panose="020B0400000000000000" pitchFamily="50" charset="-128"/>
            </a:endParaRPr>
          </a:p>
          <a:p>
            <a:r>
              <a:rPr kumimoji="1" lang="ja-JP" altLang="en-US" dirty="0">
                <a:latin typeface="游ゴシック" panose="020B0400000000000000" pitchFamily="50" charset="-128"/>
                <a:ea typeface="游ゴシック" panose="020B0400000000000000" pitchFamily="50" charset="-128"/>
              </a:rPr>
              <a:t>　</a:t>
            </a:r>
            <a:r>
              <a:rPr kumimoji="1" lang="en-US" altLang="ja-JP" dirty="0">
                <a:latin typeface="游ゴシック" panose="020B0400000000000000" pitchFamily="50" charset="-128"/>
                <a:ea typeface="游ゴシック" panose="020B0400000000000000" pitchFamily="50" charset="-128"/>
              </a:rPr>
              <a:t>-</a:t>
            </a:r>
            <a:r>
              <a:rPr kumimoji="1" lang="ja-JP" altLang="en-US" dirty="0">
                <a:latin typeface="游ゴシック" panose="020B0400000000000000" pitchFamily="50" charset="-128"/>
                <a:ea typeface="游ゴシック" panose="020B0400000000000000" pitchFamily="50" charset="-128"/>
              </a:rPr>
              <a:t>社員企画の社内イベントに対する費用を会社で負担</a:t>
            </a:r>
            <a:endParaRPr kumimoji="1" lang="en-US" altLang="ja-JP" dirty="0">
              <a:latin typeface="游ゴシック" panose="020B0400000000000000" pitchFamily="50" charset="-128"/>
              <a:ea typeface="游ゴシック" panose="020B0400000000000000" pitchFamily="50" charset="-128"/>
            </a:endParaRPr>
          </a:p>
          <a:p>
            <a:r>
              <a:rPr lang="ja-JP" altLang="en-US" dirty="0">
                <a:latin typeface="游ゴシック" panose="020B0400000000000000" pitchFamily="50" charset="-128"/>
                <a:ea typeface="游ゴシック" panose="020B0400000000000000" pitchFamily="50" charset="-128"/>
              </a:rPr>
              <a:t>　</a:t>
            </a:r>
            <a:r>
              <a:rPr lang="en-US" altLang="ja-JP" dirty="0">
                <a:latin typeface="游ゴシック" panose="020B0400000000000000" pitchFamily="50" charset="-128"/>
                <a:ea typeface="游ゴシック" panose="020B0400000000000000" pitchFamily="50" charset="-128"/>
              </a:rPr>
              <a:t>-</a:t>
            </a:r>
            <a:r>
              <a:rPr lang="ja-JP" altLang="en-US" dirty="0">
                <a:latin typeface="游ゴシック" panose="020B0400000000000000" pitchFamily="50" charset="-128"/>
                <a:ea typeface="游ゴシック" panose="020B0400000000000000" pitchFamily="50" charset="-128"/>
              </a:rPr>
              <a:t>資格手当の対象となる資格の拡張</a:t>
            </a:r>
            <a:endParaRPr lang="en-US" altLang="ja-JP" dirty="0">
              <a:latin typeface="游ゴシック" panose="020B0400000000000000" pitchFamily="50" charset="-128"/>
              <a:ea typeface="游ゴシック" panose="020B0400000000000000" pitchFamily="50" charset="-128"/>
            </a:endParaRPr>
          </a:p>
          <a:p>
            <a:endParaRPr kumimoji="1" lang="en-US" altLang="ja-JP" dirty="0">
              <a:latin typeface="游ゴシック" panose="020B0400000000000000" pitchFamily="50" charset="-128"/>
              <a:ea typeface="游ゴシック" panose="020B0400000000000000" pitchFamily="50" charset="-128"/>
            </a:endParaRPr>
          </a:p>
          <a:p>
            <a:r>
              <a:rPr lang="ja-JP" altLang="en-US" dirty="0">
                <a:solidFill>
                  <a:srgbClr val="FF0000"/>
                </a:solidFill>
                <a:latin typeface="游ゴシック" panose="020B0400000000000000" pitchFamily="50" charset="-128"/>
                <a:ea typeface="游ゴシック" panose="020B0400000000000000" pitchFamily="50" charset="-128"/>
              </a:rPr>
              <a:t>■</a:t>
            </a:r>
            <a:r>
              <a:rPr lang="ja-JP" altLang="en-US" dirty="0">
                <a:latin typeface="游ゴシック" panose="020B0400000000000000" pitchFamily="50" charset="-128"/>
                <a:ea typeface="游ゴシック" panose="020B0400000000000000" pitchFamily="50" charset="-128"/>
              </a:rPr>
              <a:t>コミュニケーションに投資します</a:t>
            </a:r>
            <a:endParaRPr lang="en-US" altLang="ja-JP" dirty="0">
              <a:latin typeface="游ゴシック" panose="020B0400000000000000" pitchFamily="50" charset="-128"/>
              <a:ea typeface="游ゴシック" panose="020B0400000000000000" pitchFamily="50" charset="-128"/>
            </a:endParaRPr>
          </a:p>
          <a:p>
            <a:endParaRPr lang="en-US" altLang="ja-JP" sz="800" dirty="0">
              <a:latin typeface="游ゴシック" panose="020B0400000000000000" pitchFamily="50" charset="-128"/>
              <a:ea typeface="游ゴシック" panose="020B0400000000000000" pitchFamily="50" charset="-128"/>
            </a:endParaRPr>
          </a:p>
          <a:p>
            <a:r>
              <a:rPr lang="ja-JP" altLang="en-US" dirty="0">
                <a:latin typeface="游ゴシック" panose="020B0400000000000000" pitchFamily="50" charset="-128"/>
                <a:ea typeface="游ゴシック" panose="020B0400000000000000" pitchFamily="50" charset="-128"/>
              </a:rPr>
              <a:t>　</a:t>
            </a:r>
            <a:r>
              <a:rPr lang="en-US" altLang="ja-JP" dirty="0">
                <a:latin typeface="游ゴシック" panose="020B0400000000000000" pitchFamily="50" charset="-128"/>
                <a:ea typeface="游ゴシック" panose="020B0400000000000000" pitchFamily="50" charset="-128"/>
              </a:rPr>
              <a:t>-</a:t>
            </a:r>
            <a:r>
              <a:rPr lang="ja-JP" altLang="en-US" dirty="0">
                <a:latin typeface="游ゴシック" panose="020B0400000000000000" pitchFamily="50" charset="-128"/>
                <a:ea typeface="游ゴシック" panose="020B0400000000000000" pitchFamily="50" charset="-128"/>
              </a:rPr>
              <a:t>事業・プロジェクト単位での合宿</a:t>
            </a:r>
            <a:endParaRPr kumimoji="1" lang="en-US" altLang="ja-JP" dirty="0">
              <a:latin typeface="游ゴシック" panose="020B0400000000000000" pitchFamily="50" charset="-128"/>
              <a:ea typeface="游ゴシック" panose="020B0400000000000000" pitchFamily="50" charset="-128"/>
            </a:endParaRPr>
          </a:p>
          <a:p>
            <a:endParaRPr kumimoji="1" lang="en-US" altLang="ja-JP" dirty="0">
              <a:latin typeface="游ゴシック" panose="020B0400000000000000" pitchFamily="50" charset="-128"/>
              <a:ea typeface="游ゴシック" panose="020B0400000000000000" pitchFamily="50" charset="-128"/>
            </a:endParaRPr>
          </a:p>
          <a:p>
            <a:r>
              <a:rPr lang="ja-JP" altLang="en-US" dirty="0">
                <a:solidFill>
                  <a:srgbClr val="FF0000"/>
                </a:solidFill>
                <a:latin typeface="游ゴシック" panose="020B0400000000000000" pitchFamily="50" charset="-128"/>
                <a:ea typeface="游ゴシック" panose="020B0400000000000000" pitchFamily="50" charset="-128"/>
              </a:rPr>
              <a:t>■</a:t>
            </a:r>
            <a:r>
              <a:rPr lang="ja-JP" altLang="en-US" dirty="0">
                <a:latin typeface="游ゴシック" panose="020B0400000000000000" pitchFamily="50" charset="-128"/>
                <a:ea typeface="游ゴシック" panose="020B0400000000000000" pitchFamily="50" charset="-128"/>
              </a:rPr>
              <a:t>多様な働き方を支援します</a:t>
            </a:r>
            <a:endParaRPr lang="en-US" altLang="ja-JP" dirty="0">
              <a:latin typeface="游ゴシック" panose="020B0400000000000000" pitchFamily="50" charset="-128"/>
              <a:ea typeface="游ゴシック" panose="020B0400000000000000" pitchFamily="50" charset="-128"/>
            </a:endParaRPr>
          </a:p>
          <a:p>
            <a:endParaRPr lang="en-US" altLang="ja-JP" sz="800" dirty="0">
              <a:latin typeface="游ゴシック" panose="020B0400000000000000" pitchFamily="50" charset="-128"/>
              <a:ea typeface="游ゴシック" panose="020B0400000000000000" pitchFamily="50" charset="-128"/>
            </a:endParaRPr>
          </a:p>
          <a:p>
            <a:r>
              <a:rPr lang="ja-JP" altLang="en-US" dirty="0">
                <a:latin typeface="游ゴシック" panose="020B0400000000000000" pitchFamily="50" charset="-128"/>
                <a:ea typeface="游ゴシック" panose="020B0400000000000000" pitchFamily="50" charset="-128"/>
              </a:rPr>
              <a:t>　</a:t>
            </a:r>
            <a:r>
              <a:rPr lang="en-US" altLang="ja-JP" dirty="0">
                <a:latin typeface="游ゴシック" panose="020B0400000000000000" pitchFamily="50" charset="-128"/>
                <a:ea typeface="游ゴシック" panose="020B0400000000000000" pitchFamily="50" charset="-128"/>
              </a:rPr>
              <a:t>-</a:t>
            </a:r>
            <a:r>
              <a:rPr lang="ja-JP" altLang="en-US" dirty="0">
                <a:latin typeface="游ゴシック" panose="020B0400000000000000" pitchFamily="50" charset="-128"/>
                <a:ea typeface="游ゴシック" panose="020B0400000000000000" pitchFamily="50" charset="-128"/>
              </a:rPr>
              <a:t>スライド出勤制度</a:t>
            </a:r>
            <a:endParaRPr lang="en-US" altLang="ja-JP" dirty="0">
              <a:latin typeface="游ゴシック" panose="020B0400000000000000" pitchFamily="50" charset="-128"/>
              <a:ea typeface="游ゴシック" panose="020B0400000000000000" pitchFamily="50" charset="-128"/>
            </a:endParaRPr>
          </a:p>
          <a:p>
            <a:r>
              <a:rPr kumimoji="1" lang="ja-JP" altLang="en-US" dirty="0">
                <a:latin typeface="游ゴシック" panose="020B0400000000000000" pitchFamily="50" charset="-128"/>
                <a:ea typeface="游ゴシック" panose="020B0400000000000000" pitchFamily="50" charset="-128"/>
              </a:rPr>
              <a:t>　</a:t>
            </a:r>
            <a:r>
              <a:rPr kumimoji="1" lang="en-US" altLang="ja-JP" dirty="0">
                <a:latin typeface="游ゴシック" panose="020B0400000000000000" pitchFamily="50" charset="-128"/>
                <a:ea typeface="游ゴシック" panose="020B0400000000000000" pitchFamily="50" charset="-128"/>
              </a:rPr>
              <a:t>-</a:t>
            </a:r>
            <a:r>
              <a:rPr kumimoji="1" lang="ja-JP" altLang="en-US" dirty="0">
                <a:latin typeface="游ゴシック" panose="020B0400000000000000" pitchFamily="50" charset="-128"/>
                <a:ea typeface="游ゴシック" panose="020B0400000000000000" pitchFamily="50" charset="-128"/>
              </a:rPr>
              <a:t>リモートワーク（個別判断）</a:t>
            </a:r>
            <a:endParaRPr kumimoji="1" lang="en-US" altLang="ja-JP" dirty="0">
              <a:latin typeface="游ゴシック" panose="020B0400000000000000" pitchFamily="50" charset="-128"/>
              <a:ea typeface="游ゴシック" panose="020B0400000000000000" pitchFamily="50" charset="-128"/>
            </a:endParaRPr>
          </a:p>
          <a:p>
            <a:endParaRPr lang="en-US" altLang="ja-JP" dirty="0">
              <a:latin typeface="游ゴシック" panose="020B0400000000000000" pitchFamily="50" charset="-128"/>
              <a:ea typeface="游ゴシック" panose="020B0400000000000000" pitchFamily="50" charset="-128"/>
            </a:endParaRPr>
          </a:p>
          <a:p>
            <a:r>
              <a:rPr kumimoji="1" lang="ja-JP" altLang="en-US" dirty="0">
                <a:solidFill>
                  <a:srgbClr val="FF0000"/>
                </a:solidFill>
                <a:latin typeface="游ゴシック" panose="020B0400000000000000" pitchFamily="50" charset="-128"/>
                <a:ea typeface="游ゴシック" panose="020B0400000000000000" pitchFamily="50" charset="-128"/>
              </a:rPr>
              <a:t>■</a:t>
            </a:r>
            <a:r>
              <a:rPr kumimoji="1" lang="ja-JP" altLang="en-US" dirty="0">
                <a:latin typeface="游ゴシック" panose="020B0400000000000000" pitchFamily="50" charset="-128"/>
                <a:ea typeface="游ゴシック" panose="020B0400000000000000" pitchFamily="50" charset="-128"/>
              </a:rPr>
              <a:t>自主性を尊重します</a:t>
            </a:r>
            <a:endParaRPr kumimoji="1" lang="en-US" altLang="ja-JP" dirty="0">
              <a:latin typeface="游ゴシック" panose="020B0400000000000000" pitchFamily="50" charset="-128"/>
              <a:ea typeface="游ゴシック" panose="020B0400000000000000" pitchFamily="50" charset="-128"/>
            </a:endParaRPr>
          </a:p>
          <a:p>
            <a:endParaRPr kumimoji="1" lang="en-US" altLang="ja-JP" sz="800" dirty="0">
              <a:latin typeface="游ゴシック" panose="020B0400000000000000" pitchFamily="50" charset="-128"/>
              <a:ea typeface="游ゴシック" panose="020B0400000000000000" pitchFamily="50" charset="-128"/>
            </a:endParaRPr>
          </a:p>
          <a:p>
            <a:r>
              <a:rPr lang="ja-JP" altLang="en-US" dirty="0">
                <a:latin typeface="游ゴシック" panose="020B0400000000000000" pitchFamily="50" charset="-128"/>
                <a:ea typeface="游ゴシック" panose="020B0400000000000000" pitchFamily="50" charset="-128"/>
              </a:rPr>
              <a:t>　</a:t>
            </a:r>
            <a:r>
              <a:rPr lang="en-US" altLang="ja-JP" dirty="0">
                <a:latin typeface="游ゴシック" panose="020B0400000000000000" pitchFamily="50" charset="-128"/>
                <a:ea typeface="游ゴシック" panose="020B0400000000000000" pitchFamily="50" charset="-128"/>
              </a:rPr>
              <a:t>-</a:t>
            </a:r>
            <a:r>
              <a:rPr lang="ja-JP" altLang="ja-JP" kern="0" dirty="0">
                <a:latin typeface="游ゴシック" panose="020B0400000000000000" pitchFamily="50" charset="-128"/>
                <a:ea typeface="游ゴシック" panose="020B0400000000000000" pitchFamily="50" charset="-128"/>
                <a:cs typeface="Meiryo UI" panose="020B0604030504040204" pitchFamily="50" charset="-128"/>
              </a:rPr>
              <a:t>書籍購入</a:t>
            </a:r>
            <a:r>
              <a:rPr lang="ja-JP" altLang="en-US" kern="0" dirty="0">
                <a:latin typeface="游ゴシック" panose="020B0400000000000000" pitchFamily="50" charset="-128"/>
                <a:ea typeface="游ゴシック" panose="020B0400000000000000" pitchFamily="50" charset="-128"/>
                <a:cs typeface="Meiryo UI" panose="020B0604030504040204" pitchFamily="50" charset="-128"/>
              </a:rPr>
              <a:t>費全額会社負担</a:t>
            </a:r>
            <a:r>
              <a:rPr lang="ja-JP" altLang="ja-JP" kern="0" dirty="0">
                <a:latin typeface="游ゴシック" panose="020B0400000000000000" pitchFamily="50" charset="-128"/>
                <a:ea typeface="游ゴシック" panose="020B0400000000000000" pitchFamily="50" charset="-128"/>
                <a:cs typeface="Meiryo UI" panose="020B0604030504040204" pitchFamily="50" charset="-128"/>
              </a:rPr>
              <a:t> </a:t>
            </a:r>
            <a:r>
              <a:rPr lang="en-US" altLang="ja-JP" kern="0" dirty="0">
                <a:latin typeface="游ゴシック" panose="020B0400000000000000" pitchFamily="50" charset="-128"/>
                <a:ea typeface="游ゴシック" panose="020B0400000000000000" pitchFamily="50" charset="-128"/>
              </a:rPr>
              <a:t>(</a:t>
            </a:r>
            <a:r>
              <a:rPr lang="ja-JP" altLang="en-US" kern="0" dirty="0">
                <a:latin typeface="游ゴシック" panose="020B0400000000000000" pitchFamily="50" charset="-128"/>
                <a:ea typeface="游ゴシック" panose="020B0400000000000000" pitchFamily="50" charset="-128"/>
              </a:rPr>
              <a:t>上限なし・稟議なし</a:t>
            </a:r>
            <a:r>
              <a:rPr lang="en-US" altLang="ja-JP" kern="0" dirty="0">
                <a:latin typeface="游ゴシック" panose="020B0400000000000000" pitchFamily="50" charset="-128"/>
                <a:ea typeface="游ゴシック" panose="020B0400000000000000" pitchFamily="50" charset="-128"/>
              </a:rPr>
              <a:t>)</a:t>
            </a:r>
          </a:p>
          <a:p>
            <a:r>
              <a:rPr kumimoji="1" lang="ja-JP" altLang="en-US" kern="0" dirty="0">
                <a:latin typeface="游ゴシック" panose="020B0400000000000000" pitchFamily="50" charset="-128"/>
                <a:ea typeface="游ゴシック" panose="020B0400000000000000" pitchFamily="50" charset="-128"/>
              </a:rPr>
              <a:t>　</a:t>
            </a:r>
            <a:r>
              <a:rPr kumimoji="1" lang="en-US" altLang="ja-JP" kern="0" dirty="0">
                <a:latin typeface="游ゴシック" panose="020B0400000000000000" pitchFamily="50" charset="-128"/>
                <a:ea typeface="游ゴシック" panose="020B0400000000000000" pitchFamily="50" charset="-128"/>
              </a:rPr>
              <a:t>-MVP</a:t>
            </a:r>
            <a:r>
              <a:rPr kumimoji="1" lang="ja-JP" altLang="en-US" kern="0" dirty="0">
                <a:latin typeface="游ゴシック" panose="020B0400000000000000" pitchFamily="50" charset="-128"/>
                <a:ea typeface="游ゴシック" panose="020B0400000000000000" pitchFamily="50" charset="-128"/>
              </a:rPr>
              <a:t>表彰</a:t>
            </a:r>
            <a:endParaRPr kumimoji="1" lang="en-US" altLang="ja-JP" kern="0" dirty="0">
              <a:latin typeface="游ゴシック" panose="020B0400000000000000" pitchFamily="50" charset="-128"/>
              <a:ea typeface="游ゴシック" panose="020B0400000000000000" pitchFamily="50" charset="-128"/>
            </a:endParaRPr>
          </a:p>
          <a:p>
            <a:r>
              <a:rPr lang="ja-JP" altLang="en-US" kern="0" dirty="0">
                <a:latin typeface="游ゴシック" panose="020B0400000000000000" pitchFamily="50" charset="-128"/>
                <a:ea typeface="游ゴシック" panose="020B0400000000000000" pitchFamily="50" charset="-128"/>
              </a:rPr>
              <a:t>　</a:t>
            </a:r>
            <a:r>
              <a:rPr lang="en-US" altLang="ja-JP" kern="0" dirty="0">
                <a:latin typeface="游ゴシック" panose="020B0400000000000000" pitchFamily="50" charset="-128"/>
                <a:ea typeface="游ゴシック" panose="020B0400000000000000" pitchFamily="50" charset="-128"/>
              </a:rPr>
              <a:t>-</a:t>
            </a:r>
            <a:r>
              <a:rPr lang="ja-JP" altLang="en-US" kern="0" dirty="0">
                <a:latin typeface="游ゴシック" panose="020B0400000000000000" pitchFamily="50" charset="-128"/>
                <a:ea typeface="游ゴシック" panose="020B0400000000000000" pitchFamily="50" charset="-128"/>
              </a:rPr>
              <a:t>キャリアプランに基づくセミナー・講座の受講（個別判断）</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2238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CDC658-996A-4322-806B-95E8944A8384}"/>
              </a:ext>
            </a:extLst>
          </p:cNvPr>
          <p:cNvSpPr>
            <a:spLocks noGrp="1"/>
          </p:cNvSpPr>
          <p:nvPr>
            <p:ph type="title"/>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17AD8382-A12D-42E4-97BA-00071D2880C0}"/>
              </a:ext>
            </a:extLst>
          </p:cNvPr>
          <p:cNvSpPr txBox="1"/>
          <p:nvPr/>
        </p:nvSpPr>
        <p:spPr>
          <a:xfrm>
            <a:off x="2863840" y="3105834"/>
            <a:ext cx="3416320" cy="646331"/>
          </a:xfrm>
          <a:prstGeom prst="rect">
            <a:avLst/>
          </a:prstGeom>
          <a:noFill/>
        </p:spPr>
        <p:txBody>
          <a:bodyPr wrap="none" rtlCol="0">
            <a:spAutoFit/>
          </a:bodyPr>
          <a:lstStyle/>
          <a:p>
            <a:r>
              <a:rPr kumimoji="1" lang="ja-JP" altLang="en-US" sz="3600" dirty="0">
                <a:latin typeface="游ゴシック" panose="020B0400000000000000" pitchFamily="50" charset="-128"/>
                <a:ea typeface="游ゴシック" panose="020B0400000000000000" pitchFamily="50" charset="-128"/>
              </a:rPr>
              <a:t>会社概要・沿革</a:t>
            </a:r>
          </a:p>
        </p:txBody>
      </p:sp>
    </p:spTree>
    <p:extLst>
      <p:ext uri="{BB962C8B-B14F-4D97-AF65-F5344CB8AC3E}">
        <p14:creationId xmlns:p14="http://schemas.microsoft.com/office/powerpoint/2010/main" val="479686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pPr>
              <a:defRPr/>
            </a:pPr>
            <a:endParaRPr lang="en-US" altLang="ja-JP" dirty="0"/>
          </a:p>
          <a:p>
            <a:pPr>
              <a:defRPr/>
            </a:pPr>
            <a:endParaRPr lang="en-US" altLang="ja-JP" dirty="0"/>
          </a:p>
        </p:txBody>
      </p:sp>
      <p:sp>
        <p:nvSpPr>
          <p:cNvPr id="13" name="正方形/長方形 12">
            <a:extLst>
              <a:ext uri="{FF2B5EF4-FFF2-40B4-BE49-F238E27FC236}">
                <a16:creationId xmlns:a16="http://schemas.microsoft.com/office/drawing/2014/main" id="{F288C81D-92EB-49B5-AE52-B326A9FCA799}"/>
              </a:ext>
            </a:extLst>
          </p:cNvPr>
          <p:cNvSpPr/>
          <p:nvPr/>
        </p:nvSpPr>
        <p:spPr>
          <a:xfrm>
            <a:off x="539552" y="1022684"/>
            <a:ext cx="8064896" cy="300082"/>
          </a:xfrm>
          <a:prstGeom prst="rect">
            <a:avLst/>
          </a:prstGeom>
          <a:solidFill>
            <a:srgbClr val="C00000"/>
          </a:solidFill>
        </p:spPr>
        <p:txBody>
          <a:bodyPr wrap="square">
            <a:spAutoFit/>
          </a:bodyPr>
          <a:lstStyle/>
          <a:p>
            <a:pPr algn="ctr"/>
            <a:r>
              <a:rPr lang="ja-JP" altLang="en-US" sz="1350" dirty="0">
                <a:solidFill>
                  <a:schemeClr val="bg1"/>
                </a:solidFill>
                <a:latin typeface="游ゴシック" panose="020B0400000000000000" pitchFamily="50" charset="-128"/>
                <a:ea typeface="游ゴシック" panose="020B0400000000000000" pitchFamily="50" charset="-128"/>
                <a:cs typeface="Meiryo UI" panose="020B0604030504040204" pitchFamily="50" charset="-128"/>
              </a:rPr>
              <a:t>社員が安心して働ける環境を整える社内制度と福利厚生</a:t>
            </a:r>
          </a:p>
        </p:txBody>
      </p:sp>
      <p:sp>
        <p:nvSpPr>
          <p:cNvPr id="9" name="コンテンツ プレースホルダー 2">
            <a:extLst>
              <a:ext uri="{FF2B5EF4-FFF2-40B4-BE49-F238E27FC236}">
                <a16:creationId xmlns:a16="http://schemas.microsoft.com/office/drawing/2014/main" id="{8B4463E8-FD2C-4484-AB08-30849D356785}"/>
              </a:ext>
            </a:extLst>
          </p:cNvPr>
          <p:cNvSpPr txBox="1">
            <a:spLocks/>
          </p:cNvSpPr>
          <p:nvPr/>
        </p:nvSpPr>
        <p:spPr bwMode="auto">
          <a:xfrm>
            <a:off x="1115616" y="1484784"/>
            <a:ext cx="6543675" cy="4968552"/>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0" indent="0" algn="l" rtl="0" eaLnBrk="1" fontAlgn="base" hangingPunct="1">
              <a:spcBef>
                <a:spcPct val="20000"/>
              </a:spcBef>
              <a:spcAft>
                <a:spcPct val="0"/>
              </a:spcAft>
              <a:buClr>
                <a:srgbClr val="CC9966"/>
              </a:buClr>
              <a:buFontTx/>
              <a:buNone/>
              <a:defRPr kumimoji="1" sz="2400" b="1" u="none">
                <a:solidFill>
                  <a:schemeClr val="tx1"/>
                </a:solidFill>
                <a:effectLst/>
                <a:latin typeface="メイリオ" panose="020B0604030504040204" pitchFamily="50" charset="-128"/>
                <a:ea typeface="メイリオ" panose="020B0604030504040204" pitchFamily="50" charset="-128"/>
                <a:cs typeface="+mn-cs"/>
              </a:defRPr>
            </a:lvl1pPr>
            <a:lvl2pPr marL="723900" indent="-271463" algn="l" rtl="0" eaLnBrk="1" fontAlgn="base" hangingPunct="1">
              <a:spcBef>
                <a:spcPct val="20000"/>
              </a:spcBef>
              <a:spcAft>
                <a:spcPct val="0"/>
              </a:spcAft>
              <a:buClr>
                <a:srgbClr val="E51313"/>
              </a:buClr>
              <a:buFont typeface="ＭＳ Ｐゴシック" panose="020B0600070205080204" pitchFamily="50" charset="-128"/>
              <a:buChar char="◯"/>
              <a:defRPr kumimoji="1" sz="2000" b="1">
                <a:solidFill>
                  <a:schemeClr val="tx1"/>
                </a:solidFill>
                <a:latin typeface="ＭＳ Ｐゴシック" pitchFamily="50" charset="-128"/>
                <a:ea typeface="ＭＳ Ｐゴシック" pitchFamily="50" charset="-128"/>
              </a:defRPr>
            </a:lvl2pPr>
            <a:lvl3pPr marL="903288" indent="0" algn="l" rtl="0" eaLnBrk="1" fontAlgn="base" hangingPunct="1">
              <a:spcBef>
                <a:spcPct val="20000"/>
              </a:spcBef>
              <a:spcAft>
                <a:spcPct val="0"/>
              </a:spcAft>
              <a:buFont typeface="Wingdings" panose="05000000000000000000" pitchFamily="2" charset="2"/>
              <a:buNone/>
              <a:defRPr kumimoji="1" sz="1600" b="1">
                <a:solidFill>
                  <a:srgbClr val="FF0000"/>
                </a:solidFill>
                <a:latin typeface="ＭＳ Ｐゴシック" pitchFamily="50" charset="-128"/>
                <a:ea typeface="ＭＳ Ｐゴシック" pitchFamily="50" charset="-128"/>
              </a:defRPr>
            </a:lvl3pPr>
            <a:lvl4pPr marL="2043113" indent="-228600" algn="l" rtl="0" eaLnBrk="1" fontAlgn="base" hangingPunct="1">
              <a:spcBef>
                <a:spcPct val="20000"/>
              </a:spcBef>
              <a:spcAft>
                <a:spcPct val="0"/>
              </a:spcAft>
              <a:buChar char="–"/>
              <a:defRPr kumimoji="1" sz="1800">
                <a:solidFill>
                  <a:schemeClr val="tx1"/>
                </a:solidFill>
                <a:latin typeface="ＭＳ Ｐゴシック" pitchFamily="50" charset="-128"/>
                <a:ea typeface="ＭＳ Ｐゴシック" pitchFamily="50" charset="-128"/>
              </a:defRPr>
            </a:lvl4pPr>
            <a:lvl5pPr marL="2451100" indent="-228600" algn="l" rtl="0" eaLnBrk="1" fontAlgn="base" hangingPunct="1">
              <a:spcBef>
                <a:spcPct val="20000"/>
              </a:spcBef>
              <a:spcAft>
                <a:spcPct val="0"/>
              </a:spcAft>
              <a:buChar char="»"/>
              <a:defRPr kumimoji="1" sz="1800">
                <a:solidFill>
                  <a:schemeClr val="tx1"/>
                </a:solidFill>
                <a:latin typeface="ＭＳ Ｐゴシック" pitchFamily="50" charset="-128"/>
                <a:ea typeface="ＭＳ Ｐゴシック" pitchFamily="50" charset="-128"/>
              </a:defRPr>
            </a:lvl5pPr>
            <a:lvl6pPr marL="2514600" indent="-228600" algn="l" rtl="0" eaLnBrk="1" fontAlgn="base" hangingPunct="1">
              <a:spcBef>
                <a:spcPct val="20000"/>
              </a:spcBef>
              <a:spcAft>
                <a:spcPct val="0"/>
              </a:spcAft>
              <a:buChar char="»"/>
              <a:defRPr kumimoji="1" sz="1800">
                <a:solidFill>
                  <a:schemeClr val="tx1"/>
                </a:solidFill>
                <a:latin typeface="+mn-lt"/>
                <a:ea typeface="+mn-ea"/>
              </a:defRPr>
            </a:lvl6pPr>
            <a:lvl7pPr marL="2971800" indent="-228600" algn="l" rtl="0" eaLnBrk="1" fontAlgn="base" hangingPunct="1">
              <a:spcBef>
                <a:spcPct val="20000"/>
              </a:spcBef>
              <a:spcAft>
                <a:spcPct val="0"/>
              </a:spcAft>
              <a:buChar char="»"/>
              <a:defRPr kumimoji="1" sz="1800">
                <a:solidFill>
                  <a:schemeClr val="tx1"/>
                </a:solidFill>
                <a:latin typeface="+mn-lt"/>
                <a:ea typeface="+mn-ea"/>
              </a:defRPr>
            </a:lvl7pPr>
            <a:lvl8pPr marL="3429000" indent="-228600" algn="l" rtl="0" eaLnBrk="1" fontAlgn="base" hangingPunct="1">
              <a:spcBef>
                <a:spcPct val="20000"/>
              </a:spcBef>
              <a:spcAft>
                <a:spcPct val="0"/>
              </a:spcAft>
              <a:buChar char="»"/>
              <a:defRPr kumimoji="1" sz="1800">
                <a:solidFill>
                  <a:schemeClr val="tx1"/>
                </a:solidFill>
                <a:latin typeface="+mn-lt"/>
                <a:ea typeface="+mn-ea"/>
              </a:defRPr>
            </a:lvl8pPr>
            <a:lvl9pPr marL="3886200" indent="-228600" algn="l" rtl="0" eaLnBrk="1" fontAlgn="base" hangingPunct="1">
              <a:spcBef>
                <a:spcPct val="20000"/>
              </a:spcBef>
              <a:spcAft>
                <a:spcPct val="0"/>
              </a:spcAft>
              <a:buChar char="»"/>
              <a:defRPr kumimoji="1" sz="1800">
                <a:solidFill>
                  <a:schemeClr val="tx1"/>
                </a:solidFill>
                <a:latin typeface="+mn-lt"/>
                <a:ea typeface="+mn-ea"/>
              </a:defRPr>
            </a:lvl9pPr>
          </a:lstStyle>
          <a:p>
            <a:pPr>
              <a:defRPr/>
            </a:pPr>
            <a:r>
              <a:rPr lang="ja-JP" altLang="en-US" sz="1350" b="0" kern="0" dirty="0">
                <a:solidFill>
                  <a:srgbClr val="FF0000"/>
                </a:solidFill>
                <a:latin typeface="游ゴシック" panose="020B0400000000000000" pitchFamily="50" charset="-128"/>
                <a:ea typeface="游ゴシック" panose="020B0400000000000000" pitchFamily="50" charset="-128"/>
              </a:rPr>
              <a:t>■　</a:t>
            </a:r>
            <a:r>
              <a:rPr lang="ja-JP" altLang="en-US" sz="1350" b="0" kern="0" dirty="0">
                <a:solidFill>
                  <a:prstClr val="black"/>
                </a:solidFill>
                <a:latin typeface="游ゴシック" panose="020B0400000000000000" pitchFamily="50" charset="-128"/>
                <a:ea typeface="游ゴシック" panose="020B0400000000000000" pitchFamily="50" charset="-128"/>
              </a:rPr>
              <a:t>福利厚生</a:t>
            </a:r>
            <a:endParaRPr lang="en-US" altLang="ja-JP" sz="1350" b="0" kern="0" dirty="0">
              <a:solidFill>
                <a:prstClr val="black"/>
              </a:solidFill>
              <a:latin typeface="游ゴシック" panose="020B0400000000000000" pitchFamily="50" charset="-128"/>
              <a:ea typeface="游ゴシック" panose="020B0400000000000000" pitchFamily="50" charset="-128"/>
            </a:endParaRPr>
          </a:p>
          <a:p>
            <a:pPr>
              <a:defRPr/>
            </a:pPr>
            <a:endParaRPr lang="en-US" altLang="ja-JP" sz="800" b="0" kern="0" dirty="0">
              <a:solidFill>
                <a:prstClr val="black"/>
              </a:solidFill>
              <a:latin typeface="游ゴシック" panose="020B0400000000000000" pitchFamily="50" charset="-128"/>
              <a:ea typeface="游ゴシック" panose="020B0400000000000000" pitchFamily="50" charset="-128"/>
            </a:endParaRPr>
          </a:p>
          <a:p>
            <a:pPr>
              <a:defRPr/>
            </a:pPr>
            <a:r>
              <a:rPr lang="ja-JP" altLang="en-US" sz="1350" b="0" kern="0" dirty="0">
                <a:solidFill>
                  <a:prstClr val="black"/>
                </a:solidFill>
                <a:latin typeface="游ゴシック" panose="020B0400000000000000" pitchFamily="50" charset="-128"/>
                <a:ea typeface="游ゴシック" panose="020B0400000000000000" pitchFamily="50" charset="-128"/>
              </a:rPr>
              <a:t>　</a:t>
            </a:r>
            <a:r>
              <a:rPr lang="zh-TW" altLang="en-US" sz="1350" b="0" kern="0" dirty="0">
                <a:solidFill>
                  <a:prstClr val="black"/>
                </a:solidFill>
                <a:latin typeface="游ゴシック" panose="020B0400000000000000" pitchFamily="50" charset="-128"/>
                <a:ea typeface="游ゴシック" panose="020B0400000000000000" pitchFamily="50" charset="-128"/>
              </a:rPr>
              <a:t>◆各種社会保険完備（厚生年金、健康保険、雇用保険</a:t>
            </a:r>
            <a:r>
              <a:rPr lang="ja-JP" altLang="en-US" sz="1350" b="0" kern="0" dirty="0">
                <a:solidFill>
                  <a:prstClr val="black"/>
                </a:solidFill>
                <a:latin typeface="游ゴシック" panose="020B0400000000000000" pitchFamily="50" charset="-128"/>
                <a:ea typeface="游ゴシック" panose="020B0400000000000000" pitchFamily="50" charset="-128"/>
              </a:rPr>
              <a:t>、労災保険</a:t>
            </a:r>
            <a:r>
              <a:rPr lang="zh-TW" altLang="en-US" sz="1350" b="0" kern="0" dirty="0">
                <a:solidFill>
                  <a:prstClr val="black"/>
                </a:solidFill>
                <a:latin typeface="游ゴシック" panose="020B0400000000000000" pitchFamily="50" charset="-128"/>
                <a:ea typeface="游ゴシック" panose="020B0400000000000000" pitchFamily="50" charset="-128"/>
              </a:rPr>
              <a:t>）</a:t>
            </a:r>
          </a:p>
          <a:p>
            <a:pPr lvl="0">
              <a:defRPr/>
            </a:pPr>
            <a:r>
              <a:rPr lang="ja-JP" altLang="en-US" sz="1350" b="0" kern="0" dirty="0">
                <a:solidFill>
                  <a:prstClr val="black"/>
                </a:solidFill>
                <a:latin typeface="游ゴシック" panose="020B0400000000000000" pitchFamily="50" charset="-128"/>
                <a:ea typeface="游ゴシック" panose="020B0400000000000000" pitchFamily="50" charset="-128"/>
              </a:rPr>
              <a:t>　</a:t>
            </a:r>
            <a:r>
              <a:rPr lang="zh-TW" altLang="en-US" sz="1350" b="0" kern="0" dirty="0">
                <a:solidFill>
                  <a:prstClr val="black"/>
                </a:solidFill>
                <a:latin typeface="游ゴシック" panose="020B0400000000000000" pitchFamily="50" charset="-128"/>
                <a:ea typeface="游ゴシック" panose="020B0400000000000000" pitchFamily="50" charset="-128"/>
              </a:rPr>
              <a:t>◆確定拠出年金基金（基本掛金会社負担）</a:t>
            </a:r>
          </a:p>
          <a:p>
            <a:pPr lvl="0">
              <a:defRPr/>
            </a:pPr>
            <a:r>
              <a:rPr lang="ja-JP" altLang="en-US" sz="1350" b="0" kern="0" dirty="0">
                <a:solidFill>
                  <a:prstClr val="black"/>
                </a:solidFill>
                <a:latin typeface="游ゴシック" panose="020B0400000000000000" pitchFamily="50" charset="-128"/>
                <a:ea typeface="游ゴシック" panose="020B0400000000000000" pitchFamily="50" charset="-128"/>
              </a:rPr>
              <a:t>　◆育児支援制度（スライド出勤・保育費補助金）　 ◆入院費補助制度　 </a:t>
            </a:r>
            <a:endParaRPr lang="en-US" altLang="ja-JP" sz="1350" b="0" kern="0" dirty="0">
              <a:solidFill>
                <a:prstClr val="black"/>
              </a:solidFill>
              <a:latin typeface="游ゴシック" panose="020B0400000000000000" pitchFamily="50" charset="-128"/>
              <a:ea typeface="游ゴシック" panose="020B0400000000000000" pitchFamily="50" charset="-128"/>
            </a:endParaRPr>
          </a:p>
          <a:p>
            <a:pPr lvl="0">
              <a:defRPr/>
            </a:pPr>
            <a:r>
              <a:rPr lang="ja-JP" altLang="en-US" sz="1350" b="0" kern="0" dirty="0">
                <a:solidFill>
                  <a:prstClr val="black"/>
                </a:solidFill>
                <a:latin typeface="游ゴシック" panose="020B0400000000000000" pitchFamily="50" charset="-128"/>
                <a:ea typeface="游ゴシック" panose="020B0400000000000000" pitchFamily="50" charset="-128"/>
              </a:rPr>
              <a:t>　◆慶弔見舞金制度　◆勤続表彰制度　 ◆裁判員特別休暇制度　　　　</a:t>
            </a:r>
            <a:endParaRPr lang="en-US" altLang="ja-JP" sz="1350" b="0" kern="0" dirty="0">
              <a:solidFill>
                <a:prstClr val="black"/>
              </a:solidFill>
              <a:latin typeface="游ゴシック" panose="020B0400000000000000" pitchFamily="50" charset="-128"/>
              <a:ea typeface="游ゴシック" panose="020B0400000000000000" pitchFamily="50" charset="-128"/>
            </a:endParaRPr>
          </a:p>
          <a:p>
            <a:pPr lvl="0">
              <a:defRPr/>
            </a:pPr>
            <a:r>
              <a:rPr lang="ja-JP" altLang="en-US" sz="1350" b="0" kern="0" dirty="0">
                <a:solidFill>
                  <a:prstClr val="black"/>
                </a:solidFill>
                <a:latin typeface="游ゴシック" panose="020B0400000000000000" pitchFamily="50" charset="-128"/>
                <a:ea typeface="游ゴシック" panose="020B0400000000000000" pitchFamily="50" charset="-128"/>
              </a:rPr>
              <a:t>　◆定期健康診断　　◆健康促進手当（</a:t>
            </a:r>
            <a:r>
              <a:rPr lang="en-US" altLang="ja-JP" sz="1350" b="0" kern="0" dirty="0">
                <a:solidFill>
                  <a:prstClr val="black"/>
                </a:solidFill>
                <a:latin typeface="游ゴシック" panose="020B0400000000000000" pitchFamily="50" charset="-128"/>
                <a:ea typeface="游ゴシック" panose="020B0400000000000000" pitchFamily="50" charset="-128"/>
              </a:rPr>
              <a:t>JOYFIT</a:t>
            </a:r>
            <a:r>
              <a:rPr lang="ja-JP" altLang="en-US" sz="1350" b="0" kern="0" dirty="0">
                <a:solidFill>
                  <a:prstClr val="black"/>
                </a:solidFill>
                <a:latin typeface="游ゴシック" panose="020B0400000000000000" pitchFamily="50" charset="-128"/>
                <a:ea typeface="游ゴシック" panose="020B0400000000000000" pitchFamily="50" charset="-128"/>
              </a:rPr>
              <a:t>法人契約）</a:t>
            </a:r>
            <a:endParaRPr lang="en-US" altLang="ja-JP" sz="1350" b="0" kern="0" dirty="0">
              <a:solidFill>
                <a:prstClr val="black"/>
              </a:solidFill>
              <a:latin typeface="游ゴシック" panose="020B0400000000000000" pitchFamily="50" charset="-128"/>
              <a:ea typeface="游ゴシック" panose="020B0400000000000000" pitchFamily="50" charset="-128"/>
            </a:endParaRPr>
          </a:p>
          <a:p>
            <a:pPr>
              <a:defRPr/>
            </a:pPr>
            <a:r>
              <a:rPr lang="ja-JP" altLang="en-US" sz="1350" b="0" kern="0" dirty="0">
                <a:solidFill>
                  <a:prstClr val="black"/>
                </a:solidFill>
                <a:latin typeface="游ゴシック" panose="020B0400000000000000" pitchFamily="50" charset="-128"/>
                <a:ea typeface="游ゴシック" panose="020B0400000000000000" pitchFamily="50" charset="-128"/>
              </a:rPr>
              <a:t>　◆関東</a:t>
            </a:r>
            <a:r>
              <a:rPr lang="en-US" altLang="ja-JP" sz="1350" b="0" kern="0" dirty="0">
                <a:solidFill>
                  <a:prstClr val="black"/>
                </a:solidFill>
                <a:latin typeface="游ゴシック" panose="020B0400000000000000" pitchFamily="50" charset="-128"/>
                <a:ea typeface="游ゴシック" panose="020B0400000000000000" pitchFamily="50" charset="-128"/>
              </a:rPr>
              <a:t>IT</a:t>
            </a:r>
            <a:r>
              <a:rPr lang="ja-JP" altLang="en-US" sz="1350" b="0" kern="0" dirty="0">
                <a:solidFill>
                  <a:prstClr val="black"/>
                </a:solidFill>
                <a:latin typeface="游ゴシック" panose="020B0400000000000000" pitchFamily="50" charset="-128"/>
                <a:ea typeface="游ゴシック" panose="020B0400000000000000" pitchFamily="50" charset="-128"/>
              </a:rPr>
              <a:t>ソフトウェア各種福利厚生・サービスメニューの利用</a:t>
            </a:r>
            <a:endParaRPr lang="en-US" altLang="ja-JP" sz="1350" b="0" kern="0" dirty="0">
              <a:solidFill>
                <a:prstClr val="black"/>
              </a:solidFill>
              <a:latin typeface="游ゴシック" panose="020B0400000000000000" pitchFamily="50" charset="-128"/>
              <a:ea typeface="游ゴシック" panose="020B0400000000000000" pitchFamily="50" charset="-128"/>
            </a:endParaRPr>
          </a:p>
          <a:p>
            <a:pPr>
              <a:defRPr/>
            </a:pPr>
            <a:r>
              <a:rPr lang="ja-JP" altLang="en-US" sz="1350" b="0" kern="0" dirty="0">
                <a:solidFill>
                  <a:prstClr val="black"/>
                </a:solidFill>
                <a:latin typeface="游ゴシック" panose="020B0400000000000000" pitchFamily="50" charset="-128"/>
                <a:ea typeface="游ゴシック" panose="020B0400000000000000" pitchFamily="50" charset="-128"/>
              </a:rPr>
              <a:t>　◆残業時夜食補助</a:t>
            </a:r>
            <a:endParaRPr lang="en-US" altLang="ja-JP" sz="1350" b="0" kern="0" dirty="0">
              <a:solidFill>
                <a:prstClr val="black"/>
              </a:solidFill>
              <a:latin typeface="游ゴシック" panose="020B0400000000000000" pitchFamily="50" charset="-128"/>
              <a:ea typeface="游ゴシック" panose="020B0400000000000000" pitchFamily="50" charset="-128"/>
            </a:endParaRPr>
          </a:p>
          <a:p>
            <a:pPr>
              <a:defRPr/>
            </a:pPr>
            <a:endParaRPr lang="en-US" altLang="ja-JP" sz="1350" b="0" kern="0" dirty="0">
              <a:solidFill>
                <a:prstClr val="black"/>
              </a:solidFill>
              <a:latin typeface="游ゴシック" panose="020B0400000000000000" pitchFamily="50" charset="-128"/>
              <a:ea typeface="游ゴシック" panose="020B0400000000000000" pitchFamily="50" charset="-128"/>
            </a:endParaRPr>
          </a:p>
          <a:p>
            <a:pPr>
              <a:defRPr/>
            </a:pPr>
            <a:r>
              <a:rPr lang="ja-JP" altLang="en-US" sz="1350" b="0" kern="0" dirty="0">
                <a:solidFill>
                  <a:srgbClr val="FF0000"/>
                </a:solidFill>
                <a:latin typeface="游ゴシック" panose="020B0400000000000000" pitchFamily="50" charset="-128"/>
                <a:ea typeface="游ゴシック" panose="020B0400000000000000" pitchFamily="50" charset="-128"/>
              </a:rPr>
              <a:t>■　</a:t>
            </a:r>
            <a:r>
              <a:rPr lang="ja-JP" altLang="en-US" sz="1350" b="0" kern="0" dirty="0">
                <a:solidFill>
                  <a:prstClr val="black"/>
                </a:solidFill>
                <a:latin typeface="游ゴシック" panose="020B0400000000000000" pitchFamily="50" charset="-128"/>
                <a:ea typeface="游ゴシック" panose="020B0400000000000000" pitchFamily="50" charset="-128"/>
              </a:rPr>
              <a:t>キャリアアップ支援・教育</a:t>
            </a:r>
            <a:endParaRPr lang="en-US" altLang="ja-JP" sz="1350" b="0" kern="0" dirty="0">
              <a:solidFill>
                <a:prstClr val="black"/>
              </a:solidFill>
              <a:latin typeface="游ゴシック" panose="020B0400000000000000" pitchFamily="50" charset="-128"/>
              <a:ea typeface="游ゴシック" panose="020B0400000000000000" pitchFamily="50" charset="-128"/>
            </a:endParaRPr>
          </a:p>
          <a:p>
            <a:pPr>
              <a:defRPr/>
            </a:pPr>
            <a:endParaRPr lang="en-US" altLang="ja-JP" sz="800" b="0" kern="0" dirty="0">
              <a:solidFill>
                <a:prstClr val="black"/>
              </a:solidFill>
              <a:latin typeface="游ゴシック" panose="020B0400000000000000" pitchFamily="50" charset="-128"/>
              <a:ea typeface="游ゴシック" panose="020B0400000000000000" pitchFamily="50" charset="-128"/>
            </a:endParaRPr>
          </a:p>
          <a:p>
            <a:pPr>
              <a:defRPr/>
            </a:pPr>
            <a:r>
              <a:rPr lang="ja-JP" altLang="en-US" sz="1350" b="0" kern="0" dirty="0">
                <a:latin typeface="游ゴシック" panose="020B0400000000000000" pitchFamily="50" charset="-128"/>
                <a:ea typeface="游ゴシック" panose="020B0400000000000000" pitchFamily="50" charset="-128"/>
              </a:rPr>
              <a:t>　◆</a:t>
            </a:r>
            <a:r>
              <a:rPr lang="en-US" altLang="ja-JP" sz="1350" b="0" kern="0" dirty="0">
                <a:latin typeface="游ゴシック" panose="020B0400000000000000" pitchFamily="50" charset="-128"/>
                <a:ea typeface="游ゴシック" panose="020B0400000000000000" pitchFamily="50" charset="-128"/>
              </a:rPr>
              <a:t>MVP</a:t>
            </a:r>
            <a:r>
              <a:rPr lang="ja-JP" altLang="en-US" sz="1350" b="0" kern="0" dirty="0">
                <a:latin typeface="游ゴシック" panose="020B0400000000000000" pitchFamily="50" charset="-128"/>
                <a:ea typeface="游ゴシック" panose="020B0400000000000000" pitchFamily="50" charset="-128"/>
              </a:rPr>
              <a:t>表彰</a:t>
            </a:r>
            <a:r>
              <a:rPr lang="ja-JP" altLang="en-US" sz="1350" b="0" kern="0" dirty="0">
                <a:latin typeface="游ゴシック" panose="020B0400000000000000" pitchFamily="50" charset="-128"/>
                <a:ea typeface="游ゴシック" panose="020B0400000000000000" pitchFamily="50" charset="-128"/>
                <a:cs typeface="Meiryo UI" panose="020B0604030504040204" pitchFamily="50" charset="-128"/>
              </a:rPr>
              <a:t>　</a:t>
            </a:r>
            <a:r>
              <a:rPr lang="ja-JP" altLang="en-US" sz="1350" b="0" kern="0" dirty="0">
                <a:solidFill>
                  <a:prstClr val="black"/>
                </a:solidFill>
                <a:latin typeface="游ゴシック" panose="020B0400000000000000" pitchFamily="50" charset="-128"/>
                <a:ea typeface="游ゴシック" panose="020B0400000000000000" pitchFamily="50" charset="-128"/>
                <a:cs typeface="Meiryo UI" panose="020B0604030504040204" pitchFamily="50" charset="-128"/>
              </a:rPr>
              <a:t>◆</a:t>
            </a:r>
            <a:r>
              <a:rPr lang="ja-JP" altLang="ja-JP" sz="1350" b="0" kern="0" dirty="0">
                <a:solidFill>
                  <a:prstClr val="black"/>
                </a:solidFill>
                <a:latin typeface="游ゴシック" panose="020B0400000000000000" pitchFamily="50" charset="-128"/>
                <a:ea typeface="游ゴシック" panose="020B0400000000000000" pitchFamily="50" charset="-128"/>
                <a:cs typeface="Meiryo UI" panose="020B0604030504040204" pitchFamily="50" charset="-128"/>
              </a:rPr>
              <a:t>資格手当</a:t>
            </a:r>
            <a:r>
              <a:rPr lang="ja-JP" altLang="en-US" sz="1350" b="0" kern="0" dirty="0">
                <a:solidFill>
                  <a:prstClr val="black"/>
                </a:solidFill>
                <a:latin typeface="游ゴシック" panose="020B0400000000000000" pitchFamily="50" charset="-128"/>
                <a:ea typeface="游ゴシック" panose="020B0400000000000000" pitchFamily="50" charset="-128"/>
                <a:cs typeface="Meiryo UI" panose="020B0604030504040204" pitchFamily="50" charset="-128"/>
              </a:rPr>
              <a:t>　</a:t>
            </a:r>
            <a:r>
              <a:rPr lang="ja-JP" altLang="en-US" sz="1350" b="0" kern="0" dirty="0">
                <a:latin typeface="游ゴシック" panose="020B0400000000000000" pitchFamily="50" charset="-128"/>
                <a:ea typeface="游ゴシック" panose="020B0400000000000000" pitchFamily="50" charset="-128"/>
              </a:rPr>
              <a:t> ◆ビジネスセミナー利用（年間何度でも受講可能） </a:t>
            </a:r>
            <a:endParaRPr lang="en-US" altLang="ja-JP" sz="1350" b="0" kern="0" dirty="0">
              <a:latin typeface="游ゴシック" panose="020B0400000000000000" pitchFamily="50" charset="-128"/>
              <a:ea typeface="游ゴシック" panose="020B0400000000000000" pitchFamily="50" charset="-128"/>
            </a:endParaRPr>
          </a:p>
          <a:p>
            <a:pPr>
              <a:defRPr/>
            </a:pPr>
            <a:r>
              <a:rPr lang="ja-JP" altLang="en-US" sz="1350" b="0" kern="0" dirty="0">
                <a:latin typeface="游ゴシック" panose="020B0400000000000000" pitchFamily="50" charset="-128"/>
                <a:ea typeface="游ゴシック" panose="020B0400000000000000" pitchFamily="50" charset="-128"/>
                <a:cs typeface="Meiryo UI" panose="020B0604030504040204" pitchFamily="50" charset="-128"/>
              </a:rPr>
              <a:t>　</a:t>
            </a:r>
            <a:r>
              <a:rPr lang="ja-JP" altLang="en-US" sz="1350" b="0" kern="0" dirty="0">
                <a:solidFill>
                  <a:prstClr val="black"/>
                </a:solidFill>
                <a:latin typeface="游ゴシック" panose="020B0400000000000000" pitchFamily="50" charset="-128"/>
                <a:ea typeface="游ゴシック" panose="020B0400000000000000" pitchFamily="50" charset="-128"/>
                <a:cs typeface="Meiryo UI" panose="020B0604030504040204" pitchFamily="50" charset="-128"/>
              </a:rPr>
              <a:t>◆各種社内研修　　</a:t>
            </a:r>
            <a:r>
              <a:rPr lang="ja-JP" altLang="en-US" sz="1350" b="0" kern="0" dirty="0">
                <a:latin typeface="游ゴシック" panose="020B0400000000000000" pitchFamily="50" charset="-128"/>
                <a:ea typeface="游ゴシック" panose="020B0400000000000000" pitchFamily="50" charset="-128"/>
                <a:cs typeface="Meiryo UI" panose="020B0604030504040204" pitchFamily="50" charset="-128"/>
              </a:rPr>
              <a:t>◆</a:t>
            </a:r>
            <a:r>
              <a:rPr lang="ja-JP" altLang="ja-JP" sz="1350" b="0" kern="0" dirty="0">
                <a:latin typeface="游ゴシック" panose="020B0400000000000000" pitchFamily="50" charset="-128"/>
                <a:ea typeface="游ゴシック" panose="020B0400000000000000" pitchFamily="50" charset="-128"/>
                <a:cs typeface="Meiryo UI" panose="020B0604030504040204" pitchFamily="50" charset="-128"/>
              </a:rPr>
              <a:t>書籍購入</a:t>
            </a:r>
            <a:r>
              <a:rPr lang="ja-JP" altLang="en-US" sz="1350" b="0" kern="0" dirty="0">
                <a:latin typeface="游ゴシック" panose="020B0400000000000000" pitchFamily="50" charset="-128"/>
                <a:ea typeface="游ゴシック" panose="020B0400000000000000" pitchFamily="50" charset="-128"/>
                <a:cs typeface="Meiryo UI" panose="020B0604030504040204" pitchFamily="50" charset="-128"/>
              </a:rPr>
              <a:t>費全額会社負担</a:t>
            </a:r>
            <a:r>
              <a:rPr lang="ja-JP" altLang="ja-JP" sz="1350" b="0" kern="0" dirty="0">
                <a:latin typeface="游ゴシック" panose="020B0400000000000000" pitchFamily="50" charset="-128"/>
                <a:ea typeface="游ゴシック" panose="020B0400000000000000" pitchFamily="50" charset="-128"/>
                <a:cs typeface="Meiryo UI" panose="020B0604030504040204" pitchFamily="50" charset="-128"/>
              </a:rPr>
              <a:t> </a:t>
            </a:r>
            <a:r>
              <a:rPr lang="en-US" altLang="ja-JP" sz="1350" b="0" kern="0" dirty="0">
                <a:latin typeface="游ゴシック" panose="020B0400000000000000" pitchFamily="50" charset="-128"/>
                <a:ea typeface="游ゴシック" panose="020B0400000000000000" pitchFamily="50" charset="-128"/>
              </a:rPr>
              <a:t>(</a:t>
            </a:r>
            <a:r>
              <a:rPr lang="ja-JP" altLang="en-US" sz="1350" b="0" kern="0" dirty="0">
                <a:latin typeface="游ゴシック" panose="020B0400000000000000" pitchFamily="50" charset="-128"/>
                <a:ea typeface="游ゴシック" panose="020B0400000000000000" pitchFamily="50" charset="-128"/>
              </a:rPr>
              <a:t>上限なし・稟議なし</a:t>
            </a:r>
            <a:r>
              <a:rPr lang="en-US" altLang="ja-JP" sz="1350" b="0" kern="0" dirty="0">
                <a:latin typeface="游ゴシック" panose="020B0400000000000000" pitchFamily="50" charset="-128"/>
                <a:ea typeface="游ゴシック" panose="020B0400000000000000" pitchFamily="50" charset="-128"/>
              </a:rPr>
              <a:t>)</a:t>
            </a:r>
            <a:r>
              <a:rPr lang="ja-JP" altLang="en-US" sz="1350" b="0" kern="0" dirty="0">
                <a:latin typeface="游ゴシック" panose="020B0400000000000000" pitchFamily="50" charset="-128"/>
                <a:ea typeface="游ゴシック" panose="020B0400000000000000" pitchFamily="50" charset="-128"/>
              </a:rPr>
              <a:t>　　</a:t>
            </a:r>
            <a:r>
              <a:rPr lang="ja-JP" altLang="en-US" sz="1350" b="0" kern="0" dirty="0">
                <a:solidFill>
                  <a:prstClr val="black"/>
                </a:solidFill>
                <a:latin typeface="游ゴシック" panose="020B0400000000000000" pitchFamily="50" charset="-128"/>
                <a:ea typeface="游ゴシック" panose="020B0400000000000000" pitchFamily="50" charset="-128"/>
                <a:cs typeface="Meiryo UI" panose="020B0604030504040204" pitchFamily="50" charset="-128"/>
              </a:rPr>
              <a:t>　</a:t>
            </a:r>
            <a:endParaRPr lang="en-US" altLang="ja-JP" sz="1350" b="0" kern="0" dirty="0">
              <a:latin typeface="游ゴシック" panose="020B0400000000000000" pitchFamily="50" charset="-128"/>
              <a:ea typeface="游ゴシック" panose="020B0400000000000000" pitchFamily="50" charset="-128"/>
              <a:cs typeface="Meiryo UI" panose="020B0604030504040204" pitchFamily="50" charset="-128"/>
            </a:endParaRPr>
          </a:p>
          <a:p>
            <a:pPr lvl="0">
              <a:defRPr/>
            </a:pPr>
            <a:endParaRPr lang="en-US" altLang="ja-JP" sz="1350" b="0" kern="0" dirty="0">
              <a:solidFill>
                <a:prstClr val="black"/>
              </a:solidFill>
              <a:latin typeface="游ゴシック" panose="020B0400000000000000" pitchFamily="50" charset="-128"/>
              <a:ea typeface="游ゴシック" panose="020B0400000000000000" pitchFamily="50" charset="-128"/>
              <a:cs typeface="Meiryo UI" panose="020B0604030504040204" pitchFamily="50" charset="-128"/>
            </a:endParaRPr>
          </a:p>
          <a:p>
            <a:pPr lvl="0">
              <a:defRPr/>
            </a:pPr>
            <a:r>
              <a:rPr lang="ja-JP" altLang="en-US" sz="1350" b="0" kern="0" dirty="0">
                <a:solidFill>
                  <a:srgbClr val="FF0000"/>
                </a:solidFill>
                <a:latin typeface="游ゴシック" panose="020B0400000000000000" pitchFamily="50" charset="-128"/>
                <a:ea typeface="游ゴシック" panose="020B0400000000000000" pitchFamily="50" charset="-128"/>
                <a:cs typeface="Meiryo UI" panose="020B0604030504040204" pitchFamily="50" charset="-128"/>
              </a:rPr>
              <a:t>■　</a:t>
            </a:r>
            <a:r>
              <a:rPr lang="ja-JP" altLang="en-US" sz="1350" b="0" kern="0" dirty="0">
                <a:solidFill>
                  <a:prstClr val="black"/>
                </a:solidFill>
                <a:latin typeface="游ゴシック" panose="020B0400000000000000" pitchFamily="50" charset="-128"/>
                <a:ea typeface="游ゴシック" panose="020B0400000000000000" pitchFamily="50" charset="-128"/>
                <a:cs typeface="Meiryo UI" panose="020B0604030504040204" pitchFamily="50" charset="-128"/>
              </a:rPr>
              <a:t>コミュニケーション支援</a:t>
            </a:r>
            <a:endParaRPr lang="en-US" altLang="ja-JP" sz="1350" b="0" kern="0" dirty="0">
              <a:solidFill>
                <a:prstClr val="black"/>
              </a:solidFill>
              <a:latin typeface="游ゴシック" panose="020B0400000000000000" pitchFamily="50" charset="-128"/>
              <a:ea typeface="游ゴシック" panose="020B0400000000000000" pitchFamily="50" charset="-128"/>
              <a:cs typeface="Meiryo UI" panose="020B0604030504040204" pitchFamily="50" charset="-128"/>
            </a:endParaRPr>
          </a:p>
          <a:p>
            <a:pPr lvl="0">
              <a:defRPr/>
            </a:pPr>
            <a:endParaRPr lang="en-US" altLang="ja-JP" sz="800" b="0" kern="0" dirty="0">
              <a:solidFill>
                <a:prstClr val="black"/>
              </a:solidFill>
              <a:latin typeface="游ゴシック" panose="020B0400000000000000" pitchFamily="50" charset="-128"/>
              <a:ea typeface="游ゴシック" panose="020B0400000000000000" pitchFamily="50" charset="-128"/>
              <a:cs typeface="Meiryo UI" panose="020B0604030504040204" pitchFamily="50" charset="-128"/>
            </a:endParaRPr>
          </a:p>
          <a:p>
            <a:pPr lvl="0">
              <a:defRPr/>
            </a:pPr>
            <a:r>
              <a:rPr lang="ja-JP" altLang="en-US" sz="1350" b="0" kern="0" dirty="0">
                <a:solidFill>
                  <a:prstClr val="black"/>
                </a:solidFill>
                <a:latin typeface="游ゴシック" panose="020B0400000000000000" pitchFamily="50" charset="-128"/>
                <a:ea typeface="游ゴシック" panose="020B0400000000000000" pitchFamily="50" charset="-128"/>
              </a:rPr>
              <a:t>　◆ありがとうカード　</a:t>
            </a:r>
            <a:endParaRPr lang="en-US" altLang="ja-JP" sz="1350" b="0" kern="0" dirty="0">
              <a:solidFill>
                <a:prstClr val="black"/>
              </a:solidFill>
              <a:latin typeface="游ゴシック" panose="020B0400000000000000" pitchFamily="50" charset="-128"/>
              <a:ea typeface="游ゴシック" panose="020B0400000000000000" pitchFamily="50" charset="-128"/>
            </a:endParaRPr>
          </a:p>
          <a:p>
            <a:pPr lvl="0">
              <a:defRPr/>
            </a:pPr>
            <a:r>
              <a:rPr lang="ja-JP" altLang="en-US" sz="1350" b="0" kern="0" dirty="0">
                <a:solidFill>
                  <a:prstClr val="black"/>
                </a:solidFill>
                <a:latin typeface="游ゴシック" panose="020B0400000000000000" pitchFamily="50" charset="-128"/>
                <a:ea typeface="游ゴシック" panose="020B0400000000000000" pitchFamily="50" charset="-128"/>
              </a:rPr>
              <a:t>　◆社内イベント費用の負担（バーベキュー、夜桜鑑賞、忘年会 等）</a:t>
            </a:r>
            <a:endParaRPr lang="en-US" altLang="ja-JP" sz="1350" b="0" kern="0" dirty="0">
              <a:solidFill>
                <a:prstClr val="black"/>
              </a:solidFill>
              <a:latin typeface="游ゴシック" panose="020B0400000000000000" pitchFamily="50" charset="-128"/>
              <a:ea typeface="游ゴシック" panose="020B0400000000000000" pitchFamily="50" charset="-128"/>
              <a:cs typeface="Meiryo UI" panose="020B0604030504040204" pitchFamily="50" charset="-128"/>
            </a:endParaRPr>
          </a:p>
          <a:p>
            <a:pPr>
              <a:defRPr/>
            </a:pPr>
            <a:endParaRPr lang="ja-JP" altLang="en-US" sz="1350" kern="0" dirty="0">
              <a:solidFill>
                <a:prstClr val="black"/>
              </a:solidFill>
              <a:latin typeface="游ゴシック" panose="020B0400000000000000" pitchFamily="50" charset="-128"/>
              <a:ea typeface="游ゴシック" panose="020B0400000000000000" pitchFamily="50" charset="-128"/>
            </a:endParaRPr>
          </a:p>
        </p:txBody>
      </p:sp>
      <p:sp>
        <p:nvSpPr>
          <p:cNvPr id="8" name="タイトル 1">
            <a:extLst>
              <a:ext uri="{FF2B5EF4-FFF2-40B4-BE49-F238E27FC236}">
                <a16:creationId xmlns:a16="http://schemas.microsoft.com/office/drawing/2014/main" id="{2E9694DE-9AAE-42E8-8E8B-0CB6C70B3991}"/>
              </a:ext>
            </a:extLst>
          </p:cNvPr>
          <p:cNvSpPr>
            <a:spLocks noGrp="1"/>
          </p:cNvSpPr>
          <p:nvPr>
            <p:ph type="title"/>
          </p:nvPr>
        </p:nvSpPr>
        <p:spPr>
          <a:xfrm>
            <a:off x="251520" y="72976"/>
            <a:ext cx="7776864" cy="590550"/>
          </a:xfrm>
        </p:spPr>
        <p:txBody>
          <a:bodyPr/>
          <a:lstStyle/>
          <a:p>
            <a:r>
              <a:rPr kumimoji="1" lang="en-US" altLang="ja-JP" b="0" dirty="0">
                <a:latin typeface="游ゴシック" panose="020B0400000000000000" pitchFamily="50" charset="-128"/>
                <a:ea typeface="游ゴシック" panose="020B0400000000000000" pitchFamily="50" charset="-128"/>
              </a:rPr>
              <a:t>IDS</a:t>
            </a:r>
            <a:r>
              <a:rPr kumimoji="1" lang="ja-JP" altLang="en-US" b="0" dirty="0">
                <a:latin typeface="游ゴシック" panose="020B0400000000000000" pitchFamily="50" charset="-128"/>
                <a:ea typeface="游ゴシック" panose="020B0400000000000000" pitchFamily="50" charset="-128"/>
              </a:rPr>
              <a:t>の福利厚生・制度</a:t>
            </a:r>
          </a:p>
        </p:txBody>
      </p:sp>
    </p:spTree>
    <p:extLst>
      <p:ext uri="{BB962C8B-B14F-4D97-AF65-F5344CB8AC3E}">
        <p14:creationId xmlns:p14="http://schemas.microsoft.com/office/powerpoint/2010/main" val="4287276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CDC658-996A-4322-806B-95E8944A8384}"/>
              </a:ext>
            </a:extLst>
          </p:cNvPr>
          <p:cNvSpPr>
            <a:spLocks noGrp="1"/>
          </p:cNvSpPr>
          <p:nvPr>
            <p:ph type="title"/>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17AD8382-A12D-42E4-97BA-00071D2880C0}"/>
              </a:ext>
            </a:extLst>
          </p:cNvPr>
          <p:cNvSpPr txBox="1"/>
          <p:nvPr/>
        </p:nvSpPr>
        <p:spPr>
          <a:xfrm>
            <a:off x="2402175" y="3105834"/>
            <a:ext cx="4339650" cy="646331"/>
          </a:xfrm>
          <a:prstGeom prst="rect">
            <a:avLst/>
          </a:prstGeom>
          <a:noFill/>
        </p:spPr>
        <p:txBody>
          <a:bodyPr wrap="none" rtlCol="0">
            <a:spAutoFit/>
          </a:bodyPr>
          <a:lstStyle/>
          <a:p>
            <a:r>
              <a:rPr kumimoji="1" lang="ja-JP" altLang="en-US" sz="3600" dirty="0">
                <a:latin typeface="游ゴシック" panose="020B0400000000000000" pitchFamily="50" charset="-128"/>
                <a:ea typeface="游ゴシック" panose="020B0400000000000000" pitchFamily="50" charset="-128"/>
              </a:rPr>
              <a:t>社風・文化について</a:t>
            </a:r>
          </a:p>
        </p:txBody>
      </p:sp>
    </p:spTree>
    <p:extLst>
      <p:ext uri="{BB962C8B-B14F-4D97-AF65-F5344CB8AC3E}">
        <p14:creationId xmlns:p14="http://schemas.microsoft.com/office/powerpoint/2010/main" val="2501119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タイトル 1"/>
          <p:cNvSpPr>
            <a:spLocks noGrp="1"/>
          </p:cNvSpPr>
          <p:nvPr>
            <p:ph type="title"/>
          </p:nvPr>
        </p:nvSpPr>
        <p:spPr>
          <a:xfrm>
            <a:off x="9982" y="0"/>
            <a:ext cx="9129712" cy="692696"/>
          </a:xfrm>
        </p:spPr>
        <p:txBody>
          <a:bodyPr/>
          <a:lstStyle/>
          <a:p>
            <a:r>
              <a:rPr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b="0" dirty="0">
                <a:solidFill>
                  <a:schemeClr val="tx1"/>
                </a:solidFill>
                <a:latin typeface="游ゴシック" panose="020B0400000000000000" pitchFamily="50" charset="-128"/>
                <a:ea typeface="游ゴシック" panose="020B0400000000000000" pitchFamily="50" charset="-128"/>
                <a:cs typeface="Meiryo UI" panose="020B0604030504040204" pitchFamily="50" charset="-128"/>
              </a:rPr>
              <a:t>顧客満足実現に向けた</a:t>
            </a:r>
            <a:r>
              <a:rPr lang="ja-JP" altLang="en-US" b="0" dirty="0">
                <a:solidFill>
                  <a:schemeClr val="tx1">
                    <a:lumMod val="95000"/>
                    <a:lumOff val="5000"/>
                  </a:schemeClr>
                </a:solidFill>
                <a:latin typeface="游ゴシック" panose="020B0400000000000000" pitchFamily="50" charset="-128"/>
                <a:ea typeface="游ゴシック" panose="020B0400000000000000" pitchFamily="50" charset="-128"/>
                <a:cs typeface="Meiryo UI" panose="020B0604030504040204" pitchFamily="50" charset="-128"/>
              </a:rPr>
              <a:t>取組み</a:t>
            </a:r>
          </a:p>
        </p:txBody>
      </p:sp>
      <p:sp>
        <p:nvSpPr>
          <p:cNvPr id="7" name="スライド番号プレースホルダ 6"/>
          <p:cNvSpPr>
            <a:spLocks noGrp="1"/>
          </p:cNvSpPr>
          <p:nvPr>
            <p:ph type="sldNum" sz="quarter" idx="11"/>
          </p:nvPr>
        </p:nvSpPr>
        <p:spPr/>
        <p:txBody>
          <a:bodyPr/>
          <a:lstStyle/>
          <a:p>
            <a:pPr>
              <a:defRPr/>
            </a:pPr>
            <a:fld id="{B7D66515-4195-4A1B-BA25-82579D7A71BE}" type="slidenum">
              <a:rPr lang="ja-JP" altLang="en-US" b="0" smtClean="0">
                <a:latin typeface="Meiryo UI" pitchFamily="50" charset="-128"/>
                <a:ea typeface="Meiryo UI" pitchFamily="50" charset="-128"/>
                <a:cs typeface="Meiryo UI" pitchFamily="50" charset="-128"/>
              </a:rPr>
              <a:pPr>
                <a:defRPr/>
              </a:pPr>
              <a:t>22</a:t>
            </a:fld>
            <a:endParaRPr lang="en-US" altLang="ja-JP" b="0" dirty="0">
              <a:latin typeface="Meiryo UI" pitchFamily="50" charset="-128"/>
              <a:ea typeface="Meiryo UI" pitchFamily="50" charset="-128"/>
              <a:cs typeface="Meiryo UI" pitchFamily="50" charset="-128"/>
            </a:endParaRPr>
          </a:p>
        </p:txBody>
      </p:sp>
      <p:sp>
        <p:nvSpPr>
          <p:cNvPr id="10" name="正方形/長方形 9">
            <a:extLst>
              <a:ext uri="{FF2B5EF4-FFF2-40B4-BE49-F238E27FC236}">
                <a16:creationId xmlns:a16="http://schemas.microsoft.com/office/drawing/2014/main" id="{4B3DC9C6-862E-4630-8D0D-37DCF138F204}"/>
              </a:ext>
            </a:extLst>
          </p:cNvPr>
          <p:cNvSpPr/>
          <p:nvPr/>
        </p:nvSpPr>
        <p:spPr>
          <a:xfrm>
            <a:off x="243395" y="836712"/>
            <a:ext cx="8577077" cy="861774"/>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dirty="0">
                <a:solidFill>
                  <a:srgbClr val="FF0000"/>
                </a:solidFill>
                <a:latin typeface="游ゴシック" panose="020B0400000000000000" pitchFamily="50" charset="-128"/>
                <a:ea typeface="游ゴシック" panose="020B0400000000000000" pitchFamily="50" charset="-128"/>
              </a:rPr>
              <a:t>■</a:t>
            </a:r>
            <a:r>
              <a:rPr lang="ja-JP" altLang="en-US" sz="1400" dirty="0">
                <a:latin typeface="游ゴシック" panose="020B0400000000000000" pitchFamily="50" charset="-128"/>
                <a:ea typeface="游ゴシック" panose="020B0400000000000000" pitchFamily="50" charset="-128"/>
                <a:cs typeface="メイリオ" panose="020B0604030504040204" pitchFamily="50" charset="-128"/>
              </a:rPr>
              <a:t>弊社取り組みに対する対外的な評価</a:t>
            </a:r>
            <a:endParaRPr lang="en-US" altLang="ja-JP" sz="1400" dirty="0">
              <a:latin typeface="游ゴシック" panose="020B0400000000000000" pitchFamily="50" charset="-128"/>
              <a:ea typeface="游ゴシック" panose="020B0400000000000000" pitchFamily="50" charset="-128"/>
              <a:cs typeface="メイリオ" panose="020B0604030504040204" pitchFamily="50" charset="-128"/>
            </a:endParaRPr>
          </a:p>
          <a:p>
            <a:endParaRPr lang="en-US" altLang="ja-JP" sz="1200" dirty="0">
              <a:latin typeface="游ゴシック" panose="020B0400000000000000" pitchFamily="50" charset="-128"/>
              <a:ea typeface="游ゴシック" panose="020B0400000000000000" pitchFamily="50" charset="-128"/>
              <a:cs typeface="メイリオ" panose="020B0604030504040204" pitchFamily="50" charset="-128"/>
            </a:endParaRPr>
          </a:p>
          <a:p>
            <a:r>
              <a:rPr lang="ja-JP" altLang="en-US" sz="1200" dirty="0">
                <a:latin typeface="游ゴシック" panose="020B0400000000000000" pitchFamily="50" charset="-128"/>
                <a:ea typeface="游ゴシック" panose="020B0400000000000000" pitchFamily="50" charset="-128"/>
                <a:cs typeface="メイリオ" panose="020B0604030504040204" pitchFamily="50" charset="-128"/>
              </a:rPr>
              <a:t>「お客様満足こそ最大価値」と考える弊社では、満足度調査をはじめ様々なサービス改善活動やビジネスパーソンとして</a:t>
            </a:r>
            <a:endParaRPr lang="en-US" altLang="ja-JP" sz="1200" dirty="0">
              <a:latin typeface="游ゴシック" panose="020B0400000000000000" pitchFamily="50" charset="-128"/>
              <a:ea typeface="游ゴシック" panose="020B0400000000000000" pitchFamily="50" charset="-128"/>
              <a:cs typeface="メイリオ" panose="020B0604030504040204" pitchFamily="50" charset="-128"/>
            </a:endParaRPr>
          </a:p>
          <a:p>
            <a:r>
              <a:rPr lang="ja-JP" altLang="en-US" sz="1200" dirty="0">
                <a:latin typeface="游ゴシック" panose="020B0400000000000000" pitchFamily="50" charset="-128"/>
                <a:ea typeface="游ゴシック" panose="020B0400000000000000" pitchFamily="50" charset="-128"/>
                <a:cs typeface="メイリオ" panose="020B0604030504040204" pitchFamily="50" charset="-128"/>
              </a:rPr>
              <a:t>基本となるマナーアップの徹底をしており、サービス提供を通して継続的にご満足いただけるよう努めています。</a:t>
            </a:r>
            <a:endParaRPr lang="en-US" altLang="ja-JP" sz="1200" dirty="0">
              <a:latin typeface="游ゴシック" panose="020B0400000000000000" pitchFamily="50" charset="-128"/>
              <a:ea typeface="游ゴシック" panose="020B0400000000000000" pitchFamily="50" charset="-128"/>
              <a:cs typeface="メイリオ" panose="020B0604030504040204" pitchFamily="50" charset="-128"/>
            </a:endParaRPr>
          </a:p>
        </p:txBody>
      </p:sp>
      <p:sp>
        <p:nvSpPr>
          <p:cNvPr id="11" name="正方形/長方形 10">
            <a:extLst>
              <a:ext uri="{FF2B5EF4-FFF2-40B4-BE49-F238E27FC236}">
                <a16:creationId xmlns:a16="http://schemas.microsoft.com/office/drawing/2014/main" id="{A03CD5E9-BB0B-44F0-ABE6-4163D1D24376}"/>
              </a:ext>
            </a:extLst>
          </p:cNvPr>
          <p:cNvSpPr/>
          <p:nvPr/>
        </p:nvSpPr>
        <p:spPr>
          <a:xfrm>
            <a:off x="4932040" y="2676551"/>
            <a:ext cx="3784483" cy="246221"/>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ja-JP" altLang="en-US" sz="1000" dirty="0">
                <a:latin typeface="游ゴシック" panose="020B0400000000000000" pitchFamily="50" charset="-128"/>
                <a:ea typeface="游ゴシック" panose="020B0400000000000000" pitchFamily="50" charset="-128"/>
                <a:cs typeface="メイリオ" panose="020B0604030504040204" pitchFamily="50" charset="-128"/>
              </a:rPr>
              <a:t>（</a:t>
            </a:r>
            <a:r>
              <a:rPr lang="en-US" altLang="ja-JP" sz="1000" dirty="0">
                <a:latin typeface="游ゴシック" panose="020B0400000000000000" pitchFamily="50" charset="-128"/>
                <a:ea typeface="游ゴシック" panose="020B0400000000000000" pitchFamily="50" charset="-128"/>
                <a:cs typeface="メイリオ" panose="020B0604030504040204" pitchFamily="50" charset="-128"/>
              </a:rPr>
              <a:t>2019</a:t>
            </a:r>
            <a:r>
              <a:rPr lang="ja-JP" altLang="en-US" sz="1000" dirty="0">
                <a:latin typeface="游ゴシック" panose="020B0400000000000000" pitchFamily="50" charset="-128"/>
                <a:ea typeface="游ゴシック" panose="020B0400000000000000" pitchFamily="50" charset="-128"/>
                <a:cs typeface="メイリオ" panose="020B0604030504040204" pitchFamily="50" charset="-128"/>
              </a:rPr>
              <a:t>年</a:t>
            </a:r>
            <a:r>
              <a:rPr lang="en-US" altLang="ja-JP" sz="1000" dirty="0">
                <a:latin typeface="游ゴシック" panose="020B0400000000000000" pitchFamily="50" charset="-128"/>
                <a:ea typeface="游ゴシック" panose="020B0400000000000000" pitchFamily="50" charset="-128"/>
                <a:cs typeface="メイリオ" panose="020B0604030504040204" pitchFamily="50" charset="-128"/>
              </a:rPr>
              <a:t>12</a:t>
            </a:r>
            <a:r>
              <a:rPr lang="ja-JP" altLang="en-US" sz="1000" dirty="0">
                <a:latin typeface="游ゴシック" panose="020B0400000000000000" pitchFamily="50" charset="-128"/>
                <a:ea typeface="游ゴシック" panose="020B0400000000000000" pitchFamily="50" charset="-128"/>
                <a:cs typeface="メイリオ" panose="020B0604030504040204" pitchFamily="50" charset="-128"/>
              </a:rPr>
              <a:t>月末現在）</a:t>
            </a:r>
            <a:r>
              <a:rPr lang="en-US" altLang="ja-JP" sz="1000" dirty="0">
                <a:latin typeface="游ゴシック" panose="020B0400000000000000" pitchFamily="50" charset="-128"/>
                <a:ea typeface="游ゴシック" panose="020B0400000000000000" pitchFamily="50" charset="-128"/>
                <a:cs typeface="メイリオ" panose="020B0604030504040204" pitchFamily="50" charset="-128"/>
              </a:rPr>
              <a:t>*</a:t>
            </a:r>
            <a:r>
              <a:rPr lang="ja-JP" altLang="en-US" sz="1000" dirty="0">
                <a:latin typeface="游ゴシック" panose="020B0400000000000000" pitchFamily="50" charset="-128"/>
                <a:ea typeface="游ゴシック" panose="020B0400000000000000" pitchFamily="50" charset="-128"/>
                <a:cs typeface="メイリオ" panose="020B0604030504040204" pitchFamily="50" charset="-128"/>
              </a:rPr>
              <a:t>集計期間：</a:t>
            </a:r>
            <a:r>
              <a:rPr lang="en-US" altLang="ja-JP" sz="1000" dirty="0">
                <a:latin typeface="游ゴシック" panose="020B0400000000000000" pitchFamily="50" charset="-128"/>
                <a:ea typeface="游ゴシック" panose="020B0400000000000000" pitchFamily="50" charset="-128"/>
                <a:cs typeface="メイリオ" panose="020B0604030504040204" pitchFamily="50" charset="-128"/>
              </a:rPr>
              <a:t>2016</a:t>
            </a:r>
            <a:r>
              <a:rPr lang="ja-JP" altLang="en-US" sz="1000" dirty="0">
                <a:latin typeface="游ゴシック" panose="020B0400000000000000" pitchFamily="50" charset="-128"/>
                <a:ea typeface="游ゴシック" panose="020B0400000000000000" pitchFamily="50" charset="-128"/>
                <a:cs typeface="メイリオ" panose="020B0604030504040204" pitchFamily="50" charset="-128"/>
              </a:rPr>
              <a:t>年</a:t>
            </a:r>
            <a:r>
              <a:rPr lang="en-US" altLang="ja-JP" sz="1000" dirty="0">
                <a:latin typeface="游ゴシック" panose="020B0400000000000000" pitchFamily="50" charset="-128"/>
                <a:ea typeface="游ゴシック" panose="020B0400000000000000" pitchFamily="50" charset="-128"/>
                <a:cs typeface="メイリオ" panose="020B0604030504040204" pitchFamily="50" charset="-128"/>
              </a:rPr>
              <a:t>-2019</a:t>
            </a:r>
            <a:r>
              <a:rPr lang="ja-JP" altLang="en-US" sz="1000" dirty="0">
                <a:latin typeface="游ゴシック" panose="020B0400000000000000" pitchFamily="50" charset="-128"/>
                <a:ea typeface="游ゴシック" panose="020B0400000000000000" pitchFamily="50" charset="-128"/>
                <a:cs typeface="メイリオ" panose="020B0604030504040204" pitchFamily="50" charset="-128"/>
              </a:rPr>
              <a:t>年</a:t>
            </a:r>
            <a:endParaRPr lang="en-US" altLang="ja-JP" sz="1000" dirty="0">
              <a:latin typeface="游ゴシック" panose="020B0400000000000000" pitchFamily="50" charset="-128"/>
              <a:ea typeface="游ゴシック" panose="020B0400000000000000" pitchFamily="50" charset="-128"/>
              <a:cs typeface="メイリオ" panose="020B0604030504040204" pitchFamily="50" charset="-128"/>
            </a:endParaRPr>
          </a:p>
        </p:txBody>
      </p:sp>
      <p:sp>
        <p:nvSpPr>
          <p:cNvPr id="12" name="正方形/長方形 11">
            <a:extLst>
              <a:ext uri="{FF2B5EF4-FFF2-40B4-BE49-F238E27FC236}">
                <a16:creationId xmlns:a16="http://schemas.microsoft.com/office/drawing/2014/main" id="{D8078C3A-660A-4B31-BC7F-1FB6B9F206B7}"/>
              </a:ext>
            </a:extLst>
          </p:cNvPr>
          <p:cNvSpPr/>
          <p:nvPr/>
        </p:nvSpPr>
        <p:spPr>
          <a:xfrm>
            <a:off x="315402" y="1792175"/>
            <a:ext cx="8577077" cy="1107996"/>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1600" b="1" dirty="0">
                <a:solidFill>
                  <a:srgbClr val="FF0000"/>
                </a:solidFill>
                <a:latin typeface="游ゴシック" panose="020B0400000000000000" pitchFamily="50" charset="-128"/>
                <a:ea typeface="游ゴシック" panose="020B0400000000000000" pitchFamily="50" charset="-128"/>
                <a:cs typeface="メイリオ" panose="020B0604030504040204" pitchFamily="50" charset="-128"/>
              </a:rPr>
              <a:t>4</a:t>
            </a:r>
            <a:r>
              <a:rPr lang="ja-JP" altLang="en-US" sz="1600" b="1" dirty="0">
                <a:solidFill>
                  <a:srgbClr val="FF0000"/>
                </a:solidFill>
                <a:latin typeface="游ゴシック" panose="020B0400000000000000" pitchFamily="50" charset="-128"/>
                <a:ea typeface="游ゴシック" panose="020B0400000000000000" pitchFamily="50" charset="-128"/>
                <a:cs typeface="メイリオ" panose="020B0604030504040204" pitchFamily="50" charset="-128"/>
              </a:rPr>
              <a:t>年平均 </a:t>
            </a:r>
            <a:r>
              <a:rPr lang="en-US" altLang="ja-JP" sz="6600" b="1" dirty="0">
                <a:solidFill>
                  <a:srgbClr val="FF0000"/>
                </a:solidFill>
                <a:latin typeface="游ゴシック" panose="020B0400000000000000" pitchFamily="50" charset="-128"/>
                <a:ea typeface="游ゴシック" panose="020B0400000000000000" pitchFamily="50" charset="-128"/>
                <a:cs typeface="メイリオ" panose="020B0604030504040204" pitchFamily="50" charset="-128"/>
              </a:rPr>
              <a:t>91.30%</a:t>
            </a:r>
            <a:r>
              <a:rPr lang="ja-JP" altLang="en-US" sz="1600" b="1" dirty="0">
                <a:latin typeface="游ゴシック" panose="020B0400000000000000" pitchFamily="50" charset="-128"/>
                <a:ea typeface="游ゴシック" panose="020B0400000000000000" pitchFamily="50" charset="-128"/>
                <a:cs typeface="メイリオ" panose="020B0604030504040204" pitchFamily="50" charset="-128"/>
              </a:rPr>
              <a:t>のお客様がご満足と回答</a:t>
            </a:r>
            <a:endParaRPr lang="en-US" altLang="ja-JP" sz="1600" dirty="0">
              <a:latin typeface="游ゴシック" panose="020B0400000000000000" pitchFamily="50" charset="-128"/>
              <a:ea typeface="游ゴシック" panose="020B0400000000000000" pitchFamily="50" charset="-128"/>
              <a:cs typeface="メイリオ" panose="020B0604030504040204" pitchFamily="50" charset="-128"/>
            </a:endParaRPr>
          </a:p>
        </p:txBody>
      </p:sp>
      <p:sp>
        <p:nvSpPr>
          <p:cNvPr id="13" name="フローチャート: 結合子 12">
            <a:extLst>
              <a:ext uri="{FF2B5EF4-FFF2-40B4-BE49-F238E27FC236}">
                <a16:creationId xmlns:a16="http://schemas.microsoft.com/office/drawing/2014/main" id="{FB9C015A-BD3E-46AF-9652-E3F09E6D53C5}"/>
              </a:ext>
            </a:extLst>
          </p:cNvPr>
          <p:cNvSpPr/>
          <p:nvPr/>
        </p:nvSpPr>
        <p:spPr>
          <a:xfrm>
            <a:off x="6948264" y="4361167"/>
            <a:ext cx="1584176" cy="1538337"/>
          </a:xfrm>
          <a:prstGeom prst="flowChartConnector">
            <a:avLst/>
          </a:prstGeom>
          <a:solidFill>
            <a:srgbClr val="E0F3F8"/>
          </a:solidFill>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14" name="フローチャート: 結合子 13">
            <a:extLst>
              <a:ext uri="{FF2B5EF4-FFF2-40B4-BE49-F238E27FC236}">
                <a16:creationId xmlns:a16="http://schemas.microsoft.com/office/drawing/2014/main" id="{9416FB4B-ECE6-486A-B928-6197DEEFA0B9}"/>
              </a:ext>
            </a:extLst>
          </p:cNvPr>
          <p:cNvSpPr/>
          <p:nvPr/>
        </p:nvSpPr>
        <p:spPr>
          <a:xfrm>
            <a:off x="4603941" y="4385173"/>
            <a:ext cx="1584176" cy="1538337"/>
          </a:xfrm>
          <a:prstGeom prst="flowChartConnector">
            <a:avLst/>
          </a:prstGeom>
          <a:solidFill>
            <a:srgbClr val="FCE4E5"/>
          </a:solidFill>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15" name="部分円 14">
            <a:extLst>
              <a:ext uri="{FF2B5EF4-FFF2-40B4-BE49-F238E27FC236}">
                <a16:creationId xmlns:a16="http://schemas.microsoft.com/office/drawing/2014/main" id="{8FBCD5E1-5F4D-42A0-B022-00C0BFD7C004}"/>
              </a:ext>
            </a:extLst>
          </p:cNvPr>
          <p:cNvSpPr/>
          <p:nvPr/>
        </p:nvSpPr>
        <p:spPr>
          <a:xfrm>
            <a:off x="6660232" y="4033895"/>
            <a:ext cx="2160240" cy="2081633"/>
          </a:xfrm>
          <a:prstGeom prst="pie">
            <a:avLst>
              <a:gd name="adj1" fmla="val 16195095"/>
              <a:gd name="adj2" fmla="val 12416659"/>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16" name="部分円 15">
            <a:extLst>
              <a:ext uri="{FF2B5EF4-FFF2-40B4-BE49-F238E27FC236}">
                <a16:creationId xmlns:a16="http://schemas.microsoft.com/office/drawing/2014/main" id="{91CB0F1E-A2B7-4A2F-9603-EE35062E9F6B}"/>
              </a:ext>
            </a:extLst>
          </p:cNvPr>
          <p:cNvSpPr/>
          <p:nvPr/>
        </p:nvSpPr>
        <p:spPr>
          <a:xfrm>
            <a:off x="4315909" y="4051302"/>
            <a:ext cx="2160240" cy="2081633"/>
          </a:xfrm>
          <a:prstGeom prst="pie">
            <a:avLst>
              <a:gd name="adj1" fmla="val 16195095"/>
              <a:gd name="adj2" fmla="val 2859224"/>
            </a:avLst>
          </a:prstGeom>
          <a:solidFill>
            <a:schemeClr val="accent2"/>
          </a:solidFill>
          <a:ln>
            <a:solidFill>
              <a:schemeClr val="accent2"/>
            </a:solidFill>
          </a:ln>
        </p:spPr>
        <p:style>
          <a:lnRef idx="2">
            <a:schemeClr val="accent6"/>
          </a:lnRef>
          <a:fillRef idx="1">
            <a:schemeClr val="lt1"/>
          </a:fillRef>
          <a:effectRef idx="0">
            <a:schemeClr val="accent6"/>
          </a:effectRef>
          <a:fontRef idx="minor">
            <a:schemeClr val="dk1"/>
          </a:fontRef>
        </p:style>
        <p:txBody>
          <a:bodyPr wrap="none"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17" name="正方形/長方形 16">
            <a:extLst>
              <a:ext uri="{FF2B5EF4-FFF2-40B4-BE49-F238E27FC236}">
                <a16:creationId xmlns:a16="http://schemas.microsoft.com/office/drawing/2014/main" id="{3B1A3BD9-DF9F-4270-9FE0-120102425592}"/>
              </a:ext>
            </a:extLst>
          </p:cNvPr>
          <p:cNvSpPr/>
          <p:nvPr/>
        </p:nvSpPr>
        <p:spPr>
          <a:xfrm>
            <a:off x="7236296" y="3763270"/>
            <a:ext cx="1584176" cy="30777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400" dirty="0">
                <a:latin typeface="游ゴシック" panose="020B0400000000000000" pitchFamily="50" charset="-128"/>
                <a:ea typeface="游ゴシック" panose="020B0400000000000000" pitchFamily="50" charset="-128"/>
              </a:rPr>
              <a:t>2</a:t>
            </a:r>
            <a:r>
              <a:rPr lang="ja-JP" altLang="en-US" sz="1400" dirty="0">
                <a:latin typeface="游ゴシック" panose="020B0400000000000000" pitchFamily="50" charset="-128"/>
                <a:ea typeface="游ゴシック" panose="020B0400000000000000" pitchFamily="50" charset="-128"/>
              </a:rPr>
              <a:t>級合格者</a:t>
            </a:r>
            <a:endParaRPr lang="en-US" altLang="ja-JP" sz="1200" dirty="0">
              <a:latin typeface="游ゴシック" panose="020B0400000000000000" pitchFamily="50" charset="-128"/>
              <a:ea typeface="游ゴシック" panose="020B0400000000000000" pitchFamily="50" charset="-128"/>
              <a:cs typeface="メイリオ" panose="020B0604030504040204" pitchFamily="50" charset="-128"/>
            </a:endParaRPr>
          </a:p>
        </p:txBody>
      </p:sp>
      <p:sp>
        <p:nvSpPr>
          <p:cNvPr id="18" name="正方形/長方形 17">
            <a:extLst>
              <a:ext uri="{FF2B5EF4-FFF2-40B4-BE49-F238E27FC236}">
                <a16:creationId xmlns:a16="http://schemas.microsoft.com/office/drawing/2014/main" id="{DBBCECB4-EBC2-4957-98D9-7C7246CF082C}"/>
              </a:ext>
            </a:extLst>
          </p:cNvPr>
          <p:cNvSpPr/>
          <p:nvPr/>
        </p:nvSpPr>
        <p:spPr>
          <a:xfrm>
            <a:off x="7844301" y="4603360"/>
            <a:ext cx="1264203" cy="584775"/>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3200" b="1" dirty="0">
                <a:solidFill>
                  <a:schemeClr val="bg1"/>
                </a:solidFill>
                <a:latin typeface="游ゴシック" panose="020B0400000000000000" pitchFamily="50" charset="-128"/>
                <a:ea typeface="游ゴシック" panose="020B0400000000000000" pitchFamily="50" charset="-128"/>
              </a:rPr>
              <a:t>81%</a:t>
            </a:r>
            <a:endParaRPr lang="en-US" altLang="ja-JP" sz="2800" b="1" dirty="0">
              <a:solidFill>
                <a:schemeClr val="bg1"/>
              </a:solidFill>
              <a:latin typeface="游ゴシック" panose="020B0400000000000000" pitchFamily="50" charset="-128"/>
              <a:ea typeface="游ゴシック" panose="020B0400000000000000" pitchFamily="50" charset="-128"/>
              <a:cs typeface="メイリオ" panose="020B0604030504040204" pitchFamily="50" charset="-128"/>
            </a:endParaRPr>
          </a:p>
        </p:txBody>
      </p:sp>
      <p:sp>
        <p:nvSpPr>
          <p:cNvPr id="19" name="正方形/長方形 18">
            <a:extLst>
              <a:ext uri="{FF2B5EF4-FFF2-40B4-BE49-F238E27FC236}">
                <a16:creationId xmlns:a16="http://schemas.microsoft.com/office/drawing/2014/main" id="{CD1F2C5A-1CC4-4F76-8A43-47A4DD2E887C}"/>
              </a:ext>
            </a:extLst>
          </p:cNvPr>
          <p:cNvSpPr/>
          <p:nvPr/>
        </p:nvSpPr>
        <p:spPr>
          <a:xfrm>
            <a:off x="5468037" y="4627366"/>
            <a:ext cx="1264203" cy="584775"/>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3200" b="1" dirty="0">
                <a:solidFill>
                  <a:schemeClr val="bg1"/>
                </a:solidFill>
                <a:latin typeface="游ゴシック" panose="020B0400000000000000" pitchFamily="50" charset="-128"/>
                <a:ea typeface="游ゴシック" panose="020B0400000000000000" pitchFamily="50" charset="-128"/>
              </a:rPr>
              <a:t>41%</a:t>
            </a:r>
            <a:endParaRPr lang="en-US" altLang="ja-JP" sz="2800" b="1" dirty="0">
              <a:solidFill>
                <a:schemeClr val="bg1"/>
              </a:solidFill>
              <a:latin typeface="游ゴシック" panose="020B0400000000000000" pitchFamily="50" charset="-128"/>
              <a:ea typeface="游ゴシック" panose="020B0400000000000000" pitchFamily="50" charset="-128"/>
              <a:cs typeface="メイリオ" panose="020B0604030504040204" pitchFamily="50" charset="-128"/>
            </a:endParaRPr>
          </a:p>
        </p:txBody>
      </p:sp>
      <p:sp>
        <p:nvSpPr>
          <p:cNvPr id="20" name="正方形/長方形 19">
            <a:extLst>
              <a:ext uri="{FF2B5EF4-FFF2-40B4-BE49-F238E27FC236}">
                <a16:creationId xmlns:a16="http://schemas.microsoft.com/office/drawing/2014/main" id="{D90FA846-761A-4828-A4D4-34EB4592F2EB}"/>
              </a:ext>
            </a:extLst>
          </p:cNvPr>
          <p:cNvSpPr/>
          <p:nvPr/>
        </p:nvSpPr>
        <p:spPr>
          <a:xfrm>
            <a:off x="1440160" y="4075400"/>
            <a:ext cx="4572000" cy="307777"/>
          </a:xfrm>
          <a:prstGeom prst="rect">
            <a:avLst/>
          </a:prstGeom>
        </p:spPr>
        <p:txBody>
          <a:bodyPr>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buSzTx/>
            </a:pPr>
            <a:r>
              <a:rPr lang="en-US" altLang="ja-JP" sz="1400" dirty="0">
                <a:latin typeface="游ゴシック" panose="020B0400000000000000" pitchFamily="50" charset="-128"/>
                <a:ea typeface="游ゴシック" panose="020B0400000000000000" pitchFamily="50" charset="-128"/>
                <a:cs typeface="Times New Roman" panose="02020603050405020304" pitchFamily="18" charset="0"/>
              </a:rPr>
              <a:t>※</a:t>
            </a:r>
            <a:r>
              <a:rPr lang="ja-JP" altLang="en-US" sz="1400" dirty="0">
                <a:latin typeface="游ゴシック" panose="020B0400000000000000" pitchFamily="50" charset="-128"/>
                <a:ea typeface="游ゴシック" panose="020B0400000000000000" pitchFamily="50" charset="-128"/>
                <a:cs typeface="Times New Roman" panose="02020603050405020304" pitchFamily="18" charset="0"/>
              </a:rPr>
              <a:t>平成</a:t>
            </a:r>
            <a:r>
              <a:rPr lang="en-US" altLang="ja-JP" sz="1400" dirty="0">
                <a:latin typeface="游ゴシック" panose="020B0400000000000000" pitchFamily="50" charset="-128"/>
                <a:ea typeface="游ゴシック" panose="020B0400000000000000" pitchFamily="50" charset="-128"/>
                <a:cs typeface="Times New Roman" panose="02020603050405020304" pitchFamily="18" charset="0"/>
              </a:rPr>
              <a:t>28</a:t>
            </a:r>
            <a:r>
              <a:rPr lang="ja-JP" altLang="en-US" sz="1400" dirty="0">
                <a:latin typeface="游ゴシック" panose="020B0400000000000000" pitchFamily="50" charset="-128"/>
                <a:ea typeface="游ゴシック" panose="020B0400000000000000" pitchFamily="50" charset="-128"/>
                <a:cs typeface="Times New Roman" panose="02020603050405020304" pitchFamily="18" charset="0"/>
              </a:rPr>
              <a:t>年度、平成</a:t>
            </a:r>
            <a:r>
              <a:rPr lang="en-US" altLang="ja-JP" sz="1400" dirty="0">
                <a:latin typeface="游ゴシック" panose="020B0400000000000000" pitchFamily="50" charset="-128"/>
                <a:ea typeface="游ゴシック" panose="020B0400000000000000" pitchFamily="50" charset="-128"/>
                <a:cs typeface="Times New Roman" panose="02020603050405020304" pitchFamily="18" charset="0"/>
              </a:rPr>
              <a:t>29</a:t>
            </a:r>
            <a:r>
              <a:rPr lang="ja-JP" altLang="en-US" sz="1400" dirty="0">
                <a:latin typeface="游ゴシック" panose="020B0400000000000000" pitchFamily="50" charset="-128"/>
                <a:ea typeface="游ゴシック" panose="020B0400000000000000" pitchFamily="50" charset="-128"/>
                <a:cs typeface="Times New Roman" panose="02020603050405020304" pitchFamily="18" charset="0"/>
              </a:rPr>
              <a:t>年度 </a:t>
            </a:r>
            <a:endParaRPr lang="en-US" altLang="ja-JP" sz="1400" dirty="0">
              <a:latin typeface="游ゴシック" panose="020B0400000000000000" pitchFamily="50" charset="-128"/>
              <a:ea typeface="游ゴシック" panose="020B0400000000000000" pitchFamily="50" charset="-128"/>
              <a:cs typeface="Times New Roman" panose="02020603050405020304" pitchFamily="18" charset="0"/>
            </a:endParaRPr>
          </a:p>
        </p:txBody>
      </p:sp>
      <p:sp>
        <p:nvSpPr>
          <p:cNvPr id="21" name="正方形/長方形 20">
            <a:extLst>
              <a:ext uri="{FF2B5EF4-FFF2-40B4-BE49-F238E27FC236}">
                <a16:creationId xmlns:a16="http://schemas.microsoft.com/office/drawing/2014/main" id="{49A80E4B-1EA4-4687-B2B9-C6B036660581}"/>
              </a:ext>
            </a:extLst>
          </p:cNvPr>
          <p:cNvSpPr/>
          <p:nvPr/>
        </p:nvSpPr>
        <p:spPr>
          <a:xfrm>
            <a:off x="355469" y="3665093"/>
            <a:ext cx="5656691" cy="461665"/>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400" b="1" dirty="0">
                <a:latin typeface="游ゴシック" panose="020B0400000000000000" pitchFamily="50" charset="-128"/>
                <a:ea typeface="游ゴシック" panose="020B0400000000000000" pitchFamily="50" charset="-128"/>
                <a:cs typeface="メイリオ" panose="020B0604030504040204" pitchFamily="50" charset="-128"/>
              </a:rPr>
              <a:t>2</a:t>
            </a:r>
            <a:r>
              <a:rPr lang="ja-JP" altLang="en-US" sz="2400" b="1" dirty="0">
                <a:latin typeface="游ゴシック" panose="020B0400000000000000" pitchFamily="50" charset="-128"/>
                <a:ea typeface="游ゴシック" panose="020B0400000000000000" pitchFamily="50" charset="-128"/>
                <a:cs typeface="メイリオ" panose="020B0604030504040204" pitchFamily="50" charset="-128"/>
              </a:rPr>
              <a:t>年連続 団体優秀賞受賞</a:t>
            </a:r>
            <a:endParaRPr lang="en-US" altLang="ja-JP" sz="1000" b="1" dirty="0">
              <a:latin typeface="游ゴシック" panose="020B0400000000000000" pitchFamily="50" charset="-128"/>
              <a:ea typeface="游ゴシック" panose="020B0400000000000000" pitchFamily="50" charset="-128"/>
              <a:cs typeface="メイリオ" panose="020B0604030504040204" pitchFamily="50" charset="-128"/>
            </a:endParaRPr>
          </a:p>
        </p:txBody>
      </p:sp>
      <p:sp>
        <p:nvSpPr>
          <p:cNvPr id="22" name="正方形/長方形 21">
            <a:extLst>
              <a:ext uri="{FF2B5EF4-FFF2-40B4-BE49-F238E27FC236}">
                <a16:creationId xmlns:a16="http://schemas.microsoft.com/office/drawing/2014/main" id="{3B4CCE5C-F905-432F-ACDA-2F5AA250C416}"/>
              </a:ext>
            </a:extLst>
          </p:cNvPr>
          <p:cNvSpPr/>
          <p:nvPr/>
        </p:nvSpPr>
        <p:spPr>
          <a:xfrm>
            <a:off x="4932040" y="3763270"/>
            <a:ext cx="1584176" cy="30777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400" dirty="0">
                <a:latin typeface="游ゴシック" panose="020B0400000000000000" pitchFamily="50" charset="-128"/>
                <a:ea typeface="游ゴシック" panose="020B0400000000000000" pitchFamily="50" charset="-128"/>
              </a:rPr>
              <a:t>1</a:t>
            </a:r>
            <a:r>
              <a:rPr lang="ja-JP" altLang="en-US" sz="1400" dirty="0">
                <a:latin typeface="游ゴシック" panose="020B0400000000000000" pitchFamily="50" charset="-128"/>
                <a:ea typeface="游ゴシック" panose="020B0400000000000000" pitchFamily="50" charset="-128"/>
              </a:rPr>
              <a:t>級合格者</a:t>
            </a:r>
            <a:endParaRPr lang="en-US" altLang="ja-JP" sz="1200" dirty="0">
              <a:latin typeface="游ゴシック" panose="020B0400000000000000" pitchFamily="50" charset="-128"/>
              <a:ea typeface="游ゴシック" panose="020B0400000000000000" pitchFamily="50" charset="-128"/>
              <a:cs typeface="メイリオ" panose="020B0604030504040204" pitchFamily="50" charset="-128"/>
            </a:endParaRPr>
          </a:p>
        </p:txBody>
      </p:sp>
      <p:sp>
        <p:nvSpPr>
          <p:cNvPr id="23" name="正方形/長方形 22">
            <a:extLst>
              <a:ext uri="{FF2B5EF4-FFF2-40B4-BE49-F238E27FC236}">
                <a16:creationId xmlns:a16="http://schemas.microsoft.com/office/drawing/2014/main" id="{702C7C95-1C89-47E6-83CC-62DD2A0DABA4}"/>
              </a:ext>
            </a:extLst>
          </p:cNvPr>
          <p:cNvSpPr/>
          <p:nvPr/>
        </p:nvSpPr>
        <p:spPr>
          <a:xfrm>
            <a:off x="139445" y="3252615"/>
            <a:ext cx="5656691" cy="461665"/>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400" dirty="0">
                <a:latin typeface="游ゴシック" panose="020B0400000000000000" pitchFamily="50" charset="-128"/>
                <a:ea typeface="游ゴシック" panose="020B0400000000000000" pitchFamily="50" charset="-128"/>
                <a:cs typeface="メイリオ" panose="020B0604030504040204" pitchFamily="50" charset="-128"/>
              </a:rPr>
              <a:t>「サービス接遇実務検定」</a:t>
            </a:r>
            <a:endParaRPr lang="en-US" altLang="ja-JP" sz="1000" dirty="0">
              <a:latin typeface="游ゴシック" panose="020B0400000000000000" pitchFamily="50" charset="-128"/>
              <a:ea typeface="游ゴシック" panose="020B0400000000000000" pitchFamily="50" charset="-128"/>
              <a:cs typeface="メイリオ" panose="020B0604030504040204" pitchFamily="50" charset="-128"/>
            </a:endParaRPr>
          </a:p>
        </p:txBody>
      </p:sp>
      <p:sp>
        <p:nvSpPr>
          <p:cNvPr id="24" name="正方形/長方形 23">
            <a:extLst>
              <a:ext uri="{FF2B5EF4-FFF2-40B4-BE49-F238E27FC236}">
                <a16:creationId xmlns:a16="http://schemas.microsoft.com/office/drawing/2014/main" id="{C7F946A2-E44F-441B-971D-EEC8BC7D3B30}"/>
              </a:ext>
            </a:extLst>
          </p:cNvPr>
          <p:cNvSpPr/>
          <p:nvPr/>
        </p:nvSpPr>
        <p:spPr>
          <a:xfrm>
            <a:off x="4531933" y="3304878"/>
            <a:ext cx="4144523" cy="30777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400" dirty="0">
                <a:latin typeface="游ゴシック" panose="020B0400000000000000" pitchFamily="50" charset="-128"/>
                <a:ea typeface="游ゴシック" panose="020B0400000000000000" pitchFamily="50" charset="-128"/>
              </a:rPr>
              <a:t>&lt;</a:t>
            </a:r>
            <a:r>
              <a:rPr lang="ja-JP" altLang="en-US" sz="1400" dirty="0">
                <a:latin typeface="游ゴシック" panose="020B0400000000000000" pitchFamily="50" charset="-128"/>
                <a:ea typeface="游ゴシック" panose="020B0400000000000000" pitchFamily="50" charset="-128"/>
              </a:rPr>
              <a:t>サービス接遇実務検定　弊社資格保有者割合</a:t>
            </a:r>
            <a:r>
              <a:rPr lang="en-US" altLang="ja-JP" sz="1400" dirty="0">
                <a:latin typeface="游ゴシック" panose="020B0400000000000000" pitchFamily="50" charset="-128"/>
                <a:ea typeface="游ゴシック" panose="020B0400000000000000" pitchFamily="50" charset="-128"/>
              </a:rPr>
              <a:t>&gt;</a:t>
            </a:r>
            <a:endParaRPr lang="en-US" altLang="ja-JP" sz="1200" dirty="0">
              <a:latin typeface="游ゴシック" panose="020B0400000000000000" pitchFamily="50" charset="-128"/>
              <a:ea typeface="游ゴシック" panose="020B0400000000000000" pitchFamily="50" charset="-128"/>
              <a:cs typeface="メイリオ" panose="020B0604030504040204" pitchFamily="50" charset="-128"/>
            </a:endParaRPr>
          </a:p>
        </p:txBody>
      </p:sp>
      <p:pic>
        <p:nvPicPr>
          <p:cNvPr id="25" name="図 24">
            <a:extLst>
              <a:ext uri="{FF2B5EF4-FFF2-40B4-BE49-F238E27FC236}">
                <a16:creationId xmlns:a16="http://schemas.microsoft.com/office/drawing/2014/main" id="{D0BE5FAB-487C-4716-AE2A-37B0994844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96" y="4519465"/>
            <a:ext cx="2354374" cy="13254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図 25">
            <a:extLst>
              <a:ext uri="{FF2B5EF4-FFF2-40B4-BE49-F238E27FC236}">
                <a16:creationId xmlns:a16="http://schemas.microsoft.com/office/drawing/2014/main" id="{3A6E2689-4DEF-4B40-A7E0-5B7E1C8615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3768" y="4698504"/>
            <a:ext cx="1626296" cy="930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74215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8DA3CE0-DB1E-4E52-8365-E0D03BAF4CB7}"/>
              </a:ext>
            </a:extLst>
          </p:cNvPr>
          <p:cNvSpPr>
            <a:spLocks noGrp="1"/>
          </p:cNvSpPr>
          <p:nvPr>
            <p:ph type="sldNum" sz="quarter" idx="11"/>
          </p:nvPr>
        </p:nvSpPr>
        <p:spPr/>
        <p:txBody>
          <a:bodyPr/>
          <a:lstStyle/>
          <a:p>
            <a:pPr>
              <a:defRPr/>
            </a:pPr>
            <a:fld id="{7CBF17BB-C4F7-447A-A169-0D7A1839F2F0}" type="slidenum">
              <a:rPr lang="ja-JP" altLang="en-US" smtClean="0"/>
              <a:pPr>
                <a:defRPr/>
              </a:pPr>
              <a:t>23</a:t>
            </a:fld>
            <a:endParaRPr lang="en-US" altLang="ja-JP"/>
          </a:p>
        </p:txBody>
      </p:sp>
      <p:sp>
        <p:nvSpPr>
          <p:cNvPr id="15" name="正方形/長方形 14">
            <a:extLst>
              <a:ext uri="{FF2B5EF4-FFF2-40B4-BE49-F238E27FC236}">
                <a16:creationId xmlns:a16="http://schemas.microsoft.com/office/drawing/2014/main" id="{52DF4177-BAC9-4860-AC53-2950E4BC3ED8}"/>
              </a:ext>
            </a:extLst>
          </p:cNvPr>
          <p:cNvSpPr/>
          <p:nvPr/>
        </p:nvSpPr>
        <p:spPr>
          <a:xfrm>
            <a:off x="1452643" y="2213138"/>
            <a:ext cx="6084193" cy="328021"/>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rtlCol="0" anchor="ctr"/>
          <a:lstStyle/>
          <a:p>
            <a:pPr algn="ctr"/>
            <a:r>
              <a:rPr lang="ja-JP" altLang="en-US" sz="1200" dirty="0">
                <a:latin typeface="Yu Gothic Medium" panose="020B0500000000000000" pitchFamily="50" charset="-128"/>
                <a:ea typeface="Yu Gothic Medium" panose="020B0500000000000000" pitchFamily="50" charset="-128"/>
              </a:rPr>
              <a:t>サービス力強化活動</a:t>
            </a:r>
            <a:endParaRPr kumimoji="1" lang="en-US" altLang="ja-JP" sz="1200" dirty="0">
              <a:latin typeface="Yu Gothic Medium" panose="020B0500000000000000" pitchFamily="50" charset="-128"/>
              <a:ea typeface="Yu Gothic Medium" panose="020B0500000000000000" pitchFamily="50" charset="-128"/>
            </a:endParaRPr>
          </a:p>
        </p:txBody>
      </p:sp>
      <p:grpSp>
        <p:nvGrpSpPr>
          <p:cNvPr id="45" name="グループ化 44">
            <a:extLst>
              <a:ext uri="{FF2B5EF4-FFF2-40B4-BE49-F238E27FC236}">
                <a16:creationId xmlns:a16="http://schemas.microsoft.com/office/drawing/2014/main" id="{63350750-CFA2-40C1-9F0B-30F1B0141032}"/>
              </a:ext>
            </a:extLst>
          </p:cNvPr>
          <p:cNvGrpSpPr/>
          <p:nvPr/>
        </p:nvGrpSpPr>
        <p:grpSpPr>
          <a:xfrm>
            <a:off x="235374" y="2623520"/>
            <a:ext cx="8577077" cy="3469776"/>
            <a:chOff x="348240" y="2224354"/>
            <a:chExt cx="7000170" cy="2831853"/>
          </a:xfrm>
        </p:grpSpPr>
        <p:sp>
          <p:nvSpPr>
            <p:cNvPr id="6" name="正方形/長方形 5">
              <a:extLst>
                <a:ext uri="{FF2B5EF4-FFF2-40B4-BE49-F238E27FC236}">
                  <a16:creationId xmlns:a16="http://schemas.microsoft.com/office/drawing/2014/main" id="{455C308C-2BD0-4AF4-992D-F3A475D07202}"/>
                </a:ext>
              </a:extLst>
            </p:cNvPr>
            <p:cNvSpPr/>
            <p:nvPr/>
          </p:nvSpPr>
          <p:spPr>
            <a:xfrm>
              <a:off x="348240" y="4020867"/>
              <a:ext cx="7000170" cy="1035340"/>
            </a:xfrm>
            <a:prstGeom prst="rect">
              <a:avLst/>
            </a:prstGeom>
            <a:noFill/>
            <a:ln w="12700">
              <a:solidFill>
                <a:schemeClr val="accent1"/>
              </a:solidFill>
            </a:ln>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solidFill>
                  <a:srgbClr val="FF0000"/>
                </a:solidFill>
                <a:latin typeface="Yu Gothic Medium" panose="020B0500000000000000" pitchFamily="50" charset="-128"/>
                <a:ea typeface="Yu Gothic Medium" panose="020B0500000000000000" pitchFamily="50" charset="-128"/>
              </a:endParaRPr>
            </a:p>
          </p:txBody>
        </p:sp>
        <p:sp>
          <p:nvSpPr>
            <p:cNvPr id="7" name="矢印: 下 6">
              <a:extLst>
                <a:ext uri="{FF2B5EF4-FFF2-40B4-BE49-F238E27FC236}">
                  <a16:creationId xmlns:a16="http://schemas.microsoft.com/office/drawing/2014/main" id="{9F13FE77-BF47-4F26-BD7F-7101E680E861}"/>
                </a:ext>
              </a:extLst>
            </p:cNvPr>
            <p:cNvSpPr/>
            <p:nvPr/>
          </p:nvSpPr>
          <p:spPr>
            <a:xfrm>
              <a:off x="1934984" y="3630307"/>
              <a:ext cx="974167" cy="373487"/>
            </a:xfrm>
            <a:prstGeom prst="downArrow">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Yu Gothic Medium" panose="020B0500000000000000" pitchFamily="50" charset="-128"/>
                <a:ea typeface="Yu Gothic Medium" panose="020B0500000000000000" pitchFamily="50" charset="-128"/>
              </a:endParaRPr>
            </a:p>
          </p:txBody>
        </p:sp>
        <p:sp>
          <p:nvSpPr>
            <p:cNvPr id="8" name="矢印: 下 7">
              <a:extLst>
                <a:ext uri="{FF2B5EF4-FFF2-40B4-BE49-F238E27FC236}">
                  <a16:creationId xmlns:a16="http://schemas.microsoft.com/office/drawing/2014/main" id="{39589630-5938-4757-9ABB-3FAE1027C359}"/>
                </a:ext>
              </a:extLst>
            </p:cNvPr>
            <p:cNvSpPr/>
            <p:nvPr/>
          </p:nvSpPr>
          <p:spPr>
            <a:xfrm rot="10800000">
              <a:off x="4690616" y="3585567"/>
              <a:ext cx="974167" cy="373487"/>
            </a:xfrm>
            <a:prstGeom prst="downArrow">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Yu Gothic Medium" panose="020B0500000000000000" pitchFamily="50" charset="-128"/>
                <a:ea typeface="Yu Gothic Medium" panose="020B0500000000000000" pitchFamily="50" charset="-128"/>
              </a:endParaRPr>
            </a:p>
          </p:txBody>
        </p:sp>
        <p:sp>
          <p:nvSpPr>
            <p:cNvPr id="9" name="テキスト ボックス 8">
              <a:extLst>
                <a:ext uri="{FF2B5EF4-FFF2-40B4-BE49-F238E27FC236}">
                  <a16:creationId xmlns:a16="http://schemas.microsoft.com/office/drawing/2014/main" id="{FE5973B6-F138-46E1-BDB4-843F3776BCCB}"/>
                </a:ext>
              </a:extLst>
            </p:cNvPr>
            <p:cNvSpPr txBox="1"/>
            <p:nvPr/>
          </p:nvSpPr>
          <p:spPr>
            <a:xfrm>
              <a:off x="2990685" y="3667191"/>
              <a:ext cx="1699931" cy="251192"/>
            </a:xfrm>
            <a:prstGeom prst="rect">
              <a:avLst/>
            </a:prstGeom>
            <a:noFill/>
          </p:spPr>
          <p:txBody>
            <a:bodyPr wrap="square" rtlCol="0">
              <a:spAutoFit/>
            </a:bodyPr>
            <a:lstStyle/>
            <a:p>
              <a:r>
                <a:rPr kumimoji="1" lang="en-US" altLang="ja-JP" sz="1400" dirty="0">
                  <a:latin typeface="Yu Gothic Medium" panose="020B0500000000000000" pitchFamily="50" charset="-128"/>
                  <a:ea typeface="Yu Gothic Medium" panose="020B0500000000000000" pitchFamily="50" charset="-128"/>
                </a:rPr>
                <a:t>CS</a:t>
              </a:r>
              <a:r>
                <a:rPr lang="ja-JP" altLang="en-US" sz="1400" dirty="0">
                  <a:latin typeface="Yu Gothic Medium" panose="020B0500000000000000" pitchFamily="50" charset="-128"/>
                  <a:ea typeface="Yu Gothic Medium" panose="020B0500000000000000" pitchFamily="50" charset="-128"/>
                </a:rPr>
                <a:t>コミットメント活動</a:t>
              </a:r>
              <a:endParaRPr kumimoji="1" lang="ja-JP" altLang="en-US" sz="1400" dirty="0">
                <a:latin typeface="Yu Gothic Medium" panose="020B0500000000000000" pitchFamily="50" charset="-128"/>
                <a:ea typeface="Yu Gothic Medium" panose="020B0500000000000000" pitchFamily="50" charset="-128"/>
              </a:endParaRPr>
            </a:p>
          </p:txBody>
        </p:sp>
        <p:sp>
          <p:nvSpPr>
            <p:cNvPr id="10" name="正方形/長方形 9">
              <a:extLst>
                <a:ext uri="{FF2B5EF4-FFF2-40B4-BE49-F238E27FC236}">
                  <a16:creationId xmlns:a16="http://schemas.microsoft.com/office/drawing/2014/main" id="{BAC2F6F2-072C-468E-8EF6-6CF1D7B39B16}"/>
                </a:ext>
              </a:extLst>
            </p:cNvPr>
            <p:cNvSpPr/>
            <p:nvPr/>
          </p:nvSpPr>
          <p:spPr>
            <a:xfrm>
              <a:off x="502233" y="4581533"/>
              <a:ext cx="3163051" cy="328021"/>
            </a:xfrm>
            <a:prstGeom prst="rect">
              <a:avLst/>
            </a:prstGeom>
            <a:solidFill>
              <a:srgbClr val="0070C0"/>
            </a:solidFill>
          </p:spPr>
          <p:style>
            <a:lnRef idx="2">
              <a:schemeClr val="accent4"/>
            </a:lnRef>
            <a:fillRef idx="1">
              <a:schemeClr val="lt1"/>
            </a:fillRef>
            <a:effectRef idx="0">
              <a:schemeClr val="accent4"/>
            </a:effectRef>
            <a:fontRef idx="minor">
              <a:schemeClr val="dk1"/>
            </a:fontRef>
          </p:style>
          <p:txBody>
            <a:bodyPr wrap="none" rtlCol="0" anchor="ctr"/>
            <a:lstStyle/>
            <a:p>
              <a:pPr algn="ctr"/>
              <a:r>
                <a:rPr lang="en-US" altLang="ja-JP" sz="1200" dirty="0">
                  <a:solidFill>
                    <a:schemeClr val="bg1"/>
                  </a:solidFill>
                  <a:latin typeface="Yu Gothic Medium" panose="020B0500000000000000" pitchFamily="50" charset="-128"/>
                  <a:ea typeface="Yu Gothic Medium" panose="020B0500000000000000" pitchFamily="50" charset="-128"/>
                </a:rPr>
                <a:t>CS</a:t>
              </a:r>
              <a:r>
                <a:rPr lang="ja-JP" altLang="en-US" sz="1200" dirty="0">
                  <a:solidFill>
                    <a:schemeClr val="bg1"/>
                  </a:solidFill>
                  <a:latin typeface="Yu Gothic Medium" panose="020B0500000000000000" pitchFamily="50" charset="-128"/>
                  <a:ea typeface="Yu Gothic Medium" panose="020B0500000000000000" pitchFamily="50" charset="-128"/>
                </a:rPr>
                <a:t>インタビュー</a:t>
              </a:r>
              <a:r>
                <a:rPr kumimoji="1" lang="en-US" altLang="ja-JP" sz="1200" dirty="0">
                  <a:solidFill>
                    <a:schemeClr val="bg1"/>
                  </a:solidFill>
                  <a:latin typeface="Yu Gothic Medium" panose="020B0500000000000000" pitchFamily="50" charset="-128"/>
                  <a:ea typeface="Yu Gothic Medium" panose="020B0500000000000000" pitchFamily="50" charset="-128"/>
                </a:rPr>
                <a:t>(</a:t>
              </a:r>
              <a:r>
                <a:rPr kumimoji="1" lang="ja-JP" altLang="en-US" sz="1200" dirty="0">
                  <a:solidFill>
                    <a:schemeClr val="bg1"/>
                  </a:solidFill>
                  <a:latin typeface="Yu Gothic Medium" panose="020B0500000000000000" pitchFamily="50" charset="-128"/>
                  <a:ea typeface="Yu Gothic Medium" panose="020B0500000000000000" pitchFamily="50" charset="-128"/>
                </a:rPr>
                <a:t>定量評価、定性評価</a:t>
              </a:r>
              <a:r>
                <a:rPr kumimoji="1" lang="en-US" altLang="ja-JP" sz="1200" dirty="0">
                  <a:solidFill>
                    <a:schemeClr val="bg1"/>
                  </a:solidFill>
                  <a:latin typeface="Yu Gothic Medium" panose="020B0500000000000000" pitchFamily="50" charset="-128"/>
                  <a:ea typeface="Yu Gothic Medium" panose="020B0500000000000000" pitchFamily="50" charset="-128"/>
                </a:rPr>
                <a:t>)</a:t>
              </a:r>
            </a:p>
          </p:txBody>
        </p:sp>
        <p:sp>
          <p:nvSpPr>
            <p:cNvPr id="11" name="正方形/長方形 10">
              <a:extLst>
                <a:ext uri="{FF2B5EF4-FFF2-40B4-BE49-F238E27FC236}">
                  <a16:creationId xmlns:a16="http://schemas.microsoft.com/office/drawing/2014/main" id="{FF7A6547-C8A8-40FF-A856-1B42D5E5D744}"/>
                </a:ext>
              </a:extLst>
            </p:cNvPr>
            <p:cNvSpPr/>
            <p:nvPr/>
          </p:nvSpPr>
          <p:spPr>
            <a:xfrm>
              <a:off x="4057170" y="4576895"/>
              <a:ext cx="3154265" cy="328021"/>
            </a:xfrm>
            <a:prstGeom prst="rect">
              <a:avLst/>
            </a:prstGeom>
            <a:solidFill>
              <a:srgbClr val="0070C0"/>
            </a:solidFill>
          </p:spPr>
          <p:style>
            <a:lnRef idx="2">
              <a:schemeClr val="accent4"/>
            </a:lnRef>
            <a:fillRef idx="1">
              <a:schemeClr val="lt1"/>
            </a:fillRef>
            <a:effectRef idx="0">
              <a:schemeClr val="accent4"/>
            </a:effectRef>
            <a:fontRef idx="minor">
              <a:schemeClr val="dk1"/>
            </a:fontRef>
          </p:style>
          <p:txBody>
            <a:bodyPr wrap="none" rtlCol="0" anchor="ctr"/>
            <a:lstStyle/>
            <a:p>
              <a:pPr algn="ctr"/>
              <a:r>
                <a:rPr lang="ja-JP" altLang="en-US" sz="1200" dirty="0">
                  <a:solidFill>
                    <a:schemeClr val="bg1"/>
                  </a:solidFill>
                  <a:latin typeface="Yu Gothic Medium" panose="020B0500000000000000" pitchFamily="50" charset="-128"/>
                  <a:ea typeface="Yu Gothic Medium" panose="020B0500000000000000" pitchFamily="50" charset="-128"/>
                </a:rPr>
                <a:t>改善活動・改善確認</a:t>
              </a:r>
              <a:endParaRPr kumimoji="1" lang="en-US" altLang="ja-JP" sz="1200" dirty="0">
                <a:solidFill>
                  <a:schemeClr val="bg1"/>
                </a:solidFill>
                <a:latin typeface="Yu Gothic Medium" panose="020B0500000000000000" pitchFamily="50" charset="-128"/>
                <a:ea typeface="Yu Gothic Medium" panose="020B0500000000000000" pitchFamily="50" charset="-128"/>
              </a:endParaRPr>
            </a:p>
          </p:txBody>
        </p:sp>
        <p:sp>
          <p:nvSpPr>
            <p:cNvPr id="14" name="正方形/長方形 13">
              <a:extLst>
                <a:ext uri="{FF2B5EF4-FFF2-40B4-BE49-F238E27FC236}">
                  <a16:creationId xmlns:a16="http://schemas.microsoft.com/office/drawing/2014/main" id="{02F59392-5A51-4BD7-985C-4D0FAC7B0D63}"/>
                </a:ext>
              </a:extLst>
            </p:cNvPr>
            <p:cNvSpPr/>
            <p:nvPr/>
          </p:nvSpPr>
          <p:spPr>
            <a:xfrm>
              <a:off x="348240" y="2224354"/>
              <a:ext cx="7000170" cy="1342760"/>
            </a:xfrm>
            <a:prstGeom prst="rect">
              <a:avLst/>
            </a:prstGeom>
            <a:noFill/>
            <a:ln w="12700">
              <a:solidFill>
                <a:schemeClr val="accent1"/>
              </a:solidFill>
            </a:ln>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solidFill>
                  <a:srgbClr val="FF0000"/>
                </a:solidFill>
                <a:latin typeface="Yu Gothic Medium" panose="020B0500000000000000" pitchFamily="50" charset="-128"/>
                <a:ea typeface="Yu Gothic Medium" panose="020B0500000000000000" pitchFamily="50" charset="-128"/>
              </a:endParaRPr>
            </a:p>
          </p:txBody>
        </p:sp>
        <p:sp>
          <p:nvSpPr>
            <p:cNvPr id="16" name="楕円 15">
              <a:extLst>
                <a:ext uri="{FF2B5EF4-FFF2-40B4-BE49-F238E27FC236}">
                  <a16:creationId xmlns:a16="http://schemas.microsoft.com/office/drawing/2014/main" id="{37918473-3A95-4534-AD8C-F8CC3E73A91A}"/>
                </a:ext>
              </a:extLst>
            </p:cNvPr>
            <p:cNvSpPr/>
            <p:nvPr/>
          </p:nvSpPr>
          <p:spPr>
            <a:xfrm>
              <a:off x="658721" y="2643311"/>
              <a:ext cx="918855" cy="830998"/>
            </a:xfrm>
            <a:prstGeom prst="ellipse">
              <a:avLst/>
            </a:prstGeom>
            <a:solidFill>
              <a:srgbClr val="0070C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a:solidFill>
                    <a:schemeClr val="bg1"/>
                  </a:solidFill>
                  <a:latin typeface="Yu Gothic Medium" panose="020B0500000000000000" pitchFamily="50" charset="-128"/>
                  <a:ea typeface="Yu Gothic Medium" panose="020B0500000000000000" pitchFamily="50" charset="-128"/>
                </a:rPr>
                <a:t>スキルアップ</a:t>
              </a:r>
            </a:p>
          </p:txBody>
        </p:sp>
        <p:sp>
          <p:nvSpPr>
            <p:cNvPr id="17" name="楕円 16">
              <a:extLst>
                <a:ext uri="{FF2B5EF4-FFF2-40B4-BE49-F238E27FC236}">
                  <a16:creationId xmlns:a16="http://schemas.microsoft.com/office/drawing/2014/main" id="{B4654EDC-B0B7-49D4-8958-4CE7B561A045}"/>
                </a:ext>
              </a:extLst>
            </p:cNvPr>
            <p:cNvSpPr/>
            <p:nvPr/>
          </p:nvSpPr>
          <p:spPr>
            <a:xfrm>
              <a:off x="2011905" y="2643311"/>
              <a:ext cx="918855" cy="830998"/>
            </a:xfrm>
            <a:prstGeom prst="ellipse">
              <a:avLst/>
            </a:prstGeom>
            <a:solidFill>
              <a:srgbClr val="0070C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a:solidFill>
                    <a:schemeClr val="bg1"/>
                  </a:solidFill>
                  <a:latin typeface="Yu Gothic Medium" panose="020B0500000000000000" pitchFamily="50" charset="-128"/>
                  <a:ea typeface="Yu Gothic Medium" panose="020B0500000000000000" pitchFamily="50" charset="-128"/>
                </a:rPr>
                <a:t>コミュニケーション</a:t>
              </a:r>
            </a:p>
          </p:txBody>
        </p:sp>
        <p:sp>
          <p:nvSpPr>
            <p:cNvPr id="18" name="楕円 17">
              <a:extLst>
                <a:ext uri="{FF2B5EF4-FFF2-40B4-BE49-F238E27FC236}">
                  <a16:creationId xmlns:a16="http://schemas.microsoft.com/office/drawing/2014/main" id="{C966112C-4968-477B-A7C4-26E28D50A8F7}"/>
                </a:ext>
              </a:extLst>
            </p:cNvPr>
            <p:cNvSpPr/>
            <p:nvPr/>
          </p:nvSpPr>
          <p:spPr>
            <a:xfrm>
              <a:off x="3365089" y="2643311"/>
              <a:ext cx="918855" cy="830998"/>
            </a:xfrm>
            <a:prstGeom prst="ellipse">
              <a:avLst/>
            </a:prstGeom>
            <a:solidFill>
              <a:srgbClr val="0070C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a:solidFill>
                    <a:schemeClr val="bg1"/>
                  </a:solidFill>
                  <a:latin typeface="Yu Gothic Medium" panose="020B0500000000000000" pitchFamily="50" charset="-128"/>
                  <a:ea typeface="Yu Gothic Medium" panose="020B0500000000000000" pitchFamily="50" charset="-128"/>
                </a:rPr>
                <a:t>モチベーション</a:t>
              </a:r>
            </a:p>
          </p:txBody>
        </p:sp>
        <p:sp>
          <p:nvSpPr>
            <p:cNvPr id="19" name="楕円 18">
              <a:extLst>
                <a:ext uri="{FF2B5EF4-FFF2-40B4-BE49-F238E27FC236}">
                  <a16:creationId xmlns:a16="http://schemas.microsoft.com/office/drawing/2014/main" id="{DF7218AA-3ED4-490F-A312-5766C2EAC4E6}"/>
                </a:ext>
              </a:extLst>
            </p:cNvPr>
            <p:cNvSpPr/>
            <p:nvPr/>
          </p:nvSpPr>
          <p:spPr>
            <a:xfrm>
              <a:off x="4718273" y="2643311"/>
              <a:ext cx="918855" cy="830998"/>
            </a:xfrm>
            <a:prstGeom prst="ellipse">
              <a:avLst/>
            </a:prstGeom>
            <a:solidFill>
              <a:srgbClr val="0070C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a:solidFill>
                    <a:schemeClr val="bg1"/>
                  </a:solidFill>
                  <a:latin typeface="Yu Gothic Medium" panose="020B0500000000000000" pitchFamily="50" charset="-128"/>
                  <a:ea typeface="Yu Gothic Medium" panose="020B0500000000000000" pitchFamily="50" charset="-128"/>
                </a:rPr>
                <a:t>組織風土</a:t>
              </a:r>
              <a:endParaRPr kumimoji="1" lang="en-US" altLang="ja-JP" sz="900" dirty="0">
                <a:solidFill>
                  <a:schemeClr val="bg1"/>
                </a:solidFill>
                <a:latin typeface="Yu Gothic Medium" panose="020B0500000000000000" pitchFamily="50" charset="-128"/>
                <a:ea typeface="Yu Gothic Medium" panose="020B0500000000000000" pitchFamily="50" charset="-128"/>
              </a:endParaRPr>
            </a:p>
            <a:p>
              <a:pPr algn="ctr"/>
              <a:r>
                <a:rPr lang="ja-JP" altLang="en-US" sz="900" dirty="0">
                  <a:solidFill>
                    <a:schemeClr val="bg1"/>
                  </a:solidFill>
                  <a:latin typeface="Yu Gothic Medium" panose="020B0500000000000000" pitchFamily="50" charset="-128"/>
                  <a:ea typeface="Yu Gothic Medium" panose="020B0500000000000000" pitchFamily="50" charset="-128"/>
                </a:rPr>
                <a:t>サービスマインド</a:t>
              </a:r>
              <a:endParaRPr kumimoji="1" lang="ja-JP" altLang="en-US" sz="900" dirty="0">
                <a:solidFill>
                  <a:schemeClr val="bg1"/>
                </a:solidFill>
                <a:latin typeface="Yu Gothic Medium" panose="020B0500000000000000" pitchFamily="50" charset="-128"/>
                <a:ea typeface="Yu Gothic Medium" panose="020B0500000000000000" pitchFamily="50" charset="-128"/>
              </a:endParaRPr>
            </a:p>
          </p:txBody>
        </p:sp>
        <p:sp>
          <p:nvSpPr>
            <p:cNvPr id="20" name="楕円 19">
              <a:extLst>
                <a:ext uri="{FF2B5EF4-FFF2-40B4-BE49-F238E27FC236}">
                  <a16:creationId xmlns:a16="http://schemas.microsoft.com/office/drawing/2014/main" id="{A3B44C51-5C74-4F16-AE82-19EBB23E6CDA}"/>
                </a:ext>
              </a:extLst>
            </p:cNvPr>
            <p:cNvSpPr/>
            <p:nvPr/>
          </p:nvSpPr>
          <p:spPr>
            <a:xfrm>
              <a:off x="6071457" y="2645990"/>
              <a:ext cx="918855" cy="830998"/>
            </a:xfrm>
            <a:prstGeom prst="ellipse">
              <a:avLst/>
            </a:prstGeom>
            <a:solidFill>
              <a:srgbClr val="0070C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900" dirty="0">
                  <a:solidFill>
                    <a:schemeClr val="bg1"/>
                  </a:solidFill>
                  <a:latin typeface="Yu Gothic Medium" panose="020B0500000000000000" pitchFamily="50" charset="-128"/>
                  <a:ea typeface="Yu Gothic Medium" panose="020B0500000000000000" pitchFamily="50" charset="-128"/>
                </a:rPr>
                <a:t>評価</a:t>
              </a:r>
              <a:endParaRPr kumimoji="1" lang="en-US" altLang="ja-JP" sz="900" dirty="0">
                <a:solidFill>
                  <a:schemeClr val="bg1"/>
                </a:solidFill>
                <a:latin typeface="Yu Gothic Medium" panose="020B0500000000000000" pitchFamily="50" charset="-128"/>
                <a:ea typeface="Yu Gothic Medium" panose="020B0500000000000000" pitchFamily="50" charset="-128"/>
              </a:endParaRPr>
            </a:p>
            <a:p>
              <a:pPr algn="ctr"/>
              <a:r>
                <a:rPr lang="ja-JP" altLang="en-US" sz="900" dirty="0">
                  <a:solidFill>
                    <a:schemeClr val="bg1"/>
                  </a:solidFill>
                  <a:latin typeface="Yu Gothic Medium" panose="020B0500000000000000" pitchFamily="50" charset="-128"/>
                  <a:ea typeface="Yu Gothic Medium" panose="020B0500000000000000" pitchFamily="50" charset="-128"/>
                </a:rPr>
                <a:t>報酬</a:t>
              </a:r>
              <a:endParaRPr kumimoji="1" lang="ja-JP" altLang="en-US" sz="900" dirty="0">
                <a:solidFill>
                  <a:schemeClr val="bg1"/>
                </a:solidFill>
                <a:latin typeface="Yu Gothic Medium" panose="020B0500000000000000" pitchFamily="50" charset="-128"/>
                <a:ea typeface="Yu Gothic Medium" panose="020B0500000000000000" pitchFamily="50" charset="-128"/>
              </a:endParaRPr>
            </a:p>
          </p:txBody>
        </p:sp>
        <p:sp>
          <p:nvSpPr>
            <p:cNvPr id="21" name="テキスト ボックス 20">
              <a:extLst>
                <a:ext uri="{FF2B5EF4-FFF2-40B4-BE49-F238E27FC236}">
                  <a16:creationId xmlns:a16="http://schemas.microsoft.com/office/drawing/2014/main" id="{E858E009-65AB-4114-929F-CC0E6DE4C86D}"/>
                </a:ext>
              </a:extLst>
            </p:cNvPr>
            <p:cNvSpPr txBox="1"/>
            <p:nvPr/>
          </p:nvSpPr>
          <p:spPr>
            <a:xfrm>
              <a:off x="1302432" y="2322588"/>
              <a:ext cx="5568395" cy="226072"/>
            </a:xfrm>
            <a:prstGeom prst="rect">
              <a:avLst/>
            </a:prstGeom>
            <a:noFill/>
          </p:spPr>
          <p:txBody>
            <a:bodyPr wrap="square" rtlCol="0">
              <a:spAutoFit/>
            </a:bodyPr>
            <a:lstStyle/>
            <a:p>
              <a:r>
                <a:rPr lang="ja-JP" altLang="en-US" sz="1200" dirty="0">
                  <a:latin typeface="Yu Gothic Medium" panose="020B0500000000000000" pitchFamily="50" charset="-128"/>
                  <a:ea typeface="Yu Gothic Medium" panose="020B0500000000000000" pitchFamily="50" charset="-128"/>
                  <a:cs typeface="メイリオ" panose="020B0604030504040204" pitchFamily="50" charset="-128"/>
                </a:rPr>
                <a:t>顧客満足を実現するために不可欠な個々の能力の開発と組織カルチャーの醸成</a:t>
              </a:r>
              <a:endParaRPr lang="en-US" altLang="ja-JP" sz="1200" dirty="0">
                <a:latin typeface="Yu Gothic Medium" panose="020B0500000000000000" pitchFamily="50" charset="-128"/>
                <a:ea typeface="Yu Gothic Medium" panose="020B0500000000000000" pitchFamily="50" charset="-128"/>
                <a:cs typeface="メイリオ" panose="020B0604030504040204" pitchFamily="50" charset="-128"/>
              </a:endParaRPr>
            </a:p>
          </p:txBody>
        </p:sp>
        <p:sp>
          <p:nvSpPr>
            <p:cNvPr id="22" name="テキスト ボックス 21">
              <a:extLst>
                <a:ext uri="{FF2B5EF4-FFF2-40B4-BE49-F238E27FC236}">
                  <a16:creationId xmlns:a16="http://schemas.microsoft.com/office/drawing/2014/main" id="{C253FEB4-F15A-444F-ACA7-4E3858109185}"/>
                </a:ext>
              </a:extLst>
            </p:cNvPr>
            <p:cNvSpPr txBox="1"/>
            <p:nvPr/>
          </p:nvSpPr>
          <p:spPr>
            <a:xfrm>
              <a:off x="2160388" y="4193178"/>
              <a:ext cx="3891954" cy="226072"/>
            </a:xfrm>
            <a:prstGeom prst="rect">
              <a:avLst/>
            </a:prstGeom>
            <a:noFill/>
          </p:spPr>
          <p:txBody>
            <a:bodyPr wrap="square" rtlCol="0">
              <a:spAutoFit/>
            </a:bodyPr>
            <a:lstStyle/>
            <a:p>
              <a:r>
                <a:rPr lang="ja-JP" altLang="en-US" sz="1200" dirty="0">
                  <a:latin typeface="Yu Gothic Medium" panose="020B0500000000000000" pitchFamily="50" charset="-128"/>
                  <a:ea typeface="Yu Gothic Medium" panose="020B0500000000000000" pitchFamily="50" charset="-128"/>
                  <a:cs typeface="メイリオ" panose="020B0604030504040204" pitchFamily="50" charset="-128"/>
                </a:rPr>
                <a:t>お客様に対する満足度調査の実施と改善アクション</a:t>
              </a:r>
              <a:endParaRPr lang="en-US" altLang="ja-JP" sz="1200" dirty="0">
                <a:latin typeface="Yu Gothic Medium" panose="020B0500000000000000" pitchFamily="50" charset="-128"/>
                <a:ea typeface="Yu Gothic Medium" panose="020B0500000000000000" pitchFamily="50" charset="-128"/>
                <a:cs typeface="メイリオ" panose="020B0604030504040204" pitchFamily="50" charset="-128"/>
              </a:endParaRPr>
            </a:p>
          </p:txBody>
        </p:sp>
      </p:grpSp>
      <p:sp>
        <p:nvSpPr>
          <p:cNvPr id="23" name="テキスト ボックス 22">
            <a:extLst>
              <a:ext uri="{FF2B5EF4-FFF2-40B4-BE49-F238E27FC236}">
                <a16:creationId xmlns:a16="http://schemas.microsoft.com/office/drawing/2014/main" id="{83CE317D-7756-4027-9403-71EEEF2F2EAC}"/>
              </a:ext>
            </a:extLst>
          </p:cNvPr>
          <p:cNvSpPr txBox="1"/>
          <p:nvPr/>
        </p:nvSpPr>
        <p:spPr>
          <a:xfrm>
            <a:off x="179512" y="836712"/>
            <a:ext cx="2440330" cy="307777"/>
          </a:xfrm>
          <a:prstGeom prst="rect">
            <a:avLst/>
          </a:prstGeom>
          <a:noFill/>
        </p:spPr>
        <p:txBody>
          <a:bodyPr wrap="square" rtlCol="0">
            <a:spAutoFit/>
          </a:bodyPr>
          <a:lstStyle/>
          <a:p>
            <a:r>
              <a:rPr lang="ja-JP" altLang="en-US" sz="1400" dirty="0">
                <a:solidFill>
                  <a:srgbClr val="FF0000"/>
                </a:solidFill>
                <a:latin typeface="游ゴシック" panose="020B0400000000000000" pitchFamily="50" charset="-128"/>
                <a:ea typeface="游ゴシック" panose="020B0400000000000000" pitchFamily="50" charset="-128"/>
              </a:rPr>
              <a:t>■</a:t>
            </a:r>
            <a:r>
              <a:rPr lang="ja-JP" altLang="en-US" sz="1400" dirty="0">
                <a:latin typeface="游ゴシック" panose="020B0400000000000000" pitchFamily="50" charset="-128"/>
                <a:ea typeface="游ゴシック" panose="020B0400000000000000" pitchFamily="50" charset="-128"/>
              </a:rPr>
              <a:t>顧客満足実現の仕組み</a:t>
            </a:r>
          </a:p>
        </p:txBody>
      </p:sp>
      <p:sp>
        <p:nvSpPr>
          <p:cNvPr id="24" name="正方形/長方形 23">
            <a:extLst>
              <a:ext uri="{FF2B5EF4-FFF2-40B4-BE49-F238E27FC236}">
                <a16:creationId xmlns:a16="http://schemas.microsoft.com/office/drawing/2014/main" id="{ED913FE0-2B48-4D43-B7A3-50F260076A42}"/>
              </a:ext>
            </a:extLst>
          </p:cNvPr>
          <p:cNvSpPr/>
          <p:nvPr/>
        </p:nvSpPr>
        <p:spPr>
          <a:xfrm>
            <a:off x="179512" y="1340768"/>
            <a:ext cx="8729114" cy="830997"/>
          </a:xfrm>
          <a:prstGeom prst="rect">
            <a:avLst/>
          </a:prstGeom>
        </p:spPr>
        <p:txBody>
          <a:bodyPr wrap="square">
            <a:spAutoFit/>
          </a:bodyPr>
          <a:lstStyle/>
          <a:p>
            <a:pPr>
              <a:buSzTx/>
            </a:pPr>
            <a:r>
              <a:rPr lang="en-US" altLang="ja-JP" sz="1200" dirty="0">
                <a:latin typeface="游ゴシック" panose="020B0400000000000000" pitchFamily="50" charset="-128"/>
                <a:ea typeface="游ゴシック" panose="020B0400000000000000" pitchFamily="50" charset="-128"/>
                <a:cs typeface="Times New Roman" panose="02020603050405020304" pitchFamily="18" charset="0"/>
              </a:rPr>
              <a:t>IT</a:t>
            </a:r>
            <a:r>
              <a:rPr lang="ja-JP" altLang="ja-JP" sz="1200" dirty="0">
                <a:latin typeface="游ゴシック" panose="020B0400000000000000" pitchFamily="50" charset="-128"/>
                <a:ea typeface="游ゴシック" panose="020B0400000000000000" pitchFamily="50" charset="-128"/>
                <a:cs typeface="Times New Roman" panose="02020603050405020304" pitchFamily="18" charset="0"/>
              </a:rPr>
              <a:t>の仕事のベースは人間対人間であること</a:t>
            </a:r>
            <a:r>
              <a:rPr lang="ja-JP" altLang="en-US" sz="1200" dirty="0">
                <a:latin typeface="游ゴシック" panose="020B0400000000000000" pitchFamily="50" charset="-128"/>
                <a:ea typeface="游ゴシック" panose="020B0400000000000000" pitchFamily="50" charset="-128"/>
                <a:cs typeface="Times New Roman" panose="02020603050405020304" pitchFamily="18" charset="0"/>
              </a:rPr>
              <a:t>を</a:t>
            </a:r>
            <a:r>
              <a:rPr lang="ja-JP" altLang="ja-JP" sz="1200" dirty="0">
                <a:latin typeface="游ゴシック" panose="020B0400000000000000" pitchFamily="50" charset="-128"/>
                <a:ea typeface="游ゴシック" panose="020B0400000000000000" pitchFamily="50" charset="-128"/>
                <a:cs typeface="Times New Roman" panose="02020603050405020304" pitchFamily="18" charset="0"/>
              </a:rPr>
              <a:t>考え、</a:t>
            </a:r>
            <a:r>
              <a:rPr lang="ja-JP" altLang="en-US" sz="1200" dirty="0">
                <a:latin typeface="游ゴシック" panose="020B0400000000000000" pitchFamily="50" charset="-128"/>
                <a:ea typeface="游ゴシック" panose="020B0400000000000000" pitchFamily="50" charset="-128"/>
                <a:cs typeface="Times New Roman" panose="02020603050405020304" pitchFamily="18" charset="0"/>
              </a:rPr>
              <a:t>当社</a:t>
            </a:r>
            <a:r>
              <a:rPr lang="ja-JP" altLang="ja-JP" sz="1200" dirty="0">
                <a:latin typeface="游ゴシック" panose="020B0400000000000000" pitchFamily="50" charset="-128"/>
                <a:ea typeface="游ゴシック" panose="020B0400000000000000" pitchFamily="50" charset="-128"/>
                <a:cs typeface="Times New Roman" panose="02020603050405020304" pitchFamily="18" charset="0"/>
              </a:rPr>
              <a:t>の業界を</a:t>
            </a:r>
            <a:r>
              <a:rPr lang="en-US" altLang="ja-JP" sz="1200" dirty="0">
                <a:latin typeface="游ゴシック" panose="020B0400000000000000" pitchFamily="50" charset="-128"/>
                <a:ea typeface="游ゴシック" panose="020B0400000000000000" pitchFamily="50" charset="-128"/>
                <a:cs typeface="Times New Roman" panose="02020603050405020304" pitchFamily="18" charset="0"/>
              </a:rPr>
              <a:t>IT</a:t>
            </a:r>
            <a:r>
              <a:rPr lang="ja-JP" altLang="ja-JP" sz="1200" dirty="0">
                <a:latin typeface="游ゴシック" panose="020B0400000000000000" pitchFamily="50" charset="-128"/>
                <a:ea typeface="游ゴシック" panose="020B0400000000000000" pitchFamily="50" charset="-128"/>
                <a:cs typeface="Times New Roman" panose="02020603050405020304" pitchFamily="18" charset="0"/>
              </a:rPr>
              <a:t>サービス業と定義</a:t>
            </a:r>
            <a:r>
              <a:rPr lang="ja-JP" altLang="en-US" sz="1200" dirty="0">
                <a:latin typeface="游ゴシック" panose="020B0400000000000000" pitchFamily="50" charset="-128"/>
                <a:ea typeface="游ゴシック" panose="020B0400000000000000" pitchFamily="50" charset="-128"/>
                <a:cs typeface="Times New Roman" panose="02020603050405020304" pitchFamily="18" charset="0"/>
              </a:rPr>
              <a:t>し、顧客満足度に徹底的にこだわります。</a:t>
            </a:r>
            <a:endParaRPr lang="en-US" altLang="ja-JP" sz="1200" dirty="0">
              <a:latin typeface="游ゴシック" panose="020B0400000000000000" pitchFamily="50" charset="-128"/>
              <a:ea typeface="游ゴシック" panose="020B0400000000000000" pitchFamily="50" charset="-128"/>
              <a:cs typeface="Times New Roman" panose="02020603050405020304" pitchFamily="18" charset="0"/>
            </a:endParaRPr>
          </a:p>
          <a:p>
            <a:pPr>
              <a:buSzTx/>
            </a:pPr>
            <a:r>
              <a:rPr lang="ja-JP" altLang="ja-JP" sz="1200" dirty="0">
                <a:latin typeface="游ゴシック" panose="020B0400000000000000" pitchFamily="50" charset="-128"/>
                <a:ea typeface="游ゴシック" panose="020B0400000000000000" pitchFamily="50" charset="-128"/>
                <a:cs typeface="Times New Roman" panose="02020603050405020304" pitchFamily="18" charset="0"/>
              </a:rPr>
              <a:t>お客様が満足するためのあらゆる取組みに力を入れ、サービス力で世界一の</a:t>
            </a:r>
            <a:r>
              <a:rPr lang="en-US" altLang="ja-JP" sz="1200" dirty="0">
                <a:latin typeface="游ゴシック" panose="020B0400000000000000" pitchFamily="50" charset="-128"/>
                <a:ea typeface="游ゴシック" panose="020B0400000000000000" pitchFamily="50" charset="-128"/>
                <a:cs typeface="Times New Roman" panose="02020603050405020304" pitchFamily="18" charset="0"/>
              </a:rPr>
              <a:t>IT</a:t>
            </a:r>
            <a:r>
              <a:rPr lang="ja-JP" altLang="ja-JP" sz="1200" dirty="0">
                <a:latin typeface="游ゴシック" panose="020B0400000000000000" pitchFamily="50" charset="-128"/>
                <a:ea typeface="游ゴシック" panose="020B0400000000000000" pitchFamily="50" charset="-128"/>
                <a:cs typeface="Times New Roman" panose="02020603050405020304" pitchFamily="18" charset="0"/>
              </a:rPr>
              <a:t>企業を目指しています。</a:t>
            </a:r>
            <a:endParaRPr lang="en-US" altLang="ja-JP" sz="1200" dirty="0">
              <a:latin typeface="游ゴシック" panose="020B0400000000000000" pitchFamily="50" charset="-128"/>
              <a:ea typeface="游ゴシック" panose="020B0400000000000000" pitchFamily="50" charset="-128"/>
              <a:cs typeface="Times New Roman" panose="02020603050405020304" pitchFamily="18" charset="0"/>
            </a:endParaRPr>
          </a:p>
          <a:p>
            <a:r>
              <a:rPr lang="ja-JP" altLang="en-US" sz="1200" dirty="0">
                <a:latin typeface="游ゴシック" panose="020B0400000000000000" pitchFamily="50" charset="-128"/>
                <a:ea typeface="游ゴシック" panose="020B0400000000000000" pitchFamily="50" charset="-128"/>
                <a:cs typeface="メイリオ" panose="020B0604030504040204" pitchFamily="50" charset="-128"/>
              </a:rPr>
              <a:t>顧客満足を実現する仕組みとして、「サービス力強化活動」、「</a:t>
            </a:r>
            <a:r>
              <a:rPr lang="en-US" altLang="ja-JP" sz="1200" dirty="0">
                <a:latin typeface="游ゴシック" panose="020B0400000000000000" pitchFamily="50" charset="-128"/>
                <a:ea typeface="游ゴシック" panose="020B0400000000000000" pitchFamily="50" charset="-128"/>
                <a:cs typeface="メイリオ" panose="020B0604030504040204" pitchFamily="50" charset="-128"/>
              </a:rPr>
              <a:t>CS</a:t>
            </a:r>
            <a:r>
              <a:rPr lang="ja-JP" altLang="en-US" sz="1200" dirty="0">
                <a:latin typeface="游ゴシック" panose="020B0400000000000000" pitchFamily="50" charset="-128"/>
                <a:ea typeface="游ゴシック" panose="020B0400000000000000" pitchFamily="50" charset="-128"/>
                <a:cs typeface="メイリオ" panose="020B0604030504040204" pitchFamily="50" charset="-128"/>
              </a:rPr>
              <a:t>インタビュー」、「改善活動」を柱にして顧客満足実現に取り組んでいます。</a:t>
            </a:r>
            <a:endParaRPr lang="en-US" altLang="ja-JP" sz="1200" dirty="0">
              <a:latin typeface="游ゴシック" panose="020B0400000000000000" pitchFamily="50" charset="-128"/>
              <a:ea typeface="游ゴシック" panose="020B0400000000000000" pitchFamily="50" charset="-128"/>
              <a:cs typeface="メイリオ" panose="020B0604030504040204" pitchFamily="50" charset="-128"/>
            </a:endParaRPr>
          </a:p>
        </p:txBody>
      </p:sp>
      <p:sp>
        <p:nvSpPr>
          <p:cNvPr id="25" name="タイトル 1">
            <a:extLst>
              <a:ext uri="{FF2B5EF4-FFF2-40B4-BE49-F238E27FC236}">
                <a16:creationId xmlns:a16="http://schemas.microsoft.com/office/drawing/2014/main" id="{2E782324-DD7D-4580-8298-F92322902189}"/>
              </a:ext>
            </a:extLst>
          </p:cNvPr>
          <p:cNvSpPr>
            <a:spLocks noGrp="1"/>
          </p:cNvSpPr>
          <p:nvPr>
            <p:ph type="title"/>
          </p:nvPr>
        </p:nvSpPr>
        <p:spPr>
          <a:xfrm>
            <a:off x="9982" y="0"/>
            <a:ext cx="9129712" cy="692696"/>
          </a:xfrm>
        </p:spPr>
        <p:txBody>
          <a:bodyPr/>
          <a:lstStyle/>
          <a:p>
            <a:r>
              <a:rPr lang="ja-JP" altLang="en-US" b="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b="0" dirty="0">
                <a:solidFill>
                  <a:schemeClr val="tx1"/>
                </a:solidFill>
                <a:latin typeface="游ゴシック" panose="020B0400000000000000" pitchFamily="50" charset="-128"/>
                <a:ea typeface="游ゴシック" panose="020B0400000000000000" pitchFamily="50" charset="-128"/>
                <a:cs typeface="Meiryo UI" panose="020B0604030504040204" pitchFamily="50" charset="-128"/>
              </a:rPr>
              <a:t>顧客満足実現に向けた</a:t>
            </a:r>
            <a:r>
              <a:rPr lang="ja-JP" altLang="en-US" b="0" dirty="0">
                <a:solidFill>
                  <a:schemeClr val="tx1">
                    <a:lumMod val="95000"/>
                    <a:lumOff val="5000"/>
                  </a:schemeClr>
                </a:solidFill>
                <a:latin typeface="游ゴシック" panose="020B0400000000000000" pitchFamily="50" charset="-128"/>
                <a:ea typeface="游ゴシック" panose="020B0400000000000000" pitchFamily="50" charset="-128"/>
                <a:cs typeface="Meiryo UI" panose="020B0604030504040204" pitchFamily="50" charset="-128"/>
              </a:rPr>
              <a:t>取組み</a:t>
            </a:r>
          </a:p>
        </p:txBody>
      </p:sp>
    </p:spTree>
    <p:extLst>
      <p:ext uri="{BB962C8B-B14F-4D97-AF65-F5344CB8AC3E}">
        <p14:creationId xmlns:p14="http://schemas.microsoft.com/office/powerpoint/2010/main" val="426464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人, 屋内, グループ, 写真 が含まれている画像&#10;&#10;自動的に生成された説明">
            <a:extLst>
              <a:ext uri="{FF2B5EF4-FFF2-40B4-BE49-F238E27FC236}">
                <a16:creationId xmlns:a16="http://schemas.microsoft.com/office/drawing/2014/main" id="{101B90DD-A4B1-4DF8-AD02-9FC8DC07C307}"/>
              </a:ext>
            </a:extLst>
          </p:cNvPr>
          <p:cNvPicPr>
            <a:picLocks noChangeAspect="1"/>
          </p:cNvPicPr>
          <p:nvPr/>
        </p:nvPicPr>
        <p:blipFill>
          <a:blip r:embed="rId3" cstate="print">
            <a:alphaModFix amt="85000"/>
            <a:extLst>
              <a:ext uri="{28A0092B-C50C-407E-A947-70E740481C1C}">
                <a14:useLocalDpi xmlns:a14="http://schemas.microsoft.com/office/drawing/2010/main" val="0"/>
              </a:ext>
            </a:extLst>
          </a:blip>
          <a:stretch>
            <a:fillRect/>
          </a:stretch>
        </p:blipFill>
        <p:spPr>
          <a:xfrm>
            <a:off x="0" y="692696"/>
            <a:ext cx="9144000" cy="5832648"/>
          </a:xfrm>
          <a:prstGeom prst="rect">
            <a:avLst/>
          </a:prstGeom>
        </p:spPr>
      </p:pic>
      <p:sp>
        <p:nvSpPr>
          <p:cNvPr id="16386" name="Rectangle 2"/>
          <p:cNvSpPr>
            <a:spLocks noGrp="1" noChangeArrowheads="1"/>
          </p:cNvSpPr>
          <p:nvPr>
            <p:ph type="title"/>
          </p:nvPr>
        </p:nvSpPr>
        <p:spPr>
          <a:xfrm>
            <a:off x="0" y="0"/>
            <a:ext cx="7772400" cy="692696"/>
          </a:xfrm>
        </p:spPr>
        <p:txBody>
          <a:bodyPr/>
          <a:lstStyle/>
          <a:p>
            <a:pPr eaLnBrk="1" hangingPunct="1"/>
            <a:r>
              <a:rPr lang="ja-JP" altLang="en-US" b="1" dirty="0">
                <a:latin typeface="游ゴシック" panose="020B0400000000000000" pitchFamily="50" charset="-128"/>
                <a:ea typeface="游ゴシック" panose="020B0400000000000000" pitchFamily="50" charset="-128"/>
                <a:cs typeface="Meiryo UI" pitchFamily="50" charset="-128"/>
              </a:rPr>
              <a:t> 　</a:t>
            </a:r>
            <a:r>
              <a:rPr lang="ja-JP" altLang="en-US" dirty="0">
                <a:solidFill>
                  <a:schemeClr val="tx1">
                    <a:lumMod val="95000"/>
                    <a:lumOff val="5000"/>
                  </a:schemeClr>
                </a:solidFill>
                <a:latin typeface="游ゴシック" panose="020B0400000000000000" pitchFamily="50" charset="-128"/>
                <a:ea typeface="游ゴシック" panose="020B0400000000000000" pitchFamily="50" charset="-128"/>
                <a:cs typeface="Meiryo UI" panose="020B0604030504040204" pitchFamily="50" charset="-128"/>
              </a:rPr>
              <a:t>会社概要</a:t>
            </a:r>
          </a:p>
        </p:txBody>
      </p:sp>
      <p:sp>
        <p:nvSpPr>
          <p:cNvPr id="16412" name="スライド番号プレースホルダ 5"/>
          <p:cNvSpPr>
            <a:spLocks noGrp="1"/>
          </p:cNvSpPr>
          <p:nvPr>
            <p:ph type="sldNum" sz="quarter" idx="11"/>
          </p:nvPr>
        </p:nvSpPr>
        <p:spPr>
          <a:noFill/>
        </p:spPr>
        <p:txBody>
          <a:bodyPr/>
          <a:lstStyle/>
          <a:p>
            <a:fld id="{327DA829-F375-4371-BF5E-7467A77E4B39}" type="slidenum">
              <a:rPr lang="ja-JP" altLang="en-US" smtClean="0">
                <a:latin typeface="游ゴシック" panose="020B0400000000000000" pitchFamily="50" charset="-128"/>
                <a:ea typeface="游ゴシック" panose="020B0400000000000000" pitchFamily="50" charset="-128"/>
              </a:rPr>
              <a:pPr/>
              <a:t>3</a:t>
            </a:fld>
            <a:endParaRPr lang="en-US" altLang="ja-JP">
              <a:latin typeface="游ゴシック" panose="020B0400000000000000" pitchFamily="50" charset="-128"/>
              <a:ea typeface="游ゴシック" panose="020B0400000000000000" pitchFamily="50" charset="-128"/>
            </a:endParaRPr>
          </a:p>
        </p:txBody>
      </p:sp>
      <p:sp>
        <p:nvSpPr>
          <p:cNvPr id="5" name="正方形/長方形 4">
            <a:extLst>
              <a:ext uri="{FF2B5EF4-FFF2-40B4-BE49-F238E27FC236}">
                <a16:creationId xmlns:a16="http://schemas.microsoft.com/office/drawing/2014/main" id="{AC25DE3B-AC36-4772-A97D-F87E85E3D65F}"/>
              </a:ext>
            </a:extLst>
          </p:cNvPr>
          <p:cNvSpPr/>
          <p:nvPr/>
        </p:nvSpPr>
        <p:spPr>
          <a:xfrm>
            <a:off x="2138409" y="1825498"/>
            <a:ext cx="4608512" cy="3528392"/>
          </a:xfrm>
          <a:prstGeom prst="rect">
            <a:avLst/>
          </a:prstGeom>
          <a:solidFill>
            <a:schemeClr val="bg1">
              <a:alpha val="85000"/>
            </a:schemeClr>
          </a:solidFill>
          <a:ln w="19050">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ＭＳ Ｐゴシック" pitchFamily="50" charset="-128"/>
              <a:ea typeface="ＭＳ Ｐゴシック" pitchFamily="50" charset="-128"/>
            </a:endParaRPr>
          </a:p>
        </p:txBody>
      </p:sp>
      <p:graphicFrame>
        <p:nvGraphicFramePr>
          <p:cNvPr id="7" name="Group 54"/>
          <p:cNvGraphicFramePr>
            <a:graphicFrameLocks noGrp="1"/>
          </p:cNvGraphicFramePr>
          <p:nvPr>
            <p:extLst>
              <p:ext uri="{D42A27DB-BD31-4B8C-83A1-F6EECF244321}">
                <p14:modId xmlns:p14="http://schemas.microsoft.com/office/powerpoint/2010/main" val="1455765390"/>
              </p:ext>
            </p:extLst>
          </p:nvPr>
        </p:nvGraphicFramePr>
        <p:xfrm>
          <a:off x="2354433" y="1992402"/>
          <a:ext cx="4176464" cy="3194584"/>
        </p:xfrm>
        <a:graphic>
          <a:graphicData uri="http://schemas.openxmlformats.org/drawingml/2006/table">
            <a:tbl>
              <a:tblPr>
                <a:effectLst>
                  <a:outerShdw blurRad="50800" dist="38100" dir="2700000" algn="tl" rotWithShape="0">
                    <a:prstClr val="black">
                      <a:alpha val="40000"/>
                    </a:prstClr>
                  </a:outerShdw>
                </a:effectLst>
                <a:tableStyleId>{2D5ABB26-0587-4C30-8999-92F81FD0307C}</a:tableStyleId>
              </a:tblPr>
              <a:tblGrid>
                <a:gridCol w="1192732">
                  <a:extLst>
                    <a:ext uri="{9D8B030D-6E8A-4147-A177-3AD203B41FA5}">
                      <a16:colId xmlns:a16="http://schemas.microsoft.com/office/drawing/2014/main" val="20000"/>
                    </a:ext>
                  </a:extLst>
                </a:gridCol>
                <a:gridCol w="2983732">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商号</a:t>
                      </a:r>
                      <a:endPar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endParaRPr>
                    </a:p>
                  </a:txBody>
                  <a:tcPr marL="91441" marR="91441" marT="45734" marB="4573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株式会社アイディーエス</a:t>
                      </a:r>
                      <a:endParaRPr kumimoji="1" lang="en-US" altLang="ja-JP"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endParaRPr>
                    </a:p>
                  </a:txBody>
                  <a:tcPr marL="91441" marR="91441" marT="45734" marB="45734" horzOverflow="overflow"/>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設立</a:t>
                      </a:r>
                      <a:endPar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endParaRPr>
                    </a:p>
                  </a:txBody>
                  <a:tcPr marL="91441" marR="91441" marT="45734" marB="4573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1996年12月</a:t>
                      </a:r>
                      <a:r>
                        <a:rPr kumimoji="1" lang="en-US" altLang="ja-JP"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13</a:t>
                      </a: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日</a:t>
                      </a:r>
                      <a:endPar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endParaRPr>
                    </a:p>
                  </a:txBody>
                  <a:tcPr marL="91441" marR="91441" marT="45734" marB="45734" horzOverflow="overflow"/>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代表者</a:t>
                      </a:r>
                      <a:endPar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endParaRPr>
                    </a:p>
                  </a:txBody>
                  <a:tcPr marL="91441" marR="91441" marT="45734" marB="4573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u="none" strike="noStrike" cap="none" normalizeH="0" baseline="0">
                          <a:ln>
                            <a:noFill/>
                          </a:ln>
                          <a:effectLst/>
                          <a:latin typeface="游ゴシック" panose="020B0400000000000000" pitchFamily="50" charset="-128"/>
                          <a:ea typeface="游ゴシック" panose="020B0400000000000000" pitchFamily="50" charset="-128"/>
                          <a:cs typeface="Meiryo UI" pitchFamily="50" charset="-128"/>
                        </a:rPr>
                        <a:t>代表取締役社長　　中野　貴志</a:t>
                      </a:r>
                      <a:endParaRPr kumimoji="1" lang="ja-JP" altLang="en-US" sz="1100" b="0" i="0" u="none" strike="noStrike" cap="none" normalizeH="0" baseline="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endParaRPr>
                    </a:p>
                  </a:txBody>
                  <a:tcPr marL="91441" marR="91441" marT="45734" marB="45734" horzOverflow="overflow"/>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資本金</a:t>
                      </a:r>
                      <a:endPar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endParaRPr>
                    </a:p>
                  </a:txBody>
                  <a:tcPr marL="91441" marR="91441" marT="45734" marB="4573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10</a:t>
                      </a: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百万円</a:t>
                      </a:r>
                      <a:endPar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endParaRPr>
                    </a:p>
                  </a:txBody>
                  <a:tcPr marL="91441" marR="91441" marT="45734" marB="45734" horzOverflow="overflow"/>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売上高</a:t>
                      </a:r>
                      <a:endPar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endParaRPr>
                    </a:p>
                  </a:txBody>
                  <a:tcPr marL="91441" marR="91441" marT="45734" marB="4573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1,895</a:t>
                      </a: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百万円（</a:t>
                      </a:r>
                      <a:r>
                        <a:rPr kumimoji="1" lang="en-US" altLang="ja-JP"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2020</a:t>
                      </a: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年</a:t>
                      </a:r>
                      <a:r>
                        <a:rPr kumimoji="1" lang="en-US" altLang="ja-JP"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6</a:t>
                      </a: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月期）</a:t>
                      </a:r>
                      <a:endParaRPr kumimoji="1" lang="en-US" altLang="ja-JP"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endParaRPr>
                    </a:p>
                  </a:txBody>
                  <a:tcPr marL="91441" marR="91441" marT="45734" marB="45734" horzOverflow="overflow"/>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rPr>
                        <a:t>決算期</a:t>
                      </a:r>
                    </a:p>
                  </a:txBody>
                  <a:tcPr marL="91441" marR="91441" marT="45734" marB="4573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rPr>
                        <a:t>6</a:t>
                      </a:r>
                      <a:r>
                        <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rPr>
                        <a:t>月</a:t>
                      </a:r>
                    </a:p>
                  </a:txBody>
                  <a:tcPr marL="91441" marR="91441" marT="45734" marB="45734" horzOverflow="overflow"/>
                </a:tc>
                <a:extLst>
                  <a:ext uri="{0D108BD9-81ED-4DB2-BD59-A6C34878D82A}">
                    <a16:rowId xmlns:a16="http://schemas.microsoft.com/office/drawing/2014/main" val="202277899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rPr>
                        <a:t>従業員数</a:t>
                      </a:r>
                    </a:p>
                  </a:txBody>
                  <a:tcPr marL="91441" marR="91441" marT="45734" marB="4573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123</a:t>
                      </a: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名（</a:t>
                      </a:r>
                      <a:r>
                        <a:rPr kumimoji="1" lang="en-US" altLang="ja-JP"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2020</a:t>
                      </a: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年</a:t>
                      </a:r>
                      <a:r>
                        <a:rPr kumimoji="1" lang="en-US" altLang="ja-JP"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6</a:t>
                      </a: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月時点）</a:t>
                      </a:r>
                      <a:endParaRPr kumimoji="1" lang="en-US" altLang="ja-JP"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endParaRPr>
                    </a:p>
                  </a:txBody>
                  <a:tcPr marL="91441" marR="91441" marT="45734" marB="45734" horzOverflow="overflow"/>
                </a:tc>
                <a:extLst>
                  <a:ext uri="{0D108BD9-81ED-4DB2-BD59-A6C34878D82A}">
                    <a16:rowId xmlns:a16="http://schemas.microsoft.com/office/drawing/2014/main" val="2391992842"/>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所在地</a:t>
                      </a:r>
                      <a:endPar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endParaRPr>
                    </a:p>
                  </a:txBody>
                  <a:tcPr marL="91441" marR="91441" marT="45734" marB="4573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東京都港区三田3-</a:t>
                      </a:r>
                      <a:r>
                        <a:rPr kumimoji="1" lang="en-US" altLang="ja-JP"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2</a:t>
                      </a: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a:t>
                      </a:r>
                      <a:r>
                        <a:rPr kumimoji="1" lang="en-US" altLang="ja-JP"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8</a:t>
                      </a: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 </a:t>
                      </a:r>
                      <a:r>
                        <a:rPr kumimoji="1" lang="en-US" altLang="ja-JP"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Net2</a:t>
                      </a: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三田ビル </a:t>
                      </a:r>
                      <a:r>
                        <a:rPr kumimoji="1" lang="en-US" altLang="ja-JP"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2F</a:t>
                      </a:r>
                    </a:p>
                  </a:txBody>
                  <a:tcPr marL="91441" marR="91441" marT="45734" marB="45734" horzOverflow="overflow"/>
                </a:tc>
                <a:extLst>
                  <a:ext uri="{0D108BD9-81ED-4DB2-BD59-A6C34878D82A}">
                    <a16:rowId xmlns:a16="http://schemas.microsoft.com/office/drawing/2014/main" val="10007"/>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主要事業</a:t>
                      </a:r>
                      <a:endPar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endParaRPr>
                    </a:p>
                  </a:txBody>
                  <a:tcPr marL="91441" marR="91441" marT="45734" marB="4573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u="none" strike="noStrike" cap="none" normalizeH="0" baseline="0" dirty="0">
                          <a:ln>
                            <a:noFill/>
                          </a:ln>
                          <a:effectLst/>
                          <a:latin typeface="游ゴシック" panose="020B0400000000000000" pitchFamily="50" charset="-128"/>
                          <a:ea typeface="游ゴシック" panose="020B0400000000000000" pitchFamily="50" charset="-128"/>
                          <a:cs typeface="Meiryo UI" pitchFamily="50" charset="-128"/>
                        </a:rPr>
                        <a:t>ソリューション事業</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err="1">
                          <a:ln>
                            <a:noFill/>
                          </a:ln>
                          <a:solidFill>
                            <a:schemeClr val="tx1"/>
                          </a:solidFill>
                          <a:effectLst/>
                          <a:latin typeface="游ゴシック" panose="020B0400000000000000" pitchFamily="50" charset="-128"/>
                          <a:ea typeface="游ゴシック" panose="020B0400000000000000" pitchFamily="50" charset="-128"/>
                          <a:cs typeface="Meiryo UI" pitchFamily="50" charset="-128"/>
                        </a:rPr>
                        <a:t>EC&amp;Web</a:t>
                      </a:r>
                      <a:r>
                        <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rPr>
                        <a:t>サービス事業</a:t>
                      </a:r>
                      <a:endParaRPr kumimoji="1" lang="en-US" altLang="ja-JP"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rPr>
                        <a:t>サニービュー事業（</a:t>
                      </a:r>
                      <a:r>
                        <a:rPr kumimoji="1" lang="en-US" altLang="ja-JP"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rPr>
                        <a:t>AWS</a:t>
                      </a:r>
                      <a:r>
                        <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rPr>
                        <a:t>導入支援）</a:t>
                      </a:r>
                      <a:endParaRPr kumimoji="1" lang="en-US" altLang="ja-JP"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rPr>
                        <a:t>ヒューマンリソース事業</a:t>
                      </a:r>
                      <a:endParaRPr kumimoji="1" lang="en-US" altLang="ja-JP"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endParaRPr>
                    </a:p>
                  </a:txBody>
                  <a:tcPr marL="91441" marR="91441" marT="45734" marB="45734" horzOverflow="overflow"/>
                </a:tc>
                <a:extLst>
                  <a:ext uri="{0D108BD9-81ED-4DB2-BD59-A6C34878D82A}">
                    <a16:rowId xmlns:a16="http://schemas.microsoft.com/office/drawing/2014/main" val="3879356429"/>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rPr>
                        <a:t>関連会社</a:t>
                      </a:r>
                    </a:p>
                  </a:txBody>
                  <a:tcPr marL="91441" marR="91441" marT="45734" marB="4573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rPr>
                        <a:t>IDS Vietnam Co., Ltd </a:t>
                      </a:r>
                      <a:r>
                        <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rPr>
                        <a:t>（</a:t>
                      </a:r>
                      <a:r>
                        <a:rPr kumimoji="1" lang="en-US" altLang="ja-JP"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rPr>
                        <a:t>100%</a:t>
                      </a:r>
                      <a:r>
                        <a:rPr kumimoji="1" lang="ja-JP" altLang="en-US"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rPr>
                        <a:t>子会社）</a:t>
                      </a:r>
                      <a:endParaRPr kumimoji="1" lang="en-US" altLang="ja-JP" sz="1100" b="0" i="0" u="none" strike="noStrike" cap="none" normalizeH="0" baseline="0" dirty="0">
                        <a:ln>
                          <a:noFill/>
                        </a:ln>
                        <a:solidFill>
                          <a:schemeClr val="tx1"/>
                        </a:solidFill>
                        <a:effectLst/>
                        <a:latin typeface="游ゴシック" panose="020B0400000000000000" pitchFamily="50" charset="-128"/>
                        <a:ea typeface="游ゴシック" panose="020B0400000000000000" pitchFamily="50" charset="-128"/>
                        <a:cs typeface="Meiryo UI" pitchFamily="50" charset="-128"/>
                      </a:endParaRPr>
                    </a:p>
                  </a:txBody>
                  <a:tcPr marL="91441" marR="91441" marT="45734" marB="45734" horzOverflow="overflow"/>
                </a:tc>
                <a:extLst>
                  <a:ext uri="{0D108BD9-81ED-4DB2-BD59-A6C34878D82A}">
                    <a16:rowId xmlns:a16="http://schemas.microsoft.com/office/drawing/2014/main" val="1383857754"/>
                  </a:ext>
                </a:extLst>
              </a:tr>
            </a:tbl>
          </a:graphicData>
        </a:graphic>
      </p:graphicFrame>
    </p:spTree>
    <p:extLst>
      <p:ext uri="{BB962C8B-B14F-4D97-AF65-F5344CB8AC3E}">
        <p14:creationId xmlns:p14="http://schemas.microsoft.com/office/powerpoint/2010/main" val="416925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2233" y="0"/>
            <a:ext cx="7772400" cy="692696"/>
          </a:xfrm>
        </p:spPr>
        <p:txBody>
          <a:bodyPr/>
          <a:lstStyle/>
          <a:p>
            <a:r>
              <a:rPr lang="ja-JP" altLang="en-US" b="0" dirty="0">
                <a:solidFill>
                  <a:schemeClr val="tx1">
                    <a:lumMod val="95000"/>
                    <a:lumOff val="5000"/>
                  </a:schemeClr>
                </a:solidFill>
                <a:latin typeface="游ゴシック" panose="020B0400000000000000" pitchFamily="50" charset="-128"/>
                <a:ea typeface="游ゴシック" panose="020B0400000000000000" pitchFamily="50" charset="-128"/>
                <a:cs typeface="Meiryo UI" pitchFamily="50" charset="-128"/>
              </a:rPr>
              <a:t>　</a:t>
            </a:r>
            <a:r>
              <a:rPr lang="en-US" altLang="ja-JP" b="0" dirty="0">
                <a:solidFill>
                  <a:schemeClr val="tx1">
                    <a:lumMod val="95000"/>
                    <a:lumOff val="5000"/>
                  </a:schemeClr>
                </a:solidFill>
                <a:latin typeface="游ゴシック" panose="020B0400000000000000" pitchFamily="50" charset="-128"/>
                <a:ea typeface="游ゴシック" panose="020B0400000000000000" pitchFamily="50" charset="-128"/>
                <a:cs typeface="Meiryo UI" pitchFamily="50" charset="-128"/>
              </a:rPr>
              <a:t>IDS</a:t>
            </a:r>
            <a:r>
              <a:rPr lang="ja-JP" altLang="en-US" b="0" dirty="0">
                <a:solidFill>
                  <a:schemeClr val="tx1">
                    <a:lumMod val="95000"/>
                    <a:lumOff val="5000"/>
                  </a:schemeClr>
                </a:solidFill>
                <a:latin typeface="游ゴシック" panose="020B0400000000000000" pitchFamily="50" charset="-128"/>
                <a:ea typeface="游ゴシック" panose="020B0400000000000000" pitchFamily="50" charset="-128"/>
                <a:cs typeface="Meiryo UI" pitchFamily="50" charset="-128"/>
              </a:rPr>
              <a:t>のビジョン</a:t>
            </a:r>
            <a:endParaRPr lang="ja-JP" altLang="en-US" b="0" dirty="0">
              <a:solidFill>
                <a:schemeClr val="tx1">
                  <a:lumMod val="95000"/>
                  <a:lumOff val="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スライド番号プレースホルダー 3"/>
          <p:cNvSpPr>
            <a:spLocks noGrp="1"/>
          </p:cNvSpPr>
          <p:nvPr>
            <p:ph type="sldNum" sz="quarter" idx="11"/>
          </p:nvPr>
        </p:nvSpPr>
        <p:spPr>
          <a:noFill/>
        </p:spPr>
        <p:txBody>
          <a:bodyPr/>
          <a:lstStyle/>
          <a:p>
            <a:fld id="{6E17F60C-7E3A-4BF7-899A-A9A51C116554}" type="slidenum">
              <a:rPr lang="ja-JP" altLang="en-US" smtClean="0">
                <a:latin typeface="游ゴシック" panose="020B0400000000000000" pitchFamily="50" charset="-128"/>
                <a:ea typeface="游ゴシック" panose="020B0400000000000000" pitchFamily="50" charset="-128"/>
              </a:rPr>
              <a:pPr/>
              <a:t>4</a:t>
            </a:fld>
            <a:endParaRPr lang="en-US" altLang="ja-JP">
              <a:latin typeface="游ゴシック" panose="020B0400000000000000" pitchFamily="50" charset="-128"/>
              <a:ea typeface="游ゴシック" panose="020B0400000000000000" pitchFamily="50" charset="-128"/>
            </a:endParaRPr>
          </a:p>
        </p:txBody>
      </p:sp>
      <p:sp>
        <p:nvSpPr>
          <p:cNvPr id="7" name="正方形/長方形 6"/>
          <p:cNvSpPr/>
          <p:nvPr/>
        </p:nvSpPr>
        <p:spPr>
          <a:xfrm>
            <a:off x="611560" y="1000050"/>
            <a:ext cx="7920880" cy="369332"/>
          </a:xfrm>
          <a:prstGeom prst="rect">
            <a:avLst/>
          </a:prstGeom>
          <a:noFill/>
        </p:spPr>
        <p:txBody>
          <a:bodyPr wrap="square">
            <a:spAutoFit/>
          </a:bodyPr>
          <a:lstStyle/>
          <a:p>
            <a:pPr algn="ctr"/>
            <a:r>
              <a:rPr lang="en-US" altLang="ja-JP" sz="1800" dirty="0">
                <a:latin typeface="游ゴシック" panose="020B0400000000000000" pitchFamily="50" charset="-128"/>
                <a:ea typeface="游ゴシック" panose="020B0400000000000000" pitchFamily="50" charset="-128"/>
                <a:cs typeface="Meiryo UI" panose="020B0604030504040204" pitchFamily="50" charset="-128"/>
              </a:rPr>
              <a:t>IT</a:t>
            </a:r>
            <a:r>
              <a:rPr lang="ja-JP" altLang="en-US" sz="1800" dirty="0">
                <a:latin typeface="游ゴシック" panose="020B0400000000000000" pitchFamily="50" charset="-128"/>
                <a:ea typeface="游ゴシック" panose="020B0400000000000000" pitchFamily="50" charset="-128"/>
                <a:cs typeface="Meiryo UI" panose="020B0604030504040204" pitchFamily="50" charset="-128"/>
              </a:rPr>
              <a:t>サービスを通じて、関係者の幸せの絶対値を増やす</a:t>
            </a:r>
          </a:p>
        </p:txBody>
      </p:sp>
      <p:sp>
        <p:nvSpPr>
          <p:cNvPr id="3" name="正方形/長方形 2">
            <a:extLst>
              <a:ext uri="{FF2B5EF4-FFF2-40B4-BE49-F238E27FC236}">
                <a16:creationId xmlns:a16="http://schemas.microsoft.com/office/drawing/2014/main" id="{CB65E65A-5612-427F-B752-3F45E1AF9A24}"/>
              </a:ext>
            </a:extLst>
          </p:cNvPr>
          <p:cNvSpPr/>
          <p:nvPr/>
        </p:nvSpPr>
        <p:spPr>
          <a:xfrm>
            <a:off x="944481" y="2022802"/>
            <a:ext cx="1971334" cy="3304240"/>
          </a:xfrm>
          <a:prstGeom prst="rect">
            <a:avLst/>
          </a:prstGeom>
          <a:noFill/>
          <a:ln w="31750">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4" name="テキスト ボックス 3">
            <a:extLst>
              <a:ext uri="{FF2B5EF4-FFF2-40B4-BE49-F238E27FC236}">
                <a16:creationId xmlns:a16="http://schemas.microsoft.com/office/drawing/2014/main" id="{4CF169E6-962F-450C-9D9B-B2F2BEC6B9A6}"/>
              </a:ext>
            </a:extLst>
          </p:cNvPr>
          <p:cNvSpPr txBox="1"/>
          <p:nvPr/>
        </p:nvSpPr>
        <p:spPr>
          <a:xfrm>
            <a:off x="525607" y="6090686"/>
            <a:ext cx="2047215" cy="400110"/>
          </a:xfrm>
          <a:prstGeom prst="rect">
            <a:avLst/>
          </a:prstGeom>
          <a:noFill/>
        </p:spPr>
        <p:txBody>
          <a:bodyPr wrap="square" rtlCol="0">
            <a:spAutoFit/>
          </a:bodyPr>
          <a:lstStyle/>
          <a:p>
            <a:pPr lvl="1" algn="ctr">
              <a:defRPr/>
            </a:pPr>
            <a:r>
              <a:rPr lang="ja-JP" altLang="en-US" sz="1000" dirty="0">
                <a:solidFill>
                  <a:schemeClr val="tx1">
                    <a:lumMod val="65000"/>
                    <a:lumOff val="35000"/>
                  </a:schemeClr>
                </a:solidFill>
                <a:latin typeface="游ゴシック" panose="020B0400000000000000" pitchFamily="50" charset="-128"/>
                <a:ea typeface="游ゴシック" panose="020B0400000000000000" pitchFamily="50" charset="-128"/>
                <a:cs typeface="Meiryo UI" panose="020B0604030504040204" pitchFamily="50" charset="-128"/>
              </a:rPr>
              <a:t>代表取締役社長</a:t>
            </a:r>
            <a:endParaRPr lang="en-US" altLang="ja-JP" sz="1000" dirty="0">
              <a:solidFill>
                <a:schemeClr val="tx1">
                  <a:lumMod val="65000"/>
                  <a:lumOff val="35000"/>
                </a:schemeClr>
              </a:solidFill>
              <a:latin typeface="游ゴシック" panose="020B0400000000000000" pitchFamily="50" charset="-128"/>
              <a:ea typeface="游ゴシック" panose="020B0400000000000000" pitchFamily="50" charset="-128"/>
              <a:cs typeface="Meiryo UI" panose="020B0604030504040204" pitchFamily="50" charset="-128"/>
            </a:endParaRPr>
          </a:p>
          <a:p>
            <a:pPr lvl="1" algn="ctr">
              <a:defRPr/>
            </a:pPr>
            <a:r>
              <a:rPr lang="ja-JP" altLang="en-US" sz="1000" dirty="0">
                <a:solidFill>
                  <a:schemeClr val="tx1">
                    <a:lumMod val="65000"/>
                    <a:lumOff val="35000"/>
                  </a:schemeClr>
                </a:solidFill>
                <a:latin typeface="游ゴシック" panose="020B0400000000000000" pitchFamily="50" charset="-128"/>
                <a:ea typeface="游ゴシック" panose="020B0400000000000000" pitchFamily="50" charset="-128"/>
                <a:cs typeface="Meiryo UI" panose="020B0604030504040204" pitchFamily="50" charset="-128"/>
              </a:rPr>
              <a:t> 中野 貴志</a:t>
            </a:r>
            <a:endParaRPr kumimoji="1" lang="ja-JP" altLang="en-US" sz="1000" dirty="0">
              <a:latin typeface="游ゴシック" panose="020B0400000000000000" pitchFamily="50" charset="-128"/>
              <a:ea typeface="游ゴシック" panose="020B0400000000000000" pitchFamily="50" charset="-128"/>
            </a:endParaRPr>
          </a:p>
        </p:txBody>
      </p:sp>
      <p:pic>
        <p:nvPicPr>
          <p:cNvPr id="5" name="図 4"/>
          <p:cNvPicPr>
            <a:picLocks noChangeAspect="1"/>
          </p:cNvPicPr>
          <p:nvPr/>
        </p:nvPicPr>
        <p:blipFill>
          <a:blip r:embed="rId2"/>
          <a:stretch>
            <a:fillRect/>
          </a:stretch>
        </p:blipFill>
        <p:spPr>
          <a:xfrm>
            <a:off x="525607" y="2022802"/>
            <a:ext cx="2390209" cy="3991386"/>
          </a:xfrm>
          <a:prstGeom prst="rect">
            <a:avLst/>
          </a:prstGeom>
        </p:spPr>
      </p:pic>
      <p:sp>
        <p:nvSpPr>
          <p:cNvPr id="10" name="テキスト ボックス 26">
            <a:extLst>
              <a:ext uri="{FF2B5EF4-FFF2-40B4-BE49-F238E27FC236}">
                <a16:creationId xmlns:a16="http://schemas.microsoft.com/office/drawing/2014/main" id="{4A0EDF96-C425-432D-A283-53182F44C6AD}"/>
              </a:ext>
            </a:extLst>
          </p:cNvPr>
          <p:cNvSpPr txBox="1">
            <a:spLocks noChangeArrowheads="1"/>
          </p:cNvSpPr>
          <p:nvPr/>
        </p:nvSpPr>
        <p:spPr bwMode="auto">
          <a:xfrm>
            <a:off x="3995936" y="2402445"/>
            <a:ext cx="3528392" cy="338554"/>
          </a:xfrm>
          <a:prstGeom prst="rect">
            <a:avLst/>
          </a:prstGeom>
          <a:noFill/>
          <a:ln>
            <a:noFill/>
          </a:ln>
        </p:spPr>
        <p:txBody>
          <a:bodyPr wrap="square">
            <a:spAutoFit/>
          </a:bodyPr>
          <a:lstStyle>
            <a:lvl1pPr>
              <a:spcBef>
                <a:spcPct val="20000"/>
              </a:spcBef>
              <a:defRPr kumimoji="1" sz="2800">
                <a:solidFill>
                  <a:srgbClr val="7E3033"/>
                </a:solidFill>
                <a:latin typeface="ＭＳ Ｐゴシック" panose="020B0600070205080204" pitchFamily="50" charset="-128"/>
                <a:ea typeface="ＭＳ Ｐゴシック" panose="020B0600070205080204" pitchFamily="50" charset="-128"/>
              </a:defRPr>
            </a:lvl1pPr>
            <a:lvl2pPr marL="742950" indent="-285750">
              <a:spcBef>
                <a:spcPct val="20000"/>
              </a:spcBef>
              <a:buClr>
                <a:srgbClr val="7E3033"/>
              </a:buClr>
              <a:buFont typeface="Wingdings" panose="05000000000000000000" pitchFamily="2" charset="2"/>
              <a:buChar char="l"/>
              <a:defRPr kumimoji="1" sz="1600">
                <a:solidFill>
                  <a:schemeClr val="tx1"/>
                </a:solidFill>
                <a:latin typeface="ＭＳ Ｐゴシック" panose="020B0600070205080204" pitchFamily="50" charset="-128"/>
                <a:ea typeface="ＭＳ Ｐゴシック" panose="020B0600070205080204" pitchFamily="50" charset="-128"/>
              </a:defRPr>
            </a:lvl2pPr>
            <a:lvl3pPr marL="1143000" indent="-228600">
              <a:spcBef>
                <a:spcPct val="20000"/>
              </a:spcBef>
              <a:buChar char="•"/>
              <a:defRPr kumimoji="1" sz="1400">
                <a:solidFill>
                  <a:schemeClr val="tx1"/>
                </a:solidFill>
                <a:latin typeface="ＭＳ Ｐゴシック" panose="020B0600070205080204" pitchFamily="50" charset="-128"/>
                <a:ea typeface="ＭＳ Ｐゴシック" panose="020B0600070205080204" pitchFamily="50" charset="-128"/>
              </a:defRPr>
            </a:lvl3pPr>
            <a:lvl4pPr marL="1600200" indent="-228600">
              <a:spcBef>
                <a:spcPct val="20000"/>
              </a:spcBef>
              <a:buChar char="–"/>
              <a:defRPr kumimoji="1" sz="1200">
                <a:solidFill>
                  <a:schemeClr val="tx1"/>
                </a:solidFill>
                <a:latin typeface="ＭＳ Ｐゴシック" panose="020B0600070205080204" pitchFamily="50" charset="-128"/>
                <a:ea typeface="ＭＳ Ｐゴシック" panose="020B0600070205080204" pitchFamily="50" charset="-128"/>
              </a:defRPr>
            </a:lvl4pPr>
            <a:lvl5pPr marL="2057400" indent="-228600">
              <a:spcBef>
                <a:spcPct val="20000"/>
              </a:spcBef>
              <a:buChar char="»"/>
              <a:defRPr kumimoji="1" sz="1000">
                <a:solidFill>
                  <a:schemeClr val="tx1"/>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20000"/>
              </a:spcBef>
              <a:spcAft>
                <a:spcPct val="0"/>
              </a:spcAft>
              <a:buChar char="»"/>
              <a:defRPr kumimoji="1" sz="1000">
                <a:solidFill>
                  <a:schemeClr val="tx1"/>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20000"/>
              </a:spcBef>
              <a:spcAft>
                <a:spcPct val="0"/>
              </a:spcAft>
              <a:buChar char="»"/>
              <a:defRPr kumimoji="1" sz="1000">
                <a:solidFill>
                  <a:schemeClr val="tx1"/>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20000"/>
              </a:spcBef>
              <a:spcAft>
                <a:spcPct val="0"/>
              </a:spcAft>
              <a:buChar char="»"/>
              <a:defRPr kumimoji="1" sz="1000">
                <a:solidFill>
                  <a:schemeClr val="tx1"/>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20000"/>
              </a:spcBef>
              <a:spcAft>
                <a:spcPct val="0"/>
              </a:spcAft>
              <a:buChar char="»"/>
              <a:defRPr kumimoji="1" sz="1000">
                <a:solidFill>
                  <a:schemeClr val="tx1"/>
                </a:solidFill>
                <a:latin typeface="ＭＳ Ｐゴシック" panose="020B0600070205080204" pitchFamily="50" charset="-128"/>
                <a:ea typeface="ＭＳ Ｐゴシック" panose="020B0600070205080204" pitchFamily="50" charset="-128"/>
              </a:defRPr>
            </a:lvl9pPr>
          </a:lstStyle>
          <a:p>
            <a:pPr eaLnBrk="1" hangingPunct="1">
              <a:spcBef>
                <a:spcPct val="0"/>
              </a:spcBef>
              <a:defRPr/>
            </a:pPr>
            <a:r>
              <a:rPr lang="ja-JP" altLang="en-US" sz="1600" dirty="0">
                <a:solidFill>
                  <a:schemeClr val="tx1">
                    <a:lumMod val="75000"/>
                    <a:lumOff val="25000"/>
                  </a:schemeClr>
                </a:solidFill>
                <a:latin typeface="游ゴシック" panose="020B0400000000000000" pitchFamily="50" charset="-128"/>
                <a:ea typeface="游ゴシック" panose="020B0400000000000000" pitchFamily="50" charset="-128"/>
                <a:cs typeface="Meiryo UI" panose="020B0604030504040204" pitchFamily="50" charset="-128"/>
              </a:rPr>
              <a:t>サービス力で世界一の</a:t>
            </a:r>
            <a:r>
              <a:rPr lang="en-US" altLang="ja-JP" sz="1600" dirty="0">
                <a:solidFill>
                  <a:schemeClr val="tx1">
                    <a:lumMod val="75000"/>
                    <a:lumOff val="25000"/>
                  </a:schemeClr>
                </a:solidFill>
                <a:latin typeface="游ゴシック" panose="020B0400000000000000" pitchFamily="50" charset="-128"/>
                <a:ea typeface="游ゴシック" panose="020B0400000000000000" pitchFamily="50" charset="-128"/>
                <a:cs typeface="Meiryo UI" panose="020B0604030504040204" pitchFamily="50" charset="-128"/>
              </a:rPr>
              <a:t>IT</a:t>
            </a:r>
            <a:r>
              <a:rPr lang="ja-JP" altLang="en-US" sz="1600" dirty="0">
                <a:solidFill>
                  <a:schemeClr val="tx1">
                    <a:lumMod val="75000"/>
                    <a:lumOff val="25000"/>
                  </a:schemeClr>
                </a:solidFill>
                <a:latin typeface="游ゴシック" panose="020B0400000000000000" pitchFamily="50" charset="-128"/>
                <a:ea typeface="游ゴシック" panose="020B0400000000000000" pitchFamily="50" charset="-128"/>
                <a:cs typeface="Meiryo UI" panose="020B0604030504040204" pitchFamily="50" charset="-128"/>
              </a:rPr>
              <a:t>企業になる</a:t>
            </a:r>
          </a:p>
        </p:txBody>
      </p:sp>
      <p:sp>
        <p:nvSpPr>
          <p:cNvPr id="12" name="正方形/長方形 11">
            <a:extLst>
              <a:ext uri="{FF2B5EF4-FFF2-40B4-BE49-F238E27FC236}">
                <a16:creationId xmlns:a16="http://schemas.microsoft.com/office/drawing/2014/main" id="{E79E07FC-959D-4718-AB5D-48D6D2A585A1}"/>
              </a:ext>
            </a:extLst>
          </p:cNvPr>
          <p:cNvSpPr/>
          <p:nvPr/>
        </p:nvSpPr>
        <p:spPr>
          <a:xfrm>
            <a:off x="3059832" y="2022802"/>
            <a:ext cx="5400600" cy="246221"/>
          </a:xfrm>
          <a:prstGeom prst="rect">
            <a:avLst/>
          </a:prstGeom>
          <a:solidFill>
            <a:srgbClr val="C00000"/>
          </a:solidFill>
        </p:spPr>
        <p:txBody>
          <a:bodyPr wrap="square">
            <a:spAutoFit/>
          </a:bodyPr>
          <a:lstStyle/>
          <a:p>
            <a:pPr algn="ctr"/>
            <a:r>
              <a:rPr lang="en-US" altLang="ja-JP" sz="1000" dirty="0">
                <a:solidFill>
                  <a:schemeClr val="bg1"/>
                </a:solidFill>
                <a:latin typeface="游ゴシック" panose="020B0400000000000000" pitchFamily="50" charset="-128"/>
                <a:ea typeface="游ゴシック" panose="020B0400000000000000" pitchFamily="50" charset="-128"/>
                <a:cs typeface="Meiryo UI" panose="020B0604030504040204" pitchFamily="50" charset="-128"/>
              </a:rPr>
              <a:t>IDS</a:t>
            </a:r>
            <a:r>
              <a:rPr lang="ja-JP" altLang="en-US" sz="1000" dirty="0">
                <a:solidFill>
                  <a:schemeClr val="bg1"/>
                </a:solidFill>
                <a:latin typeface="游ゴシック" panose="020B0400000000000000" pitchFamily="50" charset="-128"/>
                <a:ea typeface="游ゴシック" panose="020B0400000000000000" pitchFamily="50" charset="-128"/>
                <a:cs typeface="Meiryo UI" panose="020B0604030504040204" pitchFamily="50" charset="-128"/>
              </a:rPr>
              <a:t>の目標</a:t>
            </a:r>
          </a:p>
        </p:txBody>
      </p:sp>
      <p:sp>
        <p:nvSpPr>
          <p:cNvPr id="17" name="正方形/長方形 16">
            <a:extLst>
              <a:ext uri="{FF2B5EF4-FFF2-40B4-BE49-F238E27FC236}">
                <a16:creationId xmlns:a16="http://schemas.microsoft.com/office/drawing/2014/main" id="{385253AE-B664-4FEC-93D1-9A2416D7B041}"/>
              </a:ext>
            </a:extLst>
          </p:cNvPr>
          <p:cNvSpPr/>
          <p:nvPr/>
        </p:nvSpPr>
        <p:spPr>
          <a:xfrm>
            <a:off x="3244865" y="3212976"/>
            <a:ext cx="5030534" cy="3000821"/>
          </a:xfrm>
          <a:prstGeom prst="rect">
            <a:avLst/>
          </a:prstGeom>
        </p:spPr>
        <p:txBody>
          <a:bodyPr wrap="square">
            <a:spAutoFit/>
          </a:bodyPr>
          <a:lstStyle/>
          <a:p>
            <a:r>
              <a:rPr lang="en-US" altLang="ja-JP" sz="900" b="1" dirty="0">
                <a:latin typeface="游ゴシック" panose="020B0400000000000000" pitchFamily="50" charset="-128"/>
                <a:ea typeface="游ゴシック" panose="020B0400000000000000" pitchFamily="50" charset="-128"/>
              </a:rPr>
              <a:t>IDS VALUE = STYLE</a:t>
            </a:r>
          </a:p>
          <a:p>
            <a:pPr marL="228600" indent="-228600">
              <a:buFont typeface="+mj-lt"/>
              <a:buAutoNum type="arabicPeriod"/>
            </a:pPr>
            <a:r>
              <a:rPr lang="ja-JP" altLang="en-US" sz="900" dirty="0">
                <a:latin typeface="游ゴシック" panose="020B0400000000000000" pitchFamily="50" charset="-128"/>
                <a:ea typeface="游ゴシック" panose="020B0400000000000000" pitchFamily="50" charset="-128"/>
              </a:rPr>
              <a:t>私たちは、いかなるときでも躊躇せずにお客様へ提案し続け、提案に際してはメリットとトレードオフをご提示することで選択肢を差し上げます。</a:t>
            </a:r>
          </a:p>
          <a:p>
            <a:pPr marL="228600" indent="-228600">
              <a:buFont typeface="+mj-lt"/>
              <a:buAutoNum type="arabicPeriod"/>
            </a:pPr>
            <a:r>
              <a:rPr lang="ja-JP" altLang="en-US" sz="900" dirty="0">
                <a:latin typeface="游ゴシック" panose="020B0400000000000000" pitchFamily="50" charset="-128"/>
                <a:ea typeface="游ゴシック" panose="020B0400000000000000" pitchFamily="50" charset="-128"/>
              </a:rPr>
              <a:t>私たちは、考え続けます。答えを見つけることを決してあきらめません。</a:t>
            </a:r>
          </a:p>
          <a:p>
            <a:pPr marL="228600" indent="-228600">
              <a:buFont typeface="+mj-lt"/>
              <a:buAutoNum type="arabicPeriod"/>
            </a:pPr>
            <a:r>
              <a:rPr lang="ja-JP" altLang="en-US" sz="900" dirty="0">
                <a:latin typeface="游ゴシック" panose="020B0400000000000000" pitchFamily="50" charset="-128"/>
                <a:ea typeface="游ゴシック" panose="020B0400000000000000" pitchFamily="50" charset="-128"/>
              </a:rPr>
              <a:t>私たちは、できる限りの想像力をもって、お客様が言葉にしていない要求に対しても</a:t>
            </a:r>
            <a:br>
              <a:rPr lang="en-US" altLang="ja-JP" sz="900" dirty="0">
                <a:latin typeface="游ゴシック" panose="020B0400000000000000" pitchFamily="50" charset="-128"/>
                <a:ea typeface="游ゴシック" panose="020B0400000000000000" pitchFamily="50" charset="-128"/>
              </a:rPr>
            </a:br>
            <a:r>
              <a:rPr lang="ja-JP" altLang="en-US" sz="900" dirty="0">
                <a:latin typeface="游ゴシック" panose="020B0400000000000000" pitchFamily="50" charset="-128"/>
                <a:ea typeface="游ゴシック" panose="020B0400000000000000" pitchFamily="50" charset="-128"/>
              </a:rPr>
              <a:t>応えることを目指します。</a:t>
            </a:r>
          </a:p>
          <a:p>
            <a:pPr marL="228600" indent="-228600">
              <a:buFont typeface="+mj-lt"/>
              <a:buAutoNum type="arabicPeriod"/>
            </a:pPr>
            <a:r>
              <a:rPr lang="ja-JP" altLang="en-US" sz="900" dirty="0">
                <a:latin typeface="游ゴシック" panose="020B0400000000000000" pitchFamily="50" charset="-128"/>
                <a:ea typeface="游ゴシック" panose="020B0400000000000000" pitchFamily="50" charset="-128"/>
              </a:rPr>
              <a:t>私たちは、要求に対して勝手な思い込みで前提条件を作らず、実現するための条件を</a:t>
            </a:r>
            <a:br>
              <a:rPr lang="en-US" altLang="ja-JP" sz="900" dirty="0">
                <a:latin typeface="游ゴシック" panose="020B0400000000000000" pitchFamily="50" charset="-128"/>
                <a:ea typeface="游ゴシック" panose="020B0400000000000000" pitchFamily="50" charset="-128"/>
              </a:rPr>
            </a:br>
            <a:r>
              <a:rPr lang="ja-JP" altLang="en-US" sz="900" dirty="0">
                <a:latin typeface="游ゴシック" panose="020B0400000000000000" pitchFamily="50" charset="-128"/>
                <a:ea typeface="游ゴシック" panose="020B0400000000000000" pitchFamily="50" charset="-128"/>
              </a:rPr>
              <a:t>提示することで、できないとは絶対に言いません。</a:t>
            </a:r>
          </a:p>
          <a:p>
            <a:pPr marL="228600" indent="-228600">
              <a:buFont typeface="+mj-lt"/>
              <a:buAutoNum type="arabicPeriod"/>
            </a:pPr>
            <a:r>
              <a:rPr lang="ja-JP" altLang="en-US" sz="900" dirty="0">
                <a:latin typeface="游ゴシック" panose="020B0400000000000000" pitchFamily="50" charset="-128"/>
                <a:ea typeface="游ゴシック" panose="020B0400000000000000" pitchFamily="50" charset="-128"/>
              </a:rPr>
              <a:t>私たちは、常にメインプレイヤーとしての自覚を持ち、お客様、取引先以上に汗を</a:t>
            </a:r>
            <a:br>
              <a:rPr lang="en-US" altLang="ja-JP" sz="900" dirty="0">
                <a:latin typeface="游ゴシック" panose="020B0400000000000000" pitchFamily="50" charset="-128"/>
                <a:ea typeface="游ゴシック" panose="020B0400000000000000" pitchFamily="50" charset="-128"/>
              </a:rPr>
            </a:br>
            <a:r>
              <a:rPr lang="ja-JP" altLang="en-US" sz="900" dirty="0">
                <a:latin typeface="游ゴシック" panose="020B0400000000000000" pitchFamily="50" charset="-128"/>
                <a:ea typeface="游ゴシック" panose="020B0400000000000000" pitchFamily="50" charset="-128"/>
              </a:rPr>
              <a:t>かきます。</a:t>
            </a:r>
            <a:endParaRPr lang="en-US" altLang="ja-JP" sz="900" dirty="0">
              <a:latin typeface="游ゴシック" panose="020B0400000000000000" pitchFamily="50" charset="-128"/>
              <a:ea typeface="游ゴシック" panose="020B0400000000000000" pitchFamily="50" charset="-128"/>
            </a:endParaRPr>
          </a:p>
          <a:p>
            <a:endParaRPr lang="ja-JP" altLang="en-US" sz="900" dirty="0">
              <a:latin typeface="游ゴシック" panose="020B0400000000000000" pitchFamily="50" charset="-128"/>
              <a:ea typeface="游ゴシック" panose="020B0400000000000000" pitchFamily="50" charset="-128"/>
            </a:endParaRPr>
          </a:p>
          <a:p>
            <a:r>
              <a:rPr lang="en-US" altLang="ja-JP" sz="900" b="1" dirty="0">
                <a:latin typeface="游ゴシック" panose="020B0400000000000000" pitchFamily="50" charset="-128"/>
                <a:ea typeface="游ゴシック" panose="020B0400000000000000" pitchFamily="50" charset="-128"/>
              </a:rPr>
              <a:t>IDS COMMITMENT</a:t>
            </a:r>
          </a:p>
          <a:p>
            <a:pPr marL="228600" indent="-228600">
              <a:buFont typeface="+mj-lt"/>
              <a:buAutoNum type="arabicPeriod"/>
            </a:pPr>
            <a:r>
              <a:rPr lang="ja-JP" altLang="en-US" sz="900" dirty="0">
                <a:latin typeface="游ゴシック" panose="020B0400000000000000" pitchFamily="50" charset="-128"/>
                <a:ea typeface="游ゴシック" panose="020B0400000000000000" pitchFamily="50" charset="-128"/>
              </a:rPr>
              <a:t>私たちは、お客様・取引先・関係者と一生お付き合いいただける関係を目指します。</a:t>
            </a:r>
            <a:br>
              <a:rPr lang="en-US" altLang="ja-JP" sz="900" dirty="0">
                <a:latin typeface="游ゴシック" panose="020B0400000000000000" pitchFamily="50" charset="-128"/>
                <a:ea typeface="游ゴシック" panose="020B0400000000000000" pitchFamily="50" charset="-128"/>
              </a:rPr>
            </a:br>
            <a:r>
              <a:rPr lang="ja-JP" altLang="en-US" sz="900" dirty="0">
                <a:latin typeface="游ゴシック" panose="020B0400000000000000" pitchFamily="50" charset="-128"/>
                <a:ea typeface="游ゴシック" panose="020B0400000000000000" pitchFamily="50" charset="-128"/>
              </a:rPr>
              <a:t>お付き合いに際して、後ろめたいことは決して行いません。</a:t>
            </a:r>
          </a:p>
          <a:p>
            <a:pPr marL="228600" indent="-228600">
              <a:buFont typeface="+mj-lt"/>
              <a:buAutoNum type="arabicPeriod"/>
            </a:pPr>
            <a:r>
              <a:rPr lang="ja-JP" altLang="en-US" sz="900" dirty="0">
                <a:latin typeface="游ゴシック" panose="020B0400000000000000" pitchFamily="50" charset="-128"/>
                <a:ea typeface="游ゴシック" panose="020B0400000000000000" pitchFamily="50" charset="-128"/>
              </a:rPr>
              <a:t>私たちは、他人の良いところを積極的に取り入れます。真似することを恥じません。</a:t>
            </a:r>
          </a:p>
          <a:p>
            <a:pPr marL="228600" indent="-228600">
              <a:buFont typeface="+mj-lt"/>
              <a:buAutoNum type="arabicPeriod"/>
            </a:pPr>
            <a:r>
              <a:rPr lang="ja-JP" altLang="en-US" sz="900" dirty="0">
                <a:latin typeface="游ゴシック" panose="020B0400000000000000" pitchFamily="50" charset="-128"/>
                <a:ea typeface="游ゴシック" panose="020B0400000000000000" pitchFamily="50" charset="-128"/>
              </a:rPr>
              <a:t>私たちは、親に話せないようなことは、絶対にしません。正々堂々、胸をはって生きる</a:t>
            </a:r>
            <a:br>
              <a:rPr lang="en-US" altLang="ja-JP" sz="900" dirty="0">
                <a:latin typeface="游ゴシック" panose="020B0400000000000000" pitchFamily="50" charset="-128"/>
                <a:ea typeface="游ゴシック" panose="020B0400000000000000" pitchFamily="50" charset="-128"/>
              </a:rPr>
            </a:br>
            <a:r>
              <a:rPr lang="ja-JP" altLang="en-US" sz="900" dirty="0">
                <a:latin typeface="游ゴシック" panose="020B0400000000000000" pitchFamily="50" charset="-128"/>
                <a:ea typeface="游ゴシック" panose="020B0400000000000000" pitchFamily="50" charset="-128"/>
              </a:rPr>
              <a:t>ために、正しくないことは絶対に行いません。</a:t>
            </a:r>
          </a:p>
          <a:p>
            <a:pPr marL="228600" indent="-228600">
              <a:buFont typeface="+mj-lt"/>
              <a:buAutoNum type="arabicPeriod"/>
            </a:pPr>
            <a:r>
              <a:rPr lang="ja-JP" altLang="en-US" sz="900" dirty="0">
                <a:latin typeface="游ゴシック" panose="020B0400000000000000" pitchFamily="50" charset="-128"/>
                <a:ea typeface="游ゴシック" panose="020B0400000000000000" pitchFamily="50" charset="-128"/>
              </a:rPr>
              <a:t>私たちは、永遠に勉強し続けます。どんなに老いても、どんなに成功できたとしても、</a:t>
            </a:r>
            <a:br>
              <a:rPr lang="en-US" altLang="ja-JP" sz="900" dirty="0">
                <a:latin typeface="游ゴシック" panose="020B0400000000000000" pitchFamily="50" charset="-128"/>
                <a:ea typeface="游ゴシック" panose="020B0400000000000000" pitchFamily="50" charset="-128"/>
              </a:rPr>
            </a:br>
            <a:r>
              <a:rPr lang="ja-JP" altLang="en-US" sz="900" dirty="0">
                <a:latin typeface="游ゴシック" panose="020B0400000000000000" pitchFamily="50" charset="-128"/>
                <a:ea typeface="游ゴシック" panose="020B0400000000000000" pitchFamily="50" charset="-128"/>
              </a:rPr>
              <a:t>決して成長を止めません。</a:t>
            </a:r>
          </a:p>
          <a:p>
            <a:pPr marL="228600" indent="-228600">
              <a:buFont typeface="+mj-lt"/>
              <a:buAutoNum type="arabicPeriod"/>
            </a:pPr>
            <a:r>
              <a:rPr lang="ja-JP" altLang="en-US" sz="900" dirty="0">
                <a:latin typeface="游ゴシック" panose="020B0400000000000000" pitchFamily="50" charset="-128"/>
                <a:ea typeface="游ゴシック" panose="020B0400000000000000" pitchFamily="50" charset="-128"/>
              </a:rPr>
              <a:t>私たちは、積極的に挑戦します。それが挑戦であれば、どのような結果でも決して</a:t>
            </a:r>
            <a:br>
              <a:rPr lang="en-US" altLang="ja-JP" sz="900" dirty="0">
                <a:latin typeface="游ゴシック" panose="020B0400000000000000" pitchFamily="50" charset="-128"/>
                <a:ea typeface="游ゴシック" panose="020B0400000000000000" pitchFamily="50" charset="-128"/>
              </a:rPr>
            </a:br>
            <a:r>
              <a:rPr lang="ja-JP" altLang="en-US" sz="900" dirty="0">
                <a:latin typeface="游ゴシック" panose="020B0400000000000000" pitchFamily="50" charset="-128"/>
                <a:ea typeface="游ゴシック" panose="020B0400000000000000" pitchFamily="50" charset="-128"/>
              </a:rPr>
              <a:t>非難せず、全社をあげてフォローします。</a:t>
            </a:r>
          </a:p>
        </p:txBody>
      </p:sp>
      <p:sp>
        <p:nvSpPr>
          <p:cNvPr id="18" name="正方形/長方形 17">
            <a:extLst>
              <a:ext uri="{FF2B5EF4-FFF2-40B4-BE49-F238E27FC236}">
                <a16:creationId xmlns:a16="http://schemas.microsoft.com/office/drawing/2014/main" id="{CE6C23DA-E28A-42B2-A07A-34C2215F18D3}"/>
              </a:ext>
            </a:extLst>
          </p:cNvPr>
          <p:cNvSpPr/>
          <p:nvPr/>
        </p:nvSpPr>
        <p:spPr>
          <a:xfrm>
            <a:off x="3059832" y="2894747"/>
            <a:ext cx="5400600" cy="246221"/>
          </a:xfrm>
          <a:prstGeom prst="rect">
            <a:avLst/>
          </a:prstGeom>
          <a:solidFill>
            <a:srgbClr val="C00000"/>
          </a:solidFill>
        </p:spPr>
        <p:txBody>
          <a:bodyPr wrap="square">
            <a:spAutoFit/>
          </a:bodyPr>
          <a:lstStyle/>
          <a:p>
            <a:pPr algn="ctr"/>
            <a:r>
              <a:rPr lang="en-US" altLang="ja-JP" sz="1000" dirty="0">
                <a:solidFill>
                  <a:schemeClr val="bg1"/>
                </a:solidFill>
                <a:latin typeface="游ゴシック" panose="020B0400000000000000" pitchFamily="50" charset="-128"/>
                <a:ea typeface="游ゴシック" panose="020B0400000000000000" pitchFamily="50" charset="-128"/>
                <a:cs typeface="Meiryo UI" panose="020B0604030504040204" pitchFamily="50" charset="-128"/>
              </a:rPr>
              <a:t>IDS</a:t>
            </a:r>
            <a:r>
              <a:rPr lang="ja-JP" altLang="en-US" sz="1000" dirty="0">
                <a:solidFill>
                  <a:schemeClr val="bg1"/>
                </a:solidFill>
                <a:latin typeface="游ゴシック" panose="020B0400000000000000" pitchFamily="50" charset="-128"/>
                <a:ea typeface="游ゴシック" panose="020B0400000000000000" pitchFamily="50" charset="-128"/>
                <a:cs typeface="Meiryo UI" panose="020B0604030504040204" pitchFamily="50" charset="-128"/>
              </a:rPr>
              <a:t>の行動指針</a:t>
            </a:r>
          </a:p>
        </p:txBody>
      </p:sp>
      <p:sp>
        <p:nvSpPr>
          <p:cNvPr id="2" name="正方形/長方形 1">
            <a:extLst>
              <a:ext uri="{FF2B5EF4-FFF2-40B4-BE49-F238E27FC236}">
                <a16:creationId xmlns:a16="http://schemas.microsoft.com/office/drawing/2014/main" id="{3151A864-9F5E-450B-B623-F0AB12B73BF6}"/>
              </a:ext>
            </a:extLst>
          </p:cNvPr>
          <p:cNvSpPr/>
          <p:nvPr/>
        </p:nvSpPr>
        <p:spPr>
          <a:xfrm>
            <a:off x="525607" y="1545931"/>
            <a:ext cx="8424936" cy="261610"/>
          </a:xfrm>
          <a:prstGeom prst="rect">
            <a:avLst/>
          </a:prstGeom>
        </p:spPr>
        <p:txBody>
          <a:bodyPr wrap="square">
            <a:spAutoFit/>
          </a:bodyPr>
          <a:lstStyle/>
          <a:p>
            <a:r>
              <a:rPr lang="en-US" altLang="ja-JP" sz="1100" dirty="0">
                <a:latin typeface="游ゴシック" panose="020B0400000000000000" pitchFamily="50" charset="-128"/>
                <a:ea typeface="游ゴシック" panose="020B0400000000000000" pitchFamily="50" charset="-128"/>
              </a:rPr>
              <a:t>IT</a:t>
            </a:r>
            <a:r>
              <a:rPr lang="ja-JP" altLang="en-US" sz="1100" dirty="0">
                <a:latin typeface="游ゴシック" panose="020B0400000000000000" pitchFamily="50" charset="-128"/>
                <a:ea typeface="游ゴシック" panose="020B0400000000000000" pitchFamily="50" charset="-128"/>
              </a:rPr>
              <a:t>サービスを通じて、関係者の幸せの絶対値を増やすための価値観を行動指針として明文化し、全社員が大切にしています。</a:t>
            </a:r>
          </a:p>
        </p:txBody>
      </p:sp>
    </p:spTree>
    <p:extLst>
      <p:ext uri="{BB962C8B-B14F-4D97-AF65-F5344CB8AC3E}">
        <p14:creationId xmlns:p14="http://schemas.microsoft.com/office/powerpoint/2010/main" val="299664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4338AB-A8CC-46DD-B98F-B6E4F57885FD}"/>
              </a:ext>
            </a:extLst>
          </p:cNvPr>
          <p:cNvSpPr>
            <a:spLocks noGrp="1"/>
          </p:cNvSpPr>
          <p:nvPr>
            <p:ph type="title"/>
          </p:nvPr>
        </p:nvSpPr>
        <p:spPr>
          <a:xfrm>
            <a:off x="251520" y="72976"/>
            <a:ext cx="7776864" cy="590550"/>
          </a:xfrm>
        </p:spPr>
        <p:txBody>
          <a:bodyPr/>
          <a:lstStyle/>
          <a:p>
            <a:r>
              <a:rPr kumimoji="1" lang="ja-JP" altLang="en-US" dirty="0">
                <a:latin typeface="游ゴシック" panose="020B0400000000000000" pitchFamily="50" charset="-128"/>
                <a:ea typeface="游ゴシック" panose="020B0400000000000000" pitchFamily="50" charset="-128"/>
              </a:rPr>
              <a:t>会社・事業沿革</a:t>
            </a:r>
          </a:p>
        </p:txBody>
      </p:sp>
      <p:sp>
        <p:nvSpPr>
          <p:cNvPr id="32" name="テキスト ボックス 31">
            <a:extLst>
              <a:ext uri="{FF2B5EF4-FFF2-40B4-BE49-F238E27FC236}">
                <a16:creationId xmlns:a16="http://schemas.microsoft.com/office/drawing/2014/main" id="{6E576A76-EB8B-4C25-BB7F-CF2DEFAAAF1D}"/>
              </a:ext>
            </a:extLst>
          </p:cNvPr>
          <p:cNvSpPr txBox="1"/>
          <p:nvPr/>
        </p:nvSpPr>
        <p:spPr>
          <a:xfrm>
            <a:off x="524188" y="5930789"/>
            <a:ext cx="1168911" cy="215444"/>
          </a:xfrm>
          <a:prstGeom prst="rect">
            <a:avLst/>
          </a:prstGeom>
          <a:solidFill>
            <a:schemeClr val="bg1"/>
          </a:solidFill>
          <a:ln>
            <a:solidFill>
              <a:schemeClr val="bg1">
                <a:lumMod val="50000"/>
              </a:schemeClr>
            </a:solidFill>
          </a:ln>
        </p:spPr>
        <p:txBody>
          <a:bodyPr wrap="none" rtlCol="0">
            <a:spAutoFit/>
          </a:bodyPr>
          <a:lstStyle/>
          <a:p>
            <a:pPr algn="ctr"/>
            <a:r>
              <a:rPr kumimoji="1" lang="en-US" altLang="ja-JP" sz="800" dirty="0">
                <a:latin typeface="游ゴシック" panose="020B0400000000000000" pitchFamily="50" charset="-128"/>
                <a:ea typeface="游ゴシック" panose="020B0400000000000000" pitchFamily="50" charset="-128"/>
              </a:rPr>
              <a:t>2000</a:t>
            </a:r>
            <a:r>
              <a:rPr kumimoji="1" lang="ja-JP" altLang="en-US" sz="800" dirty="0">
                <a:latin typeface="游ゴシック" panose="020B0400000000000000" pitchFamily="50" charset="-128"/>
                <a:ea typeface="游ゴシック" panose="020B0400000000000000" pitchFamily="50" charset="-128"/>
              </a:rPr>
              <a:t>年　</a:t>
            </a:r>
            <a:r>
              <a:rPr kumimoji="1" lang="en-US" altLang="ja-JP" sz="800" dirty="0">
                <a:latin typeface="游ゴシック" panose="020B0400000000000000" pitchFamily="50" charset="-128"/>
                <a:ea typeface="游ゴシック" panose="020B0400000000000000" pitchFamily="50" charset="-128"/>
              </a:rPr>
              <a:t>IT</a:t>
            </a:r>
            <a:r>
              <a:rPr kumimoji="1" lang="ja-JP" altLang="en-US" sz="800" dirty="0">
                <a:latin typeface="游ゴシック" panose="020B0400000000000000" pitchFamily="50" charset="-128"/>
                <a:ea typeface="游ゴシック" panose="020B0400000000000000" pitchFamily="50" charset="-128"/>
              </a:rPr>
              <a:t>経営大賞</a:t>
            </a:r>
          </a:p>
        </p:txBody>
      </p:sp>
      <p:sp>
        <p:nvSpPr>
          <p:cNvPr id="35" name="テキスト ボックス 34">
            <a:extLst>
              <a:ext uri="{FF2B5EF4-FFF2-40B4-BE49-F238E27FC236}">
                <a16:creationId xmlns:a16="http://schemas.microsoft.com/office/drawing/2014/main" id="{A6C6DAC2-E509-449E-B60E-C3E867B52E0C}"/>
              </a:ext>
            </a:extLst>
          </p:cNvPr>
          <p:cNvSpPr txBox="1"/>
          <p:nvPr/>
        </p:nvSpPr>
        <p:spPr>
          <a:xfrm>
            <a:off x="2071053" y="5867295"/>
            <a:ext cx="2985113" cy="461665"/>
          </a:xfrm>
          <a:prstGeom prst="rect">
            <a:avLst/>
          </a:prstGeom>
          <a:solidFill>
            <a:schemeClr val="bg1"/>
          </a:solidFill>
          <a:ln>
            <a:solidFill>
              <a:schemeClr val="bg1">
                <a:lumMod val="50000"/>
              </a:schemeClr>
            </a:solidFill>
          </a:ln>
        </p:spPr>
        <p:txBody>
          <a:bodyPr wrap="none" rtlCol="0">
            <a:spAutoFit/>
          </a:bodyPr>
          <a:lstStyle/>
          <a:p>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2001</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年</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a:p>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「中小企業優秀新技術・新製品」受賞</a:t>
            </a:r>
            <a:b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b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日本</a:t>
            </a: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IBM</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社の「</a:t>
            </a: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IBM</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 </a:t>
            </a: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Solution</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 </a:t>
            </a: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Excellence</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 </a:t>
            </a: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Award</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」優秀賞受賞</a:t>
            </a:r>
            <a:endParaRPr kumimoji="1" lang="ja-JP" altLang="en-US" sz="800" dirty="0">
              <a:latin typeface="游ゴシック" panose="020B0400000000000000" pitchFamily="50" charset="-128"/>
              <a:ea typeface="游ゴシック" panose="020B0400000000000000" pitchFamily="50" charset="-128"/>
            </a:endParaRPr>
          </a:p>
        </p:txBody>
      </p:sp>
      <p:grpSp>
        <p:nvGrpSpPr>
          <p:cNvPr id="18" name="グループ化 17">
            <a:extLst>
              <a:ext uri="{FF2B5EF4-FFF2-40B4-BE49-F238E27FC236}">
                <a16:creationId xmlns:a16="http://schemas.microsoft.com/office/drawing/2014/main" id="{116E8B8E-22C6-4DEB-8AE1-01EEDF652264}"/>
              </a:ext>
            </a:extLst>
          </p:cNvPr>
          <p:cNvGrpSpPr/>
          <p:nvPr/>
        </p:nvGrpSpPr>
        <p:grpSpPr>
          <a:xfrm>
            <a:off x="220919" y="836713"/>
            <a:ext cx="8874659" cy="4608511"/>
            <a:chOff x="220919" y="836712"/>
            <a:chExt cx="8874659" cy="4976203"/>
          </a:xfrm>
        </p:grpSpPr>
        <p:sp>
          <p:nvSpPr>
            <p:cNvPr id="3" name="テキスト ボックス 2">
              <a:extLst>
                <a:ext uri="{FF2B5EF4-FFF2-40B4-BE49-F238E27FC236}">
                  <a16:creationId xmlns:a16="http://schemas.microsoft.com/office/drawing/2014/main" id="{1FC70D40-7FAC-4766-AF05-68854209A148}"/>
                </a:ext>
              </a:extLst>
            </p:cNvPr>
            <p:cNvSpPr txBox="1"/>
            <p:nvPr/>
          </p:nvSpPr>
          <p:spPr>
            <a:xfrm>
              <a:off x="268920" y="2031864"/>
              <a:ext cx="736099" cy="400110"/>
            </a:xfrm>
            <a:prstGeom prst="rect">
              <a:avLst/>
            </a:prstGeom>
            <a:noFill/>
          </p:spPr>
          <p:txBody>
            <a:bodyPr wrap="none" rtlCol="0">
              <a:spAutoFit/>
            </a:bodyPr>
            <a:lstStyle/>
            <a:p>
              <a:r>
                <a:rPr lang="en-US" altLang="ja-JP" sz="1000" dirty="0">
                  <a:solidFill>
                    <a:srgbClr val="0070C0"/>
                  </a:solidFill>
                  <a:latin typeface="游ゴシック" panose="020B0400000000000000" pitchFamily="50" charset="-128"/>
                  <a:ea typeface="游ゴシック" panose="020B0400000000000000" pitchFamily="50" charset="-128"/>
                </a:rPr>
                <a:t>Business</a:t>
              </a:r>
            </a:p>
            <a:p>
              <a:r>
                <a:rPr lang="en-US" altLang="ja-JP" sz="1000" dirty="0">
                  <a:solidFill>
                    <a:srgbClr val="0070C0"/>
                  </a:solidFill>
                  <a:latin typeface="游ゴシック" panose="020B0400000000000000" pitchFamily="50" charset="-128"/>
                  <a:ea typeface="游ゴシック" panose="020B0400000000000000" pitchFamily="50" charset="-128"/>
                </a:rPr>
                <a:t>solutions</a:t>
              </a:r>
              <a:endParaRPr kumimoji="1" lang="ja-JP" altLang="en-US" sz="1000" dirty="0">
                <a:solidFill>
                  <a:srgbClr val="0070C0"/>
                </a:solidFill>
                <a:latin typeface="游ゴシック" panose="020B0400000000000000" pitchFamily="50" charset="-128"/>
                <a:ea typeface="游ゴシック" panose="020B0400000000000000" pitchFamily="50" charset="-128"/>
              </a:endParaRPr>
            </a:p>
          </p:txBody>
        </p:sp>
        <p:sp>
          <p:nvSpPr>
            <p:cNvPr id="4" name="テキスト ボックス 3">
              <a:extLst>
                <a:ext uri="{FF2B5EF4-FFF2-40B4-BE49-F238E27FC236}">
                  <a16:creationId xmlns:a16="http://schemas.microsoft.com/office/drawing/2014/main" id="{C47173C4-9278-4721-8117-7D222ED22F90}"/>
                </a:ext>
              </a:extLst>
            </p:cNvPr>
            <p:cNvSpPr txBox="1"/>
            <p:nvPr/>
          </p:nvSpPr>
          <p:spPr>
            <a:xfrm>
              <a:off x="268920" y="2832575"/>
              <a:ext cx="736099" cy="400110"/>
            </a:xfrm>
            <a:prstGeom prst="rect">
              <a:avLst/>
            </a:prstGeom>
            <a:noFill/>
          </p:spPr>
          <p:txBody>
            <a:bodyPr wrap="none" rtlCol="0">
              <a:spAutoFit/>
            </a:bodyPr>
            <a:lstStyle/>
            <a:p>
              <a:r>
                <a:rPr lang="en-US" altLang="ja-JP" sz="1000" dirty="0">
                  <a:solidFill>
                    <a:srgbClr val="0070C0"/>
                  </a:solidFill>
                  <a:latin typeface="游ゴシック" panose="020B0400000000000000" pitchFamily="50" charset="-128"/>
                  <a:ea typeface="游ゴシック" panose="020B0400000000000000" pitchFamily="50" charset="-128"/>
                </a:rPr>
                <a:t>Cloud</a:t>
              </a:r>
            </a:p>
            <a:p>
              <a:r>
                <a:rPr lang="en-US" altLang="ja-JP" sz="1000" dirty="0">
                  <a:solidFill>
                    <a:srgbClr val="0070C0"/>
                  </a:solidFill>
                  <a:latin typeface="游ゴシック" panose="020B0400000000000000" pitchFamily="50" charset="-128"/>
                  <a:ea typeface="游ゴシック" panose="020B0400000000000000" pitchFamily="50" charset="-128"/>
                </a:rPr>
                <a:t>solutions</a:t>
              </a:r>
              <a:endParaRPr kumimoji="1" lang="ja-JP" altLang="en-US" sz="1000" dirty="0">
                <a:solidFill>
                  <a:srgbClr val="0070C0"/>
                </a:solidFill>
                <a:latin typeface="游ゴシック" panose="020B0400000000000000" pitchFamily="50" charset="-128"/>
                <a:ea typeface="游ゴシック" panose="020B0400000000000000" pitchFamily="50" charset="-128"/>
              </a:endParaRPr>
            </a:p>
          </p:txBody>
        </p:sp>
        <p:sp>
          <p:nvSpPr>
            <p:cNvPr id="5" name="テキスト ボックス 4">
              <a:extLst>
                <a:ext uri="{FF2B5EF4-FFF2-40B4-BE49-F238E27FC236}">
                  <a16:creationId xmlns:a16="http://schemas.microsoft.com/office/drawing/2014/main" id="{5A7317A2-33E1-4255-86A6-A38DF088FDE9}"/>
                </a:ext>
              </a:extLst>
            </p:cNvPr>
            <p:cNvSpPr txBox="1"/>
            <p:nvPr/>
          </p:nvSpPr>
          <p:spPr>
            <a:xfrm>
              <a:off x="220919" y="3626131"/>
              <a:ext cx="822661" cy="400110"/>
            </a:xfrm>
            <a:prstGeom prst="rect">
              <a:avLst/>
            </a:prstGeom>
            <a:noFill/>
          </p:spPr>
          <p:txBody>
            <a:bodyPr wrap="none" rtlCol="0">
              <a:spAutoFit/>
            </a:bodyPr>
            <a:lstStyle/>
            <a:p>
              <a:r>
                <a:rPr lang="en-US" altLang="ja-JP" sz="1000" dirty="0">
                  <a:solidFill>
                    <a:srgbClr val="0070C0"/>
                  </a:solidFill>
                  <a:latin typeface="游ゴシック" panose="020B0400000000000000" pitchFamily="50" charset="-128"/>
                  <a:ea typeface="游ゴシック" panose="020B0400000000000000" pitchFamily="50" charset="-128"/>
                </a:rPr>
                <a:t>Commerce</a:t>
              </a:r>
            </a:p>
            <a:p>
              <a:r>
                <a:rPr lang="en-US" altLang="ja-JP" sz="1000" dirty="0">
                  <a:solidFill>
                    <a:srgbClr val="0070C0"/>
                  </a:solidFill>
                  <a:latin typeface="游ゴシック" panose="020B0400000000000000" pitchFamily="50" charset="-128"/>
                  <a:ea typeface="游ゴシック" panose="020B0400000000000000" pitchFamily="50" charset="-128"/>
                </a:rPr>
                <a:t>solutions</a:t>
              </a:r>
              <a:endParaRPr kumimoji="1" lang="ja-JP" altLang="en-US" sz="1000" dirty="0">
                <a:solidFill>
                  <a:srgbClr val="0070C0"/>
                </a:solidFill>
                <a:latin typeface="游ゴシック" panose="020B0400000000000000" pitchFamily="50" charset="-128"/>
                <a:ea typeface="游ゴシック" panose="020B0400000000000000" pitchFamily="50" charset="-128"/>
              </a:endParaRPr>
            </a:p>
          </p:txBody>
        </p:sp>
        <p:sp>
          <p:nvSpPr>
            <p:cNvPr id="6" name="テキスト ボックス 5">
              <a:extLst>
                <a:ext uri="{FF2B5EF4-FFF2-40B4-BE49-F238E27FC236}">
                  <a16:creationId xmlns:a16="http://schemas.microsoft.com/office/drawing/2014/main" id="{E621B72F-27E1-40DC-B925-91EA059EF4BF}"/>
                </a:ext>
              </a:extLst>
            </p:cNvPr>
            <p:cNvSpPr txBox="1"/>
            <p:nvPr/>
          </p:nvSpPr>
          <p:spPr>
            <a:xfrm>
              <a:off x="220919" y="4423353"/>
              <a:ext cx="1197764" cy="400110"/>
            </a:xfrm>
            <a:prstGeom prst="rect">
              <a:avLst/>
            </a:prstGeom>
            <a:noFill/>
          </p:spPr>
          <p:txBody>
            <a:bodyPr wrap="none" rtlCol="0">
              <a:spAutoFit/>
            </a:bodyPr>
            <a:lstStyle/>
            <a:p>
              <a:r>
                <a:rPr lang="en-US" altLang="ja-JP" sz="1000" dirty="0">
                  <a:solidFill>
                    <a:srgbClr val="0070C0"/>
                  </a:solidFill>
                  <a:latin typeface="游ゴシック" panose="020B0400000000000000" pitchFamily="50" charset="-128"/>
                  <a:ea typeface="游ゴシック" panose="020B0400000000000000" pitchFamily="50" charset="-128"/>
                </a:rPr>
                <a:t>Digital marketing</a:t>
              </a:r>
            </a:p>
            <a:p>
              <a:r>
                <a:rPr lang="en-US" altLang="ja-JP" sz="1000" dirty="0">
                  <a:solidFill>
                    <a:srgbClr val="0070C0"/>
                  </a:solidFill>
                  <a:latin typeface="游ゴシック" panose="020B0400000000000000" pitchFamily="50" charset="-128"/>
                  <a:ea typeface="游ゴシック" panose="020B0400000000000000" pitchFamily="50" charset="-128"/>
                </a:rPr>
                <a:t>solutions</a:t>
              </a:r>
              <a:endParaRPr kumimoji="1" lang="ja-JP" altLang="en-US" sz="1000" dirty="0">
                <a:solidFill>
                  <a:srgbClr val="0070C0"/>
                </a:solidFill>
                <a:latin typeface="游ゴシック" panose="020B0400000000000000" pitchFamily="50" charset="-128"/>
                <a:ea typeface="游ゴシック" panose="020B0400000000000000" pitchFamily="50" charset="-128"/>
              </a:endParaRPr>
            </a:p>
          </p:txBody>
        </p:sp>
        <p:sp>
          <p:nvSpPr>
            <p:cNvPr id="7" name="テキスト ボックス 6">
              <a:extLst>
                <a:ext uri="{FF2B5EF4-FFF2-40B4-BE49-F238E27FC236}">
                  <a16:creationId xmlns:a16="http://schemas.microsoft.com/office/drawing/2014/main" id="{EEA58773-FE9F-4DDA-B820-733D3F0907F4}"/>
                </a:ext>
              </a:extLst>
            </p:cNvPr>
            <p:cNvSpPr txBox="1"/>
            <p:nvPr/>
          </p:nvSpPr>
          <p:spPr>
            <a:xfrm>
              <a:off x="268920" y="5220398"/>
              <a:ext cx="1228221" cy="400110"/>
            </a:xfrm>
            <a:prstGeom prst="rect">
              <a:avLst/>
            </a:prstGeom>
            <a:noFill/>
          </p:spPr>
          <p:txBody>
            <a:bodyPr wrap="none" rtlCol="0">
              <a:spAutoFit/>
            </a:bodyPr>
            <a:lstStyle/>
            <a:p>
              <a:r>
                <a:rPr lang="en-US" altLang="ja-JP" sz="1000" dirty="0">
                  <a:solidFill>
                    <a:srgbClr val="0070C0"/>
                  </a:solidFill>
                  <a:latin typeface="游ゴシック" panose="020B0400000000000000" pitchFamily="50" charset="-128"/>
                  <a:ea typeface="游ゴシック" panose="020B0400000000000000" pitchFamily="50" charset="-128"/>
                </a:rPr>
                <a:t>Human resources</a:t>
              </a:r>
            </a:p>
            <a:p>
              <a:r>
                <a:rPr lang="en-US" altLang="ja-JP" sz="1000" dirty="0">
                  <a:solidFill>
                    <a:srgbClr val="0070C0"/>
                  </a:solidFill>
                  <a:latin typeface="游ゴシック" panose="020B0400000000000000" pitchFamily="50" charset="-128"/>
                  <a:ea typeface="游ゴシック" panose="020B0400000000000000" pitchFamily="50" charset="-128"/>
                </a:rPr>
                <a:t>solutions</a:t>
              </a:r>
              <a:endParaRPr kumimoji="1" lang="ja-JP" altLang="en-US" sz="1000" dirty="0">
                <a:solidFill>
                  <a:srgbClr val="0070C0"/>
                </a:solidFill>
                <a:latin typeface="游ゴシック" panose="020B0400000000000000" pitchFamily="50" charset="-128"/>
                <a:ea typeface="游ゴシック" panose="020B0400000000000000" pitchFamily="50" charset="-128"/>
              </a:endParaRPr>
            </a:p>
          </p:txBody>
        </p:sp>
        <p:cxnSp>
          <p:nvCxnSpPr>
            <p:cNvPr id="9" name="直線コネクタ 8">
              <a:extLst>
                <a:ext uri="{FF2B5EF4-FFF2-40B4-BE49-F238E27FC236}">
                  <a16:creationId xmlns:a16="http://schemas.microsoft.com/office/drawing/2014/main" id="{6111C1AC-43AA-4DAE-86BE-6313D06B0D02}"/>
                </a:ext>
              </a:extLst>
            </p:cNvPr>
            <p:cNvCxnSpPr>
              <a:cxnSpLocks/>
            </p:cNvCxnSpPr>
            <p:nvPr/>
          </p:nvCxnSpPr>
          <p:spPr>
            <a:xfrm>
              <a:off x="243308" y="2630387"/>
              <a:ext cx="85760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0FC35AD7-1FB9-467C-9124-DFEF36E0413B}"/>
                </a:ext>
              </a:extLst>
            </p:cNvPr>
            <p:cNvCxnSpPr>
              <a:cxnSpLocks/>
            </p:cNvCxnSpPr>
            <p:nvPr/>
          </p:nvCxnSpPr>
          <p:spPr>
            <a:xfrm>
              <a:off x="243308" y="3436651"/>
              <a:ext cx="8648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F1CB54F-E497-4D6E-A56E-0C0ADE84FB91}"/>
                </a:ext>
              </a:extLst>
            </p:cNvPr>
            <p:cNvCxnSpPr>
              <a:cxnSpLocks/>
            </p:cNvCxnSpPr>
            <p:nvPr/>
          </p:nvCxnSpPr>
          <p:spPr>
            <a:xfrm>
              <a:off x="243308" y="4228739"/>
              <a:ext cx="8648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B09D2F-1552-4B26-AC6D-81FC0062E5AC}"/>
                </a:ext>
              </a:extLst>
            </p:cNvPr>
            <p:cNvCxnSpPr>
              <a:cxnSpLocks/>
            </p:cNvCxnSpPr>
            <p:nvPr/>
          </p:nvCxnSpPr>
          <p:spPr>
            <a:xfrm>
              <a:off x="243308" y="5020827"/>
              <a:ext cx="8648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E4E8549-8331-4DB1-959B-6080BA0258B5}"/>
                </a:ext>
              </a:extLst>
            </p:cNvPr>
            <p:cNvCxnSpPr>
              <a:cxnSpLocks/>
            </p:cNvCxnSpPr>
            <p:nvPr/>
          </p:nvCxnSpPr>
          <p:spPr>
            <a:xfrm>
              <a:off x="243308" y="5812915"/>
              <a:ext cx="8648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B5E9098-6313-4B69-B8DB-0B7940876417}"/>
                </a:ext>
              </a:extLst>
            </p:cNvPr>
            <p:cNvCxnSpPr>
              <a:cxnSpLocks/>
            </p:cNvCxnSpPr>
            <p:nvPr/>
          </p:nvCxnSpPr>
          <p:spPr>
            <a:xfrm>
              <a:off x="243308" y="1852475"/>
              <a:ext cx="8648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2B60F839-D66A-4CDE-9C32-410064E89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40" y="1276411"/>
              <a:ext cx="665046" cy="354691"/>
            </a:xfrm>
            <a:prstGeom prst="rect">
              <a:avLst/>
            </a:prstGeom>
          </p:spPr>
        </p:pic>
        <p:cxnSp>
          <p:nvCxnSpPr>
            <p:cNvPr id="17" name="直線コネクタ 16">
              <a:extLst>
                <a:ext uri="{FF2B5EF4-FFF2-40B4-BE49-F238E27FC236}">
                  <a16:creationId xmlns:a16="http://schemas.microsoft.com/office/drawing/2014/main" id="{6E2D80B0-791D-49FA-91DE-46613591ECFF}"/>
                </a:ext>
              </a:extLst>
            </p:cNvPr>
            <p:cNvCxnSpPr>
              <a:cxnSpLocks/>
            </p:cNvCxnSpPr>
            <p:nvPr/>
          </p:nvCxnSpPr>
          <p:spPr>
            <a:xfrm>
              <a:off x="250396" y="1060387"/>
              <a:ext cx="86409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5B8381B-8D46-4E4B-9DF4-7AEEEBAB6A10}"/>
                </a:ext>
              </a:extLst>
            </p:cNvPr>
            <p:cNvCxnSpPr/>
            <p:nvPr/>
          </p:nvCxnSpPr>
          <p:spPr>
            <a:xfrm>
              <a:off x="1548437" y="1060387"/>
              <a:ext cx="0" cy="47525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B0F79089-F4C2-4645-9A13-F244653AB484}"/>
                </a:ext>
              </a:extLst>
            </p:cNvPr>
            <p:cNvCxnSpPr/>
            <p:nvPr/>
          </p:nvCxnSpPr>
          <p:spPr>
            <a:xfrm>
              <a:off x="3130716" y="1060387"/>
              <a:ext cx="0" cy="47525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9BC80E9-4F24-437D-A219-CD34DD862D01}"/>
                </a:ext>
              </a:extLst>
            </p:cNvPr>
            <p:cNvCxnSpPr/>
            <p:nvPr/>
          </p:nvCxnSpPr>
          <p:spPr>
            <a:xfrm>
              <a:off x="5723004" y="1060387"/>
              <a:ext cx="0" cy="47525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6F551F1-5F4B-4446-90DC-F78816CAD794}"/>
                </a:ext>
              </a:extLst>
            </p:cNvPr>
            <p:cNvCxnSpPr/>
            <p:nvPr/>
          </p:nvCxnSpPr>
          <p:spPr>
            <a:xfrm>
              <a:off x="4438521" y="1060387"/>
              <a:ext cx="0" cy="475252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9361C0C-8585-4F90-B811-24369C88BB26}"/>
                </a:ext>
              </a:extLst>
            </p:cNvPr>
            <p:cNvCxnSpPr/>
            <p:nvPr/>
          </p:nvCxnSpPr>
          <p:spPr>
            <a:xfrm>
              <a:off x="7091156" y="1060387"/>
              <a:ext cx="0" cy="475252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楕円 23">
              <a:extLst>
                <a:ext uri="{FF2B5EF4-FFF2-40B4-BE49-F238E27FC236}">
                  <a16:creationId xmlns:a16="http://schemas.microsoft.com/office/drawing/2014/main" id="{4B092B26-2ECC-4732-8595-C269E97D6002}"/>
                </a:ext>
              </a:extLst>
            </p:cNvPr>
            <p:cNvSpPr/>
            <p:nvPr/>
          </p:nvSpPr>
          <p:spPr>
            <a:xfrm>
              <a:off x="2927393" y="836712"/>
              <a:ext cx="432048" cy="432049"/>
            </a:xfrm>
            <a:prstGeom prst="ellipse">
              <a:avLst/>
            </a:prstGeom>
            <a:solidFill>
              <a:schemeClr val="bg1">
                <a:lumMod val="5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2000</a:t>
              </a:r>
              <a:endParaRPr kumimoji="1"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25" name="楕円 24">
              <a:extLst>
                <a:ext uri="{FF2B5EF4-FFF2-40B4-BE49-F238E27FC236}">
                  <a16:creationId xmlns:a16="http://schemas.microsoft.com/office/drawing/2014/main" id="{60827605-BA9E-4222-972C-E96B2C939912}"/>
                </a:ext>
              </a:extLst>
            </p:cNvPr>
            <p:cNvSpPr/>
            <p:nvPr/>
          </p:nvSpPr>
          <p:spPr>
            <a:xfrm>
              <a:off x="5506980" y="858539"/>
              <a:ext cx="432048" cy="432049"/>
            </a:xfrm>
            <a:prstGeom prst="ellipse">
              <a:avLst/>
            </a:prstGeom>
            <a:solidFill>
              <a:schemeClr val="bg1">
                <a:lumMod val="50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2010</a:t>
              </a:r>
              <a:endParaRPr kumimoji="1"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26" name="楕円 25">
              <a:extLst>
                <a:ext uri="{FF2B5EF4-FFF2-40B4-BE49-F238E27FC236}">
                  <a16:creationId xmlns:a16="http://schemas.microsoft.com/office/drawing/2014/main" id="{43927AD8-60D1-4256-919E-EB70A121EEBB}"/>
                </a:ext>
              </a:extLst>
            </p:cNvPr>
            <p:cNvSpPr/>
            <p:nvPr/>
          </p:nvSpPr>
          <p:spPr>
            <a:xfrm>
              <a:off x="8272763" y="844363"/>
              <a:ext cx="432050" cy="432049"/>
            </a:xfrm>
            <a:prstGeom prst="ellipse">
              <a:avLst/>
            </a:prstGeom>
            <a:solidFill>
              <a:srgbClr val="0070C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2019</a:t>
              </a:r>
              <a:endParaRPr kumimoji="1"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27" name="楕円 26">
              <a:extLst>
                <a:ext uri="{FF2B5EF4-FFF2-40B4-BE49-F238E27FC236}">
                  <a16:creationId xmlns:a16="http://schemas.microsoft.com/office/drawing/2014/main" id="{7D4C5C4E-C048-4679-A301-D5C7932442AE}"/>
                </a:ext>
              </a:extLst>
            </p:cNvPr>
            <p:cNvSpPr/>
            <p:nvPr/>
          </p:nvSpPr>
          <p:spPr>
            <a:xfrm>
              <a:off x="4226137" y="851451"/>
              <a:ext cx="432048" cy="432049"/>
            </a:xfrm>
            <a:prstGeom prst="ellipse">
              <a:avLst/>
            </a:prstGeom>
            <a:solidFill>
              <a:schemeClr val="bg1">
                <a:lumMod val="75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2005</a:t>
              </a:r>
              <a:endParaRPr kumimoji="1"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28" name="楕円 27">
              <a:extLst>
                <a:ext uri="{FF2B5EF4-FFF2-40B4-BE49-F238E27FC236}">
                  <a16:creationId xmlns:a16="http://schemas.microsoft.com/office/drawing/2014/main" id="{D8C261AB-A837-4E1C-B2D4-6A71891690E5}"/>
                </a:ext>
              </a:extLst>
            </p:cNvPr>
            <p:cNvSpPr/>
            <p:nvPr/>
          </p:nvSpPr>
          <p:spPr>
            <a:xfrm>
              <a:off x="6875695" y="848803"/>
              <a:ext cx="432048" cy="432049"/>
            </a:xfrm>
            <a:prstGeom prst="ellipse">
              <a:avLst/>
            </a:prstGeom>
            <a:solidFill>
              <a:schemeClr val="bg1">
                <a:lumMod val="75000"/>
              </a:schemeClr>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2015</a:t>
              </a:r>
              <a:endParaRPr kumimoji="1"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29" name="楕円 28">
              <a:extLst>
                <a:ext uri="{FF2B5EF4-FFF2-40B4-BE49-F238E27FC236}">
                  <a16:creationId xmlns:a16="http://schemas.microsoft.com/office/drawing/2014/main" id="{F5C31758-9FDD-42CE-81A0-94136B826DAE}"/>
                </a:ext>
              </a:extLst>
            </p:cNvPr>
            <p:cNvSpPr/>
            <p:nvPr/>
          </p:nvSpPr>
          <p:spPr>
            <a:xfrm>
              <a:off x="1720438" y="858539"/>
              <a:ext cx="432048" cy="432049"/>
            </a:xfrm>
            <a:prstGeom prst="ellipse">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dirty="0">
                  <a:solidFill>
                    <a:schemeClr val="bg1"/>
                  </a:solidFill>
                  <a:latin typeface="游ゴシック" panose="020B0400000000000000" pitchFamily="50" charset="-128"/>
                  <a:ea typeface="游ゴシック" panose="020B0400000000000000" pitchFamily="50" charset="-128"/>
                </a:rPr>
                <a:t>1996</a:t>
              </a:r>
              <a:endParaRPr kumimoji="1" lang="ja-JP" altLang="en-US" sz="1000" dirty="0">
                <a:solidFill>
                  <a:schemeClr val="bg1"/>
                </a:solidFill>
                <a:latin typeface="游ゴシック" panose="020B0400000000000000" pitchFamily="50" charset="-128"/>
                <a:ea typeface="游ゴシック" panose="020B0400000000000000" pitchFamily="50" charset="-128"/>
              </a:endParaRPr>
            </a:p>
          </p:txBody>
        </p:sp>
        <p:sp>
          <p:nvSpPr>
            <p:cNvPr id="31" name="テキスト ボックス 30">
              <a:extLst>
                <a:ext uri="{FF2B5EF4-FFF2-40B4-BE49-F238E27FC236}">
                  <a16:creationId xmlns:a16="http://schemas.microsoft.com/office/drawing/2014/main" id="{D5827DF2-C56F-433A-9305-441684FE7685}"/>
                </a:ext>
              </a:extLst>
            </p:cNvPr>
            <p:cNvSpPr txBox="1"/>
            <p:nvPr/>
          </p:nvSpPr>
          <p:spPr>
            <a:xfrm>
              <a:off x="1606685" y="1420427"/>
              <a:ext cx="697627" cy="246221"/>
            </a:xfrm>
            <a:prstGeom prst="rect">
              <a:avLst/>
            </a:prstGeom>
            <a:solidFill>
              <a:schemeClr val="bg1"/>
            </a:solidFill>
            <a:ln>
              <a:solidFill>
                <a:schemeClr val="bg1">
                  <a:lumMod val="50000"/>
                </a:schemeClr>
              </a:solidFill>
            </a:ln>
          </p:spPr>
          <p:txBody>
            <a:bodyPr wrap="none" rtlCol="0">
              <a:spAutoFit/>
            </a:bodyPr>
            <a:lstStyle/>
            <a:p>
              <a:r>
                <a:rPr kumimoji="1" lang="ja-JP" altLang="en-US" sz="1000" b="1" dirty="0">
                  <a:latin typeface="游ゴシック" panose="020B0400000000000000" pitchFamily="50" charset="-128"/>
                  <a:ea typeface="游ゴシック" panose="020B0400000000000000" pitchFamily="50" charset="-128"/>
                </a:rPr>
                <a:t>会社設立</a:t>
              </a:r>
            </a:p>
          </p:txBody>
        </p:sp>
        <p:sp>
          <p:nvSpPr>
            <p:cNvPr id="33" name="テキスト ボックス 32">
              <a:extLst>
                <a:ext uri="{FF2B5EF4-FFF2-40B4-BE49-F238E27FC236}">
                  <a16:creationId xmlns:a16="http://schemas.microsoft.com/office/drawing/2014/main" id="{7A51CDCA-45FA-4105-BEFF-1A6FD55B6CDC}"/>
                </a:ext>
              </a:extLst>
            </p:cNvPr>
            <p:cNvSpPr txBox="1"/>
            <p:nvPr/>
          </p:nvSpPr>
          <p:spPr>
            <a:xfrm>
              <a:off x="2855725" y="2140507"/>
              <a:ext cx="1415772" cy="461665"/>
            </a:xfrm>
            <a:prstGeom prst="rect">
              <a:avLst/>
            </a:prstGeom>
            <a:solidFill>
              <a:schemeClr val="bg1"/>
            </a:solidFill>
            <a:ln>
              <a:solidFill>
                <a:schemeClr val="bg1">
                  <a:lumMod val="50000"/>
                </a:schemeClr>
              </a:solidFill>
            </a:ln>
          </p:spPr>
          <p:txBody>
            <a:bodyPr wrap="none" rtlCol="0">
              <a:spAutoFit/>
            </a:bodyPr>
            <a:lstStyle/>
            <a:p>
              <a:pPr algn="ct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2001</a:t>
              </a: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年</a:t>
              </a: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a:t>
              </a:r>
            </a:p>
            <a:p>
              <a:pPr algn="ct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システム・ソリューション</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サービス開始</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37" name="テキスト ボックス 36">
              <a:extLst>
                <a:ext uri="{FF2B5EF4-FFF2-40B4-BE49-F238E27FC236}">
                  <a16:creationId xmlns:a16="http://schemas.microsoft.com/office/drawing/2014/main" id="{748E1D3C-0F58-4700-92FA-CD9AEFFD04E8}"/>
                </a:ext>
              </a:extLst>
            </p:cNvPr>
            <p:cNvSpPr txBox="1"/>
            <p:nvPr/>
          </p:nvSpPr>
          <p:spPr>
            <a:xfrm>
              <a:off x="3942966" y="2804273"/>
              <a:ext cx="1005404" cy="461665"/>
            </a:xfrm>
            <a:prstGeom prst="rect">
              <a:avLst/>
            </a:prstGeom>
            <a:solidFill>
              <a:schemeClr val="bg1"/>
            </a:solidFill>
            <a:ln>
              <a:solidFill>
                <a:schemeClr val="bg1">
                  <a:lumMod val="50000"/>
                </a:schemeClr>
              </a:solidFill>
            </a:ln>
          </p:spPr>
          <p:txBody>
            <a:bodyPr wrap="none" rtlCol="0">
              <a:spAutoFit/>
            </a:bodyPr>
            <a:lstStyle/>
            <a:p>
              <a:pPr algn="ct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2005</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年</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クラウド導入支援</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サービス開始</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38" name="テキスト ボックス 37">
              <a:extLst>
                <a:ext uri="{FF2B5EF4-FFF2-40B4-BE49-F238E27FC236}">
                  <a16:creationId xmlns:a16="http://schemas.microsoft.com/office/drawing/2014/main" id="{6E9BEAED-2B58-4228-A1C9-47415E3A81B2}"/>
                </a:ext>
              </a:extLst>
            </p:cNvPr>
            <p:cNvSpPr txBox="1"/>
            <p:nvPr/>
          </p:nvSpPr>
          <p:spPr>
            <a:xfrm>
              <a:off x="5322894" y="3544099"/>
              <a:ext cx="800220" cy="584775"/>
            </a:xfrm>
            <a:prstGeom prst="rect">
              <a:avLst/>
            </a:prstGeom>
            <a:solidFill>
              <a:schemeClr val="bg1"/>
            </a:solidFill>
            <a:ln>
              <a:solidFill>
                <a:schemeClr val="bg1">
                  <a:lumMod val="50000"/>
                </a:schemeClr>
              </a:solidFill>
            </a:ln>
          </p:spPr>
          <p:txBody>
            <a:bodyPr wrap="none" rtlCol="0">
              <a:spAutoFit/>
            </a:bodyPr>
            <a:lstStyle/>
            <a:p>
              <a:pPr algn="ct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2010</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年</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EC</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サイト</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導入支援</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サービス開始</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39" name="テキスト ボックス 38">
              <a:extLst>
                <a:ext uri="{FF2B5EF4-FFF2-40B4-BE49-F238E27FC236}">
                  <a16:creationId xmlns:a16="http://schemas.microsoft.com/office/drawing/2014/main" id="{5083D1EE-36F0-4565-A918-B5A2EFEE9367}"/>
                </a:ext>
              </a:extLst>
            </p:cNvPr>
            <p:cNvSpPr txBox="1"/>
            <p:nvPr/>
          </p:nvSpPr>
          <p:spPr>
            <a:xfrm>
              <a:off x="4902606" y="1383859"/>
              <a:ext cx="595035" cy="338554"/>
            </a:xfrm>
            <a:prstGeom prst="rect">
              <a:avLst/>
            </a:prstGeom>
            <a:solidFill>
              <a:schemeClr val="bg1"/>
            </a:solidFill>
            <a:ln>
              <a:solidFill>
                <a:schemeClr val="bg1">
                  <a:lumMod val="50000"/>
                </a:schemeClr>
              </a:solidFill>
            </a:ln>
          </p:spPr>
          <p:txBody>
            <a:bodyPr wrap="none" rtlCol="0">
              <a:spAutoFit/>
            </a:bodyPr>
            <a:lstStyle/>
            <a:p>
              <a:pPr algn="ctr"/>
              <a:r>
                <a:rPr kumimoji="1" lang="en-US" altLang="ja-JP" sz="800" dirty="0">
                  <a:latin typeface="游ゴシック" panose="020B0400000000000000" pitchFamily="50" charset="-128"/>
                  <a:ea typeface="游ゴシック" panose="020B0400000000000000" pitchFamily="50" charset="-128"/>
                </a:rPr>
                <a:t>2008</a:t>
              </a:r>
              <a:r>
                <a:rPr kumimoji="1" lang="ja-JP" altLang="en-US" sz="800" dirty="0">
                  <a:latin typeface="游ゴシック" panose="020B0400000000000000" pitchFamily="50" charset="-128"/>
                  <a:ea typeface="游ゴシック" panose="020B0400000000000000" pitchFamily="50" charset="-128"/>
                </a:rPr>
                <a:t>年</a:t>
              </a:r>
              <a:endParaRPr kumimoji="1" lang="en-US" altLang="ja-JP" sz="800" dirty="0">
                <a:latin typeface="游ゴシック" panose="020B0400000000000000" pitchFamily="50" charset="-128"/>
                <a:ea typeface="游ゴシック" panose="020B0400000000000000" pitchFamily="50" charset="-128"/>
              </a:endParaRPr>
            </a:p>
            <a:p>
              <a:pPr algn="ctr"/>
              <a:r>
                <a:rPr kumimoji="1" lang="ja-JP" altLang="en-US" sz="800" dirty="0">
                  <a:latin typeface="游ゴシック" panose="020B0400000000000000" pitchFamily="50" charset="-128"/>
                  <a:ea typeface="游ゴシック" panose="020B0400000000000000" pitchFamily="50" charset="-128"/>
                </a:rPr>
                <a:t>社名変更</a:t>
              </a:r>
            </a:p>
          </p:txBody>
        </p:sp>
        <p:sp>
          <p:nvSpPr>
            <p:cNvPr id="40" name="テキスト ボックス 39">
              <a:extLst>
                <a:ext uri="{FF2B5EF4-FFF2-40B4-BE49-F238E27FC236}">
                  <a16:creationId xmlns:a16="http://schemas.microsoft.com/office/drawing/2014/main" id="{9B8A5B91-4B82-4BED-836C-81ABE7E14F98}"/>
                </a:ext>
              </a:extLst>
            </p:cNvPr>
            <p:cNvSpPr txBox="1"/>
            <p:nvPr/>
          </p:nvSpPr>
          <p:spPr>
            <a:xfrm>
              <a:off x="5016651" y="5189620"/>
              <a:ext cx="1415772" cy="461665"/>
            </a:xfrm>
            <a:prstGeom prst="rect">
              <a:avLst/>
            </a:prstGeom>
            <a:solidFill>
              <a:schemeClr val="bg1"/>
            </a:solidFill>
            <a:ln>
              <a:solidFill>
                <a:schemeClr val="bg1">
                  <a:lumMod val="50000"/>
                </a:schemeClr>
              </a:solidFill>
            </a:ln>
          </p:spPr>
          <p:txBody>
            <a:bodyPr wrap="none" rtlCol="0">
              <a:spAutoFit/>
            </a:bodyPr>
            <a:lstStyle/>
            <a:p>
              <a:pPr algn="ct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2010</a:t>
              </a: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年</a:t>
              </a: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a:t>
              </a:r>
            </a:p>
            <a:p>
              <a:pPr algn="ct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システムエンジニアリング</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サービス開始</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41" name="テキスト ボックス 40">
              <a:extLst>
                <a:ext uri="{FF2B5EF4-FFF2-40B4-BE49-F238E27FC236}">
                  <a16:creationId xmlns:a16="http://schemas.microsoft.com/office/drawing/2014/main" id="{58B0955A-81D1-41B9-AA9F-12D2A837149C}"/>
                </a:ext>
              </a:extLst>
            </p:cNvPr>
            <p:cNvSpPr txBox="1"/>
            <p:nvPr/>
          </p:nvSpPr>
          <p:spPr>
            <a:xfrm>
              <a:off x="6170240" y="3544099"/>
              <a:ext cx="835486" cy="584775"/>
            </a:xfrm>
            <a:prstGeom prst="rect">
              <a:avLst/>
            </a:prstGeom>
            <a:solidFill>
              <a:schemeClr val="bg1"/>
            </a:solidFill>
            <a:ln>
              <a:solidFill>
                <a:schemeClr val="bg1">
                  <a:lumMod val="50000"/>
                </a:schemeClr>
              </a:solidFill>
            </a:ln>
          </p:spPr>
          <p:txBody>
            <a:bodyPr wrap="none" rtlCol="0">
              <a:spAutoFit/>
            </a:bodyPr>
            <a:lstStyle/>
            <a:p>
              <a:pPr algn="ct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2014</a:t>
              </a: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年</a:t>
              </a: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a:t>
              </a:r>
            </a:p>
            <a:p>
              <a:pPr algn="ct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B2BEC</a:t>
              </a: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サイト</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導入支援</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サービス開始</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42" name="テキスト ボックス 41">
              <a:extLst>
                <a:ext uri="{FF2B5EF4-FFF2-40B4-BE49-F238E27FC236}">
                  <a16:creationId xmlns:a16="http://schemas.microsoft.com/office/drawing/2014/main" id="{876D0AD9-A595-4848-83D6-BF63D9196566}"/>
                </a:ext>
              </a:extLst>
            </p:cNvPr>
            <p:cNvSpPr txBox="1"/>
            <p:nvPr/>
          </p:nvSpPr>
          <p:spPr>
            <a:xfrm>
              <a:off x="6947997" y="2748220"/>
              <a:ext cx="1027845" cy="584775"/>
            </a:xfrm>
            <a:prstGeom prst="rect">
              <a:avLst/>
            </a:prstGeom>
            <a:solidFill>
              <a:schemeClr val="bg1"/>
            </a:solidFill>
            <a:ln>
              <a:solidFill>
                <a:schemeClr val="bg1">
                  <a:lumMod val="50000"/>
                </a:schemeClr>
              </a:solidFill>
            </a:ln>
          </p:spPr>
          <p:txBody>
            <a:bodyPr wrap="none" rtlCol="0">
              <a:spAutoFit/>
            </a:bodyPr>
            <a:lstStyle/>
            <a:p>
              <a:pPr algn="ct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2016</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年</a:t>
              </a: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a:t>
              </a:r>
            </a:p>
            <a:p>
              <a:pPr algn="ct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AWS</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アドバンスド</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コンサルティング</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パートナー認定</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43" name="テキスト ボックス 42">
              <a:extLst>
                <a:ext uri="{FF2B5EF4-FFF2-40B4-BE49-F238E27FC236}">
                  <a16:creationId xmlns:a16="http://schemas.microsoft.com/office/drawing/2014/main" id="{C8E920A2-FF6A-4EAA-9153-6098A275FBCB}"/>
                </a:ext>
              </a:extLst>
            </p:cNvPr>
            <p:cNvSpPr txBox="1"/>
            <p:nvPr/>
          </p:nvSpPr>
          <p:spPr>
            <a:xfrm>
              <a:off x="5921646" y="2744429"/>
              <a:ext cx="994183" cy="584775"/>
            </a:xfrm>
            <a:prstGeom prst="rect">
              <a:avLst/>
            </a:prstGeom>
            <a:solidFill>
              <a:schemeClr val="bg1"/>
            </a:solidFill>
            <a:ln>
              <a:solidFill>
                <a:schemeClr val="bg1">
                  <a:lumMod val="50000"/>
                </a:schemeClr>
              </a:solidFill>
            </a:ln>
          </p:spPr>
          <p:txBody>
            <a:bodyPr wrap="none" rtlCol="0">
              <a:spAutoFit/>
            </a:bodyPr>
            <a:lstStyle/>
            <a:p>
              <a:pPr algn="ct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2013</a:t>
              </a: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年</a:t>
              </a: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a:t>
              </a:r>
            </a:p>
            <a:p>
              <a:pPr algn="ct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AWS</a:t>
              </a: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導入支援</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サービス開始</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a:t>
              </a:r>
              <a:r>
                <a:rPr lang="en-US" altLang="ja-JP" sz="800" b="1" dirty="0" err="1">
                  <a:latin typeface="游ゴシック" panose="020B0400000000000000" pitchFamily="50" charset="-128"/>
                  <a:ea typeface="游ゴシック" panose="020B0400000000000000" pitchFamily="50" charset="-128"/>
                  <a:cs typeface="Meiryo UI" panose="020B0604030504040204" pitchFamily="50" charset="-128"/>
                </a:rPr>
                <a:t>SunnyCloud</a:t>
              </a: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44" name="テキスト ボックス 43">
              <a:extLst>
                <a:ext uri="{FF2B5EF4-FFF2-40B4-BE49-F238E27FC236}">
                  <a16:creationId xmlns:a16="http://schemas.microsoft.com/office/drawing/2014/main" id="{C73BDF75-575B-4049-9EC2-0F9E1A371DF2}"/>
                </a:ext>
              </a:extLst>
            </p:cNvPr>
            <p:cNvSpPr txBox="1"/>
            <p:nvPr/>
          </p:nvSpPr>
          <p:spPr>
            <a:xfrm>
              <a:off x="7090180" y="3544099"/>
              <a:ext cx="1107996" cy="584775"/>
            </a:xfrm>
            <a:prstGeom prst="rect">
              <a:avLst/>
            </a:prstGeom>
            <a:solidFill>
              <a:schemeClr val="bg1"/>
            </a:solidFill>
            <a:ln>
              <a:solidFill>
                <a:schemeClr val="bg1">
                  <a:lumMod val="50000"/>
                </a:schemeClr>
              </a:solidFill>
            </a:ln>
          </p:spPr>
          <p:txBody>
            <a:bodyPr wrap="none" rtlCol="0">
              <a:spAutoFit/>
            </a:bodyPr>
            <a:lstStyle/>
            <a:p>
              <a:pPr algn="ct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2017</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年</a:t>
              </a: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a:t>
              </a:r>
            </a:p>
            <a:p>
              <a:pPr algn="ct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EC-CUBE</a:t>
              </a:r>
            </a:p>
            <a:p>
              <a:pPr algn="ct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ゴールドパートナー</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認定</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45" name="テキスト ボックス 44">
              <a:extLst>
                <a:ext uri="{FF2B5EF4-FFF2-40B4-BE49-F238E27FC236}">
                  <a16:creationId xmlns:a16="http://schemas.microsoft.com/office/drawing/2014/main" id="{F81DDE81-EEA7-4572-9F14-305C1707ED09}"/>
                </a:ext>
              </a:extLst>
            </p:cNvPr>
            <p:cNvSpPr txBox="1"/>
            <p:nvPr/>
          </p:nvSpPr>
          <p:spPr>
            <a:xfrm>
              <a:off x="7715233" y="4392575"/>
              <a:ext cx="1313181" cy="461665"/>
            </a:xfrm>
            <a:prstGeom prst="rect">
              <a:avLst/>
            </a:prstGeom>
            <a:solidFill>
              <a:schemeClr val="bg1"/>
            </a:solidFill>
            <a:ln>
              <a:solidFill>
                <a:schemeClr val="bg1">
                  <a:lumMod val="50000"/>
                </a:schemeClr>
              </a:solidFill>
            </a:ln>
          </p:spPr>
          <p:txBody>
            <a:bodyPr wrap="none" rtlCol="0">
              <a:spAutoFit/>
            </a:bodyPr>
            <a:lstStyle/>
            <a:p>
              <a:pPr algn="ct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2019</a:t>
              </a: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年</a:t>
              </a: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a:t>
              </a:r>
            </a:p>
            <a:p>
              <a:pPr algn="ct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デジタルマーケティング</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支援サービス開始</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46" name="テキスト ボックス 45">
              <a:extLst>
                <a:ext uri="{FF2B5EF4-FFF2-40B4-BE49-F238E27FC236}">
                  <a16:creationId xmlns:a16="http://schemas.microsoft.com/office/drawing/2014/main" id="{3A31AB14-82C6-4CBC-AAAE-3274D1FCAB97}"/>
                </a:ext>
              </a:extLst>
            </p:cNvPr>
            <p:cNvSpPr txBox="1"/>
            <p:nvPr/>
          </p:nvSpPr>
          <p:spPr>
            <a:xfrm>
              <a:off x="6167035" y="4390798"/>
              <a:ext cx="1005404" cy="461665"/>
            </a:xfrm>
            <a:prstGeom prst="rect">
              <a:avLst/>
            </a:prstGeom>
            <a:solidFill>
              <a:schemeClr val="bg1"/>
            </a:solidFill>
            <a:ln>
              <a:solidFill>
                <a:schemeClr val="bg1">
                  <a:lumMod val="50000"/>
                </a:schemeClr>
              </a:solidFill>
            </a:ln>
          </p:spPr>
          <p:txBody>
            <a:bodyPr wrap="none" rtlCol="0">
              <a:spAutoFit/>
            </a:bodyPr>
            <a:lstStyle/>
            <a:p>
              <a:pPr algn="ct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2014</a:t>
              </a: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年</a:t>
              </a: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a:t>
              </a:r>
            </a:p>
            <a:p>
              <a:pPr algn="ct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Web</a:t>
              </a: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サイト構築</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支援サービス開始</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47" name="テキスト ボックス 46">
              <a:extLst>
                <a:ext uri="{FF2B5EF4-FFF2-40B4-BE49-F238E27FC236}">
                  <a16:creationId xmlns:a16="http://schemas.microsoft.com/office/drawing/2014/main" id="{F608630A-5886-49C1-B24D-702790F0C870}"/>
                </a:ext>
              </a:extLst>
            </p:cNvPr>
            <p:cNvSpPr txBox="1"/>
            <p:nvPr/>
          </p:nvSpPr>
          <p:spPr>
            <a:xfrm>
              <a:off x="7491694" y="5128275"/>
              <a:ext cx="1107996" cy="584775"/>
            </a:xfrm>
            <a:prstGeom prst="rect">
              <a:avLst/>
            </a:prstGeom>
            <a:solidFill>
              <a:schemeClr val="bg1"/>
            </a:solidFill>
            <a:ln>
              <a:solidFill>
                <a:schemeClr val="bg1">
                  <a:lumMod val="50000"/>
                </a:schemeClr>
              </a:solidFill>
            </a:ln>
          </p:spPr>
          <p:txBody>
            <a:bodyPr wrap="none" rtlCol="0">
              <a:spAutoFit/>
            </a:bodyPr>
            <a:lstStyle/>
            <a:p>
              <a:pPr algn="ct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2018</a:t>
              </a: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年</a:t>
              </a:r>
              <a:r>
                <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rPr>
                <a:t>~</a:t>
              </a:r>
            </a:p>
            <a:p>
              <a:pPr algn="ct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ベトナム</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オフショアラボ開発</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a:p>
              <a:pPr algn="ctr"/>
              <a:r>
                <a:rPr lang="ja-JP" altLang="en-US" sz="800" b="1" dirty="0">
                  <a:latin typeface="游ゴシック" panose="020B0400000000000000" pitchFamily="50" charset="-128"/>
                  <a:ea typeface="游ゴシック" panose="020B0400000000000000" pitchFamily="50" charset="-128"/>
                  <a:cs typeface="Meiryo UI" panose="020B0604030504040204" pitchFamily="50" charset="-128"/>
                </a:rPr>
                <a:t>サービス開始</a:t>
              </a:r>
              <a:endParaRPr lang="en-US" altLang="ja-JP" sz="800" b="1" dirty="0">
                <a:latin typeface="游ゴシック" panose="020B0400000000000000" pitchFamily="50" charset="-128"/>
                <a:ea typeface="游ゴシック" panose="020B0400000000000000" pitchFamily="50" charset="-128"/>
                <a:cs typeface="Meiryo UI" panose="020B0604030504040204" pitchFamily="50" charset="-128"/>
              </a:endParaRPr>
            </a:p>
          </p:txBody>
        </p:sp>
        <p:cxnSp>
          <p:nvCxnSpPr>
            <p:cNvPr id="49" name="コネクタ: カギ線 48">
              <a:extLst>
                <a:ext uri="{FF2B5EF4-FFF2-40B4-BE49-F238E27FC236}">
                  <a16:creationId xmlns:a16="http://schemas.microsoft.com/office/drawing/2014/main" id="{F8A5E80F-31DE-4C61-8DA1-B7E1CC973A20}"/>
                </a:ext>
              </a:extLst>
            </p:cNvPr>
            <p:cNvCxnSpPr>
              <a:stCxn id="33" idx="2"/>
              <a:endCxn id="37" idx="1"/>
            </p:cNvCxnSpPr>
            <p:nvPr/>
          </p:nvCxnSpPr>
          <p:spPr>
            <a:xfrm rot="16200000" flipH="1">
              <a:off x="3536821" y="2628961"/>
              <a:ext cx="432934" cy="379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コネクタ: カギ線 50">
              <a:extLst>
                <a:ext uri="{FF2B5EF4-FFF2-40B4-BE49-F238E27FC236}">
                  <a16:creationId xmlns:a16="http://schemas.microsoft.com/office/drawing/2014/main" id="{1F29D9C7-0A55-4573-AB65-2DDF1E2B3F6C}"/>
                </a:ext>
              </a:extLst>
            </p:cNvPr>
            <p:cNvCxnSpPr>
              <a:stCxn id="33" idx="2"/>
              <a:endCxn id="38" idx="1"/>
            </p:cNvCxnSpPr>
            <p:nvPr/>
          </p:nvCxnSpPr>
          <p:spPr>
            <a:xfrm rot="16200000" flipH="1">
              <a:off x="3826095" y="2339687"/>
              <a:ext cx="1234315" cy="17592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59A6D4C6-3367-4C76-A6C9-082E3BC86674}"/>
                </a:ext>
              </a:extLst>
            </p:cNvPr>
            <p:cNvCxnSpPr>
              <a:stCxn id="37" idx="3"/>
              <a:endCxn id="43" idx="1"/>
            </p:cNvCxnSpPr>
            <p:nvPr/>
          </p:nvCxnSpPr>
          <p:spPr>
            <a:xfrm>
              <a:off x="4948370" y="3035106"/>
              <a:ext cx="973276" cy="1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80D0B860-FFC3-49B5-978B-750C5F70200B}"/>
                </a:ext>
              </a:extLst>
            </p:cNvPr>
            <p:cNvCxnSpPr>
              <a:stCxn id="38" idx="3"/>
              <a:endCxn id="41" idx="1"/>
            </p:cNvCxnSpPr>
            <p:nvPr/>
          </p:nvCxnSpPr>
          <p:spPr>
            <a:xfrm>
              <a:off x="6123114" y="3836487"/>
              <a:ext cx="471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コネクタ: カギ線 56">
              <a:extLst>
                <a:ext uri="{FF2B5EF4-FFF2-40B4-BE49-F238E27FC236}">
                  <a16:creationId xmlns:a16="http://schemas.microsoft.com/office/drawing/2014/main" id="{3A790D99-83B9-4EE6-93ED-95A019F70FC6}"/>
                </a:ext>
              </a:extLst>
            </p:cNvPr>
            <p:cNvCxnSpPr>
              <a:stCxn id="41" idx="2"/>
              <a:endCxn id="46" idx="0"/>
            </p:cNvCxnSpPr>
            <p:nvPr/>
          </p:nvCxnSpPr>
          <p:spPr>
            <a:xfrm rot="16200000" flipH="1">
              <a:off x="6497898" y="4218959"/>
              <a:ext cx="261924" cy="817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32311D59-C37B-4E98-9E5B-2A4E4DBCF9BA}"/>
                </a:ext>
              </a:extLst>
            </p:cNvPr>
            <p:cNvCxnSpPr>
              <a:stCxn id="46" idx="3"/>
              <a:endCxn id="45" idx="1"/>
            </p:cNvCxnSpPr>
            <p:nvPr/>
          </p:nvCxnSpPr>
          <p:spPr>
            <a:xfrm>
              <a:off x="7172439" y="4621631"/>
              <a:ext cx="542794" cy="1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62A8E102-7BEC-41D6-8C3E-FA918861410B}"/>
                </a:ext>
              </a:extLst>
            </p:cNvPr>
            <p:cNvCxnSpPr>
              <a:stCxn id="40" idx="3"/>
              <a:endCxn id="47" idx="1"/>
            </p:cNvCxnSpPr>
            <p:nvPr/>
          </p:nvCxnSpPr>
          <p:spPr>
            <a:xfrm>
              <a:off x="6432423" y="5420453"/>
              <a:ext cx="1059271" cy="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86654CD5-826C-4A23-8A3E-CD1B0202BD8B}"/>
                </a:ext>
              </a:extLst>
            </p:cNvPr>
            <p:cNvSpPr txBox="1"/>
            <p:nvPr/>
          </p:nvSpPr>
          <p:spPr>
            <a:xfrm>
              <a:off x="7464020" y="1319953"/>
              <a:ext cx="697627" cy="461665"/>
            </a:xfrm>
            <a:prstGeom prst="rect">
              <a:avLst/>
            </a:prstGeom>
            <a:solidFill>
              <a:schemeClr val="bg1"/>
            </a:solidFill>
            <a:ln>
              <a:solidFill>
                <a:schemeClr val="bg1">
                  <a:lumMod val="50000"/>
                </a:schemeClr>
              </a:solidFill>
            </a:ln>
          </p:spPr>
          <p:txBody>
            <a:bodyPr wrap="none" rtlCol="0">
              <a:spAutoFit/>
            </a:bodyPr>
            <a:lstStyle/>
            <a:p>
              <a:pPr algn="ctr"/>
              <a:r>
                <a:rPr kumimoji="1" lang="en-US" altLang="ja-JP" sz="800" dirty="0">
                  <a:latin typeface="游ゴシック" panose="020B0400000000000000" pitchFamily="50" charset="-128"/>
                  <a:ea typeface="游ゴシック" panose="020B0400000000000000" pitchFamily="50" charset="-128"/>
                </a:rPr>
                <a:t>2017</a:t>
              </a:r>
              <a:r>
                <a:rPr kumimoji="1" lang="ja-JP" altLang="en-US" sz="800" dirty="0">
                  <a:latin typeface="游ゴシック" panose="020B0400000000000000" pitchFamily="50" charset="-128"/>
                  <a:ea typeface="游ゴシック" panose="020B0400000000000000" pitchFamily="50" charset="-128"/>
                </a:rPr>
                <a:t>年</a:t>
              </a:r>
              <a:r>
                <a:rPr kumimoji="1" lang="en-US" altLang="ja-JP" sz="800" dirty="0">
                  <a:latin typeface="游ゴシック" panose="020B0400000000000000" pitchFamily="50" charset="-128"/>
                  <a:ea typeface="游ゴシック" panose="020B0400000000000000" pitchFamily="50" charset="-128"/>
                </a:rPr>
                <a:t>~</a:t>
              </a:r>
            </a:p>
            <a:p>
              <a:pPr algn="ctr"/>
              <a:r>
                <a:rPr kumimoji="1" lang="ja-JP" altLang="en-US" sz="800" b="1" dirty="0">
                  <a:latin typeface="游ゴシック" panose="020B0400000000000000" pitchFamily="50" charset="-128"/>
                  <a:ea typeface="游ゴシック" panose="020B0400000000000000" pitchFamily="50" charset="-128"/>
                </a:rPr>
                <a:t>ベトナムに</a:t>
              </a:r>
              <a:endParaRPr kumimoji="1" lang="en-US" altLang="ja-JP" sz="800" b="1" dirty="0">
                <a:latin typeface="游ゴシック" panose="020B0400000000000000" pitchFamily="50" charset="-128"/>
                <a:ea typeface="游ゴシック" panose="020B0400000000000000" pitchFamily="50" charset="-128"/>
              </a:endParaRPr>
            </a:p>
            <a:p>
              <a:pPr algn="ctr"/>
              <a:r>
                <a:rPr lang="ja-JP" altLang="en-US" sz="800" b="1" dirty="0">
                  <a:latin typeface="游ゴシック" panose="020B0400000000000000" pitchFamily="50" charset="-128"/>
                  <a:ea typeface="游ゴシック" panose="020B0400000000000000" pitchFamily="50" charset="-128"/>
                </a:rPr>
                <a:t>子会社設立</a:t>
              </a:r>
              <a:endParaRPr kumimoji="1" lang="ja-JP" altLang="en-US" sz="800" b="1" dirty="0">
                <a:latin typeface="游ゴシック" panose="020B0400000000000000" pitchFamily="50" charset="-128"/>
                <a:ea typeface="游ゴシック" panose="020B0400000000000000" pitchFamily="50" charset="-128"/>
              </a:endParaRPr>
            </a:p>
          </p:txBody>
        </p:sp>
        <p:sp>
          <p:nvSpPr>
            <p:cNvPr id="63" name="テキスト ボックス 62">
              <a:extLst>
                <a:ext uri="{FF2B5EF4-FFF2-40B4-BE49-F238E27FC236}">
                  <a16:creationId xmlns:a16="http://schemas.microsoft.com/office/drawing/2014/main" id="{28470B47-B13D-4F32-B6DA-FBD112BD5F5F}"/>
                </a:ext>
              </a:extLst>
            </p:cNvPr>
            <p:cNvSpPr txBox="1"/>
            <p:nvPr/>
          </p:nvSpPr>
          <p:spPr>
            <a:xfrm>
              <a:off x="6866904" y="1376785"/>
              <a:ext cx="518091" cy="338554"/>
            </a:xfrm>
            <a:prstGeom prst="rect">
              <a:avLst/>
            </a:prstGeom>
            <a:solidFill>
              <a:schemeClr val="bg1"/>
            </a:solidFill>
            <a:ln>
              <a:solidFill>
                <a:schemeClr val="bg1">
                  <a:lumMod val="50000"/>
                </a:schemeClr>
              </a:solidFill>
            </a:ln>
          </p:spPr>
          <p:txBody>
            <a:bodyPr wrap="none" rtlCol="0">
              <a:spAutoFit/>
            </a:bodyPr>
            <a:lstStyle/>
            <a:p>
              <a:pPr algn="ctr"/>
              <a:r>
                <a:rPr kumimoji="1" lang="en-US" altLang="ja-JP" sz="800" dirty="0">
                  <a:latin typeface="游ゴシック" panose="020B0400000000000000" pitchFamily="50" charset="-128"/>
                  <a:ea typeface="游ゴシック" panose="020B0400000000000000" pitchFamily="50" charset="-128"/>
                </a:rPr>
                <a:t>2016</a:t>
              </a:r>
              <a:r>
                <a:rPr kumimoji="1" lang="ja-JP" altLang="en-US" sz="800" dirty="0">
                  <a:latin typeface="游ゴシック" panose="020B0400000000000000" pitchFamily="50" charset="-128"/>
                  <a:ea typeface="游ゴシック" panose="020B0400000000000000" pitchFamily="50" charset="-128"/>
                </a:rPr>
                <a:t>年</a:t>
              </a:r>
              <a:endParaRPr kumimoji="1" lang="en-US" altLang="ja-JP" sz="800" dirty="0">
                <a:latin typeface="游ゴシック" panose="020B0400000000000000" pitchFamily="50" charset="-128"/>
                <a:ea typeface="游ゴシック" panose="020B0400000000000000" pitchFamily="50" charset="-128"/>
              </a:endParaRPr>
            </a:p>
            <a:p>
              <a:pPr algn="ctr"/>
              <a:r>
                <a:rPr kumimoji="1" lang="en-US" altLang="ja-JP" sz="800" dirty="0">
                  <a:latin typeface="游ゴシック" panose="020B0400000000000000" pitchFamily="50" charset="-128"/>
                  <a:ea typeface="游ゴシック" panose="020B0400000000000000" pitchFamily="50" charset="-128"/>
                </a:rPr>
                <a:t>CI</a:t>
              </a:r>
              <a:r>
                <a:rPr kumimoji="1" lang="ja-JP" altLang="en-US" sz="800" dirty="0">
                  <a:latin typeface="游ゴシック" panose="020B0400000000000000" pitchFamily="50" charset="-128"/>
                  <a:ea typeface="游ゴシック" panose="020B0400000000000000" pitchFamily="50" charset="-128"/>
                </a:rPr>
                <a:t>変更</a:t>
              </a:r>
            </a:p>
          </p:txBody>
        </p:sp>
        <p:sp>
          <p:nvSpPr>
            <p:cNvPr id="64" name="テキスト ボックス 63">
              <a:extLst>
                <a:ext uri="{FF2B5EF4-FFF2-40B4-BE49-F238E27FC236}">
                  <a16:creationId xmlns:a16="http://schemas.microsoft.com/office/drawing/2014/main" id="{2FC3140B-9EE6-4439-818E-3AAD38C11039}"/>
                </a:ext>
              </a:extLst>
            </p:cNvPr>
            <p:cNvSpPr txBox="1"/>
            <p:nvPr/>
          </p:nvSpPr>
          <p:spPr>
            <a:xfrm>
              <a:off x="4176174" y="1392075"/>
              <a:ext cx="518091" cy="338554"/>
            </a:xfrm>
            <a:prstGeom prst="rect">
              <a:avLst/>
            </a:prstGeom>
            <a:solidFill>
              <a:schemeClr val="bg1"/>
            </a:solidFill>
            <a:ln>
              <a:solidFill>
                <a:schemeClr val="bg1">
                  <a:lumMod val="50000"/>
                </a:schemeClr>
              </a:solidFill>
            </a:ln>
          </p:spPr>
          <p:txBody>
            <a:bodyPr wrap="none" rtlCol="0">
              <a:spAutoFit/>
            </a:bodyPr>
            <a:lstStyle/>
            <a:p>
              <a:pPr algn="ctr"/>
              <a:r>
                <a:rPr kumimoji="1" lang="en-US" altLang="ja-JP" sz="800" dirty="0">
                  <a:latin typeface="游ゴシック" panose="020B0400000000000000" pitchFamily="50" charset="-128"/>
                  <a:ea typeface="游ゴシック" panose="020B0400000000000000" pitchFamily="50" charset="-128"/>
                </a:rPr>
                <a:t>2005</a:t>
              </a:r>
              <a:r>
                <a:rPr kumimoji="1" lang="ja-JP" altLang="en-US" sz="800" dirty="0">
                  <a:latin typeface="游ゴシック" panose="020B0400000000000000" pitchFamily="50" charset="-128"/>
                  <a:ea typeface="游ゴシック" panose="020B0400000000000000" pitchFamily="50" charset="-128"/>
                </a:rPr>
                <a:t>年</a:t>
              </a:r>
              <a:endParaRPr kumimoji="1" lang="en-US" altLang="ja-JP" sz="800" dirty="0">
                <a:latin typeface="游ゴシック" panose="020B0400000000000000" pitchFamily="50" charset="-128"/>
                <a:ea typeface="游ゴシック" panose="020B0400000000000000" pitchFamily="50" charset="-128"/>
              </a:endParaRPr>
            </a:p>
            <a:p>
              <a:pPr algn="ctr"/>
              <a:r>
                <a:rPr kumimoji="1" lang="ja-JP" altLang="en-US" sz="800" dirty="0">
                  <a:latin typeface="游ゴシック" panose="020B0400000000000000" pitchFamily="50" charset="-128"/>
                  <a:ea typeface="游ゴシック" panose="020B0400000000000000" pitchFamily="50" charset="-128"/>
                </a:rPr>
                <a:t>分社</a:t>
              </a:r>
            </a:p>
          </p:txBody>
        </p:sp>
        <p:sp>
          <p:nvSpPr>
            <p:cNvPr id="65" name="テキスト ボックス 64">
              <a:extLst>
                <a:ext uri="{FF2B5EF4-FFF2-40B4-BE49-F238E27FC236}">
                  <a16:creationId xmlns:a16="http://schemas.microsoft.com/office/drawing/2014/main" id="{85D6EEB6-3882-41A4-897F-D58E6637F75B}"/>
                </a:ext>
              </a:extLst>
            </p:cNvPr>
            <p:cNvSpPr txBox="1"/>
            <p:nvPr/>
          </p:nvSpPr>
          <p:spPr>
            <a:xfrm>
              <a:off x="2315634" y="1765385"/>
              <a:ext cx="3515706" cy="338554"/>
            </a:xfrm>
            <a:prstGeom prst="rect">
              <a:avLst/>
            </a:prstGeom>
            <a:solidFill>
              <a:schemeClr val="bg1"/>
            </a:solidFill>
            <a:ln>
              <a:solidFill>
                <a:schemeClr val="bg1">
                  <a:lumMod val="50000"/>
                </a:schemeClr>
              </a:solidFill>
            </a:ln>
          </p:spPr>
          <p:txBody>
            <a:bodyPr wrap="none" rtlCol="0">
              <a:spAutoFit/>
            </a:bodyPr>
            <a:lstStyle/>
            <a:p>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2000</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年</a:t>
              </a: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~2006</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年</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a:p>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企業向け携帯電話のセキュリティソフト「</a:t>
              </a: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MITS</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」シリーズの開発・販売</a:t>
              </a:r>
              <a:endParaRPr kumimoji="1" lang="ja-JP" altLang="en-US" sz="800" dirty="0">
                <a:latin typeface="游ゴシック" panose="020B0400000000000000" pitchFamily="50" charset="-128"/>
                <a:ea typeface="游ゴシック" panose="020B0400000000000000" pitchFamily="50" charset="-128"/>
              </a:endParaRPr>
            </a:p>
          </p:txBody>
        </p:sp>
        <p:sp>
          <p:nvSpPr>
            <p:cNvPr id="66" name="テキスト ボックス 65">
              <a:extLst>
                <a:ext uri="{FF2B5EF4-FFF2-40B4-BE49-F238E27FC236}">
                  <a16:creationId xmlns:a16="http://schemas.microsoft.com/office/drawing/2014/main" id="{673E00D7-CA95-4D64-BC12-A755FB0F359B}"/>
                </a:ext>
              </a:extLst>
            </p:cNvPr>
            <p:cNvSpPr txBox="1"/>
            <p:nvPr/>
          </p:nvSpPr>
          <p:spPr>
            <a:xfrm>
              <a:off x="5145209" y="2134017"/>
              <a:ext cx="1005403" cy="461665"/>
            </a:xfrm>
            <a:prstGeom prst="rect">
              <a:avLst/>
            </a:prstGeom>
            <a:solidFill>
              <a:schemeClr val="bg1"/>
            </a:solidFill>
            <a:ln>
              <a:solidFill>
                <a:schemeClr val="bg1">
                  <a:lumMod val="50000"/>
                </a:schemeClr>
              </a:solidFill>
            </a:ln>
          </p:spPr>
          <p:txBody>
            <a:bodyPr wrap="none" rtlCol="0">
              <a:spAutoFit/>
            </a:bodyPr>
            <a:lstStyle/>
            <a:p>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2009</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年</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a:p>
              <a:r>
                <a:rPr lang="en-US" altLang="ja-JP" sz="800" dirty="0" err="1">
                  <a:latin typeface="游ゴシック" panose="020B0400000000000000" pitchFamily="50" charset="-128"/>
                  <a:ea typeface="游ゴシック" panose="020B0400000000000000" pitchFamily="50" charset="-128"/>
                  <a:cs typeface="Meiryo UI" panose="020B0604030504040204" pitchFamily="50" charset="-128"/>
                </a:rPr>
                <a:t>GoogleApps</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a:p>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提供サービス開始</a:t>
              </a:r>
              <a:endParaRPr kumimoji="1" lang="ja-JP" altLang="en-US" sz="800" dirty="0">
                <a:latin typeface="游ゴシック" panose="020B0400000000000000" pitchFamily="50" charset="-128"/>
                <a:ea typeface="游ゴシック" panose="020B0400000000000000" pitchFamily="50" charset="-128"/>
              </a:endParaRPr>
            </a:p>
          </p:txBody>
        </p:sp>
        <p:sp>
          <p:nvSpPr>
            <p:cNvPr id="67" name="テキスト ボックス 66">
              <a:extLst>
                <a:ext uri="{FF2B5EF4-FFF2-40B4-BE49-F238E27FC236}">
                  <a16:creationId xmlns:a16="http://schemas.microsoft.com/office/drawing/2014/main" id="{D5158ACC-81CB-47BC-9FCA-6090D979DC4D}"/>
                </a:ext>
              </a:extLst>
            </p:cNvPr>
            <p:cNvSpPr txBox="1"/>
            <p:nvPr/>
          </p:nvSpPr>
          <p:spPr>
            <a:xfrm>
              <a:off x="7166845" y="2134354"/>
              <a:ext cx="1928733" cy="461665"/>
            </a:xfrm>
            <a:prstGeom prst="rect">
              <a:avLst/>
            </a:prstGeom>
            <a:solidFill>
              <a:schemeClr val="bg1"/>
            </a:solidFill>
            <a:ln>
              <a:solidFill>
                <a:schemeClr val="bg1">
                  <a:lumMod val="50000"/>
                </a:schemeClr>
              </a:solidFill>
            </a:ln>
          </p:spPr>
          <p:txBody>
            <a:bodyPr wrap="none" rtlCol="0">
              <a:spAutoFit/>
            </a:bodyPr>
            <a:lstStyle/>
            <a:p>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2019</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年</a:t>
              </a:r>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a:t>
              </a:r>
            </a:p>
            <a:p>
              <a:r>
                <a:rPr lang="en-US" altLang="ja-JP" sz="800" dirty="0">
                  <a:latin typeface="游ゴシック" panose="020B0400000000000000" pitchFamily="50" charset="-128"/>
                  <a:ea typeface="游ゴシック" panose="020B0400000000000000" pitchFamily="50" charset="-128"/>
                  <a:cs typeface="Meiryo UI" panose="020B0604030504040204" pitchFamily="50" charset="-128"/>
                </a:rPr>
                <a:t>Slack</a:t>
              </a:r>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活用支援サービス開始</a:t>
              </a:r>
              <a:endParaRPr lang="en-US" altLang="ja-JP" sz="800" dirty="0">
                <a:latin typeface="游ゴシック" panose="020B0400000000000000" pitchFamily="50" charset="-128"/>
                <a:ea typeface="游ゴシック" panose="020B0400000000000000" pitchFamily="50" charset="-128"/>
                <a:cs typeface="Meiryo UI" panose="020B0604030504040204" pitchFamily="50" charset="-128"/>
              </a:endParaRPr>
            </a:p>
            <a:p>
              <a:r>
                <a:rPr lang="ja-JP" altLang="en-US" sz="800" dirty="0">
                  <a:latin typeface="游ゴシック" panose="020B0400000000000000" pitchFamily="50" charset="-128"/>
                  <a:ea typeface="游ゴシック" panose="020B0400000000000000" pitchFamily="50" charset="-128"/>
                  <a:cs typeface="Meiryo UI" panose="020B0604030504040204" pitchFamily="50" charset="-128"/>
                </a:rPr>
                <a:t>リモートワーク導入支援サービス開始</a:t>
              </a:r>
              <a:endParaRPr kumimoji="1" lang="ja-JP" altLang="en-US" sz="800" dirty="0">
                <a:latin typeface="游ゴシック" panose="020B0400000000000000" pitchFamily="50" charset="-128"/>
                <a:ea typeface="游ゴシック" panose="020B0400000000000000" pitchFamily="50" charset="-128"/>
              </a:endParaRPr>
            </a:p>
          </p:txBody>
        </p:sp>
        <p:pic>
          <p:nvPicPr>
            <p:cNvPr id="60" name="図 59">
              <a:extLst>
                <a:ext uri="{FF2B5EF4-FFF2-40B4-BE49-F238E27FC236}">
                  <a16:creationId xmlns:a16="http://schemas.microsoft.com/office/drawing/2014/main" id="{25504A5C-A80A-4073-8448-B128CEBB88D2}"/>
                </a:ext>
              </a:extLst>
            </p:cNvPr>
            <p:cNvPicPr>
              <a:picLocks noChangeAspect="1"/>
            </p:cNvPicPr>
            <p:nvPr/>
          </p:nvPicPr>
          <p:blipFill>
            <a:blip r:embed="rId4"/>
            <a:stretch>
              <a:fillRect/>
            </a:stretch>
          </p:blipFill>
          <p:spPr>
            <a:xfrm>
              <a:off x="8282630" y="3530061"/>
              <a:ext cx="634742" cy="598812"/>
            </a:xfrm>
            <a:prstGeom prst="rect">
              <a:avLst/>
            </a:prstGeom>
          </p:spPr>
        </p:pic>
        <p:pic>
          <p:nvPicPr>
            <p:cNvPr id="15" name="図 14" descr="文字と写真のスクリーンショット&#10;&#10;自動的に生成された説明">
              <a:extLst>
                <a:ext uri="{FF2B5EF4-FFF2-40B4-BE49-F238E27FC236}">
                  <a16:creationId xmlns:a16="http://schemas.microsoft.com/office/drawing/2014/main" id="{9809058E-2DA5-4069-8C9E-71AC2157D6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98387" y="2712049"/>
              <a:ext cx="669243" cy="642941"/>
            </a:xfrm>
            <a:prstGeom prst="rect">
              <a:avLst/>
            </a:prstGeom>
          </p:spPr>
        </p:pic>
      </p:grpSp>
    </p:spTree>
    <p:extLst>
      <p:ext uri="{BB962C8B-B14F-4D97-AF65-F5344CB8AC3E}">
        <p14:creationId xmlns:p14="http://schemas.microsoft.com/office/powerpoint/2010/main" val="238122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15" y="0"/>
            <a:ext cx="7772400" cy="692696"/>
          </a:xfrm>
        </p:spPr>
        <p:txBody>
          <a:bodyPr/>
          <a:lstStyle/>
          <a:p>
            <a:r>
              <a:rPr kumimoji="1" lang="ja-JP" altLang="en-US" b="0" dirty="0">
                <a:latin typeface="Meiryo UI" panose="020B0604030504040204" pitchFamily="50" charset="-128"/>
                <a:ea typeface="Meiryo UI" panose="020B0604030504040204" pitchFamily="50" charset="-128"/>
              </a:rPr>
              <a:t>　</a:t>
            </a:r>
            <a:r>
              <a:rPr kumimoji="1" lang="ja-JP" altLang="en-US" b="0" dirty="0">
                <a:latin typeface="游ゴシック" panose="020B0400000000000000" pitchFamily="50" charset="-128"/>
                <a:ea typeface="游ゴシック" panose="020B0400000000000000" pitchFamily="50" charset="-128"/>
              </a:rPr>
              <a:t>オフショア開発拠点</a:t>
            </a:r>
            <a:r>
              <a:rPr lang="ja-JP" altLang="en-US" b="0" dirty="0">
                <a:latin typeface="游ゴシック" panose="020B0400000000000000" pitchFamily="50" charset="-128"/>
                <a:ea typeface="游ゴシック" panose="020B0400000000000000" pitchFamily="50" charset="-128"/>
              </a:rPr>
              <a:t>の設立（ベトナム　ホーチミン市）</a:t>
            </a:r>
            <a:endParaRPr kumimoji="1" lang="ja-JP" altLang="en-US" b="0" dirty="0">
              <a:latin typeface="游ゴシック" panose="020B0400000000000000" pitchFamily="50" charset="-128"/>
              <a:ea typeface="游ゴシック" panose="020B0400000000000000" pitchFamily="50" charset="-128"/>
            </a:endParaRPr>
          </a:p>
        </p:txBody>
      </p:sp>
      <p:sp>
        <p:nvSpPr>
          <p:cNvPr id="3" name="コンテンツ プレースホルダー 2"/>
          <p:cNvSpPr>
            <a:spLocks noGrp="1"/>
          </p:cNvSpPr>
          <p:nvPr>
            <p:ph idx="1"/>
          </p:nvPr>
        </p:nvSpPr>
        <p:spPr>
          <a:xfrm>
            <a:off x="611559" y="945318"/>
            <a:ext cx="7920880" cy="528765"/>
          </a:xfrm>
        </p:spPr>
        <p:txBody>
          <a:bodyPr/>
          <a:lstStyle/>
          <a:p>
            <a:pPr algn="ctr"/>
            <a:r>
              <a:rPr lang="ja-JP" altLang="en-US" sz="1600" b="0" dirty="0">
                <a:solidFill>
                  <a:schemeClr val="tx1"/>
                </a:solidFill>
                <a:latin typeface="游ゴシック" panose="020B0400000000000000" pitchFamily="50" charset="-128"/>
                <a:ea typeface="游ゴシック" panose="020B0400000000000000" pitchFamily="50" charset="-128"/>
              </a:rPr>
              <a:t>日本における</a:t>
            </a:r>
            <a:r>
              <a:rPr lang="en-US" altLang="ja-JP" sz="1600" b="0" dirty="0">
                <a:solidFill>
                  <a:schemeClr val="tx1"/>
                </a:solidFill>
                <a:latin typeface="游ゴシック" panose="020B0400000000000000" pitchFamily="50" charset="-128"/>
                <a:ea typeface="游ゴシック" panose="020B0400000000000000" pitchFamily="50" charset="-128"/>
              </a:rPr>
              <a:t>IT</a:t>
            </a:r>
            <a:r>
              <a:rPr lang="ja-JP" altLang="en-US" sz="1600" b="0" dirty="0">
                <a:solidFill>
                  <a:schemeClr val="tx1"/>
                </a:solidFill>
                <a:latin typeface="游ゴシック" panose="020B0400000000000000" pitchFamily="50" charset="-128"/>
                <a:ea typeface="游ゴシック" panose="020B0400000000000000" pitchFamily="50" charset="-128"/>
              </a:rPr>
              <a:t>人材不足を背景に、お客様に対し持続可能な</a:t>
            </a:r>
            <a:r>
              <a:rPr lang="en-US" altLang="ja-JP" sz="1600" b="0" dirty="0">
                <a:solidFill>
                  <a:schemeClr val="tx1"/>
                </a:solidFill>
                <a:latin typeface="游ゴシック" panose="020B0400000000000000" pitchFamily="50" charset="-128"/>
                <a:ea typeface="游ゴシック" panose="020B0400000000000000" pitchFamily="50" charset="-128"/>
              </a:rPr>
              <a:t>IT</a:t>
            </a:r>
            <a:r>
              <a:rPr lang="ja-JP" altLang="en-US" sz="1600" b="0" dirty="0">
                <a:solidFill>
                  <a:schemeClr val="tx1"/>
                </a:solidFill>
                <a:latin typeface="游ゴシック" panose="020B0400000000000000" pitchFamily="50" charset="-128"/>
                <a:ea typeface="游ゴシック" panose="020B0400000000000000" pitchFamily="50" charset="-128"/>
              </a:rPr>
              <a:t>サービスを提供する為、</a:t>
            </a:r>
            <a:r>
              <a:rPr lang="en-US" altLang="ja-JP" sz="1600" b="0" dirty="0">
                <a:solidFill>
                  <a:schemeClr val="tx1"/>
                </a:solidFill>
                <a:latin typeface="游ゴシック" panose="020B0400000000000000" pitchFamily="50" charset="-128"/>
                <a:ea typeface="游ゴシック" panose="020B0400000000000000" pitchFamily="50" charset="-128"/>
              </a:rPr>
              <a:t>2017</a:t>
            </a:r>
            <a:r>
              <a:rPr lang="ja-JP" altLang="en-US" sz="1600" b="0" dirty="0">
                <a:solidFill>
                  <a:schemeClr val="tx1"/>
                </a:solidFill>
                <a:latin typeface="游ゴシック" panose="020B0400000000000000" pitchFamily="50" charset="-128"/>
                <a:ea typeface="游ゴシック" panose="020B0400000000000000" pitchFamily="50" charset="-128"/>
              </a:rPr>
              <a:t>年</a:t>
            </a:r>
            <a:r>
              <a:rPr lang="en-US" altLang="ja-JP" sz="1600" b="0" dirty="0">
                <a:solidFill>
                  <a:schemeClr val="tx1"/>
                </a:solidFill>
                <a:latin typeface="游ゴシック" panose="020B0400000000000000" pitchFamily="50" charset="-128"/>
                <a:ea typeface="游ゴシック" panose="020B0400000000000000" pitchFamily="50" charset="-128"/>
              </a:rPr>
              <a:t>2</a:t>
            </a:r>
            <a:r>
              <a:rPr lang="ja-JP" altLang="en-US" sz="1600" b="0" dirty="0">
                <a:solidFill>
                  <a:schemeClr val="tx1"/>
                </a:solidFill>
                <a:latin typeface="游ゴシック" panose="020B0400000000000000" pitchFamily="50" charset="-128"/>
                <a:ea typeface="游ゴシック" panose="020B0400000000000000" pitchFamily="50" charset="-128"/>
              </a:rPr>
              <a:t>月にベトナム　ホーチミン市に</a:t>
            </a:r>
            <a:r>
              <a:rPr lang="en-US" altLang="ja-JP" sz="1600" b="0" dirty="0">
                <a:solidFill>
                  <a:schemeClr val="tx1"/>
                </a:solidFill>
                <a:latin typeface="游ゴシック" panose="020B0400000000000000" pitchFamily="50" charset="-128"/>
                <a:ea typeface="游ゴシック" panose="020B0400000000000000" pitchFamily="50" charset="-128"/>
              </a:rPr>
              <a:t>100%</a:t>
            </a:r>
            <a:r>
              <a:rPr lang="ja-JP" altLang="en-US" sz="1600" b="0" dirty="0">
                <a:solidFill>
                  <a:schemeClr val="tx1"/>
                </a:solidFill>
                <a:latin typeface="游ゴシック" panose="020B0400000000000000" pitchFamily="50" charset="-128"/>
                <a:ea typeface="游ゴシック" panose="020B0400000000000000" pitchFamily="50" charset="-128"/>
              </a:rPr>
              <a:t>子会社を設立しました。</a:t>
            </a:r>
            <a:endParaRPr lang="en-US" altLang="ja-JP" sz="1600" b="0" dirty="0">
              <a:solidFill>
                <a:schemeClr val="tx1"/>
              </a:solidFill>
              <a:latin typeface="游ゴシック" panose="020B0400000000000000" pitchFamily="50" charset="-128"/>
              <a:ea typeface="游ゴシック" panose="020B0400000000000000" pitchFamily="50" charset="-128"/>
            </a:endParaRPr>
          </a:p>
        </p:txBody>
      </p:sp>
      <p:sp>
        <p:nvSpPr>
          <p:cNvPr id="4" name="スライド番号プレースホルダー 3"/>
          <p:cNvSpPr>
            <a:spLocks noGrp="1"/>
          </p:cNvSpPr>
          <p:nvPr>
            <p:ph type="sldNum" sz="quarter" idx="11"/>
          </p:nvPr>
        </p:nvSpPr>
        <p:spPr/>
        <p:txBody>
          <a:bodyPr/>
          <a:lstStyle/>
          <a:p>
            <a:pPr>
              <a:defRPr/>
            </a:pPr>
            <a:fld id="{7CBF17BB-C4F7-447A-A169-0D7A1839F2F0}" type="slidenum">
              <a:rPr lang="ja-JP" altLang="en-US" smtClean="0"/>
              <a:pPr>
                <a:defRPr/>
              </a:pPr>
              <a:t>6</a:t>
            </a:fld>
            <a:endParaRPr lang="en-US" altLang="ja-JP"/>
          </a:p>
        </p:txBody>
      </p:sp>
      <p:pic>
        <p:nvPicPr>
          <p:cNvPr id="10" name="図 9" descr="ポーズをとる男性グループ&#10;&#10;自動的に生成された説明">
            <a:extLst>
              <a:ext uri="{FF2B5EF4-FFF2-40B4-BE49-F238E27FC236}">
                <a16:creationId xmlns:a16="http://schemas.microsoft.com/office/drawing/2014/main" id="{7A15B3CC-0C3D-467E-B402-3571FE177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00" y="3068960"/>
            <a:ext cx="8776599" cy="3168352"/>
          </a:xfrm>
          <a:prstGeom prst="rect">
            <a:avLst/>
          </a:prstGeom>
        </p:spPr>
      </p:pic>
      <p:pic>
        <p:nvPicPr>
          <p:cNvPr id="7" name="図 6">
            <a:extLst>
              <a:ext uri="{FF2B5EF4-FFF2-40B4-BE49-F238E27FC236}">
                <a16:creationId xmlns:a16="http://schemas.microsoft.com/office/drawing/2014/main" id="{4BDF1F4C-3B2E-4140-85B6-FE9ED0107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946" y="3066688"/>
            <a:ext cx="968949" cy="641688"/>
          </a:xfrm>
          <a:prstGeom prst="rect">
            <a:avLst/>
          </a:prstGeom>
        </p:spPr>
      </p:pic>
      <p:sp>
        <p:nvSpPr>
          <p:cNvPr id="17" name="正方形/長方形 16">
            <a:extLst>
              <a:ext uri="{FF2B5EF4-FFF2-40B4-BE49-F238E27FC236}">
                <a16:creationId xmlns:a16="http://schemas.microsoft.com/office/drawing/2014/main" id="{E1F89492-2D7E-4628-BC62-14DE501F1342}"/>
              </a:ext>
            </a:extLst>
          </p:cNvPr>
          <p:cNvSpPr/>
          <p:nvPr/>
        </p:nvSpPr>
        <p:spPr>
          <a:xfrm>
            <a:off x="1518485" y="1810525"/>
            <a:ext cx="5789818" cy="677108"/>
          </a:xfrm>
          <a:prstGeom prst="rect">
            <a:avLst/>
          </a:prstGeom>
        </p:spPr>
        <p:txBody>
          <a:bodyPr wrap="square">
            <a:spAutoFit/>
          </a:bodyPr>
          <a:lstStyle/>
          <a:p>
            <a:pPr algn="ctr"/>
            <a:r>
              <a:rPr lang="en-US" altLang="ja-JP" dirty="0">
                <a:solidFill>
                  <a:srgbClr val="333333"/>
                </a:solidFill>
                <a:latin typeface="Lato"/>
              </a:rPr>
              <a:t>IDS Vietnam Co., Ltd </a:t>
            </a:r>
          </a:p>
          <a:p>
            <a:pPr algn="ctr"/>
            <a:r>
              <a:rPr lang="en-US" altLang="ja-JP" sz="1000" dirty="0">
                <a:solidFill>
                  <a:srgbClr val="333333"/>
                </a:solidFill>
                <a:latin typeface="Lato"/>
              </a:rPr>
              <a:t>Floor 2, NTA Building, 171-173 </a:t>
            </a:r>
            <a:r>
              <a:rPr lang="en-US" altLang="ja-JP" sz="1000" dirty="0" err="1">
                <a:solidFill>
                  <a:srgbClr val="333333"/>
                </a:solidFill>
                <a:latin typeface="Lato"/>
              </a:rPr>
              <a:t>Dien</a:t>
            </a:r>
            <a:r>
              <a:rPr lang="en-US" altLang="ja-JP" sz="1000" dirty="0">
                <a:solidFill>
                  <a:srgbClr val="333333"/>
                </a:solidFill>
                <a:latin typeface="Lato"/>
              </a:rPr>
              <a:t> Bien </a:t>
            </a:r>
            <a:r>
              <a:rPr lang="en-US" altLang="ja-JP" sz="1000" dirty="0" err="1">
                <a:solidFill>
                  <a:srgbClr val="333333"/>
                </a:solidFill>
                <a:latin typeface="Lato"/>
              </a:rPr>
              <a:t>Phu</a:t>
            </a:r>
            <a:r>
              <a:rPr lang="ja-JP" altLang="en-US" sz="1000" dirty="0">
                <a:solidFill>
                  <a:srgbClr val="333333"/>
                </a:solidFill>
                <a:latin typeface="Lato"/>
              </a:rPr>
              <a:t>　</a:t>
            </a:r>
            <a:r>
              <a:rPr lang="en-US" altLang="ja-JP" sz="1000" dirty="0">
                <a:solidFill>
                  <a:srgbClr val="333333"/>
                </a:solidFill>
                <a:latin typeface="Lato"/>
              </a:rPr>
              <a:t>Street, Da Kao Ward, District 1, Ho Chi Minh City</a:t>
            </a:r>
            <a:br>
              <a:rPr lang="en-US" altLang="ja-JP" dirty="0"/>
            </a:br>
            <a:r>
              <a:rPr lang="en-US" altLang="ja-JP" sz="1000" dirty="0">
                <a:solidFill>
                  <a:srgbClr val="333333"/>
                </a:solidFill>
                <a:latin typeface="Lato"/>
              </a:rPr>
              <a:t>TEL:+84-28-3636-0110</a:t>
            </a:r>
            <a:endParaRPr lang="ja-JP" altLang="en-US" sz="1000" dirty="0"/>
          </a:p>
        </p:txBody>
      </p:sp>
      <p:sp>
        <p:nvSpPr>
          <p:cNvPr id="18" name="テキスト ボックス 17">
            <a:extLst>
              <a:ext uri="{FF2B5EF4-FFF2-40B4-BE49-F238E27FC236}">
                <a16:creationId xmlns:a16="http://schemas.microsoft.com/office/drawing/2014/main" id="{975F7B57-6489-4735-BE00-BC1A8CD63139}"/>
              </a:ext>
            </a:extLst>
          </p:cNvPr>
          <p:cNvSpPr txBox="1"/>
          <p:nvPr/>
        </p:nvSpPr>
        <p:spPr>
          <a:xfrm>
            <a:off x="3772834" y="2578816"/>
            <a:ext cx="1281120" cy="307777"/>
          </a:xfrm>
          <a:prstGeom prst="rect">
            <a:avLst/>
          </a:prstGeom>
          <a:noFill/>
        </p:spPr>
        <p:txBody>
          <a:bodyPr wrap="none" rtlCol="0">
            <a:spAutoFit/>
          </a:bodyPr>
          <a:lstStyle/>
          <a:p>
            <a:r>
              <a:rPr kumimoji="1" lang="ja-JP" altLang="en-US" sz="1400" dirty="0">
                <a:latin typeface="游ゴシック" panose="020B0400000000000000" pitchFamily="50" charset="-128"/>
                <a:ea typeface="游ゴシック" panose="020B0400000000000000" pitchFamily="50" charset="-128"/>
              </a:rPr>
              <a:t>社員数：</a:t>
            </a:r>
            <a:r>
              <a:rPr kumimoji="1" lang="en-US" altLang="ja-JP" sz="1400" dirty="0">
                <a:latin typeface="游ゴシック" panose="020B0400000000000000" pitchFamily="50" charset="-128"/>
                <a:ea typeface="游ゴシック" panose="020B0400000000000000" pitchFamily="50" charset="-128"/>
              </a:rPr>
              <a:t>32</a:t>
            </a:r>
            <a:r>
              <a:rPr kumimoji="1" lang="ja-JP" altLang="en-US" sz="1400" dirty="0">
                <a:latin typeface="游ゴシック" panose="020B0400000000000000" pitchFamily="50" charset="-128"/>
                <a:ea typeface="游ゴシック" panose="020B0400000000000000" pitchFamily="50" charset="-128"/>
              </a:rPr>
              <a:t>名</a:t>
            </a:r>
          </a:p>
        </p:txBody>
      </p:sp>
    </p:spTree>
    <p:extLst>
      <p:ext uri="{BB962C8B-B14F-4D97-AF65-F5344CB8AC3E}">
        <p14:creationId xmlns:p14="http://schemas.microsoft.com/office/powerpoint/2010/main" val="1935094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4568136-F14E-43C3-A912-A6A263BC6EEB}"/>
              </a:ext>
            </a:extLst>
          </p:cNvPr>
          <p:cNvSpPr>
            <a:spLocks noGrp="1"/>
          </p:cNvSpPr>
          <p:nvPr>
            <p:ph type="sldNum" sz="quarter" idx="11"/>
          </p:nvPr>
        </p:nvSpPr>
        <p:spPr/>
        <p:txBody>
          <a:bodyPr/>
          <a:lstStyle/>
          <a:p>
            <a:pPr>
              <a:defRPr/>
            </a:pPr>
            <a:endParaRPr lang="en-US" altLang="ja-JP" dirty="0"/>
          </a:p>
        </p:txBody>
      </p:sp>
      <p:graphicFrame>
        <p:nvGraphicFramePr>
          <p:cNvPr id="7" name="グラフ 6">
            <a:extLst>
              <a:ext uri="{FF2B5EF4-FFF2-40B4-BE49-F238E27FC236}">
                <a16:creationId xmlns:a16="http://schemas.microsoft.com/office/drawing/2014/main" id="{D7CDAE9F-6146-4117-9251-5B355C9A96D2}"/>
              </a:ext>
            </a:extLst>
          </p:cNvPr>
          <p:cNvGraphicFramePr/>
          <p:nvPr>
            <p:extLst>
              <p:ext uri="{D42A27DB-BD31-4B8C-83A1-F6EECF244321}">
                <p14:modId xmlns:p14="http://schemas.microsoft.com/office/powerpoint/2010/main" val="2742906186"/>
              </p:ext>
            </p:extLst>
          </p:nvPr>
        </p:nvGraphicFramePr>
        <p:xfrm>
          <a:off x="359532" y="1052736"/>
          <a:ext cx="8424936" cy="5256584"/>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ボックス 7">
            <a:extLst>
              <a:ext uri="{FF2B5EF4-FFF2-40B4-BE49-F238E27FC236}">
                <a16:creationId xmlns:a16="http://schemas.microsoft.com/office/drawing/2014/main" id="{049E6227-7227-4DCD-88E8-CA4481F31B4F}"/>
              </a:ext>
            </a:extLst>
          </p:cNvPr>
          <p:cNvSpPr txBox="1"/>
          <p:nvPr/>
        </p:nvSpPr>
        <p:spPr>
          <a:xfrm>
            <a:off x="7657390" y="1484784"/>
            <a:ext cx="954107" cy="276999"/>
          </a:xfrm>
          <a:prstGeom prst="rect">
            <a:avLst/>
          </a:prstGeom>
          <a:noFill/>
        </p:spPr>
        <p:txBody>
          <a:bodyPr wrap="none" rtlCol="0">
            <a:spAutoFit/>
          </a:bodyPr>
          <a:lstStyle/>
          <a:p>
            <a:r>
              <a:rPr kumimoji="1" lang="ja-JP" altLang="en-US" sz="1200" dirty="0">
                <a:latin typeface="Meiryo UI" panose="020B0604030504040204" pitchFamily="50" charset="-128"/>
                <a:ea typeface="Meiryo UI" panose="020B0604030504040204" pitchFamily="50" charset="-128"/>
              </a:rPr>
              <a:t>単位：千円</a:t>
            </a:r>
          </a:p>
        </p:txBody>
      </p:sp>
      <p:sp>
        <p:nvSpPr>
          <p:cNvPr id="5" name="タイトル 1">
            <a:extLst>
              <a:ext uri="{FF2B5EF4-FFF2-40B4-BE49-F238E27FC236}">
                <a16:creationId xmlns:a16="http://schemas.microsoft.com/office/drawing/2014/main" id="{C10FB5DE-7AB9-4587-B3EE-90BB4F5D2667}"/>
              </a:ext>
            </a:extLst>
          </p:cNvPr>
          <p:cNvSpPr>
            <a:spLocks noGrp="1"/>
          </p:cNvSpPr>
          <p:nvPr>
            <p:ph type="title"/>
          </p:nvPr>
        </p:nvSpPr>
        <p:spPr>
          <a:xfrm>
            <a:off x="251520" y="72976"/>
            <a:ext cx="7776864" cy="590550"/>
          </a:xfrm>
        </p:spPr>
        <p:txBody>
          <a:bodyPr/>
          <a:lstStyle/>
          <a:p>
            <a:r>
              <a:rPr kumimoji="1" lang="ja-JP" altLang="en-US" b="0" dirty="0">
                <a:latin typeface="游ゴシック" panose="020B0400000000000000" pitchFamily="50" charset="-128"/>
                <a:ea typeface="游ゴシック" panose="020B0400000000000000" pitchFamily="50" charset="-128"/>
              </a:rPr>
              <a:t>売上の推移</a:t>
            </a:r>
          </a:p>
        </p:txBody>
      </p:sp>
    </p:spTree>
    <p:extLst>
      <p:ext uri="{BB962C8B-B14F-4D97-AF65-F5344CB8AC3E}">
        <p14:creationId xmlns:p14="http://schemas.microsoft.com/office/powerpoint/2010/main" val="1936416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24568136-F14E-43C3-A912-A6A263BC6EEB}"/>
              </a:ext>
            </a:extLst>
          </p:cNvPr>
          <p:cNvSpPr>
            <a:spLocks noGrp="1"/>
          </p:cNvSpPr>
          <p:nvPr>
            <p:ph type="sldNum" sz="quarter" idx="11"/>
          </p:nvPr>
        </p:nvSpPr>
        <p:spPr/>
        <p:txBody>
          <a:bodyPr/>
          <a:lstStyle/>
          <a:p>
            <a:pPr>
              <a:defRPr/>
            </a:pPr>
            <a:fld id="{7CBF17BB-C4F7-447A-A169-0D7A1839F2F0}" type="slidenum">
              <a:rPr lang="ja-JP" altLang="en-US" smtClean="0"/>
              <a:pPr>
                <a:defRPr/>
              </a:pPr>
              <a:t>8</a:t>
            </a:fld>
            <a:endParaRPr lang="en-US" altLang="ja-JP"/>
          </a:p>
        </p:txBody>
      </p:sp>
      <p:graphicFrame>
        <p:nvGraphicFramePr>
          <p:cNvPr id="7" name="グラフ 6">
            <a:extLst>
              <a:ext uri="{FF2B5EF4-FFF2-40B4-BE49-F238E27FC236}">
                <a16:creationId xmlns:a16="http://schemas.microsoft.com/office/drawing/2014/main" id="{D7CDAE9F-6146-4117-9251-5B355C9A96D2}"/>
              </a:ext>
            </a:extLst>
          </p:cNvPr>
          <p:cNvGraphicFramePr/>
          <p:nvPr>
            <p:extLst>
              <p:ext uri="{D42A27DB-BD31-4B8C-83A1-F6EECF244321}">
                <p14:modId xmlns:p14="http://schemas.microsoft.com/office/powerpoint/2010/main" val="1099348798"/>
              </p:ext>
            </p:extLst>
          </p:nvPr>
        </p:nvGraphicFramePr>
        <p:xfrm>
          <a:off x="134170" y="1401744"/>
          <a:ext cx="8875954" cy="2479021"/>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ボックス 7">
            <a:extLst>
              <a:ext uri="{FF2B5EF4-FFF2-40B4-BE49-F238E27FC236}">
                <a16:creationId xmlns:a16="http://schemas.microsoft.com/office/drawing/2014/main" id="{049E6227-7227-4DCD-88E8-CA4481F31B4F}"/>
              </a:ext>
            </a:extLst>
          </p:cNvPr>
          <p:cNvSpPr txBox="1"/>
          <p:nvPr/>
        </p:nvSpPr>
        <p:spPr>
          <a:xfrm>
            <a:off x="8360397" y="1401745"/>
            <a:ext cx="595035" cy="215444"/>
          </a:xfrm>
          <a:prstGeom prst="rect">
            <a:avLst/>
          </a:prstGeom>
          <a:noFill/>
        </p:spPr>
        <p:txBody>
          <a:bodyPr wrap="none" rtlCol="0">
            <a:spAutoFit/>
          </a:bodyPr>
          <a:lstStyle/>
          <a:p>
            <a:r>
              <a:rPr kumimoji="1" lang="ja-JP" altLang="en-US" sz="800" dirty="0">
                <a:latin typeface="Meiryo UI" panose="020B0604030504040204" pitchFamily="50" charset="-128"/>
                <a:ea typeface="Meiryo UI" panose="020B0604030504040204" pitchFamily="50" charset="-128"/>
              </a:rPr>
              <a:t>単位：名</a:t>
            </a:r>
          </a:p>
        </p:txBody>
      </p:sp>
      <p:sp>
        <p:nvSpPr>
          <p:cNvPr id="2" name="テキスト ボックス 1">
            <a:extLst>
              <a:ext uri="{FF2B5EF4-FFF2-40B4-BE49-F238E27FC236}">
                <a16:creationId xmlns:a16="http://schemas.microsoft.com/office/drawing/2014/main" id="{A961D69A-B27A-44C4-8CDA-E3E5582777E8}"/>
              </a:ext>
            </a:extLst>
          </p:cNvPr>
          <p:cNvSpPr txBox="1"/>
          <p:nvPr/>
        </p:nvSpPr>
        <p:spPr>
          <a:xfrm>
            <a:off x="6690626" y="1186299"/>
            <a:ext cx="2408032" cy="215444"/>
          </a:xfrm>
          <a:prstGeom prst="rect">
            <a:avLst/>
          </a:prstGeom>
          <a:noFill/>
        </p:spPr>
        <p:txBody>
          <a:bodyPr wrap="none" rtlCol="0">
            <a:spAutoFit/>
          </a:bodyPr>
          <a:lstStyle/>
          <a:p>
            <a:r>
              <a:rPr kumimoji="1" lang="en-US" altLang="ja-JP" sz="800" dirty="0">
                <a:latin typeface="游ゴシック" panose="020B0400000000000000" pitchFamily="50" charset="-128"/>
                <a:ea typeface="游ゴシック" panose="020B0400000000000000" pitchFamily="50" charset="-128"/>
              </a:rPr>
              <a:t>※IDS</a:t>
            </a:r>
            <a:r>
              <a:rPr kumimoji="1" lang="ja-JP" altLang="en-US" sz="800" dirty="0">
                <a:latin typeface="游ゴシック" panose="020B0400000000000000" pitchFamily="50" charset="-128"/>
                <a:ea typeface="游ゴシック" panose="020B0400000000000000" pitchFamily="50" charset="-128"/>
              </a:rPr>
              <a:t>グループ全体、契約社員・アルバイト含む</a:t>
            </a:r>
          </a:p>
        </p:txBody>
      </p:sp>
      <p:graphicFrame>
        <p:nvGraphicFramePr>
          <p:cNvPr id="6" name="グラフ 5">
            <a:extLst>
              <a:ext uri="{FF2B5EF4-FFF2-40B4-BE49-F238E27FC236}">
                <a16:creationId xmlns:a16="http://schemas.microsoft.com/office/drawing/2014/main" id="{BDAD13FD-4CB7-4B7A-AEFB-076A9D3851F2}"/>
              </a:ext>
            </a:extLst>
          </p:cNvPr>
          <p:cNvGraphicFramePr/>
          <p:nvPr>
            <p:extLst>
              <p:ext uri="{D42A27DB-BD31-4B8C-83A1-F6EECF244321}">
                <p14:modId xmlns:p14="http://schemas.microsoft.com/office/powerpoint/2010/main" val="1183142496"/>
              </p:ext>
            </p:extLst>
          </p:nvPr>
        </p:nvGraphicFramePr>
        <p:xfrm>
          <a:off x="3131987" y="4229773"/>
          <a:ext cx="2880320" cy="1740279"/>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a:extLst>
              <a:ext uri="{FF2B5EF4-FFF2-40B4-BE49-F238E27FC236}">
                <a16:creationId xmlns:a16="http://schemas.microsoft.com/office/drawing/2014/main" id="{544983EA-970B-47CA-8BD4-092C1B571AFF}"/>
              </a:ext>
            </a:extLst>
          </p:cNvPr>
          <p:cNvSpPr txBox="1"/>
          <p:nvPr/>
        </p:nvSpPr>
        <p:spPr>
          <a:xfrm>
            <a:off x="4137818" y="4814669"/>
            <a:ext cx="800219" cy="461665"/>
          </a:xfrm>
          <a:prstGeom prst="rect">
            <a:avLst/>
          </a:prstGeom>
          <a:noFill/>
        </p:spPr>
        <p:txBody>
          <a:bodyPr wrap="none" rtlCol="0">
            <a:spAutoFit/>
          </a:bodyPr>
          <a:lstStyle/>
          <a:p>
            <a:pPr algn="ctr"/>
            <a:r>
              <a:rPr lang="ja-JP" altLang="en-US" sz="1200" dirty="0">
                <a:latin typeface="游ゴシック" panose="020B0400000000000000" pitchFamily="50" charset="-128"/>
                <a:ea typeface="游ゴシック" panose="020B0400000000000000" pitchFamily="50" charset="-128"/>
              </a:rPr>
              <a:t>平均年齢</a:t>
            </a:r>
            <a:endParaRPr lang="en-US" altLang="ja-JP" sz="1200" dirty="0">
              <a:latin typeface="游ゴシック" panose="020B0400000000000000" pitchFamily="50" charset="-128"/>
              <a:ea typeface="游ゴシック" panose="020B0400000000000000" pitchFamily="50" charset="-128"/>
            </a:endParaRPr>
          </a:p>
          <a:p>
            <a:pPr algn="ctr"/>
            <a:r>
              <a:rPr kumimoji="1" lang="en-US" altLang="ja-JP" sz="1200" dirty="0">
                <a:latin typeface="游ゴシック" panose="020B0400000000000000" pitchFamily="50" charset="-128"/>
                <a:ea typeface="游ゴシック" panose="020B0400000000000000" pitchFamily="50" charset="-128"/>
              </a:rPr>
              <a:t>39.45</a:t>
            </a:r>
            <a:r>
              <a:rPr kumimoji="1" lang="ja-JP" altLang="en-US" sz="1200" dirty="0">
                <a:latin typeface="游ゴシック" panose="020B0400000000000000" pitchFamily="50" charset="-128"/>
                <a:ea typeface="游ゴシック" panose="020B0400000000000000" pitchFamily="50" charset="-128"/>
              </a:rPr>
              <a:t>才</a:t>
            </a:r>
          </a:p>
        </p:txBody>
      </p:sp>
      <p:graphicFrame>
        <p:nvGraphicFramePr>
          <p:cNvPr id="12" name="グラフ 11">
            <a:extLst>
              <a:ext uri="{FF2B5EF4-FFF2-40B4-BE49-F238E27FC236}">
                <a16:creationId xmlns:a16="http://schemas.microsoft.com/office/drawing/2014/main" id="{0AA7279B-8009-482E-A939-826F4B82BFC0}"/>
              </a:ext>
            </a:extLst>
          </p:cNvPr>
          <p:cNvGraphicFramePr/>
          <p:nvPr>
            <p:extLst>
              <p:ext uri="{D42A27DB-BD31-4B8C-83A1-F6EECF244321}">
                <p14:modId xmlns:p14="http://schemas.microsoft.com/office/powerpoint/2010/main" val="1253252343"/>
              </p:ext>
            </p:extLst>
          </p:nvPr>
        </p:nvGraphicFramePr>
        <p:xfrm>
          <a:off x="129931" y="4237254"/>
          <a:ext cx="2880320" cy="1740278"/>
        </p:xfrm>
        <a:graphic>
          <a:graphicData uri="http://schemas.openxmlformats.org/drawingml/2006/chart">
            <c:chart xmlns:c="http://schemas.openxmlformats.org/drawingml/2006/chart" xmlns:r="http://schemas.openxmlformats.org/officeDocument/2006/relationships" r:id="rId4"/>
          </a:graphicData>
        </a:graphic>
      </p:graphicFrame>
      <p:sp>
        <p:nvSpPr>
          <p:cNvPr id="13" name="テキスト ボックス 12">
            <a:extLst>
              <a:ext uri="{FF2B5EF4-FFF2-40B4-BE49-F238E27FC236}">
                <a16:creationId xmlns:a16="http://schemas.microsoft.com/office/drawing/2014/main" id="{93DEB7F0-CD88-484A-B0B5-C47D6E8A6EA3}"/>
              </a:ext>
            </a:extLst>
          </p:cNvPr>
          <p:cNvSpPr txBox="1"/>
          <p:nvPr/>
        </p:nvSpPr>
        <p:spPr>
          <a:xfrm>
            <a:off x="1028916" y="4898104"/>
            <a:ext cx="1082349" cy="430887"/>
          </a:xfrm>
          <a:prstGeom prst="rect">
            <a:avLst/>
          </a:prstGeom>
          <a:noFill/>
        </p:spPr>
        <p:txBody>
          <a:bodyPr wrap="none" rtlCol="0">
            <a:spAutoFit/>
          </a:bodyPr>
          <a:lstStyle/>
          <a:p>
            <a:pPr algn="ctr"/>
            <a:r>
              <a:rPr lang="ja-JP" altLang="en-US" sz="1000" dirty="0">
                <a:latin typeface="游ゴシック" panose="020B0400000000000000" pitchFamily="50" charset="-128"/>
                <a:ea typeface="游ゴシック" panose="020B0400000000000000" pitchFamily="50" charset="-128"/>
              </a:rPr>
              <a:t>エンジニア比率</a:t>
            </a:r>
            <a:endParaRPr lang="en-US" altLang="ja-JP" sz="1000" dirty="0">
              <a:latin typeface="游ゴシック" panose="020B0400000000000000" pitchFamily="50" charset="-128"/>
              <a:ea typeface="游ゴシック" panose="020B0400000000000000" pitchFamily="50" charset="-128"/>
            </a:endParaRPr>
          </a:p>
          <a:p>
            <a:pPr algn="ctr"/>
            <a:r>
              <a:rPr kumimoji="1" lang="en-US" altLang="ja-JP" sz="1200" dirty="0">
                <a:latin typeface="游ゴシック" panose="020B0400000000000000" pitchFamily="50" charset="-128"/>
                <a:ea typeface="游ゴシック" panose="020B0400000000000000" pitchFamily="50" charset="-128"/>
              </a:rPr>
              <a:t>67%</a:t>
            </a:r>
            <a:endParaRPr kumimoji="1" lang="ja-JP" altLang="en-US" sz="1200" dirty="0">
              <a:latin typeface="游ゴシック" panose="020B0400000000000000" pitchFamily="50" charset="-128"/>
              <a:ea typeface="游ゴシック" panose="020B0400000000000000" pitchFamily="50" charset="-128"/>
            </a:endParaRPr>
          </a:p>
        </p:txBody>
      </p:sp>
      <p:graphicFrame>
        <p:nvGraphicFramePr>
          <p:cNvPr id="14" name="グラフ 13">
            <a:extLst>
              <a:ext uri="{FF2B5EF4-FFF2-40B4-BE49-F238E27FC236}">
                <a16:creationId xmlns:a16="http://schemas.microsoft.com/office/drawing/2014/main" id="{9643EA98-BCDE-4E52-BCB3-638C46152E94}"/>
              </a:ext>
            </a:extLst>
          </p:cNvPr>
          <p:cNvGraphicFramePr/>
          <p:nvPr>
            <p:extLst>
              <p:ext uri="{D42A27DB-BD31-4B8C-83A1-F6EECF244321}">
                <p14:modId xmlns:p14="http://schemas.microsoft.com/office/powerpoint/2010/main" val="3535278244"/>
              </p:ext>
            </p:extLst>
          </p:nvPr>
        </p:nvGraphicFramePr>
        <p:xfrm>
          <a:off x="6129805" y="4229773"/>
          <a:ext cx="2880319" cy="1740278"/>
        </p:xfrm>
        <a:graphic>
          <a:graphicData uri="http://schemas.openxmlformats.org/drawingml/2006/chart">
            <c:chart xmlns:c="http://schemas.openxmlformats.org/drawingml/2006/chart" xmlns:r="http://schemas.openxmlformats.org/officeDocument/2006/relationships" r:id="rId5"/>
          </a:graphicData>
        </a:graphic>
      </p:graphicFrame>
      <p:sp>
        <p:nvSpPr>
          <p:cNvPr id="15" name="テキスト ボックス 14">
            <a:extLst>
              <a:ext uri="{FF2B5EF4-FFF2-40B4-BE49-F238E27FC236}">
                <a16:creationId xmlns:a16="http://schemas.microsoft.com/office/drawing/2014/main" id="{52160ABE-7536-491C-A894-48CEDD3B89CD}"/>
              </a:ext>
            </a:extLst>
          </p:cNvPr>
          <p:cNvSpPr txBox="1"/>
          <p:nvPr/>
        </p:nvSpPr>
        <p:spPr>
          <a:xfrm>
            <a:off x="7160591" y="4809647"/>
            <a:ext cx="947695" cy="461665"/>
          </a:xfrm>
          <a:prstGeom prst="rect">
            <a:avLst/>
          </a:prstGeom>
          <a:noFill/>
        </p:spPr>
        <p:txBody>
          <a:bodyPr wrap="none" rtlCol="0">
            <a:spAutoFit/>
          </a:bodyPr>
          <a:lstStyle/>
          <a:p>
            <a:pPr algn="ctr"/>
            <a:r>
              <a:rPr lang="ja-JP" altLang="en-US" sz="1200" dirty="0">
                <a:latin typeface="游ゴシック" panose="020B0400000000000000" pitchFamily="50" charset="-128"/>
                <a:ea typeface="游ゴシック" panose="020B0400000000000000" pitchFamily="50" charset="-128"/>
              </a:rPr>
              <a:t>平均年収</a:t>
            </a:r>
            <a:endParaRPr lang="en-US" altLang="ja-JP" sz="1200" dirty="0">
              <a:latin typeface="游ゴシック" panose="020B0400000000000000" pitchFamily="50" charset="-128"/>
              <a:ea typeface="游ゴシック" panose="020B0400000000000000" pitchFamily="50" charset="-128"/>
            </a:endParaRPr>
          </a:p>
          <a:p>
            <a:pPr algn="ctr"/>
            <a:r>
              <a:rPr kumimoji="1" lang="en-US" altLang="ja-JP" sz="1200" dirty="0">
                <a:latin typeface="游ゴシック" panose="020B0400000000000000" pitchFamily="50" charset="-128"/>
                <a:ea typeface="游ゴシック" panose="020B0400000000000000" pitchFamily="50" charset="-128"/>
              </a:rPr>
              <a:t>¥5,359,394</a:t>
            </a:r>
            <a:endParaRPr kumimoji="1" lang="ja-JP" altLang="en-US" sz="1200" dirty="0">
              <a:latin typeface="游ゴシック" panose="020B0400000000000000" pitchFamily="50" charset="-128"/>
              <a:ea typeface="游ゴシック" panose="020B0400000000000000" pitchFamily="50" charset="-128"/>
            </a:endParaRPr>
          </a:p>
        </p:txBody>
      </p:sp>
      <p:sp>
        <p:nvSpPr>
          <p:cNvPr id="16" name="テキスト ボックス 15">
            <a:extLst>
              <a:ext uri="{FF2B5EF4-FFF2-40B4-BE49-F238E27FC236}">
                <a16:creationId xmlns:a16="http://schemas.microsoft.com/office/drawing/2014/main" id="{6E1AEA92-E3D1-468E-942A-5C35E4D6133D}"/>
              </a:ext>
            </a:extLst>
          </p:cNvPr>
          <p:cNvSpPr txBox="1"/>
          <p:nvPr/>
        </p:nvSpPr>
        <p:spPr>
          <a:xfrm>
            <a:off x="129931" y="1124744"/>
            <a:ext cx="1261884" cy="276999"/>
          </a:xfrm>
          <a:prstGeom prst="rect">
            <a:avLst/>
          </a:prstGeom>
          <a:solidFill>
            <a:schemeClr val="bg1"/>
          </a:solidFill>
        </p:spPr>
        <p:txBody>
          <a:bodyPr wrap="none" rtlCol="0">
            <a:spAutoFit/>
          </a:bodyPr>
          <a:lstStyle/>
          <a:p>
            <a:r>
              <a:rPr lang="ja-JP" altLang="en-US" sz="1200" dirty="0">
                <a:solidFill>
                  <a:srgbClr val="FF0000"/>
                </a:solidFill>
                <a:latin typeface="游ゴシック" panose="020B0400000000000000" pitchFamily="50" charset="-128"/>
                <a:ea typeface="游ゴシック" panose="020B0400000000000000" pitchFamily="50" charset="-128"/>
              </a:rPr>
              <a:t>■</a:t>
            </a:r>
            <a:r>
              <a:rPr lang="ja-JP" altLang="en-US" sz="1200" dirty="0">
                <a:latin typeface="游ゴシック" panose="020B0400000000000000" pitchFamily="50" charset="-128"/>
                <a:ea typeface="游ゴシック" panose="020B0400000000000000" pitchFamily="50" charset="-128"/>
              </a:rPr>
              <a:t>社員数の推移</a:t>
            </a:r>
            <a:endParaRPr kumimoji="1" lang="ja-JP" altLang="en-US" sz="1200" dirty="0">
              <a:latin typeface="游ゴシック" panose="020B0400000000000000" pitchFamily="50" charset="-128"/>
              <a:ea typeface="游ゴシック" panose="020B0400000000000000" pitchFamily="50" charset="-128"/>
            </a:endParaRPr>
          </a:p>
        </p:txBody>
      </p:sp>
      <p:sp>
        <p:nvSpPr>
          <p:cNvPr id="17" name="テキスト ボックス 16">
            <a:extLst>
              <a:ext uri="{FF2B5EF4-FFF2-40B4-BE49-F238E27FC236}">
                <a16:creationId xmlns:a16="http://schemas.microsoft.com/office/drawing/2014/main" id="{D79BBE67-8E78-4FF8-A197-A9B3A554D1A9}"/>
              </a:ext>
            </a:extLst>
          </p:cNvPr>
          <p:cNvSpPr txBox="1"/>
          <p:nvPr/>
        </p:nvSpPr>
        <p:spPr>
          <a:xfrm>
            <a:off x="107302" y="3977950"/>
            <a:ext cx="1261884" cy="276999"/>
          </a:xfrm>
          <a:prstGeom prst="rect">
            <a:avLst/>
          </a:prstGeom>
          <a:noFill/>
        </p:spPr>
        <p:txBody>
          <a:bodyPr wrap="none" rtlCol="0">
            <a:spAutoFit/>
          </a:bodyPr>
          <a:lstStyle/>
          <a:p>
            <a:r>
              <a:rPr lang="ja-JP" altLang="en-US" sz="1200" dirty="0">
                <a:solidFill>
                  <a:srgbClr val="FF0000"/>
                </a:solidFill>
                <a:latin typeface="游ゴシック" panose="020B0400000000000000" pitchFamily="50" charset="-128"/>
                <a:ea typeface="游ゴシック" panose="020B0400000000000000" pitchFamily="50" charset="-128"/>
              </a:rPr>
              <a:t>■</a:t>
            </a:r>
            <a:r>
              <a:rPr lang="ja-JP" altLang="en-US" sz="1200" dirty="0">
                <a:latin typeface="游ゴシック" panose="020B0400000000000000" pitchFamily="50" charset="-128"/>
                <a:ea typeface="游ゴシック" panose="020B0400000000000000" pitchFamily="50" charset="-128"/>
              </a:rPr>
              <a:t>職種別構成比</a:t>
            </a:r>
            <a:endParaRPr kumimoji="1" lang="ja-JP" altLang="en-US" sz="1200" dirty="0">
              <a:latin typeface="游ゴシック" panose="020B0400000000000000" pitchFamily="50" charset="-128"/>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56B6939C-619C-4532-9BA9-A9B57140F6F8}"/>
              </a:ext>
            </a:extLst>
          </p:cNvPr>
          <p:cNvSpPr txBox="1"/>
          <p:nvPr/>
        </p:nvSpPr>
        <p:spPr>
          <a:xfrm>
            <a:off x="3118553" y="3952774"/>
            <a:ext cx="1261884" cy="276999"/>
          </a:xfrm>
          <a:prstGeom prst="rect">
            <a:avLst/>
          </a:prstGeom>
          <a:noFill/>
        </p:spPr>
        <p:txBody>
          <a:bodyPr wrap="none" rtlCol="0">
            <a:spAutoFit/>
          </a:bodyPr>
          <a:lstStyle/>
          <a:p>
            <a:r>
              <a:rPr lang="ja-JP" altLang="en-US" sz="1200" dirty="0">
                <a:solidFill>
                  <a:srgbClr val="FF0000"/>
                </a:solidFill>
                <a:latin typeface="游ゴシック" panose="020B0400000000000000" pitchFamily="50" charset="-128"/>
                <a:ea typeface="游ゴシック" panose="020B0400000000000000" pitchFamily="50" charset="-128"/>
              </a:rPr>
              <a:t>■</a:t>
            </a:r>
            <a:r>
              <a:rPr lang="ja-JP" altLang="en-US" sz="1200" dirty="0">
                <a:latin typeface="游ゴシック" panose="020B0400000000000000" pitchFamily="50" charset="-128"/>
                <a:ea typeface="游ゴシック" panose="020B0400000000000000" pitchFamily="50" charset="-128"/>
              </a:rPr>
              <a:t>年齢別構成比</a:t>
            </a:r>
            <a:endParaRPr kumimoji="1" lang="ja-JP" altLang="en-US" sz="1200" dirty="0">
              <a:latin typeface="游ゴシック" panose="020B0400000000000000" pitchFamily="50" charset="-128"/>
              <a:ea typeface="游ゴシック" panose="020B0400000000000000" pitchFamily="50" charset="-128"/>
            </a:endParaRPr>
          </a:p>
        </p:txBody>
      </p:sp>
      <p:sp>
        <p:nvSpPr>
          <p:cNvPr id="19" name="テキスト ボックス 18">
            <a:extLst>
              <a:ext uri="{FF2B5EF4-FFF2-40B4-BE49-F238E27FC236}">
                <a16:creationId xmlns:a16="http://schemas.microsoft.com/office/drawing/2014/main" id="{C2EBEB60-19DE-4577-90F3-F60AEFEA97A6}"/>
              </a:ext>
            </a:extLst>
          </p:cNvPr>
          <p:cNvSpPr txBox="1"/>
          <p:nvPr/>
        </p:nvSpPr>
        <p:spPr>
          <a:xfrm>
            <a:off x="6156491" y="3972408"/>
            <a:ext cx="1261884" cy="276999"/>
          </a:xfrm>
          <a:prstGeom prst="rect">
            <a:avLst/>
          </a:prstGeom>
          <a:noFill/>
        </p:spPr>
        <p:txBody>
          <a:bodyPr wrap="none" rtlCol="0">
            <a:spAutoFit/>
          </a:bodyPr>
          <a:lstStyle/>
          <a:p>
            <a:r>
              <a:rPr lang="ja-JP" altLang="en-US" sz="1200" dirty="0">
                <a:solidFill>
                  <a:srgbClr val="FF0000"/>
                </a:solidFill>
                <a:latin typeface="游ゴシック" panose="020B0400000000000000" pitchFamily="50" charset="-128"/>
                <a:ea typeface="游ゴシック" panose="020B0400000000000000" pitchFamily="50" charset="-128"/>
              </a:rPr>
              <a:t>■</a:t>
            </a:r>
            <a:r>
              <a:rPr lang="ja-JP" altLang="en-US" sz="1200" dirty="0">
                <a:latin typeface="游ゴシック" panose="020B0400000000000000" pitchFamily="50" charset="-128"/>
                <a:ea typeface="游ゴシック" panose="020B0400000000000000" pitchFamily="50" charset="-128"/>
              </a:rPr>
              <a:t>職格別構成比</a:t>
            </a:r>
            <a:endParaRPr kumimoji="1" lang="ja-JP" altLang="en-US" sz="1200" dirty="0">
              <a:latin typeface="游ゴシック" panose="020B0400000000000000" pitchFamily="50" charset="-128"/>
              <a:ea typeface="游ゴシック" panose="020B0400000000000000" pitchFamily="50" charset="-128"/>
            </a:endParaRPr>
          </a:p>
        </p:txBody>
      </p:sp>
      <p:sp>
        <p:nvSpPr>
          <p:cNvPr id="20" name="テキスト ボックス 19">
            <a:extLst>
              <a:ext uri="{FF2B5EF4-FFF2-40B4-BE49-F238E27FC236}">
                <a16:creationId xmlns:a16="http://schemas.microsoft.com/office/drawing/2014/main" id="{162CF237-F639-4630-AA4B-8A5AE2F9DF79}"/>
              </a:ext>
            </a:extLst>
          </p:cNvPr>
          <p:cNvSpPr txBox="1"/>
          <p:nvPr/>
        </p:nvSpPr>
        <p:spPr>
          <a:xfrm>
            <a:off x="7819141" y="5970051"/>
            <a:ext cx="1279517" cy="215444"/>
          </a:xfrm>
          <a:prstGeom prst="rect">
            <a:avLst/>
          </a:prstGeom>
          <a:noFill/>
        </p:spPr>
        <p:txBody>
          <a:bodyPr wrap="none" rtlCol="0">
            <a:spAutoFit/>
          </a:bodyPr>
          <a:lstStyle/>
          <a:p>
            <a:r>
              <a:rPr kumimoji="1" lang="en-US" altLang="ja-JP" sz="800" dirty="0">
                <a:latin typeface="游ゴシック" panose="020B0400000000000000" pitchFamily="50" charset="-128"/>
                <a:ea typeface="游ゴシック" panose="020B0400000000000000" pitchFamily="50" charset="-128"/>
              </a:rPr>
              <a:t>※IDS</a:t>
            </a:r>
            <a:r>
              <a:rPr kumimoji="1" lang="ja-JP" altLang="en-US" sz="800" dirty="0">
                <a:latin typeface="游ゴシック" panose="020B0400000000000000" pitchFamily="50" charset="-128"/>
                <a:ea typeface="游ゴシック" panose="020B0400000000000000" pitchFamily="50" charset="-128"/>
              </a:rPr>
              <a:t>日本、正社員のみ</a:t>
            </a:r>
          </a:p>
        </p:txBody>
      </p:sp>
      <p:sp>
        <p:nvSpPr>
          <p:cNvPr id="21" name="テキスト ボックス 20">
            <a:extLst>
              <a:ext uri="{FF2B5EF4-FFF2-40B4-BE49-F238E27FC236}">
                <a16:creationId xmlns:a16="http://schemas.microsoft.com/office/drawing/2014/main" id="{38D53207-5719-4F9D-9F98-07F365DF1A19}"/>
              </a:ext>
            </a:extLst>
          </p:cNvPr>
          <p:cNvSpPr txBox="1"/>
          <p:nvPr/>
        </p:nvSpPr>
        <p:spPr>
          <a:xfrm>
            <a:off x="4132142" y="5970051"/>
            <a:ext cx="1997663" cy="215444"/>
          </a:xfrm>
          <a:prstGeom prst="rect">
            <a:avLst/>
          </a:prstGeom>
          <a:noFill/>
        </p:spPr>
        <p:txBody>
          <a:bodyPr wrap="none" rtlCol="0">
            <a:spAutoFit/>
          </a:bodyPr>
          <a:lstStyle/>
          <a:p>
            <a:r>
              <a:rPr kumimoji="1" lang="en-US" altLang="ja-JP" sz="800" dirty="0">
                <a:latin typeface="游ゴシック" panose="020B0400000000000000" pitchFamily="50" charset="-128"/>
                <a:ea typeface="游ゴシック" panose="020B0400000000000000" pitchFamily="50" charset="-128"/>
              </a:rPr>
              <a:t>※IDS</a:t>
            </a:r>
            <a:r>
              <a:rPr lang="ja-JP" altLang="en-US" sz="800" dirty="0">
                <a:latin typeface="游ゴシック" panose="020B0400000000000000" pitchFamily="50" charset="-128"/>
                <a:ea typeface="游ゴシック" panose="020B0400000000000000" pitchFamily="50" charset="-128"/>
              </a:rPr>
              <a:t>日本、契約社員・アルバイト含む</a:t>
            </a:r>
            <a:endParaRPr kumimoji="1" lang="ja-JP" altLang="en-US" sz="800" dirty="0">
              <a:latin typeface="游ゴシック" panose="020B0400000000000000" pitchFamily="50" charset="-128"/>
              <a:ea typeface="游ゴシック" panose="020B0400000000000000" pitchFamily="50" charset="-128"/>
            </a:endParaRPr>
          </a:p>
        </p:txBody>
      </p:sp>
      <p:sp>
        <p:nvSpPr>
          <p:cNvPr id="22" name="テキスト ボックス 21">
            <a:extLst>
              <a:ext uri="{FF2B5EF4-FFF2-40B4-BE49-F238E27FC236}">
                <a16:creationId xmlns:a16="http://schemas.microsoft.com/office/drawing/2014/main" id="{466E2D31-4B2E-4EB1-98E6-F1FCD7DCA58A}"/>
              </a:ext>
            </a:extLst>
          </p:cNvPr>
          <p:cNvSpPr txBox="1"/>
          <p:nvPr/>
        </p:nvSpPr>
        <p:spPr>
          <a:xfrm>
            <a:off x="1112433" y="5989068"/>
            <a:ext cx="1997663" cy="215444"/>
          </a:xfrm>
          <a:prstGeom prst="rect">
            <a:avLst/>
          </a:prstGeom>
          <a:noFill/>
        </p:spPr>
        <p:txBody>
          <a:bodyPr wrap="none" rtlCol="0">
            <a:spAutoFit/>
          </a:bodyPr>
          <a:lstStyle/>
          <a:p>
            <a:r>
              <a:rPr kumimoji="1" lang="en-US" altLang="ja-JP" sz="800" dirty="0">
                <a:latin typeface="游ゴシック" panose="020B0400000000000000" pitchFamily="50" charset="-128"/>
                <a:ea typeface="游ゴシック" panose="020B0400000000000000" pitchFamily="50" charset="-128"/>
              </a:rPr>
              <a:t>※IDS</a:t>
            </a:r>
            <a:r>
              <a:rPr lang="ja-JP" altLang="en-US" sz="800" dirty="0">
                <a:latin typeface="游ゴシック" panose="020B0400000000000000" pitchFamily="50" charset="-128"/>
                <a:ea typeface="游ゴシック" panose="020B0400000000000000" pitchFamily="50" charset="-128"/>
              </a:rPr>
              <a:t>日本、契約社員・アルバイト含む</a:t>
            </a:r>
            <a:endParaRPr kumimoji="1" lang="ja-JP" altLang="en-US" sz="800" dirty="0">
              <a:latin typeface="游ゴシック" panose="020B0400000000000000" pitchFamily="50" charset="-128"/>
              <a:ea typeface="游ゴシック" panose="020B0400000000000000" pitchFamily="50" charset="-128"/>
            </a:endParaRPr>
          </a:p>
        </p:txBody>
      </p:sp>
      <p:sp>
        <p:nvSpPr>
          <p:cNvPr id="23" name="タイトル 1">
            <a:extLst>
              <a:ext uri="{FF2B5EF4-FFF2-40B4-BE49-F238E27FC236}">
                <a16:creationId xmlns:a16="http://schemas.microsoft.com/office/drawing/2014/main" id="{5041B738-ACC6-4991-81ED-D958424049D9}"/>
              </a:ext>
            </a:extLst>
          </p:cNvPr>
          <p:cNvSpPr>
            <a:spLocks noGrp="1"/>
          </p:cNvSpPr>
          <p:nvPr>
            <p:ph type="title"/>
          </p:nvPr>
        </p:nvSpPr>
        <p:spPr>
          <a:xfrm>
            <a:off x="251520" y="72976"/>
            <a:ext cx="7776864" cy="590550"/>
          </a:xfrm>
        </p:spPr>
        <p:txBody>
          <a:bodyPr/>
          <a:lstStyle/>
          <a:p>
            <a:r>
              <a:rPr kumimoji="1" lang="ja-JP" altLang="en-US" b="0" dirty="0">
                <a:latin typeface="游ゴシック" panose="020B0400000000000000" pitchFamily="50" charset="-128"/>
                <a:ea typeface="游ゴシック" panose="020B0400000000000000" pitchFamily="50" charset="-128"/>
              </a:rPr>
              <a:t>社員数の推移・構成比</a:t>
            </a:r>
          </a:p>
        </p:txBody>
      </p:sp>
    </p:spTree>
    <p:extLst>
      <p:ext uri="{BB962C8B-B14F-4D97-AF65-F5344CB8AC3E}">
        <p14:creationId xmlns:p14="http://schemas.microsoft.com/office/powerpoint/2010/main" val="4247521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CDC658-996A-4322-806B-95E8944A8384}"/>
              </a:ext>
            </a:extLst>
          </p:cNvPr>
          <p:cNvSpPr>
            <a:spLocks noGrp="1"/>
          </p:cNvSpPr>
          <p:nvPr>
            <p:ph type="title"/>
          </p:nvPr>
        </p:nvSpPr>
        <p:spPr/>
        <p:txBody>
          <a:bodyPr/>
          <a:lstStyle/>
          <a:p>
            <a:endParaRPr kumimoji="1" lang="ja-JP" altLang="en-US"/>
          </a:p>
        </p:txBody>
      </p:sp>
      <p:sp>
        <p:nvSpPr>
          <p:cNvPr id="4" name="テキスト ボックス 3">
            <a:extLst>
              <a:ext uri="{FF2B5EF4-FFF2-40B4-BE49-F238E27FC236}">
                <a16:creationId xmlns:a16="http://schemas.microsoft.com/office/drawing/2014/main" id="{17AD8382-A12D-42E4-97BA-00071D2880C0}"/>
              </a:ext>
            </a:extLst>
          </p:cNvPr>
          <p:cNvSpPr txBox="1"/>
          <p:nvPr/>
        </p:nvSpPr>
        <p:spPr>
          <a:xfrm>
            <a:off x="3094672" y="3105834"/>
            <a:ext cx="2954655" cy="646331"/>
          </a:xfrm>
          <a:prstGeom prst="rect">
            <a:avLst/>
          </a:prstGeom>
          <a:noFill/>
        </p:spPr>
        <p:txBody>
          <a:bodyPr wrap="none" rtlCol="0">
            <a:spAutoFit/>
          </a:bodyPr>
          <a:lstStyle/>
          <a:p>
            <a:r>
              <a:rPr kumimoji="1" lang="ja-JP" altLang="en-US" sz="3600" dirty="0">
                <a:latin typeface="游ゴシック" panose="020B0400000000000000" pitchFamily="50" charset="-128"/>
                <a:ea typeface="游ゴシック" panose="020B0400000000000000" pitchFamily="50" charset="-128"/>
              </a:rPr>
              <a:t>事業について</a:t>
            </a:r>
          </a:p>
        </p:txBody>
      </p:sp>
    </p:spTree>
    <p:extLst>
      <p:ext uri="{BB962C8B-B14F-4D97-AF65-F5344CB8AC3E}">
        <p14:creationId xmlns:p14="http://schemas.microsoft.com/office/powerpoint/2010/main" val="2405163962"/>
      </p:ext>
    </p:extLst>
  </p:cSld>
  <p:clrMapOvr>
    <a:masterClrMapping/>
  </p:clrMapOvr>
</p:sld>
</file>

<file path=ppt/theme/theme1.xml><?xml version="1.0" encoding="utf-8"?>
<a:theme xmlns:a="http://schemas.openxmlformats.org/drawingml/2006/main" name="IDS">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IDS">
      <a:majorFont>
        <a:latin typeface="HG丸ｺﾞｼｯｸM-PRO"/>
        <a:ea typeface="HG丸ｺﾞｼｯｸM-PRO"/>
        <a:cs typeface=""/>
      </a:majorFont>
      <a:minorFont>
        <a:latin typeface="HG丸ｺﾞｼｯｸM-PRO"/>
        <a:ea typeface="HG丸ｺﾞｼｯｸM-PR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20000"/>
            <a:lumOff val="80000"/>
          </a:schemeClr>
        </a:solidFill>
      </a:spPr>
      <a:bodyPr wrap="none" rtlCol="0" anchor="ctr"/>
      <a:lstStyle>
        <a:defPPr algn="ctr">
          <a:defRPr kumimoji="1" dirty="0" smtClean="0">
            <a:latin typeface="ＭＳ Ｐゴシック" pitchFamily="50" charset="-128"/>
            <a:ea typeface="ＭＳ Ｐゴシック" pitchFamily="50" charset="-128"/>
          </a:defRPr>
        </a:defPPr>
      </a:lstStyle>
      <a:style>
        <a:lnRef idx="2">
          <a:schemeClr val="accent6"/>
        </a:lnRef>
        <a:fillRef idx="1">
          <a:schemeClr val="lt1"/>
        </a:fillRef>
        <a:effectRef idx="0">
          <a:schemeClr val="accent6"/>
        </a:effectRef>
        <a:fontRef idx="minor">
          <a:schemeClr val="dk1"/>
        </a:fontRef>
      </a:style>
    </a:spDef>
    <a:txDef>
      <a:spPr>
        <a:noFill/>
      </a:spPr>
      <a:bodyPr wrap="none" rtlCol="0">
        <a:spAutoFit/>
      </a:bodyPr>
      <a:lstStyle>
        <a:defPPr>
          <a:defRPr kumimoji="1" dirty="0" smtClean="0">
            <a:latin typeface="ＭＳ Ｐゴシック" pitchFamily="50" charset="-128"/>
            <a:ea typeface="ＭＳ Ｐゴシック" pitchFamily="50" charset="-128"/>
          </a:defRPr>
        </a:defPPr>
      </a:lstStyle>
    </a:txDef>
  </a:objectDefaults>
  <a:extraClrSchemeLst>
    <a:extraClrScheme>
      <a:clrScheme name="ID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D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D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2010年度 下期キックオフ-中野</Template>
  <TotalTime>6782</TotalTime>
  <Words>2923</Words>
  <Application>Microsoft Office PowerPoint</Application>
  <PresentationFormat>画面に合わせる (4:3)</PresentationFormat>
  <Paragraphs>492</Paragraphs>
  <Slides>23</Slides>
  <Notes>8</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23</vt:i4>
      </vt:variant>
    </vt:vector>
  </HeadingPairs>
  <TitlesOfParts>
    <vt:vector size="35" baseType="lpstr">
      <vt:lpstr>HGPｺﾞｼｯｸE</vt:lpstr>
      <vt:lpstr>HG丸ｺﾞｼｯｸM-PRO</vt:lpstr>
      <vt:lpstr>Lato</vt:lpstr>
      <vt:lpstr>Meiryo UI</vt:lpstr>
      <vt:lpstr>ＭＳ Ｐゴシック</vt:lpstr>
      <vt:lpstr>ＭＳ ゴシック</vt:lpstr>
      <vt:lpstr>Yu Gothic Medium</vt:lpstr>
      <vt:lpstr>メイリオ</vt:lpstr>
      <vt:lpstr>游ゴシック</vt:lpstr>
      <vt:lpstr>Calibri</vt:lpstr>
      <vt:lpstr>Wingdings</vt:lpstr>
      <vt:lpstr>IDS</vt:lpstr>
      <vt:lpstr>PowerPoint プレゼンテーション</vt:lpstr>
      <vt:lpstr>PowerPoint プレゼンテーション</vt:lpstr>
      <vt:lpstr> 　会社概要</vt:lpstr>
      <vt:lpstr>　IDSのビジョン</vt:lpstr>
      <vt:lpstr>会社・事業沿革</vt:lpstr>
      <vt:lpstr>　オフショア開発拠点の設立（ベトナム　ホーチミン市）</vt:lpstr>
      <vt:lpstr>売上の推移</vt:lpstr>
      <vt:lpstr>社員数の推移・構成比</vt:lpstr>
      <vt:lpstr>PowerPoint プレゼンテーション</vt:lpstr>
      <vt:lpstr>　事業について</vt:lpstr>
      <vt:lpstr>IDSの事業ポリシー・成長戦略</vt:lpstr>
      <vt:lpstr>　主要顧客（順不同、弊社実績一部より抜粋）</vt:lpstr>
      <vt:lpstr>PowerPoint プレゼンテーション</vt:lpstr>
      <vt:lpstr> 　キャリアプラン</vt:lpstr>
      <vt:lpstr> 　職格について</vt:lpstr>
      <vt:lpstr>　人事評価制度について</vt:lpstr>
      <vt:lpstr>PowerPoint プレゼンテーション</vt:lpstr>
      <vt:lpstr>PowerPoint プレゼンテーション</vt:lpstr>
      <vt:lpstr>IDSの福利厚生・制度についての考え方</vt:lpstr>
      <vt:lpstr>IDSの福利厚生・制度</vt:lpstr>
      <vt:lpstr>PowerPoint プレゼンテーション</vt:lpstr>
      <vt:lpstr>　顧客満足実現に向けた取組み</vt:lpstr>
      <vt:lpstr>　顧客満足実現に向けた取組み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会社の仕組み – ビジョンと目標</dc:title>
  <dc:creator>Takashi Nakano</dc:creator>
  <cp:lastModifiedBy>佐藤ひかる</cp:lastModifiedBy>
  <cp:revision>299</cp:revision>
  <cp:lastPrinted>2020-07-06T07:39:33Z</cp:lastPrinted>
  <dcterms:created xsi:type="dcterms:W3CDTF">2012-12-25T06:47:05Z</dcterms:created>
  <dcterms:modified xsi:type="dcterms:W3CDTF">2021-02-24T01:32:23Z</dcterms:modified>
</cp:coreProperties>
</file>