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1430a2cc7de68a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4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26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1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3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51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4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1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0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65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5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AFEA-6C01-468C-993A-4AEE3A90003F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8848-E704-4348-8FD1-2F8209F3F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3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53234" y="2668122"/>
            <a:ext cx="3038765" cy="1373070"/>
          </a:xfrm>
        </p:spPr>
        <p:txBody>
          <a:bodyPr/>
          <a:lstStyle/>
          <a:p>
            <a:r>
              <a:rPr lang="ru-RU" sz="1800" dirty="0" smtClean="0"/>
              <a:t>Отчет подготовил:</a:t>
            </a:r>
            <a:br>
              <a:rPr lang="ru-RU" sz="1800" dirty="0" smtClean="0"/>
            </a:br>
            <a:r>
              <a:rPr lang="ru-RU" sz="1800" dirty="0" smtClean="0"/>
              <a:t> Эм Т.О.</a:t>
            </a:r>
            <a:br>
              <a:rPr lang="ru-RU" sz="1800" dirty="0" smtClean="0"/>
            </a:br>
            <a:r>
              <a:rPr lang="ru-RU" sz="1800" dirty="0" smtClean="0"/>
              <a:t>Ведущий преподаватель: </a:t>
            </a:r>
            <a:br>
              <a:rPr lang="ru-RU" sz="1800" dirty="0" smtClean="0"/>
            </a:br>
            <a:r>
              <a:rPr lang="ru-RU" sz="1800" dirty="0" smtClean="0"/>
              <a:t>Иманкулова Б.Б.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07970" y="4477166"/>
            <a:ext cx="9461205" cy="1117687"/>
          </a:xfrm>
        </p:spPr>
        <p:txBody>
          <a:bodyPr/>
          <a:lstStyle/>
          <a:p>
            <a:r>
              <a:rPr lang="ru-RU" dirty="0" smtClean="0"/>
              <a:t>ПРАВИЛА ФОРМИРОВАНИЯ И ПРЕДСТАВЛЕНИЯ ФИНАНСОВОЙ ОТЧЕТНОСТИ</a:t>
            </a:r>
          </a:p>
          <a:p>
            <a:r>
              <a:rPr lang="ru-RU" dirty="0" smtClean="0"/>
              <a:t>КОМПАНИИ «КАЗАХТЕЛЕКОМ»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272" y="2886109"/>
            <a:ext cx="6973455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СРС №1. Финансовый 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рентабельности капитала за 2 года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C3005-1FC8-442B-8741-FDD2FDC097FE}"/>
                  </a:ext>
                </a:extLst>
              </p:cNvPr>
              <p:cNvSpPr txBox="1"/>
              <p:nvPr/>
            </p:nvSpPr>
            <p:spPr>
              <a:xfrm>
                <a:off x="680321" y="2075453"/>
                <a:ext cx="8820987" cy="1757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ЧР</a:t>
                </a:r>
                <a:r>
                  <a:rPr lang="ru-RU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ск1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43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228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228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793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793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81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∗100=1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1,28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ru-KZ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KZ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ЧР</a:t>
                </a:r>
                <a:r>
                  <a:rPr lang="ru-RU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ск2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428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428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1079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ru-KZ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1079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427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∗100=1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4,05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ru-KZ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C3005-1FC8-442B-8741-FDD2FDC09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075453"/>
                <a:ext cx="8820987" cy="1757404"/>
              </a:xfrm>
              <a:prstGeom prst="rect">
                <a:avLst/>
              </a:prstGeom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5491" y="22352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71218" y="4627418"/>
            <a:ext cx="860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Проведем анализ прироста капитала: </a:t>
            </a:r>
          </a:p>
          <a:p>
            <a:endParaRPr lang="ru-RU" dirty="0"/>
          </a:p>
          <a:p>
            <a:r>
              <a:rPr lang="ru-RU" dirty="0" smtClean="0"/>
              <a:t>Как видно прирост капитала за два года составляет (14,05% - 11,28% = +2,77%)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4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ОБОРОТНОСТИ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1346" y="2336800"/>
                <a:ext cx="3902992" cy="206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 отношении активов за два года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228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428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1079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793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381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∗100=15,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ru-KZ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6" y="2336800"/>
                <a:ext cx="3902992" cy="2061846"/>
              </a:xfrm>
              <a:prstGeom prst="rect">
                <a:avLst/>
              </a:prstGeom>
              <a:blipFill>
                <a:blip r:embed="rId2"/>
                <a:stretch>
                  <a:fillRect l="-1250" t="-1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0321" y="4010841"/>
            <a:ext cx="8691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Отсюда можно выяснить на сколько снизилась рентабельность предприятия</a:t>
            </a:r>
          </a:p>
          <a:p>
            <a:endParaRPr lang="ru-RU" dirty="0"/>
          </a:p>
          <a:p>
            <a:r>
              <a:rPr lang="ru-RU" dirty="0" smtClean="0"/>
              <a:t>15,6%-11,28% = -4,32% (мы имеем подсчет равный приблизительно 5% потерям)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6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АНАЛИЗ ОБОРОТНОСТИ КАПИТАЛОВ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03563" y="2439281"/>
                <a:ext cx="6096000" cy="14675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 smtClean="0"/>
                  <a:t>В отношении капитала </a:t>
                </a:r>
                <a:r>
                  <a:rPr lang="ru-RU" dirty="0"/>
                  <a:t>за два года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228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228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793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ru-KZ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1079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427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∗100=1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ru-KZ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3" y="2439281"/>
                <a:ext cx="6096000" cy="1467581"/>
              </a:xfrm>
              <a:prstGeom prst="rect">
                <a:avLst/>
              </a:prstGeom>
              <a:blipFill>
                <a:blip r:embed="rId2"/>
                <a:stretch>
                  <a:fillRect l="-900" t="-2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03563" y="4405745"/>
            <a:ext cx="871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Выясним на сколько упала рентабельность предприятия в отношении капитала</a:t>
            </a:r>
          </a:p>
          <a:p>
            <a:endParaRPr lang="ru-RU" dirty="0" smtClean="0"/>
          </a:p>
          <a:p>
            <a:r>
              <a:rPr lang="ru-RU" dirty="0" smtClean="0"/>
              <a:t>13,7% - 11,28% = -2,42% (как видно, капитал снизился на данный коэффициент)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19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трёх факторов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0321" y="2466109"/>
                <a:ext cx="7401497" cy="413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2,77% - 5% - 2,42% = -4,65%</a:t>
                </a:r>
              </a:p>
              <a:p>
                <a:endParaRPr lang="ru-RU" dirty="0"/>
              </a:p>
              <a:p>
                <a:r>
                  <a:rPr lang="ru-RU" dirty="0" smtClean="0"/>
                  <a:t>Компания понесла убыток в отношении коэффициента (4,65%) 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Используя модифицированную формулу, можно рассчитать общую прибыль компании 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KZ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43</m:t>
                        </m:r>
                      </m:num>
                      <m:den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228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+793+381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0,092% </m:t>
                    </m:r>
                  </m:oMath>
                </a14:m>
                <a:r>
                  <a:rPr lang="ru-RU" dirty="0" smtClean="0"/>
                  <a:t> 		Показатель прироста за 2018 г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KZ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(428+1079+427)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/3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ru-RU" dirty="0" smtClean="0"/>
                  <a:t>0,093%		Показатель прироста за 2019 г	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466109"/>
                <a:ext cx="7401497" cy="4136004"/>
              </a:xfrm>
              <a:prstGeom prst="rect">
                <a:avLst/>
              </a:prstGeom>
              <a:blipFill>
                <a:blip r:embed="rId2"/>
                <a:stretch>
                  <a:fillRect l="-741" t="-1032" r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ликвидного денежного потока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228363"/>
          </a:xfrm>
        </p:spPr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Ликвидный денежный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поток – показатель дефицитного или избыточного показателя денежных средств, возникающий при покрытии всех долговых обязательств по заемным средствам.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4DE7EE-3D09-47DA-A02A-BB1D56A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20" y="3717605"/>
            <a:ext cx="6354062" cy="457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7925" y="432723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Формула расчёта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39250" y="48489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ДК</a:t>
            </a:r>
            <a:r>
              <a:rPr lang="ru-RU" baseline="-25000" dirty="0"/>
              <a:t>1</a:t>
            </a:r>
            <a:r>
              <a:rPr lang="ru-RU" dirty="0"/>
              <a:t> и ДК</a:t>
            </a:r>
            <a:r>
              <a:rPr lang="ru-RU" baseline="-25000" dirty="0"/>
              <a:t>0</a:t>
            </a:r>
            <a:r>
              <a:rPr lang="ru-RU" dirty="0"/>
              <a:t> – долгосрочные кредиты и займы на конец и начало расчетного периода;</a:t>
            </a:r>
          </a:p>
          <a:p>
            <a:r>
              <a:rPr lang="ru-RU" dirty="0"/>
              <a:t>КК</a:t>
            </a:r>
            <a:r>
              <a:rPr lang="ru-RU" baseline="-25000" dirty="0"/>
              <a:t>1 </a:t>
            </a:r>
            <a:r>
              <a:rPr lang="ru-RU" dirty="0"/>
              <a:t>и КК</a:t>
            </a:r>
            <a:r>
              <a:rPr lang="ru-RU" baseline="-25000" dirty="0"/>
              <a:t>0</a:t>
            </a:r>
            <a:r>
              <a:rPr lang="ru-RU" dirty="0"/>
              <a:t> – краткосрочные кредиты и займы на конец и начало расчетного периода;</a:t>
            </a:r>
          </a:p>
          <a:p>
            <a:r>
              <a:rPr lang="ru-RU" dirty="0"/>
              <a:t>ДС</a:t>
            </a:r>
            <a:r>
              <a:rPr lang="ru-RU" baseline="-25000" dirty="0"/>
              <a:t>1</a:t>
            </a:r>
            <a:r>
              <a:rPr lang="ru-RU" dirty="0"/>
              <a:t> и ДС</a:t>
            </a:r>
            <a:r>
              <a:rPr lang="ru-RU" baseline="-25000" dirty="0"/>
              <a:t>0</a:t>
            </a:r>
            <a:r>
              <a:rPr lang="ru-RU" dirty="0"/>
              <a:t> – денежные средства на конец и начало расчетного периода.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1011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Расчётные показатели компании по задолженности (2018-2019 г)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9" y="2592235"/>
            <a:ext cx="7268589" cy="2667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4" y="3299187"/>
            <a:ext cx="7281784" cy="2224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9" y="3961820"/>
            <a:ext cx="7325747" cy="190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02254" y="254093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467      216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802254" y="315227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148      160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24082" y="387241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71       45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72655" y="5107709"/>
            <a:ext cx="9333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ЛДП = (467 + 148 – 71) – (216 + 160 – 45) = 544 -331 = 213 </a:t>
            </a:r>
            <a:r>
              <a:rPr lang="ru-RU" dirty="0" err="1" smtClean="0"/>
              <a:t>млн.тг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Компания имеет разницу между приходом и расходом счёта в отношении 213 </a:t>
            </a:r>
            <a:r>
              <a:rPr lang="ru-RU" dirty="0" err="1" smtClean="0"/>
              <a:t>млн.тг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33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финансового предприятия компании в отношении </a:t>
            </a:r>
            <a:r>
              <a:rPr lang="ru-RU" dirty="0" err="1" smtClean="0"/>
              <a:t>фин.устойчивости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01018"/>
          </a:xfrm>
        </p:spPr>
        <p:txBody>
          <a:bodyPr/>
          <a:lstStyle/>
          <a:p>
            <a:r>
              <a:rPr lang="ru-RU" b="1" dirty="0"/>
              <a:t>Коэффициент маневренности</a:t>
            </a:r>
            <a:r>
              <a:rPr lang="ru-RU" dirty="0"/>
              <a:t> показывает долю собственных оборотных средств в собственном капитале.</a:t>
            </a:r>
            <a:br>
              <a:rPr lang="ru-RU" dirty="0"/>
            </a:br>
            <a:r>
              <a:rPr lang="ru-RU" dirty="0"/>
              <a:t>Рекомендуемое значение: 0,2 – 0,5. Чем ближе значение к верхней границе, тем больше у предприятия</a:t>
            </a:r>
            <a:br>
              <a:rPr lang="ru-RU" dirty="0"/>
            </a:br>
            <a:r>
              <a:rPr lang="ru-RU" dirty="0"/>
              <a:t>возможностей для маневра. </a:t>
            </a:r>
            <a:endParaRPr lang="ru-KZ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8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Расчёт показателей</a:t>
            </a:r>
            <a:endParaRPr lang="ru-RU" dirty="0"/>
          </a:p>
        </p:txBody>
      </p:sp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8A35F422-B78B-418D-88B9-697136C8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5881"/>
              </p:ext>
            </p:extLst>
          </p:nvPr>
        </p:nvGraphicFramePr>
        <p:xfrm>
          <a:off x="680321" y="1996096"/>
          <a:ext cx="10871201" cy="47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6974">
                  <a:extLst>
                    <a:ext uri="{9D8B030D-6E8A-4147-A177-3AD203B41FA5}">
                      <a16:colId xmlns:a16="http://schemas.microsoft.com/office/drawing/2014/main" val="3115248721"/>
                    </a:ext>
                  </a:extLst>
                </a:gridCol>
                <a:gridCol w="2694227">
                  <a:extLst>
                    <a:ext uri="{9D8B030D-6E8A-4147-A177-3AD203B41FA5}">
                      <a16:colId xmlns:a16="http://schemas.microsoft.com/office/drawing/2014/main" val="135052654"/>
                    </a:ext>
                  </a:extLst>
                </a:gridCol>
              </a:tblGrid>
              <a:tr h="310975">
                <a:tc>
                  <a:txBody>
                    <a:bodyPr/>
                    <a:lstStyle/>
                    <a:p>
                      <a:r>
                        <a:rPr lang="ru-RU" dirty="0" smtClean="0"/>
                        <a:t>Показатель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(тыс. </a:t>
                      </a:r>
                      <a:r>
                        <a:rPr lang="ru-RU" dirty="0" err="1"/>
                        <a:t>тг</a:t>
                      </a:r>
                      <a:r>
                        <a:rPr lang="ru-RU" dirty="0"/>
                        <a:t>.)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61860"/>
                  </a:ext>
                </a:extLst>
              </a:tr>
              <a:tr h="414987">
                <a:tc>
                  <a:txBody>
                    <a:bodyPr/>
                    <a:lstStyle/>
                    <a:p>
                      <a:r>
                        <a:rPr lang="ru-RU" dirty="0"/>
                        <a:t>Дебиторская задолженность по операциям страхования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r>
                        <a:rPr lang="ru-RU" baseline="0" dirty="0" smtClean="0"/>
                        <a:t> 921 829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8068"/>
                  </a:ext>
                </a:extLst>
              </a:tr>
              <a:tr h="414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Дебиторская задолженность по операциям перестрахования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220 420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68894"/>
                  </a:ext>
                </a:extLst>
              </a:tr>
              <a:tr h="592838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Прочая дебиторская задолженность, платежи по которой ожидаются более чем через 12 месяцев после отчетной даты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1090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09882"/>
                  </a:ext>
                </a:extLst>
              </a:tr>
              <a:tr h="592838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Прочая дебиторская задолженность, платежи по которой ожидаются в течение 12 месяцев после отчетной даты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 233 900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54725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Запасы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ru-RU" baseline="0" dirty="0" smtClean="0"/>
                        <a:t> 500 000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96364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Денежные средства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</a:t>
                      </a:r>
                      <a:r>
                        <a:rPr lang="ru-RU" baseline="0" dirty="0" smtClean="0"/>
                        <a:t> 450 229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77667"/>
                  </a:ext>
                </a:extLst>
              </a:tr>
              <a:tr h="41498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 баланса по разделу «Капитал и резервы»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</a:t>
                      </a:r>
                      <a:r>
                        <a:rPr lang="ru-RU" baseline="0" dirty="0" smtClean="0"/>
                        <a:t> 522 321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34372"/>
                  </a:ext>
                </a:extLst>
              </a:tr>
              <a:tr h="41498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Нераспределенная прибыль отчетного года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2 421 222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9581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 баланса по разделу «Обязательства»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078 215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63590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Валюта баланса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46</a:t>
                      </a:r>
                      <a:r>
                        <a:rPr lang="ru-RU" baseline="0" dirty="0" smtClean="0"/>
                        <a:t> 923 628 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2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12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   Формулы для расчёта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223835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</a:rPr>
              <a:t>Коэффициент маневренности собственного капитала (</a:t>
            </a:r>
            <a:r>
              <a:rPr lang="ru-RU" dirty="0" err="1">
                <a:latin typeface="Verdana" panose="020B0604030504040204" pitchFamily="34" charset="0"/>
              </a:rPr>
              <a:t>Кмск</a:t>
            </a:r>
            <a:r>
              <a:rPr lang="ru-RU" dirty="0">
                <a:latin typeface="Verdana" panose="020B0604030504040204" pitchFamily="34" charset="0"/>
              </a:rPr>
              <a:t>) определяется соотношением собственных оборотных средств (СОС) и собственного капитала (СК):</a:t>
            </a:r>
          </a:p>
          <a:p>
            <a:pPr algn="ctr"/>
            <a:r>
              <a:rPr lang="ru-RU" dirty="0" err="1">
                <a:latin typeface="Verdana" panose="020B0604030504040204" pitchFamily="34" charset="0"/>
              </a:rPr>
              <a:t>Кмск</a:t>
            </a:r>
            <a:r>
              <a:rPr lang="ru-RU" dirty="0">
                <a:latin typeface="Verdana" panose="020B0604030504040204" pitchFamily="34" charset="0"/>
              </a:rPr>
              <a:t>=СОС/СК.</a:t>
            </a:r>
          </a:p>
          <a:p>
            <a:pPr algn="ctr"/>
            <a:endParaRPr lang="ru-RU" dirty="0">
              <a:latin typeface="Verdana" panose="020B0604030504040204" pitchFamily="34" charset="0"/>
            </a:endParaRPr>
          </a:p>
          <a:p>
            <a:pPr algn="just"/>
            <a:r>
              <a:rPr lang="ru-RU" dirty="0">
                <a:latin typeface="Verdana" panose="020B0604030504040204" pitchFamily="34" charset="0"/>
              </a:rPr>
              <a:t>Данный коэффициент показывает, какая часть собственного капитала используется в текущей деятельности, а какая капитализирована.</a:t>
            </a:r>
          </a:p>
          <a:p>
            <a:pPr algn="just"/>
            <a:endParaRPr lang="ru-RU" dirty="0">
              <a:latin typeface="Verdana" panose="020B0604030504040204" pitchFamily="34" charset="0"/>
            </a:endParaRPr>
          </a:p>
          <a:p>
            <a:pPr algn="just"/>
            <a:r>
              <a:rPr lang="ru-RU" dirty="0">
                <a:latin typeface="Verdana" panose="020B0604030504040204" pitchFamily="34" charset="0"/>
              </a:rPr>
              <a:t>Собственные оборотные средства (СОС), или рабочий капитал – это сумма, на которую оборотные активы (ОА) организации превышают ее краткосрочные обязательства (КО):</a:t>
            </a:r>
          </a:p>
          <a:p>
            <a:pPr algn="ctr"/>
            <a:r>
              <a:rPr lang="ru-RU" dirty="0">
                <a:latin typeface="Verdana" panose="020B0604030504040204" pitchFamily="34" charset="0"/>
              </a:rPr>
              <a:t>СОС=ОА-КО.</a:t>
            </a:r>
          </a:p>
          <a:p>
            <a:pPr algn="ctr"/>
            <a:endParaRPr lang="ru-RU" dirty="0">
              <a:latin typeface="Verdana" panose="020B0604030504040204" pitchFamily="34" charset="0"/>
            </a:endParaRPr>
          </a:p>
          <a:p>
            <a:pPr algn="just"/>
            <a:r>
              <a:rPr lang="ru-RU" dirty="0">
                <a:latin typeface="Verdana" panose="020B0604030504040204" pitchFamily="34" charset="0"/>
              </a:rPr>
              <a:t>Следовательно:</a:t>
            </a:r>
          </a:p>
          <a:p>
            <a:pPr algn="ctr"/>
            <a:r>
              <a:rPr lang="ru-RU" dirty="0" err="1">
                <a:latin typeface="Verdana" panose="020B0604030504040204" pitchFamily="34" charset="0"/>
              </a:rPr>
              <a:t>Кмск</a:t>
            </a:r>
            <a:r>
              <a:rPr lang="ru-RU" dirty="0">
                <a:latin typeface="Verdana" panose="020B0604030504040204" pitchFamily="34" charset="0"/>
              </a:rPr>
              <a:t>=(ОА-КО)/СК.</a:t>
            </a:r>
          </a:p>
        </p:txBody>
      </p:sp>
    </p:spTree>
    <p:extLst>
      <p:ext uri="{BB962C8B-B14F-4D97-AF65-F5344CB8AC3E}">
        <p14:creationId xmlns:p14="http://schemas.microsoft.com/office/powerpoint/2010/main" val="5931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Расчёт по данным показателей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0509" y="3158836"/>
            <a:ext cx="113479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ОА – оборотные активы = </a:t>
            </a:r>
            <a:r>
              <a:rPr lang="ru-RU" dirty="0"/>
              <a:t>14 921 </a:t>
            </a:r>
            <a:r>
              <a:rPr lang="ru-RU" dirty="0" smtClean="0"/>
              <a:t>829 + </a:t>
            </a:r>
            <a:r>
              <a:rPr lang="ru-RU" dirty="0"/>
              <a:t>1 220 </a:t>
            </a:r>
            <a:r>
              <a:rPr lang="ru-RU" dirty="0" smtClean="0"/>
              <a:t>420 + 1090 + 4 </a:t>
            </a:r>
            <a:r>
              <a:rPr lang="ru-RU" dirty="0"/>
              <a:t>233 </a:t>
            </a:r>
            <a:r>
              <a:rPr lang="ru-RU" dirty="0" smtClean="0"/>
              <a:t>900 + </a:t>
            </a:r>
            <a:r>
              <a:rPr lang="ru-RU" dirty="0"/>
              <a:t>3 500 </a:t>
            </a:r>
            <a:r>
              <a:rPr lang="ru-RU" dirty="0" smtClean="0"/>
              <a:t>000 + </a:t>
            </a:r>
            <a:r>
              <a:rPr lang="ru-RU" dirty="0"/>
              <a:t>23 450 </a:t>
            </a:r>
            <a:r>
              <a:rPr lang="ru-RU" dirty="0" smtClean="0"/>
              <a:t>229 = </a:t>
            </a:r>
            <a:r>
              <a:rPr lang="en-US" dirty="0" smtClean="0"/>
              <a:t>47 327 468 </a:t>
            </a:r>
            <a:endParaRPr lang="ru-KZ" dirty="0"/>
          </a:p>
          <a:p>
            <a:r>
              <a:rPr lang="ru-RU" dirty="0" smtClean="0"/>
              <a:t> </a:t>
            </a:r>
            <a:endParaRPr lang="ru-KZ" dirty="0"/>
          </a:p>
          <a:p>
            <a:r>
              <a:rPr lang="ru-RU" dirty="0" smtClean="0"/>
              <a:t>КО – краткосрочные обязательства = </a:t>
            </a:r>
            <a:r>
              <a:rPr lang="ru-RU" dirty="0"/>
              <a:t>1 078 215</a:t>
            </a:r>
            <a:endParaRPr lang="ru-KZ" dirty="0"/>
          </a:p>
          <a:p>
            <a:endParaRPr lang="ru-RU" dirty="0" smtClean="0"/>
          </a:p>
          <a:p>
            <a:r>
              <a:rPr lang="ru-RU" dirty="0" smtClean="0"/>
              <a:t>СК – собственный капитал = </a:t>
            </a:r>
            <a:r>
              <a:rPr lang="ru-RU" dirty="0"/>
              <a:t>32 923 628 </a:t>
            </a:r>
            <a:endParaRPr lang="ru-KZ" dirty="0"/>
          </a:p>
          <a:p>
            <a:endParaRPr lang="ru-KZ" dirty="0"/>
          </a:p>
          <a:p>
            <a:r>
              <a:rPr lang="ru-RU" dirty="0" smtClean="0"/>
              <a:t> </a:t>
            </a:r>
            <a:r>
              <a:rPr lang="ru-RU" dirty="0">
                <a:latin typeface="Verdana" panose="020B0604030504040204" pitchFamily="34" charset="0"/>
              </a:rPr>
              <a:t>Коэффициент маневренности собственного </a:t>
            </a:r>
            <a:r>
              <a:rPr lang="ru-RU" dirty="0" smtClean="0">
                <a:latin typeface="Verdana" panose="020B0604030504040204" pitchFamily="34" charset="0"/>
              </a:rPr>
              <a:t>капитала = (</a:t>
            </a:r>
            <a:r>
              <a:rPr lang="en-US" dirty="0"/>
              <a:t>47 327 468 -</a:t>
            </a:r>
            <a:r>
              <a:rPr lang="ru-RU" dirty="0" smtClean="0"/>
              <a:t> 1 078 215) </a:t>
            </a:r>
            <a:r>
              <a:rPr lang="en-US" dirty="0" smtClean="0"/>
              <a:t>/ 46 923 628 = </a:t>
            </a:r>
          </a:p>
          <a:p>
            <a:endParaRPr lang="en-US" dirty="0"/>
          </a:p>
          <a:p>
            <a:r>
              <a:rPr lang="en-US" dirty="0" smtClean="0"/>
              <a:t>	= 0,83%</a:t>
            </a:r>
          </a:p>
          <a:p>
            <a:endParaRPr lang="en-US" dirty="0"/>
          </a:p>
          <a:p>
            <a:r>
              <a:rPr lang="ru-RU" dirty="0" smtClean="0"/>
              <a:t>Данный показатель демонстрирует, как источники средств предприятия </a:t>
            </a:r>
            <a:r>
              <a:rPr lang="ru-RU" dirty="0" smtClean="0"/>
              <a:t>маневрируют </a:t>
            </a:r>
            <a:r>
              <a:rPr lang="ru-RU" dirty="0" smtClean="0"/>
              <a:t>с финансовой </a:t>
            </a:r>
          </a:p>
          <a:p>
            <a:r>
              <a:rPr lang="ru-RU" dirty="0" smtClean="0"/>
              <a:t>точки зрения</a:t>
            </a:r>
            <a:endParaRPr lang="ru-KZ" dirty="0"/>
          </a:p>
          <a:p>
            <a:r>
              <a:rPr lang="ru-RU" dirty="0" smtClean="0"/>
              <a:t> </a:t>
            </a:r>
            <a:endParaRPr lang="ru-KZ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72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Общее представление о компании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10" y="2032000"/>
            <a:ext cx="9430327" cy="47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939" y="738908"/>
            <a:ext cx="5895969" cy="1049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ОБУСЛОВЛЕННЫЕ ПЛАН-ФАКТЫ ЗА 2014 – 2019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0"/>
            <a:ext cx="5597236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10" y="2450065"/>
            <a:ext cx="4491905" cy="38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5738952" cy="10809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ИНВЕСТИЦИОННЫЕ И ФИНАНСОВЫЕ ДЕЯТЕЛЬНОСТИ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4" y="101599"/>
            <a:ext cx="5772726" cy="6631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3" y="3958824"/>
            <a:ext cx="6121142" cy="18323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1804" y="2868908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ПРОЦЕНТНЫЕ ДОХОДЫ ОТ ФИЛИАЛОВ КОМПАНИИ</a:t>
            </a:r>
          </a:p>
          <a:p>
            <a:r>
              <a:rPr lang="ru-RU" dirty="0"/>
              <a:t>	</a:t>
            </a:r>
            <a:r>
              <a:rPr lang="ru-RU" dirty="0" smtClean="0"/>
              <a:t>			2018-2019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ВНЕОБОРОТНЫЕ АКТИВЫ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5" y="2041260"/>
            <a:ext cx="3756099" cy="4543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27" y="2497529"/>
            <a:ext cx="7585814" cy="3635416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483272" y="1020612"/>
            <a:ext cx="1819565" cy="1145236"/>
          </a:xfrm>
        </p:spPr>
        <p:txBody>
          <a:bodyPr/>
          <a:lstStyle/>
          <a:p>
            <a:r>
              <a:rPr lang="ru-RU" dirty="0" smtClean="0"/>
              <a:t>2018-2019       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812" y="753228"/>
            <a:ext cx="10098515" cy="1080938"/>
          </a:xfrm>
        </p:spPr>
        <p:txBody>
          <a:bodyPr/>
          <a:lstStyle/>
          <a:p>
            <a:r>
              <a:rPr lang="ru-RU" dirty="0" smtClean="0"/>
              <a:t>АКТИВЫ ПОЛЬЗОВАНИЯ \ ПРИБЫЛИ И УБЫТКИ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526286" y="1089964"/>
            <a:ext cx="1730370" cy="1145236"/>
          </a:xfrm>
        </p:spPr>
        <p:txBody>
          <a:bodyPr/>
          <a:lstStyle/>
          <a:p>
            <a:r>
              <a:rPr lang="ru-RU" dirty="0" smtClean="0"/>
              <a:t>2019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2" y="2347140"/>
            <a:ext cx="7004333" cy="40351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4" y="2555063"/>
            <a:ext cx="4525818" cy="15181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64" y="4491510"/>
            <a:ext cx="4525819" cy="17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757" y="753228"/>
            <a:ext cx="9613861" cy="1080938"/>
          </a:xfrm>
        </p:spPr>
        <p:txBody>
          <a:bodyPr/>
          <a:lstStyle/>
          <a:p>
            <a:r>
              <a:rPr lang="ru-RU" dirty="0" smtClean="0"/>
              <a:t>ФАКТОРНЫЙ АНАЛИЗ КОМПАНИИ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7A57A-3051-424D-B394-49D5F63E4897}"/>
              </a:ext>
            </a:extLst>
          </p:cNvPr>
          <p:cNvSpPr txBox="1"/>
          <p:nvPr/>
        </p:nvSpPr>
        <p:spPr>
          <a:xfrm>
            <a:off x="633035" y="2522492"/>
            <a:ext cx="11149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Факторный анализ — это </a:t>
            </a:r>
            <a:r>
              <a:rPr lang="ru-RU" dirty="0"/>
              <a:t>раздел многомерного статистического анализа, объединяющий методы оценки размерности множества наблюдаемых переменных посредством исследования структуры ковариационных или корреляционных матриц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Виды: Детерминированный (результативный показатель представлен в виде произведения частного или алгебраической суммы факторов), </a:t>
            </a:r>
            <a:r>
              <a:rPr lang="ru-RU" dirty="0" err="1" smtClean="0"/>
              <a:t>Стохатический</a:t>
            </a:r>
            <a:r>
              <a:rPr lang="ru-RU" dirty="0" smtClean="0"/>
              <a:t> (связь между результативным и факторными показателями является вероятной), Прямой (От общего к частному), Обратный (От частного к общему), Статический, Динамический</a:t>
            </a:r>
            <a:r>
              <a:rPr lang="ru-RU" dirty="0"/>
              <a:t> </a:t>
            </a:r>
            <a:r>
              <a:rPr lang="ru-RU" dirty="0" smtClean="0"/>
              <a:t>и т.д.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416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Дюпона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r>
              <a:rPr lang="ru-RU" dirty="0" smtClean="0"/>
              <a:t>Данный метод предполагает оценку ключевых факторов, определяющих рентабельность предприятия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A0825-1EC6-403F-9342-2BC82653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"/>
          <a:stretch/>
        </p:blipFill>
        <p:spPr>
          <a:xfrm>
            <a:off x="439446" y="3766704"/>
            <a:ext cx="6293863" cy="2169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84" y="3926943"/>
            <a:ext cx="5024582" cy="1849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3132" y="606956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ТРЁХФАКТОРНАЯ ФОРМУЛА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32442" y="5856430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МОДИФИЦИРОВАННАЯ ФОРМУЛА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ПРОВЕСТИ ФАКТОРНЫЙ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ПРИМЕРА ВОЗЬМЕМ ЗНАЧЕНИЯ ИЗ НАШЕЙ КОМПАНИИ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67100"/>
              </p:ext>
            </p:extLst>
          </p:nvPr>
        </p:nvGraphicFramePr>
        <p:xfrm>
          <a:off x="1598742" y="284480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0103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27833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ОТЧЕТ</a:t>
                      </a:r>
                      <a:r>
                        <a:rPr lang="ru-RU" baseline="0" dirty="0" smtClean="0"/>
                        <a:t> ЗА 2018 ГОД</a:t>
                      </a:r>
                      <a:endParaRPr lang="ru-K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Чистая прибыль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1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Выручка от реализации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228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Активы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793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Собственный капитал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381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732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ОТЧЕТ ЗА 2019</a:t>
                      </a:r>
                      <a:r>
                        <a:rPr lang="ru-RU" b="1" baseline="0" dirty="0" smtClean="0">
                          <a:solidFill>
                            <a:schemeClr val="bg1"/>
                          </a:solidFill>
                        </a:rPr>
                        <a:t> ГОД</a:t>
                      </a:r>
                      <a:endParaRPr lang="ru-KZ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8D8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3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Чистая прибыль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Выручка от реализации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428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2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Активы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1079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4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Собственный капитал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427 </a:t>
                      </a:r>
                      <a:r>
                        <a:rPr lang="ru-RU" dirty="0" err="1"/>
                        <a:t>млн.тг</a:t>
                      </a:r>
                      <a:r>
                        <a:rPr lang="ru-RU" dirty="0"/>
                        <a:t>.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6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247</TotalTime>
  <Words>933</Words>
  <Application>Microsoft Office PowerPoint</Application>
  <PresentationFormat>Широкоэкранный</PresentationFormat>
  <Paragraphs>141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Verdana</vt:lpstr>
      <vt:lpstr>Берлин</vt:lpstr>
      <vt:lpstr>Отчет подготовил:  Эм Т.О. Ведущий преподаватель:  Иманкулова Б.Б.</vt:lpstr>
      <vt:lpstr>1. Общее представление о компании</vt:lpstr>
      <vt:lpstr>ОБУСЛОВЛЕННЫЕ ПЛАН-ФАКТЫ ЗА 2014 – 2019  </vt:lpstr>
      <vt:lpstr>ИНВЕСТИЦИОННЫЕ И ФИНАНСОВЫЕ ДЕЯТЕЛЬНОСТИ</vt:lpstr>
      <vt:lpstr>              ВНЕОБОРОТНЫЕ АКТИВЫ</vt:lpstr>
      <vt:lpstr>АКТИВЫ ПОЛЬЗОВАНИЯ \ ПРИБЫЛИ И УБЫТКИ</vt:lpstr>
      <vt:lpstr>ФАКТОРНЫЙ АНАЛИЗ КОМПАНИИ</vt:lpstr>
      <vt:lpstr>Модель Дюпона </vt:lpstr>
      <vt:lpstr>1. ПРОВЕСТИ ФАКТОРНЫЙ АНАЛИЗ</vt:lpstr>
      <vt:lpstr>Расчёт рентабельности капитала за 2 года</vt:lpstr>
      <vt:lpstr>АНАЛИЗ ОБОРОТНОСТИ АКТИВОВ</vt:lpstr>
      <vt:lpstr> АНАЛИЗ ОБОРОТНОСТИ КАПИТАЛОВ</vt:lpstr>
      <vt:lpstr>Использование трёх факторов</vt:lpstr>
      <vt:lpstr>Расчёт ликвидного денежного потока</vt:lpstr>
      <vt:lpstr>Расчётные показатели компании по задолженности (2018-2019 г)</vt:lpstr>
      <vt:lpstr>Оценка финансового предприятия компании в отношении фин.устойчивости</vt:lpstr>
      <vt:lpstr>                   Расчёт показателей</vt:lpstr>
      <vt:lpstr>     Формулы для расчёта</vt:lpstr>
      <vt:lpstr>  Расчёт по данным показателей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подготовил:  Эм Т.О. Ведущий преподаватель:  Иманкулова Б.Б.</dc:title>
  <dc:creator>user</dc:creator>
  <cp:lastModifiedBy>user</cp:lastModifiedBy>
  <cp:revision>17</cp:revision>
  <dcterms:created xsi:type="dcterms:W3CDTF">2021-02-15T15:45:25Z</dcterms:created>
  <dcterms:modified xsi:type="dcterms:W3CDTF">2021-02-19T07:40:26Z</dcterms:modified>
</cp:coreProperties>
</file>