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A8FB8-C71A-496F-B053-D630A1ED2A29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C7E4-243E-4D50-8E52-89A5B97B1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5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8C7E4-243E-4D50-8E52-89A5B97B197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8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9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89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1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68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1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0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4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A78D16-1D0A-4323-9AB1-8367E9FB96CA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5A982D-DE50-4012-AE9F-57C8C46D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2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3193" y="381000"/>
            <a:ext cx="10565680" cy="2971801"/>
          </a:xfrm>
          <a:scene3d>
            <a:camera prst="perspectiveRigh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Самостоятельная работа студента №2</a:t>
            </a:r>
            <a:b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Подготовил: Эм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Т.о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Преподаватель: Иманкулова Б.Б.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380952" cy="194733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Использованные темы: 	</a:t>
            </a:r>
          </a:p>
          <a:p>
            <a:pPr marL="457200" indent="-457200"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Определение неудовлетворительной структуры баланса предприятия</a:t>
            </a:r>
          </a:p>
          <a:p>
            <a:pPr marL="457200" indent="-457200"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Коэффициент оборачиваемости активов (нынешних и текущих)</a:t>
            </a:r>
          </a:p>
          <a:p>
            <a:pPr marL="457200" indent="-457200"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Анализ информации, представленной в пояснениях к </a:t>
            </a:r>
            <a:r>
              <a:rPr lang="ru-RU" dirty="0" err="1" smtClean="0">
                <a:solidFill>
                  <a:schemeClr val="tx1"/>
                </a:solidFill>
              </a:rPr>
              <a:t>фин.отчетности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4794" y="210896"/>
            <a:ext cx="4211061" cy="1507067"/>
          </a:xfrm>
        </p:spPr>
        <p:txBody>
          <a:bodyPr/>
          <a:lstStyle/>
          <a:p>
            <a:r>
              <a:rPr lang="ru-RU" dirty="0" smtClean="0"/>
              <a:t>Расчёт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072" y="2392218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К(ОА) = К(В) </a:t>
            </a:r>
            <a:r>
              <a:rPr lang="en-US" dirty="0" smtClean="0"/>
              <a:t>/ </a:t>
            </a:r>
            <a:r>
              <a:rPr lang="ru-RU" dirty="0" smtClean="0"/>
              <a:t>К(</a:t>
            </a:r>
            <a:r>
              <a:rPr lang="ru-RU" dirty="0" err="1" smtClean="0"/>
              <a:t>ср.суммы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21104" y="229988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8909" y="3639127"/>
            <a:ext cx="10285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12 / </a:t>
            </a:r>
            <a:r>
              <a:rPr lang="ru-RU" dirty="0" smtClean="0"/>
              <a:t>К(ОСК), где К(ОСК) – коэффициент оборачиваемости собственного капитала</a:t>
            </a:r>
          </a:p>
          <a:p>
            <a:endParaRPr lang="ru-RU" dirty="0"/>
          </a:p>
          <a:p>
            <a:r>
              <a:rPr lang="ru-RU" dirty="0" smtClean="0"/>
              <a:t>К(ОСК) = Чистый доход </a:t>
            </a:r>
            <a:r>
              <a:rPr lang="en-US" dirty="0" smtClean="0"/>
              <a:t>/ </a:t>
            </a:r>
            <a:r>
              <a:rPr lang="ru-RU" dirty="0" err="1" smtClean="0"/>
              <a:t>Ср.сумма</a:t>
            </a:r>
            <a:r>
              <a:rPr lang="ru-RU" dirty="0" smtClean="0"/>
              <a:t> собственного капитала(2018-2019) = </a:t>
            </a:r>
          </a:p>
          <a:p>
            <a:endParaRPr lang="ru-RU" dirty="0"/>
          </a:p>
          <a:p>
            <a:r>
              <a:rPr lang="ru-RU" dirty="0" smtClean="0"/>
              <a:t>= 1 156 810 + 2 512 956 </a:t>
            </a:r>
            <a:r>
              <a:rPr lang="en-US" dirty="0" smtClean="0"/>
              <a:t>/ </a:t>
            </a:r>
            <a:r>
              <a:rPr lang="ru-RU" dirty="0" smtClean="0"/>
              <a:t>380 907 + 427 358 = 3 669 766 </a:t>
            </a:r>
            <a:r>
              <a:rPr lang="en-US" dirty="0" smtClean="0"/>
              <a:t>/ </a:t>
            </a:r>
            <a:r>
              <a:rPr lang="ru-RU" dirty="0" smtClean="0"/>
              <a:t>808 265 = </a:t>
            </a:r>
            <a:r>
              <a:rPr lang="en-US" dirty="0" smtClean="0"/>
              <a:t>4,54%</a:t>
            </a: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55" y="2190834"/>
            <a:ext cx="4858428" cy="362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55" y="1713653"/>
            <a:ext cx="4858428" cy="5048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56" y="3107635"/>
            <a:ext cx="4858428" cy="2813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55" y="2814056"/>
            <a:ext cx="4858428" cy="2857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72" y="5366571"/>
            <a:ext cx="1077427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6904" y="137004"/>
            <a:ext cx="8534400" cy="1507067"/>
          </a:xfrm>
        </p:spPr>
        <p:txBody>
          <a:bodyPr/>
          <a:lstStyle/>
          <a:p>
            <a:r>
              <a:rPr lang="ru-RU" dirty="0" smtClean="0"/>
              <a:t>К(ОА) = К(В) </a:t>
            </a:r>
            <a:r>
              <a:rPr lang="en-US" dirty="0" smtClean="0"/>
              <a:t>/</a:t>
            </a:r>
            <a:r>
              <a:rPr lang="ru-RU" dirty="0" smtClean="0"/>
              <a:t> К(</a:t>
            </a:r>
            <a:r>
              <a:rPr lang="ru-RU" dirty="0" err="1" smtClean="0"/>
              <a:t>ср.суммы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51636" y="4525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4" y="1729053"/>
            <a:ext cx="4896533" cy="333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24" y="2062475"/>
            <a:ext cx="4915586" cy="2191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4" y="2268402"/>
            <a:ext cx="2362530" cy="3524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24" y="2999031"/>
            <a:ext cx="8747467" cy="638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50" y="3936341"/>
            <a:ext cx="4906060" cy="4572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0424" y="4828862"/>
            <a:ext cx="10216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К(ОА, 2018-2019) = 5017+5038 </a:t>
            </a:r>
            <a:r>
              <a:rPr lang="en-US" dirty="0" smtClean="0"/>
              <a:t>/ ((</a:t>
            </a:r>
            <a:r>
              <a:rPr lang="ru-RU" dirty="0" smtClean="0"/>
              <a:t>148 535 831 + 129 604 044</a:t>
            </a:r>
            <a:r>
              <a:rPr lang="en-US" dirty="0" smtClean="0"/>
              <a:t>)/2) = </a:t>
            </a:r>
            <a:r>
              <a:rPr lang="en-US" dirty="0" smtClean="0"/>
              <a:t>1,68*10(-19)</a:t>
            </a:r>
            <a:r>
              <a:rPr lang="en-US" dirty="0" smtClean="0"/>
              <a:t>%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расчете коэффициента его значения варьируются от </a:t>
            </a:r>
            <a:r>
              <a:rPr lang="ru-RU" dirty="0" smtClean="0"/>
              <a:t>0,00</a:t>
            </a:r>
            <a:r>
              <a:rPr lang="en-US" dirty="0" smtClean="0"/>
              <a:t>000000</a:t>
            </a:r>
            <a:r>
              <a:rPr lang="ru-RU" dirty="0" smtClean="0"/>
              <a:t>1-0,00</a:t>
            </a:r>
            <a:r>
              <a:rPr lang="en-US" dirty="0" smtClean="0"/>
              <a:t>0000000</a:t>
            </a:r>
            <a:r>
              <a:rPr lang="ru-RU" dirty="0" smtClean="0"/>
              <a:t>2</a:t>
            </a:r>
            <a:r>
              <a:rPr lang="ru-RU" dirty="0" smtClean="0"/>
              <a:t>% </a:t>
            </a:r>
          </a:p>
          <a:p>
            <a:endParaRPr lang="ru-RU" dirty="0" smtClean="0"/>
          </a:p>
          <a:p>
            <a:r>
              <a:rPr lang="ru-RU" dirty="0" smtClean="0"/>
              <a:t>Вывод: В среднем коэффициент стабильно распределяется по выручке от продаж </a:t>
            </a:r>
          </a:p>
          <a:p>
            <a:r>
              <a:rPr lang="ru-RU" dirty="0" smtClean="0"/>
              <a:t>за средний период и не превышает затрат 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50" y="4366122"/>
            <a:ext cx="4906060" cy="208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4437" y="4674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7794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18" y="386388"/>
            <a:ext cx="12773171" cy="150706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Анализ информации, представленной в пояснениях </a:t>
            </a:r>
            <a:br>
              <a:rPr lang="ru-RU" sz="2800" dirty="0">
                <a:solidFill>
                  <a:srgbClr val="FFFF00"/>
                </a:solidFill>
              </a:rPr>
            </a:b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11" y="1239195"/>
            <a:ext cx="1209458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Объектами анализа нематериальных активов являются</a:t>
            </a:r>
            <a:r>
              <a:rPr lang="ru-RU" sz="2000" dirty="0" smtClean="0">
                <a:solidFill>
                  <a:srgbClr val="FFFF00"/>
                </a:solidFill>
              </a:rPr>
              <a:t>:</a:t>
            </a:r>
          </a:p>
          <a:p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>
                <a:solidFill>
                  <a:srgbClr val="FFFF00"/>
                </a:solidFill>
              </a:rPr>
              <a:t>• объем и динамика нематериальных активов, </a:t>
            </a:r>
            <a:r>
              <a:rPr lang="ru-RU" sz="2000" dirty="0" err="1" smtClean="0">
                <a:solidFill>
                  <a:srgbClr val="FFFF00"/>
                </a:solidFill>
              </a:rPr>
              <a:t>интеллекто</a:t>
            </a:r>
            <a:r>
              <a:rPr lang="ru-RU" sz="2000" dirty="0" smtClean="0">
                <a:solidFill>
                  <a:srgbClr val="FFFF00"/>
                </a:solidFill>
              </a:rPr>
              <a:t>-емкость </a:t>
            </a:r>
            <a:r>
              <a:rPr lang="ru-RU" sz="2000" dirty="0">
                <a:solidFill>
                  <a:srgbClr val="FFFF00"/>
                </a:solidFill>
              </a:rPr>
              <a:t>производства 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>
                <a:solidFill>
                  <a:srgbClr val="FFFF00"/>
                </a:solidFill>
              </a:rPr>
              <a:t>(</a:t>
            </a:r>
            <a:r>
              <a:rPr lang="ru-RU" sz="2000" dirty="0">
                <a:solidFill>
                  <a:srgbClr val="FFFF00"/>
                </a:solidFill>
              </a:rPr>
              <a:t>стоимость нематериальных активов, отнесенная к объему выпуска продукции</a:t>
            </a:r>
            <a:r>
              <a:rPr lang="ru-RU" sz="2000" dirty="0" smtClean="0">
                <a:solidFill>
                  <a:srgbClr val="FFFF00"/>
                </a:solidFill>
              </a:rPr>
              <a:t>);</a:t>
            </a:r>
          </a:p>
          <a:p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>
                <a:solidFill>
                  <a:srgbClr val="FFFF00"/>
                </a:solidFill>
              </a:rPr>
              <a:t>• структура и состояние нематериальных активов по видам, срокам полезного использования, источникам образования 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>
                <a:solidFill>
                  <a:srgbClr val="FFFF00"/>
                </a:solidFill>
              </a:rPr>
              <a:t>(</a:t>
            </a:r>
            <a:r>
              <a:rPr lang="ru-RU" sz="2000" dirty="0">
                <a:solidFill>
                  <a:srgbClr val="FFFF00"/>
                </a:solidFill>
              </a:rPr>
              <a:t>государственные субсидии, внесенные учредителями, приобретенные за плату или в обмен на другое имущество, полученные безвозмездно от юридических и физических лиц), правовой защищенности (защищенные авторскими правами, патентами на изобретение, свидетельствами на полезную модель, зарегистрированными лицензиями, патентами на промышленные образцы, свидетельствами на товарный знак и т.д</a:t>
            </a:r>
            <a:r>
              <a:rPr lang="ru-RU" sz="2000" dirty="0" smtClean="0">
                <a:solidFill>
                  <a:srgbClr val="FFFF00"/>
                </a:solidFill>
              </a:rPr>
              <a:t>.);</a:t>
            </a:r>
          </a:p>
          <a:p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>
                <a:solidFill>
                  <a:srgbClr val="FFFF00"/>
                </a:solidFill>
              </a:rPr>
              <a:t>• эффективность использования, доходность и оборачиваемость нематериальных активов</a:t>
            </a:r>
            <a:r>
              <a:rPr lang="ru-RU" sz="2000" dirty="0" smtClean="0">
                <a:solidFill>
                  <a:srgbClr val="FFFF00"/>
                </a:solidFill>
              </a:rPr>
              <a:t>;</a:t>
            </a:r>
          </a:p>
          <a:p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>
                <a:solidFill>
                  <a:srgbClr val="FFFF00"/>
                </a:solidFill>
              </a:rPr>
              <a:t>• ликвидность нематериальных активов и степень риска вложений капитала в данный вид активов 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>
                <a:solidFill>
                  <a:srgbClr val="FFFF00"/>
                </a:solidFill>
              </a:rPr>
              <a:t>(</a:t>
            </a:r>
            <a:r>
              <a:rPr lang="ru-RU" sz="2000" dirty="0">
                <a:solidFill>
                  <a:srgbClr val="FFFF00"/>
                </a:solidFill>
              </a:rPr>
              <a:t>высоколиквидные, </a:t>
            </a:r>
            <a:r>
              <a:rPr lang="ru-RU" sz="2000" dirty="0" err="1">
                <a:solidFill>
                  <a:srgbClr val="FFFF00"/>
                </a:solidFill>
              </a:rPr>
              <a:t>среднеликвидные</a:t>
            </a:r>
            <a:r>
              <a:rPr lang="ru-RU" sz="2000" dirty="0">
                <a:solidFill>
                  <a:srgbClr val="FFFF00"/>
                </a:solidFill>
              </a:rPr>
              <a:t> и </a:t>
            </a:r>
            <a:r>
              <a:rPr lang="ru-RU" sz="2000" dirty="0" err="1">
                <a:solidFill>
                  <a:srgbClr val="FFFF00"/>
                </a:solidFill>
              </a:rPr>
              <a:t>низколиквидные</a:t>
            </a:r>
            <a:r>
              <a:rPr lang="ru-RU" sz="2000" dirty="0">
                <a:solidFill>
                  <a:srgbClr val="FFFF00"/>
                </a:solidFill>
              </a:rPr>
              <a:t>).</a:t>
            </a:r>
          </a:p>
          <a:p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6758" y="118533"/>
            <a:ext cx="8534400" cy="1507067"/>
          </a:xfrm>
        </p:spPr>
        <p:txBody>
          <a:bodyPr/>
          <a:lstStyle/>
          <a:p>
            <a:r>
              <a:rPr lang="ru-RU" dirty="0" smtClean="0"/>
              <a:t>Расчёт и вычисление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64" y="4361054"/>
            <a:ext cx="4120573" cy="2581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504"/>
            <a:ext cx="6142182" cy="3367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485" y="1149504"/>
            <a:ext cx="6104515" cy="33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6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5085" y="0"/>
            <a:ext cx="2594696" cy="1507067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17" y="1106961"/>
            <a:ext cx="7211431" cy="400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17" y="1507067"/>
            <a:ext cx="7211431" cy="2277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627" y="134322"/>
            <a:ext cx="3029373" cy="838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716" y="1734797"/>
            <a:ext cx="7211431" cy="8002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715" y="2535009"/>
            <a:ext cx="7211432" cy="15623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710" y="4097327"/>
            <a:ext cx="7211433" cy="9050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713" y="5002328"/>
            <a:ext cx="7211431" cy="2286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712" y="5230058"/>
            <a:ext cx="7211431" cy="9526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6711" y="6182691"/>
            <a:ext cx="7211432" cy="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72" y="262210"/>
            <a:ext cx="7154273" cy="2191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73" y="723143"/>
            <a:ext cx="7154272" cy="2949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573" y="481316"/>
            <a:ext cx="7154272" cy="2460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335" y="1259893"/>
            <a:ext cx="11561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Отношение нематериальных активов = нематериальные активы</a:t>
            </a:r>
            <a:r>
              <a:rPr lang="en-US" dirty="0" smtClean="0"/>
              <a:t>/</a:t>
            </a:r>
            <a:r>
              <a:rPr lang="ru-RU" dirty="0" smtClean="0"/>
              <a:t>Минус(нематериальные активы)</a:t>
            </a:r>
          </a:p>
          <a:p>
            <a:endParaRPr lang="ru-RU" dirty="0"/>
          </a:p>
          <a:p>
            <a:r>
              <a:rPr lang="ru-RU" dirty="0" smtClean="0"/>
              <a:t>К(ОНА</a:t>
            </a:r>
            <a:r>
              <a:rPr lang="en-US" dirty="0" smtClean="0"/>
              <a:t>, 2019</a:t>
            </a:r>
            <a:r>
              <a:rPr lang="ru-RU" dirty="0" smtClean="0"/>
              <a:t>) = 223 340 462 </a:t>
            </a:r>
            <a:r>
              <a:rPr lang="en-US" dirty="0" smtClean="0"/>
              <a:t>/ 382 025 167 = 0,58 = 58%</a:t>
            </a:r>
          </a:p>
          <a:p>
            <a:r>
              <a:rPr lang="ru-RU" dirty="0" smtClean="0"/>
              <a:t>К(ОНА, 2018) = 121 476 465 </a:t>
            </a:r>
            <a:r>
              <a:rPr lang="en-US" dirty="0" smtClean="0"/>
              <a:t>/ 179 762 993 = 0,67 = 67%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101" y="1699491"/>
            <a:ext cx="5607899" cy="19673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101" y="3666837"/>
            <a:ext cx="5607899" cy="18285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873" y="3568217"/>
            <a:ext cx="5652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 = С </a:t>
            </a:r>
            <a:r>
              <a:rPr lang="en-US" dirty="0" smtClean="0"/>
              <a:t>/ </a:t>
            </a:r>
            <a:r>
              <a:rPr lang="ru-RU" dirty="0" smtClean="0"/>
              <a:t>СПИ</a:t>
            </a:r>
          </a:p>
          <a:p>
            <a:endParaRPr lang="ru-RU" dirty="0"/>
          </a:p>
          <a:p>
            <a:r>
              <a:rPr lang="ru-RU" dirty="0" smtClean="0"/>
              <a:t>С(2019) = 223 340 462  + 7 065 614 + 35 538 220 = </a:t>
            </a:r>
          </a:p>
          <a:p>
            <a:r>
              <a:rPr lang="ru-RU" dirty="0" smtClean="0"/>
              <a:t>265 944 296 млн. тенге </a:t>
            </a:r>
          </a:p>
          <a:p>
            <a:endParaRPr lang="ru-RU" dirty="0" smtClean="0"/>
          </a:p>
          <a:p>
            <a:r>
              <a:rPr lang="ru-RU" dirty="0" smtClean="0"/>
              <a:t>С(2018) = 121 476 465 + 6 464 374 + 23 203 274 = </a:t>
            </a:r>
          </a:p>
          <a:p>
            <a:r>
              <a:rPr lang="ru-RU" dirty="0" smtClean="0"/>
              <a:t>151 144 113 млн. тенге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24873" y="5876541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СПИ(2018)  = 27 432 928 * 0,67 = 15 700 062 млн. тенге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5335" y="63638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СПИ(2019) = 46 003 051 * 0,58 = 26 681 680 млн. тенге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69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38" y="0"/>
            <a:ext cx="4323772" cy="2401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951345" y="3140364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Л(НМА</a:t>
            </a:r>
            <a:r>
              <a:rPr lang="en-US" dirty="0" smtClean="0"/>
              <a:t>,2019)</a:t>
            </a:r>
            <a:r>
              <a:rPr lang="ru-RU" dirty="0" smtClean="0"/>
              <a:t> = 265 944 296 </a:t>
            </a:r>
            <a:r>
              <a:rPr lang="en-US" dirty="0" smtClean="0"/>
              <a:t>/ 26 681 680 =  9,96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1345" y="3879273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Л(НМА</a:t>
            </a:r>
            <a:r>
              <a:rPr lang="en-US" dirty="0" smtClean="0"/>
              <a:t>, 2018</a:t>
            </a:r>
            <a:r>
              <a:rPr lang="ru-RU" dirty="0" smtClean="0"/>
              <a:t>) = 151 144 113 </a:t>
            </a:r>
            <a:r>
              <a:rPr lang="en-US" dirty="0" smtClean="0"/>
              <a:t>/ 15 700 062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9,62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471054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T(2019) = 360 / 9,96 = 36</a:t>
            </a:r>
            <a:r>
              <a:rPr lang="ru-RU" dirty="0" smtClean="0"/>
              <a:t> дней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51345" y="535715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T(2018) = 360 / 9,62 = 37</a:t>
            </a:r>
            <a:r>
              <a:rPr lang="ru-RU" dirty="0" smtClean="0"/>
              <a:t> дней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64728" y="4618182"/>
            <a:ext cx="7277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 За прошедшие 2018-2019 годы,</a:t>
            </a:r>
          </a:p>
          <a:p>
            <a:r>
              <a:rPr lang="ru-RU" dirty="0" smtClean="0"/>
              <a:t>Компания остается лидирующей в продаже товара. </a:t>
            </a:r>
            <a:endParaRPr lang="ru-RU" dirty="0"/>
          </a:p>
          <a:p>
            <a:r>
              <a:rPr lang="ru-RU" dirty="0" smtClean="0"/>
              <a:t>Как можно увидеть на средней окупаемости в периоде,</a:t>
            </a:r>
          </a:p>
          <a:p>
            <a:r>
              <a:rPr lang="ru-RU" dirty="0"/>
              <a:t>с</a:t>
            </a:r>
            <a:r>
              <a:rPr lang="ru-RU" dirty="0" smtClean="0"/>
              <a:t>редняя окупаемость нематериальных активов быстр,</a:t>
            </a:r>
          </a:p>
          <a:p>
            <a:r>
              <a:rPr lang="ru-RU" dirty="0"/>
              <a:t>т</a:t>
            </a:r>
            <a:r>
              <a:rPr lang="ru-RU" dirty="0" smtClean="0"/>
              <a:t>ак как он распродается в течении больше месяца, что </a:t>
            </a:r>
          </a:p>
          <a:p>
            <a:r>
              <a:rPr lang="ru-RU" dirty="0" smtClean="0"/>
              <a:t>говорит нам о том, что компания имеет хорошую позицию </a:t>
            </a:r>
          </a:p>
          <a:p>
            <a:r>
              <a:rPr lang="ru-RU" dirty="0"/>
              <a:t>в</a:t>
            </a:r>
            <a:r>
              <a:rPr lang="ru-RU" dirty="0" smtClean="0"/>
              <a:t> обороте собственных товаров.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27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7158" y="0"/>
            <a:ext cx="3998624" cy="1507067"/>
          </a:xfrm>
        </p:spPr>
        <p:txBody>
          <a:bodyPr/>
          <a:lstStyle/>
          <a:p>
            <a:r>
              <a:rPr lang="ru-RU" dirty="0" smtClean="0"/>
              <a:t>Бонус-задача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4" y="1054168"/>
            <a:ext cx="5619963" cy="37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875" y="4959928"/>
            <a:ext cx="7297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ТАБЛИЦА(3) СОС (СТЛБ.1-СТЛБ.2) </a:t>
            </a:r>
          </a:p>
          <a:p>
            <a:r>
              <a:rPr lang="ru-RU" dirty="0" smtClean="0"/>
              <a:t>ТАБЛИЦА(5) ФУНКЦИОНИРУЮЩИЙ КАПИТАЛ (СТЛБ.3+СТЛБ.4)</a:t>
            </a:r>
          </a:p>
          <a:p>
            <a:r>
              <a:rPr lang="ru-RU" dirty="0" smtClean="0"/>
              <a:t>ТАБЛИЦА(7) ОВО (СТЛБ.5+СТЛБ.6)</a:t>
            </a:r>
          </a:p>
          <a:p>
            <a:r>
              <a:rPr lang="ru-RU" dirty="0" smtClean="0"/>
              <a:t>ТАБЛИЦА(9) ИЗЛИШЕК СОС (СТЛБ.3-СТЛБ.8)</a:t>
            </a:r>
          </a:p>
          <a:p>
            <a:r>
              <a:rPr lang="ru-RU" dirty="0" smtClean="0"/>
              <a:t>ТАБЛИЦА(10) ИЗЛИШЕК ФК (СТЛБ.5-СТЛБ.8)</a:t>
            </a:r>
          </a:p>
          <a:p>
            <a:r>
              <a:rPr lang="ru-RU" dirty="0" smtClean="0"/>
              <a:t>ТАБЛИЦА(11) ИЗЛИШЕК ВИ (СТЛБ.7-СТЛБ.8)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3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2904" y="0"/>
            <a:ext cx="5384078" cy="3709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Заполним таблицу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73935"/>
              </p:ext>
            </p:extLst>
          </p:nvPr>
        </p:nvGraphicFramePr>
        <p:xfrm>
          <a:off x="517236" y="370995"/>
          <a:ext cx="11231418" cy="647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78">
                  <a:extLst>
                    <a:ext uri="{9D8B030D-6E8A-4147-A177-3AD203B41FA5}">
                      <a16:colId xmlns:a16="http://schemas.microsoft.com/office/drawing/2014/main" val="3014708134"/>
                    </a:ext>
                  </a:extLst>
                </a:gridCol>
                <a:gridCol w="4399058">
                  <a:extLst>
                    <a:ext uri="{9D8B030D-6E8A-4147-A177-3AD203B41FA5}">
                      <a16:colId xmlns:a16="http://schemas.microsoft.com/office/drawing/2014/main" val="673951443"/>
                    </a:ext>
                  </a:extLst>
                </a:gridCol>
                <a:gridCol w="1760228">
                  <a:extLst>
                    <a:ext uri="{9D8B030D-6E8A-4147-A177-3AD203B41FA5}">
                      <a16:colId xmlns:a16="http://schemas.microsoft.com/office/drawing/2014/main" val="31587373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69582727"/>
                    </a:ext>
                  </a:extLst>
                </a:gridCol>
                <a:gridCol w="2198254">
                  <a:extLst>
                    <a:ext uri="{9D8B030D-6E8A-4147-A177-3AD203B41FA5}">
                      <a16:colId xmlns:a16="http://schemas.microsoft.com/office/drawing/2014/main" val="3091007573"/>
                    </a:ext>
                  </a:extLst>
                </a:gridCol>
              </a:tblGrid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Показатели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Измерение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68742"/>
                  </a:ext>
                </a:extLst>
              </a:tr>
              <a:tr h="552423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Собственный капитал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8841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9432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9432-8841</a:t>
                      </a:r>
                      <a:r>
                        <a:rPr lang="ru-RU" baseline="0" dirty="0" smtClean="0"/>
                        <a:t> = </a:t>
                      </a:r>
                      <a:r>
                        <a:rPr lang="ru-RU" dirty="0" smtClean="0"/>
                        <a:t>591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27229"/>
                  </a:ext>
                </a:extLst>
              </a:tr>
              <a:tr h="552423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Внеоборотные</a:t>
                      </a:r>
                      <a:r>
                        <a:rPr lang="ru-RU" dirty="0" smtClean="0"/>
                        <a:t> активы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4123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4005</a:t>
                      </a:r>
                      <a:r>
                        <a:rPr lang="ru-RU" baseline="0" dirty="0" smtClean="0"/>
                        <a:t>-4123 = -118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61151"/>
                  </a:ext>
                </a:extLst>
              </a:tr>
              <a:tr h="78917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Собственные оборотные</a:t>
                      </a:r>
                      <a:r>
                        <a:rPr lang="ru-RU" baseline="0" dirty="0" smtClean="0"/>
                        <a:t> средства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8841</a:t>
                      </a:r>
                      <a:r>
                        <a:rPr lang="en-US" baseline="0" dirty="0" smtClean="0"/>
                        <a:t>-4123       =4718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9432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4005 =5427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5427-4718 = 709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51391"/>
                  </a:ext>
                </a:extLst>
              </a:tr>
              <a:tr h="552423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Долгосрочные кредиты и займы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70-90 = 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0921"/>
                  </a:ext>
                </a:extLst>
              </a:tr>
              <a:tr h="552423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Функционирующий капитал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4718+90=4808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5427+70=5497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28209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Краткосрочные кредиты и займы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84484"/>
                  </a:ext>
                </a:extLst>
              </a:tr>
              <a:tr h="628089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Общая величина основных источников формирования запасов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4808+250 = 5058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5497+250 = 5747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1308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11638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Излишек (недостаток) СОС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4718-4802=-84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5427-5007=420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8446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Излишек (недостаток) ФК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4808-4802=6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5497-5007=490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38046"/>
                  </a:ext>
                </a:extLst>
              </a:tr>
              <a:tr h="628089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Излишек (недостаток) ВИ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5058-4702 =256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5747-5007 =740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8501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Трехкомпонентный показатель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{0;1;1}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{1;1;1}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7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3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6758" y="0"/>
            <a:ext cx="2114405" cy="1507067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9449" y="1507067"/>
            <a:ext cx="11516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2009 г. предприятие характеризуется абсолютной финансовой устойчивостью и находится в </a:t>
            </a:r>
            <a:r>
              <a:rPr lang="ru-RU" dirty="0" smtClean="0"/>
              <a:t>без рисковой </a:t>
            </a:r>
            <a:r>
              <a:rPr lang="ru-RU" dirty="0"/>
              <a:t>зоне, следовательно, риск потери финансовой устойчивости отсутствует.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2008 г. предприятие находилось в зоне допустимого риска, то есть в условиях недостатка собственных оборотных средств и излишка долгосрочных источников формирования запасов и затрат.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Этой </a:t>
            </a:r>
            <a:r>
              <a:rPr lang="ru-RU" dirty="0"/>
              <a:t>ситуации соответствует гарантированная платежеспособность и допустимый уровень риска потери финансовой 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25538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5775" y="312496"/>
            <a:ext cx="10630333" cy="150706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Определение неудовлетворительной структуры баланса предприятия</a:t>
            </a:r>
            <a:br>
              <a:rPr lang="ru-RU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4" y="1939637"/>
            <a:ext cx="121667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основе показателей для определение баланса предприятия рассматривают множество факторов:</a:t>
            </a:r>
          </a:p>
          <a:p>
            <a:endParaRPr lang="ru-RU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Коэффициент текущей ликвидности</a:t>
            </a:r>
          </a:p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Коэффициент обеспечения собственными средствами</a:t>
            </a:r>
          </a:p>
          <a:p>
            <a:r>
              <a:rPr lang="ru-RU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sz="20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основания для признания структуры баланса предприятия неудовлетворительной, а </a:t>
            </a:r>
          </a:p>
          <a:p>
            <a:r>
              <a:rPr lang="ru-RU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редприятия неплатежеспособными является выполнение одного из следующих условий:</a:t>
            </a:r>
          </a:p>
          <a:p>
            <a:endParaRPr lang="ru-RU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Коэффициент текущей ликвидности на конец отчетного года (периода) имеет значение менее 2</a:t>
            </a:r>
          </a:p>
          <a:p>
            <a:r>
              <a:rPr lang="ru-RU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Коэффициент обеспеченности собственными средствами на конец отчетного периода имеет</a:t>
            </a:r>
          </a:p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менее 0.1</a:t>
            </a:r>
          </a:p>
          <a:p>
            <a:endParaRPr lang="ru-RU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Рассмотрим формулу для анализа неудовлетворительной структуры баланса предприятия</a:t>
            </a:r>
            <a:endParaRPr lang="ru-RU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56673" y="12497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Задача с практики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56673" y="1234498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Собственный капитал - </a:t>
            </a:r>
            <a:r>
              <a:rPr lang="ru-RU" dirty="0" smtClean="0">
                <a:solidFill>
                  <a:schemeClr val="tx1"/>
                </a:solidFill>
              </a:rPr>
              <a:t>427 358 000 </a:t>
            </a:r>
            <a:r>
              <a:rPr lang="ru-RU" dirty="0" err="1" smtClean="0">
                <a:solidFill>
                  <a:schemeClr val="tx1"/>
                </a:solidFill>
              </a:rPr>
              <a:t>млн.тг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Валюта </a:t>
            </a:r>
            <a:r>
              <a:rPr lang="ru-RU" dirty="0" smtClean="0">
                <a:solidFill>
                  <a:schemeClr val="tx1"/>
                </a:solidFill>
              </a:rPr>
              <a:t>баланса - </a:t>
            </a:r>
            <a:r>
              <a:rPr lang="ru-RU" dirty="0">
                <a:solidFill>
                  <a:schemeClr val="tx1"/>
                </a:solidFill>
              </a:rPr>
              <a:t>380 907 000 </a:t>
            </a:r>
            <a:r>
              <a:rPr lang="ru-RU" dirty="0" err="1">
                <a:solidFill>
                  <a:schemeClr val="tx1"/>
                </a:solidFill>
              </a:rPr>
              <a:t>млн.тг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КФУ: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1) При 0,4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2) При 0,85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КФУ = СК + ДО 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ru-RU" dirty="0" smtClean="0">
                <a:solidFill>
                  <a:schemeClr val="tx1"/>
                </a:solidFill>
              </a:rPr>
              <a:t> ВБ</a:t>
            </a:r>
          </a:p>
        </p:txBody>
      </p:sp>
    </p:spTree>
    <p:extLst>
      <p:ext uri="{BB962C8B-B14F-4D97-AF65-F5344CB8AC3E}">
        <p14:creationId xmlns:p14="http://schemas.microsoft.com/office/powerpoint/2010/main" val="10409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type="title"/>
          </p:nvPr>
        </p:nvSpPr>
        <p:spPr>
          <a:xfrm>
            <a:off x="665162" y="201756"/>
            <a:ext cx="11342111" cy="63930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Долгосрочные обязательства</a:t>
            </a:r>
            <a:r>
              <a:rPr lang="ru-RU" sz="2800" dirty="0" smtClean="0"/>
              <a:t>: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ДО </a:t>
            </a:r>
            <a:r>
              <a:rPr lang="ru-RU" sz="2800" dirty="0" smtClean="0"/>
              <a:t>= КФУ * ВБ </a:t>
            </a:r>
            <a:r>
              <a:rPr lang="en-US" sz="2800" dirty="0" smtClean="0"/>
              <a:t>/ </a:t>
            </a:r>
            <a:r>
              <a:rPr lang="ru-RU" sz="2800" dirty="0" smtClean="0"/>
              <a:t>СК</a:t>
            </a:r>
          </a:p>
          <a:p>
            <a:pPr lvl="1"/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При </a:t>
            </a:r>
            <a:r>
              <a:rPr lang="ru-RU" sz="2800" dirty="0" smtClean="0"/>
              <a:t>КФУ = 0,7</a:t>
            </a:r>
          </a:p>
          <a:p>
            <a:pPr lvl="1"/>
            <a:r>
              <a:rPr lang="ru-RU" sz="2800" dirty="0" smtClean="0"/>
              <a:t>ДО = 0,4 * </a:t>
            </a:r>
            <a:r>
              <a:rPr lang="ru-RU" sz="2800" dirty="0"/>
              <a:t>427 358 000 </a:t>
            </a:r>
            <a:r>
              <a:rPr lang="ru-RU" sz="2800" dirty="0" smtClean="0"/>
              <a:t>- </a:t>
            </a:r>
            <a:r>
              <a:rPr lang="ru-RU" sz="2800" dirty="0"/>
              <a:t>380 907 000 </a:t>
            </a:r>
            <a:r>
              <a:rPr lang="ru-RU" sz="2800" dirty="0" smtClean="0"/>
              <a:t> = 32 515 700 </a:t>
            </a:r>
            <a:r>
              <a:rPr lang="ru-RU" sz="2800" dirty="0" err="1" smtClean="0"/>
              <a:t>млн.тг</a:t>
            </a:r>
            <a:endParaRPr lang="ru-RU" sz="2800" dirty="0" smtClean="0"/>
          </a:p>
          <a:p>
            <a:pPr lvl="1"/>
            <a:endParaRPr lang="ru-RU" sz="2800" dirty="0"/>
          </a:p>
          <a:p>
            <a:pPr lvl="1"/>
            <a:r>
              <a:rPr lang="ru-RU" sz="2800" dirty="0" smtClean="0"/>
              <a:t>При КФУ = 0,85</a:t>
            </a:r>
          </a:p>
          <a:p>
            <a:pPr lvl="1"/>
            <a:r>
              <a:rPr lang="ru-RU" sz="2800" dirty="0" smtClean="0"/>
              <a:t>ДО = 0,85 * 427 358 000 – 380 907 000 = 39 483 350 </a:t>
            </a:r>
            <a:r>
              <a:rPr lang="ru-RU" sz="2800" dirty="0" err="1" smtClean="0"/>
              <a:t>млн.тг</a:t>
            </a:r>
            <a:endParaRPr lang="ru-RU" sz="2800" dirty="0" smtClean="0"/>
          </a:p>
          <a:p>
            <a:pPr lvl="1"/>
            <a:endParaRPr lang="ru-RU" sz="2800" dirty="0"/>
          </a:p>
          <a:p>
            <a:pPr lvl="1"/>
            <a:r>
              <a:rPr lang="ru-RU" sz="2800" dirty="0" smtClean="0"/>
              <a:t>Вывод: При этих значениях коэффициент устойчивости удовлетворяет требованию КФУ </a:t>
            </a:r>
            <a:r>
              <a:rPr lang="en-US" sz="2800" dirty="0" smtClean="0"/>
              <a:t>&gt; 0,</a:t>
            </a:r>
            <a:r>
              <a:rPr lang="ru-RU" sz="2800" dirty="0"/>
              <a:t>7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394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8139" y="-26520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РЕШЕНИЕ Задачи на определение структуры баланса предприятия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8" y="1708726"/>
            <a:ext cx="6096851" cy="2019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45" y="1678859"/>
            <a:ext cx="2915057" cy="4858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945" y="2571983"/>
            <a:ext cx="4553673" cy="18197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88" y="4212142"/>
            <a:ext cx="3181794" cy="7049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88" y="5185847"/>
            <a:ext cx="4821512" cy="14541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63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326" y="349441"/>
            <a:ext cx="11794837" cy="1507067"/>
          </a:xfrm>
        </p:spPr>
        <p:txBody>
          <a:bodyPr/>
          <a:lstStyle/>
          <a:p>
            <a:r>
              <a:rPr lang="ru-RU" dirty="0" smtClean="0"/>
              <a:t>ДАННЫЕ отчетности компании КАЗАХТЕЛЕКОМ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6" y="1632275"/>
            <a:ext cx="3315163" cy="387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777673" y="1856508"/>
            <a:ext cx="6945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ИЗ ОТЧЕТНОСТИ ЗА 2019 ГОД ГДЕ:</a:t>
            </a:r>
          </a:p>
          <a:p>
            <a:endParaRPr lang="ru-RU" dirty="0"/>
          </a:p>
          <a:p>
            <a:r>
              <a:rPr lang="ru-RU" dirty="0" smtClean="0"/>
              <a:t>БАЛАНСОВАЯ СТОИМОСТЬ – </a:t>
            </a:r>
            <a:r>
              <a:rPr lang="en-US" dirty="0" smtClean="0"/>
              <a:t>II </a:t>
            </a:r>
            <a:r>
              <a:rPr lang="ru-RU" dirty="0" smtClean="0"/>
              <a:t>АКТИВ БАЛАНСА </a:t>
            </a:r>
          </a:p>
          <a:p>
            <a:endParaRPr lang="ru-RU" dirty="0"/>
          </a:p>
          <a:p>
            <a:r>
              <a:rPr lang="ru-RU" dirty="0" smtClean="0"/>
              <a:t>СПРАВЕДЛИВАЯ СТОИМОСТЬ – </a:t>
            </a:r>
            <a:r>
              <a:rPr lang="en-US" dirty="0" smtClean="0"/>
              <a:t>III </a:t>
            </a:r>
            <a:r>
              <a:rPr lang="ru-RU" dirty="0" smtClean="0"/>
              <a:t>АКТИВ БАЛАНСА</a:t>
            </a:r>
          </a:p>
          <a:p>
            <a:endParaRPr lang="ru-RU" dirty="0"/>
          </a:p>
          <a:p>
            <a:r>
              <a:rPr lang="ru-RU" dirty="0" smtClean="0"/>
              <a:t>ТОРГОВАЯ КРЕДИТОРСКАЯ ЗАДОЛЖЕННОСТЬ – ПАССИВНЫЙ АКТИВ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04" y="4356653"/>
            <a:ext cx="4334480" cy="3429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504" y="4686958"/>
            <a:ext cx="590632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993" y="257077"/>
            <a:ext cx="9909897" cy="15070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Подсчёт активов </a:t>
            </a:r>
            <a:r>
              <a:rPr lang="en-US" dirty="0" smtClean="0"/>
              <a:t>II </a:t>
            </a:r>
            <a:r>
              <a:rPr lang="ru-RU" dirty="0" smtClean="0"/>
              <a:t>и </a:t>
            </a:r>
            <a:r>
              <a:rPr lang="en-US" dirty="0" smtClean="0"/>
              <a:t>III </a:t>
            </a:r>
            <a:r>
              <a:rPr lang="ru-RU" dirty="0" smtClean="0"/>
              <a:t>БАЛАНСА </a:t>
            </a:r>
            <a:r>
              <a:rPr lang="en-US" dirty="0" smtClean="0"/>
              <a:t>| </a:t>
            </a:r>
            <a:r>
              <a:rPr lang="ru-RU" dirty="0" smtClean="0"/>
              <a:t>РАСЧЁТ коэффициента текущей ликвидности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1993" y="2225964"/>
            <a:ext cx="102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IIA =</a:t>
            </a:r>
            <a:r>
              <a:rPr lang="ru-RU" dirty="0" smtClean="0"/>
              <a:t> 71 382</a:t>
            </a:r>
            <a:r>
              <a:rPr lang="en-US" dirty="0" smtClean="0"/>
              <a:t> </a:t>
            </a:r>
            <a:r>
              <a:rPr lang="ru-RU" dirty="0" smtClean="0"/>
              <a:t>822 + 4 170 159 + 5 227 326 + 4 964 633 + 37 255 722 = 123 000 662 млн. тенге  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1993" y="2724544"/>
            <a:ext cx="101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IIIA = </a:t>
            </a:r>
            <a:r>
              <a:rPr lang="ru-RU" dirty="0" smtClean="0"/>
              <a:t>71 382 822 + 4 198 588 + 5 227 326 + 4 964 633 + 37 255 722 = 123 029 091 млн. тенге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9976" y="3721704"/>
            <a:ext cx="1077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К1Ф = 123 000 662 + 123 029 091 </a:t>
            </a:r>
            <a:r>
              <a:rPr lang="en-US" dirty="0" smtClean="0"/>
              <a:t>/ </a:t>
            </a:r>
            <a:r>
              <a:rPr lang="ru-RU" dirty="0" smtClean="0"/>
              <a:t>118 785 678 = </a:t>
            </a:r>
            <a:r>
              <a:rPr lang="en-US" dirty="0" smtClean="0"/>
              <a:t>2,07  </a:t>
            </a:r>
            <a:r>
              <a:rPr lang="ru-RU" dirty="0" smtClean="0">
                <a:solidFill>
                  <a:srgbClr val="FFFF00"/>
                </a:solidFill>
              </a:rPr>
              <a:t>(не соответствует требованию менее 2)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1993" y="3223124"/>
            <a:ext cx="951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- II</a:t>
            </a:r>
            <a:r>
              <a:rPr lang="ru-RU" dirty="0" smtClean="0"/>
              <a:t>П = 32 009 038 + 25 952 370 + 1 436 431 + 59 397 839 = 118 785 678 млн. тенге    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1994" y="1579633"/>
            <a:ext cx="1082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IA(2019) = 11 813 629 + 1 337 725 + 1 444 217 + 1 258 300 + 665 484 + 650 877 + 606 701 + 601 </a:t>
            </a:r>
            <a:r>
              <a:rPr lang="en-US" dirty="0" smtClean="0"/>
              <a:t>04</a:t>
            </a:r>
            <a:r>
              <a:rPr lang="en-US" dirty="0"/>
              <a:t>547 369 + 136 254 + 788 + 5 688 819 = </a:t>
            </a:r>
            <a:r>
              <a:rPr lang="en-US" dirty="0" smtClean="0"/>
              <a:t>24 </a:t>
            </a:r>
            <a:r>
              <a:rPr lang="en-US" dirty="0"/>
              <a:t>751 203 </a:t>
            </a:r>
            <a:r>
              <a:rPr lang="ru-RU" dirty="0"/>
              <a:t>млн. тенге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9976" y="4229690"/>
            <a:ext cx="1087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К2 = (118 785 678 – 24 751 203) </a:t>
            </a:r>
            <a:r>
              <a:rPr lang="en-US" dirty="0" smtClean="0"/>
              <a:t>/ (123 000 662 + 123 029 091</a:t>
            </a:r>
            <a:r>
              <a:rPr lang="en-US" dirty="0"/>
              <a:t>) = 94 034 </a:t>
            </a:r>
            <a:r>
              <a:rPr lang="en-US" dirty="0" smtClean="0"/>
              <a:t>475 / 246 029 753 = 0,38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не соответствует требованию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менее 0</a:t>
            </a:r>
            <a:r>
              <a:rPr lang="en-US" dirty="0" smtClean="0">
                <a:solidFill>
                  <a:srgbClr val="FFFF00"/>
                </a:solidFill>
              </a:rPr>
              <a:t>.1)</a:t>
            </a:r>
            <a:endParaRPr lang="ru-RU" dirty="0" smtClean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569" y="5596182"/>
            <a:ext cx="1183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 Коэффициент </a:t>
            </a:r>
            <a:r>
              <a:rPr lang="ru-RU" dirty="0" smtClean="0"/>
              <a:t>ликвидности и обеспеченности </a:t>
            </a:r>
            <a:r>
              <a:rPr lang="ru-RU" dirty="0"/>
              <a:t>за баланс 2019 год является устойчивым в отношении общих</a:t>
            </a:r>
          </a:p>
          <a:p>
            <a:r>
              <a:rPr lang="ru-RU" dirty="0"/>
              <a:t>оборотов за 2019 год. </a:t>
            </a:r>
            <a:r>
              <a:rPr lang="ru-RU" dirty="0" smtClean="0"/>
              <a:t>По сведениям коэффициента удовлетворительности К3, баланс является удовлетворительным.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22757" y="522685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К3 = </a:t>
            </a:r>
            <a:r>
              <a:rPr lang="en-US" dirty="0" smtClean="0"/>
              <a:t>(</a:t>
            </a:r>
            <a:r>
              <a:rPr lang="ru-RU" dirty="0" smtClean="0"/>
              <a:t>2,07 + 6 </a:t>
            </a:r>
            <a:r>
              <a:rPr lang="en-US" dirty="0" smtClean="0"/>
              <a:t>/ 12</a:t>
            </a:r>
            <a:r>
              <a:rPr lang="ru-RU" dirty="0" smtClean="0"/>
              <a:t>  </a:t>
            </a:r>
            <a:r>
              <a:rPr lang="en-US" dirty="0" smtClean="0"/>
              <a:t>(2,07-2) / 2) = 0,8995%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4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721" y="321731"/>
            <a:ext cx="9623570" cy="15070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Подсчёт активов </a:t>
            </a:r>
            <a:r>
              <a:rPr lang="en-US" dirty="0" smtClean="0"/>
              <a:t>I / II / III </a:t>
            </a:r>
            <a:r>
              <a:rPr lang="ru-RU" dirty="0" smtClean="0"/>
              <a:t>баланса расчёт коэффициента ликвидности за 2018 год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86359" y="1828798"/>
            <a:ext cx="81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Рассчитаем данный коэффициент по второй формуле, равной К2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09" y="2536608"/>
            <a:ext cx="4239217" cy="3238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09" y="2871155"/>
            <a:ext cx="4820323" cy="1181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732" y="2871155"/>
            <a:ext cx="847843" cy="11717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33409" y="4184073"/>
            <a:ext cx="4945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</a:t>
            </a:r>
            <a:r>
              <a:rPr lang="ru-RU" dirty="0" smtClean="0"/>
              <a:t>АКТИВ БАЛАНСА – ИЗ ТАБЛИЦЫ НЕОТЛОЖЕННЫЕ НАЛОГОВЫЕ АКТИВЫ ЗА 2018 ГОД</a:t>
            </a:r>
          </a:p>
          <a:p>
            <a:endParaRPr lang="ru-RU" dirty="0"/>
          </a:p>
          <a:p>
            <a:r>
              <a:rPr lang="en-US" dirty="0" smtClean="0"/>
              <a:t>I </a:t>
            </a:r>
            <a:r>
              <a:rPr lang="ru-RU" dirty="0" smtClean="0"/>
              <a:t>ПАССИВ БАЛАНСА – ТОРГОВАЯ КРЕДИТОРСКАЯ ЗАДОЛЖЕННОСТЬ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5" y="2536608"/>
            <a:ext cx="1933845" cy="3686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11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403"/>
            <a:ext cx="2674903" cy="6899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049" y="110837"/>
            <a:ext cx="88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dirty="0" smtClean="0"/>
              <a:t>А(2018) = 1 337 725 + 288 906 + 1 104 258 + 917 356 + 28 610 + 338 438 + 806 269 + 210 672 + 468 247 + 2 910 373 + 1 550 424 = 9 961 278 млн. тенге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049" y="829976"/>
            <a:ext cx="911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IIA</a:t>
            </a:r>
            <a:r>
              <a:rPr lang="ru-RU" dirty="0" smtClean="0"/>
              <a:t>(2018)</a:t>
            </a:r>
            <a:r>
              <a:rPr lang="en-US" dirty="0" smtClean="0"/>
              <a:t> = 45 350 092 + 9 649 734 + 4 685 111 + 10 171 407 + 52 173 348 = 122 029 692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													млн. тенге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IIIA</a:t>
            </a:r>
            <a:r>
              <a:rPr lang="ru-RU" dirty="0" smtClean="0"/>
              <a:t>(2018)</a:t>
            </a:r>
            <a:r>
              <a:rPr lang="en-US" dirty="0" smtClean="0"/>
              <a:t> = </a:t>
            </a:r>
            <a:r>
              <a:rPr lang="en-US" dirty="0"/>
              <a:t>45 350 092 + </a:t>
            </a:r>
            <a:r>
              <a:rPr lang="en-US" dirty="0" smtClean="0"/>
              <a:t>7 040 366 + </a:t>
            </a:r>
            <a:r>
              <a:rPr lang="en-US" dirty="0"/>
              <a:t>4 685 111 + 10 171 407 + 52 173 348 </a:t>
            </a:r>
            <a:r>
              <a:rPr lang="en-US" dirty="0" smtClean="0"/>
              <a:t>=</a:t>
            </a:r>
            <a:r>
              <a:rPr lang="ru-RU" dirty="0" smtClean="0"/>
              <a:t> 119 420 325</a:t>
            </a:r>
          </a:p>
          <a:p>
            <a:r>
              <a:rPr lang="ru-RU" dirty="0"/>
              <a:t>	</a:t>
            </a:r>
            <a:r>
              <a:rPr lang="ru-RU" dirty="0" smtClean="0"/>
              <a:t>															 млн. тенге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852215" y="2534635"/>
            <a:ext cx="905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dirty="0" smtClean="0"/>
              <a:t>П(2018) = 17 445 106 + 23 512 079 + 1 190 220 + 42 147 405 = 84 294 810 млн. 																		тенге      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852216" y="3694546"/>
            <a:ext cx="743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К2(2018) = (84 294 810 – 9 961 278) </a:t>
            </a:r>
            <a:r>
              <a:rPr lang="en-US" dirty="0" smtClean="0"/>
              <a:t>/ (122 029 692 + 119 420 325) = </a:t>
            </a:r>
          </a:p>
          <a:p>
            <a:r>
              <a:rPr lang="en-US" dirty="0" smtClean="0"/>
              <a:t>74 333 532 / 241 450 017 = 0,307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2215" y="4913959"/>
            <a:ext cx="90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 Коэффициент ликвидности и обеспеченности за баланс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год является устойчивым в отношении общих</a:t>
            </a:r>
          </a:p>
          <a:p>
            <a:r>
              <a:rPr lang="ru-RU" dirty="0"/>
              <a:t>оборотов за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год. По сведениям коэффициента удовлетворительности К3, баланс является </a:t>
            </a:r>
            <a:r>
              <a:rPr lang="ru-RU" dirty="0" smtClean="0"/>
              <a:t>удовлетворительным</a:t>
            </a:r>
            <a:r>
              <a:rPr lang="en-US" dirty="0" smtClean="0"/>
              <a:t> </a:t>
            </a:r>
            <a:r>
              <a:rPr lang="ru-RU" dirty="0" smtClean="0"/>
              <a:t>и даже выше чем в 2019 году, что говорит о потере некого актива баланса, но различия видны со стороны ликвидности и обеспеченности, так как коэффициент в данных параметрах возрастает-убывает.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15049" y="3208963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К1Ф = 122 029 692 + 119 420 325 </a:t>
            </a:r>
            <a:r>
              <a:rPr lang="en-US" dirty="0" smtClean="0"/>
              <a:t>/ 84 294 810 = 2,86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15049" y="4433210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К3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,86 + 6 / 12 (2,86 – 2) / 2) = 1,4448%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101" y="100061"/>
            <a:ext cx="12071207" cy="1507067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Коэффициент оборачиваемости активов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101" y="1468582"/>
            <a:ext cx="11044258" cy="5078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Коэффициенты оборачиваемости</a:t>
            </a:r>
            <a:r>
              <a:rPr lang="ru-RU" dirty="0">
                <a:solidFill>
                  <a:srgbClr val="FFFF00"/>
                </a:solidFill>
              </a:rPr>
              <a:t> (</a:t>
            </a:r>
            <a:r>
              <a:rPr lang="ru-RU" i="1" dirty="0">
                <a:solidFill>
                  <a:srgbClr val="FFFF00"/>
                </a:solidFill>
              </a:rPr>
              <a:t>коэффициенты деловой активности</a:t>
            </a:r>
            <a:r>
              <a:rPr lang="ru-RU" dirty="0">
                <a:solidFill>
                  <a:srgbClr val="FFFF00"/>
                </a:solidFill>
              </a:rPr>
              <a:t>) – группа коэффициентов, показывающая интенсивность использования активов или обязательств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Виды: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FFFF00"/>
                </a:solidFill>
              </a:rPr>
              <a:t>Коэффициент </a:t>
            </a:r>
            <a:r>
              <a:rPr lang="ru-RU" dirty="0">
                <a:solidFill>
                  <a:srgbClr val="FFFF00"/>
                </a:solidFill>
              </a:rPr>
              <a:t>оборачиваемости </a:t>
            </a:r>
            <a:r>
              <a:rPr lang="ru-RU" dirty="0" smtClean="0">
                <a:solidFill>
                  <a:srgbClr val="FFFF00"/>
                </a:solidFill>
              </a:rPr>
              <a:t>активов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FFFF00"/>
                </a:solidFill>
              </a:rPr>
              <a:t>Коэффициент </a:t>
            </a:r>
            <a:r>
              <a:rPr lang="ru-RU" dirty="0">
                <a:solidFill>
                  <a:srgbClr val="FFFF00"/>
                </a:solidFill>
              </a:rPr>
              <a:t>оборачиваемости текущих </a:t>
            </a:r>
            <a:r>
              <a:rPr lang="ru-RU" dirty="0" smtClean="0">
                <a:solidFill>
                  <a:srgbClr val="FFFF00"/>
                </a:solidFill>
              </a:rPr>
              <a:t>активов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FFFF00"/>
                </a:solidFill>
              </a:rPr>
              <a:t>Фондоотдача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собственного капитала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инвестированного капитала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заемного капитала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дебиторской задолженности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кредиторской задолженности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Коэффициент оборачиваемости запасов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FFFF00"/>
                </a:solidFill>
              </a:rPr>
              <a:t>Оборачиваемость денежных средств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0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582" y="155478"/>
            <a:ext cx="11490037" cy="1507067"/>
          </a:xfrm>
        </p:spPr>
        <p:txBody>
          <a:bodyPr/>
          <a:lstStyle/>
          <a:p>
            <a:pPr algn="ctr"/>
            <a:r>
              <a:rPr lang="ru-RU" dirty="0" smtClean="0"/>
              <a:t>Понятие коэффициента оборачиваемости активов</a:t>
            </a:r>
            <a:endParaRPr lang="ru-RU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42146" y="1662545"/>
            <a:ext cx="10910908" cy="46474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rebuchet MS" panose="020B0603020202020204" pitchFamily="34" charset="0"/>
              </a:rPr>
              <a:t>Оборачиваемость средств, вложенных в имущество организации, может оцениваться:</a:t>
            </a:r>
            <a:endParaRPr kumimoji="0" lang="ru-RU" altLang="ru-RU" sz="2000" b="1" i="0" u="none" strike="noStrike" normalizeH="0" baseline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rebuchet MS" panose="020B0603020202020204" pitchFamily="34" charset="0"/>
              </a:rPr>
              <a:t>скоростью оборота – количеством оборотов, которое делают за анализируемый период капитал организации или его составляющие;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rebuchet MS" panose="020B0603020202020204" pitchFamily="34" charset="0"/>
              </a:rPr>
              <a:t>Коэффициент оборачиваемости активов отражает степень оборачиваемости всех активов, находящихся в распоряжении организации, на определенную дату и рассчитывается как отношение выручки от продаж к средней за период величине активов организации.</a:t>
            </a:r>
            <a:endParaRPr kumimoji="0" lang="ru-RU" altLang="ru-RU" sz="2000" b="1" i="0" u="none" strike="noStrike" normalizeH="0" baseline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Коэффициент оборачиваемости активов = Выручка / Средняя сумма активов в периоде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rebuchet MS" panose="020B0603020202020204" pitchFamily="34" charset="0"/>
              </a:rPr>
              <a:t>периодом оборота – средним сроком, за который возвращаются в хозяйственную деятельность организации денежные средства, вложенные в производственно-коммерческие операции.</a:t>
            </a:r>
          </a:p>
          <a:p>
            <a:pPr lvl="0" defTabSz="914400">
              <a:buFontTx/>
              <a:buChar char="•"/>
            </a:pPr>
            <a:r>
              <a:rPr lang="ru-RU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Период оборота совокупного капитала (в днях) = Длительность отчетного 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периода</a:t>
            </a:r>
            <a:r>
              <a:rPr lang="ru-RU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 Коэффициент оборачиваемости совокупного капитала</a:t>
            </a:r>
            <a:endParaRPr kumimoji="0" lang="ru-RU" altLang="ru-RU" sz="2000" b="1" i="0" u="none" strike="noStrike" normalizeH="0" baseline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635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1763</Words>
  <Application>Microsoft Office PowerPoint</Application>
  <PresentationFormat>Широкоэкранный</PresentationFormat>
  <Paragraphs>240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</vt:lpstr>
      <vt:lpstr>Wingdings 3</vt:lpstr>
      <vt:lpstr>Сектор</vt:lpstr>
      <vt:lpstr>Самостоятельная работа студента №2 Подготовил: Эм Т.о. Преподаватель: Иманкулова Б.Б.</vt:lpstr>
      <vt:lpstr>Определение неудовлетворительной структуры баланса предприятия </vt:lpstr>
      <vt:lpstr>РЕШЕНИЕ Задачи на определение структуры баланса предприятия</vt:lpstr>
      <vt:lpstr>ДАННЫЕ отчетности компании КАЗАХТЕЛЕКОМ</vt:lpstr>
      <vt:lpstr>Подсчёт активов II и III БАЛАНСА | РАСЧЁТ коэффициента текущей ликвидности </vt:lpstr>
      <vt:lpstr>Подсчёт активов I / II / III баланса расчёт коэффициента ликвидности за 2018 год</vt:lpstr>
      <vt:lpstr>Презентация PowerPoint</vt:lpstr>
      <vt:lpstr>Коэффициент оборачиваемости активов </vt:lpstr>
      <vt:lpstr>Понятие коэффициента оборачиваемости активов</vt:lpstr>
      <vt:lpstr>Расчёт данных</vt:lpstr>
      <vt:lpstr>К(ОА) = К(В) / К(ср.суммы)</vt:lpstr>
      <vt:lpstr>Анализ информации, представленной в пояснениях  </vt:lpstr>
      <vt:lpstr>Расчёт и вычисление данных</vt:lpstr>
      <vt:lpstr>решение</vt:lpstr>
      <vt:lpstr>Презентация PowerPoint</vt:lpstr>
      <vt:lpstr>Презентация PowerPoint</vt:lpstr>
      <vt:lpstr>Бонус-задача</vt:lpstr>
      <vt:lpstr>Заполним таблицу</vt:lpstr>
      <vt:lpstr>вывод</vt:lpstr>
      <vt:lpstr>Презентация PowerPoint</vt:lpstr>
      <vt:lpstr>Долгосрочные обязательства:    ДО = КФУ * ВБ / СК  При КФУ = 0,7 ДО = 0,4 * 427 358 000 - 380 907 000  = 32 515 700 млн.тг  При КФУ = 0,85 ДО = 0,85 * 427 358 000 – 380 907 000 = 39 483 350 млн.тг  Вывод: При этих значениях коэффициент устойчивости удовлетворяет требованию КФУ &gt; 0,7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студента №2 Подготовил: Эм Т.о. Преподаватель: Иманкулова Б.Б.</dc:title>
  <dc:creator>user</dc:creator>
  <cp:lastModifiedBy>user</cp:lastModifiedBy>
  <cp:revision>27</cp:revision>
  <dcterms:created xsi:type="dcterms:W3CDTF">2021-03-01T18:48:15Z</dcterms:created>
  <dcterms:modified xsi:type="dcterms:W3CDTF">2021-03-04T09:49:51Z</dcterms:modified>
</cp:coreProperties>
</file>